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32"/>
  </p:notesMasterIdLst>
  <p:sldIdLst>
    <p:sldId id="256" r:id="rId2"/>
    <p:sldId id="257" r:id="rId3"/>
    <p:sldId id="411" r:id="rId4"/>
    <p:sldId id="412" r:id="rId5"/>
    <p:sldId id="371" r:id="rId6"/>
    <p:sldId id="408" r:id="rId7"/>
    <p:sldId id="407" r:id="rId8"/>
    <p:sldId id="406" r:id="rId9"/>
    <p:sldId id="409" r:id="rId10"/>
    <p:sldId id="397" r:id="rId11"/>
    <p:sldId id="269" r:id="rId12"/>
    <p:sldId id="373" r:id="rId13"/>
    <p:sldId id="258" r:id="rId14"/>
    <p:sldId id="260" r:id="rId15"/>
    <p:sldId id="405" r:id="rId16"/>
    <p:sldId id="370" r:id="rId17"/>
    <p:sldId id="390" r:id="rId18"/>
    <p:sldId id="389" r:id="rId19"/>
    <p:sldId id="410" r:id="rId20"/>
    <p:sldId id="404" r:id="rId21"/>
    <p:sldId id="403" r:id="rId22"/>
    <p:sldId id="329" r:id="rId23"/>
    <p:sldId id="261" r:id="rId24"/>
    <p:sldId id="262" r:id="rId25"/>
    <p:sldId id="395" r:id="rId26"/>
    <p:sldId id="398" r:id="rId27"/>
    <p:sldId id="320" r:id="rId28"/>
    <p:sldId id="340" r:id="rId29"/>
    <p:sldId id="401" r:id="rId30"/>
    <p:sldId id="402" r:id="rId31"/>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bulani Fakazi" initials="JF" lastIdx="6" clrIdx="0">
    <p:extLst/>
  </p:cmAuthor>
  <p:cmAuthor id="2" name="Makgalaborwa Maila" initials="MM" lastIdx="2" clrIdx="1">
    <p:extLst/>
  </p:cmAuthor>
  <p:cmAuthor id="3" name="Bruce Gordon" initials="BG"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F86B7-2603-47D5-BDB8-58EE9B669D4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ZA"/>
        </a:p>
      </dgm:t>
    </dgm:pt>
    <dgm:pt modelId="{351115BF-42A3-468E-9A07-60C8263BFD84}">
      <dgm:prSet phldrT="[Text]"/>
      <dgm:spPr>
        <a:xfrm>
          <a:off x="26946" y="0"/>
          <a:ext cx="2497115" cy="1332893"/>
        </a:xfrm>
        <a:solidFill>
          <a:srgbClr val="FFC000"/>
        </a:solidFill>
        <a:ln w="25400" cap="flat" cmpd="sng" algn="ctr">
          <a:solidFill>
            <a:sysClr val="window" lastClr="FFFFFF">
              <a:hueOff val="0"/>
              <a:satOff val="0"/>
              <a:lumOff val="0"/>
              <a:alphaOff val="0"/>
            </a:sysClr>
          </a:solidFill>
          <a:prstDash val="solid"/>
        </a:ln>
        <a:effectLst/>
      </dgm:spPr>
      <dgm:t>
        <a:bodyPr/>
        <a:lstStyle/>
        <a:p>
          <a:r>
            <a:rPr lang="en-ZA" dirty="0">
              <a:solidFill>
                <a:sysClr val="window" lastClr="FFFFFF"/>
              </a:solidFill>
              <a:latin typeface="Calibri"/>
              <a:ea typeface="+mn-ea"/>
              <a:cs typeface="+mn-cs"/>
            </a:rPr>
            <a:t>Households access to housing finance</a:t>
          </a:r>
        </a:p>
      </dgm:t>
    </dgm:pt>
    <dgm:pt modelId="{2D2CD0EB-3D5E-4A3D-9330-26CD711E9E1D}" type="parTrans" cxnId="{6D2DA112-6383-4E7B-95FC-AE162DCEE398}">
      <dgm:prSet/>
      <dgm:spPr/>
      <dgm:t>
        <a:bodyPr/>
        <a:lstStyle/>
        <a:p>
          <a:endParaRPr lang="en-ZA"/>
        </a:p>
      </dgm:t>
    </dgm:pt>
    <dgm:pt modelId="{69EA55FC-047A-4052-90A7-6CDAE520CA9C}" type="sibTrans" cxnId="{6D2DA112-6383-4E7B-95FC-AE162DCEE398}">
      <dgm:prSet/>
      <dgm:spPr/>
      <dgm:t>
        <a:bodyPr/>
        <a:lstStyle/>
        <a:p>
          <a:endParaRPr lang="en-ZA"/>
        </a:p>
      </dgm:t>
    </dgm:pt>
    <dgm:pt modelId="{DA4D0472-41D6-4EFA-BD7E-75B4384BD700}">
      <dgm:prSet phldrT="[Text]"/>
      <dgm:spPr>
        <a:xfrm rot="5400000">
          <a:off x="4183616" y="-1551192"/>
          <a:ext cx="1066314" cy="4439316"/>
        </a:xfr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ZA" dirty="0">
              <a:solidFill>
                <a:sysClr val="windowText" lastClr="000000">
                  <a:hueOff val="0"/>
                  <a:satOff val="0"/>
                  <a:lumOff val="0"/>
                  <a:alphaOff val="0"/>
                </a:sysClr>
              </a:solidFill>
              <a:latin typeface="Calibri"/>
              <a:ea typeface="+mn-ea"/>
              <a:cs typeface="+mn-cs"/>
            </a:rPr>
            <a:t>Facilitate access to incremental housing finance for low income households in rural areas. </a:t>
          </a:r>
        </a:p>
      </dgm:t>
    </dgm:pt>
    <dgm:pt modelId="{A3DAB5C8-015B-4130-9639-171C909A8B29}" type="parTrans" cxnId="{6CAEBAF1-7EB0-475D-B4F2-ABE0745EA36E}">
      <dgm:prSet/>
      <dgm:spPr/>
      <dgm:t>
        <a:bodyPr/>
        <a:lstStyle/>
        <a:p>
          <a:endParaRPr lang="en-ZA"/>
        </a:p>
      </dgm:t>
    </dgm:pt>
    <dgm:pt modelId="{D0E24A09-10C5-4D1F-88D6-42A8A4342BE9}" type="sibTrans" cxnId="{6CAEBAF1-7EB0-475D-B4F2-ABE0745EA36E}">
      <dgm:prSet/>
      <dgm:spPr/>
      <dgm:t>
        <a:bodyPr/>
        <a:lstStyle/>
        <a:p>
          <a:endParaRPr lang="en-ZA"/>
        </a:p>
      </dgm:t>
    </dgm:pt>
    <dgm:pt modelId="{7FBE1DE9-1040-45AC-AF7A-AAEEF437D603}">
      <dgm:prSet phldrT="[Text]"/>
      <dgm:spPr>
        <a:xfrm>
          <a:off x="0" y="1401557"/>
          <a:ext cx="2497115" cy="1332893"/>
        </a:xfrm>
        <a:solidFill>
          <a:srgbClr val="FFC000"/>
        </a:solidFill>
        <a:ln w="25400" cap="flat" cmpd="sng" algn="ctr">
          <a:solidFill>
            <a:sysClr val="window" lastClr="FFFFFF">
              <a:hueOff val="0"/>
              <a:satOff val="0"/>
              <a:lumOff val="0"/>
              <a:alphaOff val="0"/>
            </a:sysClr>
          </a:solidFill>
          <a:prstDash val="solid"/>
        </a:ln>
        <a:effectLst/>
      </dgm:spPr>
      <dgm:t>
        <a:bodyPr/>
        <a:lstStyle/>
        <a:p>
          <a:r>
            <a:rPr lang="en-ZA" dirty="0">
              <a:solidFill>
                <a:sysClr val="window" lastClr="FFFFFF"/>
              </a:solidFill>
              <a:latin typeface="Calibri"/>
              <a:ea typeface="+mn-ea"/>
              <a:cs typeface="+mn-cs"/>
            </a:rPr>
            <a:t>Rural areas</a:t>
          </a:r>
        </a:p>
      </dgm:t>
    </dgm:pt>
    <dgm:pt modelId="{3DD2DC7C-4DAC-490C-9847-068CFED43CAC}" type="parTrans" cxnId="{AD719B9A-93EA-4A83-A57B-BE1FF7D79D7C}">
      <dgm:prSet/>
      <dgm:spPr/>
      <dgm:t>
        <a:bodyPr/>
        <a:lstStyle/>
        <a:p>
          <a:endParaRPr lang="en-ZA"/>
        </a:p>
      </dgm:t>
    </dgm:pt>
    <dgm:pt modelId="{45C9B884-4CD0-4B71-8D79-CB1760ECD51F}" type="sibTrans" cxnId="{AD719B9A-93EA-4A83-A57B-BE1FF7D79D7C}">
      <dgm:prSet/>
      <dgm:spPr/>
      <dgm:t>
        <a:bodyPr/>
        <a:lstStyle/>
        <a:p>
          <a:endParaRPr lang="en-ZA"/>
        </a:p>
      </dgm:t>
    </dgm:pt>
    <dgm:pt modelId="{85C4E9B3-CC66-431C-9064-D1DED40624C3}">
      <dgm:prSet phldrT="[Text]"/>
      <dgm:spPr>
        <a:xfrm rot="5400000">
          <a:off x="4183616" y="-151654"/>
          <a:ext cx="1066314" cy="4439316"/>
        </a:xfr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ZA" dirty="0">
              <a:solidFill>
                <a:sysClr val="windowText" lastClr="000000">
                  <a:hueOff val="0"/>
                  <a:satOff val="0"/>
                  <a:lumOff val="0"/>
                  <a:alphaOff val="0"/>
                </a:sysClr>
              </a:solidFill>
              <a:latin typeface="Calibri"/>
              <a:ea typeface="+mn-ea"/>
              <a:cs typeface="+mn-cs"/>
            </a:rPr>
            <a:t>Communal land, rural towns and small towns</a:t>
          </a:r>
        </a:p>
      </dgm:t>
    </dgm:pt>
    <dgm:pt modelId="{B7683BA2-E19B-4867-AB01-3FB96CE3CDFD}" type="parTrans" cxnId="{D35D475E-1175-4E4B-9387-4824DCC632C1}">
      <dgm:prSet/>
      <dgm:spPr/>
      <dgm:t>
        <a:bodyPr/>
        <a:lstStyle/>
        <a:p>
          <a:endParaRPr lang="en-ZA"/>
        </a:p>
      </dgm:t>
    </dgm:pt>
    <dgm:pt modelId="{9B8A2F5F-0C68-4A71-BB3C-544219AA8E4F}" type="sibTrans" cxnId="{D35D475E-1175-4E4B-9387-4824DCC632C1}">
      <dgm:prSet/>
      <dgm:spPr/>
      <dgm:t>
        <a:bodyPr/>
        <a:lstStyle/>
        <a:p>
          <a:endParaRPr lang="en-ZA"/>
        </a:p>
      </dgm:t>
    </dgm:pt>
    <dgm:pt modelId="{A7E0E369-AEC9-4A1A-A7A1-E26C39D2572A}">
      <dgm:prSet phldrT="[Text]"/>
      <dgm:spPr>
        <a:xfrm rot="5400000">
          <a:off x="4183616" y="-151654"/>
          <a:ext cx="1066314" cy="4439316"/>
        </a:xfr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endParaRPr lang="en-ZA" dirty="0">
            <a:solidFill>
              <a:sysClr val="windowText" lastClr="000000">
                <a:hueOff val="0"/>
                <a:satOff val="0"/>
                <a:lumOff val="0"/>
                <a:alphaOff val="0"/>
              </a:sysClr>
            </a:solidFill>
            <a:latin typeface="Calibri"/>
            <a:ea typeface="+mn-ea"/>
            <a:cs typeface="+mn-cs"/>
          </a:endParaRPr>
        </a:p>
      </dgm:t>
    </dgm:pt>
    <dgm:pt modelId="{624FFCDB-7E08-4ABC-B7FD-56889ABBFB7A}" type="parTrans" cxnId="{16C0714D-B1A9-4AF6-BD5C-DBBBE58DD06B}">
      <dgm:prSet/>
      <dgm:spPr/>
      <dgm:t>
        <a:bodyPr/>
        <a:lstStyle/>
        <a:p>
          <a:endParaRPr lang="en-ZA"/>
        </a:p>
      </dgm:t>
    </dgm:pt>
    <dgm:pt modelId="{A59E0289-3F91-4F3B-89AF-17EE4CB3265E}" type="sibTrans" cxnId="{16C0714D-B1A9-4AF6-BD5C-DBBBE58DD06B}">
      <dgm:prSet/>
      <dgm:spPr/>
      <dgm:t>
        <a:bodyPr/>
        <a:lstStyle/>
        <a:p>
          <a:endParaRPr lang="en-ZA"/>
        </a:p>
      </dgm:t>
    </dgm:pt>
    <dgm:pt modelId="{18B3C57F-1EB0-4179-AA87-E53B5168BC8E}">
      <dgm:prSet phldrT="[Text]"/>
      <dgm:spPr>
        <a:xfrm>
          <a:off x="0" y="2801095"/>
          <a:ext cx="2497115" cy="1332893"/>
        </a:xfrm>
        <a:solidFill>
          <a:srgbClr val="FFC000"/>
        </a:solidFill>
        <a:ln w="25400" cap="flat" cmpd="sng" algn="ctr">
          <a:solidFill>
            <a:sysClr val="window" lastClr="FFFFFF">
              <a:hueOff val="0"/>
              <a:satOff val="0"/>
              <a:lumOff val="0"/>
              <a:alphaOff val="0"/>
            </a:sysClr>
          </a:solidFill>
          <a:prstDash val="solid"/>
        </a:ln>
        <a:effectLst/>
      </dgm:spPr>
      <dgm:t>
        <a:bodyPr/>
        <a:lstStyle/>
        <a:p>
          <a:r>
            <a:rPr lang="en-ZA" dirty="0">
              <a:solidFill>
                <a:sysClr val="window" lastClr="FFFFFF"/>
              </a:solidFill>
              <a:latin typeface="Calibri"/>
              <a:ea typeface="+mn-ea"/>
              <a:cs typeface="+mn-cs"/>
            </a:rPr>
            <a:t>Monthly Income</a:t>
          </a:r>
        </a:p>
      </dgm:t>
    </dgm:pt>
    <dgm:pt modelId="{F05BCBCA-FD10-4828-BC55-77990F5F264C}" type="parTrans" cxnId="{5D8CE270-B9E4-4EFD-9EFC-F62929080FB9}">
      <dgm:prSet/>
      <dgm:spPr/>
      <dgm:t>
        <a:bodyPr/>
        <a:lstStyle/>
        <a:p>
          <a:endParaRPr lang="en-ZA"/>
        </a:p>
      </dgm:t>
    </dgm:pt>
    <dgm:pt modelId="{E8F4CCCD-153A-474C-B491-449AEABC0F81}" type="sibTrans" cxnId="{5D8CE270-B9E4-4EFD-9EFC-F62929080FB9}">
      <dgm:prSet/>
      <dgm:spPr/>
      <dgm:t>
        <a:bodyPr/>
        <a:lstStyle/>
        <a:p>
          <a:endParaRPr lang="en-ZA"/>
        </a:p>
      </dgm:t>
    </dgm:pt>
    <dgm:pt modelId="{C3E83501-8871-4089-974A-419BAAF43C81}">
      <dgm:prSet phldrT="[Text]"/>
      <dgm:spPr>
        <a:xfrm rot="5400000">
          <a:off x="4183616" y="1247883"/>
          <a:ext cx="1066314" cy="4439316"/>
        </a:xfr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ZA" dirty="0">
              <a:solidFill>
                <a:sysClr val="windowText" lastClr="000000">
                  <a:hueOff val="0"/>
                  <a:satOff val="0"/>
                  <a:lumOff val="0"/>
                  <a:alphaOff val="0"/>
                </a:sysClr>
              </a:solidFill>
              <a:latin typeface="Calibri"/>
              <a:ea typeface="+mn-ea"/>
              <a:cs typeface="+mn-cs"/>
            </a:rPr>
            <a:t>Maximum R15 000</a:t>
          </a:r>
        </a:p>
      </dgm:t>
    </dgm:pt>
    <dgm:pt modelId="{B4DD038E-D55B-4187-83A8-72A421CF80C1}" type="parTrans" cxnId="{4903F534-5EC7-419B-91D6-5E0603E8C23B}">
      <dgm:prSet/>
      <dgm:spPr/>
      <dgm:t>
        <a:bodyPr/>
        <a:lstStyle/>
        <a:p>
          <a:endParaRPr lang="en-ZA"/>
        </a:p>
      </dgm:t>
    </dgm:pt>
    <dgm:pt modelId="{57A65E1D-BD7E-4800-8422-7E618F3A6A95}" type="sibTrans" cxnId="{4903F534-5EC7-419B-91D6-5E0603E8C23B}">
      <dgm:prSet/>
      <dgm:spPr/>
      <dgm:t>
        <a:bodyPr/>
        <a:lstStyle/>
        <a:p>
          <a:endParaRPr lang="en-ZA"/>
        </a:p>
      </dgm:t>
    </dgm:pt>
    <dgm:pt modelId="{D2BE3F23-BA96-4FE3-9161-D842DE6581A2}">
      <dgm:prSet phldrT="[Text]"/>
      <dgm:spPr>
        <a:xfrm rot="5400000">
          <a:off x="4183616" y="1247883"/>
          <a:ext cx="1066314" cy="4439316"/>
        </a:xfr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r>
            <a:rPr lang="en-ZA" dirty="0">
              <a:solidFill>
                <a:sysClr val="windowText" lastClr="000000">
                  <a:hueOff val="0"/>
                  <a:satOff val="0"/>
                  <a:lumOff val="0"/>
                  <a:alphaOff val="0"/>
                </a:sysClr>
              </a:solidFill>
              <a:latin typeface="Calibri"/>
              <a:ea typeface="+mn-ea"/>
              <a:cs typeface="+mn-cs"/>
            </a:rPr>
            <a:t>Focus on borrowers earning under R3 500</a:t>
          </a:r>
        </a:p>
      </dgm:t>
    </dgm:pt>
    <dgm:pt modelId="{B9CE3CEC-5C26-417B-8DAD-0003B593D4F6}" type="parTrans" cxnId="{31439C5C-46F9-4BFD-A9C0-7474F05BFD42}">
      <dgm:prSet/>
      <dgm:spPr/>
      <dgm:t>
        <a:bodyPr/>
        <a:lstStyle/>
        <a:p>
          <a:endParaRPr lang="en-ZA"/>
        </a:p>
      </dgm:t>
    </dgm:pt>
    <dgm:pt modelId="{E24CB432-1D36-4FDA-AC56-2199BAFB4E72}" type="sibTrans" cxnId="{31439C5C-46F9-4BFD-A9C0-7474F05BFD42}">
      <dgm:prSet/>
      <dgm:spPr/>
      <dgm:t>
        <a:bodyPr/>
        <a:lstStyle/>
        <a:p>
          <a:endParaRPr lang="en-ZA"/>
        </a:p>
      </dgm:t>
    </dgm:pt>
    <dgm:pt modelId="{F4EE0428-743A-44A4-8D7A-16B2D4CBCE8A}" type="pres">
      <dgm:prSet presAssocID="{B06F86B7-2603-47D5-BDB8-58EE9B669D4C}" presName="Name0" presStyleCnt="0">
        <dgm:presLayoutVars>
          <dgm:dir/>
          <dgm:animLvl val="lvl"/>
          <dgm:resizeHandles val="exact"/>
        </dgm:presLayoutVars>
      </dgm:prSet>
      <dgm:spPr/>
      <dgm:t>
        <a:bodyPr/>
        <a:lstStyle/>
        <a:p>
          <a:endParaRPr lang="en-US"/>
        </a:p>
      </dgm:t>
    </dgm:pt>
    <dgm:pt modelId="{A9732676-7247-4C91-B307-18DFF5910A83}" type="pres">
      <dgm:prSet presAssocID="{351115BF-42A3-468E-9A07-60C8263BFD84}" presName="linNode" presStyleCnt="0"/>
      <dgm:spPr/>
    </dgm:pt>
    <dgm:pt modelId="{152976DD-278E-4F20-8837-529B620FBBC7}" type="pres">
      <dgm:prSet presAssocID="{351115BF-42A3-468E-9A07-60C8263BFD84}" presName="parentText" presStyleLbl="node1" presStyleIdx="0" presStyleCnt="3" custLinFactNeighborX="607" custLinFactNeighborY="-5650">
        <dgm:presLayoutVars>
          <dgm:chMax val="1"/>
          <dgm:bulletEnabled val="1"/>
        </dgm:presLayoutVars>
      </dgm:prSet>
      <dgm:spPr>
        <a:prstGeom prst="roundRect">
          <a:avLst/>
        </a:prstGeom>
      </dgm:spPr>
      <dgm:t>
        <a:bodyPr/>
        <a:lstStyle/>
        <a:p>
          <a:endParaRPr lang="en-US"/>
        </a:p>
      </dgm:t>
    </dgm:pt>
    <dgm:pt modelId="{4F23951C-B41F-4ECB-84B4-3B48DAC80B57}" type="pres">
      <dgm:prSet presAssocID="{351115BF-42A3-468E-9A07-60C8263BFD84}" presName="descendantText" presStyleLbl="alignAccFollowNode1" presStyleIdx="0" presStyleCnt="3">
        <dgm:presLayoutVars>
          <dgm:bulletEnabled val="1"/>
        </dgm:presLayoutVars>
      </dgm:prSet>
      <dgm:spPr>
        <a:prstGeom prst="round2SameRect">
          <a:avLst/>
        </a:prstGeom>
      </dgm:spPr>
      <dgm:t>
        <a:bodyPr/>
        <a:lstStyle/>
        <a:p>
          <a:endParaRPr lang="en-US"/>
        </a:p>
      </dgm:t>
    </dgm:pt>
    <dgm:pt modelId="{6AEE4F2E-D6F4-4CD5-80CA-3243ED6E7B76}" type="pres">
      <dgm:prSet presAssocID="{69EA55FC-047A-4052-90A7-6CDAE520CA9C}" presName="sp" presStyleCnt="0"/>
      <dgm:spPr/>
    </dgm:pt>
    <dgm:pt modelId="{33E806E9-3134-4BB4-AFFC-F21C7BD95A07}" type="pres">
      <dgm:prSet presAssocID="{7FBE1DE9-1040-45AC-AF7A-AAEEF437D603}" presName="linNode" presStyleCnt="0"/>
      <dgm:spPr/>
    </dgm:pt>
    <dgm:pt modelId="{8DDA0EB6-D56E-474F-A4BB-DE515BA46C60}" type="pres">
      <dgm:prSet presAssocID="{7FBE1DE9-1040-45AC-AF7A-AAEEF437D603}" presName="parentText" presStyleLbl="node1" presStyleIdx="1" presStyleCnt="3">
        <dgm:presLayoutVars>
          <dgm:chMax val="1"/>
          <dgm:bulletEnabled val="1"/>
        </dgm:presLayoutVars>
      </dgm:prSet>
      <dgm:spPr>
        <a:prstGeom prst="roundRect">
          <a:avLst/>
        </a:prstGeom>
      </dgm:spPr>
      <dgm:t>
        <a:bodyPr/>
        <a:lstStyle/>
        <a:p>
          <a:endParaRPr lang="en-US"/>
        </a:p>
      </dgm:t>
    </dgm:pt>
    <dgm:pt modelId="{DA6D4EED-BCB0-4716-A6E7-5378B063886D}" type="pres">
      <dgm:prSet presAssocID="{7FBE1DE9-1040-45AC-AF7A-AAEEF437D603}" presName="descendantText" presStyleLbl="alignAccFollowNode1" presStyleIdx="1" presStyleCnt="3">
        <dgm:presLayoutVars>
          <dgm:bulletEnabled val="1"/>
        </dgm:presLayoutVars>
      </dgm:prSet>
      <dgm:spPr>
        <a:prstGeom prst="round2SameRect">
          <a:avLst/>
        </a:prstGeom>
      </dgm:spPr>
      <dgm:t>
        <a:bodyPr/>
        <a:lstStyle/>
        <a:p>
          <a:endParaRPr lang="en-US"/>
        </a:p>
      </dgm:t>
    </dgm:pt>
    <dgm:pt modelId="{14AB79AB-A4B7-467E-B58F-54AB46F20597}" type="pres">
      <dgm:prSet presAssocID="{45C9B884-4CD0-4B71-8D79-CB1760ECD51F}" presName="sp" presStyleCnt="0"/>
      <dgm:spPr/>
    </dgm:pt>
    <dgm:pt modelId="{E30D5345-EB65-464D-8644-983364968FB1}" type="pres">
      <dgm:prSet presAssocID="{18B3C57F-1EB0-4179-AA87-E53B5168BC8E}" presName="linNode" presStyleCnt="0"/>
      <dgm:spPr/>
    </dgm:pt>
    <dgm:pt modelId="{2B874C4F-2EF4-41C9-90AA-3947019E0B1D}" type="pres">
      <dgm:prSet presAssocID="{18B3C57F-1EB0-4179-AA87-E53B5168BC8E}" presName="parentText" presStyleLbl="node1" presStyleIdx="2" presStyleCnt="3">
        <dgm:presLayoutVars>
          <dgm:chMax val="1"/>
          <dgm:bulletEnabled val="1"/>
        </dgm:presLayoutVars>
      </dgm:prSet>
      <dgm:spPr>
        <a:prstGeom prst="roundRect">
          <a:avLst/>
        </a:prstGeom>
      </dgm:spPr>
      <dgm:t>
        <a:bodyPr/>
        <a:lstStyle/>
        <a:p>
          <a:endParaRPr lang="en-US"/>
        </a:p>
      </dgm:t>
    </dgm:pt>
    <dgm:pt modelId="{5F68AF98-05B8-4A28-8138-7F48FF4B8B98}" type="pres">
      <dgm:prSet presAssocID="{18B3C57F-1EB0-4179-AA87-E53B5168BC8E}" presName="descendantText" presStyleLbl="alignAccFollowNode1" presStyleIdx="2" presStyleCnt="3">
        <dgm:presLayoutVars>
          <dgm:bulletEnabled val="1"/>
        </dgm:presLayoutVars>
      </dgm:prSet>
      <dgm:spPr>
        <a:prstGeom prst="round2SameRect">
          <a:avLst/>
        </a:prstGeom>
      </dgm:spPr>
      <dgm:t>
        <a:bodyPr/>
        <a:lstStyle/>
        <a:p>
          <a:endParaRPr lang="en-US"/>
        </a:p>
      </dgm:t>
    </dgm:pt>
  </dgm:ptLst>
  <dgm:cxnLst>
    <dgm:cxn modelId="{3B278ECE-2BA8-46DB-93A3-3FA2CF8D01FF}" type="presOf" srcId="{D2BE3F23-BA96-4FE3-9161-D842DE6581A2}" destId="{5F68AF98-05B8-4A28-8138-7F48FF4B8B98}" srcOrd="0" destOrd="1" presId="urn:microsoft.com/office/officeart/2005/8/layout/vList5"/>
    <dgm:cxn modelId="{16C0714D-B1A9-4AF6-BD5C-DBBBE58DD06B}" srcId="{7FBE1DE9-1040-45AC-AF7A-AAEEF437D603}" destId="{A7E0E369-AEC9-4A1A-A7A1-E26C39D2572A}" srcOrd="1" destOrd="0" parTransId="{624FFCDB-7E08-4ABC-B7FD-56889ABBFB7A}" sibTransId="{A59E0289-3F91-4F3B-89AF-17EE4CB3265E}"/>
    <dgm:cxn modelId="{31439C5C-46F9-4BFD-A9C0-7474F05BFD42}" srcId="{18B3C57F-1EB0-4179-AA87-E53B5168BC8E}" destId="{D2BE3F23-BA96-4FE3-9161-D842DE6581A2}" srcOrd="1" destOrd="0" parTransId="{B9CE3CEC-5C26-417B-8DAD-0003B593D4F6}" sibTransId="{E24CB432-1D36-4FDA-AC56-2199BAFB4E72}"/>
    <dgm:cxn modelId="{4903F534-5EC7-419B-91D6-5E0603E8C23B}" srcId="{18B3C57F-1EB0-4179-AA87-E53B5168BC8E}" destId="{C3E83501-8871-4089-974A-419BAAF43C81}" srcOrd="0" destOrd="0" parTransId="{B4DD038E-D55B-4187-83A8-72A421CF80C1}" sibTransId="{57A65E1D-BD7E-4800-8422-7E618F3A6A95}"/>
    <dgm:cxn modelId="{060C2130-CFC2-4D80-99FB-74C09D5C6CF7}" type="presOf" srcId="{DA4D0472-41D6-4EFA-BD7E-75B4384BD700}" destId="{4F23951C-B41F-4ECB-84B4-3B48DAC80B57}" srcOrd="0" destOrd="0" presId="urn:microsoft.com/office/officeart/2005/8/layout/vList5"/>
    <dgm:cxn modelId="{F8AFAF83-FB4A-4B96-A2A9-4335F4D691A2}" type="presOf" srcId="{C3E83501-8871-4089-974A-419BAAF43C81}" destId="{5F68AF98-05B8-4A28-8138-7F48FF4B8B98}" srcOrd="0" destOrd="0" presId="urn:microsoft.com/office/officeart/2005/8/layout/vList5"/>
    <dgm:cxn modelId="{AD719B9A-93EA-4A83-A57B-BE1FF7D79D7C}" srcId="{B06F86B7-2603-47D5-BDB8-58EE9B669D4C}" destId="{7FBE1DE9-1040-45AC-AF7A-AAEEF437D603}" srcOrd="1" destOrd="0" parTransId="{3DD2DC7C-4DAC-490C-9847-068CFED43CAC}" sibTransId="{45C9B884-4CD0-4B71-8D79-CB1760ECD51F}"/>
    <dgm:cxn modelId="{191D6AB1-7DA9-4040-82B6-D74B57C20998}" type="presOf" srcId="{A7E0E369-AEC9-4A1A-A7A1-E26C39D2572A}" destId="{DA6D4EED-BCB0-4716-A6E7-5378B063886D}" srcOrd="0" destOrd="1" presId="urn:microsoft.com/office/officeart/2005/8/layout/vList5"/>
    <dgm:cxn modelId="{5D8CE270-B9E4-4EFD-9EFC-F62929080FB9}" srcId="{B06F86B7-2603-47D5-BDB8-58EE9B669D4C}" destId="{18B3C57F-1EB0-4179-AA87-E53B5168BC8E}" srcOrd="2" destOrd="0" parTransId="{F05BCBCA-FD10-4828-BC55-77990F5F264C}" sibTransId="{E8F4CCCD-153A-474C-B491-449AEABC0F81}"/>
    <dgm:cxn modelId="{56B06957-8DD1-4085-956C-1EEA75D49A45}" type="presOf" srcId="{18B3C57F-1EB0-4179-AA87-E53B5168BC8E}" destId="{2B874C4F-2EF4-41C9-90AA-3947019E0B1D}" srcOrd="0" destOrd="0" presId="urn:microsoft.com/office/officeart/2005/8/layout/vList5"/>
    <dgm:cxn modelId="{6D2DA112-6383-4E7B-95FC-AE162DCEE398}" srcId="{B06F86B7-2603-47D5-BDB8-58EE9B669D4C}" destId="{351115BF-42A3-468E-9A07-60C8263BFD84}" srcOrd="0" destOrd="0" parTransId="{2D2CD0EB-3D5E-4A3D-9330-26CD711E9E1D}" sibTransId="{69EA55FC-047A-4052-90A7-6CDAE520CA9C}"/>
    <dgm:cxn modelId="{D35D475E-1175-4E4B-9387-4824DCC632C1}" srcId="{7FBE1DE9-1040-45AC-AF7A-AAEEF437D603}" destId="{85C4E9B3-CC66-431C-9064-D1DED40624C3}" srcOrd="0" destOrd="0" parTransId="{B7683BA2-E19B-4867-AB01-3FB96CE3CDFD}" sibTransId="{9B8A2F5F-0C68-4A71-BB3C-544219AA8E4F}"/>
    <dgm:cxn modelId="{DE66936D-2B34-4F8F-B454-1E3B2616F631}" type="presOf" srcId="{85C4E9B3-CC66-431C-9064-D1DED40624C3}" destId="{DA6D4EED-BCB0-4716-A6E7-5378B063886D}" srcOrd="0" destOrd="0" presId="urn:microsoft.com/office/officeart/2005/8/layout/vList5"/>
    <dgm:cxn modelId="{040F3B63-47A2-4BC8-AF76-A99DBC6C1DEC}" type="presOf" srcId="{7FBE1DE9-1040-45AC-AF7A-AAEEF437D603}" destId="{8DDA0EB6-D56E-474F-A4BB-DE515BA46C60}" srcOrd="0" destOrd="0" presId="urn:microsoft.com/office/officeart/2005/8/layout/vList5"/>
    <dgm:cxn modelId="{6CAEBAF1-7EB0-475D-B4F2-ABE0745EA36E}" srcId="{351115BF-42A3-468E-9A07-60C8263BFD84}" destId="{DA4D0472-41D6-4EFA-BD7E-75B4384BD700}" srcOrd="0" destOrd="0" parTransId="{A3DAB5C8-015B-4130-9639-171C909A8B29}" sibTransId="{D0E24A09-10C5-4D1F-88D6-42A8A4342BE9}"/>
    <dgm:cxn modelId="{CE932EDA-D085-4EF8-A402-BB3311C145A4}" type="presOf" srcId="{351115BF-42A3-468E-9A07-60C8263BFD84}" destId="{152976DD-278E-4F20-8837-529B620FBBC7}" srcOrd="0" destOrd="0" presId="urn:microsoft.com/office/officeart/2005/8/layout/vList5"/>
    <dgm:cxn modelId="{F2030518-06D0-4A58-B827-7F5E3A91F070}" type="presOf" srcId="{B06F86B7-2603-47D5-BDB8-58EE9B669D4C}" destId="{F4EE0428-743A-44A4-8D7A-16B2D4CBCE8A}" srcOrd="0" destOrd="0" presId="urn:microsoft.com/office/officeart/2005/8/layout/vList5"/>
    <dgm:cxn modelId="{2939DC51-0FE6-4ACA-AA98-A589D687AD22}" type="presParOf" srcId="{F4EE0428-743A-44A4-8D7A-16B2D4CBCE8A}" destId="{A9732676-7247-4C91-B307-18DFF5910A83}" srcOrd="0" destOrd="0" presId="urn:microsoft.com/office/officeart/2005/8/layout/vList5"/>
    <dgm:cxn modelId="{3DE829D3-38A9-47E7-A682-3EE1EAA2AC79}" type="presParOf" srcId="{A9732676-7247-4C91-B307-18DFF5910A83}" destId="{152976DD-278E-4F20-8837-529B620FBBC7}" srcOrd="0" destOrd="0" presId="urn:microsoft.com/office/officeart/2005/8/layout/vList5"/>
    <dgm:cxn modelId="{E3088971-F143-45C3-9B53-06EB108BFABD}" type="presParOf" srcId="{A9732676-7247-4C91-B307-18DFF5910A83}" destId="{4F23951C-B41F-4ECB-84B4-3B48DAC80B57}" srcOrd="1" destOrd="0" presId="urn:microsoft.com/office/officeart/2005/8/layout/vList5"/>
    <dgm:cxn modelId="{33278033-7F34-4486-AF6C-0B8DEF679982}" type="presParOf" srcId="{F4EE0428-743A-44A4-8D7A-16B2D4CBCE8A}" destId="{6AEE4F2E-D6F4-4CD5-80CA-3243ED6E7B76}" srcOrd="1" destOrd="0" presId="urn:microsoft.com/office/officeart/2005/8/layout/vList5"/>
    <dgm:cxn modelId="{0AE3C648-5A16-4AD5-9F8A-68D0861DE842}" type="presParOf" srcId="{F4EE0428-743A-44A4-8D7A-16B2D4CBCE8A}" destId="{33E806E9-3134-4BB4-AFFC-F21C7BD95A07}" srcOrd="2" destOrd="0" presId="urn:microsoft.com/office/officeart/2005/8/layout/vList5"/>
    <dgm:cxn modelId="{1CB51D09-2E90-4FAA-B3CF-31998D689A7B}" type="presParOf" srcId="{33E806E9-3134-4BB4-AFFC-F21C7BD95A07}" destId="{8DDA0EB6-D56E-474F-A4BB-DE515BA46C60}" srcOrd="0" destOrd="0" presId="urn:microsoft.com/office/officeart/2005/8/layout/vList5"/>
    <dgm:cxn modelId="{A98398C0-6D72-4600-8DEF-783CD9603B6F}" type="presParOf" srcId="{33E806E9-3134-4BB4-AFFC-F21C7BD95A07}" destId="{DA6D4EED-BCB0-4716-A6E7-5378B063886D}" srcOrd="1" destOrd="0" presId="urn:microsoft.com/office/officeart/2005/8/layout/vList5"/>
    <dgm:cxn modelId="{CC7567F1-A4F0-44BB-80AB-98C0F48B1A05}" type="presParOf" srcId="{F4EE0428-743A-44A4-8D7A-16B2D4CBCE8A}" destId="{14AB79AB-A4B7-467E-B58F-54AB46F20597}" srcOrd="3" destOrd="0" presId="urn:microsoft.com/office/officeart/2005/8/layout/vList5"/>
    <dgm:cxn modelId="{91AD98B3-00FB-49FF-9A9B-F35A339D1554}" type="presParOf" srcId="{F4EE0428-743A-44A4-8D7A-16B2D4CBCE8A}" destId="{E30D5345-EB65-464D-8644-983364968FB1}" srcOrd="4" destOrd="0" presId="urn:microsoft.com/office/officeart/2005/8/layout/vList5"/>
    <dgm:cxn modelId="{22AAB600-C505-4405-9AD5-3A0540474912}" type="presParOf" srcId="{E30D5345-EB65-464D-8644-983364968FB1}" destId="{2B874C4F-2EF4-41C9-90AA-3947019E0B1D}" srcOrd="0" destOrd="0" presId="urn:microsoft.com/office/officeart/2005/8/layout/vList5"/>
    <dgm:cxn modelId="{8A5419B6-D595-4CE9-8535-FC161D27C666}" type="presParOf" srcId="{E30D5345-EB65-464D-8644-983364968FB1}" destId="{5F68AF98-05B8-4A28-8138-7F48FF4B8B9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6F86B7-2603-47D5-BDB8-58EE9B669D4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ZA"/>
        </a:p>
      </dgm:t>
    </dgm:pt>
    <dgm:pt modelId="{351115BF-42A3-468E-9A07-60C8263BFD84}">
      <dgm:prSet phldrT="[Text]"/>
      <dgm:spPr>
        <a:xfrm>
          <a:off x="26946" y="0"/>
          <a:ext cx="2497115" cy="1332893"/>
        </a:xfrm>
        <a:solidFill>
          <a:srgbClr val="FFC000"/>
        </a:solidFill>
        <a:ln w="25400" cap="flat" cmpd="sng" algn="ctr">
          <a:solidFill>
            <a:sysClr val="window" lastClr="FFFFFF">
              <a:hueOff val="0"/>
              <a:satOff val="0"/>
              <a:lumOff val="0"/>
              <a:alphaOff val="0"/>
            </a:sysClr>
          </a:solidFill>
          <a:prstDash val="solid"/>
        </a:ln>
        <a:effectLst/>
      </dgm:spPr>
      <dgm:t>
        <a:bodyPr/>
        <a:lstStyle/>
        <a:p>
          <a:r>
            <a:rPr lang="en-ZA" dirty="0">
              <a:solidFill>
                <a:sysClr val="window" lastClr="FFFFFF"/>
              </a:solidFill>
              <a:latin typeface="Calibri"/>
              <a:ea typeface="+mn-ea"/>
              <a:cs typeface="+mn-cs"/>
            </a:rPr>
            <a:t>Intermediaries</a:t>
          </a:r>
        </a:p>
      </dgm:t>
    </dgm:pt>
    <dgm:pt modelId="{2D2CD0EB-3D5E-4A3D-9330-26CD711E9E1D}" type="parTrans" cxnId="{6D2DA112-6383-4E7B-95FC-AE162DCEE398}">
      <dgm:prSet/>
      <dgm:spPr/>
      <dgm:t>
        <a:bodyPr/>
        <a:lstStyle/>
        <a:p>
          <a:endParaRPr lang="en-ZA"/>
        </a:p>
      </dgm:t>
    </dgm:pt>
    <dgm:pt modelId="{69EA55FC-047A-4052-90A7-6CDAE520CA9C}" type="sibTrans" cxnId="{6D2DA112-6383-4E7B-95FC-AE162DCEE398}">
      <dgm:prSet/>
      <dgm:spPr/>
      <dgm:t>
        <a:bodyPr/>
        <a:lstStyle/>
        <a:p>
          <a:endParaRPr lang="en-ZA"/>
        </a:p>
      </dgm:t>
    </dgm:pt>
    <dgm:pt modelId="{DA4D0472-41D6-4EFA-BD7E-75B4384BD700}">
      <dgm:prSet phldrT="[Text]" custT="1"/>
      <dgm:spPr>
        <a:xfrm rot="5400000">
          <a:off x="4183616" y="-1551192"/>
          <a:ext cx="1066314" cy="4439316"/>
        </a:xfrm>
        <a:solidFill>
          <a:srgbClr val="D0D8E8">
            <a:alpha val="89804"/>
          </a:srgbClr>
        </a:solidFill>
        <a:ln w="25400" cap="flat" cmpd="sng" algn="ctr">
          <a:solidFill>
            <a:srgbClr val="4F81BD">
              <a:alpha val="90000"/>
              <a:tint val="40000"/>
              <a:hueOff val="0"/>
              <a:satOff val="0"/>
              <a:lumOff val="0"/>
              <a:alphaOff val="0"/>
            </a:srgbClr>
          </a:solidFill>
          <a:prstDash val="solid"/>
        </a:ln>
        <a:effectLst/>
      </dgm:spPr>
      <dgm:t>
        <a:bodyPr/>
        <a:lstStyle/>
        <a:p>
          <a:r>
            <a:rPr lang="en-ZA" sz="2400" dirty="0">
              <a:solidFill>
                <a:sysClr val="windowText" lastClr="000000">
                  <a:hueOff val="0"/>
                  <a:satOff val="0"/>
                  <a:lumOff val="0"/>
                  <a:alphaOff val="0"/>
                </a:sysClr>
              </a:solidFill>
              <a:latin typeface="Calibri"/>
              <a:ea typeface="+mn-ea"/>
              <a:cs typeface="+mn-cs"/>
            </a:rPr>
            <a:t>Carry credit risk, but RHLF conducts risk reviews annually (credit &amp; mandate)</a:t>
          </a:r>
        </a:p>
      </dgm:t>
    </dgm:pt>
    <dgm:pt modelId="{A3DAB5C8-015B-4130-9639-171C909A8B29}" type="parTrans" cxnId="{6CAEBAF1-7EB0-475D-B4F2-ABE0745EA36E}">
      <dgm:prSet/>
      <dgm:spPr/>
      <dgm:t>
        <a:bodyPr/>
        <a:lstStyle/>
        <a:p>
          <a:endParaRPr lang="en-ZA"/>
        </a:p>
      </dgm:t>
    </dgm:pt>
    <dgm:pt modelId="{D0E24A09-10C5-4D1F-88D6-42A8A4342BE9}" type="sibTrans" cxnId="{6CAEBAF1-7EB0-475D-B4F2-ABE0745EA36E}">
      <dgm:prSet/>
      <dgm:spPr/>
      <dgm:t>
        <a:bodyPr/>
        <a:lstStyle/>
        <a:p>
          <a:endParaRPr lang="en-ZA"/>
        </a:p>
      </dgm:t>
    </dgm:pt>
    <dgm:pt modelId="{006378BF-5440-4487-95E7-8447FD8ADB2F}">
      <dgm:prSet phldrT="[Text]"/>
      <dgm:spPr>
        <a:xfrm>
          <a:off x="26946" y="0"/>
          <a:ext cx="2497115" cy="1332893"/>
        </a:xfrm>
        <a:solidFill>
          <a:srgbClr val="FFC000"/>
        </a:solidFill>
        <a:ln w="25400" cap="flat" cmpd="sng" algn="ctr">
          <a:solidFill>
            <a:sysClr val="window" lastClr="FFFFFF">
              <a:hueOff val="0"/>
              <a:satOff val="0"/>
              <a:lumOff val="0"/>
              <a:alphaOff val="0"/>
            </a:sysClr>
          </a:solidFill>
          <a:prstDash val="solid"/>
        </a:ln>
        <a:effectLst/>
      </dgm:spPr>
      <dgm:t>
        <a:bodyPr/>
        <a:lstStyle/>
        <a:p>
          <a:r>
            <a:rPr lang="en-ZA" dirty="0">
              <a:solidFill>
                <a:sysClr val="window" lastClr="FFFFFF"/>
              </a:solidFill>
              <a:latin typeface="Calibri"/>
              <a:ea typeface="+mn-ea"/>
              <a:cs typeface="+mn-cs"/>
            </a:rPr>
            <a:t>Wholesale Lending</a:t>
          </a:r>
        </a:p>
      </dgm:t>
    </dgm:pt>
    <dgm:pt modelId="{663E37C5-EE84-4A3A-9BBA-D2491B98BBBF}" type="parTrans" cxnId="{9C51044D-9DBE-4A6A-904F-1038310C43E9}">
      <dgm:prSet/>
      <dgm:spPr/>
      <dgm:t>
        <a:bodyPr/>
        <a:lstStyle/>
        <a:p>
          <a:endParaRPr lang="en-ZA"/>
        </a:p>
      </dgm:t>
    </dgm:pt>
    <dgm:pt modelId="{E7C37EBD-1173-4CEE-A0AD-5CED43019169}" type="sibTrans" cxnId="{9C51044D-9DBE-4A6A-904F-1038310C43E9}">
      <dgm:prSet/>
      <dgm:spPr/>
      <dgm:t>
        <a:bodyPr/>
        <a:lstStyle/>
        <a:p>
          <a:endParaRPr lang="en-ZA"/>
        </a:p>
      </dgm:t>
    </dgm:pt>
    <dgm:pt modelId="{FB5F0742-9038-4AFB-B552-0BFB05CA12E8}">
      <dgm:prSet phldrT="[Text]" custT="1"/>
      <dgm:spPr>
        <a:xfrm>
          <a:off x="26946" y="0"/>
          <a:ext cx="2497115" cy="1332893"/>
        </a:xfrm>
        <a:solidFill>
          <a:srgbClr val="E7EBF5">
            <a:alpha val="89804"/>
          </a:srgbClr>
        </a:solidFill>
      </dgm:spPr>
      <dgm:t>
        <a:bodyPr/>
        <a:lstStyle/>
        <a:p>
          <a:r>
            <a:rPr lang="en-ZA" sz="2400" b="0" dirty="0">
              <a:latin typeface="Calibri" panose="020F0502020204030204" pitchFamily="34" charset="0"/>
            </a:rPr>
            <a:t>Wholesale funds to retail intermediaries</a:t>
          </a:r>
        </a:p>
      </dgm:t>
    </dgm:pt>
    <dgm:pt modelId="{23703215-32CF-476B-8D62-EE21A0169350}" type="parTrans" cxnId="{BD49696B-DDDC-437C-9E4D-03C8E14EC76C}">
      <dgm:prSet/>
      <dgm:spPr/>
      <dgm:t>
        <a:bodyPr/>
        <a:lstStyle/>
        <a:p>
          <a:endParaRPr lang="en-ZA"/>
        </a:p>
      </dgm:t>
    </dgm:pt>
    <dgm:pt modelId="{65B9F306-0B52-4F43-8C1B-1F0C229E59C3}" type="sibTrans" cxnId="{BD49696B-DDDC-437C-9E4D-03C8E14EC76C}">
      <dgm:prSet/>
      <dgm:spPr/>
      <dgm:t>
        <a:bodyPr/>
        <a:lstStyle/>
        <a:p>
          <a:endParaRPr lang="en-ZA"/>
        </a:p>
      </dgm:t>
    </dgm:pt>
    <dgm:pt modelId="{4168408C-47D3-40CE-8CF2-CCE9FA4D669D}">
      <dgm:prSet phldrT="[Text]" custT="1"/>
      <dgm:spPr>
        <a:xfrm>
          <a:off x="26946" y="0"/>
          <a:ext cx="2497115" cy="1332893"/>
        </a:xfrm>
        <a:solidFill>
          <a:srgbClr val="E7EBF5">
            <a:alpha val="89804"/>
          </a:srgbClr>
        </a:solidFill>
      </dgm:spPr>
      <dgm:t>
        <a:bodyPr/>
        <a:lstStyle/>
        <a:p>
          <a:r>
            <a:rPr lang="en-ZA" sz="2400" b="0" dirty="0">
              <a:latin typeface="Calibri" panose="020F0502020204030204" pitchFamily="34" charset="0"/>
            </a:rPr>
            <a:t>Must be repaid to RHLF for further lending—critical for sustainable delivery on the mandate</a:t>
          </a:r>
        </a:p>
      </dgm:t>
    </dgm:pt>
    <dgm:pt modelId="{6AC3D1E6-A9E3-443E-B612-39039AFE12E7}" type="parTrans" cxnId="{48C3E729-252D-447F-8BF6-94375B17B3B8}">
      <dgm:prSet/>
      <dgm:spPr/>
      <dgm:t>
        <a:bodyPr/>
        <a:lstStyle/>
        <a:p>
          <a:endParaRPr lang="en-ZA"/>
        </a:p>
      </dgm:t>
    </dgm:pt>
    <dgm:pt modelId="{ED282124-30FE-41AE-9459-D2C004C07621}" type="sibTrans" cxnId="{48C3E729-252D-447F-8BF6-94375B17B3B8}">
      <dgm:prSet/>
      <dgm:spPr/>
      <dgm:t>
        <a:bodyPr/>
        <a:lstStyle/>
        <a:p>
          <a:endParaRPr lang="en-ZA"/>
        </a:p>
      </dgm:t>
    </dgm:pt>
    <dgm:pt modelId="{A94EFBA0-4964-4A7B-8562-6AA2BCF7016C}">
      <dgm:prSet phldrT="[Text]" custT="1"/>
      <dgm:spPr>
        <a:xfrm rot="5400000">
          <a:off x="4183616" y="-1551192"/>
          <a:ext cx="1066314" cy="4439316"/>
        </a:xfrm>
        <a:solidFill>
          <a:srgbClr val="D0D8E8">
            <a:alpha val="89804"/>
          </a:srgbClr>
        </a:solidFill>
        <a:ln w="25400" cap="flat" cmpd="sng" algn="ctr">
          <a:solidFill>
            <a:srgbClr val="4F81BD">
              <a:alpha val="90000"/>
              <a:tint val="40000"/>
              <a:hueOff val="0"/>
              <a:satOff val="0"/>
              <a:lumOff val="0"/>
              <a:alphaOff val="0"/>
            </a:srgbClr>
          </a:solidFill>
          <a:prstDash val="solid"/>
        </a:ln>
        <a:effectLst/>
      </dgm:spPr>
      <dgm:t>
        <a:bodyPr/>
        <a:lstStyle/>
        <a:p>
          <a:r>
            <a:rPr lang="en-ZA" sz="2400" dirty="0">
              <a:solidFill>
                <a:sysClr val="windowText" lastClr="000000">
                  <a:hueOff val="0"/>
                  <a:satOff val="0"/>
                  <a:lumOff val="0"/>
                  <a:alphaOff val="0"/>
                </a:sysClr>
              </a:solidFill>
              <a:latin typeface="Calibri"/>
              <a:ea typeface="+mn-ea"/>
              <a:cs typeface="+mn-cs"/>
            </a:rPr>
            <a:t>Types: Commercial and Community based organisations</a:t>
          </a:r>
        </a:p>
      </dgm:t>
    </dgm:pt>
    <dgm:pt modelId="{EB72E10B-9B57-41CD-A86D-B2CEC5771032}" type="parTrans" cxnId="{8ADA2E31-8E40-43A5-8F36-B630C8A52E02}">
      <dgm:prSet/>
      <dgm:spPr/>
      <dgm:t>
        <a:bodyPr/>
        <a:lstStyle/>
        <a:p>
          <a:endParaRPr lang="en-ZA"/>
        </a:p>
      </dgm:t>
    </dgm:pt>
    <dgm:pt modelId="{BF2970EC-56B8-41BE-97FF-D1A2CA996257}" type="sibTrans" cxnId="{8ADA2E31-8E40-43A5-8F36-B630C8A52E02}">
      <dgm:prSet/>
      <dgm:spPr/>
      <dgm:t>
        <a:bodyPr/>
        <a:lstStyle/>
        <a:p>
          <a:endParaRPr lang="en-ZA"/>
        </a:p>
      </dgm:t>
    </dgm:pt>
    <dgm:pt modelId="{6E98BA51-0E3F-4FAC-9827-01929665202D}">
      <dgm:prSet phldrT="[Text]" custT="1"/>
      <dgm:spPr>
        <a:xfrm rot="5400000">
          <a:off x="4183616" y="-1551192"/>
          <a:ext cx="1066314" cy="4439316"/>
        </a:xfrm>
        <a:solidFill>
          <a:srgbClr val="D0D8E8">
            <a:alpha val="89804"/>
          </a:srgbClr>
        </a:solidFill>
        <a:ln w="25400" cap="flat" cmpd="sng" algn="ctr">
          <a:solidFill>
            <a:srgbClr val="4F81BD">
              <a:alpha val="90000"/>
              <a:tint val="40000"/>
              <a:hueOff val="0"/>
              <a:satOff val="0"/>
              <a:lumOff val="0"/>
              <a:alphaOff val="0"/>
            </a:srgbClr>
          </a:solidFill>
          <a:prstDash val="solid"/>
        </a:ln>
        <a:effectLst/>
      </dgm:spPr>
      <dgm:t>
        <a:bodyPr/>
        <a:lstStyle/>
        <a:p>
          <a:r>
            <a:rPr lang="en-ZA" sz="2400" dirty="0">
              <a:solidFill>
                <a:sysClr val="windowText" lastClr="000000">
                  <a:hueOff val="0"/>
                  <a:satOff val="0"/>
                  <a:lumOff val="0"/>
                  <a:alphaOff val="0"/>
                </a:sysClr>
              </a:solidFill>
              <a:latin typeface="Calibri"/>
              <a:ea typeface="+mn-ea"/>
              <a:cs typeface="+mn-cs"/>
            </a:rPr>
            <a:t>Lend to borrowers</a:t>
          </a:r>
        </a:p>
      </dgm:t>
    </dgm:pt>
    <dgm:pt modelId="{74FA8F13-D98F-439C-9B92-3A0937E4ED6A}" type="parTrans" cxnId="{B12C45C5-3883-4160-A49F-02CF13C78CB0}">
      <dgm:prSet/>
      <dgm:spPr/>
      <dgm:t>
        <a:bodyPr/>
        <a:lstStyle/>
        <a:p>
          <a:endParaRPr lang="en-ZA"/>
        </a:p>
      </dgm:t>
    </dgm:pt>
    <dgm:pt modelId="{E406CE2E-981A-4A26-AF3C-5CCEE52BC4EC}" type="sibTrans" cxnId="{B12C45C5-3883-4160-A49F-02CF13C78CB0}">
      <dgm:prSet/>
      <dgm:spPr/>
      <dgm:t>
        <a:bodyPr/>
        <a:lstStyle/>
        <a:p>
          <a:endParaRPr lang="en-ZA"/>
        </a:p>
      </dgm:t>
    </dgm:pt>
    <dgm:pt modelId="{F4EE0428-743A-44A4-8D7A-16B2D4CBCE8A}" type="pres">
      <dgm:prSet presAssocID="{B06F86B7-2603-47D5-BDB8-58EE9B669D4C}" presName="Name0" presStyleCnt="0">
        <dgm:presLayoutVars>
          <dgm:dir/>
          <dgm:animLvl val="lvl"/>
          <dgm:resizeHandles val="exact"/>
        </dgm:presLayoutVars>
      </dgm:prSet>
      <dgm:spPr/>
      <dgm:t>
        <a:bodyPr/>
        <a:lstStyle/>
        <a:p>
          <a:endParaRPr lang="en-US"/>
        </a:p>
      </dgm:t>
    </dgm:pt>
    <dgm:pt modelId="{4EBC123A-2BF9-4A57-A90A-50DD2E76BB67}" type="pres">
      <dgm:prSet presAssocID="{006378BF-5440-4487-95E7-8447FD8ADB2F}" presName="linNode" presStyleCnt="0"/>
      <dgm:spPr/>
    </dgm:pt>
    <dgm:pt modelId="{56FEBF25-381D-4B01-ABDB-CC01AA6590B4}" type="pres">
      <dgm:prSet presAssocID="{006378BF-5440-4487-95E7-8447FD8ADB2F}" presName="parentText" presStyleLbl="node1" presStyleIdx="0" presStyleCnt="2">
        <dgm:presLayoutVars>
          <dgm:chMax val="1"/>
          <dgm:bulletEnabled val="1"/>
        </dgm:presLayoutVars>
      </dgm:prSet>
      <dgm:spPr/>
      <dgm:t>
        <a:bodyPr/>
        <a:lstStyle/>
        <a:p>
          <a:endParaRPr lang="en-US"/>
        </a:p>
      </dgm:t>
    </dgm:pt>
    <dgm:pt modelId="{603499E7-F888-4E8C-80EC-CD878D3D7675}" type="pres">
      <dgm:prSet presAssocID="{006378BF-5440-4487-95E7-8447FD8ADB2F}" presName="descendantText" presStyleLbl="alignAccFollowNode1" presStyleIdx="0" presStyleCnt="2" custScaleY="114553" custLinFactNeighborX="0" custLinFactNeighborY="-2687">
        <dgm:presLayoutVars>
          <dgm:bulletEnabled val="1"/>
        </dgm:presLayoutVars>
      </dgm:prSet>
      <dgm:spPr/>
      <dgm:t>
        <a:bodyPr/>
        <a:lstStyle/>
        <a:p>
          <a:endParaRPr lang="en-US"/>
        </a:p>
      </dgm:t>
    </dgm:pt>
    <dgm:pt modelId="{1236D1D0-A57C-4A90-ABEB-21302A543E66}" type="pres">
      <dgm:prSet presAssocID="{E7C37EBD-1173-4CEE-A0AD-5CED43019169}" presName="sp" presStyleCnt="0"/>
      <dgm:spPr/>
    </dgm:pt>
    <dgm:pt modelId="{A9732676-7247-4C91-B307-18DFF5910A83}" type="pres">
      <dgm:prSet presAssocID="{351115BF-42A3-468E-9A07-60C8263BFD84}" presName="linNode" presStyleCnt="0"/>
      <dgm:spPr/>
    </dgm:pt>
    <dgm:pt modelId="{152976DD-278E-4F20-8837-529B620FBBC7}" type="pres">
      <dgm:prSet presAssocID="{351115BF-42A3-468E-9A07-60C8263BFD84}" presName="parentText" presStyleLbl="node1" presStyleIdx="1" presStyleCnt="2" custLinFactNeighborX="607" custLinFactNeighborY="-5650">
        <dgm:presLayoutVars>
          <dgm:chMax val="1"/>
          <dgm:bulletEnabled val="1"/>
        </dgm:presLayoutVars>
      </dgm:prSet>
      <dgm:spPr>
        <a:prstGeom prst="roundRect">
          <a:avLst/>
        </a:prstGeom>
      </dgm:spPr>
      <dgm:t>
        <a:bodyPr/>
        <a:lstStyle/>
        <a:p>
          <a:endParaRPr lang="en-US"/>
        </a:p>
      </dgm:t>
    </dgm:pt>
    <dgm:pt modelId="{4F23951C-B41F-4ECB-84B4-3B48DAC80B57}" type="pres">
      <dgm:prSet presAssocID="{351115BF-42A3-468E-9A07-60C8263BFD84}" presName="descendantText" presStyleLbl="alignAccFollowNode1" presStyleIdx="1" presStyleCnt="2" custScaleY="119842" custLinFactNeighborX="-785" custLinFactNeighborY="-5432">
        <dgm:presLayoutVars>
          <dgm:bulletEnabled val="1"/>
        </dgm:presLayoutVars>
      </dgm:prSet>
      <dgm:spPr>
        <a:prstGeom prst="round2SameRect">
          <a:avLst/>
        </a:prstGeom>
      </dgm:spPr>
      <dgm:t>
        <a:bodyPr/>
        <a:lstStyle/>
        <a:p>
          <a:endParaRPr lang="en-US"/>
        </a:p>
      </dgm:t>
    </dgm:pt>
  </dgm:ptLst>
  <dgm:cxnLst>
    <dgm:cxn modelId="{DAA54174-376D-4119-9B45-44E2A4D9E3E2}" type="presOf" srcId="{006378BF-5440-4487-95E7-8447FD8ADB2F}" destId="{56FEBF25-381D-4B01-ABDB-CC01AA6590B4}" srcOrd="0" destOrd="0" presId="urn:microsoft.com/office/officeart/2005/8/layout/vList5"/>
    <dgm:cxn modelId="{B1E7E27B-F64C-4AAB-84BE-23B712ABCA23}" type="presOf" srcId="{6E98BA51-0E3F-4FAC-9827-01929665202D}" destId="{4F23951C-B41F-4ECB-84B4-3B48DAC80B57}" srcOrd="0" destOrd="1" presId="urn:microsoft.com/office/officeart/2005/8/layout/vList5"/>
    <dgm:cxn modelId="{064E6D4B-4BD6-49E2-83B4-5BF8A2587D2E}" type="presOf" srcId="{A94EFBA0-4964-4A7B-8562-6AA2BCF7016C}" destId="{4F23951C-B41F-4ECB-84B4-3B48DAC80B57}" srcOrd="0" destOrd="0" presId="urn:microsoft.com/office/officeart/2005/8/layout/vList5"/>
    <dgm:cxn modelId="{A036C832-1ABF-4E1C-BC9E-DAEBB770B67F}" type="presOf" srcId="{351115BF-42A3-468E-9A07-60C8263BFD84}" destId="{152976DD-278E-4F20-8837-529B620FBBC7}" srcOrd="0" destOrd="0" presId="urn:microsoft.com/office/officeart/2005/8/layout/vList5"/>
    <dgm:cxn modelId="{6D2DA112-6383-4E7B-95FC-AE162DCEE398}" srcId="{B06F86B7-2603-47D5-BDB8-58EE9B669D4C}" destId="{351115BF-42A3-468E-9A07-60C8263BFD84}" srcOrd="1" destOrd="0" parTransId="{2D2CD0EB-3D5E-4A3D-9330-26CD711E9E1D}" sibTransId="{69EA55FC-047A-4052-90A7-6CDAE520CA9C}"/>
    <dgm:cxn modelId="{81B7ABA1-90F4-44D0-B394-4C7861F127EE}" type="presOf" srcId="{FB5F0742-9038-4AFB-B552-0BFB05CA12E8}" destId="{603499E7-F888-4E8C-80EC-CD878D3D7675}" srcOrd="0" destOrd="0" presId="urn:microsoft.com/office/officeart/2005/8/layout/vList5"/>
    <dgm:cxn modelId="{8ADA2E31-8E40-43A5-8F36-B630C8A52E02}" srcId="{351115BF-42A3-468E-9A07-60C8263BFD84}" destId="{A94EFBA0-4964-4A7B-8562-6AA2BCF7016C}" srcOrd="0" destOrd="0" parTransId="{EB72E10B-9B57-41CD-A86D-B2CEC5771032}" sibTransId="{BF2970EC-56B8-41BE-97FF-D1A2CA996257}"/>
    <dgm:cxn modelId="{B12C45C5-3883-4160-A49F-02CF13C78CB0}" srcId="{351115BF-42A3-468E-9A07-60C8263BFD84}" destId="{6E98BA51-0E3F-4FAC-9827-01929665202D}" srcOrd="1" destOrd="0" parTransId="{74FA8F13-D98F-439C-9B92-3A0937E4ED6A}" sibTransId="{E406CE2E-981A-4A26-AF3C-5CCEE52BC4EC}"/>
    <dgm:cxn modelId="{6CAEBAF1-7EB0-475D-B4F2-ABE0745EA36E}" srcId="{351115BF-42A3-468E-9A07-60C8263BFD84}" destId="{DA4D0472-41D6-4EFA-BD7E-75B4384BD700}" srcOrd="2" destOrd="0" parTransId="{A3DAB5C8-015B-4130-9639-171C909A8B29}" sibTransId="{D0E24A09-10C5-4D1F-88D6-42A8A4342BE9}"/>
    <dgm:cxn modelId="{9C51044D-9DBE-4A6A-904F-1038310C43E9}" srcId="{B06F86B7-2603-47D5-BDB8-58EE9B669D4C}" destId="{006378BF-5440-4487-95E7-8447FD8ADB2F}" srcOrd="0" destOrd="0" parTransId="{663E37C5-EE84-4A3A-9BBA-D2491B98BBBF}" sibTransId="{E7C37EBD-1173-4CEE-A0AD-5CED43019169}"/>
    <dgm:cxn modelId="{48C3E729-252D-447F-8BF6-94375B17B3B8}" srcId="{006378BF-5440-4487-95E7-8447FD8ADB2F}" destId="{4168408C-47D3-40CE-8CF2-CCE9FA4D669D}" srcOrd="1" destOrd="0" parTransId="{6AC3D1E6-A9E3-443E-B612-39039AFE12E7}" sibTransId="{ED282124-30FE-41AE-9459-D2C004C07621}"/>
    <dgm:cxn modelId="{BD49696B-DDDC-437C-9E4D-03C8E14EC76C}" srcId="{006378BF-5440-4487-95E7-8447FD8ADB2F}" destId="{FB5F0742-9038-4AFB-B552-0BFB05CA12E8}" srcOrd="0" destOrd="0" parTransId="{23703215-32CF-476B-8D62-EE21A0169350}" sibTransId="{65B9F306-0B52-4F43-8C1B-1F0C229E59C3}"/>
    <dgm:cxn modelId="{2F45CA34-6FA1-48AE-8B45-4A04ABF18F66}" type="presOf" srcId="{DA4D0472-41D6-4EFA-BD7E-75B4384BD700}" destId="{4F23951C-B41F-4ECB-84B4-3B48DAC80B57}" srcOrd="0" destOrd="2" presId="urn:microsoft.com/office/officeart/2005/8/layout/vList5"/>
    <dgm:cxn modelId="{5A68FF49-D5DC-4276-A452-7BFA5B3A94A9}" type="presOf" srcId="{4168408C-47D3-40CE-8CF2-CCE9FA4D669D}" destId="{603499E7-F888-4E8C-80EC-CD878D3D7675}" srcOrd="0" destOrd="1" presId="urn:microsoft.com/office/officeart/2005/8/layout/vList5"/>
    <dgm:cxn modelId="{389D9DEC-FF90-487C-8E8B-BF53F5E339B1}" type="presOf" srcId="{B06F86B7-2603-47D5-BDB8-58EE9B669D4C}" destId="{F4EE0428-743A-44A4-8D7A-16B2D4CBCE8A}" srcOrd="0" destOrd="0" presId="urn:microsoft.com/office/officeart/2005/8/layout/vList5"/>
    <dgm:cxn modelId="{CB0AEC28-10EB-45A0-895E-F919596A6485}" type="presParOf" srcId="{F4EE0428-743A-44A4-8D7A-16B2D4CBCE8A}" destId="{4EBC123A-2BF9-4A57-A90A-50DD2E76BB67}" srcOrd="0" destOrd="0" presId="urn:microsoft.com/office/officeart/2005/8/layout/vList5"/>
    <dgm:cxn modelId="{FF228647-C4D4-499B-83A1-FDDB3931ED11}" type="presParOf" srcId="{4EBC123A-2BF9-4A57-A90A-50DD2E76BB67}" destId="{56FEBF25-381D-4B01-ABDB-CC01AA6590B4}" srcOrd="0" destOrd="0" presId="urn:microsoft.com/office/officeart/2005/8/layout/vList5"/>
    <dgm:cxn modelId="{2F6518F6-BF30-4CB9-A785-FF79AAF9DCD3}" type="presParOf" srcId="{4EBC123A-2BF9-4A57-A90A-50DD2E76BB67}" destId="{603499E7-F888-4E8C-80EC-CD878D3D7675}" srcOrd="1" destOrd="0" presId="urn:microsoft.com/office/officeart/2005/8/layout/vList5"/>
    <dgm:cxn modelId="{F20D02AD-7B63-4294-AAF8-2CBB3670B3D3}" type="presParOf" srcId="{F4EE0428-743A-44A4-8D7A-16B2D4CBCE8A}" destId="{1236D1D0-A57C-4A90-ABEB-21302A543E66}" srcOrd="1" destOrd="0" presId="urn:microsoft.com/office/officeart/2005/8/layout/vList5"/>
    <dgm:cxn modelId="{44331119-EF80-44FC-AEF7-5FE1CEF02A19}" type="presParOf" srcId="{F4EE0428-743A-44A4-8D7A-16B2D4CBCE8A}" destId="{A9732676-7247-4C91-B307-18DFF5910A83}" srcOrd="2" destOrd="0" presId="urn:microsoft.com/office/officeart/2005/8/layout/vList5"/>
    <dgm:cxn modelId="{554CE13F-AAFC-4653-8003-3019D8C2791D}" type="presParOf" srcId="{A9732676-7247-4C91-B307-18DFF5910A83}" destId="{152976DD-278E-4F20-8837-529B620FBBC7}" srcOrd="0" destOrd="0" presId="urn:microsoft.com/office/officeart/2005/8/layout/vList5"/>
    <dgm:cxn modelId="{0337E5E1-708B-4914-BC60-678127DA5BE7}" type="presParOf" srcId="{A9732676-7247-4C91-B307-18DFF5910A83}" destId="{4F23951C-B41F-4ECB-84B4-3B48DAC80B57}"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23951C-B41F-4ECB-84B4-3B48DAC80B57}">
      <dsp:nvSpPr>
        <dsp:cNvPr id="0" name=""/>
        <dsp:cNvSpPr/>
      </dsp:nvSpPr>
      <dsp:spPr>
        <a:xfrm rot="5400000">
          <a:off x="5471420" y="-2130618"/>
          <a:ext cx="1134238" cy="5683331"/>
        </a:xfrm>
        <a:prstGeom prst="round2Same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ZA" sz="2200" kern="1200" dirty="0">
              <a:solidFill>
                <a:sysClr val="windowText" lastClr="000000">
                  <a:hueOff val="0"/>
                  <a:satOff val="0"/>
                  <a:lumOff val="0"/>
                  <a:alphaOff val="0"/>
                </a:sysClr>
              </a:solidFill>
              <a:latin typeface="Calibri"/>
              <a:ea typeface="+mn-ea"/>
              <a:cs typeface="+mn-cs"/>
            </a:rPr>
            <a:t>Facilitate access to incremental housing finance for low income households in rural areas. </a:t>
          </a:r>
        </a:p>
      </dsp:txBody>
      <dsp:txXfrm rot="5400000">
        <a:off x="5471420" y="-2130618"/>
        <a:ext cx="1134238" cy="5683331"/>
      </dsp:txXfrm>
    </dsp:sp>
    <dsp:sp modelId="{152976DD-278E-4F20-8837-529B620FBBC7}">
      <dsp:nvSpPr>
        <dsp:cNvPr id="0" name=""/>
        <dsp:cNvSpPr/>
      </dsp:nvSpPr>
      <dsp:spPr>
        <a:xfrm>
          <a:off x="34497" y="0"/>
          <a:ext cx="3196873" cy="1417798"/>
        </a:xfrm>
        <a:prstGeom prst="roundRect">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ZA" sz="2900" kern="1200" dirty="0">
              <a:solidFill>
                <a:sysClr val="window" lastClr="FFFFFF"/>
              </a:solidFill>
              <a:latin typeface="Calibri"/>
              <a:ea typeface="+mn-ea"/>
              <a:cs typeface="+mn-cs"/>
            </a:rPr>
            <a:t>Households access to housing finance</a:t>
          </a:r>
        </a:p>
      </dsp:txBody>
      <dsp:txXfrm>
        <a:off x="34497" y="0"/>
        <a:ext cx="3196873" cy="1417798"/>
      </dsp:txXfrm>
    </dsp:sp>
    <dsp:sp modelId="{DA6D4EED-BCB0-4716-A6E7-5378B063886D}">
      <dsp:nvSpPr>
        <dsp:cNvPr id="0" name=""/>
        <dsp:cNvSpPr/>
      </dsp:nvSpPr>
      <dsp:spPr>
        <a:xfrm rot="5400000">
          <a:off x="5471420" y="-641930"/>
          <a:ext cx="1134238" cy="5683331"/>
        </a:xfrm>
        <a:prstGeom prst="round2Same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ZA" sz="2200" kern="1200" dirty="0">
              <a:solidFill>
                <a:sysClr val="windowText" lastClr="000000">
                  <a:hueOff val="0"/>
                  <a:satOff val="0"/>
                  <a:lumOff val="0"/>
                  <a:alphaOff val="0"/>
                </a:sysClr>
              </a:solidFill>
              <a:latin typeface="Calibri"/>
              <a:ea typeface="+mn-ea"/>
              <a:cs typeface="+mn-cs"/>
            </a:rPr>
            <a:t>Communal land, rural towns and small towns</a:t>
          </a:r>
        </a:p>
        <a:p>
          <a:pPr marL="228600" lvl="1" indent="-228600" algn="l" defTabSz="977900">
            <a:lnSpc>
              <a:spcPct val="90000"/>
            </a:lnSpc>
            <a:spcBef>
              <a:spcPct val="0"/>
            </a:spcBef>
            <a:spcAft>
              <a:spcPct val="15000"/>
            </a:spcAft>
            <a:buChar char="••"/>
          </a:pPr>
          <a:endParaRPr lang="en-ZA" sz="2200" kern="1200" dirty="0">
            <a:solidFill>
              <a:sysClr val="windowText" lastClr="000000">
                <a:hueOff val="0"/>
                <a:satOff val="0"/>
                <a:lumOff val="0"/>
                <a:alphaOff val="0"/>
              </a:sysClr>
            </a:solidFill>
            <a:latin typeface="Calibri"/>
            <a:ea typeface="+mn-ea"/>
            <a:cs typeface="+mn-cs"/>
          </a:endParaRPr>
        </a:p>
      </dsp:txBody>
      <dsp:txXfrm rot="5400000">
        <a:off x="5471420" y="-641930"/>
        <a:ext cx="1134238" cy="5683331"/>
      </dsp:txXfrm>
    </dsp:sp>
    <dsp:sp modelId="{8DDA0EB6-D56E-474F-A4BB-DE515BA46C60}">
      <dsp:nvSpPr>
        <dsp:cNvPr id="0" name=""/>
        <dsp:cNvSpPr/>
      </dsp:nvSpPr>
      <dsp:spPr>
        <a:xfrm>
          <a:off x="0" y="1490836"/>
          <a:ext cx="3196873" cy="1417798"/>
        </a:xfrm>
        <a:prstGeom prst="roundRect">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ZA" sz="2900" kern="1200" dirty="0">
              <a:solidFill>
                <a:sysClr val="window" lastClr="FFFFFF"/>
              </a:solidFill>
              <a:latin typeface="Calibri"/>
              <a:ea typeface="+mn-ea"/>
              <a:cs typeface="+mn-cs"/>
            </a:rPr>
            <a:t>Rural areas</a:t>
          </a:r>
        </a:p>
      </dsp:txBody>
      <dsp:txXfrm>
        <a:off x="0" y="1490836"/>
        <a:ext cx="3196873" cy="1417798"/>
      </dsp:txXfrm>
    </dsp:sp>
    <dsp:sp modelId="{5F68AF98-05B8-4A28-8138-7F48FF4B8B98}">
      <dsp:nvSpPr>
        <dsp:cNvPr id="0" name=""/>
        <dsp:cNvSpPr/>
      </dsp:nvSpPr>
      <dsp:spPr>
        <a:xfrm rot="5400000">
          <a:off x="5471420" y="846758"/>
          <a:ext cx="1134238" cy="5683331"/>
        </a:xfrm>
        <a:prstGeom prst="round2Same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ZA" sz="2200" kern="1200" dirty="0">
              <a:solidFill>
                <a:sysClr val="windowText" lastClr="000000">
                  <a:hueOff val="0"/>
                  <a:satOff val="0"/>
                  <a:lumOff val="0"/>
                  <a:alphaOff val="0"/>
                </a:sysClr>
              </a:solidFill>
              <a:latin typeface="Calibri"/>
              <a:ea typeface="+mn-ea"/>
              <a:cs typeface="+mn-cs"/>
            </a:rPr>
            <a:t>Maximum R15 000</a:t>
          </a:r>
        </a:p>
        <a:p>
          <a:pPr marL="228600" lvl="1" indent="-228600" algn="l" defTabSz="977900">
            <a:lnSpc>
              <a:spcPct val="90000"/>
            </a:lnSpc>
            <a:spcBef>
              <a:spcPct val="0"/>
            </a:spcBef>
            <a:spcAft>
              <a:spcPct val="15000"/>
            </a:spcAft>
            <a:buChar char="••"/>
          </a:pPr>
          <a:r>
            <a:rPr lang="en-ZA" sz="2200" kern="1200" dirty="0">
              <a:solidFill>
                <a:sysClr val="windowText" lastClr="000000">
                  <a:hueOff val="0"/>
                  <a:satOff val="0"/>
                  <a:lumOff val="0"/>
                  <a:alphaOff val="0"/>
                </a:sysClr>
              </a:solidFill>
              <a:latin typeface="Calibri"/>
              <a:ea typeface="+mn-ea"/>
              <a:cs typeface="+mn-cs"/>
            </a:rPr>
            <a:t>Focus on borrowers earning under R3 500</a:t>
          </a:r>
        </a:p>
      </dsp:txBody>
      <dsp:txXfrm rot="5400000">
        <a:off x="5471420" y="846758"/>
        <a:ext cx="1134238" cy="5683331"/>
      </dsp:txXfrm>
    </dsp:sp>
    <dsp:sp modelId="{2B874C4F-2EF4-41C9-90AA-3947019E0B1D}">
      <dsp:nvSpPr>
        <dsp:cNvPr id="0" name=""/>
        <dsp:cNvSpPr/>
      </dsp:nvSpPr>
      <dsp:spPr>
        <a:xfrm>
          <a:off x="0" y="2979524"/>
          <a:ext cx="3196873" cy="1417798"/>
        </a:xfrm>
        <a:prstGeom prst="roundRect">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ZA" sz="2900" kern="1200" dirty="0">
              <a:solidFill>
                <a:sysClr val="window" lastClr="FFFFFF"/>
              </a:solidFill>
              <a:latin typeface="Calibri"/>
              <a:ea typeface="+mn-ea"/>
              <a:cs typeface="+mn-cs"/>
            </a:rPr>
            <a:t>Monthly Income</a:t>
          </a:r>
        </a:p>
      </dsp:txBody>
      <dsp:txXfrm>
        <a:off x="0" y="2979524"/>
        <a:ext cx="3196873" cy="14177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3499E7-F888-4E8C-80EC-CD878D3D7675}">
      <dsp:nvSpPr>
        <dsp:cNvPr id="0" name=""/>
        <dsp:cNvSpPr/>
      </dsp:nvSpPr>
      <dsp:spPr>
        <a:xfrm rot="5400000">
          <a:off x="5248962" y="-1821873"/>
          <a:ext cx="2259607" cy="6003544"/>
        </a:xfrm>
        <a:prstGeom prst="round2SameRect">
          <a:avLst/>
        </a:prstGeom>
        <a:solidFill>
          <a:srgbClr val="E7EBF5">
            <a:alpha val="89804"/>
          </a:srgb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ZA" sz="2400" b="0" kern="1200" dirty="0">
              <a:latin typeface="Calibri" panose="020F0502020204030204" pitchFamily="34" charset="0"/>
            </a:rPr>
            <a:t>Wholesale funds to retail intermediaries</a:t>
          </a:r>
        </a:p>
        <a:p>
          <a:pPr marL="228600" lvl="1" indent="-228600" algn="l" defTabSz="1066800">
            <a:lnSpc>
              <a:spcPct val="90000"/>
            </a:lnSpc>
            <a:spcBef>
              <a:spcPct val="0"/>
            </a:spcBef>
            <a:spcAft>
              <a:spcPct val="15000"/>
            </a:spcAft>
            <a:buChar char="••"/>
          </a:pPr>
          <a:r>
            <a:rPr lang="en-ZA" sz="2400" b="0" kern="1200" dirty="0">
              <a:latin typeface="Calibri" panose="020F0502020204030204" pitchFamily="34" charset="0"/>
            </a:rPr>
            <a:t>Must be repaid to RHLF for further lending—critical for sustainable delivery on the mandate</a:t>
          </a:r>
        </a:p>
      </dsp:txBody>
      <dsp:txXfrm rot="5400000">
        <a:off x="5248962" y="-1821873"/>
        <a:ext cx="2259607" cy="6003544"/>
      </dsp:txXfrm>
    </dsp:sp>
    <dsp:sp modelId="{56FEBF25-381D-4B01-ABDB-CC01AA6590B4}">
      <dsp:nvSpPr>
        <dsp:cNvPr id="0" name=""/>
        <dsp:cNvSpPr/>
      </dsp:nvSpPr>
      <dsp:spPr>
        <a:xfrm>
          <a:off x="0" y="61"/>
          <a:ext cx="3376993" cy="2465678"/>
        </a:xfrm>
        <a:prstGeom prst="roundRect">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ZA" sz="3600" kern="1200" dirty="0">
              <a:solidFill>
                <a:sysClr val="window" lastClr="FFFFFF"/>
              </a:solidFill>
              <a:latin typeface="Calibri"/>
              <a:ea typeface="+mn-ea"/>
              <a:cs typeface="+mn-cs"/>
            </a:rPr>
            <a:t>Wholesale Lending</a:t>
          </a:r>
        </a:p>
      </dsp:txBody>
      <dsp:txXfrm>
        <a:off x="0" y="61"/>
        <a:ext cx="3376993" cy="2465678"/>
      </dsp:txXfrm>
    </dsp:sp>
    <dsp:sp modelId="{4F23951C-B41F-4ECB-84B4-3B48DAC80B57}">
      <dsp:nvSpPr>
        <dsp:cNvPr id="0" name=""/>
        <dsp:cNvSpPr/>
      </dsp:nvSpPr>
      <dsp:spPr>
        <a:xfrm rot="5400000">
          <a:off x="5170288" y="712943"/>
          <a:ext cx="2363935" cy="6003544"/>
        </a:xfrm>
        <a:prstGeom prst="round2SameRect">
          <a:avLst/>
        </a:prstGeom>
        <a:solidFill>
          <a:srgbClr val="D0D8E8">
            <a:alpha val="89804"/>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ZA" sz="2400" kern="1200" dirty="0">
              <a:solidFill>
                <a:sysClr val="windowText" lastClr="000000">
                  <a:hueOff val="0"/>
                  <a:satOff val="0"/>
                  <a:lumOff val="0"/>
                  <a:alphaOff val="0"/>
                </a:sysClr>
              </a:solidFill>
              <a:latin typeface="Calibri"/>
              <a:ea typeface="+mn-ea"/>
              <a:cs typeface="+mn-cs"/>
            </a:rPr>
            <a:t>Types: Commercial and Community based organisations</a:t>
          </a:r>
        </a:p>
        <a:p>
          <a:pPr marL="228600" lvl="1" indent="-228600" algn="l" defTabSz="1066800">
            <a:lnSpc>
              <a:spcPct val="90000"/>
            </a:lnSpc>
            <a:spcBef>
              <a:spcPct val="0"/>
            </a:spcBef>
            <a:spcAft>
              <a:spcPct val="15000"/>
            </a:spcAft>
            <a:buChar char="••"/>
          </a:pPr>
          <a:r>
            <a:rPr lang="en-ZA" sz="2400" kern="1200" dirty="0">
              <a:solidFill>
                <a:sysClr val="windowText" lastClr="000000">
                  <a:hueOff val="0"/>
                  <a:satOff val="0"/>
                  <a:lumOff val="0"/>
                  <a:alphaOff val="0"/>
                </a:sysClr>
              </a:solidFill>
              <a:latin typeface="Calibri"/>
              <a:ea typeface="+mn-ea"/>
              <a:cs typeface="+mn-cs"/>
            </a:rPr>
            <a:t>Lend to borrowers</a:t>
          </a:r>
        </a:p>
        <a:p>
          <a:pPr marL="228600" lvl="1" indent="-228600" algn="l" defTabSz="1066800">
            <a:lnSpc>
              <a:spcPct val="90000"/>
            </a:lnSpc>
            <a:spcBef>
              <a:spcPct val="0"/>
            </a:spcBef>
            <a:spcAft>
              <a:spcPct val="15000"/>
            </a:spcAft>
            <a:buChar char="••"/>
          </a:pPr>
          <a:r>
            <a:rPr lang="en-ZA" sz="2400" kern="1200" dirty="0">
              <a:solidFill>
                <a:sysClr val="windowText" lastClr="000000">
                  <a:hueOff val="0"/>
                  <a:satOff val="0"/>
                  <a:lumOff val="0"/>
                  <a:alphaOff val="0"/>
                </a:sysClr>
              </a:solidFill>
              <a:latin typeface="Calibri"/>
              <a:ea typeface="+mn-ea"/>
              <a:cs typeface="+mn-cs"/>
            </a:rPr>
            <a:t>Carry credit risk, but RHLF conducts risk reviews annually (credit &amp; mandate)</a:t>
          </a:r>
        </a:p>
      </dsp:txBody>
      <dsp:txXfrm rot="5400000">
        <a:off x="5170288" y="712943"/>
        <a:ext cx="2363935" cy="6003544"/>
      </dsp:txXfrm>
    </dsp:sp>
    <dsp:sp modelId="{152976DD-278E-4F20-8837-529B620FBBC7}">
      <dsp:nvSpPr>
        <dsp:cNvPr id="0" name=""/>
        <dsp:cNvSpPr/>
      </dsp:nvSpPr>
      <dsp:spPr>
        <a:xfrm>
          <a:off x="36441" y="2449713"/>
          <a:ext cx="3376993" cy="2465678"/>
        </a:xfrm>
        <a:prstGeom prst="roundRect">
          <a:avLst/>
        </a:prstGeom>
        <a:solidFill>
          <a:srgbClr val="FFC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ZA" sz="3600" kern="1200" dirty="0">
              <a:solidFill>
                <a:sysClr val="window" lastClr="FFFFFF"/>
              </a:solidFill>
              <a:latin typeface="Calibri"/>
              <a:ea typeface="+mn-ea"/>
              <a:cs typeface="+mn-cs"/>
            </a:rPr>
            <a:t>Intermediaries</a:t>
          </a:r>
        </a:p>
      </dsp:txBody>
      <dsp:txXfrm>
        <a:off x="36441" y="2449713"/>
        <a:ext cx="3376993" cy="24656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8056"/>
          </a:xfrm>
          <a:prstGeom prst="rect">
            <a:avLst/>
          </a:prstGeom>
        </p:spPr>
        <p:txBody>
          <a:bodyPr vert="horz" lIns="94819" tIns="47409" rIns="94819" bIns="47409" rtlCol="0"/>
          <a:lstStyle>
            <a:lvl1pPr algn="l">
              <a:defRPr sz="1300"/>
            </a:lvl1pPr>
          </a:lstStyle>
          <a:p>
            <a:endParaRPr lang="en-ZA"/>
          </a:p>
        </p:txBody>
      </p:sp>
      <p:sp>
        <p:nvSpPr>
          <p:cNvPr id="3" name="Date Placeholder 2"/>
          <p:cNvSpPr>
            <a:spLocks noGrp="1"/>
          </p:cNvSpPr>
          <p:nvPr>
            <p:ph type="dt" idx="1"/>
          </p:nvPr>
        </p:nvSpPr>
        <p:spPr>
          <a:xfrm>
            <a:off x="3777608" y="0"/>
            <a:ext cx="2889938" cy="498056"/>
          </a:xfrm>
          <a:prstGeom prst="rect">
            <a:avLst/>
          </a:prstGeom>
        </p:spPr>
        <p:txBody>
          <a:bodyPr vert="horz" lIns="94819" tIns="47409" rIns="94819" bIns="47409" rtlCol="0"/>
          <a:lstStyle>
            <a:lvl1pPr algn="r">
              <a:defRPr sz="1300"/>
            </a:lvl1pPr>
          </a:lstStyle>
          <a:p>
            <a:fld id="{5B8F409F-E27A-49E8-BE26-4FC3CB36F883}" type="datetimeFigureOut">
              <a:rPr lang="en-ZA" smtClean="0"/>
              <a:pPr/>
              <a:t>2018/10/12</a:t>
            </a:fld>
            <a:endParaRPr lang="en-ZA"/>
          </a:p>
        </p:txBody>
      </p:sp>
      <p:sp>
        <p:nvSpPr>
          <p:cNvPr id="4" name="Slide Image Placeholder 3"/>
          <p:cNvSpPr>
            <a:spLocks noGrp="1" noRot="1" noChangeAspect="1"/>
          </p:cNvSpPr>
          <p:nvPr>
            <p:ph type="sldImg" idx="2"/>
          </p:nvPr>
        </p:nvSpPr>
        <p:spPr>
          <a:xfrm>
            <a:off x="358775" y="1241425"/>
            <a:ext cx="5953125" cy="3349625"/>
          </a:xfrm>
          <a:prstGeom prst="rect">
            <a:avLst/>
          </a:prstGeom>
          <a:noFill/>
          <a:ln w="12700">
            <a:solidFill>
              <a:prstClr val="black"/>
            </a:solidFill>
          </a:ln>
        </p:spPr>
        <p:txBody>
          <a:bodyPr vert="horz" lIns="94819" tIns="47409" rIns="94819" bIns="47409" rtlCol="0" anchor="ctr"/>
          <a:lstStyle/>
          <a:p>
            <a:endParaRPr lang="en-ZA"/>
          </a:p>
        </p:txBody>
      </p:sp>
      <p:sp>
        <p:nvSpPr>
          <p:cNvPr id="5" name="Notes Placeholder 4"/>
          <p:cNvSpPr>
            <a:spLocks noGrp="1"/>
          </p:cNvSpPr>
          <p:nvPr>
            <p:ph type="body" sz="quarter" idx="3"/>
          </p:nvPr>
        </p:nvSpPr>
        <p:spPr>
          <a:xfrm>
            <a:off x="666909" y="4777195"/>
            <a:ext cx="5335270" cy="3908613"/>
          </a:xfrm>
          <a:prstGeom prst="rect">
            <a:avLst/>
          </a:prstGeom>
        </p:spPr>
        <p:txBody>
          <a:bodyPr vert="horz" lIns="94819" tIns="47409" rIns="94819" bIns="4740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4"/>
            <a:ext cx="2889938" cy="498055"/>
          </a:xfrm>
          <a:prstGeom prst="rect">
            <a:avLst/>
          </a:prstGeom>
        </p:spPr>
        <p:txBody>
          <a:bodyPr vert="horz" lIns="94819" tIns="47409" rIns="94819" bIns="47409" rtlCol="0" anchor="b"/>
          <a:lstStyle>
            <a:lvl1pPr algn="l">
              <a:defRPr sz="1300"/>
            </a:lvl1pPr>
          </a:lstStyle>
          <a:p>
            <a:endParaRPr lang="en-ZA"/>
          </a:p>
        </p:txBody>
      </p:sp>
      <p:sp>
        <p:nvSpPr>
          <p:cNvPr id="7" name="Slide Number Placeholder 6"/>
          <p:cNvSpPr>
            <a:spLocks noGrp="1"/>
          </p:cNvSpPr>
          <p:nvPr>
            <p:ph type="sldNum" sz="quarter" idx="5"/>
          </p:nvPr>
        </p:nvSpPr>
        <p:spPr>
          <a:xfrm>
            <a:off x="3777608" y="9428584"/>
            <a:ext cx="2889938" cy="498055"/>
          </a:xfrm>
          <a:prstGeom prst="rect">
            <a:avLst/>
          </a:prstGeom>
        </p:spPr>
        <p:txBody>
          <a:bodyPr vert="horz" lIns="94819" tIns="47409" rIns="94819" bIns="47409" rtlCol="0" anchor="b"/>
          <a:lstStyle>
            <a:lvl1pPr algn="r">
              <a:defRPr sz="1300"/>
            </a:lvl1pPr>
          </a:lstStyle>
          <a:p>
            <a:fld id="{47C37421-3776-4615-96FA-9EB537ADBC4D}" type="slidenum">
              <a:rPr lang="en-ZA" smtClean="0"/>
              <a:pPr/>
              <a:t>‹#›</a:t>
            </a:fld>
            <a:endParaRPr lang="en-ZA"/>
          </a:p>
        </p:txBody>
      </p:sp>
    </p:spTree>
    <p:extLst>
      <p:ext uri="{BB962C8B-B14F-4D97-AF65-F5344CB8AC3E}">
        <p14:creationId xmlns="" xmlns:p14="http://schemas.microsoft.com/office/powerpoint/2010/main" val="256152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EE39FE8E-6464-4BA3-8D44-96F3143671AF}" type="slidenum">
              <a:rPr lang="en-US" smtClean="0"/>
              <a:pPr>
                <a:defRPr/>
              </a:pPr>
              <a:t>5</a:t>
            </a:fld>
            <a:endParaRPr lang="en-US" dirty="0"/>
          </a:p>
        </p:txBody>
      </p:sp>
      <p:sp>
        <p:nvSpPr>
          <p:cNvPr id="38915" name="Rectangle 2"/>
          <p:cNvSpPr>
            <a:spLocks noGrp="1" noRot="1" noChangeAspect="1" noChangeArrowheads="1" noTextEdit="1"/>
          </p:cNvSpPr>
          <p:nvPr>
            <p:ph type="sldImg"/>
          </p:nvPr>
        </p:nvSpPr>
        <p:spPr bwMode="auto">
          <a:xfrm>
            <a:off x="-31750" y="750888"/>
            <a:ext cx="6672263" cy="3754437"/>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659762" y="4756196"/>
            <a:ext cx="5287042" cy="45064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dirty="0"/>
          </a:p>
        </p:txBody>
      </p:sp>
    </p:spTree>
    <p:extLst>
      <p:ext uri="{BB962C8B-B14F-4D97-AF65-F5344CB8AC3E}">
        <p14:creationId xmlns="" xmlns:p14="http://schemas.microsoft.com/office/powerpoint/2010/main" val="3761521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7555728-33F0-465E-A5E9-D789407B3910}" type="slidenum">
              <a:rPr lang="en-US" smtClean="0"/>
              <a:pPr/>
              <a:t>16</a:t>
            </a:fld>
            <a:endParaRPr lang="en-US"/>
          </a:p>
        </p:txBody>
      </p:sp>
    </p:spTree>
    <p:extLst>
      <p:ext uri="{BB962C8B-B14F-4D97-AF65-F5344CB8AC3E}">
        <p14:creationId xmlns="" xmlns:p14="http://schemas.microsoft.com/office/powerpoint/2010/main" val="149677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7DD4AB-E68F-4B0B-84F4-744485A7C8B6}"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0022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DA45B-B0EC-4CFC-8738-24604180384F}"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9601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D7EEF-1274-4D3B-944D-AABD86173158}"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653350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01D750-B76D-4B4B-9550-637F24A5DDB5}"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87758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9A190-2976-427E-84E4-AB9B4E5D3359}"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789884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5A363-9737-448F-A3F4-454344C7B652}"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50993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C951B-6EB8-46AA-97E7-F8F61F08A7E3}"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907338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71DCA-FE38-4BA5-98A7-134216FC9D8A}"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8468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0A02A71E-2576-4B32-9224-705651D54FC4}" type="datetime1">
              <a:rPr lang="en-US" smtClean="0"/>
              <a:pPr>
                <a:defRPr/>
              </a:pPr>
              <a:t>10/12/2018</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57FC719-F8B6-43A4-9299-D5650E46ADE1}" type="slidenum">
              <a:rPr lang="en-US"/>
              <a:pPr>
                <a:defRPr/>
              </a:pPr>
              <a:t>‹#›</a:t>
            </a:fld>
            <a:endParaRPr lang="en-US"/>
          </a:p>
        </p:txBody>
      </p:sp>
    </p:spTree>
    <p:extLst>
      <p:ext uri="{BB962C8B-B14F-4D97-AF65-F5344CB8AC3E}">
        <p14:creationId xmlns="" xmlns:p14="http://schemas.microsoft.com/office/powerpoint/2010/main" val="304201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8EEC-E5ED-4633-9BFD-EA05BDB926FC}"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4062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74AB09-4F61-4C7E-B803-2A49E9094925}" type="datetime1">
              <a:rPr lang="en-US" smtClean="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02158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2098DD-DEAB-4EAE-85C1-2DA970C6CCCA}" type="datetime1">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3388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1D83D5-AEA4-4BBC-BC08-8D7B09498B46}" type="datetime1">
              <a:rPr lang="en-US" smtClean="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7191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B5F36-58FD-4732-8C34-3E8474C0EAF6}" type="datetime1">
              <a:rPr lang="en-US" smtClean="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5066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0E8A9-0114-4EAF-98FA-C370A5DBC551}" type="datetime1">
              <a:rPr lang="en-US" smtClean="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70966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9986A4-4E3A-45BF-BF86-6B5AEFD7A76D}" type="datetime1">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450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7ED75-EE15-459E-87F1-9DC9EB210494}" type="datetime1">
              <a:rPr lang="en-US" smtClean="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29795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BFE607-337A-47AA-BB77-3E02EE51AC93}" type="datetime1">
              <a:rPr lang="en-US" smtClean="0"/>
              <a:pPr/>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9987328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jpe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Rural Housing Loan Fund</a:t>
            </a:r>
          </a:p>
        </p:txBody>
      </p:sp>
      <p:sp>
        <p:nvSpPr>
          <p:cNvPr id="3" name="Subtitle 2"/>
          <p:cNvSpPr>
            <a:spLocks noGrp="1"/>
          </p:cNvSpPr>
          <p:nvPr>
            <p:ph type="subTitle" idx="1"/>
          </p:nvPr>
        </p:nvSpPr>
        <p:spPr>
          <a:xfrm>
            <a:off x="1507067" y="4050833"/>
            <a:ext cx="7766936" cy="1989482"/>
          </a:xfrm>
        </p:spPr>
        <p:txBody>
          <a:bodyPr>
            <a:normAutofit/>
          </a:bodyPr>
          <a:lstStyle/>
          <a:p>
            <a:r>
              <a:rPr lang="en-ZA" dirty="0"/>
              <a:t>PARLIAMENTARY PORTFOLIO COMMITTEE ON HUMAN SETTLEMENTS </a:t>
            </a:r>
          </a:p>
          <a:p>
            <a:r>
              <a:rPr lang="en-ZA" dirty="0"/>
              <a:t>PRESENTATION OF THE 2017/18 ANNUAL REPORT</a:t>
            </a:r>
          </a:p>
          <a:p>
            <a:endParaRPr lang="en-ZA" dirty="0"/>
          </a:p>
          <a:p>
            <a:r>
              <a:rPr lang="en-ZA" dirty="0"/>
              <a:t>10 OCTOBER 2018 </a:t>
            </a:r>
          </a:p>
        </p:txBody>
      </p:sp>
      <p:pic>
        <p:nvPicPr>
          <p:cNvPr id="4" name="Picture 4" descr="RHLF new logo 003">
            <a:extLst>
              <a:ext uri="{FF2B5EF4-FFF2-40B4-BE49-F238E27FC236}">
                <a16:creationId xmlns="" xmlns:a16="http://schemas.microsoft.com/office/drawing/2014/main" id="{82C9352D-7C8B-41E6-9BC8-9277A46BB8C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4284375" y="455847"/>
            <a:ext cx="2254970" cy="2517756"/>
          </a:xfrm>
          <a:prstGeom prst="rect">
            <a:avLst/>
          </a:prstGeom>
        </p:spPr>
      </p:pic>
      <p:sp>
        <p:nvSpPr>
          <p:cNvPr id="6" name="Slide Number Placeholder 5">
            <a:extLst>
              <a:ext uri="{FF2B5EF4-FFF2-40B4-BE49-F238E27FC236}">
                <a16:creationId xmlns="" xmlns:a16="http://schemas.microsoft.com/office/drawing/2014/main" id="{FC405B5C-DE73-43A2-891C-32D5B9F301A5}"/>
              </a:ext>
            </a:extLst>
          </p:cNvPr>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 xmlns:p14="http://schemas.microsoft.com/office/powerpoint/2010/main" val="114579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3338" y="954157"/>
            <a:ext cx="9952383" cy="3415446"/>
          </a:xfrm>
          <a:ln>
            <a:solidFill>
              <a:schemeClr val="accent1"/>
            </a:solidFill>
          </a:ln>
        </p:spPr>
        <p:txBody>
          <a:bodyPr anchor="ctr">
            <a:normAutofit fontScale="90000"/>
          </a:bodyPr>
          <a:lstStyle/>
          <a:p>
            <a:pPr algn="ctr"/>
            <a:r>
              <a:rPr lang="en-ZA" sz="5400" dirty="0"/>
              <a:t>Performance against Predetermined Objectives</a:t>
            </a:r>
            <a:br>
              <a:rPr lang="en-ZA" sz="5400" dirty="0"/>
            </a:br>
            <a:r>
              <a:rPr lang="en-ZA" sz="5400" dirty="0"/>
              <a:t>in APP 2017/18</a:t>
            </a:r>
            <a:br>
              <a:rPr lang="en-ZA" sz="5400" dirty="0"/>
            </a:br>
            <a:r>
              <a:rPr lang="en-ZA" dirty="0"/>
              <a:t/>
            </a:r>
            <a:br>
              <a:rPr lang="en-ZA" dirty="0"/>
            </a:br>
            <a:r>
              <a:rPr lang="en-ZA" dirty="0">
                <a:solidFill>
                  <a:schemeClr val="tx1"/>
                </a:solidFill>
                <a:latin typeface="+mn-lt"/>
              </a:rPr>
              <a:t/>
            </a:r>
            <a:br>
              <a:rPr lang="en-ZA" dirty="0">
                <a:solidFill>
                  <a:schemeClr val="tx1"/>
                </a:solidFill>
                <a:latin typeface="+mn-lt"/>
              </a:rPr>
            </a:br>
            <a:endParaRPr lang="en-ZA" dirty="0">
              <a:solidFill>
                <a:schemeClr val="tx1"/>
              </a:solidFill>
              <a:latin typeface="+mn-lt"/>
            </a:endParaRP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 xmlns:p14="http://schemas.microsoft.com/office/powerpoint/2010/main" val="771115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2800" b="1" dirty="0"/>
              <a:t>Stakeholder perspective</a:t>
            </a:r>
          </a:p>
        </p:txBody>
      </p:sp>
      <p:pic>
        <p:nvPicPr>
          <p:cNvPr id="7" name="Picture 4" descr="RHLF new logo 003">
            <a:extLst>
              <a:ext uri="{FF2B5EF4-FFF2-40B4-BE49-F238E27FC236}">
                <a16:creationId xmlns="" xmlns:a16="http://schemas.microsoft.com/office/drawing/2014/main" id="{D2008357-A933-465C-B95C-5679BACC6BF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B461439C-B57E-4723-83CA-499024E54ADA}"/>
              </a:ext>
            </a:extLst>
          </p:cNvPr>
          <p:cNvSpPr>
            <a:spLocks noGrp="1"/>
          </p:cNvSpPr>
          <p:nvPr>
            <p:ph type="sldNum" sz="quarter" idx="12"/>
          </p:nvPr>
        </p:nvSpPr>
        <p:spPr/>
        <p:txBody>
          <a:bodyPr/>
          <a:lstStyle/>
          <a:p>
            <a:fld id="{6D22F896-40B5-4ADD-8801-0D06FADFA095}" type="slidenum">
              <a:rPr lang="en-US" smtClean="0"/>
              <a:pPr/>
              <a:t>11</a:t>
            </a:fld>
            <a:endParaRPr lang="en-US" dirty="0"/>
          </a:p>
        </p:txBody>
      </p:sp>
      <p:pic>
        <p:nvPicPr>
          <p:cNvPr id="3" name="Picture 2">
            <a:extLst>
              <a:ext uri="{FF2B5EF4-FFF2-40B4-BE49-F238E27FC236}">
                <a16:creationId xmlns="" xmlns:a16="http://schemas.microsoft.com/office/drawing/2014/main" id="{15527EB7-E217-4814-B411-1F750B7B5698}"/>
              </a:ext>
            </a:extLst>
          </p:cNvPr>
          <p:cNvPicPr>
            <a:picLocks noChangeAspect="1"/>
          </p:cNvPicPr>
          <p:nvPr/>
        </p:nvPicPr>
        <p:blipFill>
          <a:blip r:embed="rId3"/>
          <a:stretch>
            <a:fillRect/>
          </a:stretch>
        </p:blipFill>
        <p:spPr>
          <a:xfrm>
            <a:off x="317172" y="1930400"/>
            <a:ext cx="9568949" cy="2481476"/>
          </a:xfrm>
          <a:prstGeom prst="rect">
            <a:avLst/>
          </a:prstGeom>
        </p:spPr>
      </p:pic>
      <p:sp>
        <p:nvSpPr>
          <p:cNvPr id="6" name="Rectangle 5">
            <a:extLst>
              <a:ext uri="{FF2B5EF4-FFF2-40B4-BE49-F238E27FC236}">
                <a16:creationId xmlns="" xmlns:a16="http://schemas.microsoft.com/office/drawing/2014/main" id="{ED71E8C8-79D5-45FB-A279-8873031D9DFA}"/>
              </a:ext>
            </a:extLst>
          </p:cNvPr>
          <p:cNvSpPr/>
          <p:nvPr/>
        </p:nvSpPr>
        <p:spPr>
          <a:xfrm>
            <a:off x="317172" y="4611757"/>
            <a:ext cx="9568949" cy="2146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dirty="0"/>
              <a:t>Number of loans delivered were below the set target due to</a:t>
            </a:r>
          </a:p>
          <a:p>
            <a:pPr marL="742950" lvl="1" indent="-285750">
              <a:buFont typeface="Wingdings" panose="05000000000000000000" pitchFamily="2" charset="2"/>
              <a:buChar char="q"/>
            </a:pPr>
            <a:r>
              <a:rPr lang="en-ZA" dirty="0"/>
              <a:t>tough market conditions—high unemployment as a result of slow economic growth</a:t>
            </a:r>
          </a:p>
          <a:p>
            <a:pPr marL="742950" lvl="1" indent="-285750">
              <a:buFont typeface="Wingdings" panose="05000000000000000000" pitchFamily="2" charset="2"/>
              <a:buChar char="q"/>
            </a:pPr>
            <a:r>
              <a:rPr lang="en-ZA" dirty="0"/>
              <a:t>low affordability levels as shown in high rejection rates by our intermediaries</a:t>
            </a:r>
          </a:p>
          <a:p>
            <a:pPr marL="285750" indent="-285750">
              <a:buFont typeface="Wingdings" panose="05000000000000000000" pitchFamily="2" charset="2"/>
              <a:buChar char="q"/>
            </a:pPr>
            <a:r>
              <a:rPr lang="en-ZA" dirty="0"/>
              <a:t>All other indicator targets were exceeded</a:t>
            </a:r>
          </a:p>
          <a:p>
            <a:endParaRPr lang="en-ZA" dirty="0"/>
          </a:p>
        </p:txBody>
      </p:sp>
    </p:spTree>
    <p:extLst>
      <p:ext uri="{BB962C8B-B14F-4D97-AF65-F5344CB8AC3E}">
        <p14:creationId xmlns="" xmlns:p14="http://schemas.microsoft.com/office/powerpoint/2010/main" val="22733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Business process perspective</a:t>
            </a:r>
          </a:p>
        </p:txBody>
      </p:sp>
      <p:pic>
        <p:nvPicPr>
          <p:cNvPr id="7" name="Picture 4" descr="RHLF new logo 003">
            <a:extLst>
              <a:ext uri="{FF2B5EF4-FFF2-40B4-BE49-F238E27FC236}">
                <a16:creationId xmlns="" xmlns:a16="http://schemas.microsoft.com/office/drawing/2014/main" id="{D2008357-A933-465C-B95C-5679BACC6BF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B461439C-B57E-4723-83CA-499024E54ADA}"/>
              </a:ext>
            </a:extLst>
          </p:cNvPr>
          <p:cNvSpPr>
            <a:spLocks noGrp="1"/>
          </p:cNvSpPr>
          <p:nvPr>
            <p:ph type="sldNum" sz="quarter" idx="12"/>
          </p:nvPr>
        </p:nvSpPr>
        <p:spPr/>
        <p:txBody>
          <a:bodyPr/>
          <a:lstStyle/>
          <a:p>
            <a:fld id="{6D22F896-40B5-4ADD-8801-0D06FADFA095}" type="slidenum">
              <a:rPr lang="en-US" smtClean="0"/>
              <a:pPr/>
              <a:t>12</a:t>
            </a:fld>
            <a:endParaRPr lang="en-US" dirty="0"/>
          </a:p>
        </p:txBody>
      </p:sp>
      <p:pic>
        <p:nvPicPr>
          <p:cNvPr id="5" name="Picture 4">
            <a:extLst>
              <a:ext uri="{FF2B5EF4-FFF2-40B4-BE49-F238E27FC236}">
                <a16:creationId xmlns="" xmlns:a16="http://schemas.microsoft.com/office/drawing/2014/main" id="{407D2139-6DA7-4F2F-A156-06D239A2DFEF}"/>
              </a:ext>
            </a:extLst>
          </p:cNvPr>
          <p:cNvPicPr>
            <a:picLocks noChangeAspect="1"/>
          </p:cNvPicPr>
          <p:nvPr/>
        </p:nvPicPr>
        <p:blipFill>
          <a:blip r:embed="rId3"/>
          <a:stretch>
            <a:fillRect/>
          </a:stretch>
        </p:blipFill>
        <p:spPr>
          <a:xfrm>
            <a:off x="677333" y="2173357"/>
            <a:ext cx="9116024" cy="1673276"/>
          </a:xfrm>
          <a:prstGeom prst="rect">
            <a:avLst/>
          </a:prstGeom>
        </p:spPr>
      </p:pic>
      <p:sp>
        <p:nvSpPr>
          <p:cNvPr id="8" name="Rectangle 7">
            <a:extLst>
              <a:ext uri="{FF2B5EF4-FFF2-40B4-BE49-F238E27FC236}">
                <a16:creationId xmlns="" xmlns:a16="http://schemas.microsoft.com/office/drawing/2014/main" id="{B7135045-BD7A-412C-9B6C-D7D1182EFE50}"/>
              </a:ext>
            </a:extLst>
          </p:cNvPr>
          <p:cNvSpPr/>
          <p:nvPr/>
        </p:nvSpPr>
        <p:spPr>
          <a:xfrm>
            <a:off x="677333" y="3930162"/>
            <a:ext cx="9010005" cy="1861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b="1" dirty="0"/>
              <a:t> Disbursements were below target (89%) as a result of the poor economic conditions.</a:t>
            </a:r>
          </a:p>
          <a:p>
            <a:pPr marL="285750" indent="-285750">
              <a:buFont typeface="Wingdings" panose="05000000000000000000" pitchFamily="2" charset="2"/>
              <a:buChar char="q"/>
            </a:pPr>
            <a:r>
              <a:rPr lang="en-ZA" b="1" dirty="0"/>
              <a:t>More verification visits at borrower level were conducted than budgeted and gives assurance of compliance with development mandate as shown in stakeholder perspective. </a:t>
            </a:r>
            <a:endParaRPr lang="en-ZA" dirty="0"/>
          </a:p>
        </p:txBody>
      </p:sp>
    </p:spTree>
    <p:extLst>
      <p:ext uri="{BB962C8B-B14F-4D97-AF65-F5344CB8AC3E}">
        <p14:creationId xmlns="" xmlns:p14="http://schemas.microsoft.com/office/powerpoint/2010/main" val="3612017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Financial Perspective: Capital Preservation</a:t>
            </a:r>
          </a:p>
        </p:txBody>
      </p:sp>
      <p:pic>
        <p:nvPicPr>
          <p:cNvPr id="6" name="Picture 4" descr="RHLF new logo 003">
            <a:extLst>
              <a:ext uri="{FF2B5EF4-FFF2-40B4-BE49-F238E27FC236}">
                <a16:creationId xmlns="" xmlns:a16="http://schemas.microsoft.com/office/drawing/2014/main" id="{E71A23B7-0181-4197-966A-45A7B1D40B2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5" name="Slide Number Placeholder 4">
            <a:extLst>
              <a:ext uri="{FF2B5EF4-FFF2-40B4-BE49-F238E27FC236}">
                <a16:creationId xmlns="" xmlns:a16="http://schemas.microsoft.com/office/drawing/2014/main" id="{6C5FE077-781A-4A75-B7CC-BE0BAEB0A2E1}"/>
              </a:ext>
            </a:extLst>
          </p:cNvPr>
          <p:cNvSpPr>
            <a:spLocks noGrp="1"/>
          </p:cNvSpPr>
          <p:nvPr>
            <p:ph type="sldNum" sz="quarter" idx="12"/>
          </p:nvPr>
        </p:nvSpPr>
        <p:spPr/>
        <p:txBody>
          <a:bodyPr/>
          <a:lstStyle/>
          <a:p>
            <a:fld id="{6D22F896-40B5-4ADD-8801-0D06FADFA095}" type="slidenum">
              <a:rPr lang="en-US" smtClean="0"/>
              <a:pPr/>
              <a:t>13</a:t>
            </a:fld>
            <a:endParaRPr lang="en-US" dirty="0"/>
          </a:p>
        </p:txBody>
      </p:sp>
      <p:pic>
        <p:nvPicPr>
          <p:cNvPr id="4" name="Picture 3">
            <a:extLst>
              <a:ext uri="{FF2B5EF4-FFF2-40B4-BE49-F238E27FC236}">
                <a16:creationId xmlns="" xmlns:a16="http://schemas.microsoft.com/office/drawing/2014/main" id="{92548582-1D4D-4096-9290-4AA5F69FD121}"/>
              </a:ext>
            </a:extLst>
          </p:cNvPr>
          <p:cNvPicPr>
            <a:picLocks noChangeAspect="1"/>
          </p:cNvPicPr>
          <p:nvPr/>
        </p:nvPicPr>
        <p:blipFill>
          <a:blip r:embed="rId3"/>
          <a:stretch>
            <a:fillRect/>
          </a:stretch>
        </p:blipFill>
        <p:spPr>
          <a:xfrm>
            <a:off x="410817" y="2345635"/>
            <a:ext cx="9886122" cy="1578037"/>
          </a:xfrm>
          <a:prstGeom prst="rect">
            <a:avLst/>
          </a:prstGeom>
        </p:spPr>
      </p:pic>
      <p:sp>
        <p:nvSpPr>
          <p:cNvPr id="7" name="Rectangle 6">
            <a:extLst>
              <a:ext uri="{FF2B5EF4-FFF2-40B4-BE49-F238E27FC236}">
                <a16:creationId xmlns="" xmlns:a16="http://schemas.microsoft.com/office/drawing/2014/main" id="{4E3656EA-870F-4520-A768-115ECF08994D}"/>
              </a:ext>
            </a:extLst>
          </p:cNvPr>
          <p:cNvSpPr/>
          <p:nvPr/>
        </p:nvSpPr>
        <p:spPr>
          <a:xfrm>
            <a:off x="410817" y="4220993"/>
            <a:ext cx="9793357"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a:t>Expenses were below budget, partly because of delay in implementation of Voucher Programme and managing costs in general</a:t>
            </a:r>
          </a:p>
          <a:p>
            <a:pPr marL="285750" indent="-285750">
              <a:buFont typeface="Arial" panose="020B0604020202020204" pitchFamily="34" charset="0"/>
              <a:buChar char="•"/>
            </a:pPr>
            <a:r>
              <a:rPr lang="en-ZA" dirty="0"/>
              <a:t>Surplus slightly above budget due to lower than expected provisions</a:t>
            </a:r>
          </a:p>
        </p:txBody>
      </p:sp>
    </p:spTree>
    <p:extLst>
      <p:ext uri="{BB962C8B-B14F-4D97-AF65-F5344CB8AC3E}">
        <p14:creationId xmlns="" xmlns:p14="http://schemas.microsoft.com/office/powerpoint/2010/main" val="1165459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Learning and Growth Perspective</a:t>
            </a:r>
          </a:p>
        </p:txBody>
      </p:sp>
      <p:sp>
        <p:nvSpPr>
          <p:cNvPr id="4" name="Rectangle 3">
            <a:extLst>
              <a:ext uri="{FF2B5EF4-FFF2-40B4-BE49-F238E27FC236}">
                <a16:creationId xmlns="" xmlns:a16="http://schemas.microsoft.com/office/drawing/2014/main" id="{E3017359-3F7A-414E-BACA-4058D656DC3C}"/>
              </a:ext>
            </a:extLst>
          </p:cNvPr>
          <p:cNvSpPr/>
          <p:nvPr/>
        </p:nvSpPr>
        <p:spPr>
          <a:xfrm>
            <a:off x="677333" y="3930162"/>
            <a:ext cx="9036509" cy="149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a:t>RHLF has a policy of recruiting interns where possible </a:t>
            </a:r>
          </a:p>
          <a:p>
            <a:pPr marL="285750" indent="-285750">
              <a:buFont typeface="Arial" panose="020B0604020202020204" pitchFamily="34" charset="0"/>
              <a:buChar char="•"/>
            </a:pPr>
            <a:r>
              <a:rPr lang="en-ZA" dirty="0"/>
              <a:t>9 of the 17 current employees joined as interns</a:t>
            </a:r>
          </a:p>
          <a:p>
            <a:pPr marL="285750" indent="-285750">
              <a:buFont typeface="Arial" panose="020B0604020202020204" pitchFamily="34" charset="0"/>
              <a:buChar char="•"/>
            </a:pPr>
            <a:r>
              <a:rPr lang="en-ZA" dirty="0"/>
              <a:t>High budget for training to ensure our employees develop in order to enhance capacity to deliver on the mandate &amp; entity’s commitment to skills development of its employees in general</a:t>
            </a:r>
          </a:p>
        </p:txBody>
      </p:sp>
      <p:pic>
        <p:nvPicPr>
          <p:cNvPr id="5" name="Picture 4" descr="RHLF new logo 003">
            <a:extLst>
              <a:ext uri="{FF2B5EF4-FFF2-40B4-BE49-F238E27FC236}">
                <a16:creationId xmlns="" xmlns:a16="http://schemas.microsoft.com/office/drawing/2014/main" id="{1B0BEB31-2E4E-46FE-8A5E-04514D50E1A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7" name="Slide Number Placeholder 6">
            <a:extLst>
              <a:ext uri="{FF2B5EF4-FFF2-40B4-BE49-F238E27FC236}">
                <a16:creationId xmlns="" xmlns:a16="http://schemas.microsoft.com/office/drawing/2014/main" id="{E6B9CD54-E591-473B-8FBB-095604215651}"/>
              </a:ext>
            </a:extLst>
          </p:cNvPr>
          <p:cNvSpPr>
            <a:spLocks noGrp="1"/>
          </p:cNvSpPr>
          <p:nvPr>
            <p:ph type="sldNum" sz="quarter" idx="12"/>
          </p:nvPr>
        </p:nvSpPr>
        <p:spPr/>
        <p:txBody>
          <a:bodyPr/>
          <a:lstStyle/>
          <a:p>
            <a:fld id="{6D22F896-40B5-4ADD-8801-0D06FADFA095}" type="slidenum">
              <a:rPr lang="en-US" smtClean="0"/>
              <a:pPr/>
              <a:t>14</a:t>
            </a:fld>
            <a:endParaRPr lang="en-US" dirty="0"/>
          </a:p>
        </p:txBody>
      </p:sp>
      <p:pic>
        <p:nvPicPr>
          <p:cNvPr id="6" name="Picture 5">
            <a:extLst>
              <a:ext uri="{FF2B5EF4-FFF2-40B4-BE49-F238E27FC236}">
                <a16:creationId xmlns="" xmlns:a16="http://schemas.microsoft.com/office/drawing/2014/main" id="{2E55CE4C-F98A-447F-A8C5-4F82E68CFB59}"/>
              </a:ext>
            </a:extLst>
          </p:cNvPr>
          <p:cNvPicPr>
            <a:picLocks noChangeAspect="1"/>
          </p:cNvPicPr>
          <p:nvPr/>
        </p:nvPicPr>
        <p:blipFill>
          <a:blip r:embed="rId3"/>
          <a:stretch>
            <a:fillRect/>
          </a:stretch>
        </p:blipFill>
        <p:spPr>
          <a:xfrm>
            <a:off x="626431" y="2027583"/>
            <a:ext cx="9087412" cy="1814995"/>
          </a:xfrm>
          <a:prstGeom prst="rect">
            <a:avLst/>
          </a:prstGeom>
        </p:spPr>
      </p:pic>
    </p:spTree>
    <p:extLst>
      <p:ext uri="{BB962C8B-B14F-4D97-AF65-F5344CB8AC3E}">
        <p14:creationId xmlns="" xmlns:p14="http://schemas.microsoft.com/office/powerpoint/2010/main" val="372393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6895" y="940905"/>
            <a:ext cx="9415488" cy="3415446"/>
          </a:xfrm>
          <a:ln>
            <a:solidFill>
              <a:schemeClr val="accent1"/>
            </a:solidFill>
          </a:ln>
        </p:spPr>
        <p:txBody>
          <a:bodyPr anchor="ctr">
            <a:normAutofit fontScale="90000"/>
          </a:bodyPr>
          <a:lstStyle/>
          <a:p>
            <a:pPr algn="ctr"/>
            <a:r>
              <a:rPr lang="en-ZA" sz="4800" dirty="0"/>
              <a:t>Performance against MTSF Targets and other Government Priorities</a:t>
            </a:r>
            <a:r>
              <a:rPr lang="en-ZA" sz="5400" dirty="0"/>
              <a:t/>
            </a:r>
            <a:br>
              <a:rPr lang="en-ZA" sz="5400" dirty="0"/>
            </a:br>
            <a:r>
              <a:rPr lang="en-ZA" dirty="0"/>
              <a:t/>
            </a:r>
            <a:br>
              <a:rPr lang="en-ZA" dirty="0"/>
            </a:br>
            <a:r>
              <a:rPr lang="en-ZA" dirty="0">
                <a:solidFill>
                  <a:schemeClr val="tx1"/>
                </a:solidFill>
                <a:latin typeface="+mn-lt"/>
              </a:rPr>
              <a:t/>
            </a:r>
            <a:br>
              <a:rPr lang="en-ZA" dirty="0">
                <a:solidFill>
                  <a:schemeClr val="tx1"/>
                </a:solidFill>
                <a:latin typeface="+mn-lt"/>
              </a:rPr>
            </a:br>
            <a:endParaRPr lang="en-ZA" dirty="0">
              <a:solidFill>
                <a:schemeClr val="tx1"/>
              </a:solidFill>
              <a:latin typeface="+mn-lt"/>
            </a:endParaRP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15</a:t>
            </a:fld>
            <a:endParaRPr lang="en-US" dirty="0"/>
          </a:p>
        </p:txBody>
      </p:sp>
    </p:spTree>
    <p:extLst>
      <p:ext uri="{BB962C8B-B14F-4D97-AF65-F5344CB8AC3E}">
        <p14:creationId xmlns="" xmlns:p14="http://schemas.microsoft.com/office/powerpoint/2010/main" val="12198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BEBA8EAE-BF5A-486C-A8C5-ECC9F3942E4B}">
                <a14:imgProps xmlns="" xmlns:a14="http://schemas.microsoft.com/office/drawing/2010/main">
                  <a14:imgLayer r:embed="rId4">
                    <a14:imgEffect>
                      <a14:colorTemperature colorTemp="8800"/>
                    </a14:imgEffect>
                  </a14:imgLayer>
                </a14:imgProps>
              </a:ext>
              <a:ext uri="{28A0092B-C50C-407E-A947-70E740481C1C}">
                <a14:useLocalDpi xmlns="" xmlns:a14="http://schemas.microsoft.com/office/drawing/2010/main" val="0"/>
              </a:ext>
            </a:extLst>
          </a:blip>
          <a:stretch>
            <a:fillRect/>
          </a:stretch>
        </p:blipFill>
        <p:spPr>
          <a:xfrm>
            <a:off x="886200" y="1125538"/>
            <a:ext cx="7704463" cy="4277134"/>
          </a:xfrm>
          <a:prstGeom prst="rect">
            <a:avLst/>
          </a:prstGeom>
        </p:spPr>
      </p:pic>
      <p:sp>
        <p:nvSpPr>
          <p:cNvPr id="3" name="Title 2"/>
          <p:cNvSpPr>
            <a:spLocks noGrp="1"/>
          </p:cNvSpPr>
          <p:nvPr>
            <p:ph type="title"/>
          </p:nvPr>
        </p:nvSpPr>
        <p:spPr>
          <a:xfrm>
            <a:off x="703963" y="315414"/>
            <a:ext cx="7886700" cy="708660"/>
          </a:xfrm>
        </p:spPr>
        <p:txBody>
          <a:bodyPr>
            <a:normAutofit fontScale="90000"/>
          </a:bodyPr>
          <a:lstStyle/>
          <a:p>
            <a:pPr algn="ctr"/>
            <a:r>
              <a:rPr lang="en-ZA" sz="2100" b="1" dirty="0">
                <a:latin typeface="Georgia" panose="02040502050405020303" pitchFamily="18" charset="0"/>
                <a:ea typeface="Batang" panose="02030600000101010101" pitchFamily="18" charset="-127"/>
              </a:rPr>
              <a:t>MINISTER’S COMMITMENT AND RHLF CONTRIBUTION</a:t>
            </a:r>
            <a:br>
              <a:rPr lang="en-ZA" sz="2100" b="1" dirty="0">
                <a:latin typeface="Georgia" panose="02040502050405020303" pitchFamily="18" charset="0"/>
                <a:ea typeface="Batang" panose="02030600000101010101" pitchFamily="18" charset="-127"/>
              </a:rPr>
            </a:br>
            <a:r>
              <a:rPr lang="en-ZA" sz="2100" b="1" dirty="0">
                <a:latin typeface="Georgia" panose="02040502050405020303" pitchFamily="18" charset="0"/>
                <a:ea typeface="Batang" panose="02030600000101010101" pitchFamily="18" charset="-127"/>
              </a:rPr>
              <a:t>(2014-2019 MTSF Targets)</a:t>
            </a:r>
          </a:p>
        </p:txBody>
      </p:sp>
      <p:pic>
        <p:nvPicPr>
          <p:cNvPr id="4" name="Picture 5" descr="RHLF new logo 003"/>
          <p:cNvPicPr>
            <a:picLocks noChangeAspect="1" noChangeArrowheads="1"/>
          </p:cNvPicPr>
          <p:nvPr/>
        </p:nvPicPr>
        <p:blipFill>
          <a:blip r:embed="rId5"/>
          <a:srcRect/>
          <a:stretch>
            <a:fillRect/>
          </a:stretch>
        </p:blipFill>
        <p:spPr>
          <a:xfrm>
            <a:off x="11183938" y="0"/>
            <a:ext cx="1008062" cy="1125538"/>
          </a:xfrm>
          <a:prstGeom prst="rect">
            <a:avLst/>
          </a:prstGeom>
        </p:spPr>
      </p:pic>
      <p:sp>
        <p:nvSpPr>
          <p:cNvPr id="6" name="Slide Number Placeholder 5"/>
          <p:cNvSpPr>
            <a:spLocks noGrp="1"/>
          </p:cNvSpPr>
          <p:nvPr>
            <p:ph type="sldNum" sz="quarter" idx="12"/>
          </p:nvPr>
        </p:nvSpPr>
        <p:spPr/>
        <p:txBody>
          <a:bodyPr/>
          <a:lstStyle/>
          <a:p>
            <a:fld id="{89252784-F7A6-42A4-98C7-D4A303D2AB41}" type="slidenum">
              <a:rPr lang="en-ZA" smtClean="0"/>
              <a:pPr/>
              <a:t>16</a:t>
            </a:fld>
            <a:endParaRPr lang="en-ZA"/>
          </a:p>
        </p:txBody>
      </p:sp>
      <p:sp>
        <p:nvSpPr>
          <p:cNvPr id="9" name="Rectangle 8">
            <a:extLst>
              <a:ext uri="{FF2B5EF4-FFF2-40B4-BE49-F238E27FC236}">
                <a16:creationId xmlns="" xmlns:a16="http://schemas.microsoft.com/office/drawing/2014/main" id="{1DE9C3AE-9096-4067-96FA-BD189AEBFF69}"/>
              </a:ext>
            </a:extLst>
          </p:cNvPr>
          <p:cNvSpPr/>
          <p:nvPr/>
        </p:nvSpPr>
        <p:spPr>
          <a:xfrm>
            <a:off x="424070" y="5459896"/>
            <a:ext cx="8849932" cy="946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ZA" sz="2000" dirty="0"/>
          </a:p>
          <a:p>
            <a:pPr marL="285750" indent="-285750">
              <a:buFont typeface="Arial" panose="020B0604020202020204" pitchFamily="34" charset="0"/>
              <a:buChar char="•"/>
            </a:pPr>
            <a:r>
              <a:rPr lang="en-ZA" sz="2000" dirty="0"/>
              <a:t>Minister’s commitment = 1 495 000 housing opportunities</a:t>
            </a:r>
          </a:p>
          <a:p>
            <a:pPr marL="285750" indent="-285750">
              <a:buFont typeface="Arial" panose="020B0604020202020204" pitchFamily="34" charset="0"/>
              <a:buChar char="•"/>
            </a:pPr>
            <a:r>
              <a:rPr lang="en-ZA" sz="2000" dirty="0"/>
              <a:t>RHLF commitment = 233 636 housing opportunities </a:t>
            </a:r>
          </a:p>
          <a:p>
            <a:pPr marL="285750" indent="-285750" algn="ctr">
              <a:buFont typeface="Arial" panose="020B0604020202020204" pitchFamily="34" charset="0"/>
              <a:buChar char="•"/>
            </a:pPr>
            <a:endParaRPr lang="en-ZA" dirty="0"/>
          </a:p>
        </p:txBody>
      </p:sp>
    </p:spTree>
    <p:extLst>
      <p:ext uri="{BB962C8B-B14F-4D97-AF65-F5344CB8AC3E}">
        <p14:creationId xmlns="" xmlns:p14="http://schemas.microsoft.com/office/powerpoint/2010/main" val="1562642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D00F82-B5BB-4108-8E92-9CC5588F8AE6}"/>
              </a:ext>
            </a:extLst>
          </p:cNvPr>
          <p:cNvSpPr>
            <a:spLocks noGrp="1"/>
          </p:cNvSpPr>
          <p:nvPr>
            <p:ph type="title"/>
          </p:nvPr>
        </p:nvSpPr>
        <p:spPr>
          <a:xfrm>
            <a:off x="956216" y="376417"/>
            <a:ext cx="8596668" cy="1320800"/>
          </a:xfrm>
        </p:spPr>
        <p:txBody>
          <a:bodyPr>
            <a:normAutofit/>
          </a:bodyPr>
          <a:lstStyle/>
          <a:p>
            <a:r>
              <a:rPr lang="en-ZA" sz="3200" dirty="0"/>
              <a:t>Performance against MTSF Target</a:t>
            </a:r>
          </a:p>
        </p:txBody>
      </p:sp>
      <p:sp>
        <p:nvSpPr>
          <p:cNvPr id="3" name="Slide Number Placeholder 2">
            <a:extLst>
              <a:ext uri="{FF2B5EF4-FFF2-40B4-BE49-F238E27FC236}">
                <a16:creationId xmlns="" xmlns:a16="http://schemas.microsoft.com/office/drawing/2014/main" id="{32ABE1B5-8712-4DC9-8817-F202429667C9}"/>
              </a:ext>
            </a:extLst>
          </p:cNvPr>
          <p:cNvSpPr>
            <a:spLocks noGrp="1"/>
          </p:cNvSpPr>
          <p:nvPr>
            <p:ph type="sldNum" sz="quarter" idx="12"/>
          </p:nvPr>
        </p:nvSpPr>
        <p:spPr/>
        <p:txBody>
          <a:bodyPr/>
          <a:lstStyle/>
          <a:p>
            <a:fld id="{6D22F896-40B5-4ADD-8801-0D06FADFA095}" type="slidenum">
              <a:rPr lang="en-US" smtClean="0"/>
              <a:pPr/>
              <a:t>17</a:t>
            </a:fld>
            <a:endParaRPr lang="en-US" dirty="0"/>
          </a:p>
        </p:txBody>
      </p:sp>
      <p:pic>
        <p:nvPicPr>
          <p:cNvPr id="4" name="Picture 3">
            <a:extLst>
              <a:ext uri="{FF2B5EF4-FFF2-40B4-BE49-F238E27FC236}">
                <a16:creationId xmlns="" xmlns:a16="http://schemas.microsoft.com/office/drawing/2014/main" id="{FFCE8DBE-D0EE-4A9C-84EA-A4EF0771160D}"/>
              </a:ext>
            </a:extLst>
          </p:cNvPr>
          <p:cNvPicPr/>
          <p:nvPr/>
        </p:nvPicPr>
        <p:blipFill>
          <a:blip r:embed="rId2">
            <a:extLst>
              <a:ext uri="{28A0092B-C50C-407E-A947-70E740481C1C}">
                <a14:useLocalDpi xmlns="" xmlns:a14="http://schemas.microsoft.com/office/drawing/2010/main" val="0"/>
              </a:ext>
            </a:extLst>
          </a:blip>
          <a:srcRect/>
          <a:stretch>
            <a:fillRect/>
          </a:stretch>
        </p:blipFill>
        <p:spPr bwMode="auto">
          <a:xfrm>
            <a:off x="435388" y="1391478"/>
            <a:ext cx="9195536" cy="3769305"/>
          </a:xfrm>
          <a:prstGeom prst="rect">
            <a:avLst/>
          </a:prstGeom>
          <a:noFill/>
          <a:ln>
            <a:noFill/>
          </a:ln>
        </p:spPr>
      </p:pic>
      <p:sp>
        <p:nvSpPr>
          <p:cNvPr id="6" name="Rectangle 5">
            <a:extLst>
              <a:ext uri="{FF2B5EF4-FFF2-40B4-BE49-F238E27FC236}">
                <a16:creationId xmlns="" xmlns:a16="http://schemas.microsoft.com/office/drawing/2014/main" id="{B89A7891-4BE6-442B-A0DC-025226DAB4CE}"/>
              </a:ext>
            </a:extLst>
          </p:cNvPr>
          <p:cNvSpPr/>
          <p:nvPr/>
        </p:nvSpPr>
        <p:spPr>
          <a:xfrm>
            <a:off x="435388" y="5282261"/>
            <a:ext cx="9117496" cy="132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a:t>MTSF target = 233 636 housing opportunities</a:t>
            </a:r>
          </a:p>
          <a:p>
            <a:pPr marL="285750" indent="-285750">
              <a:buFont typeface="Arial" panose="020B0604020202020204" pitchFamily="34" charset="0"/>
              <a:buChar char="•"/>
            </a:pPr>
            <a:r>
              <a:rPr lang="en-ZA" dirty="0"/>
              <a:t>Performance at end of Q1 2018/19 = 75.4% (176 208)</a:t>
            </a:r>
          </a:p>
          <a:p>
            <a:pPr marL="285750" indent="-285750">
              <a:buFont typeface="Arial" panose="020B0604020202020204" pitchFamily="34" charset="0"/>
              <a:buChar char="•"/>
            </a:pPr>
            <a:r>
              <a:rPr lang="en-ZA" dirty="0"/>
              <a:t>Consequence of poor market conditions that have prevailed during the current MTSF period</a:t>
            </a:r>
          </a:p>
          <a:p>
            <a:pPr marL="285750" indent="-285750" algn="ctr">
              <a:buFont typeface="Arial" panose="020B0604020202020204" pitchFamily="34" charset="0"/>
              <a:buChar char="•"/>
            </a:pPr>
            <a:endParaRPr lang="en-ZA" dirty="0"/>
          </a:p>
        </p:txBody>
      </p:sp>
      <p:pic>
        <p:nvPicPr>
          <p:cNvPr id="7" name="Picture 6" descr="RHLF new logo 003">
            <a:extLst>
              <a:ext uri="{FF2B5EF4-FFF2-40B4-BE49-F238E27FC236}">
                <a16:creationId xmlns="" xmlns:a16="http://schemas.microsoft.com/office/drawing/2014/main" id="{8E90A672-4290-4397-8374-600F8C1F1DD8}"/>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Tree>
    <p:extLst>
      <p:ext uri="{BB962C8B-B14F-4D97-AF65-F5344CB8AC3E}">
        <p14:creationId xmlns="" xmlns:p14="http://schemas.microsoft.com/office/powerpoint/2010/main" val="139199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449AD1-F963-4CC9-A88C-4350E5690AB8}"/>
              </a:ext>
            </a:extLst>
          </p:cNvPr>
          <p:cNvSpPr>
            <a:spLocks noGrp="1"/>
          </p:cNvSpPr>
          <p:nvPr>
            <p:ph type="title"/>
          </p:nvPr>
        </p:nvSpPr>
        <p:spPr>
          <a:xfrm>
            <a:off x="677334" y="609600"/>
            <a:ext cx="8596668" cy="1205948"/>
          </a:xfrm>
        </p:spPr>
        <p:txBody>
          <a:bodyPr>
            <a:normAutofit fontScale="90000"/>
          </a:bodyPr>
          <a:lstStyle/>
          <a:p>
            <a:r>
              <a:rPr lang="en-ZA" sz="2800" b="1" dirty="0"/>
              <a:t>Profile of borrowers who benefit from RHLF Funding:</a:t>
            </a:r>
            <a:br>
              <a:rPr lang="en-ZA" sz="2800" b="1" dirty="0"/>
            </a:br>
            <a:r>
              <a:rPr lang="en-ZA" sz="2800" b="1" dirty="0"/>
              <a:t>Last five years, including 4 years of MTSF</a:t>
            </a:r>
          </a:p>
        </p:txBody>
      </p:sp>
      <p:pic>
        <p:nvPicPr>
          <p:cNvPr id="4" name="Picture 3">
            <a:extLst>
              <a:ext uri="{FF2B5EF4-FFF2-40B4-BE49-F238E27FC236}">
                <a16:creationId xmlns="" xmlns:a16="http://schemas.microsoft.com/office/drawing/2014/main" id="{B5689473-4320-48FC-A7E3-315E0BDFC40B}"/>
              </a:ext>
            </a:extLst>
          </p:cNvPr>
          <p:cNvPicPr>
            <a:picLocks noChangeAspect="1"/>
          </p:cNvPicPr>
          <p:nvPr/>
        </p:nvPicPr>
        <p:blipFill>
          <a:blip r:embed="rId2"/>
          <a:stretch>
            <a:fillRect/>
          </a:stretch>
        </p:blipFill>
        <p:spPr>
          <a:xfrm>
            <a:off x="357810" y="1921565"/>
            <a:ext cx="7964556" cy="4696860"/>
          </a:xfrm>
          <a:prstGeom prst="rect">
            <a:avLst/>
          </a:prstGeom>
        </p:spPr>
      </p:pic>
      <p:sp>
        <p:nvSpPr>
          <p:cNvPr id="5" name="Rectangle 4">
            <a:extLst>
              <a:ext uri="{FF2B5EF4-FFF2-40B4-BE49-F238E27FC236}">
                <a16:creationId xmlns="" xmlns:a16="http://schemas.microsoft.com/office/drawing/2014/main" id="{D8AE78FE-C972-4497-9645-9B78600C10AB}"/>
              </a:ext>
            </a:extLst>
          </p:cNvPr>
          <p:cNvSpPr/>
          <p:nvPr/>
        </p:nvSpPr>
        <p:spPr>
          <a:xfrm>
            <a:off x="8468139" y="1921565"/>
            <a:ext cx="3034748" cy="449248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a:t>UPSHOT</a:t>
            </a:r>
          </a:p>
          <a:p>
            <a:endParaRPr lang="en-ZA" dirty="0"/>
          </a:p>
          <a:p>
            <a:pPr marL="285750" indent="-285750">
              <a:buFont typeface="Arial" panose="020B0604020202020204" pitchFamily="34" charset="0"/>
              <a:buChar char="•"/>
            </a:pPr>
            <a:r>
              <a:rPr lang="en-ZA" dirty="0"/>
              <a:t>Majority of loans accessed by </a:t>
            </a:r>
            <a:r>
              <a:rPr lang="en-ZA" b="1" u="sng" dirty="0"/>
              <a:t>women, </a:t>
            </a:r>
            <a:r>
              <a:rPr lang="en-ZA" dirty="0"/>
              <a:t>much higher than 30% target</a:t>
            </a:r>
          </a:p>
          <a:p>
            <a:endParaRPr lang="en-ZA" dirty="0"/>
          </a:p>
          <a:p>
            <a:pPr marL="285750" indent="-285750">
              <a:buFont typeface="Arial" panose="020B0604020202020204" pitchFamily="34" charset="0"/>
              <a:buChar char="•"/>
            </a:pPr>
            <a:r>
              <a:rPr lang="en-ZA" dirty="0"/>
              <a:t>Majority of loans are accessed by the borrowers in the </a:t>
            </a:r>
            <a:r>
              <a:rPr lang="en-ZA" b="1" u="sng" dirty="0"/>
              <a:t>lowest income bracket</a:t>
            </a:r>
            <a:r>
              <a:rPr lang="en-ZA" dirty="0"/>
              <a:t>—mainly women pensioners in rural areas at much affordable interest rate</a:t>
            </a:r>
          </a:p>
        </p:txBody>
      </p:sp>
      <p:pic>
        <p:nvPicPr>
          <p:cNvPr id="6" name="Picture 5" descr="RHLF new logo 003">
            <a:extLst>
              <a:ext uri="{FF2B5EF4-FFF2-40B4-BE49-F238E27FC236}">
                <a16:creationId xmlns="" xmlns:a16="http://schemas.microsoft.com/office/drawing/2014/main" id="{67ECB48A-CDC7-472E-8E43-89835199AD21}"/>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Tree>
    <p:extLst>
      <p:ext uri="{BB962C8B-B14F-4D97-AF65-F5344CB8AC3E}">
        <p14:creationId xmlns="" xmlns:p14="http://schemas.microsoft.com/office/powerpoint/2010/main" val="2949542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A5D04E-3D5D-4046-A78F-90238D58FE17}"/>
              </a:ext>
            </a:extLst>
          </p:cNvPr>
          <p:cNvSpPr>
            <a:spLocks noGrp="1"/>
          </p:cNvSpPr>
          <p:nvPr>
            <p:ph type="title"/>
          </p:nvPr>
        </p:nvSpPr>
        <p:spPr>
          <a:xfrm>
            <a:off x="677334" y="609600"/>
            <a:ext cx="8596668" cy="883640"/>
          </a:xfrm>
        </p:spPr>
        <p:txBody>
          <a:bodyPr>
            <a:normAutofit/>
          </a:bodyPr>
          <a:lstStyle/>
          <a:p>
            <a:r>
              <a:rPr lang="en-ZA" sz="3200" dirty="0"/>
              <a:t>Provincial distribution of loans</a:t>
            </a:r>
          </a:p>
        </p:txBody>
      </p:sp>
      <p:sp>
        <p:nvSpPr>
          <p:cNvPr id="3" name="Slide Number Placeholder 2">
            <a:extLst>
              <a:ext uri="{FF2B5EF4-FFF2-40B4-BE49-F238E27FC236}">
                <a16:creationId xmlns="" xmlns:a16="http://schemas.microsoft.com/office/drawing/2014/main" id="{775EEA5F-511D-40A7-BB53-E726E26FEEA9}"/>
              </a:ext>
            </a:extLst>
          </p:cNvPr>
          <p:cNvSpPr>
            <a:spLocks noGrp="1"/>
          </p:cNvSpPr>
          <p:nvPr>
            <p:ph type="sldNum" sz="quarter" idx="12"/>
          </p:nvPr>
        </p:nvSpPr>
        <p:spPr/>
        <p:txBody>
          <a:bodyPr/>
          <a:lstStyle/>
          <a:p>
            <a:fld id="{6D22F896-40B5-4ADD-8801-0D06FADFA095}" type="slidenum">
              <a:rPr lang="en-US" smtClean="0"/>
              <a:pPr/>
              <a:t>19</a:t>
            </a:fld>
            <a:endParaRPr lang="en-US" dirty="0"/>
          </a:p>
        </p:txBody>
      </p:sp>
      <p:pic>
        <p:nvPicPr>
          <p:cNvPr id="4" name="Picture 3">
            <a:extLst>
              <a:ext uri="{FF2B5EF4-FFF2-40B4-BE49-F238E27FC236}">
                <a16:creationId xmlns="" xmlns:a16="http://schemas.microsoft.com/office/drawing/2014/main" id="{7AAED5B0-70B8-48F0-9F6C-0154ADA0D9B5}"/>
              </a:ext>
            </a:extLst>
          </p:cNvPr>
          <p:cNvPicPr>
            <a:picLocks noChangeAspect="1"/>
          </p:cNvPicPr>
          <p:nvPr/>
        </p:nvPicPr>
        <p:blipFill>
          <a:blip r:embed="rId2"/>
          <a:stretch>
            <a:fillRect/>
          </a:stretch>
        </p:blipFill>
        <p:spPr>
          <a:xfrm>
            <a:off x="744447" y="1625794"/>
            <a:ext cx="8596668" cy="4529200"/>
          </a:xfrm>
          <a:prstGeom prst="rect">
            <a:avLst/>
          </a:prstGeom>
        </p:spPr>
      </p:pic>
    </p:spTree>
    <p:extLst>
      <p:ext uri="{BB962C8B-B14F-4D97-AF65-F5344CB8AC3E}">
        <p14:creationId xmlns="" xmlns:p14="http://schemas.microsoft.com/office/powerpoint/2010/main" val="149415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39784"/>
          </a:xfrm>
        </p:spPr>
        <p:txBody>
          <a:bodyPr>
            <a:normAutofit/>
          </a:bodyPr>
          <a:lstStyle/>
          <a:p>
            <a:pPr algn="ctr"/>
            <a:r>
              <a:rPr lang="en-ZA" b="1" dirty="0">
                <a:solidFill>
                  <a:schemeClr val="tx1">
                    <a:lumMod val="75000"/>
                    <a:lumOff val="25000"/>
                  </a:schemeClr>
                </a:solidFill>
                <a:latin typeface="Book Antiqua" pitchFamily="18" charset="0"/>
              </a:rPr>
              <a:t>Outline</a:t>
            </a:r>
          </a:p>
        </p:txBody>
      </p:sp>
      <p:sp>
        <p:nvSpPr>
          <p:cNvPr id="3" name="Content Placeholder 2"/>
          <p:cNvSpPr>
            <a:spLocks noGrp="1"/>
          </p:cNvSpPr>
          <p:nvPr>
            <p:ph sz="quarter" idx="1"/>
          </p:nvPr>
        </p:nvSpPr>
        <p:spPr>
          <a:xfrm>
            <a:off x="842043" y="1043414"/>
            <a:ext cx="8288976" cy="5238914"/>
          </a:xfrm>
        </p:spPr>
        <p:txBody>
          <a:bodyPr>
            <a:normAutofit/>
          </a:bodyPr>
          <a:lstStyle/>
          <a:p>
            <a:r>
              <a:rPr lang="en-ZA" sz="2000" dirty="0"/>
              <a:t>RHLF Mandate &amp; Business Model</a:t>
            </a:r>
          </a:p>
          <a:p>
            <a:r>
              <a:rPr lang="en-ZA" sz="2000" dirty="0"/>
              <a:t>Market conditions prevailing during the current MTSF</a:t>
            </a:r>
          </a:p>
          <a:p>
            <a:r>
              <a:rPr lang="en-ZA" sz="2000" dirty="0"/>
              <a:t>Performance against Predetermined Outcomes </a:t>
            </a:r>
          </a:p>
          <a:p>
            <a:r>
              <a:rPr lang="en-ZA" sz="2000" dirty="0"/>
              <a:t>Performance Against MTSF and other Government Priority Programmes</a:t>
            </a:r>
          </a:p>
          <a:p>
            <a:r>
              <a:rPr lang="en-ZA" sz="2000" dirty="0"/>
              <a:t>Audited Financial Statements (Annual Report 2017/2018)</a:t>
            </a:r>
          </a:p>
          <a:p>
            <a:r>
              <a:rPr lang="en-ZA" sz="2000" dirty="0"/>
              <a:t>Governance and Audit Outcomes </a:t>
            </a:r>
          </a:p>
          <a:p>
            <a:r>
              <a:rPr lang="en-ZA" sz="2000" dirty="0"/>
              <a:t>Winding up of RHLF, post transferring of business to NHFC per Donation Agreement</a:t>
            </a:r>
          </a:p>
        </p:txBody>
      </p:sp>
      <p:pic>
        <p:nvPicPr>
          <p:cNvPr id="4" name="Picture 5" descr="RHLF new logo 003"/>
          <p:cNvPicPr>
            <a:picLocks noChangeAspect="1" noChangeArrowheads="1"/>
          </p:cNvPicPr>
          <p:nvPr/>
        </p:nvPicPr>
        <p:blipFill>
          <a:blip r:embed="rId2"/>
          <a:srcRect/>
          <a:stretch>
            <a:fillRect/>
          </a:stretch>
        </p:blipFill>
        <p:spPr>
          <a:xfrm>
            <a:off x="11183938" y="0"/>
            <a:ext cx="1008062" cy="1125538"/>
          </a:xfrm>
          <a:prstGeom prst="rect">
            <a:avLst/>
          </a:prstGeom>
        </p:spPr>
      </p:pic>
      <p:sp>
        <p:nvSpPr>
          <p:cNvPr id="5" name="Slide Number Placeholder 4"/>
          <p:cNvSpPr>
            <a:spLocks noGrp="1"/>
          </p:cNvSpPr>
          <p:nvPr>
            <p:ph type="sldNum" sz="quarter" idx="12"/>
          </p:nvPr>
        </p:nvSpPr>
        <p:spPr/>
        <p:txBody>
          <a:bodyPr/>
          <a:lstStyle/>
          <a:p>
            <a:fld id="{89252784-F7A6-42A4-98C7-D4A303D2AB41}" type="slidenum">
              <a:rPr lang="en-ZA" smtClean="0"/>
              <a:pPr/>
              <a:t>2</a:t>
            </a:fld>
            <a:endParaRPr lang="en-ZA"/>
          </a:p>
        </p:txBody>
      </p:sp>
    </p:spTree>
    <p:extLst>
      <p:ext uri="{BB962C8B-B14F-4D97-AF65-F5344CB8AC3E}">
        <p14:creationId xmlns="" xmlns:p14="http://schemas.microsoft.com/office/powerpoint/2010/main" val="2845576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68FF34-672B-4DA8-AF0C-DA62F7A624D6}"/>
              </a:ext>
            </a:extLst>
          </p:cNvPr>
          <p:cNvSpPr>
            <a:spLocks noGrp="1"/>
          </p:cNvSpPr>
          <p:nvPr>
            <p:ph type="title"/>
          </p:nvPr>
        </p:nvSpPr>
        <p:spPr/>
        <p:txBody>
          <a:bodyPr/>
          <a:lstStyle/>
          <a:p>
            <a:r>
              <a:rPr lang="en-ZA" dirty="0"/>
              <a:t>Loans granted in Priority Rural Nodes</a:t>
            </a:r>
          </a:p>
        </p:txBody>
      </p:sp>
      <p:sp>
        <p:nvSpPr>
          <p:cNvPr id="3" name="Slide Number Placeholder 2">
            <a:extLst>
              <a:ext uri="{FF2B5EF4-FFF2-40B4-BE49-F238E27FC236}">
                <a16:creationId xmlns="" xmlns:a16="http://schemas.microsoft.com/office/drawing/2014/main" id="{EB11AECF-BF7F-4ADE-98CA-7572C114901C}"/>
              </a:ext>
            </a:extLst>
          </p:cNvPr>
          <p:cNvSpPr>
            <a:spLocks noGrp="1"/>
          </p:cNvSpPr>
          <p:nvPr>
            <p:ph type="sldNum" sz="quarter" idx="12"/>
          </p:nvPr>
        </p:nvSpPr>
        <p:spPr/>
        <p:txBody>
          <a:bodyPr/>
          <a:lstStyle/>
          <a:p>
            <a:fld id="{6D22F896-40B5-4ADD-8801-0D06FADFA095}" type="slidenum">
              <a:rPr lang="en-US" smtClean="0"/>
              <a:pPr/>
              <a:t>20</a:t>
            </a:fld>
            <a:endParaRPr lang="en-US" dirty="0"/>
          </a:p>
        </p:txBody>
      </p:sp>
      <p:pic>
        <p:nvPicPr>
          <p:cNvPr id="4" name="Picture 3">
            <a:extLst>
              <a:ext uri="{FF2B5EF4-FFF2-40B4-BE49-F238E27FC236}">
                <a16:creationId xmlns="" xmlns:a16="http://schemas.microsoft.com/office/drawing/2014/main" id="{BBEBC729-D12B-4952-B250-DA1DF7EF7544}"/>
              </a:ext>
            </a:extLst>
          </p:cNvPr>
          <p:cNvPicPr>
            <a:picLocks noChangeAspect="1"/>
          </p:cNvPicPr>
          <p:nvPr/>
        </p:nvPicPr>
        <p:blipFill>
          <a:blip r:embed="rId2"/>
          <a:stretch>
            <a:fillRect/>
          </a:stretch>
        </p:blipFill>
        <p:spPr>
          <a:xfrm>
            <a:off x="677334" y="1904423"/>
            <a:ext cx="9783575" cy="2044725"/>
          </a:xfrm>
          <a:prstGeom prst="rect">
            <a:avLst/>
          </a:prstGeom>
        </p:spPr>
      </p:pic>
      <p:sp>
        <p:nvSpPr>
          <p:cNvPr id="6" name="Rectangle 5">
            <a:extLst>
              <a:ext uri="{FF2B5EF4-FFF2-40B4-BE49-F238E27FC236}">
                <a16:creationId xmlns="" xmlns:a16="http://schemas.microsoft.com/office/drawing/2014/main" id="{66FD1D25-2C0D-481B-9B41-08144CEFE6B4}"/>
              </a:ext>
            </a:extLst>
          </p:cNvPr>
          <p:cNvSpPr/>
          <p:nvPr/>
        </p:nvSpPr>
        <p:spPr>
          <a:xfrm>
            <a:off x="677334" y="4387360"/>
            <a:ext cx="9783575" cy="2344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192 157 loans, valued at just over R888 million have been granted in rural nodes since 2005/06 financial year</a:t>
            </a:r>
          </a:p>
          <a:p>
            <a:pPr marL="285750" indent="-285750">
              <a:buFont typeface="Arial" panose="020B0604020202020204" pitchFamily="34" charset="0"/>
              <a:buChar char="•"/>
            </a:pPr>
            <a:r>
              <a:rPr lang="en-US" dirty="0"/>
              <a:t>Demand for loans come from:</a:t>
            </a:r>
          </a:p>
          <a:p>
            <a:pPr marL="742950" lvl="1" indent="-285750">
              <a:buFont typeface="Wingdings" panose="05000000000000000000" pitchFamily="2" charset="2"/>
              <a:buChar char="ü"/>
            </a:pPr>
            <a:r>
              <a:rPr lang="en-US" sz="1600" dirty="0"/>
              <a:t>Low income categories of the RHLF target market, including pensioners</a:t>
            </a:r>
          </a:p>
          <a:p>
            <a:pPr marL="742950" lvl="1" indent="-285750">
              <a:buFont typeface="Wingdings" panose="05000000000000000000" pitchFamily="2" charset="2"/>
              <a:buChar char="ü"/>
            </a:pPr>
            <a:r>
              <a:rPr lang="en-US" sz="1600" dirty="0"/>
              <a:t>Professionals building bigger and decent houses because they live and work on communal land (mortgage not an option)</a:t>
            </a:r>
          </a:p>
          <a:p>
            <a:pPr marL="285750" indent="-285750">
              <a:buFont typeface="Arial" panose="020B0604020202020204" pitchFamily="34" charset="0"/>
              <a:buChar char="•"/>
            </a:pPr>
            <a:r>
              <a:rPr lang="en-US" dirty="0"/>
              <a:t>RHLF funding support building materials suppliers, retain jobs in rural nodes, and contribute to local economic development</a:t>
            </a:r>
          </a:p>
        </p:txBody>
      </p:sp>
      <p:pic>
        <p:nvPicPr>
          <p:cNvPr id="7" name="Picture 6" descr="RHLF new logo 003">
            <a:extLst>
              <a:ext uri="{FF2B5EF4-FFF2-40B4-BE49-F238E27FC236}">
                <a16:creationId xmlns="" xmlns:a16="http://schemas.microsoft.com/office/drawing/2014/main" id="{28537EBA-5431-4D1A-BF1B-AD454182B958}"/>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Tree>
    <p:extLst>
      <p:ext uri="{BB962C8B-B14F-4D97-AF65-F5344CB8AC3E}">
        <p14:creationId xmlns="" xmlns:p14="http://schemas.microsoft.com/office/powerpoint/2010/main" val="376672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CFA85F-D6F6-4F3F-8612-3ECD041C38F1}"/>
              </a:ext>
            </a:extLst>
          </p:cNvPr>
          <p:cNvSpPr>
            <a:spLocks noGrp="1"/>
          </p:cNvSpPr>
          <p:nvPr>
            <p:ph type="title"/>
          </p:nvPr>
        </p:nvSpPr>
        <p:spPr/>
        <p:txBody>
          <a:bodyPr>
            <a:normAutofit fontScale="90000"/>
          </a:bodyPr>
          <a:lstStyle/>
          <a:p>
            <a:r>
              <a:rPr lang="en-ZA" sz="2800" b="1" dirty="0"/>
              <a:t>Loans delivered in line with the Special Presidential Package for Mining Towns</a:t>
            </a:r>
            <a:r>
              <a:rPr lang="en-ZA" sz="2800" dirty="0"/>
              <a:t/>
            </a:r>
            <a:br>
              <a:rPr lang="en-ZA" sz="2800" dirty="0"/>
            </a:br>
            <a:endParaRPr lang="en-ZA" sz="2800" dirty="0"/>
          </a:p>
        </p:txBody>
      </p:sp>
      <p:pic>
        <p:nvPicPr>
          <p:cNvPr id="3" name="Picture 2">
            <a:extLst>
              <a:ext uri="{FF2B5EF4-FFF2-40B4-BE49-F238E27FC236}">
                <a16:creationId xmlns="" xmlns:a16="http://schemas.microsoft.com/office/drawing/2014/main" id="{76E4F711-B0FE-4CE9-99E7-0A0F2F68A05B}"/>
              </a:ext>
            </a:extLst>
          </p:cNvPr>
          <p:cNvPicPr/>
          <p:nvPr/>
        </p:nvPicPr>
        <p:blipFill>
          <a:blip r:embed="rId2">
            <a:extLst>
              <a:ext uri="{28A0092B-C50C-407E-A947-70E740481C1C}">
                <a14:useLocalDpi xmlns="" xmlns:a14="http://schemas.microsoft.com/office/drawing/2010/main" val="0"/>
              </a:ext>
            </a:extLst>
          </a:blip>
          <a:srcRect/>
          <a:stretch>
            <a:fillRect/>
          </a:stretch>
        </p:blipFill>
        <p:spPr bwMode="auto">
          <a:xfrm>
            <a:off x="1033669" y="2117269"/>
            <a:ext cx="8984974" cy="1311731"/>
          </a:xfrm>
          <a:prstGeom prst="rect">
            <a:avLst/>
          </a:prstGeom>
          <a:noFill/>
          <a:ln>
            <a:noFill/>
          </a:ln>
        </p:spPr>
      </p:pic>
      <p:sp>
        <p:nvSpPr>
          <p:cNvPr id="4" name="Rectangle 3">
            <a:extLst>
              <a:ext uri="{FF2B5EF4-FFF2-40B4-BE49-F238E27FC236}">
                <a16:creationId xmlns="" xmlns:a16="http://schemas.microsoft.com/office/drawing/2014/main" id="{2CCF8CC3-742C-4066-8E21-50E4F697BF45}"/>
              </a:ext>
            </a:extLst>
          </p:cNvPr>
          <p:cNvSpPr/>
          <p:nvPr/>
        </p:nvSpPr>
        <p:spPr>
          <a:xfrm>
            <a:off x="586409" y="3665904"/>
            <a:ext cx="8743186" cy="1785104"/>
          </a:xfrm>
          <a:prstGeom prst="rect">
            <a:avLst/>
          </a:prstGeom>
        </p:spPr>
        <p:txBody>
          <a:bodyPr wrap="square">
            <a:spAutoFit/>
          </a:bodyPr>
          <a:lstStyle/>
          <a:p>
            <a:pPr marL="285750" indent="-285750">
              <a:buFont typeface="Arial" panose="020B0604020202020204" pitchFamily="34" charset="0"/>
              <a:buChar char="•"/>
            </a:pPr>
            <a:r>
              <a:rPr lang="en-US" sz="2400" dirty="0"/>
              <a:t>Housing loans and value delivered in both mining towns and labour sending areas prioritised in the Special Presidential Package</a:t>
            </a:r>
          </a:p>
          <a:p>
            <a:pPr marL="285750" indent="-285750">
              <a:buFont typeface="Arial" panose="020B0604020202020204" pitchFamily="34" charset="0"/>
              <a:buChar char="•"/>
            </a:pPr>
            <a:r>
              <a:rPr lang="en-US" sz="2400" dirty="0"/>
              <a:t>Started tracking loans in 2014/15 financial year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2000" dirty="0"/>
          </a:p>
        </p:txBody>
      </p:sp>
      <p:pic>
        <p:nvPicPr>
          <p:cNvPr id="5" name="Picture 4" descr="RHLF new logo 003">
            <a:extLst>
              <a:ext uri="{FF2B5EF4-FFF2-40B4-BE49-F238E27FC236}">
                <a16:creationId xmlns="" xmlns:a16="http://schemas.microsoft.com/office/drawing/2014/main" id="{556E3C7E-F5E7-4BB5-90C4-AA9C2928C6C9}"/>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Tree>
    <p:extLst>
      <p:ext uri="{BB962C8B-B14F-4D97-AF65-F5344CB8AC3E}">
        <p14:creationId xmlns="" xmlns:p14="http://schemas.microsoft.com/office/powerpoint/2010/main" val="4144833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7611" y="1747257"/>
            <a:ext cx="8587206" cy="2622346"/>
          </a:xfrm>
          <a:ln>
            <a:solidFill>
              <a:schemeClr val="accent1"/>
            </a:solidFill>
          </a:ln>
        </p:spPr>
        <p:txBody>
          <a:bodyPr anchor="ctr">
            <a:normAutofit fontScale="90000"/>
          </a:bodyPr>
          <a:lstStyle/>
          <a:p>
            <a:pPr algn="ctr"/>
            <a:r>
              <a:rPr lang="en-ZA" sz="5400" dirty="0"/>
              <a:t>Audited Financial Statement</a:t>
            </a:r>
            <a:br>
              <a:rPr lang="en-ZA" sz="5400" dirty="0"/>
            </a:br>
            <a:r>
              <a:rPr lang="en-ZA" sz="5400" dirty="0"/>
              <a:t>2017/18 Annual Report</a:t>
            </a:r>
            <a:r>
              <a:rPr lang="en-ZA" dirty="0"/>
              <a:t/>
            </a:r>
            <a:br>
              <a:rPr lang="en-ZA" dirty="0"/>
            </a:br>
            <a:r>
              <a:rPr lang="en-ZA" dirty="0">
                <a:solidFill>
                  <a:schemeClr val="tx1"/>
                </a:solidFill>
                <a:latin typeface="+mn-lt"/>
              </a:rPr>
              <a:t/>
            </a:r>
            <a:br>
              <a:rPr lang="en-ZA" dirty="0">
                <a:solidFill>
                  <a:schemeClr val="tx1"/>
                </a:solidFill>
                <a:latin typeface="+mn-lt"/>
              </a:rPr>
            </a:br>
            <a:endParaRPr lang="en-ZA" dirty="0">
              <a:solidFill>
                <a:schemeClr val="tx1"/>
              </a:solidFill>
              <a:latin typeface="+mn-lt"/>
            </a:endParaRP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22</a:t>
            </a:fld>
            <a:endParaRPr lang="en-US" dirty="0"/>
          </a:p>
        </p:txBody>
      </p:sp>
    </p:spTree>
    <p:extLst>
      <p:ext uri="{BB962C8B-B14F-4D97-AF65-F5344CB8AC3E}">
        <p14:creationId xmlns="" xmlns:p14="http://schemas.microsoft.com/office/powerpoint/2010/main" val="2030340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Income Statement</a:t>
            </a:r>
          </a:p>
        </p:txBody>
      </p:sp>
      <p:pic>
        <p:nvPicPr>
          <p:cNvPr id="5" name="Picture 4" descr="RHLF new logo 003">
            <a:extLst>
              <a:ext uri="{FF2B5EF4-FFF2-40B4-BE49-F238E27FC236}">
                <a16:creationId xmlns="" xmlns:a16="http://schemas.microsoft.com/office/drawing/2014/main" id="{DBFE35BB-2E5E-4742-B611-01BD5E2B691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6" name="Slide Number Placeholder 5">
            <a:extLst>
              <a:ext uri="{FF2B5EF4-FFF2-40B4-BE49-F238E27FC236}">
                <a16:creationId xmlns="" xmlns:a16="http://schemas.microsoft.com/office/drawing/2014/main" id="{EA1BECAC-7E0B-49B6-A5E2-7A279C4DE465}"/>
              </a:ext>
            </a:extLst>
          </p:cNvPr>
          <p:cNvSpPr>
            <a:spLocks noGrp="1"/>
          </p:cNvSpPr>
          <p:nvPr>
            <p:ph type="sldNum" sz="quarter" idx="12"/>
          </p:nvPr>
        </p:nvSpPr>
        <p:spPr/>
        <p:txBody>
          <a:bodyPr/>
          <a:lstStyle/>
          <a:p>
            <a:fld id="{6D22F896-40B5-4ADD-8801-0D06FADFA095}" type="slidenum">
              <a:rPr lang="en-US" smtClean="0"/>
              <a:pPr/>
              <a:t>23</a:t>
            </a:fld>
            <a:endParaRPr lang="en-US" dirty="0"/>
          </a:p>
        </p:txBody>
      </p:sp>
      <p:pic>
        <p:nvPicPr>
          <p:cNvPr id="7" name="Picture 6">
            <a:extLst>
              <a:ext uri="{FF2B5EF4-FFF2-40B4-BE49-F238E27FC236}">
                <a16:creationId xmlns="" xmlns:a16="http://schemas.microsoft.com/office/drawing/2014/main" id="{F6EBB7B1-7180-4B28-8D28-0319BF8A77BC}"/>
              </a:ext>
            </a:extLst>
          </p:cNvPr>
          <p:cNvPicPr>
            <a:picLocks noChangeAspect="1"/>
          </p:cNvPicPr>
          <p:nvPr/>
        </p:nvPicPr>
        <p:blipFill>
          <a:blip r:embed="rId3"/>
          <a:stretch>
            <a:fillRect/>
          </a:stretch>
        </p:blipFill>
        <p:spPr>
          <a:xfrm>
            <a:off x="4320401" y="184443"/>
            <a:ext cx="4953601" cy="6489114"/>
          </a:xfrm>
          <a:prstGeom prst="rect">
            <a:avLst/>
          </a:prstGeom>
        </p:spPr>
      </p:pic>
    </p:spTree>
    <p:extLst>
      <p:ext uri="{BB962C8B-B14F-4D97-AF65-F5344CB8AC3E}">
        <p14:creationId xmlns="" xmlns:p14="http://schemas.microsoft.com/office/powerpoint/2010/main" val="1556201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Balance sheet</a:t>
            </a:r>
          </a:p>
        </p:txBody>
      </p:sp>
      <p:pic>
        <p:nvPicPr>
          <p:cNvPr id="4" name="Picture 4" descr="RHLF new logo 003">
            <a:extLst>
              <a:ext uri="{FF2B5EF4-FFF2-40B4-BE49-F238E27FC236}">
                <a16:creationId xmlns="" xmlns:a16="http://schemas.microsoft.com/office/drawing/2014/main" id="{3449AC9B-3773-4DBD-8EF8-EAB3CB00A2A8}"/>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6" name="Slide Number Placeholder 5">
            <a:extLst>
              <a:ext uri="{FF2B5EF4-FFF2-40B4-BE49-F238E27FC236}">
                <a16:creationId xmlns="" xmlns:a16="http://schemas.microsoft.com/office/drawing/2014/main" id="{966D5E5D-E9D4-4156-AEFC-92888DDA6BC0}"/>
              </a:ext>
            </a:extLst>
          </p:cNvPr>
          <p:cNvSpPr>
            <a:spLocks noGrp="1"/>
          </p:cNvSpPr>
          <p:nvPr>
            <p:ph type="sldNum" sz="quarter" idx="12"/>
          </p:nvPr>
        </p:nvSpPr>
        <p:spPr/>
        <p:txBody>
          <a:bodyPr/>
          <a:lstStyle/>
          <a:p>
            <a:fld id="{6D22F896-40B5-4ADD-8801-0D06FADFA095}" type="slidenum">
              <a:rPr lang="en-US" smtClean="0"/>
              <a:pPr/>
              <a:t>24</a:t>
            </a:fld>
            <a:endParaRPr lang="en-US" dirty="0"/>
          </a:p>
        </p:txBody>
      </p:sp>
      <p:pic>
        <p:nvPicPr>
          <p:cNvPr id="7" name="Picture 6">
            <a:extLst>
              <a:ext uri="{FF2B5EF4-FFF2-40B4-BE49-F238E27FC236}">
                <a16:creationId xmlns="" xmlns:a16="http://schemas.microsoft.com/office/drawing/2014/main" id="{609DF3EC-A516-4CA9-8EC0-0434BBAC956B}"/>
              </a:ext>
            </a:extLst>
          </p:cNvPr>
          <p:cNvPicPr>
            <a:picLocks noChangeAspect="1"/>
          </p:cNvPicPr>
          <p:nvPr/>
        </p:nvPicPr>
        <p:blipFill>
          <a:blip r:embed="rId3"/>
          <a:stretch>
            <a:fillRect/>
          </a:stretch>
        </p:blipFill>
        <p:spPr>
          <a:xfrm>
            <a:off x="4217923" y="305157"/>
            <a:ext cx="5169694" cy="6552843"/>
          </a:xfrm>
          <a:prstGeom prst="rect">
            <a:avLst/>
          </a:prstGeom>
        </p:spPr>
      </p:pic>
    </p:spTree>
    <p:extLst>
      <p:ext uri="{BB962C8B-B14F-4D97-AF65-F5344CB8AC3E}">
        <p14:creationId xmlns="" xmlns:p14="http://schemas.microsoft.com/office/powerpoint/2010/main" val="4245606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Cash flow</a:t>
            </a:r>
          </a:p>
        </p:txBody>
      </p:sp>
      <p:pic>
        <p:nvPicPr>
          <p:cNvPr id="4" name="Picture 4" descr="RHLF new logo 003">
            <a:extLst>
              <a:ext uri="{FF2B5EF4-FFF2-40B4-BE49-F238E27FC236}">
                <a16:creationId xmlns="" xmlns:a16="http://schemas.microsoft.com/office/drawing/2014/main" id="{3449AC9B-3773-4DBD-8EF8-EAB3CB00A2A8}"/>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6" name="Slide Number Placeholder 5">
            <a:extLst>
              <a:ext uri="{FF2B5EF4-FFF2-40B4-BE49-F238E27FC236}">
                <a16:creationId xmlns="" xmlns:a16="http://schemas.microsoft.com/office/drawing/2014/main" id="{966D5E5D-E9D4-4156-AEFC-92888DDA6BC0}"/>
              </a:ext>
            </a:extLst>
          </p:cNvPr>
          <p:cNvSpPr>
            <a:spLocks noGrp="1"/>
          </p:cNvSpPr>
          <p:nvPr>
            <p:ph type="sldNum" sz="quarter" idx="12"/>
          </p:nvPr>
        </p:nvSpPr>
        <p:spPr/>
        <p:txBody>
          <a:bodyPr/>
          <a:lstStyle/>
          <a:p>
            <a:fld id="{6D22F896-40B5-4ADD-8801-0D06FADFA095}" type="slidenum">
              <a:rPr lang="en-US" smtClean="0"/>
              <a:pPr/>
              <a:t>25</a:t>
            </a:fld>
            <a:endParaRPr lang="en-US" dirty="0"/>
          </a:p>
        </p:txBody>
      </p:sp>
      <p:pic>
        <p:nvPicPr>
          <p:cNvPr id="3" name="Picture 2">
            <a:extLst>
              <a:ext uri="{FF2B5EF4-FFF2-40B4-BE49-F238E27FC236}">
                <a16:creationId xmlns="" xmlns:a16="http://schemas.microsoft.com/office/drawing/2014/main" id="{29967E29-6001-434A-9900-EBB3665A75D2}"/>
              </a:ext>
            </a:extLst>
          </p:cNvPr>
          <p:cNvPicPr>
            <a:picLocks noChangeAspect="1"/>
          </p:cNvPicPr>
          <p:nvPr/>
        </p:nvPicPr>
        <p:blipFill>
          <a:blip r:embed="rId3"/>
          <a:stretch>
            <a:fillRect/>
          </a:stretch>
        </p:blipFill>
        <p:spPr>
          <a:xfrm>
            <a:off x="3441251" y="226382"/>
            <a:ext cx="5611501" cy="6631618"/>
          </a:xfrm>
          <a:prstGeom prst="rect">
            <a:avLst/>
          </a:prstGeom>
        </p:spPr>
      </p:pic>
    </p:spTree>
    <p:extLst>
      <p:ext uri="{BB962C8B-B14F-4D97-AF65-F5344CB8AC3E}">
        <p14:creationId xmlns="" xmlns:p14="http://schemas.microsoft.com/office/powerpoint/2010/main" val="4133633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7611" y="1020417"/>
            <a:ext cx="7772400" cy="3349186"/>
          </a:xfrm>
          <a:ln>
            <a:solidFill>
              <a:schemeClr val="accent1"/>
            </a:solidFill>
          </a:ln>
        </p:spPr>
        <p:txBody>
          <a:bodyPr anchor="ctr">
            <a:normAutofit fontScale="90000"/>
          </a:bodyPr>
          <a:lstStyle/>
          <a:p>
            <a:pPr algn="ctr"/>
            <a:r>
              <a:rPr lang="en-ZA" sz="5400" dirty="0"/>
              <a:t>Governance Audit &amp;  Outcomes of 2016/17 and 2017/18 Financial Years &amp; Governance</a:t>
            </a:r>
            <a:r>
              <a:rPr lang="en-ZA" dirty="0">
                <a:solidFill>
                  <a:schemeClr val="tx1"/>
                </a:solidFill>
                <a:latin typeface="+mn-lt"/>
              </a:rPr>
              <a:t/>
            </a:r>
            <a:br>
              <a:rPr lang="en-ZA" dirty="0">
                <a:solidFill>
                  <a:schemeClr val="tx1"/>
                </a:solidFill>
                <a:latin typeface="+mn-lt"/>
              </a:rPr>
            </a:br>
            <a:endParaRPr lang="en-ZA" dirty="0">
              <a:solidFill>
                <a:schemeClr val="tx1"/>
              </a:solidFill>
              <a:latin typeface="+mn-lt"/>
            </a:endParaRP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26</a:t>
            </a:fld>
            <a:endParaRPr lang="en-US" dirty="0"/>
          </a:p>
        </p:txBody>
      </p:sp>
    </p:spTree>
    <p:extLst>
      <p:ext uri="{BB962C8B-B14F-4D97-AF65-F5344CB8AC3E}">
        <p14:creationId xmlns="" xmlns:p14="http://schemas.microsoft.com/office/powerpoint/2010/main" val="376080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452" y="274638"/>
            <a:ext cx="8978348" cy="1125538"/>
          </a:xfrm>
        </p:spPr>
        <p:txBody>
          <a:bodyPr>
            <a:normAutofit/>
          </a:bodyPr>
          <a:lstStyle/>
          <a:p>
            <a:pPr algn="ctr"/>
            <a:r>
              <a:rPr lang="en-ZA" sz="3200" dirty="0"/>
              <a:t>Board and committees</a:t>
            </a:r>
            <a:endParaRPr lang="en-ZA" dirty="0"/>
          </a:p>
        </p:txBody>
      </p:sp>
      <p:pic>
        <p:nvPicPr>
          <p:cNvPr id="5" name="Picture 5" descr="RHLF new logo 003"/>
          <p:cNvPicPr>
            <a:picLocks noChangeAspect="1" noChangeArrowheads="1"/>
          </p:cNvPicPr>
          <p:nvPr/>
        </p:nvPicPr>
        <p:blipFill>
          <a:blip r:embed="rId2"/>
          <a:srcRect/>
          <a:stretch>
            <a:fillRect/>
          </a:stretch>
        </p:blipFill>
        <p:spPr>
          <a:xfrm>
            <a:off x="11183938" y="0"/>
            <a:ext cx="1008062" cy="1125538"/>
          </a:xfrm>
          <a:prstGeom prst="rect">
            <a:avLst/>
          </a:prstGeom>
        </p:spPr>
      </p:pic>
      <p:pic>
        <p:nvPicPr>
          <p:cNvPr id="3" name="Picture 2">
            <a:extLst>
              <a:ext uri="{FF2B5EF4-FFF2-40B4-BE49-F238E27FC236}">
                <a16:creationId xmlns="" xmlns:a16="http://schemas.microsoft.com/office/drawing/2014/main" id="{F0CB60DE-B6A7-4557-AD49-543A691BDB22}"/>
              </a:ext>
            </a:extLst>
          </p:cNvPr>
          <p:cNvPicPr>
            <a:picLocks noChangeAspect="1"/>
          </p:cNvPicPr>
          <p:nvPr/>
        </p:nvPicPr>
        <p:blipFill>
          <a:blip r:embed="rId3"/>
          <a:stretch>
            <a:fillRect/>
          </a:stretch>
        </p:blipFill>
        <p:spPr>
          <a:xfrm>
            <a:off x="709598" y="1347515"/>
            <a:ext cx="9501201" cy="3901032"/>
          </a:xfrm>
          <a:prstGeom prst="rect">
            <a:avLst/>
          </a:prstGeom>
        </p:spPr>
      </p:pic>
      <p:sp>
        <p:nvSpPr>
          <p:cNvPr id="4" name="Rectangle 3">
            <a:extLst>
              <a:ext uri="{FF2B5EF4-FFF2-40B4-BE49-F238E27FC236}">
                <a16:creationId xmlns="" xmlns:a16="http://schemas.microsoft.com/office/drawing/2014/main" id="{C620A7D1-B1D2-4DF0-BA25-10B186A31B5C}"/>
              </a:ext>
            </a:extLst>
          </p:cNvPr>
          <p:cNvSpPr/>
          <p:nvPr/>
        </p:nvSpPr>
        <p:spPr>
          <a:xfrm>
            <a:off x="709599" y="5248547"/>
            <a:ext cx="9501200" cy="1609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sz="1600" b="1" dirty="0"/>
              <a:t>The Minister of Human Settlements re-appointed the current members of the Board effective April 2016 and their term of office is until the dissolution of the company after RHLF business is transferred to NHFC to implement first phase of DFI consolidation </a:t>
            </a:r>
          </a:p>
          <a:p>
            <a:pPr marL="285750" indent="-285750">
              <a:buFont typeface="Arial" panose="020B0604020202020204" pitchFamily="34" charset="0"/>
              <a:buChar char="•"/>
            </a:pPr>
            <a:r>
              <a:rPr lang="en-ZA" sz="1600" b="1" dirty="0"/>
              <a:t>MOI provides for 8 Non-executive directors</a:t>
            </a:r>
          </a:p>
          <a:p>
            <a:pPr marL="285750" indent="-285750">
              <a:buFont typeface="Arial" panose="020B0604020202020204" pitchFamily="34" charset="0"/>
              <a:buChar char="•"/>
            </a:pPr>
            <a:r>
              <a:rPr lang="en-ZA" sz="1600" b="1" dirty="0"/>
              <a:t>Three Vacancies—not filled since 2014 because of pending DFI consolidation</a:t>
            </a:r>
          </a:p>
          <a:p>
            <a:pPr marL="285750" indent="-285750">
              <a:buFont typeface="Arial" panose="020B0604020202020204" pitchFamily="34" charset="0"/>
              <a:buChar char="•"/>
            </a:pPr>
            <a:endParaRPr lang="en-ZA" sz="1600" b="1" dirty="0"/>
          </a:p>
        </p:txBody>
      </p:sp>
    </p:spTree>
    <p:extLst>
      <p:ext uri="{BB962C8B-B14F-4D97-AF65-F5344CB8AC3E}">
        <p14:creationId xmlns="" xmlns:p14="http://schemas.microsoft.com/office/powerpoint/2010/main" val="1811249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Audit outcomes: 2017/18 &amp; 2016/17 FYs</a:t>
            </a:r>
            <a:endParaRPr lang="en-ZA" dirty="0">
              <a:solidFill>
                <a:schemeClr val="tx1"/>
              </a:solidFill>
              <a:effectLst>
                <a:outerShdw blurRad="38100" dist="38100" dir="2700000" algn="tl">
                  <a:srgbClr val="000000">
                    <a:alpha val="43137"/>
                  </a:srgbClr>
                </a:outerShdw>
              </a:effectLst>
              <a:latin typeface="+mn-lt"/>
            </a:endParaRPr>
          </a:p>
        </p:txBody>
      </p:sp>
      <p:graphicFrame>
        <p:nvGraphicFramePr>
          <p:cNvPr id="7" name="Content Placeholder 4">
            <a:extLst>
              <a:ext uri="{FF2B5EF4-FFF2-40B4-BE49-F238E27FC236}">
                <a16:creationId xmlns="" xmlns:a16="http://schemas.microsoft.com/office/drawing/2014/main" id="{8AA4E7F4-D5A1-4FAF-90F8-3974D395CDBC}"/>
              </a:ext>
            </a:extLst>
          </p:cNvPr>
          <p:cNvGraphicFramePr>
            <a:graphicFrameLocks noGrp="1"/>
          </p:cNvGraphicFramePr>
          <p:nvPr>
            <p:ph idx="1"/>
            <p:extLst>
              <p:ext uri="{D42A27DB-BD31-4B8C-83A1-F6EECF244321}">
                <p14:modId xmlns="" xmlns:p14="http://schemas.microsoft.com/office/powerpoint/2010/main" val="3325675096"/>
              </p:ext>
            </p:extLst>
          </p:nvPr>
        </p:nvGraphicFramePr>
        <p:xfrm>
          <a:off x="514578" y="1676534"/>
          <a:ext cx="10153422" cy="4061535"/>
        </p:xfrm>
        <a:graphic>
          <a:graphicData uri="http://schemas.openxmlformats.org/drawingml/2006/table">
            <a:tbl>
              <a:tblPr firstRow="1" bandRow="1">
                <a:tableStyleId>{69C7853C-536D-4A76-A0AE-DD22124D55A5}</a:tableStyleId>
              </a:tblPr>
              <a:tblGrid>
                <a:gridCol w="3384474">
                  <a:extLst>
                    <a:ext uri="{9D8B030D-6E8A-4147-A177-3AD203B41FA5}">
                      <a16:colId xmlns="" xmlns:a16="http://schemas.microsoft.com/office/drawing/2014/main" val="20000"/>
                    </a:ext>
                  </a:extLst>
                </a:gridCol>
                <a:gridCol w="3384474">
                  <a:extLst>
                    <a:ext uri="{9D8B030D-6E8A-4147-A177-3AD203B41FA5}">
                      <a16:colId xmlns="" xmlns:a16="http://schemas.microsoft.com/office/drawing/2014/main" val="20001"/>
                    </a:ext>
                  </a:extLst>
                </a:gridCol>
                <a:gridCol w="3384474">
                  <a:extLst>
                    <a:ext uri="{9D8B030D-6E8A-4147-A177-3AD203B41FA5}">
                      <a16:colId xmlns="" xmlns:a16="http://schemas.microsoft.com/office/drawing/2014/main" val="3912136268"/>
                    </a:ext>
                  </a:extLst>
                </a:gridCol>
              </a:tblGrid>
              <a:tr h="826901">
                <a:tc>
                  <a:txBody>
                    <a:bodyPr/>
                    <a:lstStyle/>
                    <a:p>
                      <a:pPr algn="l"/>
                      <a:r>
                        <a:rPr lang="en-ZA" sz="2000" b="1" dirty="0">
                          <a:solidFill>
                            <a:schemeClr val="accent3">
                              <a:lumMod val="50000"/>
                            </a:schemeClr>
                          </a:solidFill>
                          <a:latin typeface="Arial" pitchFamily="34" charset="0"/>
                          <a:cs typeface="Arial" pitchFamily="34" charset="0"/>
                        </a:rPr>
                        <a:t>Independent Auditor’s Report</a:t>
                      </a:r>
                    </a:p>
                  </a:txBody>
                  <a:tcPr marL="68580" marR="68580" marT="34290" marB="34290"/>
                </a:tc>
                <a:tc>
                  <a:txBody>
                    <a:bodyPr/>
                    <a:lstStyle/>
                    <a:p>
                      <a:pPr algn="ctr"/>
                      <a:r>
                        <a:rPr lang="en-ZA" sz="2000" b="1" kern="1200" dirty="0">
                          <a:solidFill>
                            <a:schemeClr val="accent3">
                              <a:lumMod val="50000"/>
                            </a:schemeClr>
                          </a:solidFill>
                          <a:latin typeface="Arial" pitchFamily="34" charset="0"/>
                          <a:ea typeface="+mn-ea"/>
                          <a:cs typeface="Arial" pitchFamily="34" charset="0"/>
                        </a:rPr>
                        <a:t>2017/18 Outcome</a:t>
                      </a:r>
                    </a:p>
                  </a:txBody>
                  <a:tcPr marL="68580" marR="68580" marT="34290" marB="34290"/>
                </a:tc>
                <a:tc>
                  <a:txBody>
                    <a:bodyPr/>
                    <a:lstStyle/>
                    <a:p>
                      <a:pPr algn="ctr"/>
                      <a:r>
                        <a:rPr lang="en-ZA" sz="2000" b="1" kern="1200" dirty="0">
                          <a:solidFill>
                            <a:schemeClr val="accent3">
                              <a:lumMod val="50000"/>
                            </a:schemeClr>
                          </a:solidFill>
                          <a:latin typeface="Arial" pitchFamily="34" charset="0"/>
                          <a:ea typeface="+mn-ea"/>
                          <a:cs typeface="Arial" pitchFamily="34" charset="0"/>
                        </a:rPr>
                        <a:t>Previous year: 2016/17 Outcome</a:t>
                      </a:r>
                    </a:p>
                  </a:txBody>
                  <a:tcPr marL="68580" marR="68580" marT="34290" marB="34290"/>
                </a:tc>
                <a:extLst>
                  <a:ext uri="{0D108BD9-81ED-4DB2-BD59-A6C34878D82A}">
                    <a16:rowId xmlns="" xmlns:a16="http://schemas.microsoft.com/office/drawing/2014/main" val="10000"/>
                  </a:ext>
                </a:extLst>
              </a:tr>
              <a:tr h="993526">
                <a:tc>
                  <a:txBody>
                    <a:bodyPr/>
                    <a:lstStyle/>
                    <a:p>
                      <a:r>
                        <a:rPr lang="en-ZA" sz="1800" b="1" dirty="0">
                          <a:solidFill>
                            <a:schemeClr val="accent3">
                              <a:lumMod val="50000"/>
                            </a:schemeClr>
                          </a:solidFill>
                        </a:rPr>
                        <a:t>Audit opinion of financial statements</a:t>
                      </a:r>
                      <a:endParaRPr lang="en-ZA" sz="1800" b="1" dirty="0">
                        <a:solidFill>
                          <a:schemeClr val="accent3">
                            <a:lumMod val="50000"/>
                          </a:schemeClr>
                        </a:solidFill>
                        <a:latin typeface="Arial" pitchFamily="34" charset="0"/>
                        <a:cs typeface="Arial" pitchFamily="34" charset="0"/>
                      </a:endParaRPr>
                    </a:p>
                  </a:txBody>
                  <a:tcPr marL="68580" marR="68580" marT="34290" marB="34290"/>
                </a:tc>
                <a:tc>
                  <a:txBody>
                    <a:bodyPr/>
                    <a:lstStyle/>
                    <a:p>
                      <a:r>
                        <a:rPr lang="en-ZA" sz="1800" b="1" kern="1200" dirty="0">
                          <a:solidFill>
                            <a:schemeClr val="accent3">
                              <a:lumMod val="50000"/>
                            </a:schemeClr>
                          </a:solidFill>
                        </a:rPr>
                        <a:t>Clean</a:t>
                      </a:r>
                      <a:endParaRPr lang="en-ZA" sz="1800" b="1" kern="1200" dirty="0">
                        <a:solidFill>
                          <a:schemeClr val="accent3">
                            <a:lumMod val="50000"/>
                          </a:schemeClr>
                        </a:solidFill>
                        <a:latin typeface="Arial" pitchFamily="34" charset="0"/>
                        <a:ea typeface="+mn-ea"/>
                        <a:cs typeface="Arial" pitchFamily="34" charset="0"/>
                      </a:endParaRPr>
                    </a:p>
                  </a:txBody>
                  <a:tcPr marL="68580" marR="68580" marT="34290" marB="34290"/>
                </a:tc>
                <a:tc>
                  <a:txBody>
                    <a:bodyPr/>
                    <a:lstStyle/>
                    <a:p>
                      <a:r>
                        <a:rPr lang="en-ZA" sz="1800" b="1" kern="1200" dirty="0">
                          <a:solidFill>
                            <a:schemeClr val="accent3">
                              <a:lumMod val="50000"/>
                            </a:schemeClr>
                          </a:solidFill>
                        </a:rPr>
                        <a:t>Clean</a:t>
                      </a:r>
                      <a:endParaRPr lang="en-ZA" sz="1800" b="1" kern="1200" dirty="0">
                        <a:solidFill>
                          <a:schemeClr val="accent3">
                            <a:lumMod val="50000"/>
                          </a:schemeClr>
                        </a:solidFill>
                        <a:latin typeface="Arial" pitchFamily="34" charset="0"/>
                        <a:ea typeface="+mn-ea"/>
                        <a:cs typeface="Arial" pitchFamily="34" charset="0"/>
                      </a:endParaRPr>
                    </a:p>
                  </a:txBody>
                  <a:tcPr marL="68580" marR="68580" marT="34290" marB="34290"/>
                </a:tc>
                <a:extLst>
                  <a:ext uri="{0D108BD9-81ED-4DB2-BD59-A6C34878D82A}">
                    <a16:rowId xmlns="" xmlns:a16="http://schemas.microsoft.com/office/drawing/2014/main" val="10001"/>
                  </a:ext>
                </a:extLst>
              </a:tr>
              <a:tr h="1247582">
                <a:tc>
                  <a:txBody>
                    <a:bodyPr/>
                    <a:lstStyle/>
                    <a:p>
                      <a:r>
                        <a:rPr lang="en-ZA" sz="1800" b="1" dirty="0">
                          <a:solidFill>
                            <a:schemeClr val="accent3">
                              <a:lumMod val="50000"/>
                            </a:schemeClr>
                          </a:solidFill>
                        </a:rPr>
                        <a:t>Predetermined</a:t>
                      </a:r>
                      <a:r>
                        <a:rPr lang="en-ZA" sz="1800" b="1" baseline="0" dirty="0">
                          <a:solidFill>
                            <a:schemeClr val="accent3">
                              <a:lumMod val="50000"/>
                            </a:schemeClr>
                          </a:solidFill>
                        </a:rPr>
                        <a:t> Objectives</a:t>
                      </a:r>
                      <a:endParaRPr lang="en-ZA" sz="1800" b="1" dirty="0">
                        <a:solidFill>
                          <a:schemeClr val="accent3">
                            <a:lumMod val="50000"/>
                          </a:schemeClr>
                        </a:solidFill>
                        <a:latin typeface="Arial" pitchFamily="34" charset="0"/>
                        <a:cs typeface="Arial" pitchFamily="34" charset="0"/>
                      </a:endParaRPr>
                    </a:p>
                  </a:txBody>
                  <a:tcPr marL="68580" marR="68580" marT="34290" marB="34290"/>
                </a:tc>
                <a:tc>
                  <a:txBody>
                    <a:bodyPr/>
                    <a:lstStyle/>
                    <a:p>
                      <a:r>
                        <a:rPr lang="en-ZA" sz="1800" b="1" kern="1200" dirty="0">
                          <a:solidFill>
                            <a:schemeClr val="accent3">
                              <a:lumMod val="50000"/>
                            </a:schemeClr>
                          </a:solidFill>
                        </a:rPr>
                        <a:t>No material findings on</a:t>
                      </a:r>
                      <a:r>
                        <a:rPr lang="en-ZA" sz="1800" b="1" kern="1200" baseline="0" dirty="0">
                          <a:solidFill>
                            <a:schemeClr val="accent3">
                              <a:lumMod val="50000"/>
                            </a:schemeClr>
                          </a:solidFill>
                        </a:rPr>
                        <a:t> usefulness and reliability of the reported performance information</a:t>
                      </a:r>
                      <a:endParaRPr lang="en-ZA" sz="1800" b="1" kern="1200" dirty="0">
                        <a:solidFill>
                          <a:schemeClr val="accent3">
                            <a:lumMod val="50000"/>
                          </a:schemeClr>
                        </a:solidFill>
                        <a:latin typeface="Arial" pitchFamily="34" charset="0"/>
                        <a:ea typeface="+mn-ea"/>
                        <a:cs typeface="Arial" pitchFamily="34" charset="0"/>
                      </a:endParaRPr>
                    </a:p>
                  </a:txBody>
                  <a:tcPr marL="68580" marR="68580" marT="34290" marB="34290"/>
                </a:tc>
                <a:tc>
                  <a:txBody>
                    <a:bodyPr/>
                    <a:lstStyle/>
                    <a:p>
                      <a:r>
                        <a:rPr lang="en-ZA" sz="1800" b="1" kern="1200" dirty="0">
                          <a:solidFill>
                            <a:schemeClr val="accent3">
                              <a:lumMod val="50000"/>
                            </a:schemeClr>
                          </a:solidFill>
                        </a:rPr>
                        <a:t>No material findings on</a:t>
                      </a:r>
                      <a:r>
                        <a:rPr lang="en-ZA" sz="1800" b="1" kern="1200" baseline="0" dirty="0">
                          <a:solidFill>
                            <a:schemeClr val="accent3">
                              <a:lumMod val="50000"/>
                            </a:schemeClr>
                          </a:solidFill>
                        </a:rPr>
                        <a:t> usefulness and reliability of the reported performance information</a:t>
                      </a:r>
                      <a:endParaRPr lang="en-ZA" sz="1800" b="1" kern="1200" dirty="0">
                        <a:solidFill>
                          <a:schemeClr val="accent3">
                            <a:lumMod val="50000"/>
                          </a:schemeClr>
                        </a:solidFill>
                        <a:latin typeface="Arial" pitchFamily="34" charset="0"/>
                        <a:ea typeface="+mn-ea"/>
                        <a:cs typeface="Arial" pitchFamily="34" charset="0"/>
                      </a:endParaRPr>
                    </a:p>
                  </a:txBody>
                  <a:tcPr marL="68580" marR="68580" marT="34290" marB="34290"/>
                </a:tc>
                <a:extLst>
                  <a:ext uri="{0D108BD9-81ED-4DB2-BD59-A6C34878D82A}">
                    <a16:rowId xmlns="" xmlns:a16="http://schemas.microsoft.com/office/drawing/2014/main" val="10002"/>
                  </a:ext>
                </a:extLst>
              </a:tr>
              <a:tr h="9935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accent3">
                              <a:lumMod val="50000"/>
                            </a:schemeClr>
                          </a:solidFill>
                        </a:rPr>
                        <a:t>Compliance</a:t>
                      </a:r>
                      <a:r>
                        <a:rPr lang="en-ZA" sz="1800" b="1" kern="1200" baseline="0" dirty="0">
                          <a:solidFill>
                            <a:schemeClr val="accent3">
                              <a:lumMod val="50000"/>
                            </a:schemeClr>
                          </a:solidFill>
                        </a:rPr>
                        <a:t> and legislation</a:t>
                      </a:r>
                      <a:endParaRPr lang="en-ZA" sz="1800" b="1" kern="1200" dirty="0">
                        <a:solidFill>
                          <a:schemeClr val="accent3">
                            <a:lumMod val="50000"/>
                          </a:schemeClr>
                        </a:solidFill>
                        <a:latin typeface="Arial" pitchFamily="34" charset="0"/>
                        <a:cs typeface="Arial" pitchFamily="34" charset="0"/>
                      </a:endParaRPr>
                    </a:p>
                  </a:txBody>
                  <a:tcPr marL="68580" marR="68580" marT="34290" marB="34290"/>
                </a:tc>
                <a:tc>
                  <a:txBody>
                    <a:bodyPr/>
                    <a:lstStyle/>
                    <a:p>
                      <a:r>
                        <a:rPr lang="en-ZA" sz="1800" b="1" dirty="0">
                          <a:solidFill>
                            <a:schemeClr val="accent3">
                              <a:lumMod val="50000"/>
                            </a:schemeClr>
                          </a:solidFill>
                        </a:rPr>
                        <a:t>Did not identify any instances of material non-compliance</a:t>
                      </a:r>
                      <a:endParaRPr lang="en-ZA" sz="1800" b="1" dirty="0">
                        <a:solidFill>
                          <a:schemeClr val="accent3">
                            <a:lumMod val="50000"/>
                          </a:schemeClr>
                        </a:solidFill>
                        <a:latin typeface="Arial" pitchFamily="34" charset="0"/>
                        <a:cs typeface="Arial" pitchFamily="34" charset="0"/>
                      </a:endParaRPr>
                    </a:p>
                  </a:txBody>
                  <a:tcPr marL="68580" marR="68580" marT="34290" marB="34290"/>
                </a:tc>
                <a:tc>
                  <a:txBody>
                    <a:bodyPr/>
                    <a:lstStyle/>
                    <a:p>
                      <a:r>
                        <a:rPr lang="en-ZA" sz="1800" b="1" dirty="0">
                          <a:solidFill>
                            <a:schemeClr val="accent3">
                              <a:lumMod val="50000"/>
                            </a:schemeClr>
                          </a:solidFill>
                        </a:rPr>
                        <a:t>Did not identify any instances of material non-compliance</a:t>
                      </a:r>
                      <a:endParaRPr lang="en-ZA" sz="1800" b="1" dirty="0">
                        <a:solidFill>
                          <a:schemeClr val="accent3">
                            <a:lumMod val="50000"/>
                          </a:schemeClr>
                        </a:solidFill>
                        <a:latin typeface="Arial" pitchFamily="34" charset="0"/>
                        <a:cs typeface="Arial" pitchFamily="34" charset="0"/>
                      </a:endParaRPr>
                    </a:p>
                  </a:txBody>
                  <a:tcPr marL="68580" marR="68580" marT="34290" marB="34290"/>
                </a:tc>
                <a:extLst>
                  <a:ext uri="{0D108BD9-81ED-4DB2-BD59-A6C34878D82A}">
                    <a16:rowId xmlns="" xmlns:a16="http://schemas.microsoft.com/office/drawing/2014/main" val="10003"/>
                  </a:ext>
                </a:extLst>
              </a:tr>
            </a:tbl>
          </a:graphicData>
        </a:graphic>
      </p:graphicFrame>
      <p:pic>
        <p:nvPicPr>
          <p:cNvPr id="4" name="Picture 3">
            <a:extLst>
              <a:ext uri="{FF2B5EF4-FFF2-40B4-BE49-F238E27FC236}">
                <a16:creationId xmlns="" xmlns:a16="http://schemas.microsoft.com/office/drawing/2014/main" id="{6964E90F-D1C5-43EA-83EA-E50F3631EDCA}"/>
              </a:ext>
            </a:extLst>
          </p:cNvPr>
          <p:cNvPicPr>
            <a:picLocks noChangeAspect="1"/>
          </p:cNvPicPr>
          <p:nvPr/>
        </p:nvPicPr>
        <p:blipFill>
          <a:blip r:embed="rId2" cstate="print"/>
          <a:stretch>
            <a:fillRect/>
          </a:stretch>
        </p:blipFill>
        <p:spPr>
          <a:xfrm>
            <a:off x="11078817" y="-1"/>
            <a:ext cx="1113183" cy="1303449"/>
          </a:xfrm>
          <a:prstGeom prst="rect">
            <a:avLst/>
          </a:prstGeom>
        </p:spPr>
      </p:pic>
    </p:spTree>
    <p:extLst>
      <p:ext uri="{BB962C8B-B14F-4D97-AF65-F5344CB8AC3E}">
        <p14:creationId xmlns="" xmlns:p14="http://schemas.microsoft.com/office/powerpoint/2010/main" val="4190590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7611" y="1747257"/>
            <a:ext cx="7772400" cy="2622346"/>
          </a:xfrm>
          <a:ln>
            <a:solidFill>
              <a:schemeClr val="accent1"/>
            </a:solidFill>
          </a:ln>
        </p:spPr>
        <p:txBody>
          <a:bodyPr anchor="ctr">
            <a:normAutofit/>
          </a:bodyPr>
          <a:lstStyle/>
          <a:p>
            <a:pPr algn="ctr"/>
            <a:r>
              <a:rPr lang="en-ZA" sz="5400" dirty="0"/>
              <a:t>Winding up of RHLF</a:t>
            </a: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29</a:t>
            </a:fld>
            <a:endParaRPr lang="en-US" dirty="0"/>
          </a:p>
        </p:txBody>
      </p:sp>
    </p:spTree>
    <p:extLst>
      <p:ext uri="{BB962C8B-B14F-4D97-AF65-F5344CB8AC3E}">
        <p14:creationId xmlns="" xmlns:p14="http://schemas.microsoft.com/office/powerpoint/2010/main" val="947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Mandate and Core Business</a:t>
            </a:r>
          </a:p>
        </p:txBody>
      </p:sp>
      <p:graphicFrame>
        <p:nvGraphicFramePr>
          <p:cNvPr id="4" name="Content Placeholder 3"/>
          <p:cNvGraphicFramePr>
            <a:graphicFrameLocks noGrp="1"/>
          </p:cNvGraphicFramePr>
          <p:nvPr>
            <p:ph idx="1"/>
            <p:extLst/>
          </p:nvPr>
        </p:nvGraphicFramePr>
        <p:xfrm>
          <a:off x="677862" y="1777042"/>
          <a:ext cx="8880205" cy="4399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RHLF new logo 003">
            <a:extLst>
              <a:ext uri="{FF2B5EF4-FFF2-40B4-BE49-F238E27FC236}">
                <a16:creationId xmlns="" xmlns:a16="http://schemas.microsoft.com/office/drawing/2014/main" id="{DBFE35BB-2E5E-4742-B611-01BD5E2B6910}"/>
              </a:ext>
            </a:extLst>
          </p:cNvPr>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6" name="Slide Number Placeholder 5">
            <a:extLst>
              <a:ext uri="{FF2B5EF4-FFF2-40B4-BE49-F238E27FC236}">
                <a16:creationId xmlns="" xmlns:a16="http://schemas.microsoft.com/office/drawing/2014/main" id="{EA1BECAC-7E0B-49B6-A5E2-7A279C4DE465}"/>
              </a:ext>
            </a:extLst>
          </p:cNvPr>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 xmlns:p14="http://schemas.microsoft.com/office/powerpoint/2010/main" val="3753068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 to wind up Rural Housing Loan Fund NPC</a:t>
            </a:r>
          </a:p>
        </p:txBody>
      </p:sp>
      <p:sp>
        <p:nvSpPr>
          <p:cNvPr id="3" name="Content Placeholder 2"/>
          <p:cNvSpPr>
            <a:spLocks noGrp="1"/>
          </p:cNvSpPr>
          <p:nvPr>
            <p:ph idx="1"/>
          </p:nvPr>
        </p:nvSpPr>
        <p:spPr/>
        <p:txBody>
          <a:bodyPr>
            <a:normAutofit/>
          </a:bodyPr>
          <a:lstStyle/>
          <a:p>
            <a:r>
              <a:rPr lang="en-GB" dirty="0"/>
              <a:t>RHLF is now a Division of NHFC as per Donation Agreement, effective 1 October 2018 (implementation of Phase 1 of consolidation)</a:t>
            </a:r>
          </a:p>
          <a:p>
            <a:r>
              <a:rPr lang="en-GB" dirty="0"/>
              <a:t>In terms of Schedule 1 of the Companies Act an NPC can only donate assets when being wound up</a:t>
            </a:r>
          </a:p>
          <a:p>
            <a:r>
              <a:rPr lang="en-GB" dirty="0"/>
              <a:t>Prepare financial statements for Audit</a:t>
            </a:r>
          </a:p>
          <a:p>
            <a:r>
              <a:rPr lang="en-GB" dirty="0"/>
              <a:t>Have financial statements audited</a:t>
            </a:r>
          </a:p>
          <a:p>
            <a:r>
              <a:rPr lang="en-GB" dirty="0"/>
              <a:t>Have RHLF Audit and Risk Committee approve audited financial statements</a:t>
            </a:r>
          </a:p>
          <a:p>
            <a:r>
              <a:rPr lang="en-GB" dirty="0"/>
              <a:t>RHLF Board approves financial statements</a:t>
            </a:r>
          </a:p>
          <a:p>
            <a:r>
              <a:rPr lang="en-GB" dirty="0"/>
              <a:t>RHLF Board passes resolution to wind up company</a:t>
            </a:r>
          </a:p>
          <a:p>
            <a:r>
              <a:rPr lang="en-GB" dirty="0"/>
              <a:t>Lodge winding up resolution with CIPC</a:t>
            </a:r>
          </a:p>
        </p:txBody>
      </p:sp>
      <p:sp>
        <p:nvSpPr>
          <p:cNvPr id="4" name="Slide Number Placeholder 3"/>
          <p:cNvSpPr>
            <a:spLocks noGrp="1"/>
          </p:cNvSpPr>
          <p:nvPr>
            <p:ph type="sldNum" sz="quarter" idx="12"/>
          </p:nvPr>
        </p:nvSpPr>
        <p:spPr/>
        <p:txBody>
          <a:bodyPr/>
          <a:lstStyle/>
          <a:p>
            <a:fld id="{6D22F896-40B5-4ADD-8801-0D06FADFA095}" type="slidenum">
              <a:rPr lang="en-US" smtClean="0"/>
              <a:pPr/>
              <a:t>30</a:t>
            </a:fld>
            <a:endParaRPr lang="en-US" dirty="0"/>
          </a:p>
        </p:txBody>
      </p:sp>
    </p:spTree>
    <p:extLst>
      <p:ext uri="{BB962C8B-B14F-4D97-AF65-F5344CB8AC3E}">
        <p14:creationId xmlns="" xmlns:p14="http://schemas.microsoft.com/office/powerpoint/2010/main" val="186693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Business model</a:t>
            </a:r>
          </a:p>
        </p:txBody>
      </p:sp>
      <p:graphicFrame>
        <p:nvGraphicFramePr>
          <p:cNvPr id="5" name="Content Placeholder 4"/>
          <p:cNvGraphicFramePr>
            <a:graphicFrameLocks noGrp="1"/>
          </p:cNvGraphicFramePr>
          <p:nvPr>
            <p:ph idx="1"/>
            <p:extLst/>
          </p:nvPr>
        </p:nvGraphicFramePr>
        <p:xfrm>
          <a:off x="677334" y="1930400"/>
          <a:ext cx="9380538" cy="5054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RHLF new logo 003">
            <a:extLst>
              <a:ext uri="{FF2B5EF4-FFF2-40B4-BE49-F238E27FC236}">
                <a16:creationId xmlns="" xmlns:a16="http://schemas.microsoft.com/office/drawing/2014/main" id="{3449AC9B-3773-4DBD-8EF8-EAB3CB00A2A8}"/>
              </a:ext>
            </a:extLst>
          </p:cNvPr>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6" name="Slide Number Placeholder 5">
            <a:extLst>
              <a:ext uri="{FF2B5EF4-FFF2-40B4-BE49-F238E27FC236}">
                <a16:creationId xmlns="" xmlns:a16="http://schemas.microsoft.com/office/drawing/2014/main" id="{966D5E5D-E9D4-4156-AEFC-92888DDA6BC0}"/>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 xmlns:p14="http://schemas.microsoft.com/office/powerpoint/2010/main" val="116906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1524000" y="1196975"/>
            <a:ext cx="9144000" cy="0"/>
          </a:xfrm>
          <a:prstGeom prst="line">
            <a:avLst/>
          </a:prstGeom>
          <a:noFill/>
          <a:ln w="28575">
            <a:solidFill>
              <a:srgbClr val="663300"/>
            </a:solidFill>
            <a:round/>
            <a:headEnd/>
            <a:tailEnd/>
          </a:ln>
          <a:extLst>
            <a:ext uri="{909E8E84-426E-40DD-AFC4-6F175D3DCCD1}">
              <a14:hiddenFill xmlns="" xmlns:a14="http://schemas.microsoft.com/office/drawing/2010/main">
                <a:noFill/>
              </a14:hiddenFill>
            </a:ext>
          </a:extLst>
        </p:spPr>
        <p:txBody>
          <a:bodyPr/>
          <a:lstStyle/>
          <a:p>
            <a:endParaRPr lang="en-ZA" dirty="0"/>
          </a:p>
        </p:txBody>
      </p:sp>
      <p:pic>
        <p:nvPicPr>
          <p:cNvPr id="6147" name="Picture 4" descr="RHLF new logo 003"/>
          <p:cNvPicPr>
            <a:picLocks noGrp="1" noChangeAspect="1" noChangeArrowheads="1"/>
          </p:cNvPicPr>
          <p:nvPr>
            <p:ph sz="half" idx="2"/>
          </p:nvPr>
        </p:nvPicPr>
        <p:blipFill>
          <a:blip r:embed="rId3">
            <a:extLst>
              <a:ext uri="{28A0092B-C50C-407E-A947-70E740481C1C}">
                <a14:useLocalDpi xmlns="" xmlns:a14="http://schemas.microsoft.com/office/drawing/2010/main" val="0"/>
              </a:ext>
            </a:extLst>
          </a:blip>
          <a:srcRect/>
          <a:stretch>
            <a:fillRect/>
          </a:stretch>
        </p:blipFill>
        <p:spPr>
          <a:xfrm>
            <a:off x="11183938" y="14716"/>
            <a:ext cx="1008062" cy="1125538"/>
          </a:xfrm>
        </p:spPr>
      </p:pic>
      <p:sp>
        <p:nvSpPr>
          <p:cNvPr id="6148" name="Text Box 6"/>
          <p:cNvSpPr txBox="1">
            <a:spLocks noChangeArrowheads="1"/>
          </p:cNvSpPr>
          <p:nvPr/>
        </p:nvSpPr>
        <p:spPr bwMode="auto">
          <a:xfrm>
            <a:off x="1205345" y="330908"/>
            <a:ext cx="8478982" cy="523220"/>
          </a:xfrm>
          <a:prstGeom prst="rect">
            <a:avLst/>
          </a:prstGeom>
          <a:solidFill>
            <a:srgbClr val="92D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ZA" sz="2800" b="1" dirty="0"/>
              <a:t>RHLF Pricing Policy: making loans affordable</a:t>
            </a:r>
          </a:p>
        </p:txBody>
      </p:sp>
      <p:sp>
        <p:nvSpPr>
          <p:cNvPr id="3" name="Slide Number Placeholder 2"/>
          <p:cNvSpPr>
            <a:spLocks noGrp="1"/>
          </p:cNvSpPr>
          <p:nvPr>
            <p:ph type="sldNum" sz="quarter" idx="12"/>
          </p:nvPr>
        </p:nvSpPr>
        <p:spPr/>
        <p:txBody>
          <a:bodyPr/>
          <a:lstStyle/>
          <a:p>
            <a:pPr>
              <a:defRPr/>
            </a:pPr>
            <a:fld id="{B57FC719-F8B6-43A4-9299-D5650E46ADE1}" type="slidenum">
              <a:rPr lang="en-US" smtClean="0"/>
              <a:pPr>
                <a:defRPr/>
              </a:pPr>
              <a:t>5</a:t>
            </a:fld>
            <a:endParaRPr lang="en-US"/>
          </a:p>
        </p:txBody>
      </p:sp>
      <p:graphicFrame>
        <p:nvGraphicFramePr>
          <p:cNvPr id="4" name="Table 3"/>
          <p:cNvGraphicFramePr>
            <a:graphicFrameLocks noGrp="1"/>
          </p:cNvGraphicFramePr>
          <p:nvPr>
            <p:extLst/>
          </p:nvPr>
        </p:nvGraphicFramePr>
        <p:xfrm>
          <a:off x="1205345" y="1391896"/>
          <a:ext cx="8478982" cy="3945879"/>
        </p:xfrm>
        <a:graphic>
          <a:graphicData uri="http://schemas.openxmlformats.org/drawingml/2006/table">
            <a:tbl>
              <a:tblPr firstRow="1" firstCol="1" bandRow="1">
                <a:tableStyleId>{5C22544A-7EE6-4342-B048-85BDC9FD1C3A}</a:tableStyleId>
              </a:tblPr>
              <a:tblGrid>
                <a:gridCol w="5199507">
                  <a:extLst>
                    <a:ext uri="{9D8B030D-6E8A-4147-A177-3AD203B41FA5}">
                      <a16:colId xmlns="" xmlns:a16="http://schemas.microsoft.com/office/drawing/2014/main" val="20000"/>
                    </a:ext>
                  </a:extLst>
                </a:gridCol>
                <a:gridCol w="3279475">
                  <a:extLst>
                    <a:ext uri="{9D8B030D-6E8A-4147-A177-3AD203B41FA5}">
                      <a16:colId xmlns="" xmlns:a16="http://schemas.microsoft.com/office/drawing/2014/main" val="20001"/>
                    </a:ext>
                  </a:extLst>
                </a:gridCol>
              </a:tblGrid>
              <a:tr h="1365159">
                <a:tc>
                  <a:txBody>
                    <a:bodyPr/>
                    <a:lstStyle/>
                    <a:p>
                      <a:pPr algn="ctr">
                        <a:lnSpc>
                          <a:spcPct val="150000"/>
                        </a:lnSpc>
                        <a:spcAft>
                          <a:spcPts val="0"/>
                        </a:spcAft>
                      </a:pPr>
                      <a:r>
                        <a:rPr lang="en-ZA" sz="1600" dirty="0">
                          <a:effectLst/>
                        </a:rPr>
                        <a:t> </a:t>
                      </a:r>
                    </a:p>
                    <a:p>
                      <a:pPr algn="ctr">
                        <a:lnSpc>
                          <a:spcPct val="150000"/>
                        </a:lnSpc>
                        <a:spcAft>
                          <a:spcPts val="0"/>
                        </a:spcAft>
                      </a:pPr>
                      <a:r>
                        <a:rPr lang="en-ZA" sz="1600" dirty="0">
                          <a:effectLst/>
                        </a:rPr>
                        <a:t>Rate charged to retail borrowers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dirty="0">
                          <a:effectLst/>
                        </a:rPr>
                        <a:t>Rate charged by the Rural Housing Loan Fund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430120">
                <a:tc>
                  <a:txBody>
                    <a:bodyPr/>
                    <a:lstStyle/>
                    <a:p>
                      <a:pPr>
                        <a:lnSpc>
                          <a:spcPct val="150000"/>
                        </a:lnSpc>
                        <a:spcAft>
                          <a:spcPts val="0"/>
                        </a:spcAft>
                      </a:pPr>
                      <a:r>
                        <a:rPr lang="en-ZA" sz="1600" dirty="0">
                          <a:effectLst/>
                        </a:rPr>
                        <a:t>REPO +≥ 25 %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dirty="0">
                          <a:effectLst/>
                        </a:rPr>
                        <a:t>Prime + 4%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30120">
                <a:tc>
                  <a:txBody>
                    <a:bodyPr/>
                    <a:lstStyle/>
                    <a:p>
                      <a:pPr>
                        <a:lnSpc>
                          <a:spcPct val="150000"/>
                        </a:lnSpc>
                        <a:spcAft>
                          <a:spcPts val="0"/>
                        </a:spcAft>
                      </a:pPr>
                      <a:r>
                        <a:rPr lang="en-ZA" sz="1600" dirty="0">
                          <a:effectLst/>
                        </a:rPr>
                        <a:t>REPO + ≥ 23-24.9 %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a:effectLst/>
                        </a:rPr>
                        <a:t>Prime + 3%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30120">
                <a:tc>
                  <a:txBody>
                    <a:bodyPr/>
                    <a:lstStyle/>
                    <a:p>
                      <a:pPr>
                        <a:lnSpc>
                          <a:spcPct val="150000"/>
                        </a:lnSpc>
                        <a:spcAft>
                          <a:spcPts val="0"/>
                        </a:spcAft>
                      </a:pPr>
                      <a:r>
                        <a:rPr lang="en-ZA" sz="1600" dirty="0">
                          <a:effectLst/>
                        </a:rPr>
                        <a:t>REPO + ≥ 21-22.9 %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a:effectLst/>
                        </a:rPr>
                        <a:t>Prime + 2%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30120">
                <a:tc>
                  <a:txBody>
                    <a:bodyPr/>
                    <a:lstStyle/>
                    <a:p>
                      <a:pPr>
                        <a:lnSpc>
                          <a:spcPct val="150000"/>
                        </a:lnSpc>
                        <a:spcAft>
                          <a:spcPts val="0"/>
                        </a:spcAft>
                      </a:pPr>
                      <a:r>
                        <a:rPr lang="en-ZA" sz="1600" dirty="0">
                          <a:effectLst/>
                        </a:rPr>
                        <a:t>REPO + ≥ 19-20.9 %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a:effectLst/>
                        </a:rPr>
                        <a:t>Prime + 1%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430120">
                <a:tc>
                  <a:txBody>
                    <a:bodyPr/>
                    <a:lstStyle/>
                    <a:p>
                      <a:pPr>
                        <a:lnSpc>
                          <a:spcPct val="150000"/>
                        </a:lnSpc>
                        <a:spcAft>
                          <a:spcPts val="0"/>
                        </a:spcAft>
                      </a:pPr>
                      <a:r>
                        <a:rPr lang="en-ZA" sz="1600" dirty="0">
                          <a:effectLst/>
                        </a:rPr>
                        <a:t>REPO + ≥ 17-18.9 %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a:effectLst/>
                        </a:rPr>
                        <a:t>Prime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430120">
                <a:tc>
                  <a:txBody>
                    <a:bodyPr/>
                    <a:lstStyle/>
                    <a:p>
                      <a:pPr>
                        <a:lnSpc>
                          <a:spcPct val="150000"/>
                        </a:lnSpc>
                        <a:spcAft>
                          <a:spcPts val="0"/>
                        </a:spcAft>
                      </a:pPr>
                      <a:r>
                        <a:rPr lang="en-ZA" sz="1600" dirty="0">
                          <a:effectLst/>
                        </a:rPr>
                        <a:t>REPO + ≤ 16.9%</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ZA" sz="1600" dirty="0">
                          <a:effectLst/>
                        </a:rPr>
                        <a:t>Prime – 1.5%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bl>
          </a:graphicData>
        </a:graphic>
      </p:graphicFrame>
      <p:sp>
        <p:nvSpPr>
          <p:cNvPr id="5" name="Rectangle 4"/>
          <p:cNvSpPr/>
          <p:nvPr/>
        </p:nvSpPr>
        <p:spPr>
          <a:xfrm>
            <a:off x="1205345" y="5532695"/>
            <a:ext cx="6179128" cy="1145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sz="1600" dirty="0"/>
              <a:t>Community based organisations are charged </a:t>
            </a:r>
            <a:r>
              <a:rPr lang="en-ZA" sz="1600" b="1" dirty="0"/>
              <a:t>Prime MINUS 2.5%</a:t>
            </a:r>
            <a:r>
              <a:rPr lang="en-ZA" sz="1600" dirty="0"/>
              <a:t> </a:t>
            </a:r>
          </a:p>
          <a:p>
            <a:pPr marL="285750" indent="-285750">
              <a:buFont typeface="Wingdings" panose="05000000000000000000" pitchFamily="2" charset="2"/>
              <a:buChar char="q"/>
            </a:pPr>
            <a:r>
              <a:rPr lang="en-ZA" sz="1600" dirty="0"/>
              <a:t>RHLF prices on development goals, not risk</a:t>
            </a:r>
          </a:p>
          <a:p>
            <a:pPr algn="ctr"/>
            <a:endParaRPr lang="en-ZA" dirty="0"/>
          </a:p>
        </p:txBody>
      </p:sp>
      <p:sp>
        <p:nvSpPr>
          <p:cNvPr id="8" name="Rectangle 7"/>
          <p:cNvSpPr/>
          <p:nvPr/>
        </p:nvSpPr>
        <p:spPr>
          <a:xfrm>
            <a:off x="7613651" y="5655269"/>
            <a:ext cx="1660351" cy="8702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Repo=6.50%</a:t>
            </a:r>
          </a:p>
          <a:p>
            <a:pPr algn="ctr"/>
            <a:r>
              <a:rPr lang="en-ZA" b="1" dirty="0"/>
              <a:t>Prime=10%</a:t>
            </a:r>
          </a:p>
        </p:txBody>
      </p:sp>
    </p:spTree>
    <p:extLst>
      <p:ext uri="{BB962C8B-B14F-4D97-AF65-F5344CB8AC3E}">
        <p14:creationId xmlns="" xmlns:p14="http://schemas.microsoft.com/office/powerpoint/2010/main" val="3969113010"/>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3338" y="954157"/>
            <a:ext cx="9952383" cy="3415446"/>
          </a:xfrm>
          <a:ln>
            <a:solidFill>
              <a:schemeClr val="accent1"/>
            </a:solidFill>
          </a:ln>
        </p:spPr>
        <p:txBody>
          <a:bodyPr anchor="ctr">
            <a:normAutofit/>
          </a:bodyPr>
          <a:lstStyle/>
          <a:p>
            <a:pPr algn="ctr"/>
            <a:r>
              <a:rPr lang="en-ZA" sz="5400" dirty="0"/>
              <a:t>Market Conditions 2015-2018</a:t>
            </a:r>
            <a:br>
              <a:rPr lang="en-ZA" sz="5400" dirty="0"/>
            </a:br>
            <a:r>
              <a:rPr lang="en-ZA" dirty="0"/>
              <a:t/>
            </a:r>
            <a:br>
              <a:rPr lang="en-ZA" dirty="0"/>
            </a:br>
            <a:r>
              <a:rPr lang="en-ZA" dirty="0">
                <a:solidFill>
                  <a:schemeClr val="tx1"/>
                </a:solidFill>
                <a:latin typeface="+mn-lt"/>
              </a:rPr>
              <a:t/>
            </a:r>
            <a:br>
              <a:rPr lang="en-ZA" dirty="0">
                <a:solidFill>
                  <a:schemeClr val="tx1"/>
                </a:solidFill>
                <a:latin typeface="+mn-lt"/>
              </a:rPr>
            </a:br>
            <a:endParaRPr lang="en-ZA" dirty="0">
              <a:solidFill>
                <a:schemeClr val="tx1"/>
              </a:solidFill>
              <a:latin typeface="+mn-lt"/>
            </a:endParaRPr>
          </a:p>
        </p:txBody>
      </p:sp>
      <p:pic>
        <p:nvPicPr>
          <p:cNvPr id="3" name="Picture 4" descr="RHLF new logo 003">
            <a:extLst>
              <a:ext uri="{FF2B5EF4-FFF2-40B4-BE49-F238E27FC236}">
                <a16:creationId xmlns="" xmlns:a16="http://schemas.microsoft.com/office/drawing/2014/main" id="{204D8DC7-B4C3-4F4F-86DC-DD1D700686E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a:xfrm>
            <a:off x="11183938" y="0"/>
            <a:ext cx="1008062" cy="1125538"/>
          </a:xfrm>
          <a:prstGeom prst="rect">
            <a:avLst/>
          </a:prstGeom>
        </p:spPr>
      </p:pic>
      <p:sp>
        <p:nvSpPr>
          <p:cNvPr id="4" name="Slide Number Placeholder 3">
            <a:extLst>
              <a:ext uri="{FF2B5EF4-FFF2-40B4-BE49-F238E27FC236}">
                <a16:creationId xmlns="" xmlns:a16="http://schemas.microsoft.com/office/drawing/2014/main" id="{CD532546-1D64-4A37-980A-A631496A7B44}"/>
              </a:ext>
            </a:extLst>
          </p:cNvPr>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 xmlns:p14="http://schemas.microsoft.com/office/powerpoint/2010/main" val="47477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F59A60-E6CA-49D4-93A3-9F877F2CBC16}"/>
              </a:ext>
            </a:extLst>
          </p:cNvPr>
          <p:cNvSpPr>
            <a:spLocks noGrp="1"/>
          </p:cNvSpPr>
          <p:nvPr>
            <p:ph type="title"/>
          </p:nvPr>
        </p:nvSpPr>
        <p:spPr>
          <a:xfrm>
            <a:off x="772619" y="263446"/>
            <a:ext cx="8596668" cy="1320800"/>
          </a:xfrm>
        </p:spPr>
        <p:txBody>
          <a:bodyPr>
            <a:normAutofit/>
          </a:bodyPr>
          <a:lstStyle/>
          <a:p>
            <a:r>
              <a:rPr lang="en-ZA" sz="2800" dirty="0"/>
              <a:t>South Africa GDP Growth Rate </a:t>
            </a:r>
          </a:p>
        </p:txBody>
      </p:sp>
      <p:sp>
        <p:nvSpPr>
          <p:cNvPr id="4" name="Slide Number Placeholder 3">
            <a:extLst>
              <a:ext uri="{FF2B5EF4-FFF2-40B4-BE49-F238E27FC236}">
                <a16:creationId xmlns="" xmlns:a16="http://schemas.microsoft.com/office/drawing/2014/main" id="{FABDDE90-0328-4BFD-B89F-1797C0E3FE9E}"/>
              </a:ext>
            </a:extLst>
          </p:cNvPr>
          <p:cNvSpPr>
            <a:spLocks noGrp="1"/>
          </p:cNvSpPr>
          <p:nvPr>
            <p:ph type="sldNum" sz="quarter" idx="12"/>
          </p:nvPr>
        </p:nvSpPr>
        <p:spPr/>
        <p:txBody>
          <a:bodyPr/>
          <a:lstStyle/>
          <a:p>
            <a:fld id="{6D22F896-40B5-4ADD-8801-0D06FADFA095}" type="slidenum">
              <a:rPr lang="en-US" smtClean="0"/>
              <a:pPr/>
              <a:t>7</a:t>
            </a:fld>
            <a:endParaRPr lang="en-US" dirty="0"/>
          </a:p>
        </p:txBody>
      </p:sp>
      <p:pic>
        <p:nvPicPr>
          <p:cNvPr id="3074" name="Picture 2" descr="South Africa GDP Growth Rate">
            <a:extLst>
              <a:ext uri="{FF2B5EF4-FFF2-40B4-BE49-F238E27FC236}">
                <a16:creationId xmlns="" xmlns:a16="http://schemas.microsoft.com/office/drawing/2014/main" id="{C5E979B6-66CA-4750-A410-598E58A761DD}"/>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677334" y="1125538"/>
            <a:ext cx="8691953" cy="3621603"/>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descr="RHLF new logo 003">
            <a:extLst>
              <a:ext uri="{FF2B5EF4-FFF2-40B4-BE49-F238E27FC236}">
                <a16:creationId xmlns="" xmlns:a16="http://schemas.microsoft.com/office/drawing/2014/main" id="{719A15B0-4B21-415C-A490-F48DF0F5CC35}"/>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
        <p:nvSpPr>
          <p:cNvPr id="7" name="Rectangle 6">
            <a:extLst>
              <a:ext uri="{FF2B5EF4-FFF2-40B4-BE49-F238E27FC236}">
                <a16:creationId xmlns="" xmlns:a16="http://schemas.microsoft.com/office/drawing/2014/main" id="{CBEF7002-98E4-4C80-9E25-9F453221E690}"/>
              </a:ext>
            </a:extLst>
          </p:cNvPr>
          <p:cNvSpPr/>
          <p:nvPr/>
        </p:nvSpPr>
        <p:spPr>
          <a:xfrm>
            <a:off x="677334" y="4943310"/>
            <a:ext cx="9010005" cy="1197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b="1" dirty="0"/>
              <a:t>Growth of the economy has remained subdued during the current term of government</a:t>
            </a:r>
          </a:p>
          <a:p>
            <a:pPr marL="285750" indent="-285750">
              <a:buFont typeface="Wingdings" panose="05000000000000000000" pitchFamily="2" charset="2"/>
              <a:buChar char="q"/>
            </a:pPr>
            <a:r>
              <a:rPr lang="en-ZA" b="1" dirty="0"/>
              <a:t>Economy is currently in technical recession, following contraction in the first 2 quarters of the year</a:t>
            </a:r>
            <a:endParaRPr lang="en-ZA" dirty="0"/>
          </a:p>
        </p:txBody>
      </p:sp>
    </p:spTree>
    <p:extLst>
      <p:ext uri="{BB962C8B-B14F-4D97-AF65-F5344CB8AC3E}">
        <p14:creationId xmlns="" xmlns:p14="http://schemas.microsoft.com/office/powerpoint/2010/main" val="362470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0893"/>
            <a:ext cx="8596668" cy="1320800"/>
          </a:xfrm>
        </p:spPr>
        <p:txBody>
          <a:bodyPr/>
          <a:lstStyle/>
          <a:p>
            <a:r>
              <a:rPr lang="en-GB" dirty="0"/>
              <a:t>South Africa Unemployment Rate</a:t>
            </a:r>
          </a:p>
        </p:txBody>
      </p:sp>
      <p:sp>
        <p:nvSpPr>
          <p:cNvPr id="4" name="Slide Number Placeholder 3"/>
          <p:cNvSpPr>
            <a:spLocks noGrp="1"/>
          </p:cNvSpPr>
          <p:nvPr>
            <p:ph type="sldNum" sz="quarter" idx="12"/>
          </p:nvPr>
        </p:nvSpPr>
        <p:spPr/>
        <p:txBody>
          <a:bodyPr/>
          <a:lstStyle/>
          <a:p>
            <a:fld id="{6D22F896-40B5-4ADD-8801-0D06FADFA095}" type="slidenum">
              <a:rPr lang="en-US" smtClean="0"/>
              <a:pPr/>
              <a:t>8</a:t>
            </a:fld>
            <a:endParaRPr lang="en-US" dirty="0"/>
          </a:p>
        </p:txBody>
      </p:sp>
      <p:pic>
        <p:nvPicPr>
          <p:cNvPr id="1026" name="Picture 2" descr="South Africa Unemployment Rate">
            <a:extLst>
              <a:ext uri="{FF2B5EF4-FFF2-40B4-BE49-F238E27FC236}">
                <a16:creationId xmlns="" xmlns:a16="http://schemas.microsoft.com/office/drawing/2014/main" id="{BF735C7E-7913-472C-823A-AA0E69B54951}"/>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677334" y="1125538"/>
            <a:ext cx="8596668" cy="379038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descr="RHLF new logo 003">
            <a:extLst>
              <a:ext uri="{FF2B5EF4-FFF2-40B4-BE49-F238E27FC236}">
                <a16:creationId xmlns="" xmlns:a16="http://schemas.microsoft.com/office/drawing/2014/main" id="{A9F2D080-AC40-4FC6-BB68-F4870999C648}"/>
              </a:ext>
            </a:extLst>
          </p:cNvPr>
          <p:cNvPicPr>
            <a:picLocks noChangeAspect="1" noChangeArrowheads="1"/>
          </p:cNvPicPr>
          <p:nvPr/>
        </p:nvPicPr>
        <p:blipFill>
          <a:blip r:embed="rId3"/>
          <a:srcRect/>
          <a:stretch>
            <a:fillRect/>
          </a:stretch>
        </p:blipFill>
        <p:spPr>
          <a:xfrm>
            <a:off x="11183938" y="0"/>
            <a:ext cx="1008062" cy="1125538"/>
          </a:xfrm>
          <a:prstGeom prst="rect">
            <a:avLst/>
          </a:prstGeom>
        </p:spPr>
      </p:pic>
      <p:sp>
        <p:nvSpPr>
          <p:cNvPr id="7" name="Rectangle 6">
            <a:extLst>
              <a:ext uri="{FF2B5EF4-FFF2-40B4-BE49-F238E27FC236}">
                <a16:creationId xmlns="" xmlns:a16="http://schemas.microsoft.com/office/drawing/2014/main" id="{03E6CF5D-D86D-4903-9D40-9451FC0F8F6D}"/>
              </a:ext>
            </a:extLst>
          </p:cNvPr>
          <p:cNvSpPr/>
          <p:nvPr/>
        </p:nvSpPr>
        <p:spPr>
          <a:xfrm>
            <a:off x="677334" y="4920046"/>
            <a:ext cx="9010005" cy="1486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b="1" dirty="0"/>
              <a:t>Unemployment has remained stubbornly high during the term of government </a:t>
            </a:r>
          </a:p>
          <a:p>
            <a:pPr marL="285750" indent="-285750">
              <a:buFont typeface="Wingdings" panose="05000000000000000000" pitchFamily="2" charset="2"/>
              <a:buChar char="q"/>
            </a:pPr>
            <a:r>
              <a:rPr lang="en-ZA" b="1" dirty="0"/>
              <a:t>Slow economic growth and structural factors contribute to the challenge of addressing high unemployment</a:t>
            </a:r>
          </a:p>
          <a:p>
            <a:pPr marL="285750" indent="-285750">
              <a:buFont typeface="Wingdings" panose="05000000000000000000" pitchFamily="2" charset="2"/>
              <a:buChar char="q"/>
            </a:pPr>
            <a:r>
              <a:rPr lang="en-ZA" b="1" dirty="0"/>
              <a:t>Result is high dependency ratio—few people working and many mouths to feed</a:t>
            </a:r>
            <a:endParaRPr lang="en-ZA" dirty="0"/>
          </a:p>
        </p:txBody>
      </p:sp>
    </p:spTree>
    <p:extLst>
      <p:ext uri="{BB962C8B-B14F-4D97-AF65-F5344CB8AC3E}">
        <p14:creationId xmlns="" xmlns:p14="http://schemas.microsoft.com/office/powerpoint/2010/main" val="257583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F59A60-E6CA-49D4-93A3-9F877F2CBC16}"/>
              </a:ext>
            </a:extLst>
          </p:cNvPr>
          <p:cNvSpPr>
            <a:spLocks noGrp="1"/>
          </p:cNvSpPr>
          <p:nvPr>
            <p:ph type="title"/>
          </p:nvPr>
        </p:nvSpPr>
        <p:spPr/>
        <p:txBody>
          <a:bodyPr>
            <a:normAutofit/>
          </a:bodyPr>
          <a:lstStyle/>
          <a:p>
            <a:r>
              <a:rPr lang="en-ZA" sz="2800" dirty="0"/>
              <a:t>South Africa Households Debt to Income </a:t>
            </a:r>
          </a:p>
        </p:txBody>
      </p:sp>
      <p:sp>
        <p:nvSpPr>
          <p:cNvPr id="4" name="Slide Number Placeholder 3">
            <a:extLst>
              <a:ext uri="{FF2B5EF4-FFF2-40B4-BE49-F238E27FC236}">
                <a16:creationId xmlns="" xmlns:a16="http://schemas.microsoft.com/office/drawing/2014/main" id="{FABDDE90-0328-4BFD-B89F-1797C0E3FE9E}"/>
              </a:ext>
            </a:extLst>
          </p:cNvPr>
          <p:cNvSpPr>
            <a:spLocks noGrp="1"/>
          </p:cNvSpPr>
          <p:nvPr>
            <p:ph type="sldNum" sz="quarter" idx="12"/>
          </p:nvPr>
        </p:nvSpPr>
        <p:spPr/>
        <p:txBody>
          <a:bodyPr/>
          <a:lstStyle/>
          <a:p>
            <a:fld id="{6D22F896-40B5-4ADD-8801-0D06FADFA095}" type="slidenum">
              <a:rPr lang="en-US" smtClean="0"/>
              <a:pPr/>
              <a:t>9</a:t>
            </a:fld>
            <a:endParaRPr lang="en-US" dirty="0"/>
          </a:p>
        </p:txBody>
      </p:sp>
      <p:pic>
        <p:nvPicPr>
          <p:cNvPr id="8" name="Picture 5" descr="RHLF new logo 003">
            <a:extLst>
              <a:ext uri="{FF2B5EF4-FFF2-40B4-BE49-F238E27FC236}">
                <a16:creationId xmlns="" xmlns:a16="http://schemas.microsoft.com/office/drawing/2014/main" id="{D7A14D50-ED3D-425F-9B1C-91CFAA93BE1F}"/>
              </a:ext>
            </a:extLst>
          </p:cNvPr>
          <p:cNvPicPr>
            <a:picLocks noChangeAspect="1" noChangeArrowheads="1"/>
          </p:cNvPicPr>
          <p:nvPr/>
        </p:nvPicPr>
        <p:blipFill>
          <a:blip r:embed="rId2"/>
          <a:srcRect/>
          <a:stretch>
            <a:fillRect/>
          </a:stretch>
        </p:blipFill>
        <p:spPr>
          <a:xfrm>
            <a:off x="11183938" y="0"/>
            <a:ext cx="1008062" cy="1125538"/>
          </a:xfrm>
          <a:prstGeom prst="rect">
            <a:avLst/>
          </a:prstGeom>
        </p:spPr>
      </p:pic>
      <p:sp>
        <p:nvSpPr>
          <p:cNvPr id="6" name="Rectangle 5">
            <a:extLst>
              <a:ext uri="{FF2B5EF4-FFF2-40B4-BE49-F238E27FC236}">
                <a16:creationId xmlns="" xmlns:a16="http://schemas.microsoft.com/office/drawing/2014/main" id="{DD503517-1116-4E70-92F5-2F59742B1B72}"/>
              </a:ext>
            </a:extLst>
          </p:cNvPr>
          <p:cNvSpPr/>
          <p:nvPr/>
        </p:nvSpPr>
        <p:spPr>
          <a:xfrm>
            <a:off x="752834" y="4836173"/>
            <a:ext cx="9010005" cy="1570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b="1" dirty="0"/>
              <a:t>Was at all time high at 86.4% in 2008, but has been declining</a:t>
            </a:r>
          </a:p>
          <a:p>
            <a:pPr marL="285750" indent="-285750">
              <a:buFont typeface="Wingdings" panose="05000000000000000000" pitchFamily="2" charset="2"/>
              <a:buChar char="q"/>
            </a:pPr>
            <a:r>
              <a:rPr lang="en-ZA" b="1" dirty="0"/>
              <a:t>Fell to 71.9% in 2017, and reduced further to 70.9% in Q1 of 2018</a:t>
            </a:r>
          </a:p>
          <a:p>
            <a:pPr marL="285750" indent="-285750">
              <a:buFont typeface="Wingdings" panose="05000000000000000000" pitchFamily="2" charset="2"/>
              <a:buChar char="q"/>
            </a:pPr>
            <a:r>
              <a:rPr lang="en-ZA" b="1" dirty="0"/>
              <a:t>Slightly increased to 71.3% in Q2 of 2018</a:t>
            </a:r>
            <a:endParaRPr lang="en-ZA" dirty="0"/>
          </a:p>
        </p:txBody>
      </p:sp>
      <p:pic>
        <p:nvPicPr>
          <p:cNvPr id="1026" name="Picture 2" descr="South Africa Households Debt To Income">
            <a:extLst>
              <a:ext uri="{FF2B5EF4-FFF2-40B4-BE49-F238E27FC236}">
                <a16:creationId xmlns="" xmlns:a16="http://schemas.microsoft.com/office/drawing/2014/main" id="{E24E718C-C5DA-4FDA-9389-1F913B53879E}"/>
              </a:ext>
            </a:extLst>
          </p:cNvPr>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752834" y="1408039"/>
            <a:ext cx="8521168" cy="32389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045857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9750</TotalTime>
  <Words>1060</Words>
  <Application>Microsoft Office PowerPoint</Application>
  <PresentationFormat>Custom</PresentationFormat>
  <Paragraphs>162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Facet</vt:lpstr>
      <vt:lpstr>Rural Housing Loan Fund</vt:lpstr>
      <vt:lpstr>Outline</vt:lpstr>
      <vt:lpstr>Mandate and Core Business</vt:lpstr>
      <vt:lpstr>Business model</vt:lpstr>
      <vt:lpstr>Slide 5</vt:lpstr>
      <vt:lpstr>Market Conditions 2015-2018   </vt:lpstr>
      <vt:lpstr>South Africa GDP Growth Rate </vt:lpstr>
      <vt:lpstr>South Africa Unemployment Rate</vt:lpstr>
      <vt:lpstr>South Africa Households Debt to Income </vt:lpstr>
      <vt:lpstr>Performance against Predetermined Objectives in APP 2017/18   </vt:lpstr>
      <vt:lpstr>Stakeholder perspective</vt:lpstr>
      <vt:lpstr>Business process perspective</vt:lpstr>
      <vt:lpstr>Financial Perspective: Capital Preservation</vt:lpstr>
      <vt:lpstr>Learning and Growth Perspective</vt:lpstr>
      <vt:lpstr>Performance against MTSF Targets and other Government Priorities   </vt:lpstr>
      <vt:lpstr>MINISTER’S COMMITMENT AND RHLF CONTRIBUTION (2014-2019 MTSF Targets)</vt:lpstr>
      <vt:lpstr>Performance against MTSF Target</vt:lpstr>
      <vt:lpstr>Profile of borrowers who benefit from RHLF Funding: Last five years, including 4 years of MTSF</vt:lpstr>
      <vt:lpstr>Provincial distribution of loans</vt:lpstr>
      <vt:lpstr>Loans granted in Priority Rural Nodes</vt:lpstr>
      <vt:lpstr>Loans delivered in line with the Special Presidential Package for Mining Towns </vt:lpstr>
      <vt:lpstr>Audited Financial Statement 2017/18 Annual Report  </vt:lpstr>
      <vt:lpstr>Income Statement</vt:lpstr>
      <vt:lpstr>Balance sheet</vt:lpstr>
      <vt:lpstr>Cash flow</vt:lpstr>
      <vt:lpstr>Governance Audit &amp;  Outcomes of 2016/17 and 2017/18 Financial Years &amp; Governance </vt:lpstr>
      <vt:lpstr>Board and committees</vt:lpstr>
      <vt:lpstr>Audit outcomes: 2017/18 &amp; 2016/17 FYs</vt:lpstr>
      <vt:lpstr>Winding up of RHLF</vt:lpstr>
      <vt:lpstr>Process to wind up Rural Housing Loan Fund NPC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Housing Loan Fund</dc:title>
  <dc:creator>Bruce Gordon</dc:creator>
  <cp:lastModifiedBy>PUMZA</cp:lastModifiedBy>
  <cp:revision>222</cp:revision>
  <cp:lastPrinted>2018-10-01T12:16:17Z</cp:lastPrinted>
  <dcterms:created xsi:type="dcterms:W3CDTF">2016-08-01T10:43:47Z</dcterms:created>
  <dcterms:modified xsi:type="dcterms:W3CDTF">2018-10-12T09:24:14Z</dcterms:modified>
</cp:coreProperties>
</file>