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437" r:id="rId3"/>
    <p:sldId id="466" r:id="rId4"/>
    <p:sldId id="450" r:id="rId5"/>
    <p:sldId id="451" r:id="rId6"/>
    <p:sldId id="463" r:id="rId7"/>
    <p:sldId id="455" r:id="rId8"/>
    <p:sldId id="468" r:id="rId9"/>
    <p:sldId id="469" r:id="rId10"/>
    <p:sldId id="470" r:id="rId11"/>
    <p:sldId id="471" r:id="rId12"/>
    <p:sldId id="472" r:id="rId13"/>
    <p:sldId id="454" r:id="rId14"/>
    <p:sldId id="453" r:id="rId15"/>
    <p:sldId id="456" r:id="rId16"/>
    <p:sldId id="447" r:id="rId17"/>
    <p:sldId id="473" r:id="rId18"/>
    <p:sldId id="440" r:id="rId19"/>
    <p:sldId id="441" r:id="rId20"/>
    <p:sldId id="460" r:id="rId21"/>
    <p:sldId id="433" r:id="rId22"/>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675" autoAdjust="0"/>
  </p:normalViewPr>
  <p:slideViewPr>
    <p:cSldViewPr>
      <p:cViewPr varScale="1">
        <p:scale>
          <a:sx n="110" d="100"/>
          <a:sy n="110" d="100"/>
        </p:scale>
        <p:origin x="-1650" y="-90"/>
      </p:cViewPr>
      <p:guideLst>
        <p:guide orient="horz" pos="2160"/>
        <p:guide pos="2880"/>
      </p:guideLst>
    </p:cSldViewPr>
  </p:slideViewPr>
  <p:outlineViewPr>
    <p:cViewPr>
      <p:scale>
        <a:sx n="33" d="100"/>
        <a:sy n="33" d="100"/>
      </p:scale>
      <p:origin x="0" y="3259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55CD3180-700B-4A48-8FAA-EBE5AC19EDDF}" type="datetimeFigureOut">
              <a:rPr lang="en-ZA" smtClean="0"/>
              <a:pPr/>
              <a:t>2018/10/12</a:t>
            </a:fld>
            <a:endParaRPr lang="en-ZA"/>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D56D592A-E08F-42E4-84C8-DD18334927C7}" type="slidenum">
              <a:rPr lang="en-ZA" smtClean="0"/>
              <a:pPr/>
              <a:t>‹#›</a:t>
            </a:fld>
            <a:endParaRPr lang="en-ZA"/>
          </a:p>
        </p:txBody>
      </p:sp>
    </p:spTree>
    <p:extLst>
      <p:ext uri="{BB962C8B-B14F-4D97-AF65-F5344CB8AC3E}">
        <p14:creationId xmlns:p14="http://schemas.microsoft.com/office/powerpoint/2010/main" xmlns="" val="313009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2</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14</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15</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16</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17</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18</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19</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20</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21</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3</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5</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8</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9</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10</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11</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12</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13</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0255038-F1E7-445B-8C55-F76D12834B21}" type="datetime1">
              <a:rPr lang="en-ZA" smtClean="0"/>
              <a:pPr/>
              <a:t>2018/10/12</a:t>
            </a:fld>
            <a:endParaRPr lang="en-ZA"/>
          </a:p>
        </p:txBody>
      </p:sp>
      <p:sp>
        <p:nvSpPr>
          <p:cNvPr id="5" name="Footer Placeholder 4"/>
          <p:cNvSpPr>
            <a:spLocks noGrp="1"/>
          </p:cNvSpPr>
          <p:nvPr>
            <p:ph type="ftr" sz="quarter" idx="11"/>
          </p:nvPr>
        </p:nvSpPr>
        <p:spPr/>
        <p:txBody>
          <a:bodyPr/>
          <a:lstStyle/>
          <a:p>
            <a:r>
              <a:rPr lang="en-ZA" smtClean="0"/>
              <a:t>1</a:t>
            </a:r>
            <a:endParaRPr lang="en-ZA"/>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1421862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CF1BBAC-5172-4BF3-956B-744D26895818}" type="datetime1">
              <a:rPr lang="en-ZA" smtClean="0"/>
              <a:pPr/>
              <a:t>2018/10/12</a:t>
            </a:fld>
            <a:endParaRPr lang="en-ZA"/>
          </a:p>
        </p:txBody>
      </p:sp>
      <p:sp>
        <p:nvSpPr>
          <p:cNvPr id="5" name="Footer Placeholder 4"/>
          <p:cNvSpPr>
            <a:spLocks noGrp="1"/>
          </p:cNvSpPr>
          <p:nvPr>
            <p:ph type="ftr" sz="quarter" idx="11"/>
          </p:nvPr>
        </p:nvSpPr>
        <p:spPr/>
        <p:txBody>
          <a:bodyPr/>
          <a:lstStyle/>
          <a:p>
            <a:r>
              <a:rPr lang="en-ZA" smtClean="0"/>
              <a:t>1</a:t>
            </a:r>
            <a:endParaRPr lang="en-ZA"/>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60580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AA50A5E-F51A-4C3B-BC6B-F1A2E3F3B638}" type="datetime1">
              <a:rPr lang="en-ZA" smtClean="0"/>
              <a:pPr/>
              <a:t>2018/10/12</a:t>
            </a:fld>
            <a:endParaRPr lang="en-ZA"/>
          </a:p>
        </p:txBody>
      </p:sp>
      <p:sp>
        <p:nvSpPr>
          <p:cNvPr id="5" name="Footer Placeholder 4"/>
          <p:cNvSpPr>
            <a:spLocks noGrp="1"/>
          </p:cNvSpPr>
          <p:nvPr>
            <p:ph type="ftr" sz="quarter" idx="11"/>
          </p:nvPr>
        </p:nvSpPr>
        <p:spPr/>
        <p:txBody>
          <a:bodyPr/>
          <a:lstStyle/>
          <a:p>
            <a:r>
              <a:rPr lang="en-ZA" smtClean="0"/>
              <a:t>1</a:t>
            </a:r>
            <a:endParaRPr lang="en-ZA"/>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16585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0DB89DD-0018-4831-A12B-B6180D783403}" type="datetime1">
              <a:rPr lang="en-ZA" smtClean="0"/>
              <a:pPr/>
              <a:t>2018/10/12</a:t>
            </a:fld>
            <a:endParaRPr lang="en-ZA"/>
          </a:p>
        </p:txBody>
      </p:sp>
      <p:sp>
        <p:nvSpPr>
          <p:cNvPr id="5" name="Footer Placeholder 4"/>
          <p:cNvSpPr>
            <a:spLocks noGrp="1"/>
          </p:cNvSpPr>
          <p:nvPr>
            <p:ph type="ftr" sz="quarter" idx="11"/>
          </p:nvPr>
        </p:nvSpPr>
        <p:spPr/>
        <p:txBody>
          <a:bodyPr/>
          <a:lstStyle/>
          <a:p>
            <a:r>
              <a:rPr lang="en-ZA" smtClean="0"/>
              <a:t>1</a:t>
            </a:r>
            <a:endParaRPr lang="en-ZA"/>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93672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47060-F562-4EF0-A707-5F432811AF8C}" type="datetime1">
              <a:rPr lang="en-ZA" smtClean="0"/>
              <a:pPr/>
              <a:t>2018/10/12</a:t>
            </a:fld>
            <a:endParaRPr lang="en-ZA"/>
          </a:p>
        </p:txBody>
      </p:sp>
      <p:sp>
        <p:nvSpPr>
          <p:cNvPr id="5" name="Footer Placeholder 4"/>
          <p:cNvSpPr>
            <a:spLocks noGrp="1"/>
          </p:cNvSpPr>
          <p:nvPr>
            <p:ph type="ftr" sz="quarter" idx="11"/>
          </p:nvPr>
        </p:nvSpPr>
        <p:spPr/>
        <p:txBody>
          <a:bodyPr/>
          <a:lstStyle/>
          <a:p>
            <a:r>
              <a:rPr lang="en-ZA" smtClean="0"/>
              <a:t>1</a:t>
            </a:r>
            <a:endParaRPr lang="en-ZA"/>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73705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AB88BFB6-1447-4ED9-B8C6-1EF97B241A95}" type="datetime1">
              <a:rPr lang="en-ZA" smtClean="0"/>
              <a:pPr/>
              <a:t>2018/10/12</a:t>
            </a:fld>
            <a:endParaRPr lang="en-ZA"/>
          </a:p>
        </p:txBody>
      </p:sp>
      <p:sp>
        <p:nvSpPr>
          <p:cNvPr id="6" name="Footer Placeholder 5"/>
          <p:cNvSpPr>
            <a:spLocks noGrp="1"/>
          </p:cNvSpPr>
          <p:nvPr>
            <p:ph type="ftr" sz="quarter" idx="11"/>
          </p:nvPr>
        </p:nvSpPr>
        <p:spPr/>
        <p:txBody>
          <a:bodyPr/>
          <a:lstStyle/>
          <a:p>
            <a:r>
              <a:rPr lang="en-ZA" smtClean="0"/>
              <a:t>1</a:t>
            </a:r>
            <a:endParaRPr lang="en-ZA"/>
          </a:p>
        </p:txBody>
      </p:sp>
      <p:sp>
        <p:nvSpPr>
          <p:cNvPr id="7" name="Slide Number Placeholder 6"/>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16679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3847714-D01C-4C67-B444-3C1638350D5E}" type="datetime1">
              <a:rPr lang="en-ZA" smtClean="0"/>
              <a:pPr/>
              <a:t>2018/10/12</a:t>
            </a:fld>
            <a:endParaRPr lang="en-ZA"/>
          </a:p>
        </p:txBody>
      </p:sp>
      <p:sp>
        <p:nvSpPr>
          <p:cNvPr id="8" name="Footer Placeholder 7"/>
          <p:cNvSpPr>
            <a:spLocks noGrp="1"/>
          </p:cNvSpPr>
          <p:nvPr>
            <p:ph type="ftr" sz="quarter" idx="11"/>
          </p:nvPr>
        </p:nvSpPr>
        <p:spPr/>
        <p:txBody>
          <a:bodyPr/>
          <a:lstStyle/>
          <a:p>
            <a:r>
              <a:rPr lang="en-ZA" smtClean="0"/>
              <a:t>1</a:t>
            </a:r>
            <a:endParaRPr lang="en-ZA"/>
          </a:p>
        </p:txBody>
      </p:sp>
      <p:sp>
        <p:nvSpPr>
          <p:cNvPr id="9" name="Slide Number Placeholder 8"/>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83963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858E1CE9-9F39-42B6-8D91-CBBF781BBC7B}" type="datetime1">
              <a:rPr lang="en-ZA" smtClean="0"/>
              <a:pPr/>
              <a:t>2018/10/12</a:t>
            </a:fld>
            <a:endParaRPr lang="en-ZA"/>
          </a:p>
        </p:txBody>
      </p:sp>
      <p:sp>
        <p:nvSpPr>
          <p:cNvPr id="4" name="Footer Placeholder 3"/>
          <p:cNvSpPr>
            <a:spLocks noGrp="1"/>
          </p:cNvSpPr>
          <p:nvPr>
            <p:ph type="ftr" sz="quarter" idx="11"/>
          </p:nvPr>
        </p:nvSpPr>
        <p:spPr/>
        <p:txBody>
          <a:bodyPr/>
          <a:lstStyle/>
          <a:p>
            <a:r>
              <a:rPr lang="en-ZA" smtClean="0"/>
              <a:t>1</a:t>
            </a:r>
            <a:endParaRPr lang="en-ZA"/>
          </a:p>
        </p:txBody>
      </p:sp>
      <p:sp>
        <p:nvSpPr>
          <p:cNvPr id="5" name="Slide Number Placeholder 4"/>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54468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65C38-A80B-4207-AC3F-E75030082214}" type="datetime1">
              <a:rPr lang="en-ZA" smtClean="0"/>
              <a:pPr/>
              <a:t>2018/10/12</a:t>
            </a:fld>
            <a:endParaRPr lang="en-ZA"/>
          </a:p>
        </p:txBody>
      </p:sp>
      <p:sp>
        <p:nvSpPr>
          <p:cNvPr id="3" name="Footer Placeholder 2"/>
          <p:cNvSpPr>
            <a:spLocks noGrp="1"/>
          </p:cNvSpPr>
          <p:nvPr>
            <p:ph type="ftr" sz="quarter" idx="11"/>
          </p:nvPr>
        </p:nvSpPr>
        <p:spPr/>
        <p:txBody>
          <a:bodyPr/>
          <a:lstStyle/>
          <a:p>
            <a:r>
              <a:rPr lang="en-ZA" smtClean="0"/>
              <a:t>1</a:t>
            </a:r>
            <a:endParaRPr lang="en-ZA"/>
          </a:p>
        </p:txBody>
      </p:sp>
      <p:sp>
        <p:nvSpPr>
          <p:cNvPr id="4" name="Slide Number Placeholder 3"/>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299629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2F7263-99DE-4C39-A177-48A388E7AAD7}" type="datetime1">
              <a:rPr lang="en-ZA" smtClean="0"/>
              <a:pPr/>
              <a:t>2018/10/12</a:t>
            </a:fld>
            <a:endParaRPr lang="en-ZA"/>
          </a:p>
        </p:txBody>
      </p:sp>
      <p:sp>
        <p:nvSpPr>
          <p:cNvPr id="6" name="Footer Placeholder 5"/>
          <p:cNvSpPr>
            <a:spLocks noGrp="1"/>
          </p:cNvSpPr>
          <p:nvPr>
            <p:ph type="ftr" sz="quarter" idx="11"/>
          </p:nvPr>
        </p:nvSpPr>
        <p:spPr/>
        <p:txBody>
          <a:bodyPr/>
          <a:lstStyle/>
          <a:p>
            <a:r>
              <a:rPr lang="en-ZA" smtClean="0"/>
              <a:t>1</a:t>
            </a:r>
            <a:endParaRPr lang="en-ZA"/>
          </a:p>
        </p:txBody>
      </p:sp>
      <p:sp>
        <p:nvSpPr>
          <p:cNvPr id="7" name="Slide Number Placeholder 6"/>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17093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5DC2F-63C4-4F3D-B7D1-B68F3A787417}" type="datetime1">
              <a:rPr lang="en-ZA" smtClean="0"/>
              <a:pPr/>
              <a:t>2018/10/12</a:t>
            </a:fld>
            <a:endParaRPr lang="en-ZA"/>
          </a:p>
        </p:txBody>
      </p:sp>
      <p:sp>
        <p:nvSpPr>
          <p:cNvPr id="6" name="Footer Placeholder 5"/>
          <p:cNvSpPr>
            <a:spLocks noGrp="1"/>
          </p:cNvSpPr>
          <p:nvPr>
            <p:ph type="ftr" sz="quarter" idx="11"/>
          </p:nvPr>
        </p:nvSpPr>
        <p:spPr/>
        <p:txBody>
          <a:bodyPr/>
          <a:lstStyle/>
          <a:p>
            <a:r>
              <a:rPr lang="en-ZA" smtClean="0"/>
              <a:t>1</a:t>
            </a:r>
            <a:endParaRPr lang="en-ZA"/>
          </a:p>
        </p:txBody>
      </p:sp>
      <p:sp>
        <p:nvSpPr>
          <p:cNvPr id="7" name="Slide Number Placeholder 6"/>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1059004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74AE1-C85F-458E-AB45-7E228E7E025A}" type="datetime1">
              <a:rPr lang="en-ZA" smtClean="0"/>
              <a:pPr/>
              <a:t>2018/10/12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1</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1122932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56793"/>
            <a:ext cx="7846640" cy="2088232"/>
          </a:xfrm>
        </p:spPr>
        <p:txBody>
          <a:bodyPr>
            <a:normAutofit fontScale="90000"/>
          </a:bodyPr>
          <a:lstStyle/>
          <a:p>
            <a:r>
              <a:rPr lang="en-US" sz="4000" dirty="0" smtClean="0"/>
              <a:t>PORTFOLIO COMMITTEE BRIEFING:</a:t>
            </a:r>
            <a:br>
              <a:rPr lang="en-US" sz="4000" dirty="0" smtClean="0"/>
            </a:br>
            <a:r>
              <a:rPr lang="en-US" sz="4000" dirty="0" smtClean="0"/>
              <a:t>OFFICE OF THE VALUER-GENERAL</a:t>
            </a:r>
            <a:br>
              <a:rPr lang="en-US" sz="4000" dirty="0" smtClean="0"/>
            </a:br>
            <a:r>
              <a:rPr lang="en-US" sz="4000" smtClean="0"/>
              <a:t/>
            </a:r>
            <a:br>
              <a:rPr lang="en-US" sz="4000" smtClean="0"/>
            </a:br>
            <a:r>
              <a:rPr lang="en-US" sz="4000" smtClean="0"/>
              <a:t>10 </a:t>
            </a:r>
            <a:r>
              <a:rPr lang="en-US" sz="4000" dirty="0" smtClean="0"/>
              <a:t>OCTOBER 2018</a:t>
            </a:r>
            <a:endParaRPr lang="en-US" sz="4000" dirty="0"/>
          </a:p>
        </p:txBody>
      </p:sp>
    </p:spTree>
    <p:extLst>
      <p:ext uri="{BB962C8B-B14F-4D97-AF65-F5344CB8AC3E}">
        <p14:creationId xmlns:p14="http://schemas.microsoft.com/office/powerpoint/2010/main" xmlns="" val="628643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a:bodyPr>
          <a:lstStyle/>
          <a:p>
            <a:r>
              <a:rPr lang="en-ZA" sz="2000" u="sng" dirty="0"/>
              <a:t>PART B: PERFORMANCE INFORMATION</a:t>
            </a:r>
          </a:p>
        </p:txBody>
      </p:sp>
      <p:sp>
        <p:nvSpPr>
          <p:cNvPr id="15" name="Content Placeholder 14"/>
          <p:cNvSpPr>
            <a:spLocks noGrp="1"/>
          </p:cNvSpPr>
          <p:nvPr>
            <p:ph sz="half" idx="1"/>
          </p:nvPr>
        </p:nvSpPr>
        <p:spPr>
          <a:xfrm>
            <a:off x="539552" y="908720"/>
            <a:ext cx="8208912" cy="5001419"/>
          </a:xfrm>
        </p:spPr>
        <p:txBody>
          <a:bodyPr>
            <a:normAutofit/>
          </a:bodyPr>
          <a:lstStyle/>
          <a:p>
            <a:pPr algn="just"/>
            <a:r>
              <a:rPr lang="en-ZA" sz="1400" dirty="0"/>
              <a:t>The Office of the Valuer-General (OVG) did not have an Annual Performance Plan (APP) for the year under review as it was still in its formative stage. Performance information will be reported against the 2018/19 – 2022-23 strategic plan and the 2018/19 APP which have been tabled in Parliament</a:t>
            </a:r>
            <a:r>
              <a:rPr lang="en-ZA" sz="1400" dirty="0" smtClean="0"/>
              <a:t>.</a:t>
            </a:r>
          </a:p>
          <a:p>
            <a:pPr algn="just"/>
            <a:r>
              <a:rPr lang="en-ZA" sz="1400" dirty="0" smtClean="0"/>
              <a:t>Below </a:t>
            </a:r>
            <a:r>
              <a:rPr lang="en-ZA" sz="1400" dirty="0"/>
              <a:t>are the highlights of the unaudited performance of the OVG</a:t>
            </a:r>
            <a:r>
              <a:rPr lang="en-ZA" sz="1400" dirty="0" smtClean="0"/>
              <a:t>::</a:t>
            </a:r>
          </a:p>
          <a:p>
            <a:pPr marL="0" indent="0" algn="just">
              <a:buNone/>
            </a:pPr>
            <a:endParaRPr lang="en-ZA" sz="1000" dirty="0"/>
          </a:p>
          <a:p>
            <a:pPr marL="228600" lvl="0" indent="-228600" algn="just">
              <a:buFont typeface="+mj-lt"/>
              <a:buAutoNum type="arabicPeriod"/>
            </a:pPr>
            <a:r>
              <a:rPr lang="en-ZA" sz="1400" b="1" dirty="0"/>
              <a:t>Establishment of a programme on land reform valuations in collaboration with the South African Council for the Property Valuers Profession (SACPVP) and the University of Cape Town (UCT)</a:t>
            </a:r>
            <a:endParaRPr lang="en-ZA" sz="1400" dirty="0"/>
          </a:p>
          <a:p>
            <a:pPr algn="just"/>
            <a:r>
              <a:rPr lang="en-ZA" sz="1400" dirty="0"/>
              <a:t>In partnership with the OVG, the University of Cape Town (Faculty of Engineering and Built Environment) is offering a Continuous Professional Development course on “Valuation for Land Reform and Expropriation”. This course is designed to equip property </a:t>
            </a:r>
            <a:r>
              <a:rPr lang="en-ZA" sz="1400" dirty="0" smtClean="0"/>
              <a:t>Valuers </a:t>
            </a:r>
            <a:r>
              <a:rPr lang="en-ZA" sz="1400" dirty="0"/>
              <a:t>with advanced skills regarding the valuation of properties to be acquired by the State under the provisions of the Property Valuation Act (PVA)_ and the envisaged Expropriation Act. The course is both theoretical and practical, providing a range of skills required for the determination of value as defined in the PVA and of ‘just and equitable’ compensation, as prescribed in the Constitution and the envisaged “new” Expropriation Act.</a:t>
            </a:r>
          </a:p>
          <a:p>
            <a:pPr algn="just"/>
            <a:r>
              <a:rPr lang="en-ZA" sz="1400" dirty="0"/>
              <a:t>The OVG has made this course compulsory for all property </a:t>
            </a:r>
            <a:r>
              <a:rPr lang="en-ZA" sz="1400" dirty="0" smtClean="0"/>
              <a:t>Valuers </a:t>
            </a:r>
            <a:r>
              <a:rPr lang="en-ZA" sz="1400" dirty="0"/>
              <a:t>in private practice, who would like to be on the panel of </a:t>
            </a:r>
            <a:r>
              <a:rPr lang="en-ZA" sz="1400" dirty="0" smtClean="0"/>
              <a:t>Valuers </a:t>
            </a:r>
            <a:r>
              <a:rPr lang="en-ZA" sz="1400" dirty="0"/>
              <a:t>for the OVG.</a:t>
            </a:r>
          </a:p>
          <a:p>
            <a:pPr marL="0" indent="0" algn="just">
              <a:buNone/>
            </a:pPr>
            <a:endParaRPr lang="en-ZA" sz="1600"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10</a:t>
            </a:fld>
            <a:endParaRPr lang="en-ZA"/>
          </a:p>
        </p:txBody>
      </p:sp>
    </p:spTree>
    <p:extLst>
      <p:ext uri="{BB962C8B-B14F-4D97-AF65-F5344CB8AC3E}">
        <p14:creationId xmlns:p14="http://schemas.microsoft.com/office/powerpoint/2010/main" xmlns="" val="460944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pPr>
              <a:lnSpc>
                <a:spcPct val="115000"/>
              </a:lnSpc>
              <a:spcAft>
                <a:spcPts val="0"/>
              </a:spcAft>
            </a:pPr>
            <a:r>
              <a:rPr lang="en-ZA" sz="2000" u="sng" dirty="0"/>
              <a:t>PART B: PERFORMANCE INFORMATION</a:t>
            </a:r>
            <a:endParaRPr lang="en-ZA" sz="2000" u="sng" dirty="0">
              <a:latin typeface="Arial" pitchFamily="34" charset="0"/>
              <a:ea typeface="Calibri"/>
              <a:cs typeface="Arial" pitchFamily="34" charset="0"/>
            </a:endParaRPr>
          </a:p>
        </p:txBody>
      </p:sp>
      <p:sp>
        <p:nvSpPr>
          <p:cNvPr id="15" name="Content Placeholder 14"/>
          <p:cNvSpPr>
            <a:spLocks noGrp="1"/>
          </p:cNvSpPr>
          <p:nvPr>
            <p:ph sz="half" idx="1"/>
          </p:nvPr>
        </p:nvSpPr>
        <p:spPr>
          <a:xfrm>
            <a:off x="539552" y="836712"/>
            <a:ext cx="8208912" cy="5145435"/>
          </a:xfrm>
        </p:spPr>
        <p:txBody>
          <a:bodyPr>
            <a:normAutofit/>
          </a:bodyPr>
          <a:lstStyle/>
          <a:p>
            <a:pPr marL="0" lvl="0" indent="0">
              <a:buNone/>
            </a:pPr>
            <a:r>
              <a:rPr lang="en-ZA" sz="1200" b="1" dirty="0" smtClean="0"/>
              <a:t>2. Training </a:t>
            </a:r>
            <a:r>
              <a:rPr lang="en-ZA" sz="1200" b="1" dirty="0"/>
              <a:t>of </a:t>
            </a:r>
            <a:r>
              <a:rPr lang="en-ZA" sz="1200" b="1" dirty="0" smtClean="0"/>
              <a:t>Valuers</a:t>
            </a:r>
            <a:endParaRPr lang="en-ZA" sz="1200" dirty="0"/>
          </a:p>
          <a:p>
            <a:pPr marL="0" indent="0">
              <a:buNone/>
            </a:pPr>
            <a:r>
              <a:rPr lang="en-ZA" sz="1200" b="1" dirty="0"/>
              <a:t> </a:t>
            </a:r>
            <a:endParaRPr lang="en-ZA" sz="1200" dirty="0"/>
          </a:p>
          <a:p>
            <a:r>
              <a:rPr lang="en-ZA" sz="1200" dirty="0"/>
              <a:t>The Office of the Valuer-General has 10 professional Valuers , including the Valuer-General (VG) </a:t>
            </a:r>
            <a:r>
              <a:rPr lang="en-ZA" sz="1200" dirty="0" smtClean="0"/>
              <a:t> </a:t>
            </a:r>
            <a:r>
              <a:rPr lang="en-ZA" sz="1200" dirty="0"/>
              <a:t>who have been trained to ensure that they are competent in conducting valuations in line with  the requirements of the Valuation for Land Reform and Expropriation as well as applying the 5 factors accordingly in terms of the PVA.</a:t>
            </a:r>
          </a:p>
          <a:p>
            <a:r>
              <a:rPr lang="en-ZA" sz="1200" dirty="0"/>
              <a:t>The Valuation for Land Reform and Expropriation Course/training was offered on the below mentioned dates: </a:t>
            </a:r>
          </a:p>
          <a:p>
            <a:pPr lvl="0">
              <a:buFont typeface="Wingdings" panose="05000000000000000000" pitchFamily="2" charset="2"/>
              <a:buChar char="ü"/>
            </a:pPr>
            <a:r>
              <a:rPr lang="en-ZA" sz="1200" dirty="0"/>
              <a:t>August 2016;</a:t>
            </a:r>
          </a:p>
          <a:p>
            <a:pPr lvl="0">
              <a:buFont typeface="Wingdings" panose="05000000000000000000" pitchFamily="2" charset="2"/>
              <a:buChar char="ü"/>
            </a:pPr>
            <a:r>
              <a:rPr lang="en-ZA" sz="1200" dirty="0"/>
              <a:t>November 2016;</a:t>
            </a:r>
          </a:p>
          <a:p>
            <a:pPr lvl="0">
              <a:buFont typeface="Wingdings" panose="05000000000000000000" pitchFamily="2" charset="2"/>
              <a:buChar char="ü"/>
            </a:pPr>
            <a:r>
              <a:rPr lang="en-ZA" sz="1200" dirty="0"/>
              <a:t>May 2017; </a:t>
            </a:r>
          </a:p>
          <a:p>
            <a:pPr lvl="0">
              <a:buFont typeface="Wingdings" panose="05000000000000000000" pitchFamily="2" charset="2"/>
              <a:buChar char="ü"/>
            </a:pPr>
            <a:r>
              <a:rPr lang="en-ZA" sz="1200" dirty="0"/>
              <a:t>July 2017; and</a:t>
            </a:r>
          </a:p>
          <a:p>
            <a:pPr lvl="0">
              <a:buFont typeface="Wingdings" panose="05000000000000000000" pitchFamily="2" charset="2"/>
              <a:buChar char="ü"/>
            </a:pPr>
            <a:r>
              <a:rPr lang="en-ZA" sz="1200" dirty="0" smtClean="0"/>
              <a:t>July </a:t>
            </a:r>
            <a:r>
              <a:rPr lang="en-ZA" sz="1200" dirty="0"/>
              <a:t>2018</a:t>
            </a:r>
            <a:r>
              <a:rPr lang="en-ZA" sz="1200" dirty="0" smtClean="0"/>
              <a:t>.</a:t>
            </a:r>
            <a:r>
              <a:rPr lang="en-ZA" sz="1200" dirty="0"/>
              <a:t> </a:t>
            </a:r>
          </a:p>
          <a:p>
            <a:pPr marL="0" lvl="0" indent="0">
              <a:buNone/>
            </a:pPr>
            <a:r>
              <a:rPr lang="en-ZA" sz="1200" b="1" dirty="0" smtClean="0"/>
              <a:t>3. Support </a:t>
            </a:r>
            <a:r>
              <a:rPr lang="en-ZA" sz="1200" b="1" dirty="0"/>
              <a:t>for DRDLR based on work that is provided to the OVG</a:t>
            </a:r>
            <a:endParaRPr lang="en-ZA" sz="1200" dirty="0"/>
          </a:p>
          <a:p>
            <a:pPr marL="0" indent="0">
              <a:buNone/>
            </a:pPr>
            <a:r>
              <a:rPr lang="en-ZA" sz="1200" b="1" dirty="0"/>
              <a:t> </a:t>
            </a:r>
            <a:endParaRPr lang="en-ZA" sz="1200" dirty="0"/>
          </a:p>
          <a:p>
            <a:pPr lvl="0"/>
            <a:r>
              <a:rPr lang="en-ZA" sz="1200" dirty="0"/>
              <a:t>The OVG started doing valuations in August 2016 with only 4  professional </a:t>
            </a:r>
            <a:r>
              <a:rPr lang="en-ZA" sz="1200" dirty="0" smtClean="0"/>
              <a:t>Valuers </a:t>
            </a:r>
            <a:r>
              <a:rPr lang="en-ZA" sz="1200" dirty="0"/>
              <a:t>including the VG. It has recently appointed 6 new </a:t>
            </a:r>
            <a:r>
              <a:rPr lang="en-ZA" sz="1200" dirty="0" smtClean="0"/>
              <a:t>Valuers </a:t>
            </a:r>
            <a:r>
              <a:rPr lang="en-ZA" sz="1200" dirty="0"/>
              <a:t>in June 2018 to ensure that the issuing of valuation certificates for land reform purposes is fact tracked; </a:t>
            </a:r>
          </a:p>
          <a:p>
            <a:pPr lvl="0"/>
            <a:r>
              <a:rPr lang="en-ZA" sz="1200" dirty="0"/>
              <a:t>The OVG has helped Land Redistribution and Development (LRD) Branch to meet its targets in the financial year 2017/18;</a:t>
            </a:r>
          </a:p>
          <a:p>
            <a:pPr lvl="0"/>
            <a:r>
              <a:rPr lang="en-ZA" sz="1200" dirty="0"/>
              <a:t>The OVG continues to support DRDLR branches (Restitution, LRD, Land Tenure and Property management) with their requests for valuation reports; and</a:t>
            </a:r>
          </a:p>
          <a:p>
            <a:pPr lvl="0"/>
            <a:r>
              <a:rPr lang="en-ZA" sz="1200" dirty="0"/>
              <a:t>Other government department’s such as Public Works and Water and Sanitation have also approached the OVG to prepare valuation reports on their behalf. </a:t>
            </a:r>
          </a:p>
          <a:p>
            <a:pPr marL="0" indent="0">
              <a:buNone/>
            </a:pPr>
            <a:endParaRPr lang="en-ZA" sz="1200" dirty="0"/>
          </a:p>
          <a:p>
            <a:pPr algn="just"/>
            <a:endParaRPr lang="en-ZA" sz="1200" dirty="0"/>
          </a:p>
          <a:p>
            <a:pPr algn="just"/>
            <a:endParaRPr lang="en-ZA" sz="1200"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11</a:t>
            </a:fld>
            <a:endParaRPr lang="en-ZA"/>
          </a:p>
        </p:txBody>
      </p:sp>
    </p:spTree>
    <p:extLst>
      <p:ext uri="{BB962C8B-B14F-4D97-AF65-F5344CB8AC3E}">
        <p14:creationId xmlns:p14="http://schemas.microsoft.com/office/powerpoint/2010/main" xmlns="" val="2651284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pPr>
              <a:lnSpc>
                <a:spcPct val="115000"/>
              </a:lnSpc>
              <a:spcAft>
                <a:spcPts val="0"/>
              </a:spcAft>
            </a:pPr>
            <a:r>
              <a:rPr lang="en-ZA" sz="2000" u="sng" dirty="0">
                <a:latin typeface="Arial" pitchFamily="34" charset="0"/>
                <a:ea typeface="Calibri"/>
                <a:cs typeface="Arial" pitchFamily="34" charset="0"/>
              </a:rPr>
              <a:t>PART B: PERFORMANCE INFORMATION</a:t>
            </a:r>
          </a:p>
        </p:txBody>
      </p:sp>
      <p:sp>
        <p:nvSpPr>
          <p:cNvPr id="15" name="Content Placeholder 14"/>
          <p:cNvSpPr>
            <a:spLocks noGrp="1"/>
          </p:cNvSpPr>
          <p:nvPr>
            <p:ph sz="half" idx="1"/>
          </p:nvPr>
        </p:nvSpPr>
        <p:spPr>
          <a:xfrm>
            <a:off x="539552" y="620689"/>
            <a:ext cx="8208912" cy="5256584"/>
          </a:xfrm>
        </p:spPr>
        <p:txBody>
          <a:bodyPr>
            <a:normAutofit fontScale="92500" lnSpcReduction="10000"/>
          </a:bodyPr>
          <a:lstStyle/>
          <a:p>
            <a:pPr marL="0" lvl="0" indent="0">
              <a:buNone/>
            </a:pPr>
            <a:r>
              <a:rPr lang="en-ZA" sz="1200" b="1" dirty="0" smtClean="0"/>
              <a:t>4. Office set-up</a:t>
            </a:r>
            <a:r>
              <a:rPr lang="en-ZA" sz="1200" dirty="0"/>
              <a:t> </a:t>
            </a:r>
          </a:p>
          <a:p>
            <a:pPr marL="0" lvl="0" indent="0">
              <a:buNone/>
            </a:pPr>
            <a:endParaRPr lang="en-ZA" sz="200" dirty="0"/>
          </a:p>
          <a:p>
            <a:r>
              <a:rPr lang="en-ZA" sz="1200" b="1" dirty="0"/>
              <a:t>Development of Regulations</a:t>
            </a:r>
            <a:endParaRPr lang="en-ZA" sz="1200" dirty="0"/>
          </a:p>
          <a:p>
            <a:pPr lvl="0"/>
            <a:r>
              <a:rPr lang="en-US" sz="1200" dirty="0"/>
              <a:t>The OVG developed draft regulations in line with the Property Valuation Act, No. 17 of 2014. These regulations provide the criteria, procedures and standard guidelines for the valuation of properties identified for land reform, acquisition and disposal purposes</a:t>
            </a:r>
            <a:r>
              <a:rPr lang="en-US" sz="1200" dirty="0" smtClean="0"/>
              <a:t>;</a:t>
            </a:r>
            <a:endParaRPr lang="en-ZA" sz="1200" dirty="0"/>
          </a:p>
          <a:p>
            <a:pPr lvl="0"/>
            <a:r>
              <a:rPr lang="en-US" sz="1200" dirty="0"/>
              <a:t>The OVG published the PVA Regulations in line with the Property Valuation Act, No. 17 of 2014. The Regulations were published in the Government Gazette No: 37792 on the 21st April 2017</a:t>
            </a:r>
            <a:r>
              <a:rPr lang="en-US" sz="1200" dirty="0" smtClean="0"/>
              <a:t>;</a:t>
            </a:r>
            <a:endParaRPr lang="en-ZA" sz="1200" dirty="0"/>
          </a:p>
          <a:p>
            <a:pPr lvl="0"/>
            <a:r>
              <a:rPr lang="en-ZA" sz="1200" dirty="0"/>
              <a:t>The OVG has been conducting various workshops with critical stakeholders. Amongst those engaged were professional </a:t>
            </a:r>
            <a:r>
              <a:rPr lang="en-ZA" sz="1200" dirty="0" err="1"/>
              <a:t>valuers</a:t>
            </a:r>
            <a:r>
              <a:rPr lang="en-ZA" sz="1200" dirty="0"/>
              <a:t>, academics, government departments and institutions. The rationale behind such a broader consultation on draft regulations was to eliminate any potential risk and threats during the implementation phase. The consultation with regards to the regulations has therefore been handled in a very sensitive manner in order to eliminate any unintended economic consequences; </a:t>
            </a:r>
            <a:r>
              <a:rPr lang="en-ZA" sz="1200" dirty="0" smtClean="0"/>
              <a:t>and</a:t>
            </a:r>
            <a:endParaRPr lang="en-ZA" sz="1200" dirty="0"/>
          </a:p>
          <a:p>
            <a:pPr lvl="0"/>
            <a:r>
              <a:rPr lang="en-US" sz="1200" dirty="0"/>
              <a:t>Public comments were received from different stakeholders and they were consolidated and the final refinement was completed on 3 September 2018. The regulations are in a process of being finalized </a:t>
            </a:r>
            <a:r>
              <a:rPr lang="en-ZA" sz="1200" dirty="0"/>
              <a:t>for the Honourable Minister’s scrutiny and approval. </a:t>
            </a:r>
            <a:endParaRPr lang="en-ZA" sz="1200" dirty="0" smtClean="0"/>
          </a:p>
          <a:p>
            <a:pPr lvl="0"/>
            <a:endParaRPr lang="en-ZA" sz="200" dirty="0"/>
          </a:p>
          <a:p>
            <a:r>
              <a:rPr lang="en-ZA" sz="1200" b="1" dirty="0"/>
              <a:t>Engagements with the Department of Public Works: Office accommodation</a:t>
            </a:r>
            <a:endParaRPr lang="en-ZA" sz="1200" dirty="0"/>
          </a:p>
          <a:p>
            <a:pPr lvl="0"/>
            <a:r>
              <a:rPr lang="en-GB" sz="1200" dirty="0"/>
              <a:t>The OVG has secured office accommodation through the Department of Public Works (DPW) and moved into its new building/ office 267 </a:t>
            </a:r>
            <a:r>
              <a:rPr lang="en-GB" sz="1200" dirty="0" err="1"/>
              <a:t>Lilian</a:t>
            </a:r>
            <a:r>
              <a:rPr lang="en-GB" sz="1200" dirty="0"/>
              <a:t> </a:t>
            </a:r>
            <a:r>
              <a:rPr lang="en-GB" sz="1200" dirty="0" err="1"/>
              <a:t>Ngoyi</a:t>
            </a:r>
            <a:r>
              <a:rPr lang="en-GB" sz="1200" dirty="0"/>
              <a:t> Street, 3</a:t>
            </a:r>
            <a:r>
              <a:rPr lang="en-GB" sz="1200" baseline="30000" dirty="0"/>
              <a:t>rd</a:t>
            </a:r>
            <a:r>
              <a:rPr lang="en-GB" sz="1200" dirty="0"/>
              <a:t> floor Praetor Forum Building in </a:t>
            </a:r>
            <a:r>
              <a:rPr lang="en-GB" sz="1200" dirty="0" smtClean="0"/>
              <a:t>Pretoria </a:t>
            </a:r>
            <a:r>
              <a:rPr lang="en-GB" sz="1200" dirty="0"/>
              <a:t>in April 2018. </a:t>
            </a:r>
            <a:endParaRPr lang="en-GB" sz="1200" dirty="0" smtClean="0"/>
          </a:p>
          <a:p>
            <a:pPr lvl="0"/>
            <a:endParaRPr lang="en-GB" sz="200" dirty="0" smtClean="0"/>
          </a:p>
          <a:p>
            <a:pPr lvl="0"/>
            <a:r>
              <a:rPr lang="en-ZA" sz="1200" b="1" dirty="0" smtClean="0"/>
              <a:t>Business </a:t>
            </a:r>
            <a:r>
              <a:rPr lang="en-ZA" sz="1200" b="1" dirty="0"/>
              <a:t>Operating Model</a:t>
            </a:r>
            <a:endParaRPr lang="en-ZA" sz="1200" dirty="0"/>
          </a:p>
          <a:p>
            <a:r>
              <a:rPr lang="en-ZA" sz="1200" dirty="0"/>
              <a:t>A project that informed the business operating model as well as the internal control system of the OVG was commissioned and commenced in October 2016. This project intended to produce</a:t>
            </a:r>
            <a:r>
              <a:rPr lang="en-ZA" sz="1200" dirty="0" smtClean="0"/>
              <a:t>:  </a:t>
            </a:r>
            <a:endParaRPr lang="en-ZA" sz="200" dirty="0"/>
          </a:p>
          <a:p>
            <a:pPr lvl="0">
              <a:buFont typeface="Wingdings" panose="05000000000000000000" pitchFamily="2" charset="2"/>
              <a:buChar char="ü"/>
            </a:pPr>
            <a:r>
              <a:rPr lang="en-ZA" sz="1200" dirty="0"/>
              <a:t>A comprehensive long term strategy document</a:t>
            </a:r>
            <a:r>
              <a:rPr lang="en-ZA" sz="1200" dirty="0" smtClean="0"/>
              <a:t>; </a:t>
            </a:r>
            <a:r>
              <a:rPr lang="en-ZA" sz="1200" b="1" dirty="0" smtClean="0">
                <a:solidFill>
                  <a:srgbClr val="00B050"/>
                </a:solidFill>
              </a:rPr>
              <a:t>(Complete)</a:t>
            </a:r>
            <a:endParaRPr lang="en-ZA" sz="1200" b="1" dirty="0">
              <a:solidFill>
                <a:srgbClr val="00B050"/>
              </a:solidFill>
            </a:endParaRPr>
          </a:p>
          <a:p>
            <a:pPr lvl="0">
              <a:buFont typeface="Wingdings" panose="05000000000000000000" pitchFamily="2" charset="2"/>
              <a:buChar char="ü"/>
            </a:pPr>
            <a:r>
              <a:rPr lang="en-ZA" sz="1200" dirty="0"/>
              <a:t>A comprehensive long term funding model</a:t>
            </a:r>
            <a:r>
              <a:rPr lang="en-ZA" sz="1200" dirty="0" smtClean="0"/>
              <a:t>; </a:t>
            </a:r>
            <a:r>
              <a:rPr lang="en-ZA" sz="1200" b="1" dirty="0" smtClean="0">
                <a:solidFill>
                  <a:srgbClr val="00B050"/>
                </a:solidFill>
              </a:rPr>
              <a:t>(Complete)</a:t>
            </a:r>
            <a:endParaRPr lang="en-ZA" sz="1200" b="1" dirty="0">
              <a:solidFill>
                <a:srgbClr val="00B050"/>
              </a:solidFill>
            </a:endParaRPr>
          </a:p>
          <a:p>
            <a:pPr lvl="0">
              <a:buFont typeface="Wingdings" panose="05000000000000000000" pitchFamily="2" charset="2"/>
              <a:buChar char="ü"/>
            </a:pPr>
            <a:r>
              <a:rPr lang="en-ZA" sz="1200" dirty="0"/>
              <a:t>Defined client engagement processes; </a:t>
            </a:r>
            <a:r>
              <a:rPr lang="en-ZA" sz="1200" b="1" dirty="0" smtClean="0">
                <a:solidFill>
                  <a:srgbClr val="FFC000"/>
                </a:solidFill>
              </a:rPr>
              <a:t>(On-going)</a:t>
            </a:r>
            <a:endParaRPr lang="en-ZA" sz="1200" b="1" dirty="0">
              <a:solidFill>
                <a:srgbClr val="FFC000"/>
              </a:solidFill>
            </a:endParaRPr>
          </a:p>
          <a:p>
            <a:pPr lvl="0">
              <a:buFont typeface="Wingdings" panose="05000000000000000000" pitchFamily="2" charset="2"/>
              <a:buChar char="ü"/>
            </a:pPr>
            <a:r>
              <a:rPr lang="en-ZA" sz="1200" dirty="0"/>
              <a:t>Defined information technology requirements to support business processes</a:t>
            </a:r>
            <a:r>
              <a:rPr lang="en-ZA" sz="1200" b="1" dirty="0" smtClean="0"/>
              <a:t>; </a:t>
            </a:r>
            <a:r>
              <a:rPr lang="en-ZA" sz="1200" b="1" dirty="0" smtClean="0">
                <a:solidFill>
                  <a:srgbClr val="FFC000"/>
                </a:solidFill>
              </a:rPr>
              <a:t>(On-going)</a:t>
            </a:r>
            <a:endParaRPr lang="en-ZA" sz="1200" b="1" dirty="0">
              <a:solidFill>
                <a:srgbClr val="FFC000"/>
              </a:solidFill>
            </a:endParaRPr>
          </a:p>
          <a:p>
            <a:pPr lvl="0">
              <a:buFont typeface="Wingdings" panose="05000000000000000000" pitchFamily="2" charset="2"/>
              <a:buChar char="ü"/>
            </a:pPr>
            <a:r>
              <a:rPr lang="en-ZA" sz="1200" dirty="0"/>
              <a:t>Defined human resources capability requirements to support business </a:t>
            </a:r>
            <a:r>
              <a:rPr lang="en-ZA" sz="1200" dirty="0" smtClean="0"/>
              <a:t>processes</a:t>
            </a:r>
            <a:r>
              <a:rPr lang="en-ZA" sz="1200" dirty="0"/>
              <a:t>; </a:t>
            </a:r>
            <a:r>
              <a:rPr lang="en-ZA" sz="1200" b="1" dirty="0" smtClean="0">
                <a:solidFill>
                  <a:srgbClr val="92D050"/>
                </a:solidFill>
              </a:rPr>
              <a:t>(Complete-Awaiting sign-off)</a:t>
            </a:r>
            <a:endParaRPr lang="en-ZA" sz="1200" b="1" dirty="0">
              <a:solidFill>
                <a:srgbClr val="92D050"/>
              </a:solidFill>
            </a:endParaRPr>
          </a:p>
          <a:p>
            <a:pPr lvl="0">
              <a:buFont typeface="Wingdings" panose="05000000000000000000" pitchFamily="2" charset="2"/>
              <a:buChar char="ü"/>
            </a:pPr>
            <a:r>
              <a:rPr lang="en-ZA" sz="1200" dirty="0"/>
              <a:t>Defined infrastructure requirements to house business services</a:t>
            </a:r>
            <a:r>
              <a:rPr lang="en-ZA" sz="1200" dirty="0" smtClean="0"/>
              <a:t>; </a:t>
            </a:r>
            <a:r>
              <a:rPr lang="en-ZA" sz="1200" b="1" dirty="0" smtClean="0">
                <a:solidFill>
                  <a:srgbClr val="FFC000"/>
                </a:solidFill>
              </a:rPr>
              <a:t>(On-going)</a:t>
            </a:r>
          </a:p>
          <a:p>
            <a:pPr lvl="0">
              <a:buFont typeface="Wingdings" panose="05000000000000000000" pitchFamily="2" charset="2"/>
              <a:buChar char="ü"/>
            </a:pPr>
            <a:r>
              <a:rPr lang="en-ZA" sz="1200" dirty="0" smtClean="0"/>
              <a:t>Organizational Structure</a:t>
            </a:r>
            <a:r>
              <a:rPr lang="en-ZA" sz="1200" b="1" dirty="0" smtClean="0">
                <a:solidFill>
                  <a:srgbClr val="FFC000"/>
                </a:solidFill>
              </a:rPr>
              <a:t> </a:t>
            </a:r>
            <a:r>
              <a:rPr lang="en-ZA" sz="1200" b="1" dirty="0" smtClean="0">
                <a:solidFill>
                  <a:srgbClr val="00B050"/>
                </a:solidFill>
              </a:rPr>
              <a:t>(Complete)</a:t>
            </a:r>
            <a:endParaRPr lang="en-ZA" sz="1200" b="1" dirty="0">
              <a:solidFill>
                <a:srgbClr val="00B050"/>
              </a:solidFill>
            </a:endParaRPr>
          </a:p>
          <a:p>
            <a:pPr lvl="0">
              <a:buFont typeface="Wingdings" panose="05000000000000000000" pitchFamily="2" charset="2"/>
              <a:buChar char="ü"/>
            </a:pPr>
            <a:r>
              <a:rPr lang="en-ZA" sz="1200" dirty="0"/>
              <a:t>A set of financial policies, systems, procedures, forms and delegations of authority</a:t>
            </a:r>
            <a:r>
              <a:rPr lang="en-ZA" sz="1200" dirty="0" smtClean="0"/>
              <a:t>; </a:t>
            </a:r>
            <a:r>
              <a:rPr lang="en-ZA" sz="1200" b="1" dirty="0" smtClean="0">
                <a:solidFill>
                  <a:srgbClr val="00B050"/>
                </a:solidFill>
              </a:rPr>
              <a:t>(Complete) </a:t>
            </a:r>
            <a:r>
              <a:rPr lang="en-ZA" sz="1200" dirty="0"/>
              <a:t>and</a:t>
            </a:r>
          </a:p>
          <a:p>
            <a:pPr lvl="0">
              <a:buFont typeface="Wingdings" panose="05000000000000000000" pitchFamily="2" charset="2"/>
              <a:buChar char="ü"/>
            </a:pPr>
            <a:r>
              <a:rPr lang="en-ZA" sz="1200" dirty="0"/>
              <a:t>A set of comprehensive human resources management policies, procedures, forms and delegations of </a:t>
            </a:r>
            <a:r>
              <a:rPr lang="en-ZA" sz="1200" dirty="0" smtClean="0"/>
              <a:t>authority</a:t>
            </a:r>
            <a:r>
              <a:rPr lang="en-ZA" sz="1200" dirty="0"/>
              <a:t> </a:t>
            </a:r>
            <a:r>
              <a:rPr lang="en-ZA" sz="1200" b="1" dirty="0" smtClean="0">
                <a:solidFill>
                  <a:srgbClr val="00B050"/>
                </a:solidFill>
              </a:rPr>
              <a:t>(Complete)</a:t>
            </a:r>
            <a:endParaRPr lang="en-ZA" sz="1200" b="1" dirty="0">
              <a:solidFill>
                <a:srgbClr val="00B050"/>
              </a:solidFill>
            </a:endParaRPr>
          </a:p>
          <a:p>
            <a:pPr algn="just">
              <a:buFont typeface="Wingdings" panose="05000000000000000000" pitchFamily="2" charset="2"/>
              <a:buChar char="ü"/>
            </a:pPr>
            <a:endParaRPr lang="en-ZA" sz="1200" dirty="0"/>
          </a:p>
          <a:p>
            <a:pPr algn="just"/>
            <a:endParaRPr lang="en-ZA" sz="1200"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12</a:t>
            </a:fld>
            <a:endParaRPr lang="en-ZA"/>
          </a:p>
        </p:txBody>
      </p:sp>
    </p:spTree>
    <p:extLst>
      <p:ext uri="{BB962C8B-B14F-4D97-AF65-F5344CB8AC3E}">
        <p14:creationId xmlns:p14="http://schemas.microsoft.com/office/powerpoint/2010/main" xmlns="" val="1591722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txBody>
          <a:bodyPr>
            <a:normAutofit fontScale="90000"/>
          </a:bodyPr>
          <a:lstStyle/>
          <a:p>
            <a:pPr>
              <a:spcBef>
                <a:spcPts val="0"/>
              </a:spcBef>
              <a:defRPr/>
            </a:pPr>
            <a:endParaRPr lang="en-ZA"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13</a:t>
            </a:fld>
            <a:endParaRPr lang="en-ZA"/>
          </a:p>
        </p:txBody>
      </p:sp>
      <p:sp>
        <p:nvSpPr>
          <p:cNvPr id="3" name="Content Placeholder 2"/>
          <p:cNvSpPr>
            <a:spLocks noGrp="1"/>
          </p:cNvSpPr>
          <p:nvPr>
            <p:ph idx="1"/>
          </p:nvPr>
        </p:nvSpPr>
        <p:spPr>
          <a:effectLst>
            <a:glow rad="101600">
              <a:schemeClr val="accent2">
                <a:satMod val="175000"/>
                <a:alpha val="40000"/>
              </a:schemeClr>
            </a:glow>
          </a:effectLst>
        </p:spPr>
        <p:txBody>
          <a:bodyPr>
            <a:normAutofit/>
          </a:bodyPr>
          <a:lstStyle/>
          <a:p>
            <a:pPr marL="0" indent="0">
              <a:buNone/>
            </a:pPr>
            <a:r>
              <a:rPr lang="en-ZA" sz="6000" dirty="0" smtClean="0">
                <a:ln>
                  <a:solidFill>
                    <a:schemeClr val="accent3">
                      <a:lumMod val="60000"/>
                      <a:lumOff val="40000"/>
                    </a:schemeClr>
                  </a:solidFill>
                </a:ln>
              </a:rPr>
              <a:t>2018/2019 QUARTERLY PERFORMANCE INFORMATION</a:t>
            </a:r>
            <a:endParaRPr lang="en-ZA" sz="6000" dirty="0">
              <a:ln>
                <a:solidFill>
                  <a:schemeClr val="accent3">
                    <a:lumMod val="60000"/>
                    <a:lumOff val="40000"/>
                  </a:schemeClr>
                </a:solidFill>
              </a:ln>
            </a:endParaRPr>
          </a:p>
        </p:txBody>
      </p:sp>
    </p:spTree>
    <p:extLst>
      <p:ext uri="{BB962C8B-B14F-4D97-AF65-F5344CB8AC3E}">
        <p14:creationId xmlns:p14="http://schemas.microsoft.com/office/powerpoint/2010/main" xmlns="" val="1312034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txBody>
          <a:bodyPr>
            <a:normAutofit fontScale="90000"/>
          </a:bodyPr>
          <a:lstStyle/>
          <a:p>
            <a:pPr>
              <a:spcBef>
                <a:spcPts val="0"/>
              </a:spcBef>
              <a:defRPr/>
            </a:pPr>
            <a:endParaRPr lang="en-ZA"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14</a:t>
            </a:fld>
            <a:endParaRPr lang="en-ZA"/>
          </a:p>
        </p:txBody>
      </p:sp>
      <p:sp>
        <p:nvSpPr>
          <p:cNvPr id="3" name="Content Placeholder 2"/>
          <p:cNvSpPr>
            <a:spLocks noGrp="1"/>
          </p:cNvSpPr>
          <p:nvPr>
            <p:ph idx="1"/>
          </p:nvPr>
        </p:nvSpPr>
        <p:spPr/>
        <p:txBody>
          <a:bodyPr>
            <a:normAutofit/>
          </a:bodyPr>
          <a:lstStyle/>
          <a:p>
            <a:pPr marL="0" indent="0">
              <a:buNone/>
            </a:pPr>
            <a:r>
              <a:rPr lang="en-ZA" sz="6600" dirty="0" smtClean="0"/>
              <a:t>		QUARTER 1</a:t>
            </a:r>
            <a:endParaRPr lang="en-ZA" sz="6600" dirty="0"/>
          </a:p>
        </p:txBody>
      </p:sp>
    </p:spTree>
    <p:extLst>
      <p:ext uri="{BB962C8B-B14F-4D97-AF65-F5344CB8AC3E}">
        <p14:creationId xmlns:p14="http://schemas.microsoft.com/office/powerpoint/2010/main" xmlns="" val="884863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432048"/>
          </a:xfrm>
        </p:spPr>
        <p:txBody>
          <a:bodyPr>
            <a:noAutofit/>
          </a:bodyPr>
          <a:lstStyle/>
          <a:p>
            <a:pPr>
              <a:spcBef>
                <a:spcPts val="0"/>
              </a:spcBef>
              <a:defRPr/>
            </a:pPr>
            <a:r>
              <a:rPr lang="en-ZA" sz="3600" u="sng" dirty="0" smtClean="0"/>
              <a:t>QUARTER 1 FINANCIAL PERFORMANCE</a:t>
            </a:r>
            <a:endParaRPr lang="en-ZA" sz="3600"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15</a:t>
            </a:fld>
            <a:endParaRPr lang="en-ZA"/>
          </a:p>
        </p:txBody>
      </p:sp>
      <p:pic>
        <p:nvPicPr>
          <p:cNvPr id="2050" name="Picture 2"/>
          <p:cNvPicPr>
            <a:picLocks noGrp="1" noChangeAspect="1" noChangeArrowheads="1"/>
          </p:cNvPicPr>
          <p:nvPr>
            <p:ph idx="1"/>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9552" y="1628800"/>
            <a:ext cx="7998645" cy="3115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6178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44624"/>
            <a:ext cx="8229600" cy="994122"/>
          </a:xfrm>
        </p:spPr>
        <p:txBody>
          <a:bodyPr>
            <a:noAutofit/>
          </a:bodyPr>
          <a:lstStyle/>
          <a:p>
            <a:pPr>
              <a:spcBef>
                <a:spcPts val="0"/>
              </a:spcBef>
              <a:defRPr/>
            </a:pPr>
            <a:r>
              <a:rPr lang="en-ZA" sz="3600" u="sng" dirty="0" smtClean="0"/>
              <a:t>2018/19 QUARTER 1 PERFORMANCE</a:t>
            </a:r>
            <a:endParaRPr lang="en-ZA" sz="3600"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16</a:t>
            </a:fld>
            <a:endParaRPr lang="en-ZA"/>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xmlns="" val="3675042637"/>
              </p:ext>
            </p:extLst>
          </p:nvPr>
        </p:nvGraphicFramePr>
        <p:xfrm>
          <a:off x="467544" y="1054364"/>
          <a:ext cx="7920879" cy="3979256"/>
        </p:xfrm>
        <a:graphic>
          <a:graphicData uri="http://schemas.openxmlformats.org/drawingml/2006/table">
            <a:tbl>
              <a:tblPr/>
              <a:tblGrid>
                <a:gridCol w="2308491"/>
                <a:gridCol w="1863736"/>
                <a:gridCol w="1948453"/>
                <a:gridCol w="1800199"/>
              </a:tblGrid>
              <a:tr h="272030">
                <a:tc>
                  <a:txBody>
                    <a:bodyPr/>
                    <a:lstStyle/>
                    <a:p>
                      <a:pPr algn="ctr" fontAlgn="b"/>
                      <a:r>
                        <a:rPr lang="en-ZA" sz="1000" b="1" i="0" u="none" strike="noStrike" dirty="0">
                          <a:solidFill>
                            <a:srgbClr val="000000"/>
                          </a:solidFill>
                          <a:effectLst/>
                          <a:latin typeface="Calibri"/>
                        </a:rPr>
                        <a:t>INDICATOR</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b"/>
                      <a:r>
                        <a:rPr lang="en-ZA" sz="1000" b="1" i="0" u="none" strike="noStrike" dirty="0" smtClean="0">
                          <a:solidFill>
                            <a:srgbClr val="000000"/>
                          </a:solidFill>
                          <a:effectLst/>
                          <a:latin typeface="Calibri"/>
                        </a:rPr>
                        <a:t>QUARTER </a:t>
                      </a:r>
                      <a:r>
                        <a:rPr lang="en-ZA" sz="1000" b="1" i="0" u="none" strike="noStrike" dirty="0">
                          <a:solidFill>
                            <a:srgbClr val="000000"/>
                          </a:solidFill>
                          <a:effectLst/>
                          <a:latin typeface="Calibri"/>
                        </a:rPr>
                        <a:t>1 </a:t>
                      </a:r>
                      <a:r>
                        <a:rPr lang="en-ZA" sz="1000" b="1" i="0" u="none" strike="noStrike" dirty="0" smtClean="0">
                          <a:solidFill>
                            <a:srgbClr val="000000"/>
                          </a:solidFill>
                          <a:effectLst/>
                          <a:latin typeface="Calibri"/>
                        </a:rPr>
                        <a:t>TARGET AS</a:t>
                      </a:r>
                      <a:r>
                        <a:rPr lang="en-ZA" sz="1000" b="1" i="0" u="none" strike="noStrike" baseline="0" dirty="0" smtClean="0">
                          <a:solidFill>
                            <a:srgbClr val="000000"/>
                          </a:solidFill>
                          <a:effectLst/>
                          <a:latin typeface="Calibri"/>
                        </a:rPr>
                        <a:t> PER APP</a:t>
                      </a:r>
                      <a:endParaRPr lang="en-ZA" sz="1000" b="1" i="0" u="none" strike="noStrike" dirty="0">
                        <a:solidFill>
                          <a:srgbClr val="000000"/>
                        </a:solidFill>
                        <a:effectLst/>
                        <a:latin typeface="Calibri"/>
                      </a:endParaRP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b"/>
                      <a:r>
                        <a:rPr lang="en-ZA" sz="1000" b="1" i="0" u="none" strike="noStrike">
                          <a:solidFill>
                            <a:srgbClr val="000000"/>
                          </a:solidFill>
                          <a:effectLst/>
                          <a:latin typeface="Calibri"/>
                        </a:rPr>
                        <a:t>ACHIEVED</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fontAlgn="b"/>
                      <a:r>
                        <a:rPr lang="en-ZA" sz="1000" b="1" i="0" u="none" strike="noStrike">
                          <a:solidFill>
                            <a:srgbClr val="000000"/>
                          </a:solidFill>
                          <a:effectLst/>
                          <a:latin typeface="Calibri"/>
                        </a:rPr>
                        <a:t>VARIANCE</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r>
              <a:tr h="1224136">
                <a:tc>
                  <a:txBody>
                    <a:bodyPr/>
                    <a:lstStyle/>
                    <a:p>
                      <a:pPr algn="ctr" fontAlgn="b"/>
                      <a:r>
                        <a:rPr lang="en-ZA" sz="1000" b="0" i="0" u="none" strike="noStrike" dirty="0">
                          <a:solidFill>
                            <a:srgbClr val="000000"/>
                          </a:solidFill>
                          <a:effectLst/>
                          <a:latin typeface="Calibri"/>
                        </a:rPr>
                        <a:t>Number of completed valuations, expressed as a percentage of total number of valuations for land reform referred by the department to the OVG for the period per the agreed annual plan</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100%</a:t>
                      </a:r>
                      <a:br>
                        <a:rPr lang="en-ZA" sz="1000" b="0" i="0" u="none" strike="noStrike" dirty="0">
                          <a:solidFill>
                            <a:srgbClr val="000000"/>
                          </a:solidFill>
                          <a:effectLst/>
                          <a:latin typeface="Calibri"/>
                        </a:rPr>
                      </a:br>
                      <a:r>
                        <a:rPr lang="en-ZA" sz="1000" b="0" i="0" u="none" strike="noStrike" dirty="0">
                          <a:solidFill>
                            <a:srgbClr val="000000"/>
                          </a:solidFill>
                          <a:effectLst/>
                          <a:latin typeface="Calibri"/>
                        </a:rPr>
                        <a:t/>
                      </a:r>
                      <a:br>
                        <a:rPr lang="en-ZA" sz="1000" b="0" i="0" u="none" strike="noStrike" dirty="0">
                          <a:solidFill>
                            <a:srgbClr val="000000"/>
                          </a:solidFill>
                          <a:effectLst/>
                          <a:latin typeface="Calibri"/>
                        </a:rPr>
                      </a:br>
                      <a:r>
                        <a:rPr lang="en-ZA" sz="1000" b="0" i="0" u="none" strike="noStrike" dirty="0">
                          <a:solidFill>
                            <a:srgbClr val="000000"/>
                          </a:solidFill>
                          <a:effectLst/>
                          <a:latin typeface="Calibri"/>
                        </a:rPr>
                        <a:t>229 Restitution valuations</a:t>
                      </a:r>
                      <a:br>
                        <a:rPr lang="en-ZA" sz="1000" b="0" i="0" u="none" strike="noStrike" dirty="0">
                          <a:solidFill>
                            <a:srgbClr val="000000"/>
                          </a:solidFill>
                          <a:effectLst/>
                          <a:latin typeface="Calibri"/>
                        </a:rPr>
                      </a:br>
                      <a:r>
                        <a:rPr lang="en-ZA" sz="1000" b="0" i="0" u="none" strike="noStrike" dirty="0">
                          <a:solidFill>
                            <a:srgbClr val="000000"/>
                          </a:solidFill>
                          <a:effectLst/>
                          <a:latin typeface="Calibri"/>
                        </a:rPr>
                        <a:t/>
                      </a:r>
                      <a:br>
                        <a:rPr lang="en-ZA" sz="1000" b="0" i="0" u="none" strike="noStrike" dirty="0">
                          <a:solidFill>
                            <a:srgbClr val="000000"/>
                          </a:solidFill>
                          <a:effectLst/>
                          <a:latin typeface="Calibri"/>
                        </a:rPr>
                      </a:br>
                      <a:r>
                        <a:rPr lang="en-ZA" sz="1000" b="0" i="0" u="none" strike="noStrike" dirty="0">
                          <a:solidFill>
                            <a:srgbClr val="000000"/>
                          </a:solidFill>
                          <a:effectLst/>
                          <a:latin typeface="Calibri"/>
                        </a:rPr>
                        <a:t>23 Land Redistribution and Development valuations</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smtClean="0">
                          <a:solidFill>
                            <a:srgbClr val="000000"/>
                          </a:solidFill>
                          <a:effectLst/>
                          <a:latin typeface="Calibri"/>
                        </a:rPr>
                        <a:t>139%</a:t>
                      </a:r>
                      <a:r>
                        <a:rPr lang="en-ZA" sz="1000" b="0" i="0" u="none" strike="noStrike" dirty="0">
                          <a:solidFill>
                            <a:srgbClr val="000000"/>
                          </a:solidFill>
                          <a:effectLst/>
                          <a:latin typeface="Calibri"/>
                        </a:rPr>
                        <a:t/>
                      </a:r>
                      <a:br>
                        <a:rPr lang="en-ZA" sz="1000" b="0" i="0" u="none" strike="noStrike" dirty="0">
                          <a:solidFill>
                            <a:srgbClr val="000000"/>
                          </a:solidFill>
                          <a:effectLst/>
                          <a:latin typeface="Calibri"/>
                        </a:rPr>
                      </a:br>
                      <a:r>
                        <a:rPr lang="en-ZA" sz="1000" b="0" i="0" u="none" strike="noStrike" dirty="0">
                          <a:solidFill>
                            <a:srgbClr val="000000"/>
                          </a:solidFill>
                          <a:effectLst/>
                          <a:latin typeface="Calibri"/>
                        </a:rPr>
                        <a:t/>
                      </a:r>
                      <a:br>
                        <a:rPr lang="en-ZA" sz="1000" b="0" i="0" u="none" strike="noStrike" dirty="0">
                          <a:solidFill>
                            <a:srgbClr val="000000"/>
                          </a:solidFill>
                          <a:effectLst/>
                          <a:latin typeface="Calibri"/>
                        </a:rPr>
                      </a:br>
                      <a:r>
                        <a:rPr lang="en-ZA" sz="1000" b="0" i="0" u="none" strike="noStrike" dirty="0" smtClean="0">
                          <a:solidFill>
                            <a:srgbClr val="000000"/>
                          </a:solidFill>
                          <a:effectLst/>
                          <a:latin typeface="Calibri"/>
                        </a:rPr>
                        <a:t>312 </a:t>
                      </a:r>
                      <a:r>
                        <a:rPr lang="en-ZA" sz="1000" b="0" i="0" u="none" strike="noStrike" dirty="0">
                          <a:solidFill>
                            <a:srgbClr val="000000"/>
                          </a:solidFill>
                          <a:effectLst/>
                          <a:latin typeface="Calibri"/>
                        </a:rPr>
                        <a:t>Restitution </a:t>
                      </a:r>
                      <a:r>
                        <a:rPr lang="en-ZA" sz="1000" b="0" i="0" u="none" strike="noStrike" dirty="0" smtClean="0">
                          <a:solidFill>
                            <a:srgbClr val="000000"/>
                          </a:solidFill>
                          <a:effectLst/>
                          <a:latin typeface="Calibri"/>
                        </a:rPr>
                        <a:t>valuations</a:t>
                      </a:r>
                      <a:r>
                        <a:rPr lang="en-ZA" sz="1000" b="0" i="0" u="none" strike="noStrike" dirty="0">
                          <a:solidFill>
                            <a:srgbClr val="000000"/>
                          </a:solidFill>
                          <a:effectLst/>
                          <a:latin typeface="Calibri"/>
                        </a:rPr>
                        <a:t/>
                      </a:r>
                      <a:br>
                        <a:rPr lang="en-ZA" sz="1000" b="0" i="0" u="none" strike="noStrike" dirty="0">
                          <a:solidFill>
                            <a:srgbClr val="000000"/>
                          </a:solidFill>
                          <a:effectLst/>
                          <a:latin typeface="Calibri"/>
                        </a:rPr>
                      </a:br>
                      <a:r>
                        <a:rPr lang="en-ZA" sz="1000" b="0" i="0" u="none" strike="noStrike" dirty="0">
                          <a:solidFill>
                            <a:srgbClr val="000000"/>
                          </a:solidFill>
                          <a:effectLst/>
                          <a:latin typeface="Calibri"/>
                        </a:rPr>
                        <a:t/>
                      </a:r>
                      <a:br>
                        <a:rPr lang="en-ZA" sz="1000" b="0" i="0" u="none" strike="noStrike" dirty="0">
                          <a:solidFill>
                            <a:srgbClr val="000000"/>
                          </a:solidFill>
                          <a:effectLst/>
                          <a:latin typeface="Calibri"/>
                        </a:rPr>
                      </a:br>
                      <a:r>
                        <a:rPr lang="en-ZA" sz="1000" b="0" i="0" u="none" strike="noStrike" dirty="0">
                          <a:solidFill>
                            <a:srgbClr val="000000"/>
                          </a:solidFill>
                          <a:effectLst/>
                          <a:latin typeface="Calibri"/>
                        </a:rPr>
                        <a:t>38 Land Redistribution and Development valuations</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000" b="0" i="0" u="none" strike="noStrike" dirty="0" smtClean="0">
                          <a:solidFill>
                            <a:srgbClr val="000000"/>
                          </a:solidFill>
                          <a:effectLst/>
                          <a:latin typeface="Calibri"/>
                        </a:rPr>
                        <a:t>Some</a:t>
                      </a:r>
                      <a:r>
                        <a:rPr lang="en-ZA" sz="1000" b="0" i="0" u="none" strike="noStrike" baseline="0" dirty="0" smtClean="0">
                          <a:solidFill>
                            <a:srgbClr val="000000"/>
                          </a:solidFill>
                          <a:effectLst/>
                          <a:latin typeface="Calibri"/>
                        </a:rPr>
                        <a:t> valuations that we conducted on Q4 of the previous year were quality assured and finalised in Q1</a:t>
                      </a:r>
                      <a:r>
                        <a:rPr lang="en-ZA" sz="1000" b="0" i="0" u="none" strike="noStrike" dirty="0">
                          <a:solidFill>
                            <a:srgbClr val="000000"/>
                          </a:solidFill>
                          <a:effectLst/>
                          <a:latin typeface="Calibri"/>
                        </a:rPr>
                        <a:t> </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24136">
                <a:tc>
                  <a:txBody>
                    <a:bodyPr/>
                    <a:lstStyle/>
                    <a:p>
                      <a:pPr algn="ctr" fontAlgn="b"/>
                      <a:r>
                        <a:rPr lang="en-ZA" sz="1000" b="0" i="0" u="none" strike="noStrike" dirty="0">
                          <a:solidFill>
                            <a:srgbClr val="000000"/>
                          </a:solidFill>
                          <a:effectLst/>
                          <a:latin typeface="Calibri"/>
                        </a:rPr>
                        <a:t>Criteria, procedures and guidelines determined to standardise valuation practices for land reform valuations, cumulative progress per plan to be approved by VG</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Research on development commenced</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a:solidFill>
                            <a:srgbClr val="000000"/>
                          </a:solidFill>
                          <a:effectLst/>
                          <a:latin typeface="Calibri"/>
                        </a:rPr>
                        <a:t>Not Achieved</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ZA" sz="1000" b="0" i="0" u="none" strike="noStrike" dirty="0" smtClean="0">
                          <a:solidFill>
                            <a:srgbClr val="000000"/>
                          </a:solidFill>
                          <a:effectLst/>
                          <a:latin typeface="+mn-lt"/>
                        </a:rPr>
                        <a:t>Research on development could not commence as a deviation on the appointment of a provider was finalised on 26/06/2018 due to procurement delays. The appointment of a provider could only be finalised on the 23/07/2018.</a:t>
                      </a:r>
                    </a:p>
                    <a:p>
                      <a:pPr algn="ctr" fontAlgn="b"/>
                      <a:r>
                        <a:rPr lang="en-ZA" sz="1000" b="0" i="0" u="none" strike="noStrike" dirty="0" smtClean="0">
                          <a:solidFill>
                            <a:srgbClr val="000000"/>
                          </a:solidFill>
                          <a:effectLst/>
                          <a:latin typeface="+mn-lt"/>
                        </a:rPr>
                        <a:t>The Annual target is on track for achievement.</a:t>
                      </a:r>
                      <a:endParaRPr lang="en-ZA" sz="1000" b="0" i="0" u="none" strike="noStrike" dirty="0">
                        <a:solidFill>
                          <a:srgbClr val="000000"/>
                        </a:solidFill>
                        <a:effectLst/>
                        <a:latin typeface="+mn-lt"/>
                      </a:endParaRP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2105">
                <a:tc>
                  <a:txBody>
                    <a:bodyPr/>
                    <a:lstStyle/>
                    <a:p>
                      <a:pPr algn="ctr" fontAlgn="b"/>
                      <a:r>
                        <a:rPr lang="en-ZA" sz="1000" b="0" i="0" u="none" strike="noStrike" dirty="0">
                          <a:solidFill>
                            <a:srgbClr val="000000"/>
                          </a:solidFill>
                          <a:effectLst/>
                          <a:latin typeface="Calibri"/>
                        </a:rPr>
                        <a:t>Completion of the "determination of the business operating model and establishment of internal controls" project</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a:solidFill>
                            <a:srgbClr val="000000"/>
                          </a:solidFill>
                          <a:effectLst/>
                          <a:latin typeface="Calibri"/>
                        </a:rPr>
                        <a:t>25%</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0" i="0" u="none" strike="noStrike" dirty="0" smtClean="0">
                          <a:solidFill>
                            <a:srgbClr val="000000"/>
                          </a:solidFill>
                          <a:effectLst/>
                          <a:latin typeface="Calibri"/>
                        </a:rPr>
                        <a:t>50%</a:t>
                      </a:r>
                      <a:endParaRPr lang="en-ZA" sz="1000" b="0" i="0" u="none" strike="noStrike" dirty="0">
                        <a:solidFill>
                          <a:srgbClr val="000000"/>
                        </a:solidFill>
                        <a:effectLst/>
                        <a:latin typeface="Calibri"/>
                      </a:endParaRP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ZA" sz="1000" b="0" i="0" u="none" strike="noStrike" dirty="0" smtClean="0">
                          <a:solidFill>
                            <a:srgbClr val="000000"/>
                          </a:solidFill>
                          <a:effectLst/>
                          <a:latin typeface="Calibri"/>
                        </a:rPr>
                        <a:t>Some deliverables were signed off in Q1</a:t>
                      </a:r>
                      <a:r>
                        <a:rPr lang="en-ZA" sz="1000" b="0" i="0" u="none" strike="noStrike" dirty="0">
                          <a:solidFill>
                            <a:srgbClr val="000000"/>
                          </a:solidFill>
                          <a:effectLst/>
                          <a:latin typeface="Calibri"/>
                        </a:rPr>
                        <a:t> </a:t>
                      </a:r>
                    </a:p>
                  </a:txBody>
                  <a:tcPr marL="6985" marR="6985" marT="6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835696" y="5229200"/>
            <a:ext cx="5616624" cy="2160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solidFill>
                  <a:schemeClr val="tx1"/>
                </a:solidFill>
              </a:rPr>
              <a:t>Performance information has been independently verified</a:t>
            </a:r>
            <a:endParaRPr lang="en-ZA" sz="1600" dirty="0">
              <a:solidFill>
                <a:schemeClr val="tx1"/>
              </a:solidFill>
            </a:endParaRPr>
          </a:p>
        </p:txBody>
      </p:sp>
    </p:spTree>
    <p:extLst>
      <p:ext uri="{BB962C8B-B14F-4D97-AF65-F5344CB8AC3E}">
        <p14:creationId xmlns:p14="http://schemas.microsoft.com/office/powerpoint/2010/main" xmlns="" val="1552331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Autofit/>
          </a:bodyPr>
          <a:lstStyle/>
          <a:p>
            <a:pPr>
              <a:spcBef>
                <a:spcPts val="0"/>
              </a:spcBef>
              <a:defRPr/>
            </a:pPr>
            <a:r>
              <a:rPr lang="en-ZA" sz="3200" u="sng" dirty="0" smtClean="0"/>
              <a:t>2018/19 QUARTER 2 FINANCIAL PERFORMANCE</a:t>
            </a:r>
            <a:endParaRPr lang="en-ZA" sz="3200"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17</a:t>
            </a:fld>
            <a:endParaRPr lang="en-ZA"/>
          </a:p>
        </p:txBody>
      </p:sp>
      <p:pic>
        <p:nvPicPr>
          <p:cNvPr id="2051" name="Picture 3"/>
          <p:cNvPicPr>
            <a:picLocks noGrp="1" noChangeAspect="1" noChangeArrowheads="1"/>
          </p:cNvPicPr>
          <p:nvPr>
            <p:ph idx="1"/>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9552" y="1772816"/>
            <a:ext cx="7998645" cy="3115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55449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fontScale="90000"/>
          </a:bodyPr>
          <a:lstStyle/>
          <a:p>
            <a:pPr>
              <a:spcBef>
                <a:spcPts val="0"/>
              </a:spcBef>
              <a:defRPr/>
            </a:pPr>
            <a:r>
              <a:rPr lang="en-ZA" u="sng" dirty="0" smtClean="0"/>
              <a:t>2018/19 QUARTER 2 PERFORMANCE</a:t>
            </a:r>
            <a:endParaRPr lang="en-ZA"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18</a:t>
            </a:fld>
            <a:endParaRPr lang="en-ZA"/>
          </a:p>
        </p:txBody>
      </p:sp>
      <p:graphicFrame>
        <p:nvGraphicFramePr>
          <p:cNvPr id="7" name="Content Placeholder 9"/>
          <p:cNvGraphicFramePr>
            <a:graphicFrameLocks noGrp="1"/>
          </p:cNvGraphicFramePr>
          <p:nvPr>
            <p:ph idx="1"/>
            <p:extLst>
              <p:ext uri="{D42A27DB-BD31-4B8C-83A1-F6EECF244321}">
                <p14:modId xmlns:p14="http://schemas.microsoft.com/office/powerpoint/2010/main" xmlns="" val="2410406196"/>
              </p:ext>
            </p:extLst>
          </p:nvPr>
        </p:nvGraphicFramePr>
        <p:xfrm>
          <a:off x="899592" y="1268760"/>
          <a:ext cx="7560840" cy="4032448"/>
        </p:xfrm>
        <a:graphic>
          <a:graphicData uri="http://schemas.openxmlformats.org/drawingml/2006/table">
            <a:tbl>
              <a:tblPr/>
              <a:tblGrid>
                <a:gridCol w="1992780"/>
                <a:gridCol w="1856020"/>
                <a:gridCol w="1856020"/>
                <a:gridCol w="1856020"/>
              </a:tblGrid>
              <a:tr h="282341">
                <a:tc>
                  <a:txBody>
                    <a:bodyPr/>
                    <a:lstStyle/>
                    <a:p>
                      <a:pPr algn="ctr" rtl="0" fontAlgn="ctr"/>
                      <a:r>
                        <a:rPr lang="en-ZA" sz="900" b="1" i="0" u="none" strike="noStrike" dirty="0">
                          <a:solidFill>
                            <a:srgbClr val="000000"/>
                          </a:solidFill>
                          <a:effectLst/>
                          <a:latin typeface="Calibri"/>
                        </a:rPr>
                        <a:t>INDICATOR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rtl="0" fontAlgn="ctr"/>
                      <a:r>
                        <a:rPr lang="en-ZA" sz="900" b="1" i="0" u="none" strike="noStrike">
                          <a:solidFill>
                            <a:srgbClr val="000000"/>
                          </a:solidFill>
                          <a:effectLst/>
                          <a:latin typeface="Calibri"/>
                        </a:rPr>
                        <a:t>QUARTER 2 TARGET AS PER APP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rtl="0" fontAlgn="ctr"/>
                      <a:r>
                        <a:rPr lang="en-ZA" sz="900" b="1" i="0" u="none" strike="noStrike">
                          <a:solidFill>
                            <a:srgbClr val="000000"/>
                          </a:solidFill>
                          <a:effectLst/>
                          <a:latin typeface="Calibri"/>
                        </a:rPr>
                        <a:t>ACHIEVED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ctr" rtl="0" fontAlgn="ctr"/>
                      <a:r>
                        <a:rPr lang="en-ZA" sz="900" b="1" i="0" u="none" strike="noStrike">
                          <a:solidFill>
                            <a:srgbClr val="000000"/>
                          </a:solidFill>
                          <a:effectLst/>
                          <a:latin typeface="Calibri"/>
                        </a:rPr>
                        <a:t>VARIANCE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r>
              <a:tr h="1491376">
                <a:tc>
                  <a:txBody>
                    <a:bodyPr/>
                    <a:lstStyle/>
                    <a:p>
                      <a:pPr algn="ctr" rtl="0" fontAlgn="ctr"/>
                      <a:r>
                        <a:rPr lang="en-ZA" sz="900" b="0" i="0" u="none" strike="noStrike">
                          <a:solidFill>
                            <a:srgbClr val="000000"/>
                          </a:solidFill>
                          <a:effectLst/>
                          <a:latin typeface="Calibri"/>
                        </a:rPr>
                        <a:t>Number of completed valuations, expressed as a percentage of total number of valuations for land reform referred by the department to the OVG for the period per the agreed annual plan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000" b="0" i="0" u="none" strike="noStrike">
                          <a:solidFill>
                            <a:srgbClr val="000000"/>
                          </a:solidFill>
                          <a:effectLst/>
                          <a:latin typeface="Calibri"/>
                        </a:rPr>
                        <a:t>100% of quarterly target per agreed plan</a:t>
                      </a:r>
                      <a:br>
                        <a:rPr lang="en-ZA" sz="1000" b="0" i="0" u="none" strike="noStrike">
                          <a:solidFill>
                            <a:srgbClr val="000000"/>
                          </a:solidFill>
                          <a:effectLst/>
                          <a:latin typeface="Calibri"/>
                        </a:rPr>
                      </a:br>
                      <a:r>
                        <a:rPr lang="en-ZA" sz="1000" b="0" i="0" u="none" strike="noStrike">
                          <a:solidFill>
                            <a:srgbClr val="000000"/>
                          </a:solidFill>
                          <a:effectLst/>
                          <a:latin typeface="Calibri"/>
                        </a:rPr>
                        <a:t/>
                      </a:r>
                      <a:br>
                        <a:rPr lang="en-ZA" sz="1000" b="0" i="0" u="none" strike="noStrike">
                          <a:solidFill>
                            <a:srgbClr val="000000"/>
                          </a:solidFill>
                          <a:effectLst/>
                          <a:latin typeface="Calibri"/>
                        </a:rPr>
                      </a:br>
                      <a:r>
                        <a:rPr lang="en-ZA" sz="1000" b="0" i="0" u="none" strike="noStrike">
                          <a:solidFill>
                            <a:srgbClr val="000000"/>
                          </a:solidFill>
                          <a:effectLst/>
                          <a:latin typeface="Calibri"/>
                        </a:rPr>
                        <a:t>357 Restitution valuations</a:t>
                      </a:r>
                      <a:br>
                        <a:rPr lang="en-ZA" sz="1000" b="0" i="0" u="none" strike="noStrike">
                          <a:solidFill>
                            <a:srgbClr val="000000"/>
                          </a:solidFill>
                          <a:effectLst/>
                          <a:latin typeface="Calibri"/>
                        </a:rPr>
                      </a:br>
                      <a:r>
                        <a:rPr lang="en-ZA" sz="1000" b="0" i="0" u="none" strike="noStrike">
                          <a:solidFill>
                            <a:srgbClr val="000000"/>
                          </a:solidFill>
                          <a:effectLst/>
                          <a:latin typeface="Calibri"/>
                        </a:rPr>
                        <a:t/>
                      </a:r>
                      <a:br>
                        <a:rPr lang="en-ZA" sz="1000" b="0" i="0" u="none" strike="noStrike">
                          <a:solidFill>
                            <a:srgbClr val="000000"/>
                          </a:solidFill>
                          <a:effectLst/>
                          <a:latin typeface="Calibri"/>
                        </a:rPr>
                      </a:br>
                      <a:r>
                        <a:rPr lang="en-ZA" sz="1000" b="0" i="0" u="none" strike="noStrike">
                          <a:solidFill>
                            <a:srgbClr val="000000"/>
                          </a:solidFill>
                          <a:effectLst/>
                          <a:latin typeface="Calibri"/>
                        </a:rPr>
                        <a:t>54 Land Redistribution and Development valuations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000" b="0" i="0" u="none" strike="noStrike">
                          <a:solidFill>
                            <a:srgbClr val="000000"/>
                          </a:solidFill>
                          <a:effectLst/>
                          <a:latin typeface="Calibri"/>
                        </a:rPr>
                        <a:t>101%</a:t>
                      </a:r>
                      <a:br>
                        <a:rPr lang="en-ZA" sz="1000" b="0" i="0" u="none" strike="noStrike">
                          <a:solidFill>
                            <a:srgbClr val="000000"/>
                          </a:solidFill>
                          <a:effectLst/>
                          <a:latin typeface="Calibri"/>
                        </a:rPr>
                      </a:br>
                      <a:r>
                        <a:rPr lang="en-ZA" sz="1000" b="0" i="0" u="none" strike="noStrike">
                          <a:solidFill>
                            <a:srgbClr val="000000"/>
                          </a:solidFill>
                          <a:effectLst/>
                          <a:latin typeface="Calibri"/>
                        </a:rPr>
                        <a:t/>
                      </a:r>
                      <a:br>
                        <a:rPr lang="en-ZA" sz="1000" b="0" i="0" u="none" strike="noStrike">
                          <a:solidFill>
                            <a:srgbClr val="000000"/>
                          </a:solidFill>
                          <a:effectLst/>
                          <a:latin typeface="Calibri"/>
                        </a:rPr>
                      </a:br>
                      <a:r>
                        <a:rPr lang="en-ZA" sz="1000" b="0" i="0" u="none" strike="noStrike">
                          <a:solidFill>
                            <a:srgbClr val="000000"/>
                          </a:solidFill>
                          <a:effectLst/>
                          <a:latin typeface="Calibri"/>
                        </a:rPr>
                        <a:t>362 Restituion valuations</a:t>
                      </a:r>
                      <a:br>
                        <a:rPr lang="en-ZA" sz="1000" b="0" i="0" u="none" strike="noStrike">
                          <a:solidFill>
                            <a:srgbClr val="000000"/>
                          </a:solidFill>
                          <a:effectLst/>
                          <a:latin typeface="Calibri"/>
                        </a:rPr>
                      </a:br>
                      <a:r>
                        <a:rPr lang="en-ZA" sz="1000" b="0" i="0" u="none" strike="noStrike">
                          <a:solidFill>
                            <a:srgbClr val="000000"/>
                          </a:solidFill>
                          <a:effectLst/>
                          <a:latin typeface="Calibri"/>
                        </a:rPr>
                        <a:t/>
                      </a:r>
                      <a:br>
                        <a:rPr lang="en-ZA" sz="1000" b="0" i="0" u="none" strike="noStrike">
                          <a:solidFill>
                            <a:srgbClr val="000000"/>
                          </a:solidFill>
                          <a:effectLst/>
                          <a:latin typeface="Calibri"/>
                        </a:rPr>
                      </a:br>
                      <a:r>
                        <a:rPr lang="en-ZA" sz="1000" b="0" i="0" u="none" strike="noStrike">
                          <a:solidFill>
                            <a:srgbClr val="000000"/>
                          </a:solidFill>
                          <a:effectLst/>
                          <a:latin typeface="Calibri"/>
                        </a:rPr>
                        <a:t>55 Land Redistribution and Development Valuations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ZA" sz="900" b="0" i="0" u="none" strike="noStrike" dirty="0">
                          <a:solidFill>
                            <a:srgbClr val="000000"/>
                          </a:solidFill>
                          <a:effectLst/>
                          <a:latin typeface="Calibri"/>
                        </a:rPr>
                        <a:t> </a:t>
                      </a:r>
                      <a:r>
                        <a:rPr lang="en-ZA" sz="900" b="0" i="0" u="none" strike="noStrike" dirty="0" smtClean="0">
                          <a:solidFill>
                            <a:srgbClr val="000000"/>
                          </a:solidFill>
                          <a:effectLst/>
                          <a:latin typeface="Calibri"/>
                        </a:rPr>
                        <a:t>N/A</a:t>
                      </a:r>
                      <a:endParaRPr lang="en-ZA"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0536">
                <a:tc>
                  <a:txBody>
                    <a:bodyPr/>
                    <a:lstStyle/>
                    <a:p>
                      <a:pPr algn="ctr" rtl="0" fontAlgn="ctr"/>
                      <a:r>
                        <a:rPr lang="en-ZA" sz="900" b="0" i="0" u="none" strike="noStrike">
                          <a:solidFill>
                            <a:srgbClr val="000000"/>
                          </a:solidFill>
                          <a:effectLst/>
                          <a:latin typeface="Calibri"/>
                        </a:rPr>
                        <a:t>Criteria, procedures and guidelines determined to standardise valuation practices for land reform valuations, cumulative progress per plan to be approved by VG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900" b="0" i="0" u="none" strike="noStrike">
                          <a:solidFill>
                            <a:srgbClr val="000000"/>
                          </a:solidFill>
                          <a:effectLst/>
                          <a:latin typeface="Calibri"/>
                        </a:rPr>
                        <a:t>Development 50% complete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900" b="0" i="0" u="none" strike="noStrike" dirty="0" smtClean="0">
                          <a:solidFill>
                            <a:srgbClr val="000000"/>
                          </a:solidFill>
                          <a:effectLst/>
                          <a:latin typeface="Calibri"/>
                        </a:rPr>
                        <a:t>Development 100% complete</a:t>
                      </a:r>
                      <a:endParaRPr lang="en-ZA"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ZA" sz="900" b="0" i="0" u="none" strike="noStrike" dirty="0">
                          <a:solidFill>
                            <a:srgbClr val="000000"/>
                          </a:solidFill>
                          <a:effectLst/>
                          <a:latin typeface="Calibri"/>
                        </a:rPr>
                        <a:t> </a:t>
                      </a:r>
                      <a:r>
                        <a:rPr lang="en-ZA" sz="900" b="0" i="0" u="none" strike="noStrike" dirty="0" smtClean="0">
                          <a:solidFill>
                            <a:srgbClr val="000000"/>
                          </a:solidFill>
                          <a:effectLst/>
                          <a:latin typeface="Calibri"/>
                        </a:rPr>
                        <a:t>N/A</a:t>
                      </a:r>
                      <a:endParaRPr lang="en-ZA"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88195">
                <a:tc>
                  <a:txBody>
                    <a:bodyPr/>
                    <a:lstStyle/>
                    <a:p>
                      <a:pPr algn="ctr" rtl="0" fontAlgn="ctr"/>
                      <a:r>
                        <a:rPr lang="en-ZA" sz="900" b="0" i="0" u="none" strike="noStrike">
                          <a:solidFill>
                            <a:srgbClr val="000000"/>
                          </a:solidFill>
                          <a:effectLst/>
                          <a:latin typeface="Calibri"/>
                        </a:rPr>
                        <a:t>Completion of the "determination of the business operating model and establishment of internal controls" project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9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9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ZA" sz="900" b="0" i="0" u="none" strike="noStrike" dirty="0">
                          <a:solidFill>
                            <a:srgbClr val="000000"/>
                          </a:solidFill>
                          <a:effectLst/>
                          <a:latin typeface="Calibri"/>
                        </a:rPr>
                        <a:t> </a:t>
                      </a:r>
                      <a:r>
                        <a:rPr lang="en-ZA" sz="900" b="0" i="0" u="none" strike="noStrike" dirty="0" smtClean="0">
                          <a:solidFill>
                            <a:srgbClr val="000000"/>
                          </a:solidFill>
                          <a:effectLst/>
                          <a:latin typeface="Calibri"/>
                        </a:rPr>
                        <a:t>N/A</a:t>
                      </a:r>
                      <a:endParaRPr lang="en-ZA"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6191321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fontScale="90000"/>
          </a:bodyPr>
          <a:lstStyle/>
          <a:p>
            <a:pPr>
              <a:spcBef>
                <a:spcPts val="0"/>
              </a:spcBef>
              <a:defRPr/>
            </a:pPr>
            <a:r>
              <a:rPr lang="en-ZA" u="sng" dirty="0" smtClean="0"/>
              <a:t>2018/19 QUARTER 2 PERFORMANCE</a:t>
            </a:r>
            <a:endParaRPr lang="en-ZA"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19</a:t>
            </a:fld>
            <a:endParaRPr lang="en-ZA"/>
          </a:p>
        </p:txBody>
      </p:sp>
      <p:pic>
        <p:nvPicPr>
          <p:cNvPr id="4" name="Picture 2"/>
          <p:cNvPicPr>
            <a:picLocks noGrp="1" noChangeAspect="1" noChangeArrowheads="1"/>
          </p:cNvPicPr>
          <p:nvPr>
            <p:ph idx="1"/>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5576" y="1196752"/>
            <a:ext cx="75632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76297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a:bodyPr>
          <a:lstStyle/>
          <a:p>
            <a:pPr>
              <a:spcBef>
                <a:spcPts val="0"/>
              </a:spcBef>
              <a:defRPr/>
            </a:pPr>
            <a:endParaRPr lang="en-ZA"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2</a:t>
            </a:fld>
            <a:endParaRPr lang="en-ZA"/>
          </a:p>
        </p:txBody>
      </p:sp>
      <p:sp>
        <p:nvSpPr>
          <p:cNvPr id="3" name="Content Placeholder 2"/>
          <p:cNvSpPr>
            <a:spLocks noGrp="1"/>
          </p:cNvSpPr>
          <p:nvPr>
            <p:ph idx="1"/>
          </p:nvPr>
        </p:nvSpPr>
        <p:spPr/>
        <p:txBody>
          <a:bodyPr>
            <a:normAutofit/>
          </a:bodyPr>
          <a:lstStyle/>
          <a:p>
            <a:pPr marL="0" indent="0">
              <a:buNone/>
            </a:pPr>
            <a:r>
              <a:rPr lang="en-ZA" sz="6600" dirty="0" smtClean="0"/>
              <a:t>FINANCIAL REPORT</a:t>
            </a:r>
          </a:p>
        </p:txBody>
      </p:sp>
    </p:spTree>
    <p:extLst>
      <p:ext uri="{BB962C8B-B14F-4D97-AF65-F5344CB8AC3E}">
        <p14:creationId xmlns:p14="http://schemas.microsoft.com/office/powerpoint/2010/main" xmlns="" val="2225300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a:bodyPr>
          <a:lstStyle/>
          <a:p>
            <a:pPr>
              <a:spcBef>
                <a:spcPts val="0"/>
              </a:spcBef>
              <a:defRPr/>
            </a:pPr>
            <a:r>
              <a:rPr lang="en-ZA" u="sng" dirty="0" smtClean="0"/>
              <a:t>Management Report</a:t>
            </a:r>
            <a:endParaRPr lang="en-ZA"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20</a:t>
            </a:fld>
            <a:endParaRPr lang="en-ZA"/>
          </a:p>
        </p:txBody>
      </p:sp>
      <p:sp>
        <p:nvSpPr>
          <p:cNvPr id="3" name="Content Placeholder 2"/>
          <p:cNvSpPr>
            <a:spLocks noGrp="1"/>
          </p:cNvSpPr>
          <p:nvPr>
            <p:ph idx="1"/>
          </p:nvPr>
        </p:nvSpPr>
        <p:spPr/>
        <p:txBody>
          <a:bodyPr>
            <a:normAutofit/>
          </a:bodyPr>
          <a:lstStyle/>
          <a:p>
            <a:r>
              <a:rPr lang="en-ZA" sz="1200" dirty="0" smtClean="0"/>
              <a:t>The office of the OVG did not have any investigations in terms of chapter 10 of the PFMA</a:t>
            </a:r>
          </a:p>
          <a:p>
            <a:r>
              <a:rPr lang="en-ZA" sz="1200" dirty="0" smtClean="0"/>
              <a:t>The OVG did not request for the budget realignment for 2019/20 and 2020/21. Only a  request to an inflation linked increase (6%)for 2021/21. </a:t>
            </a:r>
            <a:r>
              <a:rPr lang="en-ZA" sz="1200" dirty="0"/>
              <a:t> </a:t>
            </a:r>
            <a:r>
              <a:rPr lang="en-ZA" sz="1200" dirty="0" smtClean="0"/>
              <a:t>The budget realignment will be considered during the finalisation of the new budget cycle.</a:t>
            </a:r>
          </a:p>
          <a:p>
            <a:r>
              <a:rPr lang="en-ZA" sz="1200" dirty="0" smtClean="0"/>
              <a:t>The OVG has submitted a request to retain  R57,7 million unspent funds for the 2017/18 financial  year. The office is awaiting a response from the National Treasury</a:t>
            </a:r>
            <a:endParaRPr lang="en-ZA" sz="1200" dirty="0"/>
          </a:p>
        </p:txBody>
      </p:sp>
    </p:spTree>
    <p:extLst>
      <p:ext uri="{BB962C8B-B14F-4D97-AF65-F5344CB8AC3E}">
        <p14:creationId xmlns:p14="http://schemas.microsoft.com/office/powerpoint/2010/main" xmlns="" val="294306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994122"/>
          </a:xfrm>
        </p:spPr>
        <p:txBody>
          <a:bodyPr>
            <a:normAutofit/>
          </a:bodyPr>
          <a:lstStyle/>
          <a:p>
            <a:pPr>
              <a:spcBef>
                <a:spcPts val="0"/>
              </a:spcBef>
              <a:defRPr/>
            </a:pPr>
            <a:r>
              <a:rPr lang="en-ZA" dirty="0" smtClean="0"/>
              <a:t>RE YA LEBOHA</a:t>
            </a:r>
            <a:endParaRPr lang="en-ZA"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21</a:t>
            </a:fld>
            <a:endParaRPr lang="en-ZA"/>
          </a:p>
        </p:txBody>
      </p:sp>
    </p:spTree>
    <p:extLst>
      <p:ext uri="{BB962C8B-B14F-4D97-AF65-F5344CB8AC3E}">
        <p14:creationId xmlns:p14="http://schemas.microsoft.com/office/powerpoint/2010/main" xmlns="" val="2242962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0"/>
              </a:spcBef>
              <a:defRPr/>
            </a:pPr>
            <a:r>
              <a:rPr lang="en-ZA" sz="1600" b="1" dirty="0">
                <a:solidFill>
                  <a:prstClr val="black"/>
                </a:solidFill>
                <a:latin typeface="Arial" panose="020B0604020202020204" pitchFamily="34" charset="0"/>
                <a:cs typeface="Arial" panose="020B0604020202020204" pitchFamily="34" charset="0"/>
              </a:rPr>
              <a:t>AUDITOR GENERAL : </a:t>
            </a:r>
            <a:r>
              <a:rPr lang="en-ZA" sz="1600" b="1" dirty="0" smtClean="0">
                <a:solidFill>
                  <a:prstClr val="black"/>
                </a:solidFill>
                <a:latin typeface="Arial" panose="020B0604020202020204" pitchFamily="34" charset="0"/>
                <a:cs typeface="Arial" panose="020B0604020202020204" pitchFamily="34" charset="0"/>
              </a:rPr>
              <a:t>2017/18 AUDIT OUTCOME</a:t>
            </a:r>
            <a:r>
              <a:rPr lang="en-ZA" sz="1600" b="1" dirty="0">
                <a:solidFill>
                  <a:prstClr val="black"/>
                </a:solidFill>
                <a:latin typeface="Arial" panose="020B0604020202020204" pitchFamily="34" charset="0"/>
                <a:cs typeface="Arial" panose="020B0604020202020204" pitchFamily="34" charset="0"/>
              </a:rPr>
              <a:t/>
            </a:r>
            <a:br>
              <a:rPr lang="en-ZA" sz="1600" b="1" dirty="0">
                <a:solidFill>
                  <a:prstClr val="black"/>
                </a:solidFill>
                <a:latin typeface="Arial" panose="020B0604020202020204" pitchFamily="34" charset="0"/>
                <a:cs typeface="Arial" panose="020B0604020202020204" pitchFamily="34" charset="0"/>
              </a:rPr>
            </a:br>
            <a:r>
              <a:rPr lang="en-ZA" sz="1600" b="1" dirty="0">
                <a:solidFill>
                  <a:prstClr val="black"/>
                </a:solidFill>
                <a:latin typeface="Arial" panose="020B0604020202020204" pitchFamily="34" charset="0"/>
                <a:cs typeface="Arial" panose="020B0604020202020204" pitchFamily="34" charset="0"/>
              </a:rPr>
              <a:t>2015/16- </a:t>
            </a:r>
            <a:r>
              <a:rPr lang="en-ZA" sz="1600" b="1" dirty="0" smtClean="0">
                <a:solidFill>
                  <a:prstClr val="black"/>
                </a:solidFill>
                <a:latin typeface="Arial" panose="020B0604020202020204" pitchFamily="34" charset="0"/>
                <a:cs typeface="Arial" panose="020B0604020202020204" pitchFamily="34" charset="0"/>
              </a:rPr>
              <a:t>2017/18 TIMELINE</a:t>
            </a:r>
            <a:endParaRPr lang="en-ZA" sz="2400" u="sng" dirty="0"/>
          </a:p>
        </p:txBody>
      </p:sp>
      <p:sp>
        <p:nvSpPr>
          <p:cNvPr id="3" name="Content Placeholder 2"/>
          <p:cNvSpPr>
            <a:spLocks noGrp="1"/>
          </p:cNvSpPr>
          <p:nvPr>
            <p:ph idx="1"/>
          </p:nvPr>
        </p:nvSpPr>
        <p:spPr/>
        <p:txBody>
          <a:bodyPr>
            <a:normAutofit/>
          </a:bodyPr>
          <a:lstStyle/>
          <a:p>
            <a:pPr marL="0" indent="0">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ctr">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ctr">
              <a:buNone/>
            </a:pP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ctr">
              <a:buNone/>
            </a:pPr>
            <a:r>
              <a:rPr lang="en-ZA" sz="1200" dirty="0" smtClean="0">
                <a:solidFill>
                  <a:schemeClr val="tx1">
                    <a:lumMod val="65000"/>
                    <a:lumOff val="35000"/>
                  </a:schemeClr>
                </a:solidFill>
                <a:latin typeface="Arial" panose="020B0604020202020204" pitchFamily="34" charset="0"/>
                <a:cs typeface="Arial" panose="020B0604020202020204" pitchFamily="34" charset="0"/>
              </a:rPr>
              <a:t>The OVG was audited as a separate entity for the first time in 2017/18</a:t>
            </a:r>
            <a:endParaRPr lang="en-ZA" sz="1200" dirty="0" smtClean="0"/>
          </a:p>
        </p:txBody>
      </p:sp>
      <p:sp>
        <p:nvSpPr>
          <p:cNvPr id="6" name="Slide Number Placeholder 5"/>
          <p:cNvSpPr>
            <a:spLocks noGrp="1"/>
          </p:cNvSpPr>
          <p:nvPr>
            <p:ph type="sldNum" sz="quarter" idx="12"/>
          </p:nvPr>
        </p:nvSpPr>
        <p:spPr/>
        <p:txBody>
          <a:bodyPr/>
          <a:lstStyle/>
          <a:p>
            <a:fld id="{06BB148F-02BF-4613-A9BA-F2252BA4600F}" type="slidenum">
              <a:rPr lang="en-ZA" smtClean="0"/>
              <a:pPr/>
              <a:t>3</a:t>
            </a:fld>
            <a:endParaRPr lang="en-ZA"/>
          </a:p>
        </p:txBody>
      </p:sp>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3568" y="1196752"/>
            <a:ext cx="7651750" cy="12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44355" y="1196753"/>
            <a:ext cx="52927" cy="3960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738710" y="1628800"/>
            <a:ext cx="1749425" cy="36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488386" y="3239070"/>
            <a:ext cx="1011237" cy="36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4" name="Picture 10"/>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572000" y="4728634"/>
            <a:ext cx="2020019" cy="68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8" name="Picture 14"/>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6228184" y="4221088"/>
            <a:ext cx="1951037" cy="1319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6" name="Rounded Rectangle 15"/>
          <p:cNvSpPr/>
          <p:nvPr/>
        </p:nvSpPr>
        <p:spPr>
          <a:xfrm>
            <a:off x="971600" y="1269268"/>
            <a:ext cx="1767110" cy="862297"/>
          </a:xfrm>
          <a:prstGeom prst="round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609600" indent="-609600" algn="ctr">
              <a:defRPr/>
            </a:pPr>
            <a:endParaRPr lang="en-ZA" sz="1400" dirty="0">
              <a:solidFill>
                <a:schemeClr val="bg1">
                  <a:lumMod val="85000"/>
                </a:schemeClr>
              </a:solidFill>
              <a:latin typeface="Arial" pitchFamily="34" charset="0"/>
              <a:cs typeface="Arial" pitchFamily="34" charset="0"/>
            </a:endParaRPr>
          </a:p>
          <a:p>
            <a:pPr marL="609600" indent="-609600" algn="ctr">
              <a:defRPr/>
            </a:pPr>
            <a:r>
              <a:rPr lang="en-ZA" sz="2400" dirty="0" smtClean="0">
                <a:solidFill>
                  <a:schemeClr val="tx1">
                    <a:lumMod val="95000"/>
                    <a:lumOff val="5000"/>
                  </a:schemeClr>
                </a:solidFill>
                <a:latin typeface="Arial" pitchFamily="34" charset="0"/>
                <a:cs typeface="Arial" pitchFamily="34" charset="0"/>
              </a:rPr>
              <a:t>2015/16</a:t>
            </a:r>
            <a:endParaRPr lang="en-ZA" sz="2400" dirty="0">
              <a:solidFill>
                <a:schemeClr val="tx1">
                  <a:lumMod val="95000"/>
                  <a:lumOff val="5000"/>
                </a:schemeClr>
              </a:solidFill>
              <a:latin typeface="Arial" pitchFamily="34" charset="0"/>
              <a:cs typeface="Arial" pitchFamily="34" charset="0"/>
            </a:endParaRPr>
          </a:p>
          <a:p>
            <a:pPr algn="ctr">
              <a:defRPr/>
            </a:pPr>
            <a:r>
              <a:rPr lang="en-ZA" sz="800" dirty="0" smtClean="0">
                <a:solidFill>
                  <a:schemeClr val="tx1">
                    <a:lumMod val="95000"/>
                    <a:lumOff val="5000"/>
                  </a:schemeClr>
                </a:solidFill>
                <a:latin typeface="Arial" pitchFamily="34" charset="0"/>
                <a:cs typeface="Arial" pitchFamily="34" charset="0"/>
              </a:rPr>
              <a:t>OVG reported as part of the Deeds Registration Account</a:t>
            </a:r>
            <a:endParaRPr lang="en-ZA" sz="2400" dirty="0">
              <a:solidFill>
                <a:schemeClr val="bg1">
                  <a:lumMod val="85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176465" y="2852936"/>
            <a:ext cx="2103437" cy="1085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69307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52128"/>
            <a:ext cx="8229600" cy="577552"/>
          </a:xfrm>
        </p:spPr>
        <p:txBody>
          <a:bodyPr>
            <a:noAutofit/>
          </a:bodyPr>
          <a:lstStyle/>
          <a:p>
            <a:pPr>
              <a:spcBef>
                <a:spcPts val="0"/>
              </a:spcBef>
              <a:defRPr/>
            </a:pPr>
            <a:r>
              <a:rPr lang="en-ZA" sz="1600" u="sng" dirty="0" smtClean="0">
                <a:latin typeface="Arial" pitchFamily="34" charset="0"/>
                <a:cs typeface="Arial" pitchFamily="34" charset="0"/>
              </a:rPr>
              <a:t>SIGNIFICANT ACCOUNTING POLICIES </a:t>
            </a:r>
            <a:endParaRPr lang="en-ZA" sz="1600" u="sng"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6BB148F-02BF-4613-A9BA-F2252BA4600F}" type="slidenum">
              <a:rPr lang="en-ZA" smtClean="0"/>
              <a:pPr/>
              <a:t>5</a:t>
            </a:fld>
            <a:endParaRPr lang="en-ZA"/>
          </a:p>
        </p:txBody>
      </p:sp>
      <p:sp>
        <p:nvSpPr>
          <p:cNvPr id="7" name="Rectangle 6"/>
          <p:cNvSpPr/>
          <p:nvPr/>
        </p:nvSpPr>
        <p:spPr>
          <a:xfrm>
            <a:off x="179512" y="1484784"/>
            <a:ext cx="8424935" cy="2169825"/>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1450" indent="-171450" algn="just">
              <a:spcBef>
                <a:spcPts val="600"/>
              </a:spcBef>
              <a:buFont typeface="Courier New" pitchFamily="49" charset="0"/>
              <a:buChar char="o"/>
              <a:defRPr/>
            </a:pPr>
            <a:r>
              <a:rPr lang="en-ZA" sz="1200" dirty="0">
                <a:solidFill>
                  <a:schemeClr val="tx1">
                    <a:lumMod val="65000"/>
                    <a:lumOff val="35000"/>
                  </a:schemeClr>
                </a:solidFill>
                <a:latin typeface="Arial" panose="020B0604020202020204" pitchFamily="34" charset="0"/>
                <a:cs typeface="Arial" panose="020B0604020202020204" pitchFamily="34" charset="0"/>
              </a:rPr>
              <a:t>Financial Statements are prepared in accordance with effective </a:t>
            </a:r>
            <a:r>
              <a:rPr lang="en-ZA" sz="1200" b="1" dirty="0">
                <a:solidFill>
                  <a:schemeClr val="tx1">
                    <a:lumMod val="65000"/>
                    <a:lumOff val="35000"/>
                  </a:schemeClr>
                </a:solidFill>
                <a:latin typeface="Arial" panose="020B0604020202020204" pitchFamily="34" charset="0"/>
                <a:cs typeface="Arial" panose="020B0604020202020204" pitchFamily="34" charset="0"/>
              </a:rPr>
              <a:t>Standards of Generally Accepted Accounting Practice (GRAP</a:t>
            </a:r>
            <a:r>
              <a:rPr lang="en-ZA" sz="1200" b="1" dirty="0" smtClean="0">
                <a:solidFill>
                  <a:schemeClr val="tx1">
                    <a:lumMod val="65000"/>
                    <a:lumOff val="35000"/>
                  </a:schemeClr>
                </a:solidFill>
                <a:latin typeface="Arial" panose="020B0604020202020204" pitchFamily="34" charset="0"/>
                <a:cs typeface="Arial" panose="020B0604020202020204" pitchFamily="34" charset="0"/>
              </a:rPr>
              <a:t>). </a:t>
            </a:r>
          </a:p>
          <a:p>
            <a:pPr marL="171450" indent="-171450" algn="just">
              <a:spcBef>
                <a:spcPts val="600"/>
              </a:spcBef>
              <a:buFont typeface="Courier New" pitchFamily="49" charset="0"/>
              <a:buChar char="o"/>
              <a:defRPr/>
            </a:pPr>
            <a:r>
              <a:rPr lang="en-ZA" sz="1200" dirty="0" smtClean="0">
                <a:solidFill>
                  <a:schemeClr val="tx1">
                    <a:lumMod val="65000"/>
                    <a:lumOff val="35000"/>
                  </a:schemeClr>
                </a:solidFill>
                <a:latin typeface="Arial" panose="020B0604020202020204" pitchFamily="34" charset="0"/>
                <a:cs typeface="Arial" panose="020B0604020202020204" pitchFamily="34" charset="0"/>
              </a:rPr>
              <a:t>The </a:t>
            </a:r>
            <a:r>
              <a:rPr lang="en-ZA" sz="1200" dirty="0">
                <a:solidFill>
                  <a:schemeClr val="tx1">
                    <a:lumMod val="65000"/>
                    <a:lumOff val="35000"/>
                  </a:schemeClr>
                </a:solidFill>
                <a:latin typeface="Arial" panose="020B0604020202020204" pitchFamily="34" charset="0"/>
                <a:cs typeface="Arial" panose="020B0604020202020204" pitchFamily="34" charset="0"/>
              </a:rPr>
              <a:t>audited annual financial statements have been prepared on an accrual basis of accounting and incorporated the historical cost conventions as the basis of measurement except where specified otherwise.</a:t>
            </a:r>
            <a:endParaRPr lang="en-ZA" sz="1200" dirty="0" smtClean="0">
              <a:solidFill>
                <a:schemeClr val="tx1">
                  <a:lumMod val="65000"/>
                  <a:lumOff val="35000"/>
                </a:schemeClr>
              </a:solidFill>
              <a:latin typeface="Arial" panose="020B0604020202020204" pitchFamily="34" charset="0"/>
              <a:cs typeface="Arial" panose="020B0604020202020204" pitchFamily="34" charset="0"/>
            </a:endParaRPr>
          </a:p>
          <a:p>
            <a:pPr marL="171450" lvl="0" indent="-85725" algn="just">
              <a:lnSpc>
                <a:spcPct val="150000"/>
              </a:lnSpc>
              <a:spcBef>
                <a:spcPts val="600"/>
              </a:spcBef>
              <a:buFont typeface="Courier New" panose="02070309020205020404" pitchFamily="49" charset="0"/>
              <a:buChar char="o"/>
              <a:defRPr/>
            </a:pPr>
            <a:r>
              <a:rPr lang="en-ZA" sz="1200" dirty="0">
                <a:solidFill>
                  <a:prstClr val="black">
                    <a:lumMod val="65000"/>
                    <a:lumOff val="35000"/>
                  </a:prstClr>
                </a:solidFill>
                <a:latin typeface="Arial" panose="020B0604020202020204" pitchFamily="34" charset="0"/>
                <a:cs typeface="Arial" panose="020B0604020202020204" pitchFamily="34" charset="0"/>
              </a:rPr>
              <a:t>The annual financial statements have been prepared </a:t>
            </a:r>
            <a:r>
              <a:rPr lang="en-ZA" sz="1200" dirty="0" smtClean="0">
                <a:solidFill>
                  <a:prstClr val="black">
                    <a:lumMod val="65000"/>
                    <a:lumOff val="35000"/>
                  </a:prstClr>
                </a:solidFill>
                <a:latin typeface="Arial" panose="020B0604020202020204" pitchFamily="34" charset="0"/>
                <a:cs typeface="Arial" panose="020B0604020202020204" pitchFamily="34" charset="0"/>
              </a:rPr>
              <a:t>on </a:t>
            </a:r>
            <a:r>
              <a:rPr lang="en-ZA" sz="1200" dirty="0">
                <a:solidFill>
                  <a:prstClr val="black">
                    <a:lumMod val="65000"/>
                    <a:lumOff val="35000"/>
                  </a:prstClr>
                </a:solidFill>
                <a:latin typeface="Arial" panose="020B0604020202020204" pitchFamily="34" charset="0"/>
                <a:cs typeface="Arial" panose="020B0604020202020204" pitchFamily="34" charset="0"/>
              </a:rPr>
              <a:t>the expectation that the entity will continue to operate as a </a:t>
            </a:r>
            <a:r>
              <a:rPr lang="en-ZA" sz="1200" b="1" dirty="0">
                <a:solidFill>
                  <a:prstClr val="black">
                    <a:lumMod val="65000"/>
                    <a:lumOff val="35000"/>
                  </a:prstClr>
                </a:solidFill>
                <a:latin typeface="Arial" panose="020B0604020202020204" pitchFamily="34" charset="0"/>
                <a:cs typeface="Arial" panose="020B0604020202020204" pitchFamily="34" charset="0"/>
              </a:rPr>
              <a:t>going concern </a:t>
            </a:r>
            <a:r>
              <a:rPr lang="en-ZA" sz="1200" dirty="0">
                <a:solidFill>
                  <a:prstClr val="black">
                    <a:lumMod val="65000"/>
                    <a:lumOff val="35000"/>
                  </a:prstClr>
                </a:solidFill>
                <a:latin typeface="Arial" panose="020B0604020202020204" pitchFamily="34" charset="0"/>
                <a:cs typeface="Arial" panose="020B0604020202020204" pitchFamily="34" charset="0"/>
              </a:rPr>
              <a:t>for at least the next 12 months</a:t>
            </a:r>
            <a:r>
              <a:rPr lang="en-ZA" sz="1200" dirty="0" smtClean="0">
                <a:solidFill>
                  <a:prstClr val="black">
                    <a:lumMod val="65000"/>
                    <a:lumOff val="35000"/>
                  </a:prstClr>
                </a:solidFill>
                <a:latin typeface="Arial" panose="020B0604020202020204" pitchFamily="34" charset="0"/>
                <a:cs typeface="Arial" panose="020B0604020202020204" pitchFamily="34" charset="0"/>
              </a:rPr>
              <a:t>.</a:t>
            </a:r>
          </a:p>
          <a:p>
            <a:pPr marL="171450" lvl="0" indent="-171450" algn="just">
              <a:lnSpc>
                <a:spcPct val="150000"/>
              </a:lnSpc>
              <a:spcBef>
                <a:spcPts val="600"/>
              </a:spcBef>
              <a:buFont typeface="Courier New" panose="02070309020205020404" pitchFamily="49" charset="0"/>
              <a:buChar char="o"/>
              <a:defRPr/>
            </a:pPr>
            <a:r>
              <a:rPr lang="en-ZA" sz="1200" dirty="0">
                <a:solidFill>
                  <a:prstClr val="black">
                    <a:lumMod val="65000"/>
                    <a:lumOff val="35000"/>
                  </a:prstClr>
                </a:solidFill>
                <a:latin typeface="Arial" panose="020B0604020202020204" pitchFamily="34" charset="0"/>
                <a:cs typeface="Arial" panose="020B0604020202020204" pitchFamily="34" charset="0"/>
              </a:rPr>
              <a:t> Management has made and disclosed </a:t>
            </a:r>
            <a:r>
              <a:rPr lang="en-ZA" sz="1200" b="1" dirty="0">
                <a:solidFill>
                  <a:prstClr val="black">
                    <a:lumMod val="65000"/>
                    <a:lumOff val="35000"/>
                  </a:prstClr>
                </a:solidFill>
                <a:latin typeface="Arial" panose="020B0604020202020204" pitchFamily="34" charset="0"/>
                <a:cs typeface="Arial" panose="020B0604020202020204" pitchFamily="34" charset="0"/>
              </a:rPr>
              <a:t>estimates and assumption </a:t>
            </a:r>
            <a:r>
              <a:rPr lang="en-ZA" sz="1200" dirty="0">
                <a:solidFill>
                  <a:prstClr val="black">
                    <a:lumMod val="65000"/>
                    <a:lumOff val="35000"/>
                  </a:prstClr>
                </a:solidFill>
                <a:latin typeface="Arial" panose="020B0604020202020204" pitchFamily="34" charset="0"/>
                <a:cs typeface="Arial" panose="020B0604020202020204" pitchFamily="34" charset="0"/>
              </a:rPr>
              <a:t>that affect the amounts represented in the annual financial statements and related disclosures</a:t>
            </a:r>
          </a:p>
        </p:txBody>
      </p:sp>
      <p:sp>
        <p:nvSpPr>
          <p:cNvPr id="11" name="Text Placeholder 11"/>
          <p:cNvSpPr txBox="1">
            <a:spLocks/>
          </p:cNvSpPr>
          <p:nvPr/>
        </p:nvSpPr>
        <p:spPr>
          <a:xfrm>
            <a:off x="1923778" y="980728"/>
            <a:ext cx="3967163" cy="381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endParaRPr lang="en-ZA" altLang="en-US" sz="1200" b="1" dirty="0" smtClean="0">
              <a:solidFill>
                <a:srgbClr val="92D050"/>
              </a:solidFill>
              <a:latin typeface="Arial" charset="0"/>
              <a:cs typeface="Arial" charset="0"/>
            </a:endParaRPr>
          </a:p>
        </p:txBody>
      </p:sp>
      <p:cxnSp>
        <p:nvCxnSpPr>
          <p:cNvPr id="5" name="Straight Connector 4"/>
          <p:cNvCxnSpPr/>
          <p:nvPr/>
        </p:nvCxnSpPr>
        <p:spPr>
          <a:xfrm>
            <a:off x="323528" y="1412776"/>
            <a:ext cx="828091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77623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pPr>
              <a:lnSpc>
                <a:spcPct val="115000"/>
              </a:lnSpc>
              <a:spcAft>
                <a:spcPts val="0"/>
              </a:spcAft>
            </a:pPr>
            <a:r>
              <a:rPr lang="en-ZA" sz="2000" u="sng" dirty="0">
                <a:latin typeface="Arial" pitchFamily="34" charset="0"/>
                <a:ea typeface="Calibri"/>
                <a:cs typeface="Arial" pitchFamily="34" charset="0"/>
              </a:rPr>
              <a:t>CHIEF EXECUTIVE OFFICER’S OVERVIEW  </a:t>
            </a:r>
          </a:p>
        </p:txBody>
      </p:sp>
      <p:sp>
        <p:nvSpPr>
          <p:cNvPr id="15" name="Content Placeholder 14"/>
          <p:cNvSpPr>
            <a:spLocks noGrp="1"/>
          </p:cNvSpPr>
          <p:nvPr>
            <p:ph sz="half" idx="1"/>
          </p:nvPr>
        </p:nvSpPr>
        <p:spPr>
          <a:xfrm>
            <a:off x="457200" y="980728"/>
            <a:ext cx="8507288" cy="5145435"/>
          </a:xfrm>
        </p:spPr>
        <p:txBody>
          <a:bodyPr>
            <a:noAutofit/>
          </a:bodyPr>
          <a:lstStyle/>
          <a:p>
            <a:pPr algn="just"/>
            <a:r>
              <a:rPr lang="en-ZA" sz="1600" dirty="0"/>
              <a:t>The Office of the Valuer-General (OVG) was established through the Property Valuation Act No. 17 of 2014 (PVA). The PVA became effective from the 1st of August 2015. </a:t>
            </a:r>
            <a:r>
              <a:rPr lang="en-ZA" sz="1600" dirty="0" smtClean="0"/>
              <a:t>The </a:t>
            </a:r>
            <a:r>
              <a:rPr lang="en-ZA" sz="1600" dirty="0"/>
              <a:t>VG, who is also the Chief Executive Officer (CEO) and Accounting Authority (AA) of the OVG, has spent time getting the OVG off the ground and creating an organisation as envisaged in the Public Finance Management Act (PFMA), the PVA and in the spirit of chapter six of the National Development Plan (NDP</a:t>
            </a:r>
            <a:r>
              <a:rPr lang="en-ZA" sz="1600" dirty="0" smtClean="0"/>
              <a:t>). </a:t>
            </a:r>
            <a:r>
              <a:rPr lang="en-ZA" sz="1600" dirty="0"/>
              <a:t>This is therefore, the first formal annual report to be prepared by the OVG. </a:t>
            </a:r>
            <a:endParaRPr lang="en-ZA" sz="1600" dirty="0" smtClean="0"/>
          </a:p>
          <a:p>
            <a:pPr algn="just"/>
            <a:endParaRPr lang="en-ZA" sz="200" dirty="0" smtClean="0"/>
          </a:p>
          <a:p>
            <a:pPr algn="just"/>
            <a:endParaRPr lang="en-ZA" sz="200" dirty="0"/>
          </a:p>
          <a:p>
            <a:pPr algn="just"/>
            <a:r>
              <a:rPr lang="en-ZA" sz="1600" dirty="0" smtClean="0"/>
              <a:t>The </a:t>
            </a:r>
            <a:r>
              <a:rPr lang="en-ZA" sz="1600" dirty="0"/>
              <a:t>overwhelming majority of the valuations conducted for the Land Reform programme was conducted by </a:t>
            </a:r>
            <a:r>
              <a:rPr lang="en-ZA" sz="1600" dirty="0" err="1"/>
              <a:t>valuers</a:t>
            </a:r>
            <a:r>
              <a:rPr lang="en-ZA" sz="1600" dirty="0"/>
              <a:t> in private practice, reviewed and quality assured by the OVG. The OVG intends to progressively rely less on private </a:t>
            </a:r>
            <a:r>
              <a:rPr lang="en-ZA" sz="1600" dirty="0" err="1"/>
              <a:t>valuers</a:t>
            </a:r>
            <a:r>
              <a:rPr lang="en-ZA" sz="1600" dirty="0"/>
              <a:t> and create its own internal capacity in carrying out its mandate</a:t>
            </a:r>
            <a:r>
              <a:rPr lang="en-ZA" sz="1600" dirty="0" smtClean="0"/>
              <a:t>.</a:t>
            </a:r>
          </a:p>
          <a:p>
            <a:pPr algn="just"/>
            <a:endParaRPr lang="en-ZA" sz="200" dirty="0" smtClean="0"/>
          </a:p>
          <a:p>
            <a:pPr algn="just"/>
            <a:endParaRPr lang="en-ZA" sz="200" dirty="0"/>
          </a:p>
          <a:p>
            <a:pPr algn="just"/>
            <a:r>
              <a:rPr lang="en-ZA" sz="1600" dirty="0" smtClean="0"/>
              <a:t>With </a:t>
            </a:r>
            <a:r>
              <a:rPr lang="en-ZA" sz="1600" dirty="0"/>
              <a:t>the initial “start-up” capacity that the OVG was granted, it began to operate as an entity supported by the Office of the Chief Registrar of Deeds (OCRD). This support was provided in so far as the corporate functions of Finance, Supply Chain Management (SCM) and Human Resource Management (HRM) were concerned. This placed considerable pressure on the OCRD </a:t>
            </a:r>
            <a:r>
              <a:rPr lang="en-ZA" sz="1600" dirty="0" smtClean="0"/>
              <a:t>resources. </a:t>
            </a:r>
            <a:endParaRPr lang="en-ZA" sz="200"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8</a:t>
            </a:fld>
            <a:endParaRPr lang="en-ZA"/>
          </a:p>
        </p:txBody>
      </p:sp>
    </p:spTree>
    <p:extLst>
      <p:ext uri="{BB962C8B-B14F-4D97-AF65-F5344CB8AC3E}">
        <p14:creationId xmlns:p14="http://schemas.microsoft.com/office/powerpoint/2010/main" xmlns="" val="3923994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pPr>
              <a:lnSpc>
                <a:spcPct val="115000"/>
              </a:lnSpc>
              <a:spcAft>
                <a:spcPts val="0"/>
              </a:spcAft>
            </a:pPr>
            <a:r>
              <a:rPr lang="en-ZA" sz="2000" u="sng" dirty="0">
                <a:latin typeface="Arial" pitchFamily="34" charset="0"/>
                <a:ea typeface="Calibri"/>
                <a:cs typeface="Arial" pitchFamily="34" charset="0"/>
              </a:rPr>
              <a:t>CHIEF EXECUTIVE OFFICER’S OVERVIEW  </a:t>
            </a:r>
          </a:p>
        </p:txBody>
      </p:sp>
      <p:sp>
        <p:nvSpPr>
          <p:cNvPr id="15" name="Content Placeholder 14"/>
          <p:cNvSpPr>
            <a:spLocks noGrp="1"/>
          </p:cNvSpPr>
          <p:nvPr>
            <p:ph sz="half" idx="1"/>
          </p:nvPr>
        </p:nvSpPr>
        <p:spPr>
          <a:xfrm>
            <a:off x="539552" y="980728"/>
            <a:ext cx="8208912" cy="5145435"/>
          </a:xfrm>
        </p:spPr>
        <p:txBody>
          <a:bodyPr>
            <a:normAutofit/>
          </a:bodyPr>
          <a:lstStyle/>
          <a:p>
            <a:pPr algn="just"/>
            <a:endParaRPr lang="en-ZA" sz="1200" dirty="0" smtClean="0"/>
          </a:p>
          <a:p>
            <a:pPr algn="just"/>
            <a:r>
              <a:rPr lang="en-ZA" sz="1600" dirty="0" smtClean="0"/>
              <a:t>The </a:t>
            </a:r>
            <a:r>
              <a:rPr lang="en-ZA" sz="1600" dirty="0"/>
              <a:t>OVG is in the process of putting into place its own </a:t>
            </a:r>
            <a:r>
              <a:rPr lang="en-ZA" sz="1600" dirty="0" smtClean="0"/>
              <a:t>SCM, Operational, HR, Finance and other policies</a:t>
            </a:r>
            <a:r>
              <a:rPr lang="en-ZA" sz="1600" dirty="0"/>
              <a:t> </a:t>
            </a:r>
            <a:r>
              <a:rPr lang="en-ZA" sz="1600" dirty="0" smtClean="0"/>
              <a:t>along with </a:t>
            </a:r>
            <a:r>
              <a:rPr lang="en-ZA" sz="1600" dirty="0"/>
              <a:t>standard operating procedures, as well as delegations of authority. These will be implemented once the OVG operates without support from the OCRD. </a:t>
            </a:r>
            <a:endParaRPr lang="en-ZA" sz="1600" dirty="0" smtClean="0"/>
          </a:p>
          <a:p>
            <a:pPr marL="0" indent="0" algn="just">
              <a:buNone/>
            </a:pPr>
            <a:endParaRPr lang="en-ZA" sz="1600" dirty="0" smtClean="0"/>
          </a:p>
          <a:p>
            <a:pPr algn="just"/>
            <a:r>
              <a:rPr lang="en-ZA" sz="1600" dirty="0" smtClean="0"/>
              <a:t>As </a:t>
            </a:r>
            <a:r>
              <a:rPr lang="en-ZA" sz="1600" dirty="0"/>
              <a:t>it stands the OVG has established healthy relationships with the Department of Rural Development and Land Reform (DRDLR) as well as the National Treasury in so far as its funding is concerned. Sufficient funding, given the start-up nature of the OVG was provided during the year under review as well as the rest of the Medium-Term Expenditure Framework (MTEF) period. This is an </a:t>
            </a:r>
            <a:r>
              <a:rPr lang="en-ZA" sz="1600" dirty="0" smtClean="0"/>
              <a:t>on-going </a:t>
            </a:r>
            <a:r>
              <a:rPr lang="en-ZA" sz="1600" dirty="0"/>
              <a:t>relationship that we will endeavour to strengthen over the years lying ahead.  The OVG received a budget of </a:t>
            </a:r>
            <a:r>
              <a:rPr lang="en-ZA" sz="1600" dirty="0" smtClean="0"/>
              <a:t>R64,8 mil in </a:t>
            </a:r>
            <a:r>
              <a:rPr lang="en-ZA" sz="1600" dirty="0"/>
              <a:t>the 2017/18 financial year</a:t>
            </a:r>
            <a:r>
              <a:rPr lang="en-ZA" sz="1900" dirty="0"/>
              <a:t>. </a:t>
            </a:r>
          </a:p>
        </p:txBody>
      </p:sp>
      <p:sp>
        <p:nvSpPr>
          <p:cNvPr id="6" name="Slide Number Placeholder 5"/>
          <p:cNvSpPr>
            <a:spLocks noGrp="1"/>
          </p:cNvSpPr>
          <p:nvPr>
            <p:ph type="sldNum" sz="quarter" idx="12"/>
          </p:nvPr>
        </p:nvSpPr>
        <p:spPr/>
        <p:txBody>
          <a:bodyPr/>
          <a:lstStyle/>
          <a:p>
            <a:fld id="{06BB148F-02BF-4613-A9BA-F2252BA4600F}" type="slidenum">
              <a:rPr lang="en-ZA" smtClean="0"/>
              <a:pPr/>
              <a:t>9</a:t>
            </a:fld>
            <a:endParaRPr lang="en-ZA"/>
          </a:p>
        </p:txBody>
      </p:sp>
    </p:spTree>
    <p:extLst>
      <p:ext uri="{BB962C8B-B14F-4D97-AF65-F5344CB8AC3E}">
        <p14:creationId xmlns:p14="http://schemas.microsoft.com/office/powerpoint/2010/main" xmlns="" val="3228930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6757</TotalTime>
  <Words>1232</Words>
  <Application>Microsoft Office PowerPoint</Application>
  <PresentationFormat>On-screen Show (4:3)</PresentationFormat>
  <Paragraphs>169</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PORTFOLIO COMMITTEE BRIEFING: OFFICE OF THE VALUER-GENERAL  10 OCTOBER 2018</vt:lpstr>
      <vt:lpstr>Slide 2</vt:lpstr>
      <vt:lpstr>AUDITOR GENERAL : 2017/18 AUDIT OUTCOME 2015/16- 2017/18 TIMELINE</vt:lpstr>
      <vt:lpstr>Slide 4</vt:lpstr>
      <vt:lpstr>SIGNIFICANT ACCOUNTING POLICIES </vt:lpstr>
      <vt:lpstr>Slide 6</vt:lpstr>
      <vt:lpstr>Slide 7</vt:lpstr>
      <vt:lpstr>CHIEF EXECUTIVE OFFICER’S OVERVIEW  </vt:lpstr>
      <vt:lpstr>CHIEF EXECUTIVE OFFICER’S OVERVIEW  </vt:lpstr>
      <vt:lpstr>PART B: PERFORMANCE INFORMATION</vt:lpstr>
      <vt:lpstr>PART B: PERFORMANCE INFORMATION</vt:lpstr>
      <vt:lpstr>PART B: PERFORMANCE INFORMATION</vt:lpstr>
      <vt:lpstr>Slide 13</vt:lpstr>
      <vt:lpstr>Slide 14</vt:lpstr>
      <vt:lpstr>QUARTER 1 FINANCIAL PERFORMANCE</vt:lpstr>
      <vt:lpstr>2018/19 QUARTER 1 PERFORMANCE</vt:lpstr>
      <vt:lpstr>2018/19 QUARTER 2 FINANCIAL PERFORMANCE</vt:lpstr>
      <vt:lpstr>2018/19 QUARTER 2 PERFORMANCE</vt:lpstr>
      <vt:lpstr>2018/19 QUARTER 2 PERFORMANCE</vt:lpstr>
      <vt:lpstr>Management Report</vt:lpstr>
      <vt:lpstr>RE YA LEBOHA</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 HERE</dc:title>
  <dc:creator>user</dc:creator>
  <cp:lastModifiedBy>PUMZA</cp:lastModifiedBy>
  <cp:revision>315</cp:revision>
  <cp:lastPrinted>2018-10-04T16:13:54Z</cp:lastPrinted>
  <dcterms:created xsi:type="dcterms:W3CDTF">2016-10-20T13:36:22Z</dcterms:created>
  <dcterms:modified xsi:type="dcterms:W3CDTF">2018-10-12T13:29:19Z</dcterms:modified>
</cp:coreProperties>
</file>