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omments/comment2.xml" ContentType="application/vnd.openxmlformats-officedocument.presentationml.comment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Override PartName="/ppt/charts/chart6.xml" ContentType="application/vnd.openxmlformats-officedocument.drawingml.chart+xml"/>
  <Override PartName="/ppt/comments/comment1.xml" ContentType="application/vnd.openxmlformats-officedocument.presentationml.comments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9" r:id="rId3"/>
    <p:sldId id="311" r:id="rId4"/>
    <p:sldId id="312" r:id="rId5"/>
    <p:sldId id="328" r:id="rId6"/>
    <p:sldId id="314" r:id="rId7"/>
    <p:sldId id="342" r:id="rId8"/>
    <p:sldId id="322" r:id="rId9"/>
    <p:sldId id="323" r:id="rId10"/>
    <p:sldId id="348" r:id="rId11"/>
    <p:sldId id="349" r:id="rId12"/>
    <p:sldId id="346" r:id="rId13"/>
    <p:sldId id="324" r:id="rId14"/>
    <p:sldId id="325" r:id="rId15"/>
    <p:sldId id="326" r:id="rId16"/>
    <p:sldId id="350" r:id="rId17"/>
    <p:sldId id="347" r:id="rId18"/>
    <p:sldId id="261" r:id="rId19"/>
    <p:sldId id="351" r:id="rId20"/>
    <p:sldId id="335" r:id="rId21"/>
    <p:sldId id="332" r:id="rId22"/>
    <p:sldId id="333" r:id="rId23"/>
    <p:sldId id="334" r:id="rId24"/>
    <p:sldId id="337" r:id="rId25"/>
    <p:sldId id="329" r:id="rId26"/>
    <p:sldId id="338" r:id="rId27"/>
    <p:sldId id="344" r:id="rId28"/>
    <p:sldId id="340" r:id="rId29"/>
    <p:sldId id="341" r:id="rId30"/>
    <p:sldId id="301" r:id="rId31"/>
    <p:sldId id="302" r:id="rId32"/>
    <p:sldId id="304" r:id="rId33"/>
    <p:sldId id="305" r:id="rId34"/>
    <p:sldId id="306" r:id="rId35"/>
    <p:sldId id="307" r:id="rId36"/>
    <p:sldId id="303" r:id="rId37"/>
    <p:sldId id="327" r:id="rId38"/>
    <p:sldId id="298" r:id="rId3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disa Nxusani" initials="SN" lastIdx="11" clrIdx="0">
    <p:extLst>
      <p:ext uri="{19B8F6BF-5375-455C-9EA6-DF929625EA0E}">
        <p15:presenceInfo xmlns="" xmlns:p15="http://schemas.microsoft.com/office/powerpoint/2012/main" userId="S-1-5-21-3641431533-1687185774-638953211-1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CC66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viwe.gqwetha\AppData\Local\Microsoft\Windows\INetCache\Content.Outlook\SB9S783S\Data%20Lekau%20(3)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viwe.gqwetha\AppData\Local\Microsoft\Windows\INetCache\Content.Outlook\SB9S783S\Data%20Lekau%20(3)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we.gqwetha\Dropbox\Public\Home%20Work%20-%20Somangwangwangwa\Stakeholders\NDHS\EMT-%20MINTOP\2018\Copy%20of%20Copy%20of%20Financial%20Performance%20Trends%20March%202018%20(3)%20(2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we.gqwetha\AppData\Local\Microsoft\Windows\INetCache\Content.Outlook\SB9S783S\Geographic%20Spread%20active%20%20projects%20by%20province%20as%20at%2031%20Mar%202018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iwe.gqwetha\AppData\Local\Microsoft\Windows\INetCache\Content.Outlook\SB9S783S\Monthly%20Expenditure%20Report%20v11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Total Impairments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Sheet1!$B$1:$H$1</c:f>
              <c:strCache>
                <c:ptCount val="7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</c:strCache>
            </c:strRef>
          </c:cat>
          <c:val>
            <c:numRef>
              <c:f>Sheet1!$B$2:$H$2</c:f>
              <c:numCache>
                <c:formatCode>_-* #,##0_-;\-* #,##0_-;_-* "-"??_-;_-@_-</c:formatCode>
                <c:ptCount val="7"/>
                <c:pt idx="0">
                  <c:v>98019944</c:v>
                </c:pt>
                <c:pt idx="1">
                  <c:v>34851502</c:v>
                </c:pt>
                <c:pt idx="2">
                  <c:v>38277887</c:v>
                </c:pt>
                <c:pt idx="3">
                  <c:v>40630455</c:v>
                </c:pt>
                <c:pt idx="4">
                  <c:v>4172729</c:v>
                </c:pt>
                <c:pt idx="5">
                  <c:v>17108499</c:v>
                </c:pt>
                <c:pt idx="6">
                  <c:v>64187070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Total Overdue Debtors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Sheet1!$B$1:$H$1</c:f>
              <c:strCache>
                <c:ptCount val="7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</c:strCache>
            </c:strRef>
          </c:cat>
          <c:val>
            <c:numRef>
              <c:f>Sheet1!$B$3:$H$3</c:f>
              <c:numCache>
                <c:formatCode>_-* #,##0_-;\-* #,##0_-;_-* "-"??_-;_-@_-</c:formatCode>
                <c:ptCount val="7"/>
                <c:pt idx="0">
                  <c:v>141046031</c:v>
                </c:pt>
                <c:pt idx="1">
                  <c:v>37031582</c:v>
                </c:pt>
                <c:pt idx="2">
                  <c:v>48667033</c:v>
                </c:pt>
                <c:pt idx="3">
                  <c:v>52424481</c:v>
                </c:pt>
                <c:pt idx="4">
                  <c:v>22194986</c:v>
                </c:pt>
                <c:pt idx="5">
                  <c:v>149562409</c:v>
                </c:pt>
                <c:pt idx="6">
                  <c:v>115585165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Book Debts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Sheet1!$B$1:$H$1</c:f>
              <c:strCache>
                <c:ptCount val="7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</c:strCache>
            </c:strRef>
          </c:cat>
          <c:val>
            <c:numRef>
              <c:f>Sheet1!$B$4:$H$4</c:f>
              <c:numCache>
                <c:formatCode>_-* #,##0_-;\-* #,##0_-;_-* "-"??_-;_-@_-</c:formatCode>
                <c:ptCount val="7"/>
                <c:pt idx="0">
                  <c:v>289809970</c:v>
                </c:pt>
                <c:pt idx="1">
                  <c:v>237252537</c:v>
                </c:pt>
                <c:pt idx="2">
                  <c:v>234151102</c:v>
                </c:pt>
                <c:pt idx="3">
                  <c:v>299819863</c:v>
                </c:pt>
                <c:pt idx="4">
                  <c:v>343094943</c:v>
                </c:pt>
                <c:pt idx="5">
                  <c:v>394681654.30000001</c:v>
                </c:pt>
                <c:pt idx="6">
                  <c:v>334643674</c:v>
                </c:pt>
              </c:numCache>
            </c:numRef>
          </c:val>
        </c:ser>
        <c:gapWidth val="219"/>
        <c:overlap val="-27"/>
        <c:axId val="121975552"/>
        <c:axId val="121977088"/>
      </c:barChart>
      <c:catAx>
        <c:axId val="121975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77088"/>
        <c:crossesAt val="0"/>
        <c:auto val="1"/>
        <c:lblAlgn val="ctr"/>
        <c:lblOffset val="100"/>
      </c:catAx>
      <c:valAx>
        <c:axId val="121977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75552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solidFill>
        <a:sysClr val="window" lastClr="FFFFFF">
          <a:lumMod val="65000"/>
        </a:sysClr>
      </a:solidFill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Affordable!$A$6:$B$6</c:f>
              <c:strCache>
                <c:ptCount val="2"/>
                <c:pt idx="0">
                  <c:v>Total Outstanding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Affordable!$C$5:$I$5</c:f>
              <c:strCache>
                <c:ptCount val="7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</c:strCache>
            </c:strRef>
          </c:cat>
          <c:val>
            <c:numRef>
              <c:f>Affordable!$C$6:$I$6</c:f>
              <c:numCache>
                <c:formatCode>_-* #,##0_-;\-* #,##0_-;_-* "-"??_-;_-@_-</c:formatCode>
                <c:ptCount val="7"/>
                <c:pt idx="0">
                  <c:v>92747307</c:v>
                </c:pt>
                <c:pt idx="1">
                  <c:v>173963614</c:v>
                </c:pt>
                <c:pt idx="2">
                  <c:v>177628921</c:v>
                </c:pt>
                <c:pt idx="3">
                  <c:v>232714412</c:v>
                </c:pt>
                <c:pt idx="4">
                  <c:v>274953025</c:v>
                </c:pt>
                <c:pt idx="5">
                  <c:v>273510684</c:v>
                </c:pt>
                <c:pt idx="6">
                  <c:v>251768956</c:v>
                </c:pt>
              </c:numCache>
            </c:numRef>
          </c:val>
        </c:ser>
        <c:ser>
          <c:idx val="1"/>
          <c:order val="1"/>
          <c:tx>
            <c:strRef>
              <c:f>Affordable!$A$7:$B$7</c:f>
              <c:strCache>
                <c:ptCount val="2"/>
                <c:pt idx="0">
                  <c:v>Total Overdue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Affordable!$C$5:$I$5</c:f>
              <c:strCache>
                <c:ptCount val="7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</c:strCache>
            </c:strRef>
          </c:cat>
          <c:val>
            <c:numRef>
              <c:f>Affordable!$C$7:$I$7</c:f>
              <c:numCache>
                <c:formatCode>_-* #,##0_-;\-* #,##0_-;_-* "-"??_-;_-@_-</c:formatCode>
                <c:ptCount val="7"/>
                <c:pt idx="0">
                  <c:v>3409074</c:v>
                </c:pt>
                <c:pt idx="1">
                  <c:v>560565</c:v>
                </c:pt>
                <c:pt idx="2">
                  <c:v>12038077</c:v>
                </c:pt>
                <c:pt idx="3">
                  <c:v>14314300</c:v>
                </c:pt>
                <c:pt idx="4">
                  <c:v>624338</c:v>
                </c:pt>
                <c:pt idx="5">
                  <c:v>6315380</c:v>
                </c:pt>
                <c:pt idx="6">
                  <c:v>67811175</c:v>
                </c:pt>
              </c:numCache>
            </c:numRef>
          </c:val>
        </c:ser>
        <c:ser>
          <c:idx val="2"/>
          <c:order val="2"/>
          <c:tx>
            <c:strRef>
              <c:f>Affordable!$A$8:$B$8</c:f>
              <c:strCache>
                <c:ptCount val="2"/>
                <c:pt idx="0">
                  <c:v>Impairments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Affordable!$C$5:$I$5</c:f>
              <c:strCache>
                <c:ptCount val="7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</c:strCache>
            </c:strRef>
          </c:cat>
          <c:val>
            <c:numRef>
              <c:f>Affordable!$C$8:$I$8</c:f>
              <c:numCache>
                <c:formatCode>_-* #,##0.0_-;\-* #,##0.0_-;_-* "-"??_-;_-@_-</c:formatCode>
                <c:ptCount val="7"/>
                <c:pt idx="0">
                  <c:v>0</c:v>
                </c:pt>
                <c:pt idx="1">
                  <c:v>0</c:v>
                </c:pt>
                <c:pt idx="2">
                  <c:v>7029214</c:v>
                </c:pt>
                <c:pt idx="3">
                  <c:v>7348046</c:v>
                </c:pt>
                <c:pt idx="4">
                  <c:v>0</c:v>
                </c:pt>
                <c:pt idx="5">
                  <c:v>9199309</c:v>
                </c:pt>
                <c:pt idx="6">
                  <c:v>30665488</c:v>
                </c:pt>
              </c:numCache>
            </c:numRef>
          </c:val>
        </c:ser>
        <c:gapWidth val="219"/>
        <c:overlap val="-27"/>
        <c:axId val="69008384"/>
        <c:axId val="70738688"/>
      </c:barChart>
      <c:catAx>
        <c:axId val="690083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38688"/>
        <c:crosses val="autoZero"/>
        <c:auto val="1"/>
        <c:lblAlgn val="ctr"/>
        <c:lblOffset val="100"/>
      </c:catAx>
      <c:valAx>
        <c:axId val="70738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Subsidy!$C$3</c:f>
              <c:strCache>
                <c:ptCount val="1"/>
                <c:pt idx="0">
                  <c:v>Total Outstanding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Subsidy!$D$2:$J$2</c:f>
              <c:strCache>
                <c:ptCount val="7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</c:strCache>
            </c:strRef>
          </c:cat>
          <c:val>
            <c:numRef>
              <c:f>Subsidy!$D$3:$J$3</c:f>
              <c:numCache>
                <c:formatCode>_-* #,##0_-;\-* #,##0_-;_-* "-"??_-;_-@_-</c:formatCode>
                <c:ptCount val="7"/>
                <c:pt idx="0">
                  <c:v>61855180</c:v>
                </c:pt>
                <c:pt idx="1">
                  <c:v>23652147</c:v>
                </c:pt>
                <c:pt idx="2">
                  <c:v>22273334</c:v>
                </c:pt>
                <c:pt idx="3">
                  <c:v>33721590</c:v>
                </c:pt>
                <c:pt idx="4">
                  <c:v>63227232</c:v>
                </c:pt>
                <c:pt idx="5">
                  <c:v>103917912</c:v>
                </c:pt>
                <c:pt idx="6">
                  <c:v>65828668</c:v>
                </c:pt>
              </c:numCache>
            </c:numRef>
          </c:val>
        </c:ser>
        <c:ser>
          <c:idx val="1"/>
          <c:order val="1"/>
          <c:tx>
            <c:strRef>
              <c:f>Subsidy!$C$4</c:f>
              <c:strCache>
                <c:ptCount val="1"/>
                <c:pt idx="0">
                  <c:v>Total Overdue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Subsidy!$D$2:$J$2</c:f>
              <c:strCache>
                <c:ptCount val="7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</c:strCache>
            </c:strRef>
          </c:cat>
          <c:val>
            <c:numRef>
              <c:f>Subsidy!$D$4:$J$4</c:f>
              <c:numCache>
                <c:formatCode>_-* #,##0_-;\-* #,##0_-;_-* "-"??_-;_-@_-</c:formatCode>
                <c:ptCount val="7"/>
                <c:pt idx="0">
                  <c:v>20757785</c:v>
                </c:pt>
                <c:pt idx="1">
                  <c:v>4804428</c:v>
                </c:pt>
                <c:pt idx="2">
                  <c:v>3734853</c:v>
                </c:pt>
                <c:pt idx="3">
                  <c:v>8766668</c:v>
                </c:pt>
                <c:pt idx="4">
                  <c:v>17995918</c:v>
                </c:pt>
                <c:pt idx="5">
                  <c:v>69521540</c:v>
                </c:pt>
                <c:pt idx="6">
                  <c:v>42148868</c:v>
                </c:pt>
              </c:numCache>
            </c:numRef>
          </c:val>
        </c:ser>
        <c:ser>
          <c:idx val="2"/>
          <c:order val="2"/>
          <c:tx>
            <c:strRef>
              <c:f>Subsidy!$C$5</c:f>
              <c:strCache>
                <c:ptCount val="1"/>
                <c:pt idx="0">
                  <c:v>Impairments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Subsidy!$D$2:$J$2</c:f>
              <c:strCache>
                <c:ptCount val="7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  <c:pt idx="3">
                  <c:v>2014/15</c:v>
                </c:pt>
                <c:pt idx="4">
                  <c:v>2015/16</c:v>
                </c:pt>
                <c:pt idx="5">
                  <c:v>2016/17</c:v>
                </c:pt>
                <c:pt idx="6">
                  <c:v>2017/18</c:v>
                </c:pt>
              </c:strCache>
            </c:strRef>
          </c:cat>
          <c:val>
            <c:numRef>
              <c:f>Subsidy!$D$5:$J$5</c:f>
              <c:numCache>
                <c:formatCode>_-* #,##0.0_-;\-* #,##0.0_-;_-* "-"??_-;_-@_-</c:formatCode>
                <c:ptCount val="7"/>
                <c:pt idx="0">
                  <c:v>10848640</c:v>
                </c:pt>
                <c:pt idx="1">
                  <c:v>659231</c:v>
                </c:pt>
                <c:pt idx="2">
                  <c:v>1081939</c:v>
                </c:pt>
                <c:pt idx="3">
                  <c:v>3694339</c:v>
                </c:pt>
                <c:pt idx="4">
                  <c:v>506014</c:v>
                </c:pt>
                <c:pt idx="5">
                  <c:v>2502059</c:v>
                </c:pt>
                <c:pt idx="6">
                  <c:v>36624185</c:v>
                </c:pt>
              </c:numCache>
            </c:numRef>
          </c:val>
        </c:ser>
        <c:gapWidth val="219"/>
        <c:overlap val="-27"/>
        <c:axId val="70753280"/>
        <c:axId val="70558464"/>
      </c:barChart>
      <c:catAx>
        <c:axId val="70753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58464"/>
        <c:crosses val="autoZero"/>
        <c:auto val="1"/>
        <c:lblAlgn val="ctr"/>
        <c:lblOffset val="100"/>
      </c:catAx>
      <c:valAx>
        <c:axId val="70558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5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Sheet1!$A$4</c:f>
              <c:strCache>
                <c:ptCount val="1"/>
                <c:pt idx="0">
                  <c:v>Surplus/(deficit) before impairments</c:v>
                </c:pt>
              </c:strCache>
            </c:strRef>
          </c:tx>
          <c:marker>
            <c:symbol val="none"/>
          </c:marker>
          <c:cat>
            <c:multiLvlStrRef>
              <c:f>Sheet1!$B$2:$N$3</c:f>
              <c:multiLvlStrCache>
                <c:ptCount val="13"/>
                <c:lvl>
                  <c:pt idx="0">
                    <c:v>2008/09</c:v>
                  </c:pt>
                  <c:pt idx="1">
                    <c:v>2009/10</c:v>
                  </c:pt>
                  <c:pt idx="2">
                    <c:v>2010/11</c:v>
                  </c:pt>
                  <c:pt idx="3">
                    <c:v>2011/12</c:v>
                  </c:pt>
                  <c:pt idx="4">
                    <c:v>2012/13</c:v>
                  </c:pt>
                  <c:pt idx="5">
                    <c:v>2013/14</c:v>
                  </c:pt>
                  <c:pt idx="6">
                    <c:v>2014/15</c:v>
                  </c:pt>
                  <c:pt idx="7">
                    <c:v>2015/16</c:v>
                  </c:pt>
                  <c:pt idx="8">
                    <c:v>2016/17</c:v>
                  </c:pt>
                  <c:pt idx="9">
                    <c:v>2017/18</c:v>
                  </c:pt>
                  <c:pt idx="10">
                    <c:v>2018/19</c:v>
                  </c:pt>
                  <c:pt idx="11">
                    <c:v>2019/20</c:v>
                  </c:pt>
                  <c:pt idx="12">
                    <c:v>2020/21</c:v>
                  </c:pt>
                </c:lvl>
                <c:lvl>
                  <c:pt idx="0">
                    <c:v>ACTUAL AUDITED (R'000)</c:v>
                  </c:pt>
                  <c:pt idx="10">
                    <c:v>BUDGET (R'000)</c:v>
                  </c:pt>
                </c:lvl>
              </c:multiLvlStrCache>
            </c:multiLvlStrRef>
          </c:cat>
          <c:val>
            <c:numRef>
              <c:f>Sheet1!$B$4:$N$4</c:f>
              <c:numCache>
                <c:formatCode>#,##0;\(#,##0\)</c:formatCode>
                <c:ptCount val="13"/>
                <c:pt idx="0" formatCode="#,##0">
                  <c:v>15830</c:v>
                </c:pt>
                <c:pt idx="1">
                  <c:v>6733</c:v>
                </c:pt>
                <c:pt idx="2">
                  <c:v>-5696</c:v>
                </c:pt>
                <c:pt idx="3">
                  <c:v>-789</c:v>
                </c:pt>
                <c:pt idx="4">
                  <c:v>408</c:v>
                </c:pt>
                <c:pt idx="5">
                  <c:v>9788</c:v>
                </c:pt>
                <c:pt idx="6">
                  <c:v>12959</c:v>
                </c:pt>
                <c:pt idx="7">
                  <c:v>-18380</c:v>
                </c:pt>
                <c:pt idx="8">
                  <c:v>35665</c:v>
                </c:pt>
                <c:pt idx="9">
                  <c:v>37532</c:v>
                </c:pt>
                <c:pt idx="10" formatCode="_ * #,##0_ ;_ * \-#,##0_ ;_ * &quot;-&quot;??_ ;_ @_ ">
                  <c:v>6966</c:v>
                </c:pt>
                <c:pt idx="11" formatCode="_ * #,##0_ ;_ * \-#,##0_ ;_ * &quot;-&quot;??_ ;_ @_ ">
                  <c:v>5833</c:v>
                </c:pt>
                <c:pt idx="12" formatCode="_ * #,##0_ ;_ * \-#,##0_ ;_ * &quot;-&quot;??_ ;_ @_ ">
                  <c:v>4595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Surplus/(deficit) after impairments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Sheet1!$B$2:$N$3</c:f>
              <c:multiLvlStrCache>
                <c:ptCount val="13"/>
                <c:lvl>
                  <c:pt idx="0">
                    <c:v>2008/09</c:v>
                  </c:pt>
                  <c:pt idx="1">
                    <c:v>2009/10</c:v>
                  </c:pt>
                  <c:pt idx="2">
                    <c:v>2010/11</c:v>
                  </c:pt>
                  <c:pt idx="3">
                    <c:v>2011/12</c:v>
                  </c:pt>
                  <c:pt idx="4">
                    <c:v>2012/13</c:v>
                  </c:pt>
                  <c:pt idx="5">
                    <c:v>2013/14</c:v>
                  </c:pt>
                  <c:pt idx="6">
                    <c:v>2014/15</c:v>
                  </c:pt>
                  <c:pt idx="7">
                    <c:v>2015/16</c:v>
                  </c:pt>
                  <c:pt idx="8">
                    <c:v>2016/17</c:v>
                  </c:pt>
                  <c:pt idx="9">
                    <c:v>2017/18</c:v>
                  </c:pt>
                  <c:pt idx="10">
                    <c:v>2018/19</c:v>
                  </c:pt>
                  <c:pt idx="11">
                    <c:v>2019/20</c:v>
                  </c:pt>
                  <c:pt idx="12">
                    <c:v>2020/21</c:v>
                  </c:pt>
                </c:lvl>
                <c:lvl>
                  <c:pt idx="0">
                    <c:v>ACTUAL AUDITED (R'000)</c:v>
                  </c:pt>
                  <c:pt idx="10">
                    <c:v>BUDGET (R'000)</c:v>
                  </c:pt>
                </c:lvl>
              </c:multiLvlStrCache>
            </c:multiLvlStrRef>
          </c:cat>
          <c:val>
            <c:numRef>
              <c:f>Sheet1!$B$5:$N$5</c:f>
              <c:numCache>
                <c:formatCode>#,##0;\(#,##0\)</c:formatCode>
                <c:ptCount val="13"/>
                <c:pt idx="0" formatCode="#,##0">
                  <c:v>3149</c:v>
                </c:pt>
                <c:pt idx="1">
                  <c:v>-18826</c:v>
                </c:pt>
                <c:pt idx="2">
                  <c:v>-61315</c:v>
                </c:pt>
                <c:pt idx="3">
                  <c:v>-45359</c:v>
                </c:pt>
                <c:pt idx="4">
                  <c:v>-35707</c:v>
                </c:pt>
                <c:pt idx="5">
                  <c:v>6831</c:v>
                </c:pt>
                <c:pt idx="6">
                  <c:v>10527</c:v>
                </c:pt>
                <c:pt idx="7">
                  <c:v>18048</c:v>
                </c:pt>
                <c:pt idx="8">
                  <c:v>20320</c:v>
                </c:pt>
                <c:pt idx="9">
                  <c:v>-18215</c:v>
                </c:pt>
                <c:pt idx="10" formatCode="_ * #,##0_ ;_ * \-#,##0_ ;_ * &quot;-&quot;??_ ;_ @_ ">
                  <c:v>7579</c:v>
                </c:pt>
                <c:pt idx="11" formatCode="_ * #,##0_ ;_ * \-#,##0_ ;_ * &quot;-&quot;??_ ;_ @_ ">
                  <c:v>8406</c:v>
                </c:pt>
                <c:pt idx="12" formatCode="_ * #,##0_ ;_ * \-#,##0_ ;_ * &quot;-&quot;??_ ;_ @_ ">
                  <c:v>3324</c:v>
                </c:pt>
              </c:numCache>
            </c:numRef>
          </c:val>
        </c:ser>
        <c:marker val="1"/>
        <c:axId val="70578560"/>
        <c:axId val="70580096"/>
      </c:lineChart>
      <c:catAx>
        <c:axId val="70578560"/>
        <c:scaling>
          <c:orientation val="minMax"/>
        </c:scaling>
        <c:axPos val="b"/>
        <c:numFmt formatCode="General" sourceLinked="0"/>
        <c:majorTickMark val="none"/>
        <c:tickLblPos val="nextTo"/>
        <c:crossAx val="70580096"/>
        <c:crosses val="autoZero"/>
        <c:auto val="1"/>
        <c:lblAlgn val="ctr"/>
        <c:lblOffset val="100"/>
      </c:catAx>
      <c:valAx>
        <c:axId val="705800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R'000</a:t>
                </a:r>
              </a:p>
            </c:rich>
          </c:tx>
          <c:layout>
            <c:manualLayout>
              <c:xMode val="edge"/>
              <c:yMode val="edge"/>
              <c:x val="0.15141141255648147"/>
              <c:y val="0.43638036960450188"/>
            </c:manualLayout>
          </c:layout>
          <c:spPr>
            <a:noFill/>
          </c:spPr>
        </c:title>
        <c:numFmt formatCode="#,##0" sourceLinked="1"/>
        <c:majorTickMark val="none"/>
        <c:tickLblPos val="nextTo"/>
        <c:crossAx val="70578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0512955111380324"/>
          <c:y val="0.30392156862745118"/>
          <c:w val="0.39230867465112867"/>
          <c:h val="0.40909090909090939"/>
        </c:manualLayout>
      </c:layout>
      <c:pieChart>
        <c:varyColors val="1"/>
        <c:ser>
          <c:idx val="0"/>
          <c:order val="0"/>
          <c:explosion val="36"/>
          <c:dLbls>
            <c:dLbl>
              <c:idx val="0"/>
              <c:layout>
                <c:manualLayout>
                  <c:x val="-0.11949256342957135"/>
                  <c:y val="-0.10104144735918703"/>
                </c:manualLayout>
              </c:layout>
              <c:numFmt formatCode="0%" sourceLinked="0"/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926576485631603E-2"/>
                  <c:y val="-0.10971858464216039"/>
                </c:manualLayout>
              </c:layout>
              <c:numFmt formatCode="0%" sourceLinked="0"/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1456087219866769E-2"/>
                  <c:y val="-7.1324687355257127E-2"/>
                </c:manualLayout>
              </c:layout>
              <c:numFmt formatCode="0%" sourceLinked="0"/>
              <c:spPr/>
              <c:txPr>
                <a:bodyPr lIns="38100" tIns="19050" rIns="38100" bIns="19050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9.569989177893054E-2"/>
                  <c:y val="-8.8910410262888952E-3"/>
                </c:manualLayout>
              </c:layout>
              <c:tx>
                <c:rich>
                  <a:bodyPr lIns="38100" tIns="19050" rIns="38100" bIns="19050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KwaZulu Natal
7%</a:t>
                    </a:r>
                  </a:p>
                </c:rich>
              </c:tx>
              <c:numFmt formatCode="0%" sourceLinked="0"/>
              <c:spPr/>
              <c:dLblPos val="bestFit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6.1490813648293972E-2"/>
                  <c:y val="1.5161059413027859E-2"/>
                </c:manualLayout>
              </c:layout>
              <c:numFmt formatCode="0%" sourceLinked="0"/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353657715862328E-2"/>
                  <c:y val="8.8156975030527662E-2"/>
                </c:manualLayout>
              </c:layout>
              <c:tx>
                <c:rich>
                  <a:bodyPr lIns="38100" tIns="19050" rIns="38100" bIns="190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North West
0%</a:t>
                    </a:r>
                  </a:p>
                </c:rich>
              </c:tx>
              <c:numFmt formatCode="0%" sourceLinked="0"/>
              <c:spPr/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6911598408930197E-2"/>
                  <c:y val="0.14873692927421492"/>
                </c:manualLayout>
              </c:layout>
              <c:numFmt formatCode="0%" sourceLinked="0"/>
              <c:spPr/>
              <c:txPr>
                <a:bodyPr lIns="38100" tIns="19050" rIns="38100" bIns="19050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2920788747560398E-2"/>
                  <c:y val="1.6157311886816291E-2"/>
                </c:manualLayout>
              </c:layout>
              <c:tx>
                <c:rich>
                  <a:bodyPr lIns="38100" tIns="19050" rIns="38100" bIns="190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Gauteng
55%</a:t>
                    </a:r>
                  </a:p>
                </c:rich>
              </c:tx>
              <c:numFmt formatCode="0%" sourceLinked="0"/>
              <c:spPr/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3756937965692684"/>
                  <c:y val="-5.1623226241105241E-3"/>
                </c:manualLayout>
              </c:layout>
              <c:tx>
                <c:rich>
                  <a:bodyPr lIns="38100" tIns="19050" rIns="38100" bIns="1905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/>
                      <a:t>Limpopo
5%</a:t>
                    </a:r>
                  </a:p>
                </c:rich>
              </c:tx>
              <c:numFmt formatCode="0%" sourceLinked="0"/>
              <c:spPr/>
              <c:dLblPos val="bestFit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'Aggregated -Loan Values '!$B$1:$J$1</c:f>
              <c:strCache>
                <c:ptCount val="9"/>
                <c:pt idx="0">
                  <c:v>Western Cape</c:v>
                </c:pt>
                <c:pt idx="1">
                  <c:v>Eastern Cape</c:v>
                </c:pt>
                <c:pt idx="2">
                  <c:v>Northern Cape</c:v>
                </c:pt>
                <c:pt idx="3">
                  <c:v>KwaZulu Natal</c:v>
                </c:pt>
                <c:pt idx="4">
                  <c:v>Free State</c:v>
                </c:pt>
                <c:pt idx="5">
                  <c:v>North West</c:v>
                </c:pt>
                <c:pt idx="6">
                  <c:v>Mpumalanga</c:v>
                </c:pt>
                <c:pt idx="7">
                  <c:v>Gauteng</c:v>
                </c:pt>
                <c:pt idx="8">
                  <c:v>Limpopo</c:v>
                </c:pt>
              </c:strCache>
            </c:strRef>
          </c:cat>
          <c:val>
            <c:numRef>
              <c:f>'Aggregated -Loan Values '!$B$2:$J$2</c:f>
              <c:numCache>
                <c:formatCode>0%</c:formatCode>
                <c:ptCount val="9"/>
                <c:pt idx="0">
                  <c:v>8.7059620596205964E-2</c:v>
                </c:pt>
                <c:pt idx="1">
                  <c:v>0.14724480578139126</c:v>
                </c:pt>
                <c:pt idx="2">
                  <c:v>0</c:v>
                </c:pt>
                <c:pt idx="3">
                  <c:v>7.2267389340560081E-2</c:v>
                </c:pt>
                <c:pt idx="4">
                  <c:v>2.4051490514905155E-2</c:v>
                </c:pt>
                <c:pt idx="5">
                  <c:v>0</c:v>
                </c:pt>
                <c:pt idx="6">
                  <c:v>6.6508581752484183E-2</c:v>
                </c:pt>
                <c:pt idx="7">
                  <c:v>0.55420054200542002</c:v>
                </c:pt>
                <c:pt idx="8">
                  <c:v>4.8667570009033434E-2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1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Chat'!$A$3:$A$7</c:f>
              <c:strCache>
                <c:ptCount val="5"/>
                <c:pt idx="0">
                  <c:v>Interest on money market investments</c:v>
                </c:pt>
                <c:pt idx="1">
                  <c:v>Interest on loans for construction projects</c:v>
                </c:pt>
                <c:pt idx="2">
                  <c:v>Fees on loans for construction projects</c:v>
                </c:pt>
                <c:pt idx="3">
                  <c:v>Programme management fees</c:v>
                </c:pt>
                <c:pt idx="4">
                  <c:v>Other income</c:v>
                </c:pt>
              </c:strCache>
            </c:strRef>
          </c:cat>
          <c:val>
            <c:numRef>
              <c:f>'Pie Chat'!$D$3:$D$7</c:f>
              <c:numCache>
                <c:formatCode>0%</c:formatCode>
                <c:ptCount val="5"/>
                <c:pt idx="0">
                  <c:v>0.16630226748137877</c:v>
                </c:pt>
                <c:pt idx="1">
                  <c:v>0.31828241725847656</c:v>
                </c:pt>
                <c:pt idx="2">
                  <c:v>7.6358029224729437E-2</c:v>
                </c:pt>
                <c:pt idx="3">
                  <c:v>0.39945878026924397</c:v>
                </c:pt>
                <c:pt idx="4">
                  <c:v>3.9598505766171931E-2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ED-471F-AFD0-57E6D92CE8EB}"/>
            </c:ext>
          </c:extLst>
        </c:ser>
      </c:pie3DChart>
    </c:plotArea>
    <c:legend>
      <c:legendPos val="r"/>
      <c:txPr>
        <a:bodyPr/>
        <a:lstStyle/>
        <a:p>
          <a:pPr rtl="0">
            <a:defRPr sz="1200"/>
          </a:pPr>
          <a:endParaRPr lang="en-US"/>
        </a:p>
      </c:txPr>
    </c:legend>
    <c:dispBlanksAs val="zero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autoTitleDeleted val="1"/>
    <c:plotArea>
      <c:layout>
        <c:manualLayout>
          <c:layoutTarget val="inner"/>
          <c:xMode val="edge"/>
          <c:yMode val="edge"/>
          <c:x val="0.21829401268344287"/>
          <c:y val="0.14284145779487495"/>
          <c:w val="0.52230468066491686"/>
          <c:h val="0.69876727241155978"/>
        </c:manualLayout>
      </c:layout>
      <c:barChart>
        <c:barDir val="col"/>
        <c:grouping val="stacked"/>
        <c:ser>
          <c:idx val="0"/>
          <c:order val="0"/>
          <c:tx>
            <c:strRef>
              <c:f>'Debtors per programme'!$B$6</c:f>
              <c:strCache>
                <c:ptCount val="1"/>
                <c:pt idx="0">
                  <c:v>AFFORDABLE HOUSING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'Debtors per programme'!$C$5:$G$5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Jun-18</c:v>
                </c:pt>
              </c:strCache>
            </c:strRef>
          </c:cat>
          <c:val>
            <c:numRef>
              <c:f>'Debtors per programme'!$C$6:$G$6</c:f>
              <c:numCache>
                <c:formatCode>"R"\ #,##0;[Red]"R"\ \-#,##0</c:formatCode>
                <c:ptCount val="5"/>
                <c:pt idx="0">
                  <c:v>233233531.49000001</c:v>
                </c:pt>
                <c:pt idx="1">
                  <c:v>265429122.01000002</c:v>
                </c:pt>
                <c:pt idx="2">
                  <c:v>283830438.51999986</c:v>
                </c:pt>
                <c:pt idx="3">
                  <c:v>251768956.24326992</c:v>
                </c:pt>
                <c:pt idx="4">
                  <c:v>299604654</c:v>
                </c:pt>
              </c:numCache>
            </c:numRef>
          </c:val>
        </c:ser>
        <c:ser>
          <c:idx val="1"/>
          <c:order val="1"/>
          <c:tx>
            <c:strRef>
              <c:f>'Debtors per programme'!$B$7</c:f>
              <c:strCache>
                <c:ptCount val="1"/>
                <c:pt idx="0">
                  <c:v>SUBSIDY HOUSING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'Debtors per programme'!$C$5:$G$5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Jun-18</c:v>
                </c:pt>
              </c:strCache>
            </c:strRef>
          </c:cat>
          <c:val>
            <c:numRef>
              <c:f>'Debtors per programme'!$C$7:$G$7</c:f>
              <c:numCache>
                <c:formatCode>"R"\ #,##0;[Red]"R"\ \-#,##0</c:formatCode>
                <c:ptCount val="5"/>
                <c:pt idx="0">
                  <c:v>33721604.052000001</c:v>
                </c:pt>
                <c:pt idx="1">
                  <c:v>50487049.460000001</c:v>
                </c:pt>
                <c:pt idx="2">
                  <c:v>103917909.48450097</c:v>
                </c:pt>
                <c:pt idx="3">
                  <c:v>65828668.955295011</c:v>
                </c:pt>
                <c:pt idx="4">
                  <c:v>68360440</c:v>
                </c:pt>
              </c:numCache>
            </c:numRef>
          </c:val>
        </c:ser>
        <c:ser>
          <c:idx val="2"/>
          <c:order val="2"/>
          <c:tx>
            <c:strRef>
              <c:f>'Debtors per programme'!$B$8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'Debtors per programme'!$C$5:$G$5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Jun-18</c:v>
                </c:pt>
              </c:strCache>
            </c:strRef>
          </c:cat>
          <c:val>
            <c:numRef>
              <c:f>'Debtors per programme'!$C$8:$G$8</c:f>
              <c:numCache>
                <c:formatCode>"R"\ #,##0;[Red]"R"\ \-#,##0</c:formatCode>
                <c:ptCount val="5"/>
                <c:pt idx="0">
                  <c:v>32864727.796557005</c:v>
                </c:pt>
                <c:pt idx="1">
                  <c:v>15699769.779999996</c:v>
                </c:pt>
                <c:pt idx="2">
                  <c:v>6933306.3237329964</c:v>
                </c:pt>
                <c:pt idx="3">
                  <c:v>14991357.914837005</c:v>
                </c:pt>
                <c:pt idx="4">
                  <c:v>10409830</c:v>
                </c:pt>
              </c:numCache>
            </c:numRef>
          </c:val>
        </c:ser>
        <c:ser>
          <c:idx val="3"/>
          <c:order val="3"/>
          <c:tx>
            <c:strRef>
              <c:f>'Figure 1 (2)'!#REF!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'Debtors per programme'!$C$5:$G$5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Jun-18</c:v>
                </c:pt>
              </c:strCache>
            </c:strRef>
          </c:cat>
          <c:val>
            <c:numRef>
              <c:f>'Figure 1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overlap val="100"/>
        <c:axId val="122135680"/>
        <c:axId val="122137216"/>
      </c:barChart>
      <c:catAx>
        <c:axId val="1221356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ZA" sz="1200"/>
            </a:pPr>
            <a:endParaRPr lang="en-US"/>
          </a:p>
        </c:txPr>
        <c:crossAx val="122137216"/>
        <c:crosses val="autoZero"/>
        <c:auto val="1"/>
        <c:lblAlgn val="ctr"/>
        <c:lblOffset val="100"/>
      </c:catAx>
      <c:valAx>
        <c:axId val="122137216"/>
        <c:scaling>
          <c:orientation val="minMax"/>
        </c:scaling>
        <c:axPos val="l"/>
        <c:majorGridlines/>
        <c:numFmt formatCode="&quot;R&quot;\ #,##0;[Red]&quot;R&quot;\ \-#,##0" sourceLinked="1"/>
        <c:tickLblPos val="nextTo"/>
        <c:txPr>
          <a:bodyPr/>
          <a:lstStyle/>
          <a:p>
            <a:pPr>
              <a:defRPr lang="en-ZA" sz="1200"/>
            </a:pPr>
            <a:endParaRPr lang="en-US"/>
          </a:p>
        </c:txPr>
        <c:crossAx val="122135680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4337636512473027"/>
          <c:y val="0.3603363320043011"/>
          <c:w val="0.25384580052493433"/>
          <c:h val="0.42860611889162731"/>
        </c:manualLayout>
      </c:layout>
      <c:txPr>
        <a:bodyPr/>
        <a:lstStyle/>
        <a:p>
          <a:pPr>
            <a:defRPr lang="en-ZA" sz="1200"/>
          </a:pPr>
          <a:endParaRPr lang="en-US"/>
        </a:p>
      </c:txPr>
    </c:legend>
    <c:plotVisOnly val="1"/>
    <c:dispBlanksAs val="gap"/>
  </c:chart>
  <c:spPr>
    <a:ln>
      <a:solidFill>
        <a:schemeClr val="bg1">
          <a:lumMod val="50000"/>
        </a:schemeClr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view3D>
      <c:rotX val="30"/>
      <c:perspective val="30"/>
    </c:view3D>
    <c:plotArea>
      <c:layout/>
      <c:pie3DChart>
        <c:varyColors val="1"/>
        <c:ser>
          <c:idx val="1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Chat'!$A$3:$A$7</c:f>
              <c:strCache>
                <c:ptCount val="5"/>
                <c:pt idx="0">
                  <c:v>Interest on money market investments</c:v>
                </c:pt>
                <c:pt idx="1">
                  <c:v>Interest on loans for construction projects</c:v>
                </c:pt>
                <c:pt idx="2">
                  <c:v>Fees on loans for construction projects</c:v>
                </c:pt>
                <c:pt idx="3">
                  <c:v>Programme management fees</c:v>
                </c:pt>
                <c:pt idx="4">
                  <c:v>Other income</c:v>
                </c:pt>
              </c:strCache>
            </c:strRef>
          </c:cat>
          <c:val>
            <c:numRef>
              <c:f>'Pie Chat'!$D$3:$D$7</c:f>
              <c:numCache>
                <c:formatCode>0%</c:formatCode>
                <c:ptCount val="5"/>
                <c:pt idx="0">
                  <c:v>0.21104551796214641</c:v>
                </c:pt>
                <c:pt idx="1">
                  <c:v>0.59039044034708887</c:v>
                </c:pt>
                <c:pt idx="2">
                  <c:v>0.15997036270147197</c:v>
                </c:pt>
                <c:pt idx="3">
                  <c:v>5.2134028105010185E-3</c:v>
                </c:pt>
                <c:pt idx="4">
                  <c:v>3.3380276178791919E-2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ED-471F-AFD0-57E6D92CE8EB}"/>
            </c:ext>
          </c:extLst>
        </c:ser>
      </c:pie3DChart>
    </c:plotArea>
    <c:legend>
      <c:legendPos val="r"/>
      <c:txPr>
        <a:bodyPr/>
        <a:lstStyle/>
        <a:p>
          <a:pPr rtl="0">
            <a:defRPr sz="1400"/>
          </a:pPr>
          <a:endParaRPr lang="en-US"/>
        </a:p>
      </c:txPr>
    </c:legend>
    <c:dispBlanksAs val="zero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1T13:27:59.660" idx="4">
    <p:pos x="3808" y="275"/>
    <p:text>Performance against MTSF targets - Is it 30 June or what?  Can we please be specific.</p:text>
    <p:extLst>
      <p:ext uri="{C676402C-5697-4E1C-873F-D02D1690AC5C}">
        <p15:threadingInfo xmlns=""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1T13:37:44.881" idx="7">
    <p:pos x="10" y="10"/>
    <p:text>What if it reads as Current Executive members of the board???????</p:text>
    <p:extLst>
      <p:ext uri="{C676402C-5697-4E1C-873F-D02D1690AC5C}">
        <p15:threadingInfo xmlns=""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0.07813</cdr:x>
      <cdr:y>0.23214</cdr:y>
    </cdr:from>
    <cdr:to>
      <cdr:x>0.13802</cdr:x>
      <cdr:y>0.55195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 flipV="1">
          <a:off x="321472" y="931068"/>
          <a:ext cx="938212" cy="43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200" b="1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3757F-213A-4830-8330-AB107AD8A2AB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FA7B-92E6-497D-9B5A-4CAB683204FF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28049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C29BA-2132-48C1-B3B4-7A01AF92B21F}" type="datetimeFigureOut">
              <a:rPr lang="en-ZA" smtClean="0"/>
              <a:pPr/>
              <a:t>2018/10/12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841E7-F14F-43FB-B90F-55162C1DCA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6907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41E7-F14F-43FB-B90F-55162C1DCAAC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27799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41E7-F14F-43FB-B90F-55162C1DCAAC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93295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841E7-F14F-43FB-B90F-55162C1DCAAC}" type="slidenum">
              <a:rPr lang="en-ZA" smtClean="0"/>
              <a:pPr/>
              <a:t>23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99555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F814-D86C-3E41-9D4E-3091508CC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11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F814-D86C-3E41-9D4E-3091508CC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16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F814-D86C-3E41-9D4E-3091508CC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561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58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58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F814-D86C-3E41-9D4E-3091508CC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05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F814-D86C-3E41-9D4E-3091508CC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14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F814-D86C-3E41-9D4E-3091508CC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69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F814-D86C-3E41-9D4E-3091508CC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90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6F814-D86C-3E41-9D4E-3091508CC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844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2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03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6F814-D86C-3E41-9D4E-3091508CC8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1" y="6013823"/>
            <a:ext cx="2048763" cy="674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7841180" y="6074760"/>
            <a:ext cx="421573" cy="581480"/>
          </a:xfrm>
          <a:prstGeom prst="rect">
            <a:avLst/>
          </a:prstGeom>
        </p:spPr>
      </p:pic>
      <p:pic>
        <p:nvPicPr>
          <p:cNvPr id="9" name="Picture 8" descr="Nurcha logo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18" y="173768"/>
            <a:ext cx="1777272" cy="1118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980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urcha 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773" cy="6858000"/>
          </a:xfrm>
          <a:prstGeom prst="rect">
            <a:avLst/>
          </a:prstGeom>
        </p:spPr>
      </p:pic>
      <p:pic>
        <p:nvPicPr>
          <p:cNvPr id="10" name="Picture 9" descr="Nurcha 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90" y="142487"/>
            <a:ext cx="2257850" cy="1420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4843" y="5412884"/>
            <a:ext cx="818516" cy="1128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705390"/>
            <a:ext cx="82089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2000" dirty="0" smtClean="0">
              <a:effectLst>
                <a:outerShdw blurRad="38100" dist="38100" dir="2700000" algn="tl">
                  <a:srgbClr val="666633"/>
                </a:outerShdw>
              </a:effectLst>
            </a:endParaRPr>
          </a:p>
          <a:p>
            <a:pPr algn="ctr"/>
            <a:r>
              <a:rPr lang="en-ZA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TO THE PORTFOLIO COMMITTEE</a:t>
            </a:r>
          </a:p>
          <a:p>
            <a:pPr algn="ctr"/>
            <a:endParaRPr lang="en-ZA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ZA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ZA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Annual Report and </a:t>
            </a:r>
          </a:p>
          <a:p>
            <a:pPr algn="ctr"/>
            <a:r>
              <a:rPr lang="en-ZA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Audited Financial Statements</a:t>
            </a:r>
          </a:p>
          <a:p>
            <a:pPr algn="ctr"/>
            <a:r>
              <a:rPr lang="en-ZA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2017-18</a:t>
            </a:r>
            <a:r>
              <a:rPr lang="en-ZA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ZA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ZA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ZA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ZA" sz="2000" b="1" dirty="0">
                <a:effectLst>
                  <a:outerShdw blurRad="38100" dist="38100" dir="2700000" algn="tl">
                    <a:srgbClr val="666633"/>
                  </a:outerShdw>
                </a:effectLst>
              </a:rPr>
              <a:t/>
            </a:r>
            <a:br>
              <a:rPr lang="en-ZA" sz="2000" b="1" dirty="0">
                <a:effectLst>
                  <a:outerShdw blurRad="38100" dist="38100" dir="2700000" algn="tl">
                    <a:srgbClr val="666633"/>
                  </a:outerShdw>
                </a:effectLst>
              </a:rPr>
            </a:br>
            <a:r>
              <a:rPr lang="en-ZA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October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944"/>
            <a:ext cx="3022866" cy="9955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51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LOAN BOOK TRENDS:</a:t>
            </a:r>
            <a:br>
              <a:rPr lang="en-ZA" dirty="0" smtClean="0"/>
            </a:br>
            <a:r>
              <a:rPr lang="en-ZA" sz="2200" dirty="0" smtClean="0">
                <a:solidFill>
                  <a:srgbClr val="0070C0"/>
                </a:solidFill>
              </a:rPr>
              <a:t>AFFORDABLE HOUSING PROJECT FINANCE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10</a:t>
            </a:fld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38163" y="1600200"/>
          <a:ext cx="802798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726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LOAN BOOK TRENDS:</a:t>
            </a:r>
            <a:br>
              <a:rPr lang="en-ZA" dirty="0" smtClean="0"/>
            </a:br>
            <a:r>
              <a:rPr lang="en-ZA" sz="2200" dirty="0" smtClean="0">
                <a:solidFill>
                  <a:srgbClr val="FF6600"/>
                </a:solidFill>
              </a:rPr>
              <a:t>SUBSIDY HOUSING CONTRACTOR FINANCE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11</a:t>
            </a:fld>
            <a:endParaRPr lang="en-Z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538163" y="1600200"/>
          <a:ext cx="802798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156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Financial Performance Trends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7064513"/>
              </p:ext>
            </p:extLst>
          </p:nvPr>
        </p:nvGraphicFramePr>
        <p:xfrm>
          <a:off x="186267" y="1600200"/>
          <a:ext cx="8805333" cy="437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778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55" y="236002"/>
            <a:ext cx="7282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FUNDING CAPACITY UTILISATION </a:t>
            </a:r>
            <a:b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 </a:t>
            </a:r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 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 MARCH 2018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13</a:t>
            </a:fld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31469" y="1763486"/>
          <a:ext cx="8275320" cy="3276599"/>
        </p:xfrm>
        <a:graphic>
          <a:graphicData uri="http://schemas.openxmlformats.org/drawingml/2006/table">
            <a:tbl>
              <a:tblPr firstRow="1" firstCol="1" bandRow="1"/>
              <a:tblGrid>
                <a:gridCol w="2350630"/>
                <a:gridCol w="1078326"/>
                <a:gridCol w="1099711"/>
                <a:gridCol w="1099711"/>
                <a:gridCol w="1066108"/>
                <a:gridCol w="940755"/>
                <a:gridCol w="640079"/>
              </a:tblGrid>
              <a:tr h="8802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LENDING PROGRAMME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ACTIVE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LOAN VALUE COMMITMENT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EXPOSURE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36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(R'M)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(R'M)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43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AFFORDABLE HOUSING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31.2%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667.04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72.8%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251.77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SUBSIDY HOUSING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61.3%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222.94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24.3%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65.83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26.33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14.99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9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916.31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332.59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2812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PROVINCIAL SPREAD</a:t>
            </a: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>VALUE OF LOANS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14</a:t>
            </a:fld>
            <a:endParaRPr lang="en-Z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430449" y="1258433"/>
          <a:ext cx="6572814" cy="536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578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" y="250290"/>
            <a:ext cx="6531429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dirty="0" smtClean="0"/>
              <a:t>GROSS INCOME </a:t>
            </a:r>
            <a:r>
              <a:rPr lang="en-ZA" dirty="0"/>
              <a:t>SPREAD BY </a:t>
            </a:r>
            <a:r>
              <a:rPr lang="en-ZA" dirty="0" smtClean="0"/>
              <a:t>SOURCE - MARCH 2018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15</a:t>
            </a:fld>
            <a:endParaRPr lang="en-ZA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859972" y="1393290"/>
          <a:ext cx="8131628" cy="508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40389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38" y="216408"/>
            <a:ext cx="6890442" cy="88522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2700" kern="0" dirty="0" smtClean="0">
                <a:solidFill>
                  <a:srgbClr val="17F20C"/>
                </a:solidFill>
              </a:rPr>
              <a:t>PROGRAMME AND FUND MANAGEMENT PORTFOLIO</a:t>
            </a:r>
            <a:endParaRPr lang="en-ZA" sz="2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16</a:t>
            </a:fld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7952907"/>
              </p:ext>
            </p:extLst>
          </p:nvPr>
        </p:nvGraphicFramePr>
        <p:xfrm>
          <a:off x="289775" y="1363981"/>
          <a:ext cx="8554188" cy="4646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2854"/>
                <a:gridCol w="2667711"/>
                <a:gridCol w="1473623"/>
              </a:tblGrid>
              <a:tr h="441962">
                <a:tc>
                  <a:txBody>
                    <a:bodyPr/>
                    <a:lstStyle/>
                    <a:p>
                      <a:r>
                        <a:rPr lang="en-US" dirty="0" smtClean="0"/>
                        <a:t>Programme</a:t>
                      </a:r>
                      <a:endParaRPr lang="en-Z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Client</a:t>
                      </a:r>
                      <a:endParaRPr lang="en-Z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ZA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1962">
                <a:tc>
                  <a:txBody>
                    <a:bodyPr/>
                    <a:lstStyle/>
                    <a:p>
                      <a:r>
                        <a:rPr lang="en-US" dirty="0" smtClean="0"/>
                        <a:t>Free State Programme</a:t>
                      </a:r>
                      <a:r>
                        <a:rPr lang="en-US" baseline="0" dirty="0" smtClean="0"/>
                        <a:t> Management Support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State</a:t>
                      </a:r>
                      <a:r>
                        <a:rPr lang="en-US" baseline="0" dirty="0" smtClean="0"/>
                        <a:t> HS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ZA" dirty="0"/>
                    </a:p>
                  </a:txBody>
                  <a:tcPr/>
                </a:tc>
              </a:tr>
              <a:tr h="441962">
                <a:tc>
                  <a:txBody>
                    <a:bodyPr/>
                    <a:lstStyle/>
                    <a:p>
                      <a:r>
                        <a:rPr lang="en-US" dirty="0" smtClean="0"/>
                        <a:t>Eastern Cape Rural Development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Eastern Cape HS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ZA" dirty="0"/>
                    </a:p>
                  </a:txBody>
                  <a:tcPr/>
                </a:tc>
              </a:tr>
              <a:tr h="44196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Vulindlela</a:t>
                      </a:r>
                      <a:r>
                        <a:rPr lang="en-US" dirty="0" smtClean="0"/>
                        <a:t> PHP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KZN HS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ZA" dirty="0"/>
                    </a:p>
                  </a:txBody>
                  <a:tcPr/>
                </a:tc>
              </a:tr>
              <a:tr h="446828">
                <a:tc>
                  <a:txBody>
                    <a:bodyPr/>
                    <a:lstStyle/>
                    <a:p>
                      <a:r>
                        <a:rPr lang="en-US" dirty="0" smtClean="0"/>
                        <a:t>Eastern Cape Bucket Eradication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Eastern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Cape</a:t>
                      </a:r>
                      <a:r>
                        <a:rPr lang="en-US" baseline="0" dirty="0" smtClean="0"/>
                        <a:t> and NDHS</a:t>
                      </a:r>
                      <a:endParaRPr lang="en-Z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Z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08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Kuyasa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err="1" smtClean="0"/>
                        <a:t>Drakenstein</a:t>
                      </a:r>
                      <a:r>
                        <a:rPr lang="en-US" baseline="0" dirty="0" smtClean="0"/>
                        <a:t> Retrofit </a:t>
                      </a:r>
                      <a:r>
                        <a:rPr lang="en-US" baseline="0" dirty="0" err="1" smtClean="0"/>
                        <a:t>Programme</a:t>
                      </a:r>
                      <a:endParaRPr lang="en-US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Western Cape HS</a:t>
                      </a:r>
                      <a:endParaRPr lang="en-Z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WIP</a:t>
                      </a:r>
                      <a:endParaRPr lang="en-Z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394">
                <a:tc>
                  <a:txBody>
                    <a:bodyPr/>
                    <a:lstStyle/>
                    <a:p>
                      <a:r>
                        <a:rPr lang="en-ZA" dirty="0" err="1" smtClean="0"/>
                        <a:t>Gqeberha</a:t>
                      </a:r>
                      <a:r>
                        <a:rPr lang="en-ZA" baseline="0" dirty="0" smtClean="0"/>
                        <a:t> – NMBM PHP</a:t>
                      </a:r>
                      <a:endParaRPr lang="en-Z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Eastern Cape HS</a:t>
                      </a:r>
                      <a:endParaRPr lang="en-ZA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WIP</a:t>
                      </a:r>
                      <a:endParaRPr lang="en-Z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62839">
                <a:tc>
                  <a:txBody>
                    <a:bodyPr/>
                    <a:lstStyle/>
                    <a:p>
                      <a:r>
                        <a:rPr lang="en-US" dirty="0" smtClean="0"/>
                        <a:t>Cape Town</a:t>
                      </a:r>
                      <a:r>
                        <a:rPr lang="en-US" baseline="0" dirty="0" smtClean="0"/>
                        <a:t> Ceilings Retrofit project (Phase 1 and 2)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r>
                        <a:rPr lang="en-US" baseline="0" dirty="0" smtClean="0"/>
                        <a:t> of Cape Town</a:t>
                      </a:r>
                      <a:r>
                        <a:rPr lang="en-US" dirty="0" smtClean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WIP</a:t>
                      </a:r>
                      <a:endParaRPr lang="en-ZA" dirty="0"/>
                    </a:p>
                  </a:txBody>
                  <a:tcPr/>
                </a:tc>
              </a:tr>
              <a:tr h="762839">
                <a:tc>
                  <a:txBody>
                    <a:bodyPr/>
                    <a:lstStyle/>
                    <a:p>
                      <a:r>
                        <a:rPr lang="en-ZA" dirty="0" smtClean="0"/>
                        <a:t>Contractor</a:t>
                      </a:r>
                      <a:r>
                        <a:rPr lang="en-ZA" baseline="0" dirty="0" smtClean="0"/>
                        <a:t> Finance and Development Programme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NMBM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WIP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6925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6383867" cy="1143000"/>
          </a:xfrm>
        </p:spPr>
        <p:txBody>
          <a:bodyPr>
            <a:normAutofit/>
          </a:bodyPr>
          <a:lstStyle/>
          <a:p>
            <a:r>
              <a:rPr lang="en-ZA" sz="2400" b="1" dirty="0"/>
              <a:t>STATEMENT OF FINANCIAL PERFORMANCE FOR THE PERIOD ENDED 31 MARCH 2018</a:t>
            </a:r>
            <a:endParaRPr lang="en-GB" sz="24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860514" y="1600200"/>
          <a:ext cx="7422972" cy="4303713"/>
        </p:xfrm>
        <a:graphic>
          <a:graphicData uri="http://schemas.openxmlformats.org/drawingml/2006/table">
            <a:tbl>
              <a:tblPr firstRow="1" firstCol="1" bandRow="1"/>
              <a:tblGrid>
                <a:gridCol w="289558"/>
                <a:gridCol w="2752156"/>
                <a:gridCol w="884912"/>
                <a:gridCol w="857850"/>
                <a:gridCol w="803727"/>
                <a:gridCol w="830788"/>
                <a:gridCol w="830788"/>
                <a:gridCol w="173193"/>
              </a:tblGrid>
              <a:tr h="168840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R'000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 </a:t>
                      </a:r>
                      <a:b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Q4 YTD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</a:t>
                      </a:r>
                      <a:b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Q4 YTD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Variance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Budget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 Year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2016/17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9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 from operations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122,370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92,123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30,247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92,123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127,589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on money market investments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22,320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3,803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11,234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on loans for construction projects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42,719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59,289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(16,570)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59,289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53,459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Fees on loans for construction projects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11,922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8,175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3,747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8,175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10,359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 management fees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52,633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13,489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39,145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13,489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59,889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Less: Interest paid on loans raised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(7,224)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(7,347)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(7,347)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(7,351)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9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income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6,301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(249)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6,550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7,449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Administration expenses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(91,041)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(69,271)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(21,770)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(69,271)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(99,363)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9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gains or losses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Decrease / (increase) in impairments of loans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(56,182)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(2,771)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(53,411)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(2,771)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(12,936)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Bad debts written off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(98)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(98)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(16)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Profit/ (loss) on disposal of fixed asset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 value gain / (losses)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2,297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2,297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Decrease / (increase) in impairments of investments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(1,838)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48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Taxation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(1,881)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(1,881)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(746)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70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(DEFICIT) / SURPLUS FOR PERIOD 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(18,210)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26,630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(44,840)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26,630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20,314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548" marR="64548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25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36133" y="3276601"/>
            <a:ext cx="7145867" cy="872066"/>
          </a:xfrm>
        </p:spPr>
        <p:txBody>
          <a:bodyPr/>
          <a:lstStyle/>
          <a:p>
            <a:pPr marL="0" indent="0">
              <a:buNone/>
            </a:pPr>
            <a:r>
              <a:rPr lang="en-Z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PERFORMANCE AGAINST </a:t>
            </a:r>
            <a:r>
              <a:rPr lang="en-Z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 2018/19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36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cs typeface="Arial" panose="020B0604020202020204" pitchFamily="34" charset="0"/>
              </a:rPr>
              <a:t>FIRST QUARTER PERFORMANCE: </a:t>
            </a:r>
            <a:r>
              <a:rPr lang="en-ZA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HIGHLIGHTS</a:t>
            </a:r>
            <a:endParaRPr lang="en-Z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4816" y="1338843"/>
            <a:ext cx="8586796" cy="5292820"/>
          </a:xfrm>
        </p:spPr>
        <p:txBody>
          <a:bodyPr>
            <a:noAutofit/>
          </a:bodyPr>
          <a:lstStyle/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year started with a fairly good loan book balance of R373m. That is 80% of the funding capacity.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interest income has been sustained by the loan book balance from previous year and largely driven by affordable housing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Fees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and interest from the lending business has have been close to budget.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first quarter provisions for losses increased by R7m and ended the period by R6m deficit. The rate of increase in provisions to slow down significantly going forward;</a:t>
            </a:r>
          </a:p>
          <a:p>
            <a:pPr lvl="1"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 on the impaired book will still be a driver of the upward movement,</a:t>
            </a:r>
          </a:p>
          <a:p>
            <a:pPr lvl="1"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Trouble projects in the emerging developer book have largely been provided for,</a:t>
            </a:r>
          </a:p>
          <a:p>
            <a:pPr lvl="1"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intensive engagements with key stakeholders to eliminate fraudulent diversion funds from financed projects,</a:t>
            </a:r>
          </a:p>
          <a:p>
            <a:pPr lvl="1"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Improvements in controls where there has been weaknesses is underway,</a:t>
            </a:r>
          </a:p>
          <a:p>
            <a:pPr lvl="1" algn="just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Staff morale also has to be turned around to achieve focus and achieve the above.</a:t>
            </a:r>
          </a:p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Monthly interest paid to PIC to service the loan is approx. R600 000</a:t>
            </a:r>
          </a:p>
          <a:p>
            <a:pPr marL="0" indent="0" algn="just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algn="just"/>
            <a:endParaRPr lang="en-US" sz="1800" dirty="0" smtClean="0"/>
          </a:p>
          <a:p>
            <a:pPr marL="0" indent="0" algn="just">
              <a:buNone/>
            </a:pPr>
            <a:endParaRPr lang="en-US" sz="18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0905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970"/>
            <a:ext cx="8229600" cy="41927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Annual Report 2017-18</a:t>
            </a:r>
          </a:p>
          <a:p>
            <a:r>
              <a:rPr lang="en-US" sz="2800" dirty="0" smtClean="0"/>
              <a:t>Performance against APP</a:t>
            </a:r>
          </a:p>
          <a:p>
            <a:r>
              <a:rPr lang="en-US" sz="2800" dirty="0" smtClean="0"/>
              <a:t>Audit Outcomes</a:t>
            </a:r>
          </a:p>
          <a:p>
            <a:r>
              <a:rPr lang="en-US" sz="2800" dirty="0" smtClean="0"/>
              <a:t>Management Structures and Vacancies</a:t>
            </a:r>
          </a:p>
          <a:p>
            <a:r>
              <a:rPr lang="en-US" sz="2800" dirty="0" smtClean="0"/>
              <a:t>Current members of the Board</a:t>
            </a:r>
          </a:p>
          <a:p>
            <a:r>
              <a:rPr lang="en-US" sz="2800" dirty="0" smtClean="0"/>
              <a:t>Winding down of NURCHA</a:t>
            </a:r>
          </a:p>
          <a:p>
            <a:r>
              <a:rPr lang="en-US" sz="2800" dirty="0" smtClean="0"/>
              <a:t>Concluding remarks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Z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PURPOSE</a:t>
            </a:r>
            <a:endParaRPr lang="en-Z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5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5" y="23600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DEBT OUTSTANDING PER </a:t>
            </a:r>
            <a:b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(JUNE 2018 YTD)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20</a:t>
            </a:fld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95108" y="1557337"/>
          <a:ext cx="8024267" cy="442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87340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85" y="19856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HOUSES AND SITES SERVICES IN ACTIVE 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PROJECTS </a:t>
            </a:r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HOUSING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21</a:t>
            </a:fld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32" y="1341567"/>
            <a:ext cx="8030953" cy="5252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04625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5" y="236002"/>
            <a:ext cx="722545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HOUSES AND SITES SERVICES IN ACTIVE 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PROJECTS </a:t>
            </a:r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SUBSIDY HOUSING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0337" y="6342063"/>
            <a:ext cx="2133600" cy="365125"/>
          </a:xfrm>
        </p:spPr>
        <p:txBody>
          <a:bodyPr/>
          <a:lstStyle/>
          <a:p>
            <a:fld id="{C0A664BC-97F2-4D98-8B60-1A3AF2272D7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840" y="1379002"/>
            <a:ext cx="7510663" cy="5193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5243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5" y="236002"/>
            <a:ext cx="722545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HOUSES AND SITES SERVICES IN ACTIVE 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PROJECTS </a:t>
            </a:r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SUBSIDY HOUSING Continued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0337" y="6342063"/>
            <a:ext cx="2133600" cy="365125"/>
          </a:xfrm>
        </p:spPr>
        <p:txBody>
          <a:bodyPr/>
          <a:lstStyle/>
          <a:p>
            <a:fld id="{C0A664BC-97F2-4D98-8B60-1A3AF2272D78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335" y="1278986"/>
            <a:ext cx="7974602" cy="5461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186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5" y="236002"/>
            <a:ext cx="6887202" cy="11674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 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LOAN BOOK, OVERDUES, AND IMPAIRMENTS: YEAR TO DATE JUNE 2018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24</a:t>
            </a:fld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0683444"/>
              </p:ext>
            </p:extLst>
          </p:nvPr>
        </p:nvGraphicFramePr>
        <p:xfrm>
          <a:off x="294964" y="1760222"/>
          <a:ext cx="8391836" cy="3252722"/>
        </p:xfrm>
        <a:graphic>
          <a:graphicData uri="http://schemas.openxmlformats.org/drawingml/2006/table">
            <a:tbl>
              <a:tblPr/>
              <a:tblGrid>
                <a:gridCol w="2260500"/>
                <a:gridCol w="2187302"/>
                <a:gridCol w="2083966"/>
                <a:gridCol w="1860068"/>
              </a:tblGrid>
              <a:tr h="51056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Debtors Book</a:t>
                      </a:r>
                    </a:p>
                  </a:txBody>
                  <a:tcPr marL="12924" marR="12924" marT="12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Overdue Debts </a:t>
                      </a:r>
                    </a:p>
                  </a:txBody>
                  <a:tcPr marL="12924" marR="12924" marT="12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Impairments</a:t>
                      </a:r>
                    </a:p>
                  </a:txBody>
                  <a:tcPr marL="12924" marR="12924" marT="12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  <a:tr h="420295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Affordable Housing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299,604,654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71,159,402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32,195,701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3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719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Subsidy Housing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68,360,440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54,345,722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40,639,625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3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2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Infrastructure 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10,409,830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8,357,923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7,612,557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30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9%</a:t>
                      </a:r>
                    </a:p>
                  </a:txBody>
                  <a:tcPr marL="12924" marR="12924" marT="129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NURCHA DEBTORS</a:t>
                      </a:r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12924" marR="12924" marT="12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378,374,924</a:t>
                      </a:r>
                    </a:p>
                  </a:txBody>
                  <a:tcPr marL="12924" marR="12924" marT="12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133,863,047</a:t>
                      </a:r>
                    </a:p>
                  </a:txBody>
                  <a:tcPr marL="12924" marR="12924" marT="12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 80,447,883</a:t>
                      </a:r>
                    </a:p>
                  </a:txBody>
                  <a:tcPr marL="12924" marR="12924" marT="12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07125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364" y="218365"/>
            <a:ext cx="8584442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8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80070411"/>
              </p:ext>
            </p:extLst>
          </p:nvPr>
        </p:nvGraphicFramePr>
        <p:xfrm>
          <a:off x="220132" y="270939"/>
          <a:ext cx="8703734" cy="6468529"/>
        </p:xfrm>
        <a:graphic>
          <a:graphicData uri="http://schemas.openxmlformats.org/drawingml/2006/table">
            <a:tbl>
              <a:tblPr firstRow="1" firstCol="1" bandRow="1"/>
              <a:tblGrid>
                <a:gridCol w="1242845"/>
                <a:gridCol w="1111886"/>
                <a:gridCol w="1111886"/>
                <a:gridCol w="1111886"/>
                <a:gridCol w="1111886"/>
                <a:gridCol w="1111886"/>
                <a:gridCol w="937062"/>
                <a:gridCol w="964397"/>
              </a:tblGrid>
              <a:tr h="454629">
                <a:tc>
                  <a:txBody>
                    <a:bodyPr/>
                    <a:lstStyle/>
                    <a:p>
                      <a:pPr indent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MTSF TARGETS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15704">
                <a:tc>
                  <a:txBody>
                    <a:bodyPr/>
                    <a:lstStyle/>
                    <a:p>
                      <a:pPr indent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ORIGINAL MTSF TARGET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REVISED 5 YEAR TARGET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VARIANCE: ORIGINAL AND REVISED TARGETS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MTSF TO DATE TARGET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ACHIEVED TO DATE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PROGRESS AGAINST MTSF TO DATE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PROGRESS TO DATE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888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AFFORDABLE HOUSING FINANCE: GROW THE SUPPLY OF AFFORDABLE HOUSING STOCK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3012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CONTRACTS SIGNED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12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HOUSES AND SITES IN SIGNED CONTRACTS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-6,887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8,729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6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 OF LOANS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R1,710,000,000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R1,560,126,192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-R149,873,808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R1,200,126,192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R1,199,973,766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12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 OF PROJECTS FINANCED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R3,500,000,000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R4,027,731,556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R527,731,556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R3,307,731,556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R3,637,037,861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12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HOUSES BUILT AND SITES SERVICED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8,046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-4,054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6,876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7,232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SUBSIDY HOUSING FINANCE: IMPROVE DELIVERY OF SUBSIDY HOUSING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3012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CONTRACTS SIGNED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12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HOUSES AND SITES IN SIGNED CONTRACTS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82,160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57,974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-24,186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42,634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31,169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6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 OF LOANS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R692,000,000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R627,404,461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-R64,595,539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R481,904,461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369,854,461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6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 OF PROJECTS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R7,574,000,000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R5,421,337,175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-R2,152,662,825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R3,878,837,175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3,205,506,398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12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HOUSES BUILT AND SITES SERVICED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60,374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31,906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-28,468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24,304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16,710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6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AND COMMUNITY FACILITIES: PROJECTS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3012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LOAN CONTRACTS SIGNED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6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 OF LOANS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78,380,000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54,354,841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-24,025,159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46,354,841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30,245,763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86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VALUE OF PROJECTS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R353,000,000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R250,022,739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-R102,977,261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R150,022,739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165,633,711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012">
                <a:tc>
                  <a:txBody>
                    <a:bodyPr/>
                    <a:lstStyle/>
                    <a:p>
                      <a:pPr indent="825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PROJECTS COMPLETED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133%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89" marR="646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437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1" y="250290"/>
            <a:ext cx="6781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GROSS INCOME </a:t>
            </a:r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SPREAD BY 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INCOME</a:t>
            </a:r>
            <a:b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STREAM </a:t>
            </a:r>
            <a:r>
              <a:rPr lang="en-ZA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en-ZA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2018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28</a:t>
            </a:fld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56075" y="1393290"/>
          <a:ext cx="8130725" cy="443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42779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1" y="250290"/>
            <a:ext cx="67818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ZA" sz="2800" b="1" dirty="0"/>
              <a:t>STATEMENT OF FINANCIAL PERFORMANCE FOR THE PERIOD ENDED 30 JUNE 2018</a:t>
            </a:r>
            <a:endParaRPr lang="en-ZA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29</a:t>
            </a:fld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0787260"/>
              </p:ext>
            </p:extLst>
          </p:nvPr>
        </p:nvGraphicFramePr>
        <p:xfrm>
          <a:off x="327660" y="1520470"/>
          <a:ext cx="8534397" cy="4451662"/>
        </p:xfrm>
        <a:graphic>
          <a:graphicData uri="http://schemas.openxmlformats.org/drawingml/2006/table">
            <a:tbl>
              <a:tblPr firstRow="1" firstCol="1" bandRow="1"/>
              <a:tblGrid>
                <a:gridCol w="336694"/>
                <a:gridCol w="295965"/>
                <a:gridCol w="2766867"/>
                <a:gridCol w="893327"/>
                <a:gridCol w="866174"/>
                <a:gridCol w="811867"/>
                <a:gridCol w="839020"/>
                <a:gridCol w="839020"/>
                <a:gridCol w="182208"/>
                <a:gridCol w="703255"/>
              </a:tblGrid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R'000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Actual </a:t>
                      </a:r>
                      <a:b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 YTD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Budget </a:t>
                      </a:r>
                      <a:b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 YTD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Variance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Budget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 Year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2018/19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2017/18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 from operations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18,603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18,023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73,720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122,370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on money market investments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3,922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3,638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13,604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22,320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 on loans for construction projects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10,971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11,289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(317)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46,871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42,719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Fees on loans for construction projects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2,973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2,019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12,627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11,922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 management fees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2,481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2,827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(346)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7,615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52,633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Less: Interest paid on loans raised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(1,744)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(1,749)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(6,998)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(7,224)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income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2,100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6,301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Administration expenses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(15,973)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(17,350)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1,377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(68,854)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(91,041)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gains or losses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Decrease / (increase) in impairments of loans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(7,157)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(8,174)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(56,182)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Bad debts written off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(98)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Profit/ (loss) on disposal of fixed asset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 value gain / (losses)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2,297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Decrease / (increase) in impairments of investments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Taxation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(1,881)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(DEFICIT) / SURPLUS FOR PERIOD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(3,590)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1,710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(5,299)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7,579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(18,210)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43" marR="5364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4512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2" y="281067"/>
            <a:ext cx="8229600" cy="1143000"/>
          </a:xfrm>
        </p:spPr>
        <p:txBody>
          <a:bodyPr/>
          <a:lstStyle/>
          <a:p>
            <a:r>
              <a:rPr lang="en-ZA" dirty="0" smtClean="0"/>
              <a:t>MANDATE, VISION AND MISSION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6" name="Rectangle 5"/>
          <p:cNvSpPr/>
          <p:nvPr/>
        </p:nvSpPr>
        <p:spPr>
          <a:xfrm>
            <a:off x="257732" y="1628051"/>
            <a:ext cx="8414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NURCHA’S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“NURCHA ensures the availability of bridging finance to small, medium and established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contractors, and developers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building low and moderate income housing and related community facilities and infrastructure.”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NURCHA’S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“To be regarded as a partner of choice for those seeking innovative bridging finance solutions”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NURCHA’S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“NURCHA initiates programmes and takes considered risks to ensure a sustainable flow of finance for the construction of low-income and affordable housing, community facilities and infrastructure. We work in partnership with all role-players in these markets to maximize the development of sustainable human settlements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26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030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Unqualified Audit outcome with emphasis of matter on the following:</a:t>
            </a:r>
          </a:p>
          <a:p>
            <a:r>
              <a:rPr lang="en-US" sz="3000" dirty="0" smtClean="0"/>
              <a:t>Transfer of functions between entities under common control.</a:t>
            </a:r>
          </a:p>
          <a:p>
            <a:r>
              <a:rPr lang="en-US" sz="3000" dirty="0" smtClean="0"/>
              <a:t>Material increase in asset provision – Loan for construction projects  - R57.9 million.</a:t>
            </a:r>
          </a:p>
          <a:p>
            <a:r>
              <a:rPr lang="en-US" sz="3000" dirty="0" smtClean="0"/>
              <a:t>Irregular expenditure of R1.4 million</a:t>
            </a:r>
          </a:p>
          <a:p>
            <a:r>
              <a:rPr lang="en-US" sz="3000" dirty="0" smtClean="0"/>
              <a:t>Fruitless and Wasteful expenditure of R48 425</a:t>
            </a:r>
          </a:p>
          <a:p>
            <a:r>
              <a:rPr lang="en-US" sz="3000" dirty="0" smtClean="0"/>
              <a:t>Financial commitments amounting to R596 million reported</a:t>
            </a:r>
          </a:p>
          <a:p>
            <a:pPr lvl="1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025" y="2306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FINANCIAL YEAR AUDIT OUTCOMES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27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31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2306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 STRUCTURE: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EXECUTIVE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870" y="1136705"/>
            <a:ext cx="7974259" cy="4584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34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32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2306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 STRUCTURE: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856" y="989680"/>
            <a:ext cx="8011052" cy="4739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447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33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146" y="2306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 STRUCTURE: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 MANAGEMENT PORTFOLIO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685" y="1224003"/>
            <a:ext cx="7667962" cy="4591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34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34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2306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MANAGEMENT STRUCTURE: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LENDING PORTFOLIO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843" y="1272570"/>
            <a:ext cx="7438322" cy="4793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37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35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7179" y="24431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 MANAGEMENT VACANCIES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51822804"/>
              </p:ext>
            </p:extLst>
          </p:nvPr>
        </p:nvGraphicFramePr>
        <p:xfrm>
          <a:off x="1025525" y="1632749"/>
          <a:ext cx="7175500" cy="4232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402"/>
                <a:gridCol w="6692098"/>
              </a:tblGrid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 dirty="0">
                          <a:effectLst/>
                        </a:rPr>
                        <a:t>No.</a:t>
                      </a:r>
                      <a:endParaRPr lang="en-ZA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Vacant Position </a:t>
                      </a:r>
                      <a:endParaRPr lang="en-ZA" sz="1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1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Executive Support to MD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2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ICT Manager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3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Executive Director: Lending Portfolio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4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Programme Manager: Strategic Initiatives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5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Project Manager: Affordable Housing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6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Project Manager: Subsidy Housing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 dirty="0">
                          <a:effectLst/>
                        </a:rPr>
                        <a:t>7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Executive Director: Programme and Fund Management Portfolio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8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GM: Programme and Fund Management Portfolio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9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Project Manager: Programme and Fund Management Portfolio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10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Project Manager: Programme and Fund Management Portfolio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11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Project Manager: Programme and Fund Management Portfolio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>
                          <a:effectLst/>
                        </a:rPr>
                        <a:t>12</a:t>
                      </a:r>
                      <a:endParaRPr lang="en-ZA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Project Manager: Programme and Fund Management Portfolio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  <a:tr h="302338"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 dirty="0">
                          <a:effectLst/>
                        </a:rPr>
                        <a:t>13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700" u="none" strike="noStrike" dirty="0">
                          <a:effectLst/>
                        </a:rPr>
                        <a:t>Portfolio Manager</a:t>
                      </a:r>
                      <a:endParaRPr lang="en-ZA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117" marR="15117" marT="1511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672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36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4" y="2306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CURRENT MEMBERS OF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BOARD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" y="1526830"/>
            <a:ext cx="793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Khehla Shubane (Chairperson), Thulani Nzimakwe, Linda Sing, Zyda Rylands, Maleho Nkomo, Cedric de Beer,  Hein Prinsloo</a:t>
            </a:r>
            <a:endParaRPr lang="en-Z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4" y="2704148"/>
            <a:ext cx="7401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Remaining Term of Office and dissolution processes:  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was resolved at the Board Meeting held in November 2017, that board appointments will be extended by a reasonable time after the consolidation to conclude the dissolution Audit.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oversee and approve dissolution Audit and resign.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Executive Directors and Company Secretary will remain to dissolve the company.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8284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CONCLUSION: SALIENT STRATEGIC BUSINESS MATTERS FOR NOTING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440"/>
            <a:ext cx="8229600" cy="4546843"/>
          </a:xfrm>
        </p:spPr>
        <p:txBody>
          <a:bodyPr>
            <a:normAutofit/>
          </a:bodyPr>
          <a:lstStyle/>
          <a:p>
            <a:r>
              <a:rPr lang="en-ZA" sz="2400" dirty="0" smtClean="0"/>
              <a:t>Lending capacity challenges,</a:t>
            </a:r>
          </a:p>
          <a:p>
            <a:pPr lvl="1"/>
            <a:r>
              <a:rPr lang="en-ZA" sz="1800" dirty="0" smtClean="0"/>
              <a:t>Constraints to borrowing,</a:t>
            </a:r>
          </a:p>
          <a:p>
            <a:pPr lvl="1"/>
            <a:r>
              <a:rPr lang="en-ZA" sz="1800" dirty="0" smtClean="0"/>
              <a:t>Short term finance and good deal flow,</a:t>
            </a:r>
          </a:p>
          <a:p>
            <a:pPr lvl="1"/>
            <a:r>
              <a:rPr lang="en-ZA" sz="1800" dirty="0" smtClean="0"/>
              <a:t>Tight management of existing capacity and constraint to meeting MTSF targets,</a:t>
            </a:r>
          </a:p>
          <a:p>
            <a:r>
              <a:rPr lang="en-ZA" sz="2400" dirty="0" smtClean="0"/>
              <a:t>Strategic matters NURCHA grappled with,</a:t>
            </a:r>
          </a:p>
          <a:p>
            <a:pPr lvl="1"/>
            <a:r>
              <a:rPr lang="en-ZA" sz="1800" dirty="0" smtClean="0"/>
              <a:t>Sustainability; volumes, margins and risk management model,</a:t>
            </a:r>
          </a:p>
          <a:p>
            <a:pPr lvl="1"/>
            <a:r>
              <a:rPr lang="en-ZA" sz="1800" dirty="0" smtClean="0"/>
              <a:t>Working with department to eliminate fraudulent diversion of funds and secure buy-in of sector players,</a:t>
            </a:r>
          </a:p>
          <a:p>
            <a:pPr lvl="1"/>
            <a:r>
              <a:rPr lang="en-ZA" sz="1800" dirty="0"/>
              <a:t>New products for market penetration and opening opportunities for PDIs and marginalised segments, - </a:t>
            </a:r>
            <a:r>
              <a:rPr lang="en-ZA" sz="1800" dirty="0" smtClean="0"/>
              <a:t> </a:t>
            </a:r>
            <a:r>
              <a:rPr lang="en-ZA" sz="1800" dirty="0"/>
              <a:t>inclusion of </a:t>
            </a:r>
            <a:r>
              <a:rPr lang="en-ZA" sz="1800" dirty="0" smtClean="0"/>
              <a:t>women, youth and people living with disabilities.</a:t>
            </a:r>
            <a:endParaRPr lang="en-ZA" sz="1800" dirty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37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7955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38</a:t>
            </a:fld>
            <a:endParaRPr lang="en-ZA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ppt pic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7274" y="1931285"/>
              <a:ext cx="73448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57200">
                <a:defRPr/>
              </a:pPr>
              <a:r>
                <a:rPr lang="en-US" sz="4800" b="1" dirty="0">
                  <a:solidFill>
                    <a:srgbClr val="A3958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THANK </a:t>
              </a:r>
              <a:r>
                <a:rPr lang="en-US" sz="4800" b="1" dirty="0" smtClean="0">
                  <a:solidFill>
                    <a:srgbClr val="A3958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YOU</a:t>
              </a:r>
              <a:endParaRPr lang="en-US" sz="4800" b="1" dirty="0">
                <a:solidFill>
                  <a:srgbClr val="A395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186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5" y="236002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TWO </a:t>
            </a:r>
            <a:r>
              <a:rPr lang="en-ZA" dirty="0"/>
              <a:t>KEY DRIVERS OF </a:t>
            </a:r>
            <a:r>
              <a:rPr lang="en-ZA" dirty="0" smtClean="0"/>
              <a:t>STRATEGY </a:t>
            </a:r>
            <a:br>
              <a:rPr lang="en-ZA" dirty="0" smtClean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513625" y="1772974"/>
            <a:ext cx="817317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mandate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(OUTCOME 8, NDP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MTSF).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Lending product innovations, - CFDP, Rental, higher density developments, emerging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eveloper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rogramme, 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 with provinces and municipalities in lending and service delivery programmes,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Restore and maintain organisational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Changed business model – discontinued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intermediaries, </a:t>
            </a: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 of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loan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defaults,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Diversification into fee based management services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fund management and programme management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Turnaround - from erosion of equity to surplus.</a:t>
            </a:r>
          </a:p>
          <a:p>
            <a:pPr lvl="1">
              <a:lnSpc>
                <a:spcPct val="150000"/>
              </a:lnSpc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Z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/>
          </a:p>
        </p:txBody>
      </p:sp>
    </p:spTree>
    <p:extLst>
      <p:ext uri="{BB962C8B-B14F-4D97-AF65-F5344CB8AC3E}">
        <p14:creationId xmlns="" xmlns:p14="http://schemas.microsoft.com/office/powerpoint/2010/main" val="3543858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56" y="321935"/>
            <a:ext cx="8229600" cy="1018134"/>
          </a:xfrm>
        </p:spPr>
        <p:txBody>
          <a:bodyPr>
            <a:normAutofit/>
          </a:bodyPr>
          <a:lstStyle/>
          <a:p>
            <a:r>
              <a:rPr lang="en-US" dirty="0" smtClean="0"/>
              <a:t> STRATEGY EXECUTION SCORE CARD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567559" y="1548525"/>
          <a:ext cx="7835461" cy="4302904"/>
        </p:xfrm>
        <a:graphic>
          <a:graphicData uri="http://schemas.openxmlformats.org/drawingml/2006/table">
            <a:tbl>
              <a:tblPr firstRow="1" firstCol="1" bandRow="1"/>
              <a:tblGrid>
                <a:gridCol w="2175641"/>
                <a:gridCol w="4382813"/>
                <a:gridCol w="1277007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Change lending model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Terminate intermediaries and re-engineer model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Resolve legal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actions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with intermediaries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Attend to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collection of legacy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book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Restore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lending performance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Improve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reputation in the market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Improve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credit rules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Certificate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based lending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Reduce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infrastructure lending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Lion’s share to affordable housing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Diversification of affordable housing </a:t>
                      </a:r>
                    </a:p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(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client &amp; geographic)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of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CFDP for new entrants, women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youth.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Close control of loan book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controls and risk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management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measures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Quick and sustained actions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defaulters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Write-offs and recoveries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Write-offs pre-2012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defaults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pursue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recoveries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on the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book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Engage stakeholders on changes and recovery actions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eputational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issues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arising from litigations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Buy-in on lending protocols with provinces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Engage stakeholders to improve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access to finance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for contractors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Venture on provincial presence.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Introduction &amp; formalization of PFM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Position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NURCHA with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offerings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flagships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Secure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multi-year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programmes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Introduce of CFDP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5</a:t>
            </a:fld>
            <a:endParaRPr lang="en-ZA"/>
          </a:p>
        </p:txBody>
      </p:sp>
      <p:sp>
        <p:nvSpPr>
          <p:cNvPr id="16" name="Hexagon 15"/>
          <p:cNvSpPr/>
          <p:nvPr/>
        </p:nvSpPr>
        <p:spPr>
          <a:xfrm>
            <a:off x="7656836" y="1893344"/>
            <a:ext cx="285750" cy="258763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7667022" y="3695011"/>
            <a:ext cx="284163" cy="258763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7658423" y="4214747"/>
            <a:ext cx="284163" cy="258763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7665433" y="2916513"/>
            <a:ext cx="284163" cy="258762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7658424" y="4716021"/>
            <a:ext cx="284162" cy="258763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7665432" y="5319088"/>
            <a:ext cx="284163" cy="258763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0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5" y="23600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dirty="0"/>
              <a:t>CORE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336662" y="1755054"/>
            <a:ext cx="8239901" cy="3879288"/>
          </a:xfrm>
        </p:spPr>
        <p:txBody>
          <a:bodyPr>
            <a:normAutofit/>
          </a:bodyPr>
          <a:lstStyle/>
          <a:p>
            <a:pPr marL="400050" lvl="1" indent="0" algn="just">
              <a:lnSpc>
                <a:spcPct val="130000"/>
              </a:lnSpc>
              <a:buNone/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LENDING BUSINESS (project </a:t>
            </a:r>
            <a:r>
              <a:rPr lang="en-ZA" sz="1600" b="1" dirty="0"/>
              <a:t>f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inance and working capital)</a:t>
            </a:r>
          </a:p>
          <a:p>
            <a:pPr marL="1076325" lvl="2" indent="-276225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Affordable Housing</a:t>
            </a:r>
          </a:p>
          <a:p>
            <a:pPr marL="1519238" lvl="3" indent="-261938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Home ownership – Full and Sectional Title</a:t>
            </a:r>
          </a:p>
          <a:p>
            <a:pPr marL="1519238" lvl="3" indent="-261938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Rental – conventional and student accommodation 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(short term finance)</a:t>
            </a:r>
          </a:p>
          <a:p>
            <a:pPr marL="1076325" lvl="2" indent="-276225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Bridging finance to contractors delivering subsidy </a:t>
            </a:r>
            <a:r>
              <a:rPr lang="en-ZA" sz="1600" dirty="0"/>
              <a:t>h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ousing,</a:t>
            </a:r>
          </a:p>
          <a:p>
            <a:pPr marL="800100" lvl="2" indent="0" algn="just">
              <a:lnSpc>
                <a:spcPct val="130000"/>
              </a:lnSpc>
              <a:buNone/>
            </a:pPr>
            <a:endParaRPr lang="en-ZA" sz="1600" b="1" dirty="0"/>
          </a:p>
          <a:p>
            <a:pPr marL="354013" lvl="2" indent="0" algn="just">
              <a:lnSpc>
                <a:spcPct val="130000"/>
              </a:lnSpc>
              <a:buNone/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MANAGEMENT</a:t>
            </a:r>
          </a:p>
          <a:p>
            <a:pPr marL="1076325" lvl="2" indent="-276225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 management support</a:t>
            </a:r>
          </a:p>
          <a:p>
            <a:pPr marL="1076325" lvl="2" indent="-276225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Fund management</a:t>
            </a:r>
          </a:p>
          <a:p>
            <a:pPr marL="1076325" lvl="2" indent="-276225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Contractor </a:t>
            </a:r>
            <a:r>
              <a:rPr lang="en-ZA" sz="1600" dirty="0" smtClean="0"/>
              <a:t>Finance and </a:t>
            </a: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Programme (CFDP)</a:t>
            </a:r>
          </a:p>
          <a:p>
            <a:pPr marL="914400" lvl="1" indent="-514350">
              <a:lnSpc>
                <a:spcPct val="130000"/>
              </a:lnSpc>
              <a:buAutoNum type="arabicPeriod" startAt="2"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187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2933" y="2611438"/>
            <a:ext cx="7332134" cy="1143000"/>
          </a:xfrm>
        </p:spPr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AUDITED ANNUAL RESULTS 2017/2018</a:t>
            </a:r>
            <a:endParaRPr lang="en-Z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98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5" y="236002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A" dirty="0"/>
              <a:t>TOTAL </a:t>
            </a:r>
            <a:r>
              <a:rPr lang="en-ZA" dirty="0" smtClean="0"/>
              <a:t>LOAN BOOK TRENDS AND </a:t>
            </a:r>
            <a:br>
              <a:rPr lang="en-ZA" dirty="0" smtClean="0"/>
            </a:br>
            <a:r>
              <a:rPr lang="en-ZA" dirty="0" smtClean="0"/>
              <a:t>EXPOSURE BY PROGRAMME</a:t>
            </a:r>
            <a:endParaRPr lang="en-ZA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328" y="1238812"/>
            <a:ext cx="8303472" cy="4608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551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75" y="236002"/>
            <a:ext cx="6887202" cy="11674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ZA" dirty="0"/>
              <a:t>TOTAL IMPAIRMENTS VERSUS</a:t>
            </a:r>
            <a:br>
              <a:rPr lang="en-ZA" dirty="0"/>
            </a:br>
            <a:r>
              <a:rPr lang="en-ZA" dirty="0"/>
              <a:t>TOTAL DEBTORS </a:t>
            </a:r>
            <a:r>
              <a:rPr lang="en-ZA" dirty="0" smtClean="0"/>
              <a:t>2011/12 </a:t>
            </a:r>
            <a:r>
              <a:rPr lang="en-ZA" dirty="0"/>
              <a:t>– </a:t>
            </a:r>
            <a:r>
              <a:rPr lang="en-ZA" dirty="0" smtClean="0"/>
              <a:t>2017/18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664BC-97F2-4D98-8B60-1A3AF2272D78}" type="slidenum">
              <a:rPr lang="en-ZA" smtClean="0"/>
              <a:pPr/>
              <a:t>9</a:t>
            </a:fld>
            <a:endParaRPr lang="en-ZA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64781" y="1714500"/>
          <a:ext cx="8322019" cy="402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57533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</TotalTime>
  <Words>2021</Words>
  <Application>Microsoft Office PowerPoint</Application>
  <PresentationFormat>On-screen Show (4:3)</PresentationFormat>
  <Paragraphs>783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Custom Design</vt:lpstr>
      <vt:lpstr>Slide 1</vt:lpstr>
      <vt:lpstr>PURPOSE</vt:lpstr>
      <vt:lpstr>MANDATE, VISION AND MISSION</vt:lpstr>
      <vt:lpstr> TWO KEY DRIVERS OF STRATEGY  </vt:lpstr>
      <vt:lpstr> STRATEGY EXECUTION SCORE CARD</vt:lpstr>
      <vt:lpstr>CORE BUSINESS</vt:lpstr>
      <vt:lpstr>AUDITED ANNUAL RESULTS 2017/2018</vt:lpstr>
      <vt:lpstr>TOTAL LOAN BOOK TRENDS AND  EXPOSURE BY PROGRAMME</vt:lpstr>
      <vt:lpstr>TOTAL IMPAIRMENTS VERSUS TOTAL DEBTORS 2011/12 – 2017/18</vt:lpstr>
      <vt:lpstr>LOAN BOOK TRENDS: AFFORDABLE HOUSING PROJECT FINANCE</vt:lpstr>
      <vt:lpstr>LOAN BOOK TRENDS: SUBSIDY HOUSING CONTRACTOR FINANCE</vt:lpstr>
      <vt:lpstr>Financial Performance Trends</vt:lpstr>
      <vt:lpstr>FUNDING CAPACITY UTILISATION  AS AT 31 MARCH 2018</vt:lpstr>
      <vt:lpstr>PROVINCIAL SPREAD VALUE OF LOANS</vt:lpstr>
      <vt:lpstr>GROSS INCOME SPREAD BY SOURCE - MARCH 2018</vt:lpstr>
      <vt:lpstr> PROGRAMME AND FUND MANAGEMENT PORTFOLIO</vt:lpstr>
      <vt:lpstr>STATEMENT OF FINANCIAL PERFORMANCE FOR THE PERIOD ENDED 31 MARCH 2018</vt:lpstr>
      <vt:lpstr>Slide 18</vt:lpstr>
      <vt:lpstr>FIRST QUARTER PERFORMANCE: HIGHLIGHTS</vt:lpstr>
      <vt:lpstr>TOTAL DEBT OUTSTANDING PER  PROGRAMME (JUNE 2018 YTD)</vt:lpstr>
      <vt:lpstr>HOUSES AND SITES SERVICES IN ACTIVE  PROJECTS – AFFORDABLE HOUSING</vt:lpstr>
      <vt:lpstr>HOUSES AND SITES SERVICES IN ACTIVE PROJECTS – SUBSIDY HOUSING</vt:lpstr>
      <vt:lpstr>HOUSES AND SITES SERVICES IN ACTIVE PROJECTS – SUBSIDY HOUSING Continued</vt:lpstr>
      <vt:lpstr>TOTAL LOAN BOOK, OVERDUES, AND IMPAIRMENTS: YEAR TO DATE JUNE 2018</vt:lpstr>
      <vt:lpstr>Slide 25</vt:lpstr>
      <vt:lpstr>Slide 26</vt:lpstr>
      <vt:lpstr>Slide 27</vt:lpstr>
      <vt:lpstr>GROSS INCOME SPREAD BY INCOME STREAM – JUNE 2018</vt:lpstr>
      <vt:lpstr>STATEMENT OF FINANCIAL PERFORMANCE FOR THE PERIOD ENDED 30 JUNE 2018</vt:lpstr>
      <vt:lpstr>FINANCIAL YEAR AUDIT OUTCOMES </vt:lpstr>
      <vt:lpstr>MANAGEMENT STRUCTURE: EXECUTIVE</vt:lpstr>
      <vt:lpstr>MANAGEMENT STRUCTURE: FINANCE</vt:lpstr>
      <vt:lpstr>MANAGEMENT STRUCTURE: PROGRAMME MANAGEMENT PORTFOLIO</vt:lpstr>
      <vt:lpstr>MANAGEMENT STRUCTURE: LENDING PORTFOLIO</vt:lpstr>
      <vt:lpstr>SENIOR MANAGEMENT VACANCIES</vt:lpstr>
      <vt:lpstr>CURRENT MEMBERS OF  THE BOARD</vt:lpstr>
      <vt:lpstr>CONCLUSION: SALIENT STRATEGIC BUSINESS MATTERS FOR NOTING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Machado</dc:creator>
  <cp:lastModifiedBy>PUMZA</cp:lastModifiedBy>
  <cp:revision>139</cp:revision>
  <cp:lastPrinted>2018-09-21T10:41:44Z</cp:lastPrinted>
  <dcterms:created xsi:type="dcterms:W3CDTF">2015-03-11T10:58:48Z</dcterms:created>
  <dcterms:modified xsi:type="dcterms:W3CDTF">2018-10-12T09:21:45Z</dcterms:modified>
</cp:coreProperties>
</file>