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notesMasterIdLst>
    <p:notesMasterId r:id="rId37"/>
  </p:notesMasterIdLst>
  <p:sldIdLst>
    <p:sldId id="256" r:id="rId2"/>
    <p:sldId id="335" r:id="rId3"/>
    <p:sldId id="359" r:id="rId4"/>
    <p:sldId id="260" r:id="rId5"/>
    <p:sldId id="360" r:id="rId6"/>
    <p:sldId id="265" r:id="rId7"/>
    <p:sldId id="361" r:id="rId8"/>
    <p:sldId id="267" r:id="rId9"/>
    <p:sldId id="269" r:id="rId10"/>
    <p:sldId id="362" r:id="rId11"/>
    <p:sldId id="363" r:id="rId12"/>
    <p:sldId id="364" r:id="rId13"/>
    <p:sldId id="365" r:id="rId14"/>
    <p:sldId id="366" r:id="rId15"/>
    <p:sldId id="367" r:id="rId16"/>
    <p:sldId id="368" r:id="rId17"/>
    <p:sldId id="369" r:id="rId18"/>
    <p:sldId id="370" r:id="rId19"/>
    <p:sldId id="371" r:id="rId20"/>
    <p:sldId id="372" r:id="rId21"/>
    <p:sldId id="294" r:id="rId22"/>
    <p:sldId id="357" r:id="rId23"/>
    <p:sldId id="373" r:id="rId24"/>
    <p:sldId id="374" r:id="rId25"/>
    <p:sldId id="375" r:id="rId26"/>
    <p:sldId id="376" r:id="rId27"/>
    <p:sldId id="386" r:id="rId28"/>
    <p:sldId id="378" r:id="rId29"/>
    <p:sldId id="379" r:id="rId30"/>
    <p:sldId id="380" r:id="rId31"/>
    <p:sldId id="381" r:id="rId32"/>
    <p:sldId id="382" r:id="rId33"/>
    <p:sldId id="383" r:id="rId34"/>
    <p:sldId id="384" r:id="rId35"/>
    <p:sldId id="385"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12394D9B-67BF-4930-A18C-9C3DFEE3119B}">
          <p14:sldIdLst>
            <p14:sldId id="256"/>
            <p14:sldId id="335"/>
            <p14:sldId id="359"/>
            <p14:sldId id="260"/>
            <p14:sldId id="360"/>
            <p14:sldId id="265"/>
            <p14:sldId id="361"/>
            <p14:sldId id="267"/>
            <p14:sldId id="269"/>
            <p14:sldId id="362"/>
            <p14:sldId id="363"/>
            <p14:sldId id="364"/>
            <p14:sldId id="365"/>
            <p14:sldId id="366"/>
            <p14:sldId id="367"/>
            <p14:sldId id="368"/>
            <p14:sldId id="369"/>
            <p14:sldId id="370"/>
            <p14:sldId id="371"/>
            <p14:sldId id="372"/>
            <p14:sldId id="294"/>
            <p14:sldId id="357"/>
            <p14:sldId id="373"/>
            <p14:sldId id="374"/>
            <p14:sldId id="375"/>
            <p14:sldId id="376"/>
            <p14:sldId id="386"/>
            <p14:sldId id="378"/>
            <p14:sldId id="379"/>
            <p14:sldId id="380"/>
            <p14:sldId id="381"/>
            <p14:sldId id="382"/>
            <p14:sldId id="383"/>
            <p14:sldId id="384"/>
            <p14:sldId id="385"/>
          </p14:sldIdLst>
        </p14:section>
      </p14:sectionLst>
    </p:ext>
    <p:ext uri="{EFAFB233-063F-42B5-8137-9DF3F51BA10A}">
      <p15:sldGuideLst xmlns:p15="http://schemas.microsoft.com/office/powerpoint/2012/main" xmlns="">
        <p15:guide id="1" orient="horz" pos="1782">
          <p15:clr>
            <a:srgbClr val="A4A3A4"/>
          </p15:clr>
        </p15:guide>
        <p15:guide id="2" pos="296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ies A. Sibanyoni" initials="AAS" lastIdx="3" clrIdx="0"/>
  <p:cmAuthor id="1" name="Salome R. Baloyi" initials="SRB" lastIdx="2" clrIdx="1">
    <p:extLst>
      <p:ext uri="{19B8F6BF-5375-455C-9EA6-DF929625EA0E}">
        <p15:presenceInfo xmlns:p15="http://schemas.microsoft.com/office/powerpoint/2012/main" xmlns="" userId="S-1-5-21-1275210071-1383384898-854245398-139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810F"/>
    <a:srgbClr val="00823B"/>
    <a:srgbClr val="C59247"/>
    <a:srgbClr val="E46C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0" d="100"/>
          <a:sy n="110" d="100"/>
        </p:scale>
        <p:origin x="-1644" y="-90"/>
      </p:cViewPr>
      <p:guideLst>
        <p:guide orient="horz" pos="1782"/>
        <p:guide pos="296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1.2552475224983695E-2"/>
          <c:y val="7.9640451864548628E-2"/>
          <c:w val="0.69161181244499392"/>
          <c:h val="0.91785188884240076"/>
        </c:manualLayout>
      </c:layout>
      <c:pie3DChart>
        <c:varyColors val="1"/>
        <c:dLbls/>
      </c:pie3DChart>
    </c:plotArea>
    <c:legend>
      <c:legendPos val="r"/>
      <c:layout>
        <c:manualLayout>
          <c:xMode val="edge"/>
          <c:yMode val="edge"/>
          <c:x val="0.70705694793846574"/>
          <c:y val="0.11783276872759012"/>
          <c:w val="0.2914212930039225"/>
          <c:h val="0.81575632425915179"/>
        </c:manualLayout>
      </c:layout>
      <c:txPr>
        <a:bodyPr/>
        <a:lstStyle/>
        <a:p>
          <a:pPr>
            <a:defRPr sz="1800"/>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3.5847150010443675E-2"/>
          <c:y val="2.4714548505502473E-2"/>
          <c:w val="0.67001957480199392"/>
          <c:h val="0.97486148206959999"/>
        </c:manualLayout>
      </c:layout>
      <c:pie3DChart>
        <c:varyColors val="1"/>
        <c:ser>
          <c:idx val="0"/>
          <c:order val="0"/>
          <c:explosion val="25"/>
          <c:dLbls>
            <c:dLbl>
              <c:idx val="0"/>
              <c:layout>
                <c:manualLayout>
                  <c:x val="-0.17874902619946828"/>
                  <c:y val="-0.2709355889498480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B39-497F-8A97-8E3CC9D7D7CF}"/>
                </c:ext>
              </c:extLst>
            </c:dLbl>
            <c:dLbl>
              <c:idx val="1"/>
              <c:layout>
                <c:manualLayout>
                  <c:x val="-0.10281622408138152"/>
                  <c:y val="3.52032758066682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B39-497F-8A97-8E3CC9D7D7CF}"/>
                </c:ext>
              </c:extLst>
            </c:dLbl>
            <c:dLbl>
              <c:idx val="2"/>
              <c:layout>
                <c:manualLayout>
                  <c:x val="-6.6488289460561581E-2"/>
                  <c:y val="-2.128028990582991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B39-497F-8A97-8E3CC9D7D7CF}"/>
                </c:ext>
              </c:extLst>
            </c:dLbl>
            <c:dLbl>
              <c:idx val="3"/>
              <c:layout>
                <c:manualLayout>
                  <c:x val="1.7012283529316569E-2"/>
                  <c:y val="-5.839089683453167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B39-497F-8A97-8E3CC9D7D7CF}"/>
                </c:ext>
              </c:extLst>
            </c:dLbl>
            <c:dLbl>
              <c:idx val="4"/>
              <c:layout>
                <c:manualLayout>
                  <c:x val="0.12521445957363539"/>
                  <c:y val="1.660812559185707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B39-497F-8A97-8E3CC9D7D7CF}"/>
                </c:ext>
              </c:extLst>
            </c:dLbl>
            <c:spPr>
              <a:noFill/>
              <a:ln>
                <a:noFill/>
              </a:ln>
              <a:effectLst/>
            </c:spPr>
            <c:txPr>
              <a:bodyPr wrap="square" lIns="38100" tIns="19050" rIns="38100" bIns="19050" anchor="ctr">
                <a:spAutoFit/>
              </a:bodyPr>
              <a:lstStyle/>
              <a:p>
                <a:pPr>
                  <a:defRPr sz="1600"/>
                </a:pPr>
                <a:endParaRPr lang="en-US"/>
              </a:p>
            </c:txPr>
            <c:showVal val="1"/>
            <c:showLeaderLines val="1"/>
            <c:extLst xmlns:c16r2="http://schemas.microsoft.com/office/drawing/2015/06/chart">
              <c:ext xmlns:c15="http://schemas.microsoft.com/office/drawing/2012/chart" uri="{CE6537A1-D6FC-4f65-9D91-7224C49458BB}"/>
            </c:extLst>
          </c:dLbls>
          <c:cat>
            <c:strRef>
              <c:f>'NPA Overall'!$A$36:$A$40</c:f>
              <c:strCache>
                <c:ptCount val="5"/>
                <c:pt idx="0">
                  <c:v>Compensation of employees</c:v>
                </c:pt>
                <c:pt idx="1">
                  <c:v>Goods and services</c:v>
                </c:pt>
                <c:pt idx="2">
                  <c:v>Households</c:v>
                </c:pt>
                <c:pt idx="3">
                  <c:v>Machinery &amp; equipment</c:v>
                </c:pt>
                <c:pt idx="4">
                  <c:v>Departmental agencies and accounts</c:v>
                </c:pt>
              </c:strCache>
            </c:strRef>
          </c:cat>
          <c:val>
            <c:numRef>
              <c:f>'NPA Overall'!$B$36:$B$40</c:f>
              <c:numCache>
                <c:formatCode>0.00%</c:formatCode>
                <c:ptCount val="5"/>
                <c:pt idx="0">
                  <c:v>0.88798577304788462</c:v>
                </c:pt>
                <c:pt idx="1">
                  <c:v>9.8776901976486337E-2</c:v>
                </c:pt>
                <c:pt idx="2">
                  <c:v>2.3029179886588894E-3</c:v>
                </c:pt>
                <c:pt idx="3">
                  <c:v>8.3267353623019246E-3</c:v>
                </c:pt>
                <c:pt idx="4">
                  <c:v>2.6076716246684916E-3</c:v>
                </c:pt>
              </c:numCache>
            </c:numRef>
          </c:val>
          <c:extLst xmlns:c16r2="http://schemas.microsoft.com/office/drawing/2015/06/chart">
            <c:ext xmlns:c16="http://schemas.microsoft.com/office/drawing/2014/chart" uri="{C3380CC4-5D6E-409C-BE32-E72D297353CC}">
              <c16:uniqueId val="{00000000-E77D-458C-B762-C98E54ED944D}"/>
            </c:ext>
          </c:extLst>
        </c:ser>
        <c:dLbls/>
      </c:pie3DChart>
    </c:plotArea>
    <c:legend>
      <c:legendPos val="r"/>
      <c:layout>
        <c:manualLayout>
          <c:xMode val="edge"/>
          <c:yMode val="edge"/>
          <c:x val="0.72521028728064274"/>
          <c:y val="0.21373071680185715"/>
          <c:w val="0.26568846129728679"/>
          <c:h val="0.71537684621579201"/>
        </c:manualLayout>
      </c:layout>
      <c:txPr>
        <a:bodyPr/>
        <a:lstStyle/>
        <a:p>
          <a:pPr>
            <a:defRPr sz="1600"/>
          </a:pPr>
          <a:endParaRPr lang="en-US"/>
        </a:p>
      </c:txPr>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5B401-9D10-4521-A8A5-CCBAB16DA2A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41359AFC-0AE8-410D-8941-EC08E0F2C591}">
      <dgm:prSet phldrT="[Text]" custT="1"/>
      <dgm:spPr>
        <a:solidFill>
          <a:schemeClr val="tx1"/>
        </a:solidFill>
      </dgm:spPr>
      <dgm:t>
        <a:bodyPr/>
        <a:lstStyle/>
        <a:p>
          <a:r>
            <a:rPr lang="en-ZA" sz="1400" dirty="0" smtClean="0"/>
            <a:t>National Director of Public Prosecutions</a:t>
          </a:r>
        </a:p>
        <a:p>
          <a:r>
            <a:rPr lang="en-ZA" sz="1400" dirty="0" smtClean="0"/>
            <a:t>Adv. Shaun K Abrahams</a:t>
          </a:r>
          <a:endParaRPr lang="en-ZA" sz="1400" dirty="0"/>
        </a:p>
      </dgm:t>
    </dgm:pt>
    <dgm:pt modelId="{6A84A9B1-DD9C-42E4-870C-827ADB32CAE0}" type="parTrans" cxnId="{65FE40D1-9AC8-479E-A901-503EB4A334FF}">
      <dgm:prSet/>
      <dgm:spPr/>
      <dgm:t>
        <a:bodyPr/>
        <a:lstStyle/>
        <a:p>
          <a:endParaRPr lang="en-ZA"/>
        </a:p>
      </dgm:t>
    </dgm:pt>
    <dgm:pt modelId="{3CA9AC15-F44F-4B1B-A28C-675101CD66A3}" type="sibTrans" cxnId="{65FE40D1-9AC8-479E-A901-503EB4A334FF}">
      <dgm:prSet/>
      <dgm:spPr/>
      <dgm:t>
        <a:bodyPr/>
        <a:lstStyle/>
        <a:p>
          <a:endParaRPr lang="en-ZA"/>
        </a:p>
      </dgm:t>
    </dgm:pt>
    <dgm:pt modelId="{7E612E17-F5C7-452D-BA8C-040CD9A92D8D}">
      <dgm:prSet phldrT="[Text]" custT="1"/>
      <dgm:spPr>
        <a:solidFill>
          <a:schemeClr val="tx1"/>
        </a:solidFill>
      </dgm:spPr>
      <dgm:t>
        <a:bodyPr/>
        <a:lstStyle/>
        <a:p>
          <a:r>
            <a:rPr lang="en-ZA" sz="1400" dirty="0" smtClean="0"/>
            <a:t>Deputy NDPP: NPS</a:t>
          </a:r>
        </a:p>
        <a:p>
          <a:r>
            <a:rPr lang="en-ZA" sz="1400" dirty="0" smtClean="0">
              <a:solidFill>
                <a:schemeClr val="bg1"/>
              </a:solidFill>
            </a:rPr>
            <a:t>Adv. S Mzinyathi (Acting)</a:t>
          </a:r>
          <a:endParaRPr lang="en-ZA" sz="1400" dirty="0">
            <a:solidFill>
              <a:schemeClr val="bg1"/>
            </a:solidFill>
          </a:endParaRPr>
        </a:p>
      </dgm:t>
    </dgm:pt>
    <dgm:pt modelId="{E294A1E2-6465-4172-B225-A1CAB531C1EC}" type="parTrans" cxnId="{05BAE6E9-9A4A-4C2A-9CE3-3F117503AFD2}">
      <dgm:prSet/>
      <dgm:spPr>
        <a:solidFill>
          <a:schemeClr val="tx1"/>
        </a:solidFill>
      </dgm:spPr>
      <dgm:t>
        <a:bodyPr/>
        <a:lstStyle/>
        <a:p>
          <a:endParaRPr lang="en-ZA"/>
        </a:p>
      </dgm:t>
    </dgm:pt>
    <dgm:pt modelId="{3FB2135C-8D88-4F99-85A6-1788F172EDA7}" type="sibTrans" cxnId="{05BAE6E9-9A4A-4C2A-9CE3-3F117503AFD2}">
      <dgm:prSet/>
      <dgm:spPr/>
      <dgm:t>
        <a:bodyPr/>
        <a:lstStyle/>
        <a:p>
          <a:endParaRPr lang="en-ZA"/>
        </a:p>
      </dgm:t>
    </dgm:pt>
    <dgm:pt modelId="{CB0DB132-6E93-439A-A75B-EBD3A0D8B617}">
      <dgm:prSet phldrT="[Text]" custT="1"/>
      <dgm:spPr>
        <a:solidFill>
          <a:schemeClr val="tx1"/>
        </a:solidFill>
      </dgm:spPr>
      <dgm:t>
        <a:bodyPr/>
        <a:lstStyle/>
        <a:p>
          <a:r>
            <a:rPr lang="en-ZA" sz="1400" dirty="0" smtClean="0"/>
            <a:t>Deputy NDPP: LAD</a:t>
          </a:r>
        </a:p>
        <a:p>
          <a:r>
            <a:rPr lang="en-ZA" sz="1400" dirty="0" smtClean="0"/>
            <a:t>Mr. W Hofmeyr</a:t>
          </a:r>
          <a:endParaRPr lang="en-ZA" sz="1400" dirty="0"/>
        </a:p>
      </dgm:t>
    </dgm:pt>
    <dgm:pt modelId="{A4529C91-0735-4C67-B5C5-F49B0B789758}" type="parTrans" cxnId="{0B02F60D-601E-474C-A967-E2841E759EAE}">
      <dgm:prSet/>
      <dgm:spPr>
        <a:solidFill>
          <a:schemeClr val="tx1"/>
        </a:solidFill>
      </dgm:spPr>
      <dgm:t>
        <a:bodyPr/>
        <a:lstStyle/>
        <a:p>
          <a:endParaRPr lang="en-ZA"/>
        </a:p>
      </dgm:t>
    </dgm:pt>
    <dgm:pt modelId="{80046AF6-BDF3-4E2B-9FF9-78C3ABD9C7AE}" type="sibTrans" cxnId="{0B02F60D-601E-474C-A967-E2841E759EAE}">
      <dgm:prSet/>
      <dgm:spPr/>
      <dgm:t>
        <a:bodyPr/>
        <a:lstStyle/>
        <a:p>
          <a:endParaRPr lang="en-ZA"/>
        </a:p>
      </dgm:t>
    </dgm:pt>
    <dgm:pt modelId="{BB9745C5-86F4-4884-A225-74BDDA958F96}">
      <dgm:prSet phldrT="[Text]" custT="1"/>
      <dgm:spPr>
        <a:solidFill>
          <a:schemeClr val="tx1"/>
        </a:solidFill>
      </dgm:spPr>
      <dgm:t>
        <a:bodyPr/>
        <a:lstStyle/>
        <a:p>
          <a:r>
            <a:rPr lang="en-ZA" sz="1400" dirty="0" smtClean="0"/>
            <a:t>Deputy NDPP: AFU</a:t>
          </a:r>
        </a:p>
        <a:p>
          <a:r>
            <a:rPr lang="en-ZA" sz="1400" dirty="0" smtClean="0"/>
            <a:t>Adv. N Mokhatla</a:t>
          </a:r>
          <a:endParaRPr lang="en-ZA" sz="1400" dirty="0"/>
        </a:p>
      </dgm:t>
    </dgm:pt>
    <dgm:pt modelId="{31754B01-7879-4C20-A299-F0E2A730C608}" type="parTrans" cxnId="{09C400EC-49CB-46D7-AE5F-BA5880F04C99}">
      <dgm:prSet/>
      <dgm:spPr>
        <a:solidFill>
          <a:schemeClr val="tx1"/>
        </a:solidFill>
      </dgm:spPr>
      <dgm:t>
        <a:bodyPr/>
        <a:lstStyle/>
        <a:p>
          <a:endParaRPr lang="en-ZA"/>
        </a:p>
      </dgm:t>
    </dgm:pt>
    <dgm:pt modelId="{110B7364-DD53-4B6B-9778-6B0E5A605852}" type="sibTrans" cxnId="{09C400EC-49CB-46D7-AE5F-BA5880F04C99}">
      <dgm:prSet/>
      <dgm:spPr/>
      <dgm:t>
        <a:bodyPr/>
        <a:lstStyle/>
        <a:p>
          <a:endParaRPr lang="en-ZA"/>
        </a:p>
      </dgm:t>
    </dgm:pt>
    <dgm:pt modelId="{41688235-556B-4092-A704-4D43E771A9F0}">
      <dgm:prSet custT="1"/>
      <dgm:spPr>
        <a:solidFill>
          <a:schemeClr val="tx1"/>
        </a:solidFill>
      </dgm:spPr>
      <dgm:t>
        <a:bodyPr/>
        <a:lstStyle/>
        <a:p>
          <a:r>
            <a:rPr lang="en-ZA" sz="1400" dirty="0" smtClean="0"/>
            <a:t>Deputy NDPP: Administration &amp; OWP</a:t>
          </a:r>
        </a:p>
        <a:p>
          <a:r>
            <a:rPr lang="en-ZA" sz="1400" dirty="0" err="1" smtClean="0"/>
            <a:t>Dr.</a:t>
          </a:r>
          <a:r>
            <a:rPr lang="en-ZA" sz="1400" dirty="0" smtClean="0"/>
            <a:t> S Ramaite</a:t>
          </a:r>
          <a:endParaRPr lang="en-ZA" sz="1400" dirty="0"/>
        </a:p>
      </dgm:t>
    </dgm:pt>
    <dgm:pt modelId="{D6213E19-54D2-47D5-8CE9-F2421FC745AE}" type="parTrans" cxnId="{CD2F8DDB-5772-4C03-A7DD-B8D4753B4AE2}">
      <dgm:prSet/>
      <dgm:spPr>
        <a:solidFill>
          <a:schemeClr val="tx1"/>
        </a:solidFill>
      </dgm:spPr>
      <dgm:t>
        <a:bodyPr/>
        <a:lstStyle/>
        <a:p>
          <a:endParaRPr lang="en-ZA"/>
        </a:p>
      </dgm:t>
    </dgm:pt>
    <dgm:pt modelId="{65C69650-74C1-4E18-B1C3-37B5AF5D534F}" type="sibTrans" cxnId="{CD2F8DDB-5772-4C03-A7DD-B8D4753B4AE2}">
      <dgm:prSet/>
      <dgm:spPr/>
      <dgm:t>
        <a:bodyPr/>
        <a:lstStyle/>
        <a:p>
          <a:endParaRPr lang="en-ZA"/>
        </a:p>
      </dgm:t>
    </dgm:pt>
    <dgm:pt modelId="{D82DCCC0-3792-4B59-A3A4-D68365901A82}">
      <dgm:prSet custT="1"/>
      <dgm:spPr>
        <a:solidFill>
          <a:schemeClr val="tx1"/>
        </a:solidFill>
      </dgm:spPr>
      <dgm:t>
        <a:bodyPr/>
        <a:lstStyle/>
        <a:p>
          <a:r>
            <a:rPr lang="en-ZA" sz="1400" dirty="0" smtClean="0"/>
            <a:t>DPPs</a:t>
          </a:r>
        </a:p>
        <a:p>
          <a:r>
            <a:rPr lang="en-ZA" sz="1400" dirty="0" smtClean="0">
              <a:solidFill>
                <a:schemeClr val="bg1"/>
              </a:solidFill>
            </a:rPr>
            <a:t>SDPP: SOCA</a:t>
          </a:r>
        </a:p>
        <a:p>
          <a:r>
            <a:rPr lang="en-ZA" sz="1400" dirty="0" smtClean="0">
              <a:solidFill>
                <a:schemeClr val="bg1"/>
              </a:solidFill>
            </a:rPr>
            <a:t>SDPP: PCLU</a:t>
          </a:r>
        </a:p>
        <a:p>
          <a:r>
            <a:rPr lang="en-ZA" sz="1400" dirty="0" smtClean="0">
              <a:solidFill>
                <a:schemeClr val="bg1"/>
              </a:solidFill>
            </a:rPr>
            <a:t>SDPP: SCCU</a:t>
          </a:r>
          <a:endParaRPr lang="en-ZA" sz="1400" dirty="0">
            <a:solidFill>
              <a:schemeClr val="bg1"/>
            </a:solidFill>
          </a:endParaRPr>
        </a:p>
      </dgm:t>
    </dgm:pt>
    <dgm:pt modelId="{48E7D71F-BA20-495D-B1A4-ACAA6E35E38E}" type="sibTrans" cxnId="{D0A45E4F-DE7C-4BEC-B4EC-CB9811472E6A}">
      <dgm:prSet/>
      <dgm:spPr/>
      <dgm:t>
        <a:bodyPr/>
        <a:lstStyle/>
        <a:p>
          <a:endParaRPr lang="en-ZA"/>
        </a:p>
      </dgm:t>
    </dgm:pt>
    <dgm:pt modelId="{976814F8-F8B1-4DD7-8B52-B3B5711EBA7C}" type="parTrans" cxnId="{D0A45E4F-DE7C-4BEC-B4EC-CB9811472E6A}">
      <dgm:prSet/>
      <dgm:spPr>
        <a:solidFill>
          <a:schemeClr val="tx1"/>
        </a:solidFill>
      </dgm:spPr>
      <dgm:t>
        <a:bodyPr/>
        <a:lstStyle/>
        <a:p>
          <a:endParaRPr lang="en-ZA"/>
        </a:p>
      </dgm:t>
    </dgm:pt>
    <dgm:pt modelId="{00FB6E46-003F-41DF-847B-E5DC3920CA8F}" type="pres">
      <dgm:prSet presAssocID="{BC25B401-9D10-4521-A8A5-CCBAB16DA2A9}" presName="hierChild1" presStyleCnt="0">
        <dgm:presLayoutVars>
          <dgm:orgChart val="1"/>
          <dgm:chPref val="1"/>
          <dgm:dir/>
          <dgm:animOne val="branch"/>
          <dgm:animLvl val="lvl"/>
          <dgm:resizeHandles/>
        </dgm:presLayoutVars>
      </dgm:prSet>
      <dgm:spPr/>
      <dgm:t>
        <a:bodyPr/>
        <a:lstStyle/>
        <a:p>
          <a:endParaRPr lang="en-ZA"/>
        </a:p>
      </dgm:t>
    </dgm:pt>
    <dgm:pt modelId="{B0109CFF-B206-445A-BBA6-935D0B70ABC0}" type="pres">
      <dgm:prSet presAssocID="{41359AFC-0AE8-410D-8941-EC08E0F2C591}" presName="hierRoot1" presStyleCnt="0">
        <dgm:presLayoutVars>
          <dgm:hierBranch val="init"/>
        </dgm:presLayoutVars>
      </dgm:prSet>
      <dgm:spPr/>
    </dgm:pt>
    <dgm:pt modelId="{FF71E470-8467-4E9C-AC9E-ABF29980E7C7}" type="pres">
      <dgm:prSet presAssocID="{41359AFC-0AE8-410D-8941-EC08E0F2C591}" presName="rootComposite1" presStyleCnt="0"/>
      <dgm:spPr/>
    </dgm:pt>
    <dgm:pt modelId="{2636941C-0D37-404B-AA76-69FDA9E1DE18}" type="pres">
      <dgm:prSet presAssocID="{41359AFC-0AE8-410D-8941-EC08E0F2C591}" presName="rootText1" presStyleLbl="node0" presStyleIdx="0" presStyleCnt="1" custScaleY="121000" custLinFactNeighborY="-82440">
        <dgm:presLayoutVars>
          <dgm:chPref val="3"/>
        </dgm:presLayoutVars>
      </dgm:prSet>
      <dgm:spPr/>
      <dgm:t>
        <a:bodyPr/>
        <a:lstStyle/>
        <a:p>
          <a:endParaRPr lang="en-ZA"/>
        </a:p>
      </dgm:t>
    </dgm:pt>
    <dgm:pt modelId="{04CFC474-5A9B-43C4-8529-A26446E04D12}" type="pres">
      <dgm:prSet presAssocID="{41359AFC-0AE8-410D-8941-EC08E0F2C591}" presName="rootConnector1" presStyleLbl="node1" presStyleIdx="0" presStyleCnt="0"/>
      <dgm:spPr/>
      <dgm:t>
        <a:bodyPr/>
        <a:lstStyle/>
        <a:p>
          <a:endParaRPr lang="en-ZA"/>
        </a:p>
      </dgm:t>
    </dgm:pt>
    <dgm:pt modelId="{14CC3F86-1D9F-4B3B-8A5B-C093BB7D792E}" type="pres">
      <dgm:prSet presAssocID="{41359AFC-0AE8-410D-8941-EC08E0F2C591}" presName="hierChild2" presStyleCnt="0"/>
      <dgm:spPr/>
    </dgm:pt>
    <dgm:pt modelId="{7A142AE6-EC17-4C47-BB8D-A6D069EA6E1B}" type="pres">
      <dgm:prSet presAssocID="{E294A1E2-6465-4172-B225-A1CAB531C1EC}" presName="Name37" presStyleLbl="parChTrans1D2" presStyleIdx="0" presStyleCnt="4"/>
      <dgm:spPr/>
      <dgm:t>
        <a:bodyPr/>
        <a:lstStyle/>
        <a:p>
          <a:endParaRPr lang="en-ZA"/>
        </a:p>
      </dgm:t>
    </dgm:pt>
    <dgm:pt modelId="{A7016D37-1F18-444C-94CC-AF7E5A431E4A}" type="pres">
      <dgm:prSet presAssocID="{7E612E17-F5C7-452D-BA8C-040CD9A92D8D}" presName="hierRoot2" presStyleCnt="0">
        <dgm:presLayoutVars>
          <dgm:hierBranch val="init"/>
        </dgm:presLayoutVars>
      </dgm:prSet>
      <dgm:spPr/>
    </dgm:pt>
    <dgm:pt modelId="{95230862-CB75-4C15-A5E4-FED5D0398BE1}" type="pres">
      <dgm:prSet presAssocID="{7E612E17-F5C7-452D-BA8C-040CD9A92D8D}" presName="rootComposite" presStyleCnt="0"/>
      <dgm:spPr/>
    </dgm:pt>
    <dgm:pt modelId="{963F87D1-89D2-4030-A344-EEA70FB23508}" type="pres">
      <dgm:prSet presAssocID="{7E612E17-F5C7-452D-BA8C-040CD9A92D8D}" presName="rootText" presStyleLbl="node2" presStyleIdx="0" presStyleCnt="4">
        <dgm:presLayoutVars>
          <dgm:chPref val="3"/>
        </dgm:presLayoutVars>
      </dgm:prSet>
      <dgm:spPr/>
      <dgm:t>
        <a:bodyPr/>
        <a:lstStyle/>
        <a:p>
          <a:endParaRPr lang="en-ZA"/>
        </a:p>
      </dgm:t>
    </dgm:pt>
    <dgm:pt modelId="{22B81D43-B153-4658-B900-B4C2492586ED}" type="pres">
      <dgm:prSet presAssocID="{7E612E17-F5C7-452D-BA8C-040CD9A92D8D}" presName="rootConnector" presStyleLbl="node2" presStyleIdx="0" presStyleCnt="4"/>
      <dgm:spPr/>
      <dgm:t>
        <a:bodyPr/>
        <a:lstStyle/>
        <a:p>
          <a:endParaRPr lang="en-ZA"/>
        </a:p>
      </dgm:t>
    </dgm:pt>
    <dgm:pt modelId="{4A0673CE-5088-4B89-AB32-B97CF1ECD156}" type="pres">
      <dgm:prSet presAssocID="{7E612E17-F5C7-452D-BA8C-040CD9A92D8D}" presName="hierChild4" presStyleCnt="0"/>
      <dgm:spPr/>
    </dgm:pt>
    <dgm:pt modelId="{191DD53C-819D-462A-BDF4-68717414CF47}" type="pres">
      <dgm:prSet presAssocID="{976814F8-F8B1-4DD7-8B52-B3B5711EBA7C}" presName="Name37" presStyleLbl="parChTrans1D3" presStyleIdx="0" presStyleCnt="1"/>
      <dgm:spPr/>
      <dgm:t>
        <a:bodyPr/>
        <a:lstStyle/>
        <a:p>
          <a:endParaRPr lang="en-ZA"/>
        </a:p>
      </dgm:t>
    </dgm:pt>
    <dgm:pt modelId="{CBA9EE04-5E69-4F8A-A703-A8441B8187EE}" type="pres">
      <dgm:prSet presAssocID="{D82DCCC0-3792-4B59-A3A4-D68365901A82}" presName="hierRoot2" presStyleCnt="0">
        <dgm:presLayoutVars>
          <dgm:hierBranch val="init"/>
        </dgm:presLayoutVars>
      </dgm:prSet>
      <dgm:spPr/>
    </dgm:pt>
    <dgm:pt modelId="{F0C113FF-813E-40E9-8AAD-FB5E05DCC2E8}" type="pres">
      <dgm:prSet presAssocID="{D82DCCC0-3792-4B59-A3A4-D68365901A82}" presName="rootComposite" presStyleCnt="0"/>
      <dgm:spPr/>
    </dgm:pt>
    <dgm:pt modelId="{ECE5C320-8C79-4BF4-A1DD-1C9E1F4589A5}" type="pres">
      <dgm:prSet presAssocID="{D82DCCC0-3792-4B59-A3A4-D68365901A82}" presName="rootText" presStyleLbl="node3" presStyleIdx="0" presStyleCnt="1" custScaleX="124003" custScaleY="135557">
        <dgm:presLayoutVars>
          <dgm:chPref val="3"/>
        </dgm:presLayoutVars>
      </dgm:prSet>
      <dgm:spPr/>
      <dgm:t>
        <a:bodyPr/>
        <a:lstStyle/>
        <a:p>
          <a:endParaRPr lang="en-ZA"/>
        </a:p>
      </dgm:t>
    </dgm:pt>
    <dgm:pt modelId="{6C7B0062-4699-4B42-8538-880758159733}" type="pres">
      <dgm:prSet presAssocID="{D82DCCC0-3792-4B59-A3A4-D68365901A82}" presName="rootConnector" presStyleLbl="node3" presStyleIdx="0" presStyleCnt="1"/>
      <dgm:spPr/>
      <dgm:t>
        <a:bodyPr/>
        <a:lstStyle/>
        <a:p>
          <a:endParaRPr lang="en-ZA"/>
        </a:p>
      </dgm:t>
    </dgm:pt>
    <dgm:pt modelId="{03146DE2-8EAD-4079-8215-07E56355296A}" type="pres">
      <dgm:prSet presAssocID="{D82DCCC0-3792-4B59-A3A4-D68365901A82}" presName="hierChild4" presStyleCnt="0"/>
      <dgm:spPr/>
    </dgm:pt>
    <dgm:pt modelId="{368A190E-78D9-4F8F-AEB4-39FB71B88678}" type="pres">
      <dgm:prSet presAssocID="{D82DCCC0-3792-4B59-A3A4-D68365901A82}" presName="hierChild5" presStyleCnt="0"/>
      <dgm:spPr/>
    </dgm:pt>
    <dgm:pt modelId="{B42970C7-7E14-4692-9BC3-5820A3276CB2}" type="pres">
      <dgm:prSet presAssocID="{7E612E17-F5C7-452D-BA8C-040CD9A92D8D}" presName="hierChild5" presStyleCnt="0"/>
      <dgm:spPr/>
    </dgm:pt>
    <dgm:pt modelId="{601098D4-2FB4-4F98-89B2-1CD685146357}" type="pres">
      <dgm:prSet presAssocID="{A4529C91-0735-4C67-B5C5-F49B0B789758}" presName="Name37" presStyleLbl="parChTrans1D2" presStyleIdx="1" presStyleCnt="4"/>
      <dgm:spPr/>
      <dgm:t>
        <a:bodyPr/>
        <a:lstStyle/>
        <a:p>
          <a:endParaRPr lang="en-ZA"/>
        </a:p>
      </dgm:t>
    </dgm:pt>
    <dgm:pt modelId="{48A79253-38FC-4B45-8A7A-46803D113BB1}" type="pres">
      <dgm:prSet presAssocID="{CB0DB132-6E93-439A-A75B-EBD3A0D8B617}" presName="hierRoot2" presStyleCnt="0">
        <dgm:presLayoutVars>
          <dgm:hierBranch val="init"/>
        </dgm:presLayoutVars>
      </dgm:prSet>
      <dgm:spPr/>
    </dgm:pt>
    <dgm:pt modelId="{E77DE8E8-F124-4098-BD37-87984A0B3DFD}" type="pres">
      <dgm:prSet presAssocID="{CB0DB132-6E93-439A-A75B-EBD3A0D8B617}" presName="rootComposite" presStyleCnt="0"/>
      <dgm:spPr/>
    </dgm:pt>
    <dgm:pt modelId="{99F19D87-7552-4EB3-8F25-185A813E5A4B}" type="pres">
      <dgm:prSet presAssocID="{CB0DB132-6E93-439A-A75B-EBD3A0D8B617}" presName="rootText" presStyleLbl="node2" presStyleIdx="1" presStyleCnt="4">
        <dgm:presLayoutVars>
          <dgm:chPref val="3"/>
        </dgm:presLayoutVars>
      </dgm:prSet>
      <dgm:spPr/>
      <dgm:t>
        <a:bodyPr/>
        <a:lstStyle/>
        <a:p>
          <a:endParaRPr lang="en-ZA"/>
        </a:p>
      </dgm:t>
    </dgm:pt>
    <dgm:pt modelId="{F67E4EEE-8A73-47B4-9A60-CEA7CF4A6B57}" type="pres">
      <dgm:prSet presAssocID="{CB0DB132-6E93-439A-A75B-EBD3A0D8B617}" presName="rootConnector" presStyleLbl="node2" presStyleIdx="1" presStyleCnt="4"/>
      <dgm:spPr/>
      <dgm:t>
        <a:bodyPr/>
        <a:lstStyle/>
        <a:p>
          <a:endParaRPr lang="en-ZA"/>
        </a:p>
      </dgm:t>
    </dgm:pt>
    <dgm:pt modelId="{F68B20EF-599F-4C8A-B02D-C59D04DF89B4}" type="pres">
      <dgm:prSet presAssocID="{CB0DB132-6E93-439A-A75B-EBD3A0D8B617}" presName="hierChild4" presStyleCnt="0"/>
      <dgm:spPr/>
    </dgm:pt>
    <dgm:pt modelId="{F898CEA6-CE86-4A9F-AAEC-08F2F5407C24}" type="pres">
      <dgm:prSet presAssocID="{CB0DB132-6E93-439A-A75B-EBD3A0D8B617}" presName="hierChild5" presStyleCnt="0"/>
      <dgm:spPr/>
    </dgm:pt>
    <dgm:pt modelId="{256F4537-43A5-4E7A-867F-D341EF301E83}" type="pres">
      <dgm:prSet presAssocID="{31754B01-7879-4C20-A299-F0E2A730C608}" presName="Name37" presStyleLbl="parChTrans1D2" presStyleIdx="2" presStyleCnt="4"/>
      <dgm:spPr/>
      <dgm:t>
        <a:bodyPr/>
        <a:lstStyle/>
        <a:p>
          <a:endParaRPr lang="en-ZA"/>
        </a:p>
      </dgm:t>
    </dgm:pt>
    <dgm:pt modelId="{9BBA009F-2337-4DBE-B763-76D413274E07}" type="pres">
      <dgm:prSet presAssocID="{BB9745C5-86F4-4884-A225-74BDDA958F96}" presName="hierRoot2" presStyleCnt="0">
        <dgm:presLayoutVars>
          <dgm:hierBranch val="init"/>
        </dgm:presLayoutVars>
      </dgm:prSet>
      <dgm:spPr/>
    </dgm:pt>
    <dgm:pt modelId="{82C49578-9912-4EE1-8A3E-48062129A743}" type="pres">
      <dgm:prSet presAssocID="{BB9745C5-86F4-4884-A225-74BDDA958F96}" presName="rootComposite" presStyleCnt="0"/>
      <dgm:spPr/>
    </dgm:pt>
    <dgm:pt modelId="{A89CC668-885F-4FB2-B58B-18ADB9576D33}" type="pres">
      <dgm:prSet presAssocID="{BB9745C5-86F4-4884-A225-74BDDA958F96}" presName="rootText" presStyleLbl="node2" presStyleIdx="2" presStyleCnt="4">
        <dgm:presLayoutVars>
          <dgm:chPref val="3"/>
        </dgm:presLayoutVars>
      </dgm:prSet>
      <dgm:spPr/>
      <dgm:t>
        <a:bodyPr/>
        <a:lstStyle/>
        <a:p>
          <a:endParaRPr lang="en-ZA"/>
        </a:p>
      </dgm:t>
    </dgm:pt>
    <dgm:pt modelId="{161482AC-3090-4E58-8210-337675897B67}" type="pres">
      <dgm:prSet presAssocID="{BB9745C5-86F4-4884-A225-74BDDA958F96}" presName="rootConnector" presStyleLbl="node2" presStyleIdx="2" presStyleCnt="4"/>
      <dgm:spPr/>
      <dgm:t>
        <a:bodyPr/>
        <a:lstStyle/>
        <a:p>
          <a:endParaRPr lang="en-ZA"/>
        </a:p>
      </dgm:t>
    </dgm:pt>
    <dgm:pt modelId="{738C3F9E-07C0-4A16-992F-01CB34F8DF11}" type="pres">
      <dgm:prSet presAssocID="{BB9745C5-86F4-4884-A225-74BDDA958F96}" presName="hierChild4" presStyleCnt="0"/>
      <dgm:spPr/>
    </dgm:pt>
    <dgm:pt modelId="{BD9C1895-6CCA-4E57-BD7B-789BE98FE621}" type="pres">
      <dgm:prSet presAssocID="{BB9745C5-86F4-4884-A225-74BDDA958F96}" presName="hierChild5" presStyleCnt="0"/>
      <dgm:spPr/>
    </dgm:pt>
    <dgm:pt modelId="{0EFE4924-5245-4C4B-8DD9-D95DB8FBE6CC}" type="pres">
      <dgm:prSet presAssocID="{D6213E19-54D2-47D5-8CE9-F2421FC745AE}" presName="Name37" presStyleLbl="parChTrans1D2" presStyleIdx="3" presStyleCnt="4"/>
      <dgm:spPr/>
      <dgm:t>
        <a:bodyPr/>
        <a:lstStyle/>
        <a:p>
          <a:endParaRPr lang="en-ZA"/>
        </a:p>
      </dgm:t>
    </dgm:pt>
    <dgm:pt modelId="{FEC9AF71-8582-4054-A254-B45ABB3C6BED}" type="pres">
      <dgm:prSet presAssocID="{41688235-556B-4092-A704-4D43E771A9F0}" presName="hierRoot2" presStyleCnt="0">
        <dgm:presLayoutVars>
          <dgm:hierBranch val="init"/>
        </dgm:presLayoutVars>
      </dgm:prSet>
      <dgm:spPr/>
    </dgm:pt>
    <dgm:pt modelId="{9326AB68-A2D0-447E-ADA9-0AF6F69C3E5B}" type="pres">
      <dgm:prSet presAssocID="{41688235-556B-4092-A704-4D43E771A9F0}" presName="rootComposite" presStyleCnt="0"/>
      <dgm:spPr/>
    </dgm:pt>
    <dgm:pt modelId="{18333560-A076-4AD4-8272-37FF12E125B2}" type="pres">
      <dgm:prSet presAssocID="{41688235-556B-4092-A704-4D43E771A9F0}" presName="rootText" presStyleLbl="node2" presStyleIdx="3" presStyleCnt="4">
        <dgm:presLayoutVars>
          <dgm:chPref val="3"/>
        </dgm:presLayoutVars>
      </dgm:prSet>
      <dgm:spPr/>
      <dgm:t>
        <a:bodyPr/>
        <a:lstStyle/>
        <a:p>
          <a:endParaRPr lang="en-ZA"/>
        </a:p>
      </dgm:t>
    </dgm:pt>
    <dgm:pt modelId="{77C3A3AD-7AB3-4DE0-842A-712214369F36}" type="pres">
      <dgm:prSet presAssocID="{41688235-556B-4092-A704-4D43E771A9F0}" presName="rootConnector" presStyleLbl="node2" presStyleIdx="3" presStyleCnt="4"/>
      <dgm:spPr/>
      <dgm:t>
        <a:bodyPr/>
        <a:lstStyle/>
        <a:p>
          <a:endParaRPr lang="en-ZA"/>
        </a:p>
      </dgm:t>
    </dgm:pt>
    <dgm:pt modelId="{43122ED0-D122-46C8-B900-8B7D41AD6399}" type="pres">
      <dgm:prSet presAssocID="{41688235-556B-4092-A704-4D43E771A9F0}" presName="hierChild4" presStyleCnt="0"/>
      <dgm:spPr/>
    </dgm:pt>
    <dgm:pt modelId="{77360B2E-6A3A-4307-BFD0-5C1554E5FFD5}" type="pres">
      <dgm:prSet presAssocID="{41688235-556B-4092-A704-4D43E771A9F0}" presName="hierChild5" presStyleCnt="0"/>
      <dgm:spPr/>
    </dgm:pt>
    <dgm:pt modelId="{AA79255A-E3E1-4243-B6E9-C2AEE0681D96}" type="pres">
      <dgm:prSet presAssocID="{41359AFC-0AE8-410D-8941-EC08E0F2C591}" presName="hierChild3" presStyleCnt="0"/>
      <dgm:spPr/>
    </dgm:pt>
  </dgm:ptLst>
  <dgm:cxnLst>
    <dgm:cxn modelId="{09C400EC-49CB-46D7-AE5F-BA5880F04C99}" srcId="{41359AFC-0AE8-410D-8941-EC08E0F2C591}" destId="{BB9745C5-86F4-4884-A225-74BDDA958F96}" srcOrd="2" destOrd="0" parTransId="{31754B01-7879-4C20-A299-F0E2A730C608}" sibTransId="{110B7364-DD53-4B6B-9778-6B0E5A605852}"/>
    <dgm:cxn modelId="{8DE1539A-EBCE-49FF-B857-FD58BBC604CE}" type="presOf" srcId="{BB9745C5-86F4-4884-A225-74BDDA958F96}" destId="{A89CC668-885F-4FB2-B58B-18ADB9576D33}" srcOrd="0" destOrd="0" presId="urn:microsoft.com/office/officeart/2005/8/layout/orgChart1"/>
    <dgm:cxn modelId="{EAC48BC5-1551-4E30-9AF7-1FE25449BAA3}" type="presOf" srcId="{D6213E19-54D2-47D5-8CE9-F2421FC745AE}" destId="{0EFE4924-5245-4C4B-8DD9-D95DB8FBE6CC}" srcOrd="0" destOrd="0" presId="urn:microsoft.com/office/officeart/2005/8/layout/orgChart1"/>
    <dgm:cxn modelId="{CF4B49C6-0050-468C-830E-679486786176}" type="presOf" srcId="{CB0DB132-6E93-439A-A75B-EBD3A0D8B617}" destId="{99F19D87-7552-4EB3-8F25-185A813E5A4B}" srcOrd="0" destOrd="0" presId="urn:microsoft.com/office/officeart/2005/8/layout/orgChart1"/>
    <dgm:cxn modelId="{CD2F8DDB-5772-4C03-A7DD-B8D4753B4AE2}" srcId="{41359AFC-0AE8-410D-8941-EC08E0F2C591}" destId="{41688235-556B-4092-A704-4D43E771A9F0}" srcOrd="3" destOrd="0" parTransId="{D6213E19-54D2-47D5-8CE9-F2421FC745AE}" sibTransId="{65C69650-74C1-4E18-B1C3-37B5AF5D534F}"/>
    <dgm:cxn modelId="{5F30B4B8-7106-46AD-A160-27FC7AE03E26}" type="presOf" srcId="{A4529C91-0735-4C67-B5C5-F49B0B789758}" destId="{601098D4-2FB4-4F98-89B2-1CD685146357}" srcOrd="0" destOrd="0" presId="urn:microsoft.com/office/officeart/2005/8/layout/orgChart1"/>
    <dgm:cxn modelId="{D0A45E4F-DE7C-4BEC-B4EC-CB9811472E6A}" srcId="{7E612E17-F5C7-452D-BA8C-040CD9A92D8D}" destId="{D82DCCC0-3792-4B59-A3A4-D68365901A82}" srcOrd="0" destOrd="0" parTransId="{976814F8-F8B1-4DD7-8B52-B3B5711EBA7C}" sibTransId="{48E7D71F-BA20-495D-B1A4-ACAA6E35E38E}"/>
    <dgm:cxn modelId="{647064F0-8349-41D3-97C5-67ED85630B54}" type="presOf" srcId="{7E612E17-F5C7-452D-BA8C-040CD9A92D8D}" destId="{963F87D1-89D2-4030-A344-EEA70FB23508}" srcOrd="0" destOrd="0" presId="urn:microsoft.com/office/officeart/2005/8/layout/orgChart1"/>
    <dgm:cxn modelId="{F5DB4650-A818-403C-8B42-A15B0A6A6FBC}" type="presOf" srcId="{41688235-556B-4092-A704-4D43E771A9F0}" destId="{77C3A3AD-7AB3-4DE0-842A-712214369F36}" srcOrd="1" destOrd="0" presId="urn:microsoft.com/office/officeart/2005/8/layout/orgChart1"/>
    <dgm:cxn modelId="{91E4F5B0-AADB-4CE3-ABF6-03D43DA67670}" type="presOf" srcId="{976814F8-F8B1-4DD7-8B52-B3B5711EBA7C}" destId="{191DD53C-819D-462A-BDF4-68717414CF47}" srcOrd="0" destOrd="0" presId="urn:microsoft.com/office/officeart/2005/8/layout/orgChart1"/>
    <dgm:cxn modelId="{05BAE6E9-9A4A-4C2A-9CE3-3F117503AFD2}" srcId="{41359AFC-0AE8-410D-8941-EC08E0F2C591}" destId="{7E612E17-F5C7-452D-BA8C-040CD9A92D8D}" srcOrd="0" destOrd="0" parTransId="{E294A1E2-6465-4172-B225-A1CAB531C1EC}" sibTransId="{3FB2135C-8D88-4F99-85A6-1788F172EDA7}"/>
    <dgm:cxn modelId="{96BFEC1F-1FA6-4448-9DFF-8EDEA44253AD}" type="presOf" srcId="{E294A1E2-6465-4172-B225-A1CAB531C1EC}" destId="{7A142AE6-EC17-4C47-BB8D-A6D069EA6E1B}" srcOrd="0" destOrd="0" presId="urn:microsoft.com/office/officeart/2005/8/layout/orgChart1"/>
    <dgm:cxn modelId="{7B8DAFDC-F971-4D5D-A7F6-6F2049660080}" type="presOf" srcId="{7E612E17-F5C7-452D-BA8C-040CD9A92D8D}" destId="{22B81D43-B153-4658-B900-B4C2492586ED}" srcOrd="1" destOrd="0" presId="urn:microsoft.com/office/officeart/2005/8/layout/orgChart1"/>
    <dgm:cxn modelId="{2AFD4AE8-570E-40E3-8F40-9B9EC6155B33}" type="presOf" srcId="{D82DCCC0-3792-4B59-A3A4-D68365901A82}" destId="{ECE5C320-8C79-4BF4-A1DD-1C9E1F4589A5}" srcOrd="0" destOrd="0" presId="urn:microsoft.com/office/officeart/2005/8/layout/orgChart1"/>
    <dgm:cxn modelId="{81C60519-5E06-4FA2-AACE-1D6DAB7C0436}" type="presOf" srcId="{41359AFC-0AE8-410D-8941-EC08E0F2C591}" destId="{04CFC474-5A9B-43C4-8529-A26446E04D12}" srcOrd="1" destOrd="0" presId="urn:microsoft.com/office/officeart/2005/8/layout/orgChart1"/>
    <dgm:cxn modelId="{0B02F60D-601E-474C-A967-E2841E759EAE}" srcId="{41359AFC-0AE8-410D-8941-EC08E0F2C591}" destId="{CB0DB132-6E93-439A-A75B-EBD3A0D8B617}" srcOrd="1" destOrd="0" parTransId="{A4529C91-0735-4C67-B5C5-F49B0B789758}" sibTransId="{80046AF6-BDF3-4E2B-9FF9-78C3ABD9C7AE}"/>
    <dgm:cxn modelId="{BA248556-DAA2-4D52-BAA8-C97F3F232846}" type="presOf" srcId="{BC25B401-9D10-4521-A8A5-CCBAB16DA2A9}" destId="{00FB6E46-003F-41DF-847B-E5DC3920CA8F}" srcOrd="0" destOrd="0" presId="urn:microsoft.com/office/officeart/2005/8/layout/orgChart1"/>
    <dgm:cxn modelId="{46B69F59-FED6-4EE7-8689-F76FE833C6F6}" type="presOf" srcId="{41359AFC-0AE8-410D-8941-EC08E0F2C591}" destId="{2636941C-0D37-404B-AA76-69FDA9E1DE18}" srcOrd="0" destOrd="0" presId="urn:microsoft.com/office/officeart/2005/8/layout/orgChart1"/>
    <dgm:cxn modelId="{CDA4472B-B212-45BB-B903-438EA5173D92}" type="presOf" srcId="{31754B01-7879-4C20-A299-F0E2A730C608}" destId="{256F4537-43A5-4E7A-867F-D341EF301E83}" srcOrd="0" destOrd="0" presId="urn:microsoft.com/office/officeart/2005/8/layout/orgChart1"/>
    <dgm:cxn modelId="{854C5CE6-99EE-4869-AA3F-69B3DBE71B41}" type="presOf" srcId="{41688235-556B-4092-A704-4D43E771A9F0}" destId="{18333560-A076-4AD4-8272-37FF12E125B2}" srcOrd="0" destOrd="0" presId="urn:microsoft.com/office/officeart/2005/8/layout/orgChart1"/>
    <dgm:cxn modelId="{65FE40D1-9AC8-479E-A901-503EB4A334FF}" srcId="{BC25B401-9D10-4521-A8A5-CCBAB16DA2A9}" destId="{41359AFC-0AE8-410D-8941-EC08E0F2C591}" srcOrd="0" destOrd="0" parTransId="{6A84A9B1-DD9C-42E4-870C-827ADB32CAE0}" sibTransId="{3CA9AC15-F44F-4B1B-A28C-675101CD66A3}"/>
    <dgm:cxn modelId="{72A2A32B-DCFE-4753-B324-E00F5C57AA13}" type="presOf" srcId="{CB0DB132-6E93-439A-A75B-EBD3A0D8B617}" destId="{F67E4EEE-8A73-47B4-9A60-CEA7CF4A6B57}" srcOrd="1" destOrd="0" presId="urn:microsoft.com/office/officeart/2005/8/layout/orgChart1"/>
    <dgm:cxn modelId="{6FBE9C95-D98A-4E0F-8288-6D5B029E0AA2}" type="presOf" srcId="{BB9745C5-86F4-4884-A225-74BDDA958F96}" destId="{161482AC-3090-4E58-8210-337675897B67}" srcOrd="1" destOrd="0" presId="urn:microsoft.com/office/officeart/2005/8/layout/orgChart1"/>
    <dgm:cxn modelId="{93332468-67BC-4F80-B753-A24619C5B90F}" type="presOf" srcId="{D82DCCC0-3792-4B59-A3A4-D68365901A82}" destId="{6C7B0062-4699-4B42-8538-880758159733}" srcOrd="1" destOrd="0" presId="urn:microsoft.com/office/officeart/2005/8/layout/orgChart1"/>
    <dgm:cxn modelId="{C8950C9D-D7D2-41F2-9FF5-5B120863B652}" type="presParOf" srcId="{00FB6E46-003F-41DF-847B-E5DC3920CA8F}" destId="{B0109CFF-B206-445A-BBA6-935D0B70ABC0}" srcOrd="0" destOrd="0" presId="urn:microsoft.com/office/officeart/2005/8/layout/orgChart1"/>
    <dgm:cxn modelId="{6975DBFC-538F-48FA-BE78-264F37FD609D}" type="presParOf" srcId="{B0109CFF-B206-445A-BBA6-935D0B70ABC0}" destId="{FF71E470-8467-4E9C-AC9E-ABF29980E7C7}" srcOrd="0" destOrd="0" presId="urn:microsoft.com/office/officeart/2005/8/layout/orgChart1"/>
    <dgm:cxn modelId="{E4DCD3D0-A60E-4D09-AE20-94753667524A}" type="presParOf" srcId="{FF71E470-8467-4E9C-AC9E-ABF29980E7C7}" destId="{2636941C-0D37-404B-AA76-69FDA9E1DE18}" srcOrd="0" destOrd="0" presId="urn:microsoft.com/office/officeart/2005/8/layout/orgChart1"/>
    <dgm:cxn modelId="{555F203F-0A35-44CD-B350-679F3F9F04DD}" type="presParOf" srcId="{FF71E470-8467-4E9C-AC9E-ABF29980E7C7}" destId="{04CFC474-5A9B-43C4-8529-A26446E04D12}" srcOrd="1" destOrd="0" presId="urn:microsoft.com/office/officeart/2005/8/layout/orgChart1"/>
    <dgm:cxn modelId="{06ED4BFF-F97E-4740-8A1E-52F6DA22ECDE}" type="presParOf" srcId="{B0109CFF-B206-445A-BBA6-935D0B70ABC0}" destId="{14CC3F86-1D9F-4B3B-8A5B-C093BB7D792E}" srcOrd="1" destOrd="0" presId="urn:microsoft.com/office/officeart/2005/8/layout/orgChart1"/>
    <dgm:cxn modelId="{3B14383C-0156-4B01-BDE9-4ED76CB826D1}" type="presParOf" srcId="{14CC3F86-1D9F-4B3B-8A5B-C093BB7D792E}" destId="{7A142AE6-EC17-4C47-BB8D-A6D069EA6E1B}" srcOrd="0" destOrd="0" presId="urn:microsoft.com/office/officeart/2005/8/layout/orgChart1"/>
    <dgm:cxn modelId="{3A12782D-34B4-43B0-ADC0-9A5E5FB6DE38}" type="presParOf" srcId="{14CC3F86-1D9F-4B3B-8A5B-C093BB7D792E}" destId="{A7016D37-1F18-444C-94CC-AF7E5A431E4A}" srcOrd="1" destOrd="0" presId="urn:microsoft.com/office/officeart/2005/8/layout/orgChart1"/>
    <dgm:cxn modelId="{47F96522-96A4-42FA-B8BE-8F756EBB73BB}" type="presParOf" srcId="{A7016D37-1F18-444C-94CC-AF7E5A431E4A}" destId="{95230862-CB75-4C15-A5E4-FED5D0398BE1}" srcOrd="0" destOrd="0" presId="urn:microsoft.com/office/officeart/2005/8/layout/orgChart1"/>
    <dgm:cxn modelId="{D5A4414E-2D7F-414F-842F-820652D69C8B}" type="presParOf" srcId="{95230862-CB75-4C15-A5E4-FED5D0398BE1}" destId="{963F87D1-89D2-4030-A344-EEA70FB23508}" srcOrd="0" destOrd="0" presId="urn:microsoft.com/office/officeart/2005/8/layout/orgChart1"/>
    <dgm:cxn modelId="{62CFF959-9A81-4D4A-B65E-8134A4458000}" type="presParOf" srcId="{95230862-CB75-4C15-A5E4-FED5D0398BE1}" destId="{22B81D43-B153-4658-B900-B4C2492586ED}" srcOrd="1" destOrd="0" presId="urn:microsoft.com/office/officeart/2005/8/layout/orgChart1"/>
    <dgm:cxn modelId="{59D0EB2D-AB4C-4E74-8CBD-DEED1C512EEE}" type="presParOf" srcId="{A7016D37-1F18-444C-94CC-AF7E5A431E4A}" destId="{4A0673CE-5088-4B89-AB32-B97CF1ECD156}" srcOrd="1" destOrd="0" presId="urn:microsoft.com/office/officeart/2005/8/layout/orgChart1"/>
    <dgm:cxn modelId="{8EAF17CD-97B6-422F-AB53-BB0EBA8ED2D6}" type="presParOf" srcId="{4A0673CE-5088-4B89-AB32-B97CF1ECD156}" destId="{191DD53C-819D-462A-BDF4-68717414CF47}" srcOrd="0" destOrd="0" presId="urn:microsoft.com/office/officeart/2005/8/layout/orgChart1"/>
    <dgm:cxn modelId="{95F839AE-8ED9-4EC6-A870-EEEC7FA7E6E4}" type="presParOf" srcId="{4A0673CE-5088-4B89-AB32-B97CF1ECD156}" destId="{CBA9EE04-5E69-4F8A-A703-A8441B8187EE}" srcOrd="1" destOrd="0" presId="urn:microsoft.com/office/officeart/2005/8/layout/orgChart1"/>
    <dgm:cxn modelId="{B7226F7A-4D1D-4240-872C-7601C6DA617D}" type="presParOf" srcId="{CBA9EE04-5E69-4F8A-A703-A8441B8187EE}" destId="{F0C113FF-813E-40E9-8AAD-FB5E05DCC2E8}" srcOrd="0" destOrd="0" presId="urn:microsoft.com/office/officeart/2005/8/layout/orgChart1"/>
    <dgm:cxn modelId="{F6B4AD55-2CE7-41A4-8863-DAEB9A556134}" type="presParOf" srcId="{F0C113FF-813E-40E9-8AAD-FB5E05DCC2E8}" destId="{ECE5C320-8C79-4BF4-A1DD-1C9E1F4589A5}" srcOrd="0" destOrd="0" presId="urn:microsoft.com/office/officeart/2005/8/layout/orgChart1"/>
    <dgm:cxn modelId="{E494B635-8427-4B71-97E3-F52FB5BC00AD}" type="presParOf" srcId="{F0C113FF-813E-40E9-8AAD-FB5E05DCC2E8}" destId="{6C7B0062-4699-4B42-8538-880758159733}" srcOrd="1" destOrd="0" presId="urn:microsoft.com/office/officeart/2005/8/layout/orgChart1"/>
    <dgm:cxn modelId="{3E66FB31-0931-44CF-928B-3CEC0A489236}" type="presParOf" srcId="{CBA9EE04-5E69-4F8A-A703-A8441B8187EE}" destId="{03146DE2-8EAD-4079-8215-07E56355296A}" srcOrd="1" destOrd="0" presId="urn:microsoft.com/office/officeart/2005/8/layout/orgChart1"/>
    <dgm:cxn modelId="{E59A2525-9990-4659-BF5E-470808BDC694}" type="presParOf" srcId="{CBA9EE04-5E69-4F8A-A703-A8441B8187EE}" destId="{368A190E-78D9-4F8F-AEB4-39FB71B88678}" srcOrd="2" destOrd="0" presId="urn:microsoft.com/office/officeart/2005/8/layout/orgChart1"/>
    <dgm:cxn modelId="{EBA37F24-A617-4C14-A894-B245E0EB5FCB}" type="presParOf" srcId="{A7016D37-1F18-444C-94CC-AF7E5A431E4A}" destId="{B42970C7-7E14-4692-9BC3-5820A3276CB2}" srcOrd="2" destOrd="0" presId="urn:microsoft.com/office/officeart/2005/8/layout/orgChart1"/>
    <dgm:cxn modelId="{85ADBB34-8C78-4000-AB92-DB29D9D5D08C}" type="presParOf" srcId="{14CC3F86-1D9F-4B3B-8A5B-C093BB7D792E}" destId="{601098D4-2FB4-4F98-89B2-1CD685146357}" srcOrd="2" destOrd="0" presId="urn:microsoft.com/office/officeart/2005/8/layout/orgChart1"/>
    <dgm:cxn modelId="{D5D63399-56AC-4B29-AB46-EF8C03CDAE5B}" type="presParOf" srcId="{14CC3F86-1D9F-4B3B-8A5B-C093BB7D792E}" destId="{48A79253-38FC-4B45-8A7A-46803D113BB1}" srcOrd="3" destOrd="0" presId="urn:microsoft.com/office/officeart/2005/8/layout/orgChart1"/>
    <dgm:cxn modelId="{9938F254-EA3D-4E9E-8AE2-E041B33D7A56}" type="presParOf" srcId="{48A79253-38FC-4B45-8A7A-46803D113BB1}" destId="{E77DE8E8-F124-4098-BD37-87984A0B3DFD}" srcOrd="0" destOrd="0" presId="urn:microsoft.com/office/officeart/2005/8/layout/orgChart1"/>
    <dgm:cxn modelId="{9E15A8E1-63FC-4F04-9C54-EDE9D1CA6A8A}" type="presParOf" srcId="{E77DE8E8-F124-4098-BD37-87984A0B3DFD}" destId="{99F19D87-7552-4EB3-8F25-185A813E5A4B}" srcOrd="0" destOrd="0" presId="urn:microsoft.com/office/officeart/2005/8/layout/orgChart1"/>
    <dgm:cxn modelId="{8BDFE189-87B5-4AFC-8B1A-DF3E6EEBD464}" type="presParOf" srcId="{E77DE8E8-F124-4098-BD37-87984A0B3DFD}" destId="{F67E4EEE-8A73-47B4-9A60-CEA7CF4A6B57}" srcOrd="1" destOrd="0" presId="urn:microsoft.com/office/officeart/2005/8/layout/orgChart1"/>
    <dgm:cxn modelId="{F136D673-4656-4F42-B0DC-5A6573D72C3E}" type="presParOf" srcId="{48A79253-38FC-4B45-8A7A-46803D113BB1}" destId="{F68B20EF-599F-4C8A-B02D-C59D04DF89B4}" srcOrd="1" destOrd="0" presId="urn:microsoft.com/office/officeart/2005/8/layout/orgChart1"/>
    <dgm:cxn modelId="{BF2017C6-E5A7-408B-969F-BA8A18BF62EE}" type="presParOf" srcId="{48A79253-38FC-4B45-8A7A-46803D113BB1}" destId="{F898CEA6-CE86-4A9F-AAEC-08F2F5407C24}" srcOrd="2" destOrd="0" presId="urn:microsoft.com/office/officeart/2005/8/layout/orgChart1"/>
    <dgm:cxn modelId="{B7F76611-C0F9-4077-A4AC-493E805096C8}" type="presParOf" srcId="{14CC3F86-1D9F-4B3B-8A5B-C093BB7D792E}" destId="{256F4537-43A5-4E7A-867F-D341EF301E83}" srcOrd="4" destOrd="0" presId="urn:microsoft.com/office/officeart/2005/8/layout/orgChart1"/>
    <dgm:cxn modelId="{D62F8D5B-82BF-41AB-A352-598BC09B4CE2}" type="presParOf" srcId="{14CC3F86-1D9F-4B3B-8A5B-C093BB7D792E}" destId="{9BBA009F-2337-4DBE-B763-76D413274E07}" srcOrd="5" destOrd="0" presId="urn:microsoft.com/office/officeart/2005/8/layout/orgChart1"/>
    <dgm:cxn modelId="{BFBDAE15-4337-4E72-9804-E9C0BD407CBA}" type="presParOf" srcId="{9BBA009F-2337-4DBE-B763-76D413274E07}" destId="{82C49578-9912-4EE1-8A3E-48062129A743}" srcOrd="0" destOrd="0" presId="urn:microsoft.com/office/officeart/2005/8/layout/orgChart1"/>
    <dgm:cxn modelId="{4FDCE704-9FC5-438E-8D64-F25DBCE6EEAC}" type="presParOf" srcId="{82C49578-9912-4EE1-8A3E-48062129A743}" destId="{A89CC668-885F-4FB2-B58B-18ADB9576D33}" srcOrd="0" destOrd="0" presId="urn:microsoft.com/office/officeart/2005/8/layout/orgChart1"/>
    <dgm:cxn modelId="{D6D1EDB0-87E6-4823-9E6C-5D5D7C439C74}" type="presParOf" srcId="{82C49578-9912-4EE1-8A3E-48062129A743}" destId="{161482AC-3090-4E58-8210-337675897B67}" srcOrd="1" destOrd="0" presId="urn:microsoft.com/office/officeart/2005/8/layout/orgChart1"/>
    <dgm:cxn modelId="{FAD9A7C4-DFFD-4ADB-A2E8-D230DEF106F1}" type="presParOf" srcId="{9BBA009F-2337-4DBE-B763-76D413274E07}" destId="{738C3F9E-07C0-4A16-992F-01CB34F8DF11}" srcOrd="1" destOrd="0" presId="urn:microsoft.com/office/officeart/2005/8/layout/orgChart1"/>
    <dgm:cxn modelId="{BCABD0F3-FD47-4A6A-89CA-F1E6C35122CE}" type="presParOf" srcId="{9BBA009F-2337-4DBE-B763-76D413274E07}" destId="{BD9C1895-6CCA-4E57-BD7B-789BE98FE621}" srcOrd="2" destOrd="0" presId="urn:microsoft.com/office/officeart/2005/8/layout/orgChart1"/>
    <dgm:cxn modelId="{DB0BB4E7-7C11-4838-88AA-81EEA0F1FA37}" type="presParOf" srcId="{14CC3F86-1D9F-4B3B-8A5B-C093BB7D792E}" destId="{0EFE4924-5245-4C4B-8DD9-D95DB8FBE6CC}" srcOrd="6" destOrd="0" presId="urn:microsoft.com/office/officeart/2005/8/layout/orgChart1"/>
    <dgm:cxn modelId="{7B621A9B-273E-4911-BB83-38B73C31F229}" type="presParOf" srcId="{14CC3F86-1D9F-4B3B-8A5B-C093BB7D792E}" destId="{FEC9AF71-8582-4054-A254-B45ABB3C6BED}" srcOrd="7" destOrd="0" presId="urn:microsoft.com/office/officeart/2005/8/layout/orgChart1"/>
    <dgm:cxn modelId="{0AA6F2B0-E07E-4D86-A374-B02B51205806}" type="presParOf" srcId="{FEC9AF71-8582-4054-A254-B45ABB3C6BED}" destId="{9326AB68-A2D0-447E-ADA9-0AF6F69C3E5B}" srcOrd="0" destOrd="0" presId="urn:microsoft.com/office/officeart/2005/8/layout/orgChart1"/>
    <dgm:cxn modelId="{46AE733C-9F8E-4B87-8ACC-42A0B3E54832}" type="presParOf" srcId="{9326AB68-A2D0-447E-ADA9-0AF6F69C3E5B}" destId="{18333560-A076-4AD4-8272-37FF12E125B2}" srcOrd="0" destOrd="0" presId="urn:microsoft.com/office/officeart/2005/8/layout/orgChart1"/>
    <dgm:cxn modelId="{FF97A775-F155-40D0-B103-746EFE4B7C45}" type="presParOf" srcId="{9326AB68-A2D0-447E-ADA9-0AF6F69C3E5B}" destId="{77C3A3AD-7AB3-4DE0-842A-712214369F36}" srcOrd="1" destOrd="0" presId="urn:microsoft.com/office/officeart/2005/8/layout/orgChart1"/>
    <dgm:cxn modelId="{6B097542-7ECE-4B4A-BBEE-CB6447EEF120}" type="presParOf" srcId="{FEC9AF71-8582-4054-A254-B45ABB3C6BED}" destId="{43122ED0-D122-46C8-B900-8B7D41AD6399}" srcOrd="1" destOrd="0" presId="urn:microsoft.com/office/officeart/2005/8/layout/orgChart1"/>
    <dgm:cxn modelId="{4EE68360-2EF7-4511-AF0D-89C0836920F5}" type="presParOf" srcId="{FEC9AF71-8582-4054-A254-B45ABB3C6BED}" destId="{77360B2E-6A3A-4307-BFD0-5C1554E5FFD5}" srcOrd="2" destOrd="0" presId="urn:microsoft.com/office/officeart/2005/8/layout/orgChart1"/>
    <dgm:cxn modelId="{4ED7169F-904E-4D0C-B7CC-0B5DCE9475AF}" type="presParOf" srcId="{B0109CFF-B206-445A-BBA6-935D0B70ABC0}" destId="{AA79255A-E3E1-4243-B6E9-C2AEE0681D9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FE4924-5245-4C4B-8DD9-D95DB8FBE6CC}">
      <dsp:nvSpPr>
        <dsp:cNvPr id="0" name=""/>
        <dsp:cNvSpPr/>
      </dsp:nvSpPr>
      <dsp:spPr>
        <a:xfrm>
          <a:off x="4252118" y="1110095"/>
          <a:ext cx="3330285" cy="787322"/>
        </a:xfrm>
        <a:custGeom>
          <a:avLst/>
          <a:gdLst/>
          <a:ahLst/>
          <a:cxnLst/>
          <a:rect l="0" t="0" r="0" b="0"/>
          <a:pathLst>
            <a:path>
              <a:moveTo>
                <a:pt x="0" y="0"/>
              </a:moveTo>
              <a:lnTo>
                <a:pt x="0" y="594661"/>
              </a:lnTo>
              <a:lnTo>
                <a:pt x="3330285" y="594661"/>
              </a:lnTo>
              <a:lnTo>
                <a:pt x="3330285" y="787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F4537-43A5-4E7A-867F-D341EF301E83}">
      <dsp:nvSpPr>
        <dsp:cNvPr id="0" name=""/>
        <dsp:cNvSpPr/>
      </dsp:nvSpPr>
      <dsp:spPr>
        <a:xfrm>
          <a:off x="4252118" y="1110095"/>
          <a:ext cx="1110095" cy="787322"/>
        </a:xfrm>
        <a:custGeom>
          <a:avLst/>
          <a:gdLst/>
          <a:ahLst/>
          <a:cxnLst/>
          <a:rect l="0" t="0" r="0" b="0"/>
          <a:pathLst>
            <a:path>
              <a:moveTo>
                <a:pt x="0" y="0"/>
              </a:moveTo>
              <a:lnTo>
                <a:pt x="0" y="594661"/>
              </a:lnTo>
              <a:lnTo>
                <a:pt x="1110095" y="594661"/>
              </a:lnTo>
              <a:lnTo>
                <a:pt x="1110095" y="787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098D4-2FB4-4F98-89B2-1CD685146357}">
      <dsp:nvSpPr>
        <dsp:cNvPr id="0" name=""/>
        <dsp:cNvSpPr/>
      </dsp:nvSpPr>
      <dsp:spPr>
        <a:xfrm>
          <a:off x="3142023" y="1110095"/>
          <a:ext cx="1110095" cy="787322"/>
        </a:xfrm>
        <a:custGeom>
          <a:avLst/>
          <a:gdLst/>
          <a:ahLst/>
          <a:cxnLst/>
          <a:rect l="0" t="0" r="0" b="0"/>
          <a:pathLst>
            <a:path>
              <a:moveTo>
                <a:pt x="1110095" y="0"/>
              </a:moveTo>
              <a:lnTo>
                <a:pt x="1110095" y="594661"/>
              </a:lnTo>
              <a:lnTo>
                <a:pt x="0" y="594661"/>
              </a:lnTo>
              <a:lnTo>
                <a:pt x="0" y="787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1DD53C-819D-462A-BDF4-68717414CF47}">
      <dsp:nvSpPr>
        <dsp:cNvPr id="0" name=""/>
        <dsp:cNvSpPr/>
      </dsp:nvSpPr>
      <dsp:spPr>
        <a:xfrm>
          <a:off x="187885" y="2814851"/>
          <a:ext cx="275230" cy="1007145"/>
        </a:xfrm>
        <a:custGeom>
          <a:avLst/>
          <a:gdLst/>
          <a:ahLst/>
          <a:cxnLst/>
          <a:rect l="0" t="0" r="0" b="0"/>
          <a:pathLst>
            <a:path>
              <a:moveTo>
                <a:pt x="0" y="0"/>
              </a:moveTo>
              <a:lnTo>
                <a:pt x="0" y="1007145"/>
              </a:lnTo>
              <a:lnTo>
                <a:pt x="275230" y="1007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42AE6-EC17-4C47-BB8D-A6D069EA6E1B}">
      <dsp:nvSpPr>
        <dsp:cNvPr id="0" name=""/>
        <dsp:cNvSpPr/>
      </dsp:nvSpPr>
      <dsp:spPr>
        <a:xfrm>
          <a:off x="921833" y="1110095"/>
          <a:ext cx="3330285" cy="787322"/>
        </a:xfrm>
        <a:custGeom>
          <a:avLst/>
          <a:gdLst/>
          <a:ahLst/>
          <a:cxnLst/>
          <a:rect l="0" t="0" r="0" b="0"/>
          <a:pathLst>
            <a:path>
              <a:moveTo>
                <a:pt x="3330285" y="0"/>
              </a:moveTo>
              <a:lnTo>
                <a:pt x="3330285" y="594661"/>
              </a:lnTo>
              <a:lnTo>
                <a:pt x="0" y="594661"/>
              </a:lnTo>
              <a:lnTo>
                <a:pt x="0" y="787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6941C-0D37-404B-AA76-69FDA9E1DE18}">
      <dsp:nvSpPr>
        <dsp:cNvPr id="0" name=""/>
        <dsp:cNvSpPr/>
      </dsp:nvSpPr>
      <dsp:spPr>
        <a:xfrm>
          <a:off x="3334684" y="0"/>
          <a:ext cx="1834868" cy="1110095"/>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National Director of Public Prosecutions</a:t>
          </a:r>
        </a:p>
        <a:p>
          <a:pPr lvl="0" algn="ctr" defTabSz="622300">
            <a:lnSpc>
              <a:spcPct val="90000"/>
            </a:lnSpc>
            <a:spcBef>
              <a:spcPct val="0"/>
            </a:spcBef>
            <a:spcAft>
              <a:spcPct val="35000"/>
            </a:spcAft>
          </a:pPr>
          <a:r>
            <a:rPr lang="en-ZA" sz="1400" kern="1200" dirty="0" smtClean="0"/>
            <a:t>Adv. Shaun K Abrahams</a:t>
          </a:r>
          <a:endParaRPr lang="en-ZA" sz="1400" kern="1200" dirty="0"/>
        </a:p>
      </dsp:txBody>
      <dsp:txXfrm>
        <a:off x="3334684" y="0"/>
        <a:ext cx="1834868" cy="1110095"/>
      </dsp:txXfrm>
    </dsp:sp>
    <dsp:sp modelId="{963F87D1-89D2-4030-A344-EEA70FB23508}">
      <dsp:nvSpPr>
        <dsp:cNvPr id="0" name=""/>
        <dsp:cNvSpPr/>
      </dsp:nvSpPr>
      <dsp:spPr>
        <a:xfrm>
          <a:off x="4399" y="1897417"/>
          <a:ext cx="1834868" cy="91743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Deputy NDPP: NPS</a:t>
          </a:r>
        </a:p>
        <a:p>
          <a:pPr lvl="0" algn="ctr" defTabSz="622300">
            <a:lnSpc>
              <a:spcPct val="90000"/>
            </a:lnSpc>
            <a:spcBef>
              <a:spcPct val="0"/>
            </a:spcBef>
            <a:spcAft>
              <a:spcPct val="35000"/>
            </a:spcAft>
          </a:pPr>
          <a:r>
            <a:rPr lang="en-ZA" sz="1400" kern="1200" dirty="0" smtClean="0">
              <a:solidFill>
                <a:schemeClr val="bg1"/>
              </a:solidFill>
            </a:rPr>
            <a:t>Adv. S Mzinyathi (Acting)</a:t>
          </a:r>
          <a:endParaRPr lang="en-ZA" sz="1400" kern="1200" dirty="0">
            <a:solidFill>
              <a:schemeClr val="bg1"/>
            </a:solidFill>
          </a:endParaRPr>
        </a:p>
      </dsp:txBody>
      <dsp:txXfrm>
        <a:off x="4399" y="1897417"/>
        <a:ext cx="1834868" cy="917434"/>
      </dsp:txXfrm>
    </dsp:sp>
    <dsp:sp modelId="{ECE5C320-8C79-4BF4-A1DD-1C9E1F4589A5}">
      <dsp:nvSpPr>
        <dsp:cNvPr id="0" name=""/>
        <dsp:cNvSpPr/>
      </dsp:nvSpPr>
      <dsp:spPr>
        <a:xfrm>
          <a:off x="463116" y="3200173"/>
          <a:ext cx="2275291" cy="124364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DPPs</a:t>
          </a:r>
        </a:p>
        <a:p>
          <a:pPr lvl="0" algn="ctr" defTabSz="622300">
            <a:lnSpc>
              <a:spcPct val="90000"/>
            </a:lnSpc>
            <a:spcBef>
              <a:spcPct val="0"/>
            </a:spcBef>
            <a:spcAft>
              <a:spcPct val="35000"/>
            </a:spcAft>
          </a:pPr>
          <a:r>
            <a:rPr lang="en-ZA" sz="1400" kern="1200" dirty="0" smtClean="0">
              <a:solidFill>
                <a:schemeClr val="bg1"/>
              </a:solidFill>
            </a:rPr>
            <a:t>SDPP: SOCA</a:t>
          </a:r>
        </a:p>
        <a:p>
          <a:pPr lvl="0" algn="ctr" defTabSz="622300">
            <a:lnSpc>
              <a:spcPct val="90000"/>
            </a:lnSpc>
            <a:spcBef>
              <a:spcPct val="0"/>
            </a:spcBef>
            <a:spcAft>
              <a:spcPct val="35000"/>
            </a:spcAft>
          </a:pPr>
          <a:r>
            <a:rPr lang="en-ZA" sz="1400" kern="1200" dirty="0" smtClean="0">
              <a:solidFill>
                <a:schemeClr val="bg1"/>
              </a:solidFill>
            </a:rPr>
            <a:t>SDPP: PCLU</a:t>
          </a:r>
        </a:p>
        <a:p>
          <a:pPr lvl="0" algn="ctr" defTabSz="622300">
            <a:lnSpc>
              <a:spcPct val="90000"/>
            </a:lnSpc>
            <a:spcBef>
              <a:spcPct val="0"/>
            </a:spcBef>
            <a:spcAft>
              <a:spcPct val="35000"/>
            </a:spcAft>
          </a:pPr>
          <a:r>
            <a:rPr lang="en-ZA" sz="1400" kern="1200" dirty="0" smtClean="0">
              <a:solidFill>
                <a:schemeClr val="bg1"/>
              </a:solidFill>
            </a:rPr>
            <a:t>SDPP: SCCU</a:t>
          </a:r>
          <a:endParaRPr lang="en-ZA" sz="1400" kern="1200" dirty="0">
            <a:solidFill>
              <a:schemeClr val="bg1"/>
            </a:solidFill>
          </a:endParaRPr>
        </a:p>
      </dsp:txBody>
      <dsp:txXfrm>
        <a:off x="463116" y="3200173"/>
        <a:ext cx="2275291" cy="1243646"/>
      </dsp:txXfrm>
    </dsp:sp>
    <dsp:sp modelId="{99F19D87-7552-4EB3-8F25-185A813E5A4B}">
      <dsp:nvSpPr>
        <dsp:cNvPr id="0" name=""/>
        <dsp:cNvSpPr/>
      </dsp:nvSpPr>
      <dsp:spPr>
        <a:xfrm>
          <a:off x="2224589" y="1897417"/>
          <a:ext cx="1834868" cy="91743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Deputy NDPP: LAD</a:t>
          </a:r>
        </a:p>
        <a:p>
          <a:pPr lvl="0" algn="ctr" defTabSz="622300">
            <a:lnSpc>
              <a:spcPct val="90000"/>
            </a:lnSpc>
            <a:spcBef>
              <a:spcPct val="0"/>
            </a:spcBef>
            <a:spcAft>
              <a:spcPct val="35000"/>
            </a:spcAft>
          </a:pPr>
          <a:r>
            <a:rPr lang="en-ZA" sz="1400" kern="1200" dirty="0" smtClean="0"/>
            <a:t>Mr. W Hofmeyr</a:t>
          </a:r>
          <a:endParaRPr lang="en-ZA" sz="1400" kern="1200" dirty="0"/>
        </a:p>
      </dsp:txBody>
      <dsp:txXfrm>
        <a:off x="2224589" y="1897417"/>
        <a:ext cx="1834868" cy="917434"/>
      </dsp:txXfrm>
    </dsp:sp>
    <dsp:sp modelId="{A89CC668-885F-4FB2-B58B-18ADB9576D33}">
      <dsp:nvSpPr>
        <dsp:cNvPr id="0" name=""/>
        <dsp:cNvSpPr/>
      </dsp:nvSpPr>
      <dsp:spPr>
        <a:xfrm>
          <a:off x="4444779" y="1897417"/>
          <a:ext cx="1834868" cy="91743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Deputy NDPP: AFU</a:t>
          </a:r>
        </a:p>
        <a:p>
          <a:pPr lvl="0" algn="ctr" defTabSz="622300">
            <a:lnSpc>
              <a:spcPct val="90000"/>
            </a:lnSpc>
            <a:spcBef>
              <a:spcPct val="0"/>
            </a:spcBef>
            <a:spcAft>
              <a:spcPct val="35000"/>
            </a:spcAft>
          </a:pPr>
          <a:r>
            <a:rPr lang="en-ZA" sz="1400" kern="1200" dirty="0" smtClean="0"/>
            <a:t>Adv. N Mokhatla</a:t>
          </a:r>
          <a:endParaRPr lang="en-ZA" sz="1400" kern="1200" dirty="0"/>
        </a:p>
      </dsp:txBody>
      <dsp:txXfrm>
        <a:off x="4444779" y="1897417"/>
        <a:ext cx="1834868" cy="917434"/>
      </dsp:txXfrm>
    </dsp:sp>
    <dsp:sp modelId="{18333560-A076-4AD4-8272-37FF12E125B2}">
      <dsp:nvSpPr>
        <dsp:cNvPr id="0" name=""/>
        <dsp:cNvSpPr/>
      </dsp:nvSpPr>
      <dsp:spPr>
        <a:xfrm>
          <a:off x="6664969" y="1897417"/>
          <a:ext cx="1834868" cy="91743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Deputy NDPP: Administration &amp; OWP</a:t>
          </a:r>
        </a:p>
        <a:p>
          <a:pPr lvl="0" algn="ctr" defTabSz="622300">
            <a:lnSpc>
              <a:spcPct val="90000"/>
            </a:lnSpc>
            <a:spcBef>
              <a:spcPct val="0"/>
            </a:spcBef>
            <a:spcAft>
              <a:spcPct val="35000"/>
            </a:spcAft>
          </a:pPr>
          <a:r>
            <a:rPr lang="en-ZA" sz="1400" kern="1200" dirty="0" err="1" smtClean="0"/>
            <a:t>Dr.</a:t>
          </a:r>
          <a:r>
            <a:rPr lang="en-ZA" sz="1400" kern="1200" dirty="0" smtClean="0"/>
            <a:t> S Ramaite</a:t>
          </a:r>
          <a:endParaRPr lang="en-ZA" sz="1400" kern="1200" dirty="0"/>
        </a:p>
      </dsp:txBody>
      <dsp:txXfrm>
        <a:off x="6664969" y="1897417"/>
        <a:ext cx="1834868" cy="9174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C48063D-C778-4288-BA21-9B25B2AAE295}" type="datetimeFigureOut">
              <a:rPr lang="en-ZA" smtClean="0"/>
              <a:pPr/>
              <a:t>2018/10/15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7FC2A87-3477-43B1-82C5-A8D87E58B274}" type="slidenum">
              <a:rPr lang="en-ZA" smtClean="0"/>
              <a:pPr/>
              <a:t>‹#›</a:t>
            </a:fld>
            <a:endParaRPr lang="en-ZA"/>
          </a:p>
        </p:txBody>
      </p:sp>
    </p:spTree>
    <p:extLst>
      <p:ext uri="{BB962C8B-B14F-4D97-AF65-F5344CB8AC3E}">
        <p14:creationId xmlns:p14="http://schemas.microsoft.com/office/powerpoint/2010/main" xmlns="" val="286040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 High court 5%</a:t>
            </a:r>
          </a:p>
          <a:p>
            <a:pPr eaLnBrk="1" hangingPunct="1">
              <a:spcBef>
                <a:spcPct val="0"/>
              </a:spcBef>
            </a:pPr>
            <a:r>
              <a:rPr lang="en-ZA" altLang="en-US" smtClean="0">
                <a:cs typeface="Arial" panose="020B0604020202020204" pitchFamily="34" charset="0"/>
              </a:rPr>
              <a:t>Regional 8%</a:t>
            </a:r>
          </a:p>
          <a:p>
            <a:pPr eaLnBrk="1" hangingPunct="1">
              <a:spcBef>
                <a:spcPct val="0"/>
              </a:spcBef>
            </a:pPr>
            <a:r>
              <a:rPr lang="en-ZA" altLang="en-US" smtClean="0">
                <a:cs typeface="Arial" panose="020B0604020202020204" pitchFamily="34" charset="0"/>
              </a:rPr>
              <a:t>District 9%</a:t>
            </a:r>
            <a:endParaRPr lang="en-US" altLang="en-US" smtClean="0">
              <a:cs typeface="Arial" panose="020B0604020202020204" pitchFamily="34"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AAD1DA-C658-4CE6-9937-6A88BDD98806}" type="slidenum">
              <a:rPr lang="en-US" altLang="en-US" smtClean="0">
                <a:solidFill>
                  <a:srgbClr val="000000"/>
                </a:solidFill>
                <a:latin typeface="Arial" panose="020B0604020202020204" pitchFamily="34" charset="0"/>
              </a:rPr>
              <a:pPr>
                <a:spcBef>
                  <a:spcPct val="0"/>
                </a:spcBef>
              </a:pPr>
              <a:t>10</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100731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9A945C-DED8-405E-8C47-5F97045B4B5D}" type="slidenum">
              <a:rPr lang="en-US" altLang="en-US" smtClean="0">
                <a:solidFill>
                  <a:srgbClr val="000000"/>
                </a:solidFill>
                <a:latin typeface="Arial" panose="020B0604020202020204" pitchFamily="34" charset="0"/>
              </a:rPr>
              <a:pPr>
                <a:spcBef>
                  <a:spcPct val="0"/>
                </a:spcBef>
              </a:pPr>
              <a:t>19</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351528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6FACDF-2D48-4C53-A950-8DF5EAEFADC4}" type="slidenum">
              <a:rPr lang="en-US" altLang="en-US" smtClean="0">
                <a:solidFill>
                  <a:srgbClr val="000000"/>
                </a:solidFill>
                <a:latin typeface="Arial" panose="020B0604020202020204" pitchFamily="34" charset="0"/>
              </a:rPr>
              <a:pPr>
                <a:spcBef>
                  <a:spcPct val="0"/>
                </a:spcBef>
              </a:pPr>
              <a:t>20</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238043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29057" indent="-280406">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1626" indent="-2243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0276" indent="-2243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18927" indent="-2243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67577"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16227"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64878"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13528"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21</a:t>
            </a:fld>
            <a:endParaRPr lang="en-US" altLang="en-US" smtClean="0">
              <a:solidFill>
                <a:srgbClr val="000000"/>
              </a:solidFill>
            </a:endParaRPr>
          </a:p>
        </p:txBody>
      </p:sp>
    </p:spTree>
    <p:extLst>
      <p:ext uri="{BB962C8B-B14F-4D97-AF65-F5344CB8AC3E}">
        <p14:creationId xmlns:p14="http://schemas.microsoft.com/office/powerpoint/2010/main" xmlns="" val="162622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29057" indent="-280406">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1626" indent="-2243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0276" indent="-2243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18927" indent="-2243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67577"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16227"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64878"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13528" indent="-2243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5D85CBB-79C3-4F20-9931-B6AFF7E9271F}" type="slidenum">
              <a:rPr lang="en-US" altLang="en-US" smtClean="0">
                <a:solidFill>
                  <a:srgbClr val="000000"/>
                </a:solidFill>
              </a:rPr>
              <a:pPr eaLnBrk="1" hangingPunct="1">
                <a:spcBef>
                  <a:spcPct val="0"/>
                </a:spcBef>
              </a:pPr>
              <a:t>22</a:t>
            </a:fld>
            <a:endParaRPr lang="en-US" altLang="en-US" smtClean="0">
              <a:solidFill>
                <a:srgbClr val="000000"/>
              </a:solidFill>
            </a:endParaRPr>
          </a:p>
        </p:txBody>
      </p:sp>
    </p:spTree>
    <p:extLst>
      <p:ext uri="{BB962C8B-B14F-4D97-AF65-F5344CB8AC3E}">
        <p14:creationId xmlns:p14="http://schemas.microsoft.com/office/powerpoint/2010/main" xmlns="" val="189421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7FC2A87-3477-43B1-82C5-A8D87E58B274}" type="slidenum">
              <a:rPr lang="en-ZA" smtClean="0"/>
              <a:pPr/>
              <a:t>33</a:t>
            </a:fld>
            <a:endParaRPr lang="en-ZA"/>
          </a:p>
        </p:txBody>
      </p:sp>
    </p:spTree>
    <p:extLst>
      <p:ext uri="{BB962C8B-B14F-4D97-AF65-F5344CB8AC3E}">
        <p14:creationId xmlns:p14="http://schemas.microsoft.com/office/powerpoint/2010/main" xmlns="" val="314408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Lower courts - Verdict cases 3%</a:t>
            </a:r>
          </a:p>
          <a:p>
            <a:pPr eaLnBrk="1" hangingPunct="1">
              <a:spcBef>
                <a:spcPct val="0"/>
              </a:spcBef>
            </a:pPr>
            <a:r>
              <a:rPr lang="en-ZA" altLang="en-US" smtClean="0">
                <a:cs typeface="Arial" panose="020B0604020202020204" pitchFamily="34" charset="0"/>
              </a:rPr>
              <a:t>ADRM 6%</a:t>
            </a:r>
          </a:p>
          <a:p>
            <a:pPr eaLnBrk="1" hangingPunct="1">
              <a:spcBef>
                <a:spcPct val="0"/>
              </a:spcBef>
            </a:pPr>
            <a:r>
              <a:rPr lang="en-ZA" altLang="en-US" smtClean="0">
                <a:cs typeface="Arial" panose="020B0604020202020204" pitchFamily="34" charset="0"/>
              </a:rPr>
              <a:t>Complex commercial -1% (793/861)</a:t>
            </a:r>
          </a:p>
          <a:p>
            <a:pPr eaLnBrk="1" hangingPunct="1">
              <a:spcBef>
                <a:spcPct val="0"/>
              </a:spcBef>
            </a:pPr>
            <a:r>
              <a:rPr lang="en-ZA" altLang="en-US" smtClean="0">
                <a:cs typeface="Arial" panose="020B0604020202020204" pitchFamily="34" charset="0"/>
              </a:rPr>
              <a:t>Organised crime 0%</a:t>
            </a:r>
            <a:endParaRPr lang="en-US" altLang="en-US" smtClean="0">
              <a:cs typeface="Arial" panose="020B0604020202020204" pitchFamily="34"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C50C15-50CA-4891-BF8E-A79859B039B4}" type="slidenum">
              <a:rPr lang="en-US" altLang="en-US" smtClean="0">
                <a:solidFill>
                  <a:srgbClr val="000000"/>
                </a:solidFill>
                <a:latin typeface="Arial" panose="020B0604020202020204" pitchFamily="34" charset="0"/>
              </a:rPr>
              <a:pPr>
                <a:spcBef>
                  <a:spcPct val="0"/>
                </a:spcBef>
              </a:pPr>
              <a:t>11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361041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Lower courts - Verdict cases 3%</a:t>
            </a:r>
          </a:p>
          <a:p>
            <a:pPr eaLnBrk="1" hangingPunct="1">
              <a:spcBef>
                <a:spcPct val="0"/>
              </a:spcBef>
            </a:pPr>
            <a:r>
              <a:rPr lang="en-ZA" altLang="en-US" smtClean="0">
                <a:cs typeface="Arial" panose="020B0604020202020204" pitchFamily="34" charset="0"/>
              </a:rPr>
              <a:t>ADRM 6%</a:t>
            </a:r>
          </a:p>
          <a:p>
            <a:pPr eaLnBrk="1" hangingPunct="1">
              <a:spcBef>
                <a:spcPct val="0"/>
              </a:spcBef>
            </a:pPr>
            <a:r>
              <a:rPr lang="en-ZA" altLang="en-US" smtClean="0">
                <a:cs typeface="Arial" panose="020B0604020202020204" pitchFamily="34" charset="0"/>
              </a:rPr>
              <a:t>Complex commercial -1% (793/861)</a:t>
            </a:r>
          </a:p>
          <a:p>
            <a:pPr eaLnBrk="1" hangingPunct="1">
              <a:spcBef>
                <a:spcPct val="0"/>
              </a:spcBef>
            </a:pPr>
            <a:r>
              <a:rPr lang="en-ZA" altLang="en-US" smtClean="0">
                <a:cs typeface="Arial" panose="020B0604020202020204" pitchFamily="34" charset="0"/>
              </a:rPr>
              <a:t>Organised crime 0%</a:t>
            </a:r>
            <a:endParaRPr lang="en-US" altLang="en-US" smtClean="0">
              <a:cs typeface="Arial" panose="020B0604020202020204" pitchFamily="34"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F26F6D-8E5D-4D53-9F7A-908871198986}" type="slidenum">
              <a:rPr lang="en-US" altLang="en-US" smtClean="0">
                <a:solidFill>
                  <a:srgbClr val="000000"/>
                </a:solidFill>
                <a:latin typeface="Arial" panose="020B0604020202020204" pitchFamily="34" charset="0"/>
              </a:rPr>
              <a:pPr>
                <a:spcBef>
                  <a:spcPct val="0"/>
                </a:spcBef>
              </a:pPr>
              <a:t>12</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303193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Lower courts - Verdict cases 3%</a:t>
            </a:r>
          </a:p>
          <a:p>
            <a:pPr eaLnBrk="1" hangingPunct="1">
              <a:spcBef>
                <a:spcPct val="0"/>
              </a:spcBef>
            </a:pPr>
            <a:r>
              <a:rPr lang="en-ZA" altLang="en-US" smtClean="0">
                <a:cs typeface="Arial" panose="020B0604020202020204" pitchFamily="34" charset="0"/>
              </a:rPr>
              <a:t>ADRM 6%</a:t>
            </a:r>
          </a:p>
          <a:p>
            <a:pPr eaLnBrk="1" hangingPunct="1">
              <a:spcBef>
                <a:spcPct val="0"/>
              </a:spcBef>
            </a:pPr>
            <a:r>
              <a:rPr lang="en-ZA" altLang="en-US" smtClean="0">
                <a:cs typeface="Arial" panose="020B0604020202020204" pitchFamily="34" charset="0"/>
              </a:rPr>
              <a:t>Complex commercial -1% (793/861)</a:t>
            </a:r>
          </a:p>
          <a:p>
            <a:pPr eaLnBrk="1" hangingPunct="1">
              <a:spcBef>
                <a:spcPct val="0"/>
              </a:spcBef>
            </a:pPr>
            <a:r>
              <a:rPr lang="en-ZA" altLang="en-US" smtClean="0">
                <a:cs typeface="Arial" panose="020B0604020202020204" pitchFamily="34" charset="0"/>
              </a:rPr>
              <a:t>Organised crime 0%</a:t>
            </a:r>
            <a:endParaRPr lang="en-US" altLang="en-US" smtClean="0">
              <a:cs typeface="Arial" panose="020B0604020202020204" pitchFamily="34"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F29CE3-0C74-4AB4-AB05-B192C7C64823}" type="slidenum">
              <a:rPr lang="en-US" altLang="en-US" smtClean="0">
                <a:solidFill>
                  <a:srgbClr val="000000"/>
                </a:solidFill>
                <a:latin typeface="Arial" panose="020B0604020202020204" pitchFamily="34" charset="0"/>
              </a:rPr>
              <a:pPr>
                <a:spcBef>
                  <a:spcPct val="0"/>
                </a:spcBef>
              </a:pPr>
              <a:t>13</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354388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Lower courts - Verdict cases 3%</a:t>
            </a:r>
          </a:p>
          <a:p>
            <a:pPr eaLnBrk="1" hangingPunct="1">
              <a:spcBef>
                <a:spcPct val="0"/>
              </a:spcBef>
            </a:pPr>
            <a:r>
              <a:rPr lang="en-ZA" altLang="en-US" smtClean="0">
                <a:cs typeface="Arial" panose="020B0604020202020204" pitchFamily="34" charset="0"/>
              </a:rPr>
              <a:t>ADRM 6%</a:t>
            </a:r>
          </a:p>
          <a:p>
            <a:pPr eaLnBrk="1" hangingPunct="1">
              <a:spcBef>
                <a:spcPct val="0"/>
              </a:spcBef>
            </a:pPr>
            <a:r>
              <a:rPr lang="en-ZA" altLang="en-US" smtClean="0">
                <a:cs typeface="Arial" panose="020B0604020202020204" pitchFamily="34" charset="0"/>
              </a:rPr>
              <a:t>Complex commercial -1% (793/861)</a:t>
            </a:r>
          </a:p>
          <a:p>
            <a:pPr eaLnBrk="1" hangingPunct="1">
              <a:spcBef>
                <a:spcPct val="0"/>
              </a:spcBef>
            </a:pPr>
            <a:r>
              <a:rPr lang="en-ZA" altLang="en-US" smtClean="0">
                <a:cs typeface="Arial" panose="020B0604020202020204" pitchFamily="34" charset="0"/>
              </a:rPr>
              <a:t>Organised crime 0%</a:t>
            </a:r>
            <a:endParaRPr lang="en-US" altLang="en-US" smtClean="0">
              <a:cs typeface="Arial" panose="020B0604020202020204" pitchFamily="34"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E874D8-1AEB-4C38-806A-46FC856A38B3}" type="slidenum">
              <a:rPr lang="en-US" altLang="en-US" smtClean="0">
                <a:solidFill>
                  <a:srgbClr val="000000"/>
                </a:solidFill>
                <a:latin typeface="Arial" panose="020B0604020202020204" pitchFamily="34" charset="0"/>
              </a:rPr>
              <a:pPr>
                <a:spcBef>
                  <a:spcPct val="0"/>
                </a:spcBef>
              </a:pPr>
              <a:t>14</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370175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 No of completed 33%</a:t>
            </a:r>
          </a:p>
          <a:p>
            <a:pPr eaLnBrk="1" hangingPunct="1">
              <a:spcBef>
                <a:spcPct val="0"/>
              </a:spcBef>
            </a:pPr>
            <a:r>
              <a:rPr lang="en-ZA" altLang="en-US" smtClean="0">
                <a:cs typeface="Arial" panose="020B0604020202020204" pitchFamily="34" charset="0"/>
              </a:rPr>
              <a:t>Value 84%</a:t>
            </a:r>
            <a:endParaRPr lang="en-US" altLang="en-US" smtClean="0">
              <a:cs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FE4823-D723-4E7B-9BF6-9D17853B5D80}" type="slidenum">
              <a:rPr lang="en-US" altLang="en-US" smtClean="0">
                <a:solidFill>
                  <a:srgbClr val="000000"/>
                </a:solidFill>
                <a:latin typeface="Arial" panose="020B0604020202020204" pitchFamily="34" charset="0"/>
              </a:rPr>
              <a:pPr>
                <a:spcBef>
                  <a:spcPct val="0"/>
                </a:spcBef>
              </a:pPr>
              <a:t>15</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87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No freezing 16%</a:t>
            </a:r>
          </a:p>
          <a:p>
            <a:pPr eaLnBrk="1" hangingPunct="1">
              <a:spcBef>
                <a:spcPct val="0"/>
              </a:spcBef>
            </a:pPr>
            <a:r>
              <a:rPr lang="en-ZA" altLang="en-US" smtClean="0">
                <a:cs typeface="Arial" panose="020B0604020202020204" pitchFamily="34" charset="0"/>
              </a:rPr>
              <a:t>Value freezing 9%</a:t>
            </a:r>
          </a:p>
          <a:p>
            <a:pPr eaLnBrk="1" hangingPunct="1">
              <a:spcBef>
                <a:spcPct val="0"/>
              </a:spcBef>
            </a:pPr>
            <a:r>
              <a:rPr lang="en-ZA" altLang="en-US" smtClean="0">
                <a:cs typeface="Arial" panose="020B0604020202020204" pitchFamily="34" charset="0"/>
              </a:rPr>
              <a:t>Value R5m 5%</a:t>
            </a:r>
          </a:p>
          <a:p>
            <a:pPr eaLnBrk="1" hangingPunct="1">
              <a:spcBef>
                <a:spcPct val="0"/>
              </a:spcBef>
            </a:pPr>
            <a:r>
              <a:rPr lang="en-ZA" altLang="en-US" smtClean="0">
                <a:cs typeface="Arial" panose="020B0604020202020204" pitchFamily="34" charset="0"/>
              </a:rPr>
              <a:t>POCA 29%</a:t>
            </a:r>
            <a:endParaRPr lang="en-US" altLang="en-US" smtClean="0">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293963-1177-47E7-ACD0-DBDE2FBD9F8C}" type="slidenum">
              <a:rPr lang="en-US" altLang="en-US" smtClean="0">
                <a:solidFill>
                  <a:srgbClr val="000000"/>
                </a:solidFill>
                <a:latin typeface="Arial" panose="020B0604020202020204" pitchFamily="34" charset="0"/>
              </a:rPr>
              <a:pPr>
                <a:spcBef>
                  <a:spcPct val="0"/>
                </a:spcBef>
              </a:pPr>
              <a:t>16</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7415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No freezing 16%</a:t>
            </a:r>
          </a:p>
          <a:p>
            <a:pPr eaLnBrk="1" hangingPunct="1">
              <a:spcBef>
                <a:spcPct val="0"/>
              </a:spcBef>
            </a:pPr>
            <a:r>
              <a:rPr lang="en-ZA" altLang="en-US" smtClean="0">
                <a:cs typeface="Arial" panose="020B0604020202020204" pitchFamily="34" charset="0"/>
              </a:rPr>
              <a:t>Value freezing 9%</a:t>
            </a:r>
          </a:p>
          <a:p>
            <a:pPr eaLnBrk="1" hangingPunct="1">
              <a:spcBef>
                <a:spcPct val="0"/>
              </a:spcBef>
            </a:pPr>
            <a:r>
              <a:rPr lang="en-ZA" altLang="en-US" smtClean="0">
                <a:cs typeface="Arial" panose="020B0604020202020204" pitchFamily="34" charset="0"/>
              </a:rPr>
              <a:t>Value R5m 5%</a:t>
            </a:r>
          </a:p>
          <a:p>
            <a:pPr eaLnBrk="1" hangingPunct="1">
              <a:spcBef>
                <a:spcPct val="0"/>
              </a:spcBef>
            </a:pPr>
            <a:r>
              <a:rPr lang="en-ZA" altLang="en-US" smtClean="0">
                <a:cs typeface="Arial" panose="020B0604020202020204" pitchFamily="34" charset="0"/>
              </a:rPr>
              <a:t>POCA 29%</a:t>
            </a:r>
            <a:endParaRPr lang="en-US" altLang="en-US" smtClean="0">
              <a:cs typeface="Arial" panose="020B060402020202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E48CF2-3062-4F40-A52B-D804D8365F32}" type="slidenum">
              <a:rPr lang="en-US" altLang="en-US" smtClean="0">
                <a:solidFill>
                  <a:srgbClr val="000000"/>
                </a:solidFill>
                <a:latin typeface="Arial" panose="020B0604020202020204" pitchFamily="34" charset="0"/>
              </a:rPr>
              <a:pPr>
                <a:spcBef>
                  <a:spcPct val="0"/>
                </a:spcBef>
              </a:pPr>
              <a:t>17</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125121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No freezing 16%</a:t>
            </a:r>
          </a:p>
          <a:p>
            <a:pPr eaLnBrk="1" hangingPunct="1">
              <a:spcBef>
                <a:spcPct val="0"/>
              </a:spcBef>
            </a:pPr>
            <a:r>
              <a:rPr lang="en-ZA" altLang="en-US" smtClean="0">
                <a:cs typeface="Arial" panose="020B0604020202020204" pitchFamily="34" charset="0"/>
              </a:rPr>
              <a:t>Value freezing 9%</a:t>
            </a:r>
          </a:p>
          <a:p>
            <a:pPr eaLnBrk="1" hangingPunct="1">
              <a:spcBef>
                <a:spcPct val="0"/>
              </a:spcBef>
            </a:pPr>
            <a:r>
              <a:rPr lang="en-ZA" altLang="en-US" smtClean="0">
                <a:cs typeface="Arial" panose="020B0604020202020204" pitchFamily="34" charset="0"/>
              </a:rPr>
              <a:t>Value R5m 5%</a:t>
            </a:r>
          </a:p>
          <a:p>
            <a:pPr eaLnBrk="1" hangingPunct="1">
              <a:spcBef>
                <a:spcPct val="0"/>
              </a:spcBef>
            </a:pPr>
            <a:r>
              <a:rPr lang="en-ZA" altLang="en-US" smtClean="0">
                <a:cs typeface="Arial" panose="020B0604020202020204" pitchFamily="34" charset="0"/>
              </a:rPr>
              <a:t>POCA 29%</a:t>
            </a:r>
            <a:endParaRPr lang="en-US" altLang="en-US" smtClean="0">
              <a:cs typeface="Arial" panose="020B060402020202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78208E-B416-46E3-8ED9-A3CEC63B8B90}" type="slidenum">
              <a:rPr lang="en-US" altLang="en-US" smtClean="0">
                <a:solidFill>
                  <a:srgbClr val="000000"/>
                </a:solidFill>
                <a:latin typeface="Arial" panose="020B0604020202020204" pitchFamily="34" charset="0"/>
              </a:rPr>
              <a:pPr>
                <a:spcBef>
                  <a:spcPct val="0"/>
                </a:spcBef>
              </a:pPr>
              <a:t>18</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728393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31964F-5CE7-FF40-B6BD-CCF62B300F5B}" type="datetimeFigureOut">
              <a:rPr lang="en-US" smtClean="0"/>
              <a:pPr/>
              <a:t>10/15/2018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2803A-3001-7B4B-A4AE-B92848C2B224}" type="slidenum">
              <a:rPr lang="en-US" smtClean="0"/>
              <a:pPr/>
              <a:t>‹#›</a:t>
            </a:fld>
            <a:endParaRPr lang="en-US"/>
          </a:p>
        </p:txBody>
      </p:sp>
      <p:pic>
        <p:nvPicPr>
          <p:cNvPr id="7" name="Picture 6" descr="NPA links.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88385"/>
            <a:ext cx="9144000" cy="6469615"/>
          </a:xfrm>
          <a:prstGeom prst="rect">
            <a:avLst/>
          </a:prstGeom>
        </p:spPr>
      </p:pic>
    </p:spTree>
    <p:extLst>
      <p:ext uri="{BB962C8B-B14F-4D97-AF65-F5344CB8AC3E}">
        <p14:creationId xmlns:p14="http://schemas.microsoft.com/office/powerpoint/2010/main" xmlns="" val="12336770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31964F-5CE7-FF40-B6BD-CCF62B300F5B}"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2803A-3001-7B4B-A4AE-B92848C2B224}" type="slidenum">
              <a:rPr lang="en-US" smtClean="0"/>
              <a:pPr/>
              <a:t>‹#›</a:t>
            </a:fld>
            <a:endParaRPr lang="en-US"/>
          </a:p>
        </p:txBody>
      </p:sp>
      <p:pic>
        <p:nvPicPr>
          <p:cNvPr id="7" name="Picture 6" descr="NPA links3.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88385"/>
            <a:ext cx="9144000" cy="6469615"/>
          </a:xfrm>
          <a:prstGeom prst="rect">
            <a:avLst/>
          </a:prstGeom>
        </p:spPr>
      </p:pic>
    </p:spTree>
    <p:extLst>
      <p:ext uri="{BB962C8B-B14F-4D97-AF65-F5344CB8AC3E}">
        <p14:creationId xmlns:p14="http://schemas.microsoft.com/office/powerpoint/2010/main" xmlns="" val="240961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31964F-5CE7-FF40-B6BD-CCF62B300F5B}"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2803A-3001-7B4B-A4AE-B92848C2B224}" type="slidenum">
              <a:rPr lang="en-US" smtClean="0"/>
              <a:pPr/>
              <a:t>‹#›</a:t>
            </a:fld>
            <a:endParaRPr lang="en-US"/>
          </a:p>
        </p:txBody>
      </p:sp>
      <p:pic>
        <p:nvPicPr>
          <p:cNvPr id="7" name="Picture 6" descr="NPA links4.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88385"/>
            <a:ext cx="9144000" cy="6469615"/>
          </a:xfrm>
          <a:prstGeom prst="rect">
            <a:avLst/>
          </a:prstGeom>
        </p:spPr>
      </p:pic>
    </p:spTree>
    <p:extLst>
      <p:ext uri="{BB962C8B-B14F-4D97-AF65-F5344CB8AC3E}">
        <p14:creationId xmlns:p14="http://schemas.microsoft.com/office/powerpoint/2010/main" xmlns="" val="41769483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6" descr="DOJ&amp;CD revised header.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DOJ&amp;CD revised footer.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6183313"/>
            <a:ext cx="91440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1139869"/>
            <a:ext cx="9143999" cy="488515"/>
          </a:xfrm>
        </p:spPr>
        <p:txBody>
          <a:bodyPr/>
          <a:lstStyle>
            <a:lvl1pPr algn="ctr">
              <a:defRPr/>
            </a:lvl1pPr>
          </a:lstStyle>
          <a:p>
            <a:r>
              <a:rPr lang="en-US" dirty="0"/>
              <a:t>Click to edit Master title style</a:t>
            </a:r>
            <a:endParaRPr lang="en-ZA" dirty="0"/>
          </a:p>
        </p:txBody>
      </p:sp>
      <p:sp>
        <p:nvSpPr>
          <p:cNvPr id="3" name="Content Placeholder 2"/>
          <p:cNvSpPr>
            <a:spLocks noGrp="1"/>
          </p:cNvSpPr>
          <p:nvPr>
            <p:ph idx="1"/>
          </p:nvPr>
        </p:nvSpPr>
        <p:spPr>
          <a:xfrm>
            <a:off x="369651" y="1691015"/>
            <a:ext cx="8404698" cy="4404986"/>
          </a:xfrm>
        </p:spPr>
        <p:txBody>
          <a:bodyPr/>
          <a:lstStyle>
            <a:lvl1pPr>
              <a:defRPr sz="1600" b="0"/>
            </a:lvl1pPr>
            <a:lvl2pPr marL="628650" indent="-273050">
              <a:tabLst>
                <a:tab pos="628650" algn="l"/>
              </a:tabLst>
              <a:defRPr sz="1600" b="0"/>
            </a:lvl2pPr>
            <a:lvl3pPr marL="903288" indent="-274638">
              <a:defRPr sz="1600" b="0"/>
            </a:lvl3pPr>
            <a:lvl4pPr marL="1163638" indent="-260350">
              <a:buFont typeface="Arial" panose="020B0604020202020204" pitchFamily="34" charset="0"/>
              <a:buChar char="▫"/>
              <a:defRPr sz="1600" b="0"/>
            </a:lvl4pPr>
            <a:lvl5pPr marL="1436688" indent="-273050">
              <a:defRPr lang="en-ZA" sz="1600" b="0" kern="1200" dirty="0">
                <a:solidFill>
                  <a:srgbClr val="663300"/>
                </a:solidFill>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Date Placeholder 3"/>
          <p:cNvSpPr>
            <a:spLocks noGrp="1"/>
          </p:cNvSpPr>
          <p:nvPr>
            <p:ph type="dt" sz="half" idx="10"/>
          </p:nvPr>
        </p:nvSpPr>
        <p:spPr>
          <a:xfrm>
            <a:off x="457200" y="6456363"/>
            <a:ext cx="2133600" cy="365125"/>
          </a:xfrm>
          <a:prstGeom prst="rect">
            <a:avLst/>
          </a:prstGeom>
        </p:spPr>
        <p:txBody>
          <a:bodyPr/>
          <a:lstStyle>
            <a:lvl1pPr eaLnBrk="0" hangingPunct="0">
              <a:defRPr sz="1100">
                <a:solidFill>
                  <a:srgbClr val="000000"/>
                </a:solidFill>
                <a:latin typeface="+mn-lt"/>
                <a:cs typeface="+mn-cs"/>
              </a:defRPr>
            </a:lvl1pPr>
          </a:lstStyle>
          <a:p>
            <a:pPr>
              <a:defRPr/>
            </a:pPr>
            <a:fld id="{3C2E03AE-5D2C-4D4C-872A-FE26F02E1593}" type="datetime1">
              <a:rPr lang="en-US"/>
              <a:pPr>
                <a:defRPr/>
              </a:pPr>
              <a:t>10/15/2018</a:t>
            </a:fld>
            <a:endParaRPr lang="en-US" dirty="0"/>
          </a:p>
        </p:txBody>
      </p:sp>
      <p:sp>
        <p:nvSpPr>
          <p:cNvPr id="7" name="Footer Placeholder 4"/>
          <p:cNvSpPr>
            <a:spLocks noGrp="1"/>
          </p:cNvSpPr>
          <p:nvPr>
            <p:ph type="ftr" sz="quarter" idx="11"/>
          </p:nvPr>
        </p:nvSpPr>
        <p:spPr>
          <a:xfrm>
            <a:off x="3124200" y="6456363"/>
            <a:ext cx="2895600" cy="365125"/>
          </a:xfrm>
          <a:prstGeom prst="rect">
            <a:avLst/>
          </a:prstGeom>
        </p:spPr>
        <p:txBody>
          <a:bodyPr/>
          <a:lstStyle>
            <a:lvl1pPr eaLnBrk="0" hangingPunct="0">
              <a:defRPr sz="1100">
                <a:solidFill>
                  <a:srgbClr val="000000"/>
                </a:solidFill>
                <a:latin typeface="+mn-lt"/>
                <a:cs typeface="+mn-cs"/>
              </a:defRPr>
            </a:lvl1pPr>
          </a:lstStyle>
          <a:p>
            <a:pPr>
              <a:defRPr/>
            </a:pPr>
            <a:endParaRPr lang="en-US"/>
          </a:p>
        </p:txBody>
      </p:sp>
      <p:sp>
        <p:nvSpPr>
          <p:cNvPr id="8" name="Slide Number Placeholder 5"/>
          <p:cNvSpPr>
            <a:spLocks noGrp="1"/>
          </p:cNvSpPr>
          <p:nvPr>
            <p:ph type="sldNum" sz="quarter" idx="12"/>
          </p:nvPr>
        </p:nvSpPr>
        <p:spPr>
          <a:xfrm>
            <a:off x="6691313" y="6456363"/>
            <a:ext cx="2133600" cy="365125"/>
          </a:xfrm>
        </p:spPr>
        <p:txBody>
          <a:bodyPr/>
          <a:lstStyle>
            <a:lvl1pPr>
              <a:buFont typeface="Arial" panose="020B0604020202020204" pitchFamily="34" charset="0"/>
              <a:buNone/>
              <a:defRPr sz="1100"/>
            </a:lvl1pPr>
          </a:lstStyle>
          <a:p>
            <a:pPr>
              <a:defRPr/>
            </a:pPr>
            <a:fld id="{F156A330-2082-44C1-BC2F-76992A049BD3}" type="slidenum">
              <a:rPr lang="en-US" altLang="en-US"/>
              <a:pPr>
                <a:defRPr/>
              </a:pPr>
              <a:t>‹#›</a:t>
            </a:fld>
            <a:endParaRPr lang="en-US" altLang="en-US"/>
          </a:p>
        </p:txBody>
      </p:sp>
    </p:spTree>
    <p:extLst>
      <p:ext uri="{BB962C8B-B14F-4D97-AF65-F5344CB8AC3E}">
        <p14:creationId xmlns:p14="http://schemas.microsoft.com/office/powerpoint/2010/main" xmlns="" val="2780413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1964F-5CE7-FF40-B6BD-CCF62B300F5B}" type="datetimeFigureOut">
              <a:rPr lang="en-US" smtClean="0"/>
              <a:pPr/>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803A-3001-7B4B-A4AE-B92848C2B224}" type="slidenum">
              <a:rPr lang="en-US" smtClean="0"/>
              <a:pPr/>
              <a:t>‹#›</a:t>
            </a:fld>
            <a:endParaRPr lang="en-US"/>
          </a:p>
        </p:txBody>
      </p:sp>
    </p:spTree>
    <p:extLst>
      <p:ext uri="{BB962C8B-B14F-4D97-AF65-F5344CB8AC3E}">
        <p14:creationId xmlns:p14="http://schemas.microsoft.com/office/powerpoint/2010/main" xmlns="" val="248744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
            <a:ext cx="8997341" cy="3724096"/>
          </a:xfrm>
          <a:prstGeom prst="rect">
            <a:avLst/>
          </a:prstGeom>
          <a:noFill/>
        </p:spPr>
        <p:txBody>
          <a:bodyPr wrap="square" rtlCol="0">
            <a:spAutoFit/>
          </a:bodyPr>
          <a:lstStyle/>
          <a:p>
            <a:pPr algn="ctr">
              <a:defRPr/>
            </a:pPr>
            <a:endParaRPr lang="en-ZA" altLang="en-US" sz="2000" b="1" kern="0" dirty="0" smtClean="0">
              <a:solidFill>
                <a:prstClr val="black"/>
              </a:solidFill>
              <a:cs typeface="Arial" panose="020B0604020202020204" pitchFamily="34" charset="0"/>
            </a:endParaRPr>
          </a:p>
          <a:p>
            <a:pPr algn="ctr">
              <a:defRPr/>
            </a:pPr>
            <a:r>
              <a:rPr lang="en-ZA" altLang="en-US" sz="2200" b="1" kern="0" dirty="0" smtClean="0">
                <a:solidFill>
                  <a:prstClr val="black"/>
                </a:solidFill>
                <a:cs typeface="Arial" panose="020B0604020202020204" pitchFamily="34" charset="0"/>
              </a:rPr>
              <a:t>NATIONAL </a:t>
            </a:r>
            <a:r>
              <a:rPr lang="en-ZA" altLang="en-US" sz="2200" b="1" kern="0" dirty="0">
                <a:solidFill>
                  <a:prstClr val="black"/>
                </a:solidFill>
                <a:cs typeface="Arial" panose="020B0604020202020204" pitchFamily="34" charset="0"/>
              </a:rPr>
              <a:t>PROSECUTING </a:t>
            </a:r>
            <a:r>
              <a:rPr lang="en-ZA" altLang="en-US" sz="2200" b="1" kern="0" dirty="0" smtClean="0">
                <a:solidFill>
                  <a:prstClr val="black"/>
                </a:solidFill>
                <a:cs typeface="Arial" panose="020B0604020202020204" pitchFamily="34" charset="0"/>
              </a:rPr>
              <a:t>AUTHORITY (NPA)</a:t>
            </a:r>
            <a:endParaRPr lang="en-ZA" altLang="en-US" sz="2200" b="1" kern="0" dirty="0">
              <a:solidFill>
                <a:prstClr val="black"/>
              </a:solidFill>
              <a:cs typeface="Arial" panose="020B0604020202020204" pitchFamily="34" charset="0"/>
            </a:endParaRPr>
          </a:p>
          <a:p>
            <a:pPr algn="ctr">
              <a:defRPr/>
            </a:pPr>
            <a:r>
              <a:rPr lang="en-ZA" altLang="en-US" sz="2200" b="1" kern="0" dirty="0" smtClean="0">
                <a:solidFill>
                  <a:prstClr val="black"/>
                </a:solidFill>
                <a:cs typeface="Arial" panose="020B0604020202020204" pitchFamily="34" charset="0"/>
              </a:rPr>
              <a:t>ANNUAL REPORT</a:t>
            </a:r>
          </a:p>
          <a:p>
            <a:pPr algn="ctr">
              <a:defRPr/>
            </a:pPr>
            <a:r>
              <a:rPr lang="en-ZA" altLang="en-US" sz="2000" b="1" kern="0" dirty="0" smtClean="0">
                <a:solidFill>
                  <a:prstClr val="black"/>
                </a:solidFill>
                <a:cs typeface="Arial" panose="020B0604020202020204" pitchFamily="34" charset="0"/>
              </a:rPr>
              <a:t>National Director of Public Prosecutions</a:t>
            </a:r>
          </a:p>
          <a:p>
            <a:pPr algn="ctr">
              <a:defRPr/>
            </a:pPr>
            <a:r>
              <a:rPr lang="en-ZA" altLang="en-US" sz="2000" b="1" kern="0" dirty="0" smtClean="0">
                <a:solidFill>
                  <a:prstClr val="black"/>
                </a:solidFill>
                <a:cs typeface="Arial" panose="020B0604020202020204" pitchFamily="34" charset="0"/>
              </a:rPr>
              <a:t>2017/2018</a:t>
            </a:r>
          </a:p>
          <a:p>
            <a:pPr algn="ctr">
              <a:defRPr/>
            </a:pPr>
            <a:r>
              <a:rPr lang="en-ZA" altLang="en-US" sz="2000" b="1" kern="0" dirty="0" smtClean="0">
                <a:solidFill>
                  <a:prstClr val="black"/>
                </a:solidFill>
                <a:cs typeface="Arial" panose="020B0604020202020204" pitchFamily="34" charset="0"/>
              </a:rPr>
              <a:t>(In terms of the NPA Act 32of 1998)</a:t>
            </a:r>
            <a:endParaRPr lang="en-ZA" altLang="en-US" sz="2000" b="1" kern="0" dirty="0">
              <a:solidFill>
                <a:prstClr val="black"/>
              </a:solidFill>
              <a:cs typeface="Arial" panose="020B0604020202020204" pitchFamily="34" charset="0"/>
            </a:endParaRPr>
          </a:p>
          <a:p>
            <a:pPr algn="ctr">
              <a:defRPr/>
            </a:pPr>
            <a:endParaRPr lang="en-ZA" altLang="en-US" sz="1600" b="1" kern="0" dirty="0" smtClean="0">
              <a:solidFill>
                <a:prstClr val="black"/>
              </a:solidFill>
              <a:cs typeface="Arial" panose="020B0604020202020204" pitchFamily="34" charset="0"/>
            </a:endParaRPr>
          </a:p>
          <a:p>
            <a:pPr algn="ctr">
              <a:defRPr/>
            </a:pPr>
            <a:endParaRPr lang="en-ZA" altLang="en-US" sz="1600" b="1" kern="0" dirty="0" smtClean="0">
              <a:solidFill>
                <a:prstClr val="black"/>
              </a:solidFill>
              <a:cs typeface="Arial" panose="020B0604020202020204" pitchFamily="34" charset="0"/>
            </a:endParaRPr>
          </a:p>
          <a:p>
            <a:pPr algn="ctr">
              <a:defRPr/>
            </a:pPr>
            <a:r>
              <a:rPr lang="en-ZA" altLang="en-US" sz="2000" b="1" kern="0" dirty="0" smtClean="0">
                <a:solidFill>
                  <a:prstClr val="black"/>
                </a:solidFill>
                <a:cs typeface="Arial" panose="020B0604020202020204" pitchFamily="34" charset="0"/>
              </a:rPr>
              <a:t>10 </a:t>
            </a:r>
            <a:r>
              <a:rPr lang="en-ZA" altLang="en-US" sz="2000" b="1" kern="0" dirty="0">
                <a:solidFill>
                  <a:prstClr val="black"/>
                </a:solidFill>
                <a:cs typeface="Arial" panose="020B0604020202020204" pitchFamily="34" charset="0"/>
              </a:rPr>
              <a:t>October 2018</a:t>
            </a:r>
          </a:p>
          <a:p>
            <a:pPr algn="ctr">
              <a:lnSpc>
                <a:spcPct val="150000"/>
              </a:lnSpc>
              <a:defRPr/>
            </a:pPr>
            <a:r>
              <a:rPr lang="en-GB" altLang="en-US" sz="2000" b="1" dirty="0">
                <a:solidFill>
                  <a:prstClr val="black"/>
                </a:solidFill>
                <a:cs typeface="Arial" panose="020B0604020202020204" pitchFamily="34" charset="0"/>
              </a:rPr>
              <a:t/>
            </a:r>
            <a:br>
              <a:rPr lang="en-GB" altLang="en-US" sz="2000" b="1" dirty="0">
                <a:solidFill>
                  <a:prstClr val="black"/>
                </a:solidFill>
                <a:cs typeface="Arial" panose="020B0604020202020204" pitchFamily="34" charset="0"/>
              </a:rPr>
            </a:br>
            <a:endParaRPr lang="en-ZA" sz="2000" b="1" kern="0" dirty="0">
              <a:solidFill>
                <a:prstClr val="black"/>
              </a:solidFill>
              <a:cs typeface="Arial" panose="020B0604020202020204" pitchFamily="34" charset="0"/>
            </a:endParaRPr>
          </a:p>
        </p:txBody>
      </p:sp>
    </p:spTree>
    <p:extLst>
      <p:ext uri="{BB962C8B-B14F-4D97-AF65-F5344CB8AC3E}">
        <p14:creationId xmlns:p14="http://schemas.microsoft.com/office/powerpoint/2010/main" xmlns="" val="1301234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651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17411" name="Rectangle 2"/>
          <p:cNvSpPr>
            <a:spLocks noGrp="1" noChangeArrowheads="1"/>
          </p:cNvSpPr>
          <p:nvPr>
            <p:ph type="body" idx="1"/>
          </p:nvPr>
        </p:nvSpPr>
        <p:spPr>
          <a:xfrm>
            <a:off x="250825" y="554038"/>
            <a:ext cx="8534400" cy="354012"/>
          </a:xfrm>
        </p:spPr>
        <p:txBody>
          <a:bodyPr/>
          <a:lstStyle/>
          <a:p>
            <a:pPr marL="0" indent="0" defTabSz="422041">
              <a:spcBef>
                <a:spcPct val="0"/>
              </a:spcBef>
              <a:buFont typeface="Wingdings" panose="05000000000000000000" pitchFamily="2" charset="2"/>
              <a:buNone/>
              <a:defRPr/>
            </a:pPr>
            <a:r>
              <a:rPr lang="en-ZA" altLang="en-US" sz="1800" b="1" dirty="0">
                <a:latin typeface="Arial" panose="020B0604020202020204" pitchFamily="34" charset="0"/>
                <a:ea typeface="+mj-ea"/>
                <a:cs typeface="Arial" panose="020B0604020202020204" pitchFamily="34" charset="0"/>
              </a:rPr>
              <a:t>Strategic Objective 1</a:t>
            </a:r>
            <a:r>
              <a:rPr lang="en-ZA" altLang="en-US" sz="1800" b="1" dirty="0" smtClean="0">
                <a:latin typeface="Arial" panose="020B0604020202020204" pitchFamily="34" charset="0"/>
                <a:ea typeface="+mj-ea"/>
                <a:cs typeface="Arial" panose="020B0604020202020204" pitchFamily="34" charset="0"/>
              </a:rPr>
              <a:t>: </a:t>
            </a:r>
            <a:r>
              <a:rPr lang="en-ZA" altLang="en-US" sz="1800" b="1" dirty="0">
                <a:latin typeface="Arial" panose="020B0604020202020204" pitchFamily="34" charset="0"/>
                <a:ea typeface="+mj-ea"/>
                <a:cs typeface="Arial" panose="020B0604020202020204" pitchFamily="34" charset="0"/>
              </a:rPr>
              <a:t>Increased successful prosecution</a:t>
            </a:r>
          </a:p>
        </p:txBody>
      </p:sp>
      <p:sp>
        <p:nvSpPr>
          <p:cNvPr id="17412"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89094" name="TextBox 10"/>
          <p:cNvSpPr txBox="1">
            <a:spLocks noChangeArrowheads="1"/>
          </p:cNvSpPr>
          <p:nvPr/>
        </p:nvSpPr>
        <p:spPr bwMode="auto">
          <a:xfrm>
            <a:off x="250825" y="990600"/>
            <a:ext cx="8667750" cy="404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eaLnBrk="0" hangingPunct="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eaLnBrk="0" hangingPunct="0">
              <a:spcBef>
                <a:spcPct val="20000"/>
              </a:spcBef>
              <a:spcAft>
                <a:spcPct val="20000"/>
              </a:spcAft>
              <a:buChar char="–"/>
              <a:defRPr b="1">
                <a:solidFill>
                  <a:srgbClr val="663300"/>
                </a:solidFill>
                <a:latin typeface="Arial" panose="020B0604020202020204" pitchFamily="34" charset="0"/>
              </a:defRPr>
            </a:lvl2pPr>
            <a:lvl3pPr marL="1143000" indent="-228600" eaLnBrk="0" hangingPunct="0">
              <a:spcBef>
                <a:spcPct val="20000"/>
              </a:spcBef>
              <a:spcAft>
                <a:spcPct val="20000"/>
              </a:spcAft>
              <a:buChar char="•"/>
              <a:defRPr b="1">
                <a:solidFill>
                  <a:srgbClr val="663300"/>
                </a:solidFill>
                <a:latin typeface="Arial" panose="020B0604020202020204" pitchFamily="34" charset="0"/>
              </a:defRPr>
            </a:lvl3pPr>
            <a:lvl4pPr marL="1600200" indent="-228600" eaLnBrk="0" hangingPunct="0">
              <a:spcBef>
                <a:spcPct val="20000"/>
              </a:spcBef>
              <a:spcAft>
                <a:spcPct val="20000"/>
              </a:spcAft>
              <a:buChar char="–"/>
              <a:defRPr b="1">
                <a:solidFill>
                  <a:srgbClr val="663300"/>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spcAft>
                <a:spcPts val="1200"/>
              </a:spcAft>
              <a:buFont typeface="+mj-lt"/>
              <a:buAutoNum type="arabicPeriod"/>
              <a:defRPr/>
            </a:pPr>
            <a:r>
              <a:rPr lang="en-ZA" altLang="en-US" sz="1650" b="0" dirty="0" smtClean="0">
                <a:solidFill>
                  <a:srgbClr val="000000"/>
                </a:solidFill>
              </a:rPr>
              <a:t>High conviction rates were maintained in all court forums (HC, RC &amp; DC) - all forums obtaining the highest conviction rates for the last 5 years</a:t>
            </a:r>
          </a:p>
          <a:p>
            <a:pPr algn="just" eaLnBrk="1" hangingPunct="1">
              <a:spcBef>
                <a:spcPct val="0"/>
              </a:spcBef>
              <a:spcAft>
                <a:spcPts val="1200"/>
              </a:spcAft>
              <a:buFont typeface="+mj-lt"/>
              <a:buAutoNum type="arabicPeriod"/>
              <a:defRPr/>
            </a:pPr>
            <a:r>
              <a:rPr lang="en-ZA" altLang="en-US" sz="1650" b="0" dirty="0" smtClean="0">
                <a:solidFill>
                  <a:srgbClr val="000000"/>
                </a:solidFill>
              </a:rPr>
              <a:t>Overall the NPA obtained 317 475 convictions, with a 94,7% conviction rate – a 3% increase over the last 5 years</a:t>
            </a:r>
          </a:p>
          <a:p>
            <a:pPr algn="just" eaLnBrk="1" hangingPunct="1">
              <a:spcBef>
                <a:spcPct val="0"/>
              </a:spcBef>
              <a:spcAft>
                <a:spcPts val="1200"/>
              </a:spcAft>
              <a:buFont typeface="+mj-lt"/>
              <a:buAutoNum type="arabicPeriod"/>
              <a:defRPr/>
            </a:pPr>
            <a:r>
              <a:rPr lang="en-ZA" altLang="en-US" sz="1650" b="0" dirty="0" smtClean="0">
                <a:solidFill>
                  <a:srgbClr val="000000"/>
                </a:solidFill>
              </a:rPr>
              <a:t>The high courts enrolled 988 new cases and finalised 971 cases,  consisting of  890 guilty verdicts and 81 acquittals</a:t>
            </a:r>
          </a:p>
          <a:p>
            <a:pPr algn="just" eaLnBrk="1" hangingPunct="1">
              <a:spcBef>
                <a:spcPct val="0"/>
              </a:spcBef>
              <a:spcAft>
                <a:spcPts val="1200"/>
              </a:spcAft>
              <a:buFont typeface="Arial" panose="020B0604020202020204" pitchFamily="34" charset="0"/>
              <a:buAutoNum type="arabicPeriod"/>
              <a:defRPr/>
            </a:pPr>
            <a:r>
              <a:rPr lang="en-ZA" altLang="en-US" sz="1650" b="0" dirty="0">
                <a:solidFill>
                  <a:srgbClr val="000000"/>
                </a:solidFill>
              </a:rPr>
              <a:t>R</a:t>
            </a:r>
            <a:r>
              <a:rPr lang="en-ZA" altLang="en-US" sz="1650" b="0" dirty="0" smtClean="0">
                <a:solidFill>
                  <a:srgbClr val="000000"/>
                </a:solidFill>
              </a:rPr>
              <a:t>egional courts enrolled 53 309 new cases and finalised 33 246 cases, consisting of  30 837 verdict cases and 2 409 ADRM cases, while obtaining 24 976 convictions</a:t>
            </a:r>
          </a:p>
          <a:p>
            <a:pPr algn="just" eaLnBrk="1" hangingPunct="1">
              <a:spcBef>
                <a:spcPct val="0"/>
              </a:spcBef>
              <a:spcAft>
                <a:spcPts val="1200"/>
              </a:spcAft>
              <a:buFont typeface="Arial" panose="020B0604020202020204" pitchFamily="34" charset="0"/>
              <a:buAutoNum type="arabicPeriod"/>
              <a:defRPr/>
            </a:pPr>
            <a:r>
              <a:rPr lang="en-ZA" altLang="en-US" sz="1650" b="0" dirty="0">
                <a:solidFill>
                  <a:srgbClr val="000000"/>
                </a:solidFill>
              </a:rPr>
              <a:t>D</a:t>
            </a:r>
            <a:r>
              <a:rPr lang="en-ZA" altLang="en-US" sz="1650" b="0" dirty="0" smtClean="0">
                <a:solidFill>
                  <a:srgbClr val="000000"/>
                </a:solidFill>
              </a:rPr>
              <a:t>istrict courts </a:t>
            </a:r>
            <a:r>
              <a:rPr lang="en-ZA" altLang="en-US" sz="1650" b="0" dirty="0">
                <a:solidFill>
                  <a:srgbClr val="000000"/>
                </a:solidFill>
              </a:rPr>
              <a:t>enrolled </a:t>
            </a:r>
            <a:r>
              <a:rPr lang="en-ZA" altLang="en-US" sz="1650" b="0" dirty="0" smtClean="0">
                <a:solidFill>
                  <a:srgbClr val="000000"/>
                </a:solidFill>
              </a:rPr>
              <a:t>833 756 new </a:t>
            </a:r>
            <a:r>
              <a:rPr lang="en-ZA" altLang="en-US" sz="1650" b="0" dirty="0">
                <a:solidFill>
                  <a:srgbClr val="000000"/>
                </a:solidFill>
              </a:rPr>
              <a:t>cases and finalised </a:t>
            </a:r>
            <a:r>
              <a:rPr lang="en-ZA" altLang="en-US" sz="1650" b="0" dirty="0" smtClean="0">
                <a:solidFill>
                  <a:srgbClr val="000000"/>
                </a:solidFill>
              </a:rPr>
              <a:t>460 598 cases</a:t>
            </a:r>
            <a:r>
              <a:rPr lang="en-ZA" altLang="en-US" sz="1650" b="0" dirty="0">
                <a:solidFill>
                  <a:srgbClr val="000000"/>
                </a:solidFill>
              </a:rPr>
              <a:t>, consisting of  </a:t>
            </a:r>
            <a:r>
              <a:rPr lang="en-ZA" altLang="en-US" sz="1650" b="0" dirty="0" smtClean="0">
                <a:solidFill>
                  <a:srgbClr val="000000"/>
                </a:solidFill>
              </a:rPr>
              <a:t>303 353 verdict </a:t>
            </a:r>
            <a:r>
              <a:rPr lang="en-ZA" altLang="en-US" sz="1650" b="0" dirty="0">
                <a:solidFill>
                  <a:srgbClr val="000000"/>
                </a:solidFill>
              </a:rPr>
              <a:t>cases </a:t>
            </a:r>
            <a:r>
              <a:rPr lang="en-ZA" altLang="en-US" sz="1650" b="0" dirty="0" smtClean="0">
                <a:solidFill>
                  <a:srgbClr val="000000"/>
                </a:solidFill>
              </a:rPr>
              <a:t>157 245 ADRM cases, while obtaining 291 609 convictions</a:t>
            </a:r>
            <a:endParaRPr lang="en-ZA" altLang="en-US" sz="1650" b="0" dirty="0">
              <a:solidFill>
                <a:srgbClr val="000000"/>
              </a:solidFill>
            </a:endParaRPr>
          </a:p>
          <a:p>
            <a:pPr eaLnBrk="1" hangingPunct="1">
              <a:spcBef>
                <a:spcPct val="0"/>
              </a:spcBef>
              <a:spcAft>
                <a:spcPts val="1200"/>
              </a:spcAft>
              <a:buFont typeface="Arial" panose="020B0604020202020204" pitchFamily="34" charset="0"/>
              <a:buAutoNum type="arabicPeriod"/>
              <a:defRPr/>
            </a:pPr>
            <a:endParaRPr lang="en-ZA" altLang="en-US" sz="1600" b="0" dirty="0" smtClean="0">
              <a:solidFill>
                <a:srgbClr val="000000"/>
              </a:solidFill>
            </a:endParaRPr>
          </a:p>
          <a:p>
            <a:pPr marL="342900" indent="-342900" eaLnBrk="1" hangingPunct="1">
              <a:spcBef>
                <a:spcPct val="0"/>
              </a:spcBef>
              <a:spcAft>
                <a:spcPts val="1200"/>
              </a:spcAft>
              <a:buFont typeface="+mj-lt"/>
              <a:buAutoNum type="arabicPeriod"/>
              <a:defRPr/>
            </a:pPr>
            <a:endParaRPr lang="en-ZA" altLang="en-US" sz="1600"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1346867509"/>
              </p:ext>
            </p:extLst>
          </p:nvPr>
        </p:nvGraphicFramePr>
        <p:xfrm>
          <a:off x="368300" y="4221163"/>
          <a:ext cx="8287184" cy="2530475"/>
        </p:xfrm>
        <a:graphic>
          <a:graphicData uri="http://schemas.openxmlformats.org/drawingml/2006/table">
            <a:tbl>
              <a:tblPr/>
              <a:tblGrid>
                <a:gridCol w="3769408">
                  <a:extLst>
                    <a:ext uri="{9D8B030D-6E8A-4147-A177-3AD203B41FA5}">
                      <a16:colId xmlns:a16="http://schemas.microsoft.com/office/drawing/2014/main" xmlns="" val="20001"/>
                    </a:ext>
                  </a:extLst>
                </a:gridCol>
                <a:gridCol w="1659453">
                  <a:extLst>
                    <a:ext uri="{9D8B030D-6E8A-4147-A177-3AD203B41FA5}">
                      <a16:colId xmlns:a16="http://schemas.microsoft.com/office/drawing/2014/main" xmlns="" val="20002"/>
                    </a:ext>
                  </a:extLst>
                </a:gridCol>
                <a:gridCol w="1223384">
                  <a:extLst>
                    <a:ext uri="{9D8B030D-6E8A-4147-A177-3AD203B41FA5}">
                      <a16:colId xmlns:a16="http://schemas.microsoft.com/office/drawing/2014/main" xmlns="" val="20003"/>
                    </a:ext>
                  </a:extLst>
                </a:gridCol>
                <a:gridCol w="1634939">
                  <a:extLst>
                    <a:ext uri="{9D8B030D-6E8A-4147-A177-3AD203B41FA5}">
                      <a16:colId xmlns:a16="http://schemas.microsoft.com/office/drawing/2014/main" xmlns="" val="20004"/>
                    </a:ext>
                  </a:extLst>
                </a:gridCol>
              </a:tblGrid>
              <a:tr h="731573">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600" dirty="0" smtClean="0">
                          <a:latin typeface="Arial"/>
                          <a:ea typeface="Calibri"/>
                          <a:cs typeface="Times New Roman"/>
                        </a:rPr>
                        <a:t>Objective</a:t>
                      </a:r>
                      <a:r>
                        <a:rPr lang="en-ZA" sz="1600" baseline="0" dirty="0" smtClean="0">
                          <a:latin typeface="Arial"/>
                          <a:ea typeface="Calibri"/>
                          <a:cs typeface="Times New Roman"/>
                        </a:rPr>
                        <a:t> </a:t>
                      </a:r>
                      <a:r>
                        <a:rPr lang="en-ZA" sz="1600" dirty="0" smtClean="0">
                          <a:latin typeface="Arial"/>
                          <a:ea typeface="Calibri"/>
                          <a:cs typeface="Times New Roman"/>
                        </a:rPr>
                        <a:t> Indicator</a:t>
                      </a:r>
                      <a:endParaRPr lang="en-ZA" sz="1600" dirty="0" smtClean="0">
                        <a:latin typeface="+mn-lt"/>
                        <a:ea typeface="Calibri"/>
                        <a:cs typeface="Times New Roman"/>
                      </a:endParaRPr>
                    </a:p>
                    <a:p>
                      <a:pPr algn="l">
                        <a:lnSpc>
                          <a:spcPct val="100000"/>
                        </a:lnSpc>
                        <a:spcAft>
                          <a:spcPts val="0"/>
                        </a:spcAft>
                        <a:tabLst>
                          <a:tab pos="4968875" algn="ctr"/>
                        </a:tabLst>
                      </a:pPr>
                      <a:endParaRPr lang="en-ZA" sz="1600" dirty="0">
                        <a:latin typeface="Calibri"/>
                        <a:ea typeface="Calibri"/>
                        <a:cs typeface="Times New Roman"/>
                      </a:endParaRPr>
                    </a:p>
                  </a:txBody>
                  <a:tcPr marL="48193" marR="4819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93" marR="48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93" marR="48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93" marR="481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99634">
                <a:tc>
                  <a:txBody>
                    <a:bodyPr/>
                    <a:lstStyle/>
                    <a:p>
                      <a:pPr marL="0" marR="0" algn="just">
                        <a:lnSpc>
                          <a:spcPct val="115000"/>
                        </a:lnSpc>
                        <a:spcBef>
                          <a:spcPts val="0"/>
                        </a:spcBef>
                        <a:spcAft>
                          <a:spcPts val="0"/>
                        </a:spcAft>
                      </a:pPr>
                      <a:r>
                        <a:rPr lang="en-ZA" sz="1400" dirty="0" smtClean="0">
                          <a:effectLst/>
                          <a:latin typeface="Arial"/>
                          <a:ea typeface="Calibri"/>
                          <a:cs typeface="Times New Roman"/>
                        </a:rPr>
                        <a:t>Conviction rate in high courts</a:t>
                      </a:r>
                      <a:endParaRPr lang="en-US" sz="1400" dirty="0">
                        <a:effectLst/>
                        <a:latin typeface="CG Omega"/>
                        <a:ea typeface="Times New Roman"/>
                        <a:cs typeface="Times New Roman"/>
                      </a:endParaRPr>
                    </a:p>
                  </a:txBody>
                  <a:tcPr marL="68592" marR="685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91%</a:t>
                      </a:r>
                    </a:p>
                    <a:p>
                      <a:pPr marL="0" marR="0" algn="r">
                        <a:lnSpc>
                          <a:spcPct val="115000"/>
                        </a:lnSpc>
                        <a:spcBef>
                          <a:spcPts val="0"/>
                        </a:spcBef>
                        <a:spcAft>
                          <a:spcPts val="0"/>
                        </a:spcAft>
                      </a:pPr>
                      <a:r>
                        <a:rPr lang="en-ZA" sz="1600" dirty="0" smtClean="0">
                          <a:effectLst/>
                          <a:latin typeface="CG Omega"/>
                          <a:ea typeface="Times New Roman"/>
                          <a:cs typeface="Times New Roman"/>
                        </a:rPr>
                        <a:t>(968)</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87%</a:t>
                      </a:r>
                    </a:p>
                    <a:p>
                      <a:pPr marL="0" marR="0" algn="r">
                        <a:lnSpc>
                          <a:spcPct val="115000"/>
                        </a:lnSpc>
                        <a:spcBef>
                          <a:spcPts val="0"/>
                        </a:spcBef>
                        <a:spcAft>
                          <a:spcPts val="0"/>
                        </a:spcAft>
                      </a:pPr>
                      <a:r>
                        <a:rPr lang="en-US" sz="1600" dirty="0" smtClean="0">
                          <a:effectLst/>
                          <a:latin typeface="CG Omega"/>
                          <a:ea typeface="Times New Roman"/>
                          <a:cs typeface="Times New Roman"/>
                        </a:rPr>
                        <a:t>(897)</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91,7%</a:t>
                      </a:r>
                    </a:p>
                    <a:p>
                      <a:pPr marL="0" marR="0" algn="r">
                        <a:lnSpc>
                          <a:spcPct val="115000"/>
                        </a:lnSpc>
                        <a:spcBef>
                          <a:spcPts val="0"/>
                        </a:spcBef>
                        <a:spcAft>
                          <a:spcPts val="0"/>
                        </a:spcAft>
                      </a:pPr>
                      <a:r>
                        <a:rPr lang="en-US" sz="1600" dirty="0" smtClean="0">
                          <a:effectLst/>
                          <a:latin typeface="CG Omega"/>
                          <a:ea typeface="Times New Roman"/>
                          <a:cs typeface="Times New Roman"/>
                        </a:rPr>
                        <a:t>(890)</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599634">
                <a:tc>
                  <a:txBody>
                    <a:bodyPr/>
                    <a:lstStyle/>
                    <a:p>
                      <a:pPr marL="0" marR="0" algn="just">
                        <a:lnSpc>
                          <a:spcPct val="115000"/>
                        </a:lnSpc>
                        <a:spcBef>
                          <a:spcPts val="0"/>
                        </a:spcBef>
                        <a:spcAft>
                          <a:spcPts val="0"/>
                        </a:spcAft>
                      </a:pPr>
                      <a:r>
                        <a:rPr lang="en-ZA" sz="1400" dirty="0" smtClean="0">
                          <a:effectLst/>
                          <a:latin typeface="Arial"/>
                          <a:ea typeface="Calibri"/>
                          <a:cs typeface="Times New Roman"/>
                        </a:rPr>
                        <a:t>Conviction rate in regional courts</a:t>
                      </a:r>
                      <a:endParaRPr lang="en-US" sz="1400" dirty="0">
                        <a:effectLst/>
                        <a:latin typeface="CG Omega"/>
                        <a:ea typeface="Times New Roman"/>
                        <a:cs typeface="Times New Roman"/>
                      </a:endParaRPr>
                    </a:p>
                  </a:txBody>
                  <a:tcPr marL="68592" marR="685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79,8%</a:t>
                      </a:r>
                    </a:p>
                    <a:p>
                      <a:pPr marL="0" marR="0" algn="r">
                        <a:lnSpc>
                          <a:spcPct val="115000"/>
                        </a:lnSpc>
                        <a:spcBef>
                          <a:spcPts val="0"/>
                        </a:spcBef>
                        <a:spcAft>
                          <a:spcPts val="0"/>
                        </a:spcAft>
                      </a:pPr>
                      <a:r>
                        <a:rPr lang="en-ZA" sz="1600" dirty="0" smtClean="0">
                          <a:effectLst/>
                          <a:latin typeface="CG Omega"/>
                          <a:ea typeface="Times New Roman"/>
                          <a:cs typeface="Times New Roman"/>
                        </a:rPr>
                        <a:t>(</a:t>
                      </a:r>
                      <a:r>
                        <a:rPr lang="en-ZA" sz="1600" i="0" dirty="0" smtClean="0">
                          <a:effectLst/>
                          <a:latin typeface="CG Omega"/>
                          <a:ea typeface="Times New Roman"/>
                          <a:cs typeface="Times New Roman"/>
                        </a:rPr>
                        <a:t>25 209</a:t>
                      </a:r>
                      <a:r>
                        <a:rPr lang="en-ZA" sz="1600" dirty="0" smtClean="0">
                          <a:effectLst/>
                          <a:latin typeface="CG Omega"/>
                          <a:ea typeface="Times New Roman"/>
                          <a:cs typeface="Times New Roman"/>
                        </a:rPr>
                        <a:t>)</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74%</a:t>
                      </a:r>
                    </a:p>
                    <a:p>
                      <a:pPr marL="0" marR="0" algn="r">
                        <a:lnSpc>
                          <a:spcPct val="115000"/>
                        </a:lnSpc>
                        <a:spcBef>
                          <a:spcPts val="0"/>
                        </a:spcBef>
                        <a:spcAft>
                          <a:spcPts val="0"/>
                        </a:spcAft>
                      </a:pPr>
                      <a:r>
                        <a:rPr lang="en-US" sz="1600" dirty="0" smtClean="0">
                          <a:effectLst/>
                          <a:latin typeface="CG Omega"/>
                          <a:ea typeface="Times New Roman"/>
                          <a:cs typeface="Times New Roman"/>
                        </a:rPr>
                        <a:t>(25 528)</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81%</a:t>
                      </a:r>
                    </a:p>
                    <a:p>
                      <a:pPr marL="0" marR="0" algn="r">
                        <a:lnSpc>
                          <a:spcPct val="115000"/>
                        </a:lnSpc>
                        <a:spcBef>
                          <a:spcPts val="0"/>
                        </a:spcBef>
                        <a:spcAft>
                          <a:spcPts val="0"/>
                        </a:spcAft>
                      </a:pPr>
                      <a:r>
                        <a:rPr lang="en-US" sz="1600" dirty="0" smtClean="0">
                          <a:effectLst/>
                          <a:latin typeface="CG Omega"/>
                          <a:ea typeface="Times New Roman"/>
                          <a:cs typeface="Times New Roman"/>
                        </a:rPr>
                        <a:t>(24 976)</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599634">
                <a:tc>
                  <a:txBody>
                    <a:bodyPr/>
                    <a:lstStyle/>
                    <a:p>
                      <a:pPr marL="0" marR="0" algn="just">
                        <a:lnSpc>
                          <a:spcPct val="115000"/>
                        </a:lnSpc>
                        <a:spcBef>
                          <a:spcPts val="0"/>
                        </a:spcBef>
                        <a:spcAft>
                          <a:spcPts val="0"/>
                        </a:spcAft>
                      </a:pPr>
                      <a:r>
                        <a:rPr lang="en-ZA" sz="1400" dirty="0" smtClean="0">
                          <a:effectLst/>
                          <a:latin typeface="Arial"/>
                          <a:ea typeface="Calibri"/>
                          <a:cs typeface="Times New Roman"/>
                        </a:rPr>
                        <a:t>Conviction rate in district courts</a:t>
                      </a:r>
                      <a:endParaRPr lang="en-US" sz="1400" dirty="0">
                        <a:effectLst/>
                        <a:latin typeface="CG Omega"/>
                        <a:ea typeface="Times New Roman"/>
                        <a:cs typeface="Times New Roman"/>
                      </a:endParaRPr>
                    </a:p>
                  </a:txBody>
                  <a:tcPr marL="68592" marR="6859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95,6%</a:t>
                      </a:r>
                    </a:p>
                    <a:p>
                      <a:pPr marL="0" marR="0" algn="r">
                        <a:lnSpc>
                          <a:spcPct val="115000"/>
                        </a:lnSpc>
                        <a:spcBef>
                          <a:spcPts val="0"/>
                        </a:spcBef>
                        <a:spcAft>
                          <a:spcPts val="0"/>
                        </a:spcAft>
                      </a:pPr>
                      <a:r>
                        <a:rPr lang="en-ZA" sz="1600" dirty="0" smtClean="0">
                          <a:effectLst/>
                          <a:latin typeface="CG Omega"/>
                          <a:ea typeface="Times New Roman"/>
                          <a:cs typeface="Times New Roman"/>
                        </a:rPr>
                        <a:t>(295 013)</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88%</a:t>
                      </a:r>
                    </a:p>
                    <a:p>
                      <a:pPr marL="0" marR="0" algn="r">
                        <a:lnSpc>
                          <a:spcPct val="115000"/>
                        </a:lnSpc>
                        <a:spcBef>
                          <a:spcPts val="0"/>
                        </a:spcBef>
                        <a:spcAft>
                          <a:spcPts val="0"/>
                        </a:spcAft>
                      </a:pPr>
                      <a:r>
                        <a:rPr lang="en-US" sz="1600" dirty="0" smtClean="0">
                          <a:effectLst/>
                          <a:latin typeface="CG Omega"/>
                          <a:ea typeface="Times New Roman"/>
                          <a:cs typeface="Times New Roman"/>
                        </a:rPr>
                        <a:t>(248 301)</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96,1%</a:t>
                      </a:r>
                    </a:p>
                    <a:p>
                      <a:pPr marL="0" marR="0" algn="r">
                        <a:lnSpc>
                          <a:spcPct val="115000"/>
                        </a:lnSpc>
                        <a:spcBef>
                          <a:spcPts val="0"/>
                        </a:spcBef>
                        <a:spcAft>
                          <a:spcPts val="0"/>
                        </a:spcAft>
                      </a:pPr>
                      <a:r>
                        <a:rPr lang="en-US" sz="1600" dirty="0" smtClean="0">
                          <a:effectLst/>
                          <a:latin typeface="CG Omega"/>
                          <a:ea typeface="Times New Roman"/>
                          <a:cs typeface="Times New Roman"/>
                        </a:rPr>
                        <a:t>(291 609)</a:t>
                      </a:r>
                      <a:endParaRPr lang="en-US" sz="1600" dirty="0">
                        <a:effectLst/>
                        <a:latin typeface="CG Omega"/>
                        <a:ea typeface="Times New Roman"/>
                        <a:cs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11"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1: NATIONAL PROSECUTIONS </a:t>
            </a:r>
            <a:r>
              <a:rPr lang="en-GB" sz="2400" b="1" cap="small" dirty="0" smtClean="0">
                <a:solidFill>
                  <a:schemeClr val="bg1"/>
                </a:solidFill>
                <a:latin typeface="+mn-lt"/>
                <a:ea typeface="+mj-ea"/>
              </a:rPr>
              <a:t>SERVICE (NPS)</a:t>
            </a:r>
            <a:endParaRPr lang="en-GB" sz="2400" b="1" cap="small" dirty="0">
              <a:solidFill>
                <a:schemeClr val="bg1"/>
              </a:solidFill>
              <a:latin typeface="+mn-lt"/>
              <a:ea typeface="+mj-ea"/>
            </a:endParaRPr>
          </a:p>
        </p:txBody>
      </p:sp>
    </p:spTree>
    <p:extLst>
      <p:ext uri="{BB962C8B-B14F-4D97-AF65-F5344CB8AC3E}">
        <p14:creationId xmlns:p14="http://schemas.microsoft.com/office/powerpoint/2010/main" xmlns="" val="322639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32888"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19459"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141318" name="TextBox 10"/>
          <p:cNvSpPr txBox="1">
            <a:spLocks noChangeArrowheads="1"/>
          </p:cNvSpPr>
          <p:nvPr/>
        </p:nvSpPr>
        <p:spPr bwMode="auto">
          <a:xfrm>
            <a:off x="195263" y="730250"/>
            <a:ext cx="852805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ct val="0"/>
              </a:spcBef>
              <a:spcAft>
                <a:spcPts val="1200"/>
              </a:spcAft>
              <a:buFont typeface="+mj-lt"/>
              <a:buAutoNum type="arabicPeriod" startAt="6"/>
              <a:defRPr/>
            </a:pPr>
            <a:r>
              <a:rPr lang="en-ZA" altLang="en-US" b="0" dirty="0" smtClean="0">
                <a:solidFill>
                  <a:srgbClr val="000000"/>
                </a:solidFill>
              </a:rPr>
              <a:t>NPA achieved </a:t>
            </a:r>
            <a:r>
              <a:rPr lang="en-ZA" altLang="en-US" b="0" dirty="0">
                <a:solidFill>
                  <a:srgbClr val="000000"/>
                </a:solidFill>
              </a:rPr>
              <a:t>significant successes in its </a:t>
            </a:r>
            <a:r>
              <a:rPr lang="en-ZA" altLang="en-US" dirty="0">
                <a:solidFill>
                  <a:srgbClr val="000000"/>
                </a:solidFill>
              </a:rPr>
              <a:t>focus </a:t>
            </a:r>
            <a:r>
              <a:rPr lang="en-ZA" altLang="en-US" dirty="0" smtClean="0">
                <a:solidFill>
                  <a:srgbClr val="000000"/>
                </a:solidFill>
              </a:rPr>
              <a:t>areas </a:t>
            </a:r>
            <a:r>
              <a:rPr lang="en-ZA" altLang="en-US" b="0" dirty="0">
                <a:solidFill>
                  <a:srgbClr val="000000"/>
                </a:solidFill>
              </a:rPr>
              <a:t>of </a:t>
            </a:r>
            <a:r>
              <a:rPr lang="en-ZA" altLang="en-US" dirty="0" smtClean="0">
                <a:solidFill>
                  <a:srgbClr val="000000"/>
                </a:solidFill>
              </a:rPr>
              <a:t>organised crime, money laundering and sexual offences </a:t>
            </a:r>
            <a:r>
              <a:rPr lang="en-ZA" altLang="en-US" b="0" dirty="0" smtClean="0">
                <a:solidFill>
                  <a:srgbClr val="000000"/>
                </a:solidFill>
              </a:rPr>
              <a:t>– The</a:t>
            </a:r>
            <a:r>
              <a:rPr lang="en-ZA" altLang="en-US" b="0" dirty="0">
                <a:solidFill>
                  <a:srgbClr val="000000"/>
                </a:solidFill>
              </a:rPr>
              <a:t> </a:t>
            </a:r>
            <a:r>
              <a:rPr lang="en-ZA" altLang="en-US" b="0" dirty="0" smtClean="0">
                <a:solidFill>
                  <a:srgbClr val="000000"/>
                </a:solidFill>
              </a:rPr>
              <a:t>key </a:t>
            </a:r>
            <a:r>
              <a:rPr lang="en-ZA" altLang="en-US" b="0" dirty="0">
                <a:solidFill>
                  <a:srgbClr val="000000"/>
                </a:solidFill>
              </a:rPr>
              <a:t>targets </a:t>
            </a:r>
            <a:r>
              <a:rPr lang="en-ZA" altLang="en-US" b="0" dirty="0" smtClean="0">
                <a:solidFill>
                  <a:srgbClr val="000000"/>
                </a:solidFill>
              </a:rPr>
              <a:t>of these crime </a:t>
            </a:r>
            <a:r>
              <a:rPr lang="en-ZA" altLang="en-US" b="0" dirty="0">
                <a:solidFill>
                  <a:srgbClr val="000000"/>
                </a:solidFill>
              </a:rPr>
              <a:t>types were </a:t>
            </a:r>
            <a:r>
              <a:rPr lang="en-ZA" altLang="en-US" b="0" dirty="0" smtClean="0">
                <a:solidFill>
                  <a:srgbClr val="000000"/>
                </a:solidFill>
              </a:rPr>
              <a:t>significantly exceeded</a:t>
            </a:r>
          </a:p>
          <a:p>
            <a:pPr marL="342900" indent="-342900" algn="just" eaLnBrk="1" hangingPunct="1">
              <a:spcBef>
                <a:spcPct val="0"/>
              </a:spcBef>
              <a:spcAft>
                <a:spcPts val="1200"/>
              </a:spcAft>
              <a:buFont typeface="+mj-lt"/>
              <a:buAutoNum type="arabicPeriod" startAt="6"/>
              <a:defRPr/>
            </a:pPr>
            <a:r>
              <a:rPr lang="en-ZA" altLang="en-US" b="0" dirty="0" smtClean="0">
                <a:solidFill>
                  <a:srgbClr val="000000"/>
                </a:solidFill>
              </a:rPr>
              <a:t>NPA’s impact on serious economic crime is evident in the 968 verdict cases in complex commercial crime, with 911 convictions - representing a conviction rate of 94,1%</a:t>
            </a:r>
          </a:p>
          <a:p>
            <a:pPr marL="342900" indent="-342900" algn="just" eaLnBrk="1" hangingPunct="1">
              <a:spcBef>
                <a:spcPct val="0"/>
              </a:spcBef>
              <a:spcAft>
                <a:spcPts val="1200"/>
              </a:spcAft>
              <a:buFont typeface="+mj-lt"/>
              <a:buAutoNum type="arabicPeriod" startAt="6"/>
              <a:defRPr/>
            </a:pPr>
            <a:r>
              <a:rPr lang="en-ZA" altLang="en-US" b="0" dirty="0" smtClean="0">
                <a:solidFill>
                  <a:srgbClr val="000000"/>
                </a:solidFill>
              </a:rPr>
              <a:t>NPA </a:t>
            </a:r>
            <a:r>
              <a:rPr lang="en-ZA" altLang="en-US" b="0" dirty="0">
                <a:solidFill>
                  <a:srgbClr val="000000"/>
                </a:solidFill>
              </a:rPr>
              <a:t>finalised </a:t>
            </a:r>
            <a:r>
              <a:rPr lang="en-ZA" altLang="en-US" b="0" dirty="0" smtClean="0">
                <a:solidFill>
                  <a:srgbClr val="000000"/>
                </a:solidFill>
              </a:rPr>
              <a:t>369 </a:t>
            </a:r>
            <a:r>
              <a:rPr lang="en-ZA" altLang="en-US" b="0" dirty="0">
                <a:solidFill>
                  <a:srgbClr val="000000"/>
                </a:solidFill>
              </a:rPr>
              <a:t>organised crime </a:t>
            </a:r>
            <a:r>
              <a:rPr lang="en-ZA" altLang="en-US" b="0" dirty="0" smtClean="0">
                <a:solidFill>
                  <a:srgbClr val="000000"/>
                </a:solidFill>
              </a:rPr>
              <a:t>verdict cases</a:t>
            </a:r>
            <a:r>
              <a:rPr lang="en-ZA" altLang="en-US" b="0" dirty="0">
                <a:solidFill>
                  <a:srgbClr val="000000"/>
                </a:solidFill>
              </a:rPr>
              <a:t>, with </a:t>
            </a:r>
            <a:r>
              <a:rPr lang="en-ZA" altLang="en-US" b="0" dirty="0" smtClean="0">
                <a:solidFill>
                  <a:srgbClr val="000000"/>
                </a:solidFill>
              </a:rPr>
              <a:t>346 convictions - The 93,8% conviction rate is the highest conviction rate achieved over the last 6 years (Special focus was on e.g. illegal precious metal, including copper, rhino-related offences, dealing in drugs, illicit mining and tax matters)</a:t>
            </a:r>
          </a:p>
          <a:p>
            <a:pPr marL="342900" indent="-342900" algn="just" eaLnBrk="1" hangingPunct="1">
              <a:spcBef>
                <a:spcPct val="0"/>
              </a:spcBef>
              <a:spcAft>
                <a:spcPts val="1200"/>
              </a:spcAft>
              <a:buFont typeface="+mj-lt"/>
              <a:buAutoNum type="arabicPeriod" startAt="6"/>
              <a:defRPr/>
            </a:pPr>
            <a:endParaRPr lang="en-ZA" altLang="en-US" sz="1600" b="0" dirty="0" smtClean="0">
              <a:solidFill>
                <a:srgbClr val="000000"/>
              </a:solidFill>
            </a:endParaRPr>
          </a:p>
          <a:p>
            <a:pPr marL="0" indent="0" eaLnBrk="1" hangingPunct="1">
              <a:spcBef>
                <a:spcPct val="0"/>
              </a:spcBef>
              <a:spcAft>
                <a:spcPts val="1200"/>
              </a:spcAft>
              <a:buFont typeface="Wingdings 2" panose="05020102010507070707" pitchFamily="18" charset="2"/>
              <a:buNone/>
              <a:defRPr/>
            </a:pPr>
            <a:endParaRPr lang="en-ZA" altLang="en-US" sz="1600"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1175330020"/>
              </p:ext>
            </p:extLst>
          </p:nvPr>
        </p:nvGraphicFramePr>
        <p:xfrm>
          <a:off x="330200" y="4414837"/>
          <a:ext cx="8300233" cy="2044700"/>
        </p:xfrm>
        <a:graphic>
          <a:graphicData uri="http://schemas.openxmlformats.org/drawingml/2006/table">
            <a:tbl>
              <a:tblPr/>
              <a:tblGrid>
                <a:gridCol w="3741292">
                  <a:extLst>
                    <a:ext uri="{9D8B030D-6E8A-4147-A177-3AD203B41FA5}">
                      <a16:colId xmlns:a16="http://schemas.microsoft.com/office/drawing/2014/main" xmlns="" val="20001"/>
                    </a:ext>
                  </a:extLst>
                </a:gridCol>
                <a:gridCol w="1647075">
                  <a:extLst>
                    <a:ext uri="{9D8B030D-6E8A-4147-A177-3AD203B41FA5}">
                      <a16:colId xmlns:a16="http://schemas.microsoft.com/office/drawing/2014/main" xmlns="" val="20002"/>
                    </a:ext>
                  </a:extLst>
                </a:gridCol>
                <a:gridCol w="1214261">
                  <a:extLst>
                    <a:ext uri="{9D8B030D-6E8A-4147-A177-3AD203B41FA5}">
                      <a16:colId xmlns:a16="http://schemas.microsoft.com/office/drawing/2014/main" xmlns="" val="20003"/>
                    </a:ext>
                  </a:extLst>
                </a:gridCol>
                <a:gridCol w="1697605">
                  <a:extLst>
                    <a:ext uri="{9D8B030D-6E8A-4147-A177-3AD203B41FA5}">
                      <a16:colId xmlns:a16="http://schemas.microsoft.com/office/drawing/2014/main" xmlns="" val="20004"/>
                    </a:ext>
                  </a:extLst>
                </a:gridCol>
              </a:tblGrid>
              <a:tr h="791925">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600" dirty="0" smtClean="0">
                          <a:latin typeface="Arial"/>
                          <a:ea typeface="Calibri"/>
                          <a:cs typeface="Times New Roman"/>
                        </a:rPr>
                        <a:t>Performance</a:t>
                      </a:r>
                      <a:r>
                        <a:rPr lang="en-ZA" sz="1600" baseline="0" dirty="0" smtClean="0">
                          <a:latin typeface="Arial"/>
                          <a:ea typeface="Calibri"/>
                          <a:cs typeface="Times New Roman"/>
                        </a:rPr>
                        <a:t> </a:t>
                      </a:r>
                      <a:r>
                        <a:rPr lang="en-ZA" sz="1600" dirty="0" smtClean="0">
                          <a:latin typeface="Arial"/>
                          <a:ea typeface="Calibri"/>
                          <a:cs typeface="Times New Roman"/>
                        </a:rPr>
                        <a:t> Indicator</a:t>
                      </a:r>
                      <a:endParaRPr lang="en-ZA" sz="1600" dirty="0" smtClean="0">
                        <a:latin typeface="+mn-lt"/>
                        <a:ea typeface="Calibri"/>
                        <a:cs typeface="Times New Roman"/>
                      </a:endParaRPr>
                    </a:p>
                    <a:p>
                      <a:pPr algn="l">
                        <a:lnSpc>
                          <a:spcPct val="100000"/>
                        </a:lnSpc>
                        <a:spcAft>
                          <a:spcPts val="0"/>
                        </a:spcAft>
                        <a:tabLst>
                          <a:tab pos="4968875" algn="ctr"/>
                        </a:tabLst>
                      </a:pPr>
                      <a:endParaRPr lang="en-ZA" sz="1600" dirty="0">
                        <a:latin typeface="Calibri"/>
                        <a:ea typeface="Calibri"/>
                        <a:cs typeface="Times New Roman"/>
                      </a:endParaRPr>
                    </a:p>
                  </a:txBody>
                  <a:tcPr marL="48190" marR="481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88911">
                <a:tc>
                  <a:txBody>
                    <a:bodyPr/>
                    <a:lstStyle/>
                    <a:p>
                      <a:pPr marL="0" marR="0" algn="l">
                        <a:lnSpc>
                          <a:spcPct val="115000"/>
                        </a:lnSpc>
                        <a:spcBef>
                          <a:spcPts val="0"/>
                        </a:spcBef>
                        <a:spcAft>
                          <a:spcPts val="0"/>
                        </a:spcAft>
                      </a:pPr>
                      <a:r>
                        <a:rPr lang="en-ZA" sz="1600" dirty="0" smtClean="0">
                          <a:effectLst/>
                          <a:latin typeface="Arial"/>
                          <a:ea typeface="Calibri"/>
                          <a:cs typeface="Times New Roman"/>
                        </a:rPr>
                        <a:t>Conviction rate in complex commercial crime</a:t>
                      </a:r>
                      <a:endParaRPr lang="en-US" sz="1600" dirty="0">
                        <a:effectLst/>
                        <a:latin typeface="CG Omega"/>
                        <a:ea typeface="Times New Roman"/>
                        <a:cs typeface="Times New Roman"/>
                      </a:endParaRPr>
                    </a:p>
                  </a:txBody>
                  <a:tcPr marL="68588" marR="68588"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92,1%</a:t>
                      </a:r>
                    </a:p>
                    <a:p>
                      <a:pPr marL="0" marR="0" algn="r">
                        <a:lnSpc>
                          <a:spcPct val="115000"/>
                        </a:lnSpc>
                        <a:spcBef>
                          <a:spcPts val="0"/>
                        </a:spcBef>
                        <a:spcAft>
                          <a:spcPts val="0"/>
                        </a:spcAft>
                      </a:pPr>
                      <a:r>
                        <a:rPr lang="en-US" sz="1600" dirty="0" smtClean="0">
                          <a:effectLst/>
                          <a:latin typeface="CG Omega"/>
                          <a:ea typeface="Times New Roman"/>
                          <a:cs typeface="Times New Roman"/>
                        </a:rPr>
                        <a:t>(793)</a:t>
                      </a:r>
                      <a:endParaRPr lang="en-US" sz="1600" dirty="0">
                        <a:effectLst/>
                        <a:latin typeface="CG Omega"/>
                        <a:ea typeface="Times New Roman"/>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93%</a:t>
                      </a:r>
                    </a:p>
                    <a:p>
                      <a:pPr marL="0" marR="0" algn="r">
                        <a:lnSpc>
                          <a:spcPct val="115000"/>
                        </a:lnSpc>
                        <a:spcBef>
                          <a:spcPts val="0"/>
                        </a:spcBef>
                        <a:spcAft>
                          <a:spcPts val="0"/>
                        </a:spcAft>
                      </a:pPr>
                      <a:r>
                        <a:rPr lang="en-US" sz="1600" dirty="0" smtClean="0">
                          <a:effectLst/>
                          <a:latin typeface="CG Omega"/>
                          <a:ea typeface="Times New Roman"/>
                          <a:cs typeface="Times New Roman"/>
                        </a:rPr>
                        <a:t>(928)</a:t>
                      </a:r>
                      <a:endParaRPr lang="en-US" sz="1600" dirty="0">
                        <a:effectLst/>
                        <a:latin typeface="CG Omega"/>
                        <a:ea typeface="Times New Roman"/>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94,1%</a:t>
                      </a:r>
                    </a:p>
                    <a:p>
                      <a:pPr marL="0" marR="0" algn="r">
                        <a:lnSpc>
                          <a:spcPct val="115000"/>
                        </a:lnSpc>
                        <a:spcBef>
                          <a:spcPts val="0"/>
                        </a:spcBef>
                        <a:spcAft>
                          <a:spcPts val="0"/>
                        </a:spcAft>
                      </a:pPr>
                      <a:r>
                        <a:rPr lang="en-US" sz="1600" dirty="0" smtClean="0">
                          <a:effectLst/>
                          <a:latin typeface="CG Omega"/>
                          <a:ea typeface="Times New Roman"/>
                          <a:cs typeface="Times New Roman"/>
                        </a:rPr>
                        <a:t>(911)</a:t>
                      </a:r>
                      <a:endParaRPr lang="en-US" sz="1600" dirty="0">
                        <a:effectLst/>
                        <a:latin typeface="CG Omega"/>
                        <a:ea typeface="Times New Roman"/>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23B"/>
                    </a:solidFill>
                  </a:tcPr>
                </a:tc>
                <a:extLst>
                  <a:ext uri="{0D108BD9-81ED-4DB2-BD59-A6C34878D82A}">
                    <a16:rowId xmlns:a16="http://schemas.microsoft.com/office/drawing/2014/main" xmlns="" val="10001"/>
                  </a:ext>
                </a:extLst>
              </a:tr>
              <a:tr h="66386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600" kern="1200" dirty="0" smtClean="0">
                          <a:solidFill>
                            <a:schemeClr val="tx1"/>
                          </a:solidFill>
                          <a:effectLst/>
                          <a:latin typeface="Arial"/>
                          <a:ea typeface="Calibri"/>
                          <a:cs typeface="Times New Roman"/>
                        </a:rPr>
                        <a:t>Conviction rate in organised crime</a:t>
                      </a:r>
                      <a:endParaRPr lang="en-US" sz="1600" kern="1200" dirty="0" smtClean="0">
                        <a:solidFill>
                          <a:schemeClr val="tx1"/>
                        </a:solidFill>
                        <a:effectLst/>
                        <a:latin typeface="Arial"/>
                        <a:ea typeface="Calibri"/>
                        <a:cs typeface="Times New Roman"/>
                      </a:endParaRPr>
                    </a:p>
                    <a:p>
                      <a:pPr marL="0" marR="0" algn="l">
                        <a:lnSpc>
                          <a:spcPct val="115000"/>
                        </a:lnSpc>
                        <a:spcBef>
                          <a:spcPts val="0"/>
                        </a:spcBef>
                        <a:spcAft>
                          <a:spcPts val="0"/>
                        </a:spcAft>
                      </a:pPr>
                      <a:endParaRPr lang="en-US" sz="1600" dirty="0">
                        <a:effectLst/>
                        <a:latin typeface="CG Omega"/>
                        <a:ea typeface="Times New Roman"/>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90,2%</a:t>
                      </a:r>
                    </a:p>
                    <a:p>
                      <a:pPr marL="0" marR="0" algn="r">
                        <a:lnSpc>
                          <a:spcPct val="115000"/>
                        </a:lnSpc>
                        <a:spcBef>
                          <a:spcPts val="0"/>
                        </a:spcBef>
                        <a:spcAft>
                          <a:spcPts val="0"/>
                        </a:spcAft>
                      </a:pPr>
                      <a:r>
                        <a:rPr lang="en-US" sz="1600" dirty="0" smtClean="0">
                          <a:effectLst/>
                          <a:latin typeface="CG Omega"/>
                          <a:ea typeface="Times New Roman"/>
                          <a:cs typeface="Times New Roman"/>
                        </a:rPr>
                        <a:t>(386)</a:t>
                      </a:r>
                      <a:endParaRPr lang="en-US" sz="1600" dirty="0">
                        <a:effectLst/>
                        <a:latin typeface="CG Omega"/>
                        <a:ea typeface="Times New Roman"/>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90%</a:t>
                      </a:r>
                    </a:p>
                    <a:p>
                      <a:pPr marL="0" marR="0" algn="r">
                        <a:lnSpc>
                          <a:spcPct val="115000"/>
                        </a:lnSpc>
                        <a:spcBef>
                          <a:spcPts val="0"/>
                        </a:spcBef>
                        <a:spcAft>
                          <a:spcPts val="0"/>
                        </a:spcAft>
                      </a:pPr>
                      <a:r>
                        <a:rPr lang="en-US" sz="1600" dirty="0" smtClean="0">
                          <a:effectLst/>
                          <a:latin typeface="CG Omega"/>
                          <a:ea typeface="Times New Roman"/>
                          <a:cs typeface="Times New Roman"/>
                        </a:rPr>
                        <a:t>(269)</a:t>
                      </a:r>
                      <a:endParaRPr lang="en-US" sz="1600" dirty="0">
                        <a:effectLst/>
                        <a:latin typeface="CG Omega"/>
                        <a:ea typeface="Times New Roman"/>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93,8%</a:t>
                      </a:r>
                    </a:p>
                    <a:p>
                      <a:pPr marL="0" marR="0" algn="r">
                        <a:lnSpc>
                          <a:spcPct val="115000"/>
                        </a:lnSpc>
                        <a:spcBef>
                          <a:spcPts val="0"/>
                        </a:spcBef>
                        <a:spcAft>
                          <a:spcPts val="0"/>
                        </a:spcAft>
                      </a:pPr>
                      <a:r>
                        <a:rPr lang="en-US" sz="1600" dirty="0" smtClean="0">
                          <a:effectLst/>
                          <a:latin typeface="CG Omega"/>
                          <a:ea typeface="Times New Roman"/>
                          <a:cs typeface="Times New Roman"/>
                        </a:rPr>
                        <a:t>(346)</a:t>
                      </a:r>
                      <a:endParaRPr lang="en-US" sz="1600" dirty="0">
                        <a:effectLst/>
                        <a:latin typeface="CG Omega"/>
                        <a:ea typeface="Times New Roman"/>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23B"/>
                    </a:solidFill>
                  </a:tcPr>
                </a:tc>
                <a:extLst>
                  <a:ext uri="{0D108BD9-81ED-4DB2-BD59-A6C34878D82A}">
                    <a16:rowId xmlns:a16="http://schemas.microsoft.com/office/drawing/2014/main" xmlns="" val="10002"/>
                  </a:ext>
                </a:extLst>
              </a:tr>
            </a:tbl>
          </a:graphicData>
        </a:graphic>
      </p:graphicFrame>
      <p:sp>
        <p:nvSpPr>
          <p:cNvPr id="19488"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24830" y="1"/>
            <a:ext cx="9108058" cy="571500"/>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1: NATIONAL PROSECUTIONS SERVICE</a:t>
            </a:r>
          </a:p>
        </p:txBody>
      </p:sp>
    </p:spTree>
    <p:extLst>
      <p:ext uri="{BB962C8B-B14F-4D97-AF65-F5344CB8AC3E}">
        <p14:creationId xmlns:p14="http://schemas.microsoft.com/office/powerpoint/2010/main" xmlns="" val="2494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21507"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16388" name="TextBox 10"/>
          <p:cNvSpPr txBox="1">
            <a:spLocks noChangeArrowheads="1"/>
          </p:cNvSpPr>
          <p:nvPr/>
        </p:nvSpPr>
        <p:spPr bwMode="auto">
          <a:xfrm>
            <a:off x="266700" y="333375"/>
            <a:ext cx="8482013" cy="5301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ct val="0"/>
              </a:spcBef>
              <a:spcAft>
                <a:spcPts val="1200"/>
              </a:spcAft>
              <a:buFont typeface="+mj-lt"/>
              <a:buAutoNum type="arabicPeriod" startAt="9"/>
              <a:defRPr/>
            </a:pPr>
            <a:r>
              <a:rPr lang="en-ZA" altLang="en-US" sz="1650" b="0" dirty="0" smtClean="0">
                <a:solidFill>
                  <a:srgbClr val="000000"/>
                </a:solidFill>
              </a:rPr>
              <a:t>NPA continued to illustrate the organisation’s commitment to curb the ongoing violence against women, children &amp; the vulnerable by finalising 6 879 verdict cases with 5 004 convictions in sexual offences (72,7% conviction rate is the highest  conviction rate in this crime category to date)</a:t>
            </a:r>
          </a:p>
          <a:p>
            <a:pPr marL="342900" indent="-342900" algn="just" eaLnBrk="1" hangingPunct="1">
              <a:spcBef>
                <a:spcPct val="0"/>
              </a:spcBef>
              <a:spcAft>
                <a:spcPts val="1200"/>
              </a:spcAft>
              <a:buFont typeface="+mj-lt"/>
              <a:buAutoNum type="arabicPeriod" startAt="9"/>
              <a:defRPr/>
            </a:pPr>
            <a:r>
              <a:rPr lang="en-ZA" altLang="en-US" sz="1650" b="0" dirty="0" smtClean="0">
                <a:solidFill>
                  <a:srgbClr val="000000"/>
                </a:solidFill>
              </a:rPr>
              <a:t>NPA finalised 2 078 trio crime cases with a verdict and obtained 1 723 convictions. The 2 078 verdict cases comprise 2 314 trio counts (1 180 counts of house robbery, 673 counts of business robbery and 461 counts of vehicle robbery &amp; hijacking) - High conviction rates were also achieved in house &amp; business robberies (Challenges which negatively impacted on performance include </a:t>
            </a:r>
            <a:r>
              <a:rPr lang="en-ZA" altLang="en-US" sz="1650" b="0" i="1" dirty="0" smtClean="0">
                <a:solidFill>
                  <a:srgbClr val="000000"/>
                </a:solidFill>
              </a:rPr>
              <a:t>inter alia</a:t>
            </a:r>
            <a:r>
              <a:rPr lang="en-ZA" altLang="en-US" sz="1650" b="0" dirty="0" smtClean="0">
                <a:solidFill>
                  <a:srgbClr val="000000"/>
                </a:solidFill>
              </a:rPr>
              <a:t> incomplete investigations &amp; collection of evidence at crime scene)</a:t>
            </a:r>
          </a:p>
          <a:p>
            <a:pPr marL="342900" indent="-342900" algn="just" eaLnBrk="1" hangingPunct="1">
              <a:spcBef>
                <a:spcPct val="0"/>
              </a:spcBef>
              <a:spcAft>
                <a:spcPts val="1200"/>
              </a:spcAft>
              <a:buFont typeface="+mj-lt"/>
              <a:buAutoNum type="arabicPeriod" startAt="9"/>
              <a:defRPr/>
            </a:pPr>
            <a:r>
              <a:rPr lang="en-ZA" altLang="en-US" sz="1650" b="0" dirty="0" smtClean="0">
                <a:solidFill>
                  <a:srgbClr val="000000"/>
                </a:solidFill>
              </a:rPr>
              <a:t>NPA achieved 88 convictions from 128 verdict cases in violent protests &amp; industrial action cases (Challenges included the reluctance of witnesses to testify, identification of perpetrators and discrepancies between the evidence and state witnesses) </a:t>
            </a:r>
          </a:p>
          <a:p>
            <a:pPr eaLnBrk="1" hangingPunct="1">
              <a:spcBef>
                <a:spcPct val="0"/>
              </a:spcBef>
              <a:spcAft>
                <a:spcPts val="1200"/>
              </a:spcAft>
              <a:buFont typeface="Arial" panose="020B0604020202020204" pitchFamily="34" charset="0"/>
              <a:buAutoNum type="romanLcPeriod" startAt="9"/>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startAt="9"/>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startAt="9"/>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startAt="9"/>
              <a:defRPr/>
            </a:pPr>
            <a:endParaRPr lang="en-ZA" altLang="en-US" sz="1600"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2576553482"/>
              </p:ext>
            </p:extLst>
          </p:nvPr>
        </p:nvGraphicFramePr>
        <p:xfrm>
          <a:off x="404813" y="4106488"/>
          <a:ext cx="8539162" cy="2719568"/>
        </p:xfrm>
        <a:graphic>
          <a:graphicData uri="http://schemas.openxmlformats.org/drawingml/2006/table">
            <a:tbl>
              <a:tblPr/>
              <a:tblGrid>
                <a:gridCol w="3884018">
                  <a:extLst>
                    <a:ext uri="{9D8B030D-6E8A-4147-A177-3AD203B41FA5}">
                      <a16:colId xmlns:a16="http://schemas.microsoft.com/office/drawing/2014/main" xmlns="" val="20001"/>
                    </a:ext>
                  </a:extLst>
                </a:gridCol>
                <a:gridCol w="1709910">
                  <a:extLst>
                    <a:ext uri="{9D8B030D-6E8A-4147-A177-3AD203B41FA5}">
                      <a16:colId xmlns:a16="http://schemas.microsoft.com/office/drawing/2014/main" xmlns="" val="20002"/>
                    </a:ext>
                  </a:extLst>
                </a:gridCol>
                <a:gridCol w="1260583">
                  <a:extLst>
                    <a:ext uri="{9D8B030D-6E8A-4147-A177-3AD203B41FA5}">
                      <a16:colId xmlns:a16="http://schemas.microsoft.com/office/drawing/2014/main" xmlns="" val="20003"/>
                    </a:ext>
                  </a:extLst>
                </a:gridCol>
                <a:gridCol w="1684651">
                  <a:extLst>
                    <a:ext uri="{9D8B030D-6E8A-4147-A177-3AD203B41FA5}">
                      <a16:colId xmlns:a16="http://schemas.microsoft.com/office/drawing/2014/main" xmlns="" val="20004"/>
                    </a:ext>
                  </a:extLst>
                </a:gridCol>
              </a:tblGrid>
              <a:tr h="955963">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600" kern="1200" dirty="0" smtClean="0">
                          <a:solidFill>
                            <a:schemeClr val="tx1"/>
                          </a:solidFill>
                          <a:latin typeface="Arial"/>
                          <a:ea typeface="Calibri"/>
                          <a:cs typeface="Times New Roman"/>
                        </a:rPr>
                        <a:t>Performance  Indicator</a:t>
                      </a:r>
                    </a:p>
                    <a:p>
                      <a:pPr marL="0" algn="l" defTabSz="457200" rtl="0" eaLnBrk="1" latinLnBrk="0" hangingPunct="1">
                        <a:lnSpc>
                          <a:spcPct val="100000"/>
                        </a:lnSpc>
                        <a:spcAft>
                          <a:spcPts val="0"/>
                        </a:spcAft>
                        <a:tabLst>
                          <a:tab pos="4968875" algn="ctr"/>
                        </a:tabLst>
                      </a:pPr>
                      <a:endParaRPr lang="en-ZA" sz="1600" kern="1200" dirty="0">
                        <a:solidFill>
                          <a:schemeClr val="tx1"/>
                        </a:solidFill>
                        <a:latin typeface="Arial"/>
                        <a:ea typeface="Calibri"/>
                        <a:cs typeface="Times New Roman"/>
                      </a:endParaRPr>
                    </a:p>
                  </a:txBody>
                  <a:tcPr marL="48196" marR="4819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96" marR="4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96" marR="4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96" marR="4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89091">
                <a:tc>
                  <a:txBody>
                    <a:bodyPr/>
                    <a:lstStyle/>
                    <a:p>
                      <a:pPr marL="0" marR="0" algn="l" defTabSz="457200" rtl="0" eaLnBrk="1" latinLnBrk="0" hangingPunct="1">
                        <a:lnSpc>
                          <a:spcPct val="100000"/>
                        </a:lnSpc>
                        <a:spcBef>
                          <a:spcPts val="0"/>
                        </a:spcBef>
                        <a:spcAft>
                          <a:spcPts val="0"/>
                        </a:spcAft>
                        <a:tabLst>
                          <a:tab pos="4968875" algn="ctr"/>
                        </a:tabLst>
                      </a:pPr>
                      <a:r>
                        <a:rPr lang="en-ZA" sz="1600" kern="1200" dirty="0" smtClean="0">
                          <a:solidFill>
                            <a:schemeClr val="tx1"/>
                          </a:solidFill>
                          <a:latin typeface="Arial"/>
                          <a:ea typeface="Calibri"/>
                          <a:cs typeface="Times New Roman"/>
                        </a:rPr>
                        <a:t>Conviction rate in sexual offences</a:t>
                      </a:r>
                      <a:endParaRPr lang="en-US" sz="1600" kern="1200" dirty="0">
                        <a:solidFill>
                          <a:schemeClr val="tx1"/>
                        </a:solidFill>
                        <a:latin typeface="Arial"/>
                        <a:ea typeface="Calibri"/>
                        <a:cs typeface="Times New Roman"/>
                      </a:endParaRPr>
                    </a:p>
                  </a:txBody>
                  <a:tcPr marL="68596" marR="6859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defTabSz="914400" rtl="0" eaLnBrk="1" latinLnBrk="0" hangingPunct="1">
                        <a:lnSpc>
                          <a:spcPct val="115000"/>
                        </a:lnSpc>
                        <a:spcBef>
                          <a:spcPts val="0"/>
                        </a:spcBef>
                        <a:spcAft>
                          <a:spcPts val="0"/>
                        </a:spcAft>
                      </a:pPr>
                      <a:r>
                        <a:rPr lang="en-US" sz="1600" kern="1200" dirty="0" smtClean="0">
                          <a:solidFill>
                            <a:schemeClr val="tx1"/>
                          </a:solidFill>
                          <a:effectLst/>
                          <a:latin typeface="CG Omega"/>
                          <a:ea typeface="Times New Roman"/>
                          <a:cs typeface="Times New Roman"/>
                        </a:rPr>
                        <a:t>71,7%</a:t>
                      </a:r>
                    </a:p>
                    <a:p>
                      <a:pPr marL="0" marR="0" algn="r" defTabSz="914400" rtl="0" eaLnBrk="1" latinLnBrk="0" hangingPunct="1">
                        <a:lnSpc>
                          <a:spcPct val="115000"/>
                        </a:lnSpc>
                        <a:spcBef>
                          <a:spcPts val="0"/>
                        </a:spcBef>
                        <a:spcAft>
                          <a:spcPts val="0"/>
                        </a:spcAft>
                      </a:pPr>
                      <a:r>
                        <a:rPr lang="en-US" sz="1600" kern="1200" dirty="0" smtClean="0">
                          <a:solidFill>
                            <a:schemeClr val="tx1"/>
                          </a:solidFill>
                          <a:effectLst/>
                          <a:latin typeface="CG Omega"/>
                          <a:ea typeface="Times New Roman"/>
                          <a:cs typeface="Times New Roman"/>
                        </a:rPr>
                        <a:t>(4 780)</a:t>
                      </a:r>
                      <a:endParaRPr lang="en-US" sz="1600" kern="1200" dirty="0">
                        <a:solidFill>
                          <a:schemeClr val="tx1"/>
                        </a:solidFill>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69%</a:t>
                      </a:r>
                    </a:p>
                    <a:p>
                      <a:pPr marL="0" marR="0" algn="r">
                        <a:lnSpc>
                          <a:spcPct val="115000"/>
                        </a:lnSpc>
                        <a:spcBef>
                          <a:spcPts val="0"/>
                        </a:spcBef>
                        <a:spcAft>
                          <a:spcPts val="0"/>
                        </a:spcAft>
                      </a:pPr>
                      <a:r>
                        <a:rPr lang="en-US" sz="1600" dirty="0" smtClean="0">
                          <a:effectLst/>
                          <a:latin typeface="CG Omega"/>
                          <a:ea typeface="Times New Roman"/>
                          <a:cs typeface="Times New Roman"/>
                        </a:rPr>
                        <a:t>(4 723)</a:t>
                      </a:r>
                      <a:endParaRPr lang="en-US" sz="1600" dirty="0">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72,7%</a:t>
                      </a:r>
                    </a:p>
                    <a:p>
                      <a:pPr marL="0" marR="0" algn="r">
                        <a:lnSpc>
                          <a:spcPct val="115000"/>
                        </a:lnSpc>
                        <a:spcBef>
                          <a:spcPts val="0"/>
                        </a:spcBef>
                        <a:spcAft>
                          <a:spcPts val="0"/>
                        </a:spcAft>
                      </a:pPr>
                      <a:r>
                        <a:rPr lang="en-US" sz="1600" dirty="0" smtClean="0">
                          <a:effectLst/>
                          <a:latin typeface="CG Omega"/>
                          <a:ea typeface="Times New Roman"/>
                          <a:cs typeface="Times New Roman"/>
                        </a:rPr>
                        <a:t>(5</a:t>
                      </a:r>
                      <a:r>
                        <a:rPr lang="en-US" sz="1600" baseline="0" dirty="0" smtClean="0">
                          <a:effectLst/>
                          <a:latin typeface="CG Omega"/>
                          <a:ea typeface="Times New Roman"/>
                          <a:cs typeface="Times New Roman"/>
                        </a:rPr>
                        <a:t> 004)</a:t>
                      </a:r>
                      <a:endParaRPr lang="en-US" sz="1600" dirty="0">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29710254"/>
                  </a:ext>
                </a:extLst>
              </a:tr>
              <a:tr h="589091">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968875" algn="ctr"/>
                        </a:tabLst>
                        <a:defRPr/>
                      </a:pPr>
                      <a:r>
                        <a:rPr lang="en-ZA" sz="1600" kern="1200" dirty="0" smtClean="0">
                          <a:solidFill>
                            <a:schemeClr val="tx1"/>
                          </a:solidFill>
                          <a:latin typeface="Arial"/>
                          <a:ea typeface="Calibri"/>
                          <a:cs typeface="Times New Roman"/>
                        </a:rPr>
                        <a:t>Conviction rate in trio crimes</a:t>
                      </a:r>
                      <a:endParaRPr lang="en-US" sz="1600" kern="1200" dirty="0" smtClean="0">
                        <a:solidFill>
                          <a:schemeClr val="tx1"/>
                        </a:solidFill>
                        <a:latin typeface="Arial"/>
                        <a:ea typeface="Calibri"/>
                        <a:cs typeface="Times New Roman"/>
                      </a:endParaRPr>
                    </a:p>
                  </a:txBody>
                  <a:tcPr marL="68596" marR="6859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83,5%</a:t>
                      </a:r>
                    </a:p>
                    <a:p>
                      <a:pPr marL="0" marR="0" algn="r">
                        <a:lnSpc>
                          <a:spcPct val="115000"/>
                        </a:lnSpc>
                        <a:spcBef>
                          <a:spcPts val="0"/>
                        </a:spcBef>
                        <a:spcAft>
                          <a:spcPts val="0"/>
                        </a:spcAft>
                      </a:pPr>
                      <a:r>
                        <a:rPr lang="en-ZA" sz="1600" dirty="0" smtClean="0">
                          <a:effectLst/>
                          <a:latin typeface="Arial"/>
                          <a:ea typeface="Times New Roman"/>
                          <a:cs typeface="Times New Roman"/>
                        </a:rPr>
                        <a:t>(1 552)</a:t>
                      </a:r>
                      <a:endParaRPr lang="en-US" sz="1600" dirty="0">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85%</a:t>
                      </a:r>
                    </a:p>
                    <a:p>
                      <a:pPr marL="0" marR="0" algn="r">
                        <a:lnSpc>
                          <a:spcPct val="115000"/>
                        </a:lnSpc>
                        <a:spcBef>
                          <a:spcPts val="0"/>
                        </a:spcBef>
                        <a:spcAft>
                          <a:spcPts val="0"/>
                        </a:spcAft>
                      </a:pPr>
                      <a:r>
                        <a:rPr lang="en-ZA" sz="1600" dirty="0" smtClean="0">
                          <a:effectLst/>
                          <a:latin typeface="Arial"/>
                          <a:ea typeface="Times New Roman"/>
                          <a:cs typeface="Times New Roman"/>
                        </a:rPr>
                        <a:t>(1</a:t>
                      </a:r>
                      <a:r>
                        <a:rPr lang="en-ZA" sz="1600" baseline="0" dirty="0" smtClean="0">
                          <a:effectLst/>
                          <a:latin typeface="Arial"/>
                          <a:ea typeface="Times New Roman"/>
                          <a:cs typeface="Times New Roman"/>
                        </a:rPr>
                        <a:t> 552</a:t>
                      </a:r>
                      <a:r>
                        <a:rPr lang="en-ZA" sz="1600" dirty="0" smtClean="0">
                          <a:effectLst/>
                          <a:latin typeface="Arial"/>
                          <a:ea typeface="Times New Roman"/>
                          <a:cs typeface="Times New Roman"/>
                        </a:rPr>
                        <a:t>)</a:t>
                      </a:r>
                      <a:endParaRPr lang="en-US" sz="1600" dirty="0">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82,9%</a:t>
                      </a:r>
                    </a:p>
                    <a:p>
                      <a:pPr marL="0" marR="0" algn="r">
                        <a:lnSpc>
                          <a:spcPct val="115000"/>
                        </a:lnSpc>
                        <a:spcBef>
                          <a:spcPts val="0"/>
                        </a:spcBef>
                        <a:spcAft>
                          <a:spcPts val="0"/>
                        </a:spcAft>
                      </a:pPr>
                      <a:r>
                        <a:rPr lang="en-ZA" sz="1600" dirty="0" smtClean="0">
                          <a:effectLst/>
                          <a:latin typeface="CG Omega"/>
                          <a:ea typeface="Times New Roman"/>
                          <a:cs typeface="Times New Roman"/>
                        </a:rPr>
                        <a:t>(1 723)</a:t>
                      </a:r>
                      <a:endParaRPr lang="en-US" sz="1600" dirty="0">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585423">
                <a:tc>
                  <a:txBody>
                    <a:bodyPr/>
                    <a:lstStyle/>
                    <a:p>
                      <a:pPr marL="0" marR="0" algn="l" defTabSz="457200" rtl="0" eaLnBrk="1" latinLnBrk="0" hangingPunct="1">
                        <a:lnSpc>
                          <a:spcPct val="100000"/>
                        </a:lnSpc>
                        <a:spcBef>
                          <a:spcPts val="0"/>
                        </a:spcBef>
                        <a:spcAft>
                          <a:spcPts val="0"/>
                        </a:spcAft>
                        <a:tabLst>
                          <a:tab pos="4968875" algn="ctr"/>
                        </a:tabLst>
                      </a:pPr>
                      <a:r>
                        <a:rPr lang="en-ZA" sz="1600" kern="1200" dirty="0" smtClean="0">
                          <a:solidFill>
                            <a:schemeClr val="tx1"/>
                          </a:solidFill>
                          <a:latin typeface="Arial"/>
                          <a:ea typeface="Calibri"/>
                          <a:cs typeface="Times New Roman"/>
                        </a:rPr>
                        <a:t>Conviction rate in violent protests and industrial action</a:t>
                      </a:r>
                      <a:endParaRPr lang="en-US" sz="1600" kern="1200" dirty="0">
                        <a:solidFill>
                          <a:schemeClr val="tx1"/>
                        </a:solidFill>
                        <a:latin typeface="Arial"/>
                        <a:ea typeface="Calibri"/>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55,9%</a:t>
                      </a:r>
                    </a:p>
                    <a:p>
                      <a:pPr marL="0" marR="0" algn="r">
                        <a:lnSpc>
                          <a:spcPct val="115000"/>
                        </a:lnSpc>
                        <a:spcBef>
                          <a:spcPts val="0"/>
                        </a:spcBef>
                        <a:spcAft>
                          <a:spcPts val="0"/>
                        </a:spcAft>
                      </a:pPr>
                      <a:r>
                        <a:rPr lang="en-ZA" sz="1600" dirty="0" smtClean="0">
                          <a:effectLst/>
                          <a:latin typeface="Arial"/>
                          <a:ea typeface="Times New Roman"/>
                          <a:cs typeface="Times New Roman"/>
                        </a:rPr>
                        <a:t>(57)</a:t>
                      </a:r>
                      <a:endParaRPr lang="en-US" sz="1600" dirty="0">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74%</a:t>
                      </a:r>
                    </a:p>
                    <a:p>
                      <a:pPr marL="0" marR="0" algn="r">
                        <a:lnSpc>
                          <a:spcPct val="115000"/>
                        </a:lnSpc>
                        <a:spcBef>
                          <a:spcPts val="0"/>
                        </a:spcBef>
                        <a:spcAft>
                          <a:spcPts val="0"/>
                        </a:spcAft>
                      </a:pPr>
                      <a:r>
                        <a:rPr lang="en-ZA" sz="1600" dirty="0" smtClean="0">
                          <a:effectLst/>
                          <a:latin typeface="CG Omega"/>
                          <a:ea typeface="Times New Roman"/>
                          <a:cs typeface="Times New Roman"/>
                        </a:rPr>
                        <a:t>(46)</a:t>
                      </a:r>
                      <a:endParaRPr lang="en-US" sz="1600" dirty="0">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68,8%</a:t>
                      </a:r>
                    </a:p>
                    <a:p>
                      <a:pPr marL="0" marR="0" algn="r">
                        <a:lnSpc>
                          <a:spcPct val="115000"/>
                        </a:lnSpc>
                        <a:spcBef>
                          <a:spcPts val="0"/>
                        </a:spcBef>
                        <a:spcAft>
                          <a:spcPts val="0"/>
                        </a:spcAft>
                      </a:pPr>
                      <a:r>
                        <a:rPr lang="en-ZA" sz="1600" dirty="0" smtClean="0">
                          <a:effectLst/>
                          <a:latin typeface="CG Omega"/>
                          <a:ea typeface="Times New Roman"/>
                          <a:cs typeface="Times New Roman"/>
                        </a:rPr>
                        <a:t>(88)</a:t>
                      </a:r>
                      <a:endParaRPr lang="en-US" sz="1600" dirty="0">
                        <a:effectLst/>
                        <a:latin typeface="CG Omega"/>
                        <a:ea typeface="Times New Roman"/>
                        <a:cs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
        <p:nvSpPr>
          <p:cNvPr id="21542"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08520" y="-27384"/>
            <a:ext cx="9252520" cy="360040"/>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0000" lnSpcReduction="200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1: NATIONAL PROSECUTIONS SERVICE</a:t>
            </a:r>
          </a:p>
        </p:txBody>
      </p:sp>
    </p:spTree>
    <p:extLst>
      <p:ext uri="{BB962C8B-B14F-4D97-AF65-F5344CB8AC3E}">
        <p14:creationId xmlns:p14="http://schemas.microsoft.com/office/powerpoint/2010/main" xmlns="" val="1726865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23555"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18436" name="TextBox 10"/>
          <p:cNvSpPr txBox="1">
            <a:spLocks noChangeArrowheads="1"/>
          </p:cNvSpPr>
          <p:nvPr/>
        </p:nvSpPr>
        <p:spPr bwMode="auto">
          <a:xfrm>
            <a:off x="184150" y="571500"/>
            <a:ext cx="8528050"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ct val="0"/>
              </a:spcBef>
              <a:spcAft>
                <a:spcPts val="1200"/>
              </a:spcAft>
              <a:buFont typeface="+mj-lt"/>
              <a:buAutoNum type="arabicPeriod" startAt="12"/>
              <a:defRPr/>
            </a:pPr>
            <a:r>
              <a:rPr lang="en-ZA" altLang="en-US" b="0" dirty="0" smtClean="0">
                <a:solidFill>
                  <a:srgbClr val="000000"/>
                </a:solidFill>
              </a:rPr>
              <a:t>The MTSF and the National Development Plan identify the fight against corruption as one of the key challenges SA faces - NPA is a key role-player in the fight against corruption (special focus on the prosecution of corruption to improve investor perception and investor trust in SA)</a:t>
            </a:r>
          </a:p>
          <a:p>
            <a:pPr marL="342900" indent="-342900" algn="just" eaLnBrk="1" hangingPunct="1">
              <a:spcBef>
                <a:spcPct val="0"/>
              </a:spcBef>
              <a:spcAft>
                <a:spcPts val="1200"/>
              </a:spcAft>
              <a:buFont typeface="+mj-lt"/>
              <a:buAutoNum type="arabicPeriod" startAt="12"/>
              <a:defRPr/>
            </a:pPr>
            <a:r>
              <a:rPr lang="en-ZA" altLang="en-US" b="0" dirty="0" smtClean="0">
                <a:solidFill>
                  <a:srgbClr val="000000"/>
                </a:solidFill>
              </a:rPr>
              <a:t>NPA convicted 37 persons on corruption/offences relating to corruption where the amount involved is more than R5m - The number of convictions has gradually increased over the last 4 years</a:t>
            </a:r>
          </a:p>
          <a:p>
            <a:pPr marL="342900" indent="-342900" algn="just" eaLnBrk="1" hangingPunct="1">
              <a:spcBef>
                <a:spcPct val="0"/>
              </a:spcBef>
              <a:spcAft>
                <a:spcPts val="1200"/>
              </a:spcAft>
              <a:buFont typeface="+mj-lt"/>
              <a:buAutoNum type="arabicPeriod" startAt="12"/>
              <a:defRPr/>
            </a:pPr>
            <a:r>
              <a:rPr lang="en-ZA" altLang="en-US" b="0" dirty="0" smtClean="0">
                <a:solidFill>
                  <a:srgbClr val="000000"/>
                </a:solidFill>
              </a:rPr>
              <a:t>In line with the priority focus of government in dealing with corrupt government officials, NPA secured conviction of 213 government officials</a:t>
            </a:r>
          </a:p>
          <a:p>
            <a:pPr eaLnBrk="1" hangingPunct="1">
              <a:spcBef>
                <a:spcPct val="0"/>
              </a:spcBef>
              <a:spcAft>
                <a:spcPts val="1200"/>
              </a:spcAft>
              <a:buFont typeface="Arial" panose="020B0604020202020204" pitchFamily="34" charset="0"/>
              <a:buAutoNum type="romanLcPeriod"/>
              <a:defRPr/>
            </a:pPr>
            <a:endParaRPr lang="en-ZA" altLang="en-US" b="0" dirty="0" smtClean="0">
              <a:solidFill>
                <a:srgbClr val="000000"/>
              </a:solidFill>
            </a:endParaRPr>
          </a:p>
          <a:p>
            <a:pPr eaLnBrk="1" hangingPunct="1">
              <a:spcBef>
                <a:spcPct val="0"/>
              </a:spcBef>
              <a:spcAft>
                <a:spcPts val="1200"/>
              </a:spcAft>
              <a:buFont typeface="Arial" panose="020B0604020202020204" pitchFamily="34" charset="0"/>
              <a:buAutoNum type="romanLcPeriod"/>
              <a:defRPr/>
            </a:pPr>
            <a:endParaRPr lang="en-ZA" altLang="en-US"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2879879045"/>
              </p:ext>
            </p:extLst>
          </p:nvPr>
        </p:nvGraphicFramePr>
        <p:xfrm>
          <a:off x="387350" y="3977830"/>
          <a:ext cx="8616949" cy="2694108"/>
        </p:xfrm>
        <a:graphic>
          <a:graphicData uri="http://schemas.openxmlformats.org/drawingml/2006/table">
            <a:tbl>
              <a:tblPr/>
              <a:tblGrid>
                <a:gridCol w="3919400">
                  <a:extLst>
                    <a:ext uri="{9D8B030D-6E8A-4147-A177-3AD203B41FA5}">
                      <a16:colId xmlns:a16="http://schemas.microsoft.com/office/drawing/2014/main" xmlns="" val="20001"/>
                    </a:ext>
                  </a:extLst>
                </a:gridCol>
                <a:gridCol w="1725486">
                  <a:extLst>
                    <a:ext uri="{9D8B030D-6E8A-4147-A177-3AD203B41FA5}">
                      <a16:colId xmlns:a16="http://schemas.microsoft.com/office/drawing/2014/main" xmlns="" val="20002"/>
                    </a:ext>
                  </a:extLst>
                </a:gridCol>
                <a:gridCol w="1272066">
                  <a:extLst>
                    <a:ext uri="{9D8B030D-6E8A-4147-A177-3AD203B41FA5}">
                      <a16:colId xmlns:a16="http://schemas.microsoft.com/office/drawing/2014/main" xmlns="" val="20003"/>
                    </a:ext>
                  </a:extLst>
                </a:gridCol>
                <a:gridCol w="1699997">
                  <a:extLst>
                    <a:ext uri="{9D8B030D-6E8A-4147-A177-3AD203B41FA5}">
                      <a16:colId xmlns:a16="http://schemas.microsoft.com/office/drawing/2014/main" xmlns="" val="20004"/>
                    </a:ext>
                  </a:extLst>
                </a:gridCol>
              </a:tblGrid>
              <a:tr h="731399">
                <a:tc>
                  <a:txBody>
                    <a:bodyPr/>
                    <a:lstStyle/>
                    <a:p>
                      <a:pPr algn="l">
                        <a:lnSpc>
                          <a:spcPct val="100000"/>
                        </a:lnSpc>
                        <a:spcAft>
                          <a:spcPts val="0"/>
                        </a:spcAft>
                        <a:tabLst>
                          <a:tab pos="4968875" algn="ctr"/>
                        </a:tabLst>
                      </a:pPr>
                      <a:r>
                        <a:rPr lang="en-ZA" sz="1600" dirty="0" smtClean="0">
                          <a:latin typeface="Arial"/>
                          <a:ea typeface="Calibri"/>
                          <a:cs typeface="Times New Roman"/>
                        </a:rPr>
                        <a:t>Performance</a:t>
                      </a:r>
                      <a:r>
                        <a:rPr lang="en-ZA" sz="1600" baseline="0" dirty="0" smtClean="0">
                          <a:latin typeface="Arial"/>
                          <a:ea typeface="Calibri"/>
                          <a:cs typeface="Times New Roman"/>
                        </a:rPr>
                        <a:t> </a:t>
                      </a:r>
                      <a:r>
                        <a:rPr lang="en-ZA" sz="1600" dirty="0" smtClean="0">
                          <a:latin typeface="Arial"/>
                          <a:ea typeface="Calibri"/>
                          <a:cs typeface="Times New Roman"/>
                        </a:rPr>
                        <a:t> </a:t>
                      </a:r>
                      <a:r>
                        <a:rPr lang="en-ZA" sz="1600" dirty="0">
                          <a:latin typeface="Arial"/>
                          <a:ea typeface="Calibri"/>
                          <a:cs typeface="Times New Roman"/>
                        </a:rPr>
                        <a:t>Indicator</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1121479">
                <a:tc>
                  <a:txBody>
                    <a:bodyPr/>
                    <a:lstStyle/>
                    <a:p>
                      <a:pPr marL="0" marR="0" algn="l">
                        <a:lnSpc>
                          <a:spcPct val="115000"/>
                        </a:lnSpc>
                        <a:spcBef>
                          <a:spcPts val="0"/>
                        </a:spcBef>
                        <a:spcAft>
                          <a:spcPts val="0"/>
                        </a:spcAft>
                      </a:pPr>
                      <a:r>
                        <a:rPr lang="en-ZA" sz="1600" dirty="0" smtClean="0">
                          <a:effectLst/>
                          <a:latin typeface="Arial"/>
                          <a:ea typeface="Calibri"/>
                          <a:cs typeface="Times New Roman"/>
                        </a:rPr>
                        <a:t>Number of persons convicted of corruption or offenses related to corruption where the amount involved is more than R5m</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29</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33</a:t>
                      </a:r>
                    </a:p>
                    <a:p>
                      <a:pPr marL="0" marR="0" algn="r">
                        <a:lnSpc>
                          <a:spcPct val="115000"/>
                        </a:lnSpc>
                        <a:spcBef>
                          <a:spcPts val="0"/>
                        </a:spcBef>
                        <a:spcAft>
                          <a:spcPts val="0"/>
                        </a:spcAft>
                      </a:pPr>
                      <a:r>
                        <a:rPr lang="en-US" sz="1600" dirty="0" smtClean="0">
                          <a:effectLst/>
                          <a:latin typeface="CG Omega"/>
                          <a:ea typeface="Times New Roman"/>
                          <a:cs typeface="Times New Roman"/>
                        </a:rPr>
                        <a:t>(106)</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37</a:t>
                      </a:r>
                    </a:p>
                    <a:p>
                      <a:pPr marL="0" marR="0" algn="r">
                        <a:lnSpc>
                          <a:spcPct val="115000"/>
                        </a:lnSpc>
                        <a:spcBef>
                          <a:spcPts val="0"/>
                        </a:spcBef>
                        <a:spcAft>
                          <a:spcPts val="0"/>
                        </a:spcAft>
                      </a:pPr>
                      <a:r>
                        <a:rPr lang="en-US" sz="1600" dirty="0" smtClean="0">
                          <a:effectLst/>
                          <a:latin typeface="CG Omega"/>
                          <a:ea typeface="Times New Roman"/>
                          <a:cs typeface="Times New Roman"/>
                        </a:rPr>
                        <a:t>(110)</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841109">
                <a:tc>
                  <a:txBody>
                    <a:bodyPr/>
                    <a:lstStyle/>
                    <a:p>
                      <a:pPr marL="0" marR="0" algn="l">
                        <a:lnSpc>
                          <a:spcPct val="115000"/>
                        </a:lnSpc>
                        <a:spcBef>
                          <a:spcPts val="0"/>
                        </a:spcBef>
                        <a:spcAft>
                          <a:spcPts val="0"/>
                        </a:spcAft>
                      </a:pPr>
                      <a:r>
                        <a:rPr lang="en-ZA" sz="1600" dirty="0" smtClean="0">
                          <a:effectLst/>
                          <a:latin typeface="Arial"/>
                          <a:ea typeface="Calibri"/>
                          <a:cs typeface="Times New Roman"/>
                        </a:rPr>
                        <a:t>Number of government officials convicted for corruption or offences related to corruption</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224</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210</a:t>
                      </a:r>
                    </a:p>
                    <a:p>
                      <a:pPr marL="0" marR="0" algn="r">
                        <a:lnSpc>
                          <a:spcPct val="115000"/>
                        </a:lnSpc>
                        <a:spcBef>
                          <a:spcPts val="0"/>
                        </a:spcBef>
                        <a:spcAft>
                          <a:spcPts val="0"/>
                        </a:spcAft>
                      </a:pPr>
                      <a:r>
                        <a:rPr lang="en-US" sz="1600" dirty="0" smtClean="0">
                          <a:effectLst/>
                          <a:latin typeface="CG Omega"/>
                          <a:ea typeface="Times New Roman"/>
                          <a:cs typeface="Times New Roman"/>
                        </a:rPr>
                        <a:t>(1 168)</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213</a:t>
                      </a:r>
                    </a:p>
                    <a:p>
                      <a:pPr marL="0" marR="0" algn="r">
                        <a:lnSpc>
                          <a:spcPct val="115000"/>
                        </a:lnSpc>
                        <a:spcBef>
                          <a:spcPts val="0"/>
                        </a:spcBef>
                        <a:spcAft>
                          <a:spcPts val="0"/>
                        </a:spcAft>
                      </a:pPr>
                      <a:r>
                        <a:rPr lang="en-US" sz="1600" dirty="0" smtClean="0">
                          <a:effectLst/>
                          <a:latin typeface="CG Omega"/>
                          <a:ea typeface="Times New Roman"/>
                          <a:cs typeface="Times New Roman"/>
                        </a:rPr>
                        <a:t>(1</a:t>
                      </a:r>
                      <a:r>
                        <a:rPr lang="en-US" sz="1600" baseline="0" dirty="0" smtClean="0">
                          <a:effectLst/>
                          <a:latin typeface="CG Omega"/>
                          <a:ea typeface="Times New Roman"/>
                          <a:cs typeface="Times New Roman"/>
                        </a:rPr>
                        <a:t> 171)</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bl>
          </a:graphicData>
        </a:graphic>
      </p:graphicFrame>
      <p:sp>
        <p:nvSpPr>
          <p:cNvPr id="23586"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1: NATIONAL PROSECUTIONS SERVICE</a:t>
            </a:r>
          </a:p>
        </p:txBody>
      </p:sp>
    </p:spTree>
    <p:extLst>
      <p:ext uri="{BB962C8B-B14F-4D97-AF65-F5344CB8AC3E}">
        <p14:creationId xmlns:p14="http://schemas.microsoft.com/office/powerpoint/2010/main" xmlns="" val="3030804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25603"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18436" name="TextBox 10"/>
          <p:cNvSpPr txBox="1">
            <a:spLocks noChangeArrowheads="1"/>
          </p:cNvSpPr>
          <p:nvPr/>
        </p:nvSpPr>
        <p:spPr bwMode="auto">
          <a:xfrm>
            <a:off x="184150" y="447681"/>
            <a:ext cx="852805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ct val="0"/>
              </a:spcBef>
              <a:spcAft>
                <a:spcPts val="1200"/>
              </a:spcAft>
              <a:buFont typeface="+mj-lt"/>
              <a:buAutoNum type="arabicPeriod" startAt="15"/>
              <a:defRPr/>
            </a:pPr>
            <a:r>
              <a:rPr lang="en-ZA" altLang="en-US" b="0" dirty="0" smtClean="0">
                <a:solidFill>
                  <a:srgbClr val="000000"/>
                </a:solidFill>
              </a:rPr>
              <a:t>Special focus placed on the prosecution of cyber crime to curb this growing international phenomenon. Prosecutors/advocates of specialised units excelled by finalising 335 cybercrime verdict cases with 330 convictions, thus obtaining a conviction rate of 98,5% </a:t>
            </a:r>
          </a:p>
          <a:p>
            <a:pPr marL="342900" indent="-342900" algn="just" eaLnBrk="1" hangingPunct="1">
              <a:spcBef>
                <a:spcPct val="0"/>
              </a:spcBef>
              <a:spcAft>
                <a:spcPts val="1200"/>
              </a:spcAft>
              <a:buFont typeface="+mj-lt"/>
              <a:buAutoNum type="arabicPeriod" startAt="15"/>
              <a:defRPr/>
            </a:pPr>
            <a:r>
              <a:rPr lang="en-ZA" altLang="en-US" b="0" dirty="0" smtClean="0">
                <a:solidFill>
                  <a:srgbClr val="000000"/>
                </a:solidFill>
              </a:rPr>
              <a:t>33 973 matters were reported at the 55 operational TCC sites. Courts achieved a 74,5% conviction rate in sexual offences cases reported at TCCs. The highest conviction rate achievement </a:t>
            </a:r>
            <a:r>
              <a:rPr lang="en-ZA" altLang="en-US" b="0" dirty="0">
                <a:solidFill>
                  <a:srgbClr val="000000"/>
                </a:solidFill>
              </a:rPr>
              <a:t>over the last </a:t>
            </a:r>
            <a:r>
              <a:rPr lang="en-ZA" altLang="en-US" b="0" dirty="0" smtClean="0">
                <a:solidFill>
                  <a:srgbClr val="000000"/>
                </a:solidFill>
              </a:rPr>
              <a:t>7 years. Over the last 3 years SOCA maintained a conviction rate exceeding 70% for TCC-reported cases as a result of continuous efforts and cooperation with relevant stakeholders </a:t>
            </a:r>
          </a:p>
          <a:p>
            <a:pPr eaLnBrk="1" hangingPunct="1">
              <a:spcBef>
                <a:spcPct val="0"/>
              </a:spcBef>
              <a:spcAft>
                <a:spcPts val="1200"/>
              </a:spcAft>
              <a:buFont typeface="Arial" panose="020B0604020202020204" pitchFamily="34" charset="0"/>
              <a:buAutoNum type="romanLcPeriod"/>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a:defRPr/>
            </a:pPr>
            <a:endParaRPr lang="en-ZA" altLang="en-US" sz="1600" b="0" dirty="0" smtClean="0">
              <a:solidFill>
                <a:srgbClr val="000000"/>
              </a:solidFill>
            </a:endParaRPr>
          </a:p>
        </p:txBody>
      </p:sp>
      <p:sp>
        <p:nvSpPr>
          <p:cNvPr id="25605"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1: NATIONAL PROSECUTIONS SERVICE</a:t>
            </a:r>
          </a:p>
        </p:txBody>
      </p:sp>
      <p:graphicFrame>
        <p:nvGraphicFramePr>
          <p:cNvPr id="2" name="Table 1"/>
          <p:cNvGraphicFramePr>
            <a:graphicFrameLocks noGrp="1"/>
          </p:cNvGraphicFramePr>
          <p:nvPr>
            <p:extLst>
              <p:ext uri="{D42A27DB-BD31-4B8C-83A1-F6EECF244321}">
                <p14:modId xmlns:p14="http://schemas.microsoft.com/office/powerpoint/2010/main" xmlns="" val="1569785730"/>
              </p:ext>
            </p:extLst>
          </p:nvPr>
        </p:nvGraphicFramePr>
        <p:xfrm>
          <a:off x="403953" y="4015317"/>
          <a:ext cx="8420960" cy="2761286"/>
        </p:xfrm>
        <a:graphic>
          <a:graphicData uri="http://schemas.openxmlformats.org/drawingml/2006/table">
            <a:tbl>
              <a:tblPr/>
              <a:tblGrid>
                <a:gridCol w="3768063">
                  <a:extLst>
                    <a:ext uri="{9D8B030D-6E8A-4147-A177-3AD203B41FA5}">
                      <a16:colId xmlns:a16="http://schemas.microsoft.com/office/drawing/2014/main" xmlns="" val="1894203505"/>
                    </a:ext>
                  </a:extLst>
                </a:gridCol>
                <a:gridCol w="1709084">
                  <a:extLst>
                    <a:ext uri="{9D8B030D-6E8A-4147-A177-3AD203B41FA5}">
                      <a16:colId xmlns:a16="http://schemas.microsoft.com/office/drawing/2014/main" xmlns="" val="3824696727"/>
                    </a:ext>
                  </a:extLst>
                </a:gridCol>
                <a:gridCol w="1259975">
                  <a:extLst>
                    <a:ext uri="{9D8B030D-6E8A-4147-A177-3AD203B41FA5}">
                      <a16:colId xmlns:a16="http://schemas.microsoft.com/office/drawing/2014/main" xmlns="" val="11132252"/>
                    </a:ext>
                  </a:extLst>
                </a:gridCol>
                <a:gridCol w="1683838">
                  <a:extLst>
                    <a:ext uri="{9D8B030D-6E8A-4147-A177-3AD203B41FA5}">
                      <a16:colId xmlns:a16="http://schemas.microsoft.com/office/drawing/2014/main" xmlns="" val="1542563444"/>
                    </a:ext>
                  </a:extLst>
                </a:gridCol>
              </a:tblGrid>
              <a:tr h="657930">
                <a:tc>
                  <a:txBody>
                    <a:bodyPr/>
                    <a:lstStyle/>
                    <a:p>
                      <a:pPr algn="l">
                        <a:lnSpc>
                          <a:spcPct val="100000"/>
                        </a:lnSpc>
                        <a:spcAft>
                          <a:spcPts val="0"/>
                        </a:spcAft>
                        <a:tabLst>
                          <a:tab pos="4968875" algn="ctr"/>
                        </a:tabLst>
                      </a:pPr>
                      <a:r>
                        <a:rPr lang="en-ZA" sz="1600" dirty="0" smtClean="0">
                          <a:latin typeface="Arial"/>
                          <a:ea typeface="Calibri"/>
                          <a:cs typeface="Times New Roman"/>
                        </a:rPr>
                        <a:t>Performance</a:t>
                      </a:r>
                      <a:r>
                        <a:rPr lang="en-ZA" sz="1600" baseline="0" dirty="0" smtClean="0">
                          <a:latin typeface="Arial"/>
                          <a:ea typeface="Calibri"/>
                          <a:cs typeface="Times New Roman"/>
                        </a:rPr>
                        <a:t> </a:t>
                      </a:r>
                      <a:r>
                        <a:rPr lang="en-ZA" sz="1600" dirty="0" smtClean="0">
                          <a:latin typeface="Arial"/>
                          <a:ea typeface="Calibri"/>
                          <a:cs typeface="Times New Roman"/>
                        </a:rPr>
                        <a:t> </a:t>
                      </a:r>
                      <a:r>
                        <a:rPr lang="en-ZA" sz="1600" dirty="0">
                          <a:latin typeface="Arial"/>
                          <a:ea typeface="Calibri"/>
                          <a:cs typeface="Times New Roman"/>
                        </a:rPr>
                        <a:t>Indicator</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2075060833"/>
                  </a:ext>
                </a:extLst>
              </a:tr>
              <a:tr h="7566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600" kern="1200" dirty="0" smtClean="0">
                          <a:solidFill>
                            <a:schemeClr val="tx1"/>
                          </a:solidFill>
                          <a:effectLst/>
                          <a:latin typeface="Arial"/>
                          <a:ea typeface="Calibri"/>
                          <a:cs typeface="Times New Roman"/>
                        </a:rPr>
                        <a:t>Conviction rate in cybercrime prosecution</a:t>
                      </a:r>
                      <a:endParaRPr lang="en-US" sz="1600" kern="1200" dirty="0" smtClean="0">
                        <a:solidFill>
                          <a:schemeClr val="tx1"/>
                        </a:solidFill>
                        <a:effectLst/>
                        <a:latin typeface="Arial"/>
                        <a:ea typeface="Calibri"/>
                        <a:cs typeface="Times New Roman"/>
                      </a:endParaRPr>
                    </a:p>
                    <a:p>
                      <a:pPr marL="0" marR="0" algn="just">
                        <a:lnSpc>
                          <a:spcPct val="115000"/>
                        </a:lnSpc>
                        <a:spcBef>
                          <a:spcPts val="0"/>
                        </a:spcBef>
                        <a:spcAft>
                          <a:spcPts val="0"/>
                        </a:spcAft>
                      </a:pP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97%</a:t>
                      </a:r>
                    </a:p>
                    <a:p>
                      <a:pPr marL="0" marR="0" algn="r">
                        <a:lnSpc>
                          <a:spcPct val="115000"/>
                        </a:lnSpc>
                        <a:spcBef>
                          <a:spcPts val="0"/>
                        </a:spcBef>
                        <a:spcAft>
                          <a:spcPts val="0"/>
                        </a:spcAft>
                      </a:pPr>
                      <a:r>
                        <a:rPr lang="en-ZA" sz="1600" dirty="0" smtClean="0">
                          <a:effectLst/>
                          <a:latin typeface="CG Omega"/>
                          <a:ea typeface="Times New Roman"/>
                          <a:cs typeface="Times New Roman"/>
                        </a:rPr>
                        <a:t>(289)</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74%</a:t>
                      </a:r>
                    </a:p>
                    <a:p>
                      <a:pPr marL="0" marR="0" algn="r">
                        <a:lnSpc>
                          <a:spcPct val="115000"/>
                        </a:lnSpc>
                        <a:spcBef>
                          <a:spcPts val="0"/>
                        </a:spcBef>
                        <a:spcAft>
                          <a:spcPts val="0"/>
                        </a:spcAft>
                      </a:pPr>
                      <a:r>
                        <a:rPr lang="en-ZA" sz="1600" dirty="0" smtClean="0">
                          <a:effectLst/>
                          <a:latin typeface="CG Omega"/>
                          <a:ea typeface="Times New Roman"/>
                          <a:cs typeface="Times New Roman"/>
                        </a:rPr>
                        <a:t>(256)</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98,5%</a:t>
                      </a:r>
                    </a:p>
                    <a:p>
                      <a:pPr marL="0" marR="0" algn="r">
                        <a:lnSpc>
                          <a:spcPct val="115000"/>
                        </a:lnSpc>
                        <a:spcBef>
                          <a:spcPts val="0"/>
                        </a:spcBef>
                        <a:spcAft>
                          <a:spcPts val="0"/>
                        </a:spcAft>
                      </a:pPr>
                      <a:r>
                        <a:rPr lang="en-ZA" sz="1600" dirty="0" smtClean="0">
                          <a:effectLst/>
                          <a:latin typeface="CG Omega"/>
                          <a:ea typeface="Times New Roman"/>
                          <a:cs typeface="Times New Roman"/>
                        </a:rPr>
                        <a:t>(330)</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26916932"/>
                  </a:ext>
                </a:extLst>
              </a:tr>
              <a:tr h="651562">
                <a:tc>
                  <a:txBody>
                    <a:bodyPr/>
                    <a:lstStyle/>
                    <a:p>
                      <a:pPr marL="0" marR="0" algn="just">
                        <a:lnSpc>
                          <a:spcPct val="115000"/>
                        </a:lnSpc>
                        <a:spcBef>
                          <a:spcPts val="0"/>
                        </a:spcBef>
                        <a:spcAft>
                          <a:spcPts val="0"/>
                        </a:spcAft>
                      </a:pPr>
                      <a:r>
                        <a:rPr lang="en-ZA" sz="1600" dirty="0" smtClean="0">
                          <a:effectLst/>
                          <a:latin typeface="Arial"/>
                          <a:ea typeface="Calibri"/>
                          <a:cs typeface="Times New Roman"/>
                        </a:rPr>
                        <a:t>Number of operational TCCs</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55</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55</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55</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07417316"/>
                  </a:ext>
                </a:extLst>
              </a:tr>
              <a:tr h="53231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600" dirty="0" smtClean="0">
                          <a:effectLst/>
                          <a:latin typeface="Arial"/>
                          <a:ea typeface="Calibri"/>
                          <a:cs typeface="Times New Roman"/>
                        </a:rPr>
                        <a:t>Conviction rate in</a:t>
                      </a:r>
                      <a:r>
                        <a:rPr lang="en-ZA" sz="1600" dirty="0" smtClean="0">
                          <a:effectLst/>
                          <a:latin typeface="CG Omega"/>
                          <a:ea typeface="Times New Roman"/>
                          <a:cs typeface="Times New Roman"/>
                        </a:rPr>
                        <a:t> TCC reported cases</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71,1%</a:t>
                      </a:r>
                    </a:p>
                    <a:p>
                      <a:pPr marL="0" marR="0" algn="r">
                        <a:lnSpc>
                          <a:spcPct val="115000"/>
                        </a:lnSpc>
                        <a:spcBef>
                          <a:spcPts val="0"/>
                        </a:spcBef>
                        <a:spcAft>
                          <a:spcPts val="0"/>
                        </a:spcAft>
                      </a:pPr>
                      <a:r>
                        <a:rPr lang="en-ZA" sz="1600" dirty="0" smtClean="0">
                          <a:effectLst/>
                          <a:latin typeface="CG Omega"/>
                          <a:ea typeface="Times New Roman"/>
                          <a:cs typeface="Times New Roman"/>
                        </a:rPr>
                        <a:t>(1 659)</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68%</a:t>
                      </a:r>
                    </a:p>
                    <a:p>
                      <a:pPr marL="0" marR="0" algn="r">
                        <a:lnSpc>
                          <a:spcPct val="115000"/>
                        </a:lnSpc>
                        <a:spcBef>
                          <a:spcPts val="0"/>
                        </a:spcBef>
                        <a:spcAft>
                          <a:spcPts val="0"/>
                        </a:spcAft>
                      </a:pPr>
                      <a:r>
                        <a:rPr lang="en-ZA" sz="1600" dirty="0" smtClean="0">
                          <a:effectLst/>
                          <a:latin typeface="CG Omega"/>
                          <a:ea typeface="Times New Roman"/>
                          <a:cs typeface="Times New Roman"/>
                        </a:rPr>
                        <a:t>(1 511)</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74,5%</a:t>
                      </a:r>
                    </a:p>
                    <a:p>
                      <a:pPr marL="0" marR="0" algn="r">
                        <a:lnSpc>
                          <a:spcPct val="115000"/>
                        </a:lnSpc>
                        <a:spcBef>
                          <a:spcPts val="0"/>
                        </a:spcBef>
                        <a:spcAft>
                          <a:spcPts val="0"/>
                        </a:spcAft>
                      </a:pPr>
                      <a:r>
                        <a:rPr lang="en-ZA" sz="1600" dirty="0" smtClean="0">
                          <a:effectLst/>
                          <a:latin typeface="CG Omega"/>
                          <a:ea typeface="Times New Roman"/>
                          <a:cs typeface="Times New Roman"/>
                        </a:rPr>
                        <a:t>(1</a:t>
                      </a:r>
                      <a:r>
                        <a:rPr lang="en-ZA" sz="1600" baseline="0" dirty="0" smtClean="0">
                          <a:effectLst/>
                          <a:latin typeface="CG Omega"/>
                          <a:ea typeface="Times New Roman"/>
                          <a:cs typeface="Times New Roman"/>
                        </a:rPr>
                        <a:t> 899</a:t>
                      </a:r>
                      <a:r>
                        <a:rPr lang="en-ZA" sz="1600" dirty="0" smtClean="0">
                          <a:effectLst/>
                          <a:latin typeface="CG Omega"/>
                          <a:ea typeface="Times New Roman"/>
                          <a:cs typeface="Times New Roman"/>
                        </a:rPr>
                        <a:t>)</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70504878"/>
                  </a:ext>
                </a:extLst>
              </a:tr>
            </a:tbl>
          </a:graphicData>
        </a:graphic>
      </p:graphicFrame>
    </p:spTree>
    <p:extLst>
      <p:ext uri="{BB962C8B-B14F-4D97-AF65-F5344CB8AC3E}">
        <p14:creationId xmlns:p14="http://schemas.microsoft.com/office/powerpoint/2010/main" xmlns="" val="1129488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27651" name="Rectangle 2"/>
          <p:cNvSpPr>
            <a:spLocks noGrp="1" noChangeArrowheads="1"/>
          </p:cNvSpPr>
          <p:nvPr>
            <p:ph type="body" idx="1"/>
          </p:nvPr>
        </p:nvSpPr>
        <p:spPr>
          <a:xfrm flipV="1">
            <a:off x="290513" y="215107"/>
            <a:ext cx="8534400" cy="61118"/>
          </a:xfrm>
        </p:spPr>
        <p:txBody>
          <a:bodyPr/>
          <a:lstStyle/>
          <a:p>
            <a:pPr marL="0" indent="0">
              <a:buFont typeface="Wingdings" panose="05000000000000000000" pitchFamily="2" charset="2"/>
              <a:buNone/>
            </a:pPr>
            <a:endParaRPr lang="en-ZA" altLang="en-US" sz="1800" b="1" dirty="0" smtClean="0">
              <a:solidFill>
                <a:srgbClr val="FF0000"/>
              </a:solidFill>
              <a:ea typeface="Calibri" panose="020F0502020204030204" pitchFamily="34" charset="0"/>
              <a:cs typeface="Times New Roman" panose="02020603050405020304" pitchFamily="18" charset="0"/>
            </a:endParaRPr>
          </a:p>
        </p:txBody>
      </p:sp>
      <p:sp>
        <p:nvSpPr>
          <p:cNvPr id="22533" name="TextBox 10"/>
          <p:cNvSpPr txBox="1">
            <a:spLocks noChangeArrowheads="1"/>
          </p:cNvSpPr>
          <p:nvPr/>
        </p:nvSpPr>
        <p:spPr bwMode="auto">
          <a:xfrm>
            <a:off x="165100" y="625279"/>
            <a:ext cx="8313738"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spcBef>
                <a:spcPct val="0"/>
              </a:spcBef>
              <a:spcAft>
                <a:spcPts val="1200"/>
              </a:spcAft>
              <a:buNone/>
              <a:defRPr/>
            </a:pPr>
            <a:r>
              <a:rPr lang="en-ZA" altLang="en-US" dirty="0">
                <a:solidFill>
                  <a:schemeClr val="tx1"/>
                </a:solidFill>
                <a:cs typeface="Arial" panose="020B0604020202020204" pitchFamily="34" charset="0"/>
              </a:rPr>
              <a:t>Strategic Objective </a:t>
            </a:r>
            <a:r>
              <a:rPr lang="en-ZA" altLang="en-US" dirty="0" smtClean="0">
                <a:solidFill>
                  <a:schemeClr val="tx1"/>
                </a:solidFill>
                <a:cs typeface="Arial" panose="020B0604020202020204" pitchFamily="34" charset="0"/>
              </a:rPr>
              <a:t>2: Ensure that profit is removed from crime</a:t>
            </a:r>
            <a:endParaRPr lang="en-ZA" altLang="en-US" sz="1600" b="0" dirty="0" smtClean="0">
              <a:solidFill>
                <a:srgbClr val="000000"/>
              </a:solidFill>
            </a:endParaRPr>
          </a:p>
          <a:p>
            <a:pPr marL="342900" indent="-342900" algn="just" eaLnBrk="1" hangingPunct="1">
              <a:spcBef>
                <a:spcPct val="0"/>
              </a:spcBef>
              <a:spcAft>
                <a:spcPts val="1200"/>
              </a:spcAft>
              <a:buFont typeface="+mj-lt"/>
              <a:buAutoNum type="arabicPeriod"/>
              <a:defRPr/>
            </a:pPr>
            <a:r>
              <a:rPr lang="en-ZA" altLang="en-US" b="0" dirty="0" smtClean="0">
                <a:solidFill>
                  <a:srgbClr val="000000"/>
                </a:solidFill>
              </a:rPr>
              <a:t>NPA </a:t>
            </a:r>
            <a:r>
              <a:rPr lang="en-ZA" altLang="en-US" b="0" dirty="0">
                <a:solidFill>
                  <a:srgbClr val="000000"/>
                </a:solidFill>
              </a:rPr>
              <a:t>continued to implement measures to increase productivity, improve coordination and resolve inhibiting factors with its partners to maximise the profit that was removed from </a:t>
            </a:r>
            <a:r>
              <a:rPr lang="en-ZA" altLang="en-US" b="0" dirty="0" smtClean="0">
                <a:solidFill>
                  <a:srgbClr val="000000"/>
                </a:solidFill>
              </a:rPr>
              <a:t>crime</a:t>
            </a:r>
            <a:endParaRPr lang="en-ZA" altLang="en-US" b="0" dirty="0">
              <a:solidFill>
                <a:srgbClr val="000000"/>
              </a:solidFill>
            </a:endParaRPr>
          </a:p>
          <a:p>
            <a:pPr marL="342900" indent="-342900" algn="just" eaLnBrk="1" hangingPunct="1">
              <a:spcBef>
                <a:spcPct val="0"/>
              </a:spcBef>
              <a:spcAft>
                <a:spcPts val="1200"/>
              </a:spcAft>
              <a:buFont typeface="+mj-lt"/>
              <a:buAutoNum type="arabicPeriod"/>
              <a:defRPr/>
            </a:pPr>
            <a:r>
              <a:rPr lang="en-ZA" altLang="en-US" b="0" dirty="0" smtClean="0">
                <a:solidFill>
                  <a:srgbClr val="000000"/>
                </a:solidFill>
              </a:rPr>
              <a:t>AFU completed 563 forfeiture cases as a result of the completion of high-impact cases using Section 18 of POCA -This is the highest number of forfeiture cases completed in the last 6 years</a:t>
            </a:r>
          </a:p>
          <a:p>
            <a:pPr marL="342900" indent="-342900" algn="just" eaLnBrk="1" hangingPunct="1">
              <a:spcBef>
                <a:spcPct val="0"/>
              </a:spcBef>
              <a:spcAft>
                <a:spcPts val="1200"/>
              </a:spcAft>
              <a:buFont typeface="+mj-lt"/>
              <a:buAutoNum type="arabicPeriod"/>
              <a:defRPr/>
            </a:pPr>
            <a:r>
              <a:rPr lang="en-ZA" altLang="en-US" b="0" dirty="0" smtClean="0">
                <a:solidFill>
                  <a:srgbClr val="000000"/>
                </a:solidFill>
              </a:rPr>
              <a:t>AFU obtained forfeiture and confiscation orders to the value of R350.95 m. Delays in the finalisation of criminal trials, challenges experienced with the referral of cases and the increased opposition of Chapter 6 matters, specifically in high-value matters, contributed to the lower value of completed forfeiture cases obtained</a:t>
            </a:r>
          </a:p>
          <a:p>
            <a:pPr eaLnBrk="1" hangingPunct="1">
              <a:spcBef>
                <a:spcPct val="0"/>
              </a:spcBef>
              <a:spcAft>
                <a:spcPts val="1200"/>
              </a:spcAft>
              <a:buFont typeface="Arial" panose="020B0604020202020204" pitchFamily="34" charset="0"/>
              <a:buAutoNum type="romanLcPeriod"/>
              <a:defRPr/>
            </a:pPr>
            <a:endParaRPr lang="en-ZA" altLang="en-US" sz="1600"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2953697582"/>
              </p:ext>
            </p:extLst>
          </p:nvPr>
        </p:nvGraphicFramePr>
        <p:xfrm>
          <a:off x="290513" y="4679176"/>
          <a:ext cx="8461375" cy="1993086"/>
        </p:xfrm>
        <a:graphic>
          <a:graphicData uri="http://schemas.openxmlformats.org/drawingml/2006/table">
            <a:tbl>
              <a:tblPr/>
              <a:tblGrid>
                <a:gridCol w="3856531">
                  <a:extLst>
                    <a:ext uri="{9D8B030D-6E8A-4147-A177-3AD203B41FA5}">
                      <a16:colId xmlns:a16="http://schemas.microsoft.com/office/drawing/2014/main" xmlns="" val="20001"/>
                    </a:ext>
                  </a:extLst>
                </a:gridCol>
                <a:gridCol w="1617085">
                  <a:extLst>
                    <a:ext uri="{9D8B030D-6E8A-4147-A177-3AD203B41FA5}">
                      <a16:colId xmlns:a16="http://schemas.microsoft.com/office/drawing/2014/main" xmlns="" val="20002"/>
                    </a:ext>
                  </a:extLst>
                </a:gridCol>
                <a:gridCol w="1278784">
                  <a:extLst>
                    <a:ext uri="{9D8B030D-6E8A-4147-A177-3AD203B41FA5}">
                      <a16:colId xmlns:a16="http://schemas.microsoft.com/office/drawing/2014/main" xmlns="" val="20003"/>
                    </a:ext>
                  </a:extLst>
                </a:gridCol>
                <a:gridCol w="1708975">
                  <a:extLst>
                    <a:ext uri="{9D8B030D-6E8A-4147-A177-3AD203B41FA5}">
                      <a16:colId xmlns:a16="http://schemas.microsoft.com/office/drawing/2014/main" xmlns="" val="20004"/>
                    </a:ext>
                  </a:extLst>
                </a:gridCol>
              </a:tblGrid>
              <a:tr h="170913">
                <a:tc>
                  <a:txBody>
                    <a:bodyPr/>
                    <a:lstStyle/>
                    <a:p>
                      <a:pPr algn="l">
                        <a:lnSpc>
                          <a:spcPct val="100000"/>
                        </a:lnSpc>
                        <a:spcAft>
                          <a:spcPts val="0"/>
                        </a:spcAft>
                        <a:tabLst>
                          <a:tab pos="4968875" algn="ctr"/>
                        </a:tabLst>
                      </a:pPr>
                      <a:r>
                        <a:rPr lang="en-ZA" sz="1600" dirty="0" smtClean="0">
                          <a:latin typeface="Arial"/>
                          <a:ea typeface="Calibri"/>
                          <a:cs typeface="Times New Roman"/>
                        </a:rPr>
                        <a:t>Objective</a:t>
                      </a:r>
                      <a:r>
                        <a:rPr lang="en-ZA" sz="1600" baseline="0" dirty="0" smtClean="0">
                          <a:latin typeface="Arial"/>
                          <a:ea typeface="Calibri"/>
                          <a:cs typeface="Times New Roman"/>
                        </a:rPr>
                        <a:t> </a:t>
                      </a:r>
                      <a:r>
                        <a:rPr lang="en-ZA" sz="1600" dirty="0" smtClean="0">
                          <a:latin typeface="Arial"/>
                          <a:ea typeface="Calibri"/>
                          <a:cs typeface="Times New Roman"/>
                        </a:rPr>
                        <a:t> </a:t>
                      </a:r>
                      <a:r>
                        <a:rPr lang="en-ZA" sz="1600" dirty="0">
                          <a:latin typeface="Arial"/>
                          <a:ea typeface="Calibri"/>
                          <a:cs typeface="Times New Roman"/>
                        </a:rPr>
                        <a:t>Indicator</a:t>
                      </a:r>
                      <a:endParaRPr lang="en-ZA" sz="1600" dirty="0">
                        <a:latin typeface="Calibri"/>
                        <a:ea typeface="Calibri"/>
                        <a:cs typeface="Times New Roman"/>
                      </a:endParaRPr>
                    </a:p>
                  </a:txBody>
                  <a:tcPr marL="48183" marR="4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83" marR="4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3" marR="4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ctr">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3" marR="48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630783">
                <a:tc>
                  <a:txBody>
                    <a:bodyPr/>
                    <a:lstStyle/>
                    <a:p>
                      <a:pPr marL="0" marR="0" algn="just">
                        <a:lnSpc>
                          <a:spcPct val="115000"/>
                        </a:lnSpc>
                        <a:spcBef>
                          <a:spcPts val="0"/>
                        </a:spcBef>
                        <a:spcAft>
                          <a:spcPts val="0"/>
                        </a:spcAft>
                      </a:pPr>
                      <a:r>
                        <a:rPr lang="en-ZA" sz="1600" dirty="0" smtClean="0">
                          <a:effectLst/>
                          <a:latin typeface="Arial"/>
                          <a:ea typeface="Times New Roman"/>
                          <a:cs typeface="Times New Roman"/>
                        </a:rPr>
                        <a:t>Percentage</a:t>
                      </a:r>
                      <a:r>
                        <a:rPr lang="en-ZA" sz="1600" baseline="0" dirty="0" smtClean="0">
                          <a:effectLst/>
                          <a:latin typeface="Arial"/>
                          <a:ea typeface="Times New Roman"/>
                          <a:cs typeface="Times New Roman"/>
                        </a:rPr>
                        <a:t> of completed forfeiture cases</a:t>
                      </a:r>
                      <a:endParaRPr lang="en-US" sz="1600" dirty="0">
                        <a:effectLst/>
                        <a:latin typeface="CG Omega"/>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n/a</a:t>
                      </a:r>
                    </a:p>
                    <a:p>
                      <a:pPr marL="0" marR="0" algn="r">
                        <a:lnSpc>
                          <a:spcPct val="115000"/>
                        </a:lnSpc>
                        <a:spcBef>
                          <a:spcPts val="0"/>
                        </a:spcBef>
                        <a:spcAft>
                          <a:spcPts val="0"/>
                        </a:spcAft>
                      </a:pPr>
                      <a:r>
                        <a:rPr lang="en-ZA" sz="1600" dirty="0" smtClean="0">
                          <a:effectLst/>
                          <a:latin typeface="Arial"/>
                          <a:ea typeface="Times New Roman"/>
                          <a:cs typeface="Times New Roman"/>
                        </a:rPr>
                        <a:t>(560)</a:t>
                      </a:r>
                      <a:endParaRPr lang="en-US" sz="1600" dirty="0">
                        <a:effectLst/>
                        <a:latin typeface="CG Omega"/>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96%</a:t>
                      </a:r>
                    </a:p>
                    <a:p>
                      <a:pPr marL="0" marR="0" algn="r">
                        <a:lnSpc>
                          <a:spcPct val="115000"/>
                        </a:lnSpc>
                        <a:spcBef>
                          <a:spcPts val="0"/>
                        </a:spcBef>
                        <a:spcAft>
                          <a:spcPts val="0"/>
                        </a:spcAft>
                      </a:pPr>
                      <a:r>
                        <a:rPr lang="en-ZA" sz="1600" dirty="0" smtClean="0">
                          <a:effectLst/>
                          <a:latin typeface="Arial"/>
                          <a:ea typeface="Times New Roman"/>
                          <a:cs typeface="Times New Roman"/>
                        </a:rPr>
                        <a:t>(336/349)</a:t>
                      </a:r>
                      <a:endParaRPr lang="en-US" sz="1600" dirty="0">
                        <a:effectLst/>
                        <a:latin typeface="CG Omega"/>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167%</a:t>
                      </a:r>
                    </a:p>
                    <a:p>
                      <a:pPr marL="0" marR="0" algn="r">
                        <a:lnSpc>
                          <a:spcPct val="115000"/>
                        </a:lnSpc>
                        <a:spcBef>
                          <a:spcPts val="0"/>
                        </a:spcBef>
                        <a:spcAft>
                          <a:spcPts val="0"/>
                        </a:spcAft>
                      </a:pPr>
                      <a:r>
                        <a:rPr lang="en-ZA" sz="1600" dirty="0" smtClean="0">
                          <a:effectLst/>
                          <a:latin typeface="CG Omega"/>
                          <a:ea typeface="Times New Roman"/>
                          <a:cs typeface="Times New Roman"/>
                        </a:rPr>
                        <a:t>(563)</a:t>
                      </a:r>
                      <a:endParaRPr lang="en-US" sz="1600" dirty="0">
                        <a:effectLst/>
                        <a:latin typeface="CG Omega"/>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30783">
                <a:tc>
                  <a:txBody>
                    <a:bodyPr/>
                    <a:lstStyle/>
                    <a:p>
                      <a:pPr marL="0" marR="0" algn="just">
                        <a:lnSpc>
                          <a:spcPct val="115000"/>
                        </a:lnSpc>
                        <a:spcBef>
                          <a:spcPts val="0"/>
                        </a:spcBef>
                        <a:spcAft>
                          <a:spcPts val="0"/>
                        </a:spcAft>
                      </a:pPr>
                      <a:r>
                        <a:rPr lang="en-ZA" sz="1600" dirty="0" smtClean="0">
                          <a:effectLst/>
                          <a:latin typeface="Arial"/>
                          <a:ea typeface="Calibri"/>
                          <a:cs typeface="Times New Roman"/>
                        </a:rPr>
                        <a:t>Value of completed forfeiture cases</a:t>
                      </a:r>
                      <a:endParaRPr lang="en-US" sz="1600" dirty="0">
                        <a:effectLst/>
                        <a:latin typeface="CG Omega"/>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Arial"/>
                          <a:ea typeface="Times New Roman"/>
                          <a:cs typeface="Times New Roman"/>
                        </a:rPr>
                        <a:t>R423.6m</a:t>
                      </a:r>
                      <a:endParaRPr lang="en-US" sz="1600" dirty="0">
                        <a:effectLst/>
                        <a:latin typeface="CG Omega"/>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R600m</a:t>
                      </a:r>
                      <a:endParaRPr lang="en-US" sz="1600" dirty="0">
                        <a:effectLst/>
                        <a:latin typeface="CG Omega"/>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R350.95m</a:t>
                      </a:r>
                      <a:endParaRPr lang="en-US" sz="1600" dirty="0">
                        <a:effectLst/>
                        <a:latin typeface="CG Omega"/>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
        <p:nvSpPr>
          <p:cNvPr id="27678"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19632" y="-28205"/>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2: ASSET FORFEITURE UNIT</a:t>
            </a:r>
          </a:p>
        </p:txBody>
      </p:sp>
    </p:spTree>
    <p:extLst>
      <p:ext uri="{BB962C8B-B14F-4D97-AF65-F5344CB8AC3E}">
        <p14:creationId xmlns:p14="http://schemas.microsoft.com/office/powerpoint/2010/main" xmlns="" val="3292449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29699"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149510" name="TextBox 10"/>
          <p:cNvSpPr txBox="1">
            <a:spLocks noChangeArrowheads="1"/>
          </p:cNvSpPr>
          <p:nvPr/>
        </p:nvSpPr>
        <p:spPr bwMode="auto">
          <a:xfrm>
            <a:off x="179387" y="496888"/>
            <a:ext cx="8815389"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ct val="0"/>
              </a:spcBef>
              <a:spcAft>
                <a:spcPts val="1200"/>
              </a:spcAft>
              <a:buFont typeface="+mj-lt"/>
              <a:buAutoNum type="arabicPeriod" startAt="4"/>
              <a:defRPr/>
            </a:pPr>
            <a:r>
              <a:rPr lang="en-ZA" altLang="en-US" b="0" dirty="0" smtClean="0">
                <a:solidFill>
                  <a:srgbClr val="000000"/>
                </a:solidFill>
              </a:rPr>
              <a:t>During the 2017/18 FY, 324 freezing orders were obtained as a result of an increased focus on Chapter 6 matters</a:t>
            </a:r>
          </a:p>
          <a:p>
            <a:pPr marL="342900" indent="-342900" algn="just" eaLnBrk="1" hangingPunct="1">
              <a:spcBef>
                <a:spcPct val="0"/>
              </a:spcBef>
              <a:spcAft>
                <a:spcPts val="1200"/>
              </a:spcAft>
              <a:buFont typeface="+mj-lt"/>
              <a:buAutoNum type="arabicPeriod" startAt="4"/>
              <a:defRPr/>
            </a:pPr>
            <a:r>
              <a:rPr lang="en-ZA" altLang="en-US" b="0" dirty="0" smtClean="0">
                <a:solidFill>
                  <a:srgbClr val="000000"/>
                </a:solidFill>
              </a:rPr>
              <a:t>The AFU obtained freezing orders to </a:t>
            </a:r>
            <a:r>
              <a:rPr lang="en-ZA" altLang="en-US" b="0" dirty="0">
                <a:solidFill>
                  <a:srgbClr val="000000"/>
                </a:solidFill>
              </a:rPr>
              <a:t>the value of </a:t>
            </a:r>
            <a:r>
              <a:rPr lang="en-ZA" altLang="en-US" b="0" dirty="0" smtClean="0">
                <a:solidFill>
                  <a:srgbClr val="000000"/>
                </a:solidFill>
              </a:rPr>
              <a:t>R4.4bn - This was </a:t>
            </a:r>
            <a:r>
              <a:rPr lang="en-ZA" altLang="en-US" b="0" dirty="0">
                <a:solidFill>
                  <a:srgbClr val="000000"/>
                </a:solidFill>
              </a:rPr>
              <a:t>the best performance in the last 6 years as a result of the completion of high-value cases, with specific reference to the prioritisation of high-value corruption cases by making use of Chapter </a:t>
            </a:r>
            <a:r>
              <a:rPr lang="en-ZA" altLang="en-US" b="0" dirty="0" smtClean="0">
                <a:solidFill>
                  <a:srgbClr val="000000"/>
                </a:solidFill>
              </a:rPr>
              <a:t>6</a:t>
            </a:r>
          </a:p>
          <a:p>
            <a:pPr marL="342900" indent="-342900" algn="just" eaLnBrk="1" hangingPunct="1">
              <a:spcBef>
                <a:spcPct val="0"/>
              </a:spcBef>
              <a:spcAft>
                <a:spcPts val="1200"/>
              </a:spcAft>
              <a:buFont typeface="+mj-lt"/>
              <a:buAutoNum type="arabicPeriod" startAt="4"/>
              <a:defRPr/>
            </a:pPr>
            <a:r>
              <a:rPr lang="en-ZA" altLang="en-US" b="0" dirty="0" smtClean="0">
                <a:solidFill>
                  <a:srgbClr val="000000"/>
                </a:solidFill>
              </a:rPr>
              <a:t>NPA also achieved significant successes in the asset forfeiture focus area of corruption - Freezing orders relating to corruption where the amount benefitted is more than R5m to the value of R3.8bn were obtained</a:t>
            </a:r>
          </a:p>
          <a:p>
            <a:pPr marL="342900" indent="-342900" algn="just" eaLnBrk="1" hangingPunct="1">
              <a:spcBef>
                <a:spcPct val="0"/>
              </a:spcBef>
              <a:spcAft>
                <a:spcPts val="1200"/>
              </a:spcAft>
              <a:buFont typeface="+mj-lt"/>
              <a:buAutoNum type="arabicPeriod" startAt="4"/>
              <a:defRPr/>
            </a:pPr>
            <a:endParaRPr lang="en-ZA" altLang="en-US" sz="1600" b="0" dirty="0" smtClean="0">
              <a:solidFill>
                <a:srgbClr val="000000"/>
              </a:solidFill>
            </a:endParaRPr>
          </a:p>
          <a:p>
            <a:pPr marL="342900" indent="-342900" algn="just" eaLnBrk="1" hangingPunct="1">
              <a:spcBef>
                <a:spcPct val="0"/>
              </a:spcBef>
              <a:spcAft>
                <a:spcPts val="1200"/>
              </a:spcAft>
              <a:buFont typeface="+mj-lt"/>
              <a:buAutoNum type="arabicPeriod" startAt="4"/>
              <a:defRPr/>
            </a:pPr>
            <a:endParaRPr lang="en-ZA" altLang="en-US" sz="1600" b="0" dirty="0">
              <a:solidFill>
                <a:srgbClr val="000000"/>
              </a:solidFill>
            </a:endParaRPr>
          </a:p>
          <a:p>
            <a:pPr marL="342900" indent="-342900" algn="just" eaLnBrk="1" hangingPunct="1">
              <a:spcBef>
                <a:spcPct val="0"/>
              </a:spcBef>
              <a:spcAft>
                <a:spcPts val="1200"/>
              </a:spcAft>
              <a:buFont typeface="+mj-lt"/>
              <a:buAutoNum type="arabicPeriod" startAt="4"/>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a:defRPr/>
            </a:pPr>
            <a:endParaRPr lang="en-ZA" altLang="en-US" sz="1600"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910663099"/>
              </p:ext>
            </p:extLst>
          </p:nvPr>
        </p:nvGraphicFramePr>
        <p:xfrm>
          <a:off x="488949" y="3691953"/>
          <a:ext cx="8505827" cy="3004185"/>
        </p:xfrm>
        <a:graphic>
          <a:graphicData uri="http://schemas.openxmlformats.org/drawingml/2006/table">
            <a:tbl>
              <a:tblPr/>
              <a:tblGrid>
                <a:gridCol w="3806038">
                  <a:extLst>
                    <a:ext uri="{9D8B030D-6E8A-4147-A177-3AD203B41FA5}">
                      <a16:colId xmlns:a16="http://schemas.microsoft.com/office/drawing/2014/main" xmlns="" val="20001"/>
                    </a:ext>
                  </a:extLst>
                </a:gridCol>
                <a:gridCol w="1726308">
                  <a:extLst>
                    <a:ext uri="{9D8B030D-6E8A-4147-A177-3AD203B41FA5}">
                      <a16:colId xmlns:a16="http://schemas.microsoft.com/office/drawing/2014/main" xmlns="" val="20002"/>
                    </a:ext>
                  </a:extLst>
                </a:gridCol>
                <a:gridCol w="1272673">
                  <a:extLst>
                    <a:ext uri="{9D8B030D-6E8A-4147-A177-3AD203B41FA5}">
                      <a16:colId xmlns:a16="http://schemas.microsoft.com/office/drawing/2014/main" xmlns="" val="20003"/>
                    </a:ext>
                  </a:extLst>
                </a:gridCol>
                <a:gridCol w="1700808">
                  <a:extLst>
                    <a:ext uri="{9D8B030D-6E8A-4147-A177-3AD203B41FA5}">
                      <a16:colId xmlns:a16="http://schemas.microsoft.com/office/drawing/2014/main" xmlns="" val="20004"/>
                    </a:ext>
                  </a:extLst>
                </a:gridCol>
              </a:tblGrid>
              <a:tr h="808609">
                <a:tc>
                  <a:txBody>
                    <a:bodyPr/>
                    <a:lstStyle/>
                    <a:p>
                      <a:pPr algn="l">
                        <a:lnSpc>
                          <a:spcPct val="100000"/>
                        </a:lnSpc>
                        <a:spcAft>
                          <a:spcPts val="0"/>
                        </a:spcAft>
                        <a:tabLst>
                          <a:tab pos="4968875" algn="ctr"/>
                        </a:tabLst>
                      </a:pPr>
                      <a:r>
                        <a:rPr lang="en-ZA" sz="1600" dirty="0" smtClean="0">
                          <a:latin typeface="Arial"/>
                          <a:ea typeface="Calibri"/>
                          <a:cs typeface="Times New Roman"/>
                        </a:rPr>
                        <a:t>Performance</a:t>
                      </a:r>
                      <a:r>
                        <a:rPr lang="en-ZA" sz="1600" baseline="0" dirty="0" smtClean="0">
                          <a:latin typeface="Arial"/>
                          <a:ea typeface="Calibri"/>
                          <a:cs typeface="Times New Roman"/>
                        </a:rPr>
                        <a:t> </a:t>
                      </a:r>
                      <a:r>
                        <a:rPr lang="en-ZA" sz="1600" dirty="0" smtClean="0">
                          <a:latin typeface="Arial"/>
                          <a:ea typeface="Calibri"/>
                          <a:cs typeface="Times New Roman"/>
                        </a:rPr>
                        <a:t> </a:t>
                      </a:r>
                      <a:r>
                        <a:rPr lang="en-ZA" sz="1600" dirty="0">
                          <a:latin typeface="Arial"/>
                          <a:ea typeface="Calibri"/>
                          <a:cs typeface="Times New Roman"/>
                        </a:rPr>
                        <a:t>Indicator</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8" marR="48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479301">
                <a:tc>
                  <a:txBody>
                    <a:bodyPr/>
                    <a:lstStyle/>
                    <a:p>
                      <a:pPr marL="0" marR="0" algn="just" defTabSz="457200" rtl="0" eaLnBrk="1" latinLnBrk="0" hangingPunct="1">
                        <a:lnSpc>
                          <a:spcPct val="115000"/>
                        </a:lnSpc>
                        <a:spcBef>
                          <a:spcPts val="0"/>
                        </a:spcBef>
                        <a:spcAft>
                          <a:spcPts val="0"/>
                        </a:spcAft>
                      </a:pPr>
                      <a:r>
                        <a:rPr lang="en-ZA" sz="1600" kern="1200" dirty="0" smtClean="0">
                          <a:solidFill>
                            <a:schemeClr val="tx1"/>
                          </a:solidFill>
                          <a:effectLst/>
                          <a:latin typeface="Arial"/>
                          <a:ea typeface="Calibri"/>
                          <a:cs typeface="Times New Roman"/>
                        </a:rPr>
                        <a:t>Percentage of freezing orders</a:t>
                      </a:r>
                      <a:endParaRPr lang="en-US" sz="1600" kern="1200" dirty="0">
                        <a:solidFill>
                          <a:schemeClr val="tx1"/>
                        </a:solidFill>
                        <a:effectLst/>
                        <a:latin typeface="Arial"/>
                        <a:ea typeface="Calibri"/>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n/a</a:t>
                      </a:r>
                    </a:p>
                    <a:p>
                      <a:pPr marL="0" marR="0" algn="r">
                        <a:lnSpc>
                          <a:spcPct val="115000"/>
                        </a:lnSpc>
                        <a:spcBef>
                          <a:spcPts val="0"/>
                        </a:spcBef>
                        <a:spcAft>
                          <a:spcPts val="0"/>
                        </a:spcAft>
                      </a:pPr>
                      <a:r>
                        <a:rPr lang="en-ZA" sz="1600" dirty="0" smtClean="0">
                          <a:effectLst/>
                          <a:latin typeface="Arial"/>
                          <a:ea typeface="Times New Roman"/>
                          <a:cs typeface="Times New Roman"/>
                        </a:rPr>
                        <a:t>(377)</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100%</a:t>
                      </a:r>
                    </a:p>
                    <a:p>
                      <a:pPr marL="0" marR="0" algn="r">
                        <a:lnSpc>
                          <a:spcPct val="115000"/>
                        </a:lnSpc>
                        <a:spcBef>
                          <a:spcPts val="0"/>
                        </a:spcBef>
                        <a:spcAft>
                          <a:spcPts val="0"/>
                        </a:spcAft>
                      </a:pPr>
                      <a:r>
                        <a:rPr lang="en-ZA" sz="1600" dirty="0" smtClean="0">
                          <a:effectLst/>
                          <a:latin typeface="CG Omega"/>
                          <a:ea typeface="Times New Roman"/>
                          <a:cs typeface="Times New Roman"/>
                        </a:rPr>
                        <a:t>(261)</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125%</a:t>
                      </a:r>
                    </a:p>
                    <a:p>
                      <a:pPr marL="0" marR="0" algn="r">
                        <a:lnSpc>
                          <a:spcPct val="115000"/>
                        </a:lnSpc>
                        <a:spcBef>
                          <a:spcPts val="0"/>
                        </a:spcBef>
                        <a:spcAft>
                          <a:spcPts val="0"/>
                        </a:spcAft>
                      </a:pPr>
                      <a:r>
                        <a:rPr lang="en-ZA" sz="1600" dirty="0" smtClean="0">
                          <a:effectLst/>
                          <a:latin typeface="CG Omega"/>
                          <a:ea typeface="Times New Roman"/>
                          <a:cs typeface="Times New Roman"/>
                        </a:rPr>
                        <a:t>(324)</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79301">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600" kern="1200" dirty="0" smtClean="0">
                          <a:solidFill>
                            <a:schemeClr val="tx1"/>
                          </a:solidFill>
                          <a:effectLst/>
                          <a:latin typeface="Arial"/>
                          <a:ea typeface="Calibri"/>
                          <a:cs typeface="Times New Roman"/>
                        </a:rPr>
                        <a:t>Value of freezing orders</a:t>
                      </a:r>
                      <a:endParaRPr lang="en-US" sz="1600" kern="1200" dirty="0" smtClean="0">
                        <a:solidFill>
                          <a:schemeClr val="tx1"/>
                        </a:solidFill>
                        <a:effectLst/>
                        <a:latin typeface="Arial"/>
                        <a:ea typeface="Calibri"/>
                        <a:cs typeface="Times New Roman"/>
                      </a:endParaRPr>
                    </a:p>
                    <a:p>
                      <a:pPr marL="0" marR="0" algn="just" defTabSz="457200" rtl="0" eaLnBrk="1" latinLnBrk="0" hangingPunct="1">
                        <a:lnSpc>
                          <a:spcPct val="115000"/>
                        </a:lnSpc>
                        <a:spcBef>
                          <a:spcPts val="0"/>
                        </a:spcBef>
                        <a:spcAft>
                          <a:spcPts val="0"/>
                        </a:spcAft>
                      </a:pPr>
                      <a:endParaRPr lang="en-US" sz="1600" kern="1200" dirty="0">
                        <a:solidFill>
                          <a:schemeClr val="tx1"/>
                        </a:solidFill>
                        <a:effectLst/>
                        <a:latin typeface="Arial"/>
                        <a:ea typeface="Calibri"/>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R1.194bn</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R1.2bn</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R4.4bn</a:t>
                      </a:r>
                      <a:endParaRPr lang="en-US" sz="1600" dirty="0">
                        <a:effectLst/>
                        <a:latin typeface="CG Omega"/>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979915">
                <a:tc>
                  <a:txBody>
                    <a:bodyPr/>
                    <a:lstStyle/>
                    <a:p>
                      <a:pPr marL="0" marR="0" algn="just">
                        <a:lnSpc>
                          <a:spcPct val="115000"/>
                        </a:lnSpc>
                        <a:spcBef>
                          <a:spcPts val="0"/>
                        </a:spcBef>
                        <a:spcAft>
                          <a:spcPts val="0"/>
                        </a:spcAft>
                      </a:pPr>
                      <a:r>
                        <a:rPr lang="en-ZA" sz="1600" dirty="0" smtClean="0">
                          <a:effectLst/>
                          <a:latin typeface="Arial"/>
                          <a:ea typeface="Calibri"/>
                          <a:cs typeface="Times New Roman"/>
                        </a:rPr>
                        <a:t>Value of freezing orders obtained relating to corruption where</a:t>
                      </a:r>
                      <a:r>
                        <a:rPr lang="en-ZA" sz="1600" baseline="0" dirty="0" smtClean="0">
                          <a:effectLst/>
                          <a:latin typeface="Arial"/>
                          <a:ea typeface="Calibri"/>
                          <a:cs typeface="Times New Roman"/>
                        </a:rPr>
                        <a:t> the amount benefited per year is more than R5 million</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R627.3m</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R800m</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R3.8bn</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975790031"/>
                  </a:ext>
                </a:extLst>
              </a:tr>
            </a:tbl>
          </a:graphicData>
        </a:graphic>
      </p:graphicFrame>
      <p:sp>
        <p:nvSpPr>
          <p:cNvPr id="29735"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2: ASSET FORFEITURE UNIT</a:t>
            </a:r>
          </a:p>
        </p:txBody>
      </p:sp>
    </p:spTree>
    <p:extLst>
      <p:ext uri="{BB962C8B-B14F-4D97-AF65-F5344CB8AC3E}">
        <p14:creationId xmlns:p14="http://schemas.microsoft.com/office/powerpoint/2010/main" xmlns="" val="1462753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31747"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149510" name="TextBox 10"/>
          <p:cNvSpPr txBox="1">
            <a:spLocks noChangeArrowheads="1"/>
          </p:cNvSpPr>
          <p:nvPr/>
        </p:nvSpPr>
        <p:spPr bwMode="auto">
          <a:xfrm>
            <a:off x="241300" y="547688"/>
            <a:ext cx="8528050" cy="5847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ct val="0"/>
              </a:spcBef>
              <a:spcAft>
                <a:spcPts val="1200"/>
              </a:spcAft>
              <a:buFont typeface="+mj-lt"/>
              <a:buAutoNum type="arabicPeriod" startAt="7"/>
              <a:defRPr/>
            </a:pPr>
            <a:r>
              <a:rPr lang="en-ZA" altLang="en-US" b="0" dirty="0" smtClean="0">
                <a:solidFill>
                  <a:srgbClr val="000000"/>
                </a:solidFill>
              </a:rPr>
              <a:t>The focused strategies of the prioritisation of recoveries (especially victim payments) and the increased focus on the completion of high-value cases through Chapter 6 resulted in recoveries obtained in terms of POCA to the value of R302.8m - </a:t>
            </a:r>
            <a:r>
              <a:rPr lang="en-ZA" altLang="en-US" b="0" dirty="0">
                <a:solidFill>
                  <a:srgbClr val="000000"/>
                </a:solidFill>
              </a:rPr>
              <a:t>P</a:t>
            </a:r>
            <a:r>
              <a:rPr lang="en-ZA" altLang="en-US" b="0" dirty="0" smtClean="0">
                <a:solidFill>
                  <a:srgbClr val="000000"/>
                </a:solidFill>
              </a:rPr>
              <a:t>ayments of R195.8m were made to the victims of crime and R107m were deposited into CARA</a:t>
            </a:r>
          </a:p>
          <a:p>
            <a:pPr marL="342900" indent="-342900" algn="just" eaLnBrk="1" hangingPunct="1">
              <a:spcBef>
                <a:spcPct val="0"/>
              </a:spcBef>
              <a:spcAft>
                <a:spcPts val="1200"/>
              </a:spcAft>
              <a:buFont typeface="+mj-lt"/>
              <a:buAutoNum type="arabicPeriod" startAt="7"/>
              <a:defRPr/>
            </a:pPr>
            <a:r>
              <a:rPr lang="en-ZA" altLang="en-US" b="0" dirty="0" smtClean="0">
                <a:solidFill>
                  <a:srgbClr val="000000"/>
                </a:solidFill>
              </a:rPr>
              <a:t>Overall success rate of the AFU’s litigated cases was 99,1%, through the finalisation of 557 out of 562 cases</a:t>
            </a:r>
          </a:p>
          <a:p>
            <a:pPr marL="342900" indent="-342900" algn="just" eaLnBrk="1" hangingPunct="1">
              <a:spcBef>
                <a:spcPct val="0"/>
              </a:spcBef>
              <a:spcAft>
                <a:spcPts val="1200"/>
              </a:spcAft>
              <a:buFont typeface="+mj-lt"/>
              <a:buAutoNum type="arabicPeriod" startAt="9"/>
              <a:defRPr/>
            </a:pPr>
            <a:r>
              <a:rPr lang="en-ZA" altLang="en-US" b="0" dirty="0">
                <a:solidFill>
                  <a:srgbClr val="000000"/>
                </a:solidFill>
              </a:rPr>
              <a:t>Recoveries relating to corruption where the amount benefited is more than </a:t>
            </a:r>
            <a:r>
              <a:rPr lang="en-ZA" altLang="en-US" b="0" dirty="0" smtClean="0">
                <a:solidFill>
                  <a:srgbClr val="000000"/>
                </a:solidFill>
              </a:rPr>
              <a:t>R5m </a:t>
            </a:r>
            <a:r>
              <a:rPr lang="en-ZA" altLang="en-US" b="0" dirty="0">
                <a:solidFill>
                  <a:srgbClr val="000000"/>
                </a:solidFill>
              </a:rPr>
              <a:t>to the value of </a:t>
            </a:r>
            <a:r>
              <a:rPr lang="en-ZA" altLang="en-US" b="0" dirty="0" smtClean="0">
                <a:solidFill>
                  <a:srgbClr val="000000"/>
                </a:solidFill>
              </a:rPr>
              <a:t>R2.54m </a:t>
            </a:r>
            <a:r>
              <a:rPr lang="en-ZA" altLang="en-US" b="0" dirty="0">
                <a:solidFill>
                  <a:srgbClr val="000000"/>
                </a:solidFill>
              </a:rPr>
              <a:t>were </a:t>
            </a:r>
            <a:r>
              <a:rPr lang="en-ZA" altLang="en-US" b="0" dirty="0" smtClean="0">
                <a:solidFill>
                  <a:srgbClr val="000000"/>
                </a:solidFill>
              </a:rPr>
              <a:t>obtained - </a:t>
            </a:r>
            <a:r>
              <a:rPr lang="en-ZA" altLang="en-US" b="0" dirty="0">
                <a:solidFill>
                  <a:srgbClr val="000000"/>
                </a:solidFill>
              </a:rPr>
              <a:t>While </a:t>
            </a:r>
            <a:r>
              <a:rPr lang="en-ZA" altLang="en-US" b="0" dirty="0" smtClean="0">
                <a:solidFill>
                  <a:srgbClr val="000000"/>
                </a:solidFill>
              </a:rPr>
              <a:t>AFU </a:t>
            </a:r>
            <a:r>
              <a:rPr lang="en-ZA" altLang="en-US" b="0" dirty="0">
                <a:solidFill>
                  <a:srgbClr val="000000"/>
                </a:solidFill>
              </a:rPr>
              <a:t>obtained several restraining orders involving complex high-value matters, only a few convictions were obtained for which confiscation orders could be </a:t>
            </a:r>
            <a:r>
              <a:rPr lang="en-ZA" altLang="en-US" b="0" dirty="0" smtClean="0">
                <a:solidFill>
                  <a:srgbClr val="000000"/>
                </a:solidFill>
              </a:rPr>
              <a:t>secured</a:t>
            </a:r>
            <a:endParaRPr lang="en-ZA" altLang="en-US" b="0" dirty="0">
              <a:solidFill>
                <a:srgbClr val="000000"/>
              </a:solidFill>
            </a:endParaRPr>
          </a:p>
          <a:p>
            <a:pPr marL="342900" indent="-342900" algn="just" eaLnBrk="1" hangingPunct="1">
              <a:spcBef>
                <a:spcPct val="0"/>
              </a:spcBef>
              <a:spcAft>
                <a:spcPts val="1200"/>
              </a:spcAft>
              <a:buFont typeface="+mj-lt"/>
              <a:buAutoNum type="arabicPeriod" startAt="7"/>
              <a:defRPr/>
            </a:pPr>
            <a:endParaRPr lang="en-ZA" altLang="en-US" sz="1600" b="0" dirty="0" smtClean="0">
              <a:solidFill>
                <a:srgbClr val="000000"/>
              </a:solidFill>
            </a:endParaRPr>
          </a:p>
          <a:p>
            <a:pPr marL="342900" indent="-342900" algn="just" eaLnBrk="1" hangingPunct="1">
              <a:spcBef>
                <a:spcPct val="0"/>
              </a:spcBef>
              <a:spcAft>
                <a:spcPts val="1200"/>
              </a:spcAft>
              <a:buFont typeface="+mj-lt"/>
              <a:buAutoNum type="arabicPeriod" startAt="7"/>
              <a:defRPr/>
            </a:pPr>
            <a:endParaRPr lang="en-ZA" altLang="en-US" sz="1600" b="0" dirty="0" smtClean="0">
              <a:solidFill>
                <a:srgbClr val="000000"/>
              </a:solidFill>
            </a:endParaRPr>
          </a:p>
          <a:p>
            <a:pPr marL="0" indent="0" eaLnBrk="1" hangingPunct="1">
              <a:spcBef>
                <a:spcPct val="0"/>
              </a:spcBef>
              <a:spcAft>
                <a:spcPts val="1200"/>
              </a:spcAft>
              <a:buFont typeface="Wingdings 2" panose="05020102010507070707" pitchFamily="18" charset="2"/>
              <a:buNone/>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a:defRPr/>
            </a:pPr>
            <a:endParaRPr lang="en-ZA" altLang="en-US" sz="1600" b="0" dirty="0" smtClean="0">
              <a:solidFill>
                <a:srgbClr val="000000"/>
              </a:solidFill>
            </a:endParaRPr>
          </a:p>
          <a:p>
            <a:pPr marL="0" indent="0" eaLnBrk="1" hangingPunct="1">
              <a:spcBef>
                <a:spcPct val="0"/>
              </a:spcBef>
              <a:spcAft>
                <a:spcPts val="1200"/>
              </a:spcAft>
              <a:buFont typeface="Wingdings 2" panose="05020102010507070707" pitchFamily="18" charset="2"/>
              <a:buNone/>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a:defRPr/>
            </a:pPr>
            <a:endParaRPr lang="en-ZA" altLang="en-US" sz="1600"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099477685"/>
              </p:ext>
            </p:extLst>
          </p:nvPr>
        </p:nvGraphicFramePr>
        <p:xfrm>
          <a:off x="500063" y="3974833"/>
          <a:ext cx="8269287" cy="2763837"/>
        </p:xfrm>
        <a:graphic>
          <a:graphicData uri="http://schemas.openxmlformats.org/drawingml/2006/table">
            <a:tbl>
              <a:tblPr/>
              <a:tblGrid>
                <a:gridCol w="3700196">
                  <a:extLst>
                    <a:ext uri="{9D8B030D-6E8A-4147-A177-3AD203B41FA5}">
                      <a16:colId xmlns:a16="http://schemas.microsoft.com/office/drawing/2014/main" xmlns="" val="20001"/>
                    </a:ext>
                  </a:extLst>
                </a:gridCol>
                <a:gridCol w="1678301">
                  <a:extLst>
                    <a:ext uri="{9D8B030D-6E8A-4147-A177-3AD203B41FA5}">
                      <a16:colId xmlns:a16="http://schemas.microsoft.com/office/drawing/2014/main" xmlns="" val="20002"/>
                    </a:ext>
                  </a:extLst>
                </a:gridCol>
                <a:gridCol w="1237281">
                  <a:extLst>
                    <a:ext uri="{9D8B030D-6E8A-4147-A177-3AD203B41FA5}">
                      <a16:colId xmlns:a16="http://schemas.microsoft.com/office/drawing/2014/main" xmlns="" val="20003"/>
                    </a:ext>
                  </a:extLst>
                </a:gridCol>
                <a:gridCol w="1653509">
                  <a:extLst>
                    <a:ext uri="{9D8B030D-6E8A-4147-A177-3AD203B41FA5}">
                      <a16:colId xmlns:a16="http://schemas.microsoft.com/office/drawing/2014/main" xmlns="" val="20004"/>
                    </a:ext>
                  </a:extLst>
                </a:gridCol>
              </a:tblGrid>
              <a:tr h="731677">
                <a:tc>
                  <a:txBody>
                    <a:bodyPr/>
                    <a:lstStyle/>
                    <a:p>
                      <a:pPr algn="l">
                        <a:lnSpc>
                          <a:spcPct val="100000"/>
                        </a:lnSpc>
                        <a:spcAft>
                          <a:spcPts val="0"/>
                        </a:spcAft>
                        <a:tabLst>
                          <a:tab pos="4968875" algn="ctr"/>
                        </a:tabLst>
                      </a:pPr>
                      <a:r>
                        <a:rPr lang="en-ZA" sz="1600" dirty="0" smtClean="0">
                          <a:latin typeface="Arial"/>
                          <a:ea typeface="Calibri"/>
                          <a:cs typeface="Times New Roman"/>
                        </a:rPr>
                        <a:t>Performance</a:t>
                      </a:r>
                      <a:r>
                        <a:rPr lang="en-ZA" sz="1600" baseline="0" dirty="0" smtClean="0">
                          <a:latin typeface="Arial"/>
                          <a:ea typeface="Calibri"/>
                          <a:cs typeface="Times New Roman"/>
                        </a:rPr>
                        <a:t> </a:t>
                      </a:r>
                      <a:r>
                        <a:rPr lang="en-ZA" sz="1600" dirty="0" smtClean="0">
                          <a:latin typeface="Arial"/>
                          <a:ea typeface="Calibri"/>
                          <a:cs typeface="Times New Roman"/>
                        </a:rPr>
                        <a:t> </a:t>
                      </a:r>
                      <a:r>
                        <a:rPr lang="en-ZA" sz="1600" dirty="0">
                          <a:latin typeface="Arial"/>
                          <a:ea typeface="Calibri"/>
                          <a:cs typeface="Times New Roman"/>
                        </a:rPr>
                        <a:t>Indicator</a:t>
                      </a:r>
                      <a:endParaRPr lang="en-ZA" sz="1600" dirty="0">
                        <a:latin typeface="Calibri"/>
                        <a:ea typeface="Calibri"/>
                        <a:cs typeface="Times New Roman"/>
                      </a:endParaRPr>
                    </a:p>
                  </a:txBody>
                  <a:tcPr marL="48187" marR="48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87" marR="48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7" marR="48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7" marR="48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574912">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600" dirty="0" smtClean="0">
                          <a:effectLst/>
                          <a:latin typeface="Arial"/>
                          <a:ea typeface="Calibri"/>
                          <a:cs typeface="Times New Roman"/>
                        </a:rPr>
                        <a:t>Value of recoveries in terms of POCA</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R377.8m</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R300m</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R302.8m</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616072">
                <a:tc>
                  <a:txBody>
                    <a:bodyPr/>
                    <a:lstStyle/>
                    <a:p>
                      <a:pPr marL="0" marR="0" algn="just">
                        <a:lnSpc>
                          <a:spcPct val="115000"/>
                        </a:lnSpc>
                        <a:spcBef>
                          <a:spcPts val="0"/>
                        </a:spcBef>
                        <a:spcAft>
                          <a:spcPts val="0"/>
                        </a:spcAft>
                      </a:pPr>
                      <a:r>
                        <a:rPr lang="en-ZA" sz="1600" dirty="0" smtClean="0">
                          <a:effectLst/>
                          <a:latin typeface="Arial"/>
                          <a:ea typeface="Calibri"/>
                          <a:cs typeface="Times New Roman"/>
                        </a:rPr>
                        <a:t>Success rate</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99%</a:t>
                      </a:r>
                    </a:p>
                    <a:p>
                      <a:pPr marL="0" marR="0" algn="r">
                        <a:lnSpc>
                          <a:spcPct val="115000"/>
                        </a:lnSpc>
                        <a:spcBef>
                          <a:spcPts val="0"/>
                        </a:spcBef>
                        <a:spcAft>
                          <a:spcPts val="0"/>
                        </a:spcAft>
                      </a:pPr>
                      <a:r>
                        <a:rPr lang="en-ZA" sz="1600" dirty="0" smtClean="0">
                          <a:effectLst/>
                          <a:latin typeface="CG Omega"/>
                          <a:ea typeface="Times New Roman"/>
                          <a:cs typeface="Times New Roman"/>
                        </a:rPr>
                        <a:t>(560/562)</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93%</a:t>
                      </a:r>
                    </a:p>
                    <a:p>
                      <a:pPr marL="0" marR="0" algn="r">
                        <a:lnSpc>
                          <a:spcPct val="115000"/>
                        </a:lnSpc>
                        <a:spcBef>
                          <a:spcPts val="0"/>
                        </a:spcBef>
                        <a:spcAft>
                          <a:spcPts val="0"/>
                        </a:spcAft>
                      </a:pPr>
                      <a:r>
                        <a:rPr lang="en-ZA" sz="1600" dirty="0" smtClean="0">
                          <a:effectLst/>
                          <a:latin typeface="CG Omega"/>
                          <a:ea typeface="Times New Roman"/>
                          <a:cs typeface="Times New Roman"/>
                        </a:rPr>
                        <a:t>(312)</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99,1%</a:t>
                      </a:r>
                    </a:p>
                    <a:p>
                      <a:pPr marL="0" marR="0" algn="r">
                        <a:lnSpc>
                          <a:spcPct val="115000"/>
                        </a:lnSpc>
                        <a:spcBef>
                          <a:spcPts val="0"/>
                        </a:spcBef>
                        <a:spcAft>
                          <a:spcPts val="0"/>
                        </a:spcAft>
                      </a:pPr>
                      <a:r>
                        <a:rPr lang="en-ZA" sz="1600" dirty="0" smtClean="0">
                          <a:effectLst/>
                          <a:latin typeface="CG Omega"/>
                          <a:ea typeface="Times New Roman"/>
                          <a:cs typeface="Times New Roman"/>
                        </a:rPr>
                        <a:t>(557/562)</a:t>
                      </a:r>
                      <a:endParaRPr lang="en-US" sz="1600" dirty="0">
                        <a:effectLst/>
                        <a:latin typeface="CG Omega"/>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841176">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600" kern="1200" dirty="0" smtClean="0">
                          <a:solidFill>
                            <a:schemeClr val="tx1"/>
                          </a:solidFill>
                          <a:effectLst/>
                          <a:latin typeface="Arial"/>
                          <a:ea typeface="Calibri"/>
                          <a:cs typeface="Times New Roman"/>
                        </a:rPr>
                        <a:t>Value of recoveries in relation to corruption where the amount benefited is more than R5 million</a:t>
                      </a:r>
                      <a:endParaRPr lang="en-US" sz="1600" kern="1200" dirty="0" smtClean="0">
                        <a:solidFill>
                          <a:schemeClr val="tx1"/>
                        </a:solidFill>
                        <a:effectLst/>
                        <a:latin typeface="Arial"/>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R220.6m</a:t>
                      </a:r>
                      <a:endParaRPr lang="en-US" sz="1600" dirty="0">
                        <a:effectLst/>
                        <a:latin typeface="CG Omega"/>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R100m</a:t>
                      </a:r>
                      <a:endParaRPr lang="en-US" sz="1600" dirty="0">
                        <a:effectLst/>
                        <a:latin typeface="CG Omega"/>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dirty="0" smtClean="0">
                          <a:effectLst/>
                          <a:latin typeface="CG Omega"/>
                          <a:ea typeface="Times New Roman"/>
                          <a:cs typeface="Times New Roman"/>
                        </a:rPr>
                        <a:t>R2.54m</a:t>
                      </a:r>
                      <a:endParaRPr lang="en-US" sz="1600" dirty="0">
                        <a:effectLst/>
                        <a:latin typeface="CG Omega"/>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963554203"/>
                  </a:ext>
                </a:extLst>
              </a:tr>
            </a:tbl>
          </a:graphicData>
        </a:graphic>
      </p:graphicFrame>
      <p:sp>
        <p:nvSpPr>
          <p:cNvPr id="31785"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2: ASSET FORFEITURE UNIT</a:t>
            </a:r>
          </a:p>
        </p:txBody>
      </p:sp>
    </p:spTree>
    <p:extLst>
      <p:ext uri="{BB962C8B-B14F-4D97-AF65-F5344CB8AC3E}">
        <p14:creationId xmlns:p14="http://schemas.microsoft.com/office/powerpoint/2010/main" xmlns="" val="3776765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33795"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149510" name="TextBox 10"/>
          <p:cNvSpPr txBox="1">
            <a:spLocks noChangeArrowheads="1"/>
          </p:cNvSpPr>
          <p:nvPr/>
        </p:nvSpPr>
        <p:spPr bwMode="auto">
          <a:xfrm>
            <a:off x="331788" y="571500"/>
            <a:ext cx="852805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spcAft>
                <a:spcPts val="1200"/>
              </a:spcAft>
              <a:buFont typeface="+mj-lt"/>
              <a:buAutoNum type="arabicPeriod" startAt="10"/>
              <a:defRPr/>
            </a:pPr>
            <a:r>
              <a:rPr lang="en-ZA" altLang="en-US" b="0" dirty="0" smtClean="0">
                <a:solidFill>
                  <a:srgbClr val="000000"/>
                </a:solidFill>
              </a:rPr>
              <a:t>Due to an increased focus on the finalisation of high value cases recoveries relating to government officials convicted of corruption &amp; related offences to the value of R410 000 were obtained - AFU obtained several restraining orders involving complex high-value matters but only a few convictions were obtained for which confiscation orders could be secured</a:t>
            </a:r>
          </a:p>
          <a:p>
            <a:pPr marL="342900" indent="-342900" algn="just" eaLnBrk="1" hangingPunct="1">
              <a:spcBef>
                <a:spcPct val="0"/>
              </a:spcBef>
              <a:spcAft>
                <a:spcPts val="1200"/>
              </a:spcAft>
              <a:buFont typeface="+mj-lt"/>
              <a:buAutoNum type="arabicPeriod" startAt="10"/>
              <a:defRPr/>
            </a:pPr>
            <a:endParaRPr lang="en-ZA" altLang="en-US" sz="1600" b="0" dirty="0" smtClean="0">
              <a:solidFill>
                <a:srgbClr val="000000"/>
              </a:solidFill>
            </a:endParaRPr>
          </a:p>
          <a:p>
            <a:pPr marL="0" indent="0" eaLnBrk="1" hangingPunct="1">
              <a:spcBef>
                <a:spcPct val="0"/>
              </a:spcBef>
              <a:spcAft>
                <a:spcPts val="1200"/>
              </a:spcAft>
              <a:buFont typeface="Wingdings 2" panose="05020102010507070707" pitchFamily="18" charset="2"/>
              <a:buNone/>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a:defRPr/>
            </a:pPr>
            <a:endParaRPr lang="en-ZA" altLang="en-US" sz="1600" b="0" dirty="0" smtClean="0">
              <a:solidFill>
                <a:srgbClr val="000000"/>
              </a:solidFill>
            </a:endParaRPr>
          </a:p>
          <a:p>
            <a:pPr marL="0" indent="0" eaLnBrk="1" hangingPunct="1">
              <a:spcBef>
                <a:spcPct val="0"/>
              </a:spcBef>
              <a:spcAft>
                <a:spcPts val="1200"/>
              </a:spcAft>
              <a:buFont typeface="Wingdings 2" panose="05020102010507070707" pitchFamily="18" charset="2"/>
              <a:buNone/>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a:defRPr/>
            </a:pPr>
            <a:endParaRPr lang="en-ZA" altLang="en-US" sz="1600"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2408828937"/>
              </p:ext>
            </p:extLst>
          </p:nvPr>
        </p:nvGraphicFramePr>
        <p:xfrm>
          <a:off x="403225" y="2766695"/>
          <a:ext cx="8252259" cy="1603485"/>
        </p:xfrm>
        <a:graphic>
          <a:graphicData uri="http://schemas.openxmlformats.org/drawingml/2006/table">
            <a:tbl>
              <a:tblPr/>
              <a:tblGrid>
                <a:gridCol w="3692577">
                  <a:extLst>
                    <a:ext uri="{9D8B030D-6E8A-4147-A177-3AD203B41FA5}">
                      <a16:colId xmlns:a16="http://schemas.microsoft.com/office/drawing/2014/main" xmlns="" val="20001"/>
                    </a:ext>
                  </a:extLst>
                </a:gridCol>
                <a:gridCol w="1674845">
                  <a:extLst>
                    <a:ext uri="{9D8B030D-6E8A-4147-A177-3AD203B41FA5}">
                      <a16:colId xmlns:a16="http://schemas.microsoft.com/office/drawing/2014/main" xmlns="" val="20002"/>
                    </a:ext>
                  </a:extLst>
                </a:gridCol>
                <a:gridCol w="1234732">
                  <a:extLst>
                    <a:ext uri="{9D8B030D-6E8A-4147-A177-3AD203B41FA5}">
                      <a16:colId xmlns:a16="http://schemas.microsoft.com/office/drawing/2014/main" xmlns="" val="20003"/>
                    </a:ext>
                  </a:extLst>
                </a:gridCol>
                <a:gridCol w="1650105">
                  <a:extLst>
                    <a:ext uri="{9D8B030D-6E8A-4147-A177-3AD203B41FA5}">
                      <a16:colId xmlns:a16="http://schemas.microsoft.com/office/drawing/2014/main" xmlns="" val="20004"/>
                    </a:ext>
                  </a:extLst>
                </a:gridCol>
              </a:tblGrid>
              <a:tr h="0">
                <a:tc>
                  <a:txBody>
                    <a:bodyPr/>
                    <a:lstStyle/>
                    <a:p>
                      <a:pPr algn="l">
                        <a:lnSpc>
                          <a:spcPct val="100000"/>
                        </a:lnSpc>
                        <a:spcAft>
                          <a:spcPts val="0"/>
                        </a:spcAft>
                        <a:tabLst>
                          <a:tab pos="4968875" algn="ctr"/>
                        </a:tabLst>
                      </a:pPr>
                      <a:r>
                        <a:rPr lang="en-ZA" sz="1600" dirty="0" smtClean="0">
                          <a:latin typeface="Arial"/>
                          <a:ea typeface="Calibri"/>
                          <a:cs typeface="Times New Roman"/>
                        </a:rPr>
                        <a:t>Performance</a:t>
                      </a:r>
                      <a:r>
                        <a:rPr lang="en-ZA" sz="1600" baseline="0" dirty="0" smtClean="0">
                          <a:latin typeface="Arial"/>
                          <a:ea typeface="Calibri"/>
                          <a:cs typeface="Times New Roman"/>
                        </a:rPr>
                        <a:t> </a:t>
                      </a:r>
                      <a:r>
                        <a:rPr lang="en-ZA" sz="1600" dirty="0" smtClean="0">
                          <a:latin typeface="Arial"/>
                          <a:ea typeface="Calibri"/>
                          <a:cs typeface="Times New Roman"/>
                        </a:rPr>
                        <a:t> </a:t>
                      </a:r>
                      <a:r>
                        <a:rPr lang="en-ZA" sz="1600" dirty="0">
                          <a:latin typeface="Arial"/>
                          <a:ea typeface="Calibri"/>
                          <a:cs typeface="Times New Roman"/>
                        </a:rPr>
                        <a:t>Indicator</a:t>
                      </a:r>
                      <a:endParaRPr lang="en-ZA" sz="1600" dirty="0">
                        <a:latin typeface="Calibri"/>
                        <a:ea typeface="Calibri"/>
                        <a:cs typeface="Times New Roman"/>
                      </a:endParaRPr>
                    </a:p>
                  </a:txBody>
                  <a:tcPr marL="48182" marR="48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82" marR="48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2" marR="48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2" marR="48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871965">
                <a:tc>
                  <a:txBody>
                    <a:bodyPr/>
                    <a:lstStyle/>
                    <a:p>
                      <a:pPr marL="0" marR="0" algn="just">
                        <a:lnSpc>
                          <a:spcPct val="115000"/>
                        </a:lnSpc>
                        <a:spcBef>
                          <a:spcPts val="0"/>
                        </a:spcBef>
                        <a:spcAft>
                          <a:spcPts val="0"/>
                        </a:spcAft>
                      </a:pPr>
                      <a:r>
                        <a:rPr lang="en-ZA" sz="1600" kern="1200" dirty="0" smtClean="0">
                          <a:solidFill>
                            <a:schemeClr val="tx1"/>
                          </a:solidFill>
                          <a:effectLst/>
                          <a:latin typeface="CG Omega"/>
                          <a:ea typeface="Times New Roman"/>
                          <a:cs typeface="Times New Roman"/>
                        </a:rPr>
                        <a:t>Value of recoveries for government officials convicted of corruption and other related offences</a:t>
                      </a:r>
                      <a:endParaRPr lang="en-US" sz="1600" kern="1200" dirty="0">
                        <a:solidFill>
                          <a:schemeClr val="tx1"/>
                        </a:solidFill>
                        <a:effectLst/>
                        <a:latin typeface="CG Omega"/>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kern="1200" dirty="0" smtClean="0">
                          <a:solidFill>
                            <a:schemeClr val="tx1"/>
                          </a:solidFill>
                          <a:effectLst/>
                          <a:latin typeface="CG Omega"/>
                          <a:ea typeface="Times New Roman"/>
                          <a:cs typeface="Times New Roman"/>
                        </a:rPr>
                        <a:t>R1.17m</a:t>
                      </a:r>
                      <a:endParaRPr lang="en-US" sz="1600" kern="1200" dirty="0">
                        <a:solidFill>
                          <a:schemeClr val="tx1"/>
                        </a:solidFill>
                        <a:effectLst/>
                        <a:latin typeface="CG Omega"/>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kern="1200" dirty="0" smtClean="0">
                          <a:solidFill>
                            <a:schemeClr val="tx1"/>
                          </a:solidFill>
                          <a:effectLst/>
                          <a:latin typeface="CG Omega"/>
                          <a:ea typeface="Times New Roman"/>
                          <a:cs typeface="Times New Roman"/>
                        </a:rPr>
                        <a:t>R1m</a:t>
                      </a:r>
                      <a:endParaRPr lang="en-US" sz="1600" kern="1200" dirty="0">
                        <a:solidFill>
                          <a:schemeClr val="tx1"/>
                        </a:solidFill>
                        <a:effectLst/>
                        <a:latin typeface="CG Omega"/>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US" sz="1600" kern="1200" dirty="0" smtClean="0">
                          <a:solidFill>
                            <a:schemeClr val="tx1"/>
                          </a:solidFill>
                          <a:effectLst/>
                          <a:latin typeface="CG Omega"/>
                          <a:ea typeface="Times New Roman"/>
                          <a:cs typeface="Times New Roman"/>
                        </a:rPr>
                        <a:t>R410 000</a:t>
                      </a:r>
                      <a:endParaRPr lang="en-US" sz="1600" kern="1200" dirty="0">
                        <a:solidFill>
                          <a:schemeClr val="tx1"/>
                        </a:solidFill>
                        <a:effectLst/>
                        <a:latin typeface="CG Omega"/>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
        <p:nvSpPr>
          <p:cNvPr id="33819"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2: ASSET FORFEITURE UNIT</a:t>
            </a:r>
          </a:p>
        </p:txBody>
      </p:sp>
    </p:spTree>
    <p:extLst>
      <p:ext uri="{BB962C8B-B14F-4D97-AF65-F5344CB8AC3E}">
        <p14:creationId xmlns:p14="http://schemas.microsoft.com/office/powerpoint/2010/main" xmlns="" val="141500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Performance Indicator</a:t>
            </a:r>
            <a:endParaRPr lang="en-US" dirty="0"/>
          </a:p>
          <a:p>
            <a:pPr eaLnBrk="1" fontAlgn="t" hangingPunct="1">
              <a:defRPr/>
            </a:pPr>
            <a:r>
              <a:rPr lang="en-ZA" dirty="0"/>
              <a:t>Actual Achievement 2015/2016</a:t>
            </a:r>
            <a:endParaRPr lang="en-US" dirty="0"/>
          </a:p>
          <a:p>
            <a:pPr eaLnBrk="1" fontAlgn="t" hangingPunct="1">
              <a:defRPr/>
            </a:pPr>
            <a:r>
              <a:rPr lang="en-ZA" dirty="0"/>
              <a:t>Planned Target 2016/2017</a:t>
            </a:r>
            <a:endParaRPr lang="en-US" dirty="0"/>
          </a:p>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35843" name="Rectangle 2"/>
          <p:cNvSpPr>
            <a:spLocks noGrp="1" noChangeArrowheads="1"/>
          </p:cNvSpPr>
          <p:nvPr>
            <p:ph type="body" idx="1"/>
          </p:nvPr>
        </p:nvSpPr>
        <p:spPr>
          <a:xfrm>
            <a:off x="287052" y="588124"/>
            <a:ext cx="8756740" cy="914400"/>
          </a:xfrm>
        </p:spPr>
        <p:txBody>
          <a:bodyPr/>
          <a:lstStyle/>
          <a:p>
            <a:pPr marL="0" indent="0">
              <a:buFont typeface="Wingdings" panose="05000000000000000000" pitchFamily="2" charset="2"/>
              <a:buNone/>
            </a:pPr>
            <a:r>
              <a:rPr lang="en-ZA" altLang="en-US" sz="1800" b="1" dirty="0" smtClean="0">
                <a:latin typeface="Arial" panose="020B0604020202020204" pitchFamily="34" charset="0"/>
                <a:ea typeface="Calibri" panose="020F0502020204030204" pitchFamily="34" charset="0"/>
                <a:cs typeface="Arial" panose="020B0604020202020204" pitchFamily="34" charset="0"/>
              </a:rPr>
              <a:t>Strategic Objective 3</a:t>
            </a:r>
            <a:r>
              <a:rPr lang="en-ZA" altLang="en-US" sz="1800" dirty="0" smtClean="0">
                <a:latin typeface="Arial" panose="020B0604020202020204" pitchFamily="34" charset="0"/>
                <a:ea typeface="Calibri" panose="020F0502020204030204" pitchFamily="34" charset="0"/>
                <a:cs typeface="Arial" panose="020B0604020202020204" pitchFamily="34" charset="0"/>
              </a:rPr>
              <a:t>: </a:t>
            </a:r>
            <a:r>
              <a:rPr lang="en-ZA" altLang="en-US" sz="1800" b="1" dirty="0" smtClean="0">
                <a:latin typeface="Arial" panose="020B0604020202020204" pitchFamily="34" charset="0"/>
                <a:ea typeface="Calibri" panose="020F0502020204030204" pitchFamily="34" charset="0"/>
                <a:cs typeface="Arial" panose="020B0604020202020204" pitchFamily="34" charset="0"/>
              </a:rPr>
              <a:t>Ensure that threatened witnesses and related persons are successfully protected</a:t>
            </a:r>
          </a:p>
          <a:p>
            <a:pPr marL="0" indent="0">
              <a:buFont typeface="Wingdings" panose="05000000000000000000" pitchFamily="2" charset="2"/>
              <a:buNone/>
            </a:pPr>
            <a:endParaRPr lang="en-ZA" altLang="en-US" sz="1800" b="1" dirty="0">
              <a:latin typeface="Arial" panose="020B0604020202020204" pitchFamily="34" charset="0"/>
              <a:ea typeface="Calibri" panose="020F0502020204030204" pitchFamily="34" charset="0"/>
              <a:cs typeface="Arial" panose="020B0604020202020204" pitchFamily="34" charset="0"/>
            </a:endParaRPr>
          </a:p>
          <a:p>
            <a:pPr marL="0" indent="0">
              <a:buFont typeface="Wingdings" panose="05000000000000000000" pitchFamily="2" charset="2"/>
              <a:buNone/>
            </a:pPr>
            <a:endParaRPr lang="en-ZA" altLang="en-US" sz="1800" b="1" dirty="0" smtClean="0">
              <a:latin typeface="Arial" panose="020B0604020202020204" pitchFamily="34" charset="0"/>
              <a:ea typeface="Calibri" panose="020F0502020204030204" pitchFamily="34" charset="0"/>
              <a:cs typeface="Arial" panose="020B0604020202020204" pitchFamily="34" charset="0"/>
            </a:endParaRPr>
          </a:p>
        </p:txBody>
      </p:sp>
      <p:sp>
        <p:nvSpPr>
          <p:cNvPr id="35844"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35845" name="TextBox 10"/>
          <p:cNvSpPr txBox="1">
            <a:spLocks noChangeArrowheads="1"/>
          </p:cNvSpPr>
          <p:nvPr/>
        </p:nvSpPr>
        <p:spPr bwMode="auto">
          <a:xfrm>
            <a:off x="287052" y="1600147"/>
            <a:ext cx="83264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spcAft>
                <a:spcPts val="1200"/>
              </a:spcAft>
              <a:buFont typeface="Arial" panose="020B0604020202020204" pitchFamily="34" charset="0"/>
              <a:buAutoNum type="arabicPeriod"/>
            </a:pPr>
            <a:r>
              <a:rPr lang="en-ZA" altLang="en-US" b="0" dirty="0" smtClean="0">
                <a:solidFill>
                  <a:srgbClr val="000000"/>
                </a:solidFill>
              </a:rPr>
              <a:t>OWP </a:t>
            </a:r>
            <a:r>
              <a:rPr lang="en-ZA" altLang="en-US" b="0" dirty="0">
                <a:solidFill>
                  <a:srgbClr val="000000"/>
                </a:solidFill>
              </a:rPr>
              <a:t>maintained its performance record for the last 17 years in ensuring that no witnesses and related persons were threatened or killed while on the witness protection </a:t>
            </a:r>
            <a:r>
              <a:rPr lang="en-ZA" altLang="en-US" b="0" dirty="0" smtClean="0">
                <a:solidFill>
                  <a:srgbClr val="000000"/>
                </a:solidFill>
              </a:rPr>
              <a:t>programme</a:t>
            </a:r>
            <a:endParaRPr lang="en-ZA" altLang="en-US" b="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68030250"/>
              </p:ext>
            </p:extLst>
          </p:nvPr>
        </p:nvGraphicFramePr>
        <p:xfrm>
          <a:off x="346076" y="2888501"/>
          <a:ext cx="8267414" cy="1862227"/>
        </p:xfrm>
        <a:graphic>
          <a:graphicData uri="http://schemas.openxmlformats.org/drawingml/2006/table">
            <a:tbl>
              <a:tblPr/>
              <a:tblGrid>
                <a:gridCol w="3760414">
                  <a:extLst>
                    <a:ext uri="{9D8B030D-6E8A-4147-A177-3AD203B41FA5}">
                      <a16:colId xmlns:a16="http://schemas.microsoft.com/office/drawing/2014/main" xmlns="" val="20001"/>
                    </a:ext>
                  </a:extLst>
                </a:gridCol>
                <a:gridCol w="1655493">
                  <a:extLst>
                    <a:ext uri="{9D8B030D-6E8A-4147-A177-3AD203B41FA5}">
                      <a16:colId xmlns:a16="http://schemas.microsoft.com/office/drawing/2014/main" xmlns="" val="20002"/>
                    </a:ext>
                  </a:extLst>
                </a:gridCol>
                <a:gridCol w="1220467">
                  <a:extLst>
                    <a:ext uri="{9D8B030D-6E8A-4147-A177-3AD203B41FA5}">
                      <a16:colId xmlns:a16="http://schemas.microsoft.com/office/drawing/2014/main" xmlns="" val="20003"/>
                    </a:ext>
                  </a:extLst>
                </a:gridCol>
                <a:gridCol w="1631040">
                  <a:extLst>
                    <a:ext uri="{9D8B030D-6E8A-4147-A177-3AD203B41FA5}">
                      <a16:colId xmlns:a16="http://schemas.microsoft.com/office/drawing/2014/main" xmlns="" val="20004"/>
                    </a:ext>
                  </a:extLst>
                </a:gridCol>
              </a:tblGrid>
              <a:tr h="740563">
                <a:tc>
                  <a:txBody>
                    <a:bodyPr/>
                    <a:lstStyle/>
                    <a:p>
                      <a:pPr algn="l">
                        <a:lnSpc>
                          <a:spcPct val="100000"/>
                        </a:lnSpc>
                        <a:spcAft>
                          <a:spcPts val="0"/>
                        </a:spcAft>
                        <a:tabLst>
                          <a:tab pos="4968875" algn="ctr"/>
                        </a:tabLst>
                      </a:pPr>
                      <a:r>
                        <a:rPr lang="en-ZA" sz="1600" dirty="0" smtClean="0">
                          <a:latin typeface="Arial"/>
                          <a:ea typeface="Calibri"/>
                          <a:cs typeface="Times New Roman"/>
                        </a:rPr>
                        <a:t>Objective</a:t>
                      </a:r>
                      <a:r>
                        <a:rPr lang="en-ZA" sz="1600" baseline="0" dirty="0" smtClean="0">
                          <a:latin typeface="Arial"/>
                          <a:ea typeface="Calibri"/>
                          <a:cs typeface="Times New Roman"/>
                        </a:rPr>
                        <a:t> </a:t>
                      </a:r>
                      <a:r>
                        <a:rPr lang="en-ZA" sz="1600" dirty="0" smtClean="0">
                          <a:latin typeface="Arial"/>
                          <a:ea typeface="Calibri"/>
                          <a:cs typeface="Times New Roman"/>
                        </a:rPr>
                        <a:t> </a:t>
                      </a:r>
                      <a:r>
                        <a:rPr lang="en-ZA" sz="1600" dirty="0">
                          <a:latin typeface="Arial"/>
                          <a:ea typeface="Calibri"/>
                          <a:cs typeface="Times New Roman"/>
                        </a:rPr>
                        <a:t>Indicator</a:t>
                      </a:r>
                      <a:endParaRPr lang="en-ZA" sz="1600" dirty="0">
                        <a:latin typeface="Calibri"/>
                        <a:ea typeface="Calibri"/>
                        <a:cs typeface="Times New Roman"/>
                      </a:endParaRPr>
                    </a:p>
                  </a:txBody>
                  <a:tcPr marL="48181" marR="4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81" marR="4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1" marR="4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1" marR="4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1121575">
                <a:tc>
                  <a:txBody>
                    <a:bodyPr/>
                    <a:lstStyle/>
                    <a:p>
                      <a:pPr marL="0" marR="0" algn="just">
                        <a:lnSpc>
                          <a:spcPct val="115000"/>
                        </a:lnSpc>
                        <a:spcBef>
                          <a:spcPts val="0"/>
                        </a:spcBef>
                        <a:spcAft>
                          <a:spcPts val="0"/>
                        </a:spcAft>
                      </a:pPr>
                      <a:r>
                        <a:rPr lang="en-ZA" sz="1600" dirty="0" smtClean="0">
                          <a:effectLst/>
                          <a:latin typeface="Arial"/>
                          <a:ea typeface="Times New Roman"/>
                          <a:cs typeface="Times New Roman"/>
                        </a:rPr>
                        <a:t>Number</a:t>
                      </a:r>
                      <a:r>
                        <a:rPr lang="en-ZA" sz="1600" baseline="0" dirty="0" smtClean="0">
                          <a:effectLst/>
                          <a:latin typeface="Arial"/>
                          <a:ea typeface="Times New Roman"/>
                          <a:cs typeface="Times New Roman"/>
                        </a:rPr>
                        <a:t> of witnesses and related persons harmed, threatened or killed while on the Witness Protection Programme</a:t>
                      </a:r>
                      <a:endParaRPr lang="en-US" sz="1600" dirty="0">
                        <a:effectLst/>
                        <a:latin typeface="CG Omega"/>
                        <a:ea typeface="Times New Roman"/>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0</a:t>
                      </a:r>
                      <a:endParaRPr lang="en-US" sz="1600" dirty="0">
                        <a:effectLst/>
                        <a:latin typeface="CG Omega"/>
                        <a:ea typeface="Times New Roman"/>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Arial"/>
                          <a:ea typeface="Calibri"/>
                          <a:cs typeface="Times New Roman"/>
                        </a:rPr>
                        <a:t>0</a:t>
                      </a:r>
                      <a:endParaRPr lang="en-US" sz="1600" dirty="0">
                        <a:effectLst/>
                        <a:latin typeface="CG Omega"/>
                        <a:ea typeface="Times New Roman"/>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0</a:t>
                      </a:r>
                      <a:endParaRPr lang="en-US" sz="1600" dirty="0">
                        <a:effectLst/>
                        <a:latin typeface="CG Omega"/>
                        <a:ea typeface="Times New Roman"/>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bl>
          </a:graphicData>
        </a:graphic>
      </p:graphicFrame>
      <p:sp>
        <p:nvSpPr>
          <p:cNvPr id="35865"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08520" y="0"/>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3: OFFICE FOR WITNESS PROTECTION</a:t>
            </a:r>
          </a:p>
        </p:txBody>
      </p:sp>
    </p:spTree>
    <p:extLst>
      <p:ext uri="{BB962C8B-B14F-4D97-AF65-F5344CB8AC3E}">
        <p14:creationId xmlns:p14="http://schemas.microsoft.com/office/powerpoint/2010/main" xmlns="" val="251652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78AB54-516C-4D32-A721-B811BD39A4B6}" type="slidenum">
              <a:rPr lang="en-US" altLang="en-US" sz="1100" b="1">
                <a:solidFill>
                  <a:srgbClr val="A7A399"/>
                </a:solidFill>
              </a:rPr>
              <a:pPr/>
              <a:t>2</a:t>
            </a:fld>
            <a:endParaRPr lang="en-US" altLang="en-US" sz="1100" b="1" dirty="0">
              <a:solidFill>
                <a:srgbClr val="A7A399"/>
              </a:solidFill>
            </a:endParaRPr>
          </a:p>
        </p:txBody>
      </p:sp>
      <p:sp>
        <p:nvSpPr>
          <p:cNvPr id="15363" name="Content Placeholder 4"/>
          <p:cNvSpPr>
            <a:spLocks noGrp="1"/>
          </p:cNvSpPr>
          <p:nvPr>
            <p:ph idx="4294967295"/>
          </p:nvPr>
        </p:nvSpPr>
        <p:spPr>
          <a:xfrm>
            <a:off x="194310" y="692309"/>
            <a:ext cx="8441690" cy="5276691"/>
          </a:xfrm>
          <a:prstGeom prst="rect">
            <a:avLst/>
          </a:prstGeom>
        </p:spPr>
        <p:txBody>
          <a:bodyPr/>
          <a:lstStyle/>
          <a:p>
            <a:pPr marL="0" lvl="0" indent="0">
              <a:spcBef>
                <a:spcPts val="0"/>
              </a:spcBef>
              <a:buNone/>
              <a:defRPr/>
            </a:pPr>
            <a:endParaRPr lang="en-US" sz="1800" b="1" dirty="0">
              <a:solidFill>
                <a:prstClr val="black"/>
              </a:solidFill>
              <a:latin typeface="Arial" pitchFamily="34" charset="0"/>
            </a:endParaRPr>
          </a:p>
          <a:p>
            <a:pPr marL="0" lvl="0" indent="0">
              <a:lnSpc>
                <a:spcPct val="200000"/>
              </a:lnSpc>
              <a:spcBef>
                <a:spcPts val="0"/>
              </a:spcBef>
              <a:buFontTx/>
              <a:buAutoNum type="arabicPeriod"/>
              <a:defRPr/>
            </a:pPr>
            <a:r>
              <a:rPr lang="en-US" sz="1800" b="1" dirty="0">
                <a:latin typeface="Arial" pitchFamily="34" charset="0"/>
              </a:rPr>
              <a:t> </a:t>
            </a:r>
            <a:r>
              <a:rPr lang="en-US" sz="1800" b="1" dirty="0" smtClean="0">
                <a:latin typeface="Arial" pitchFamily="34" charset="0"/>
              </a:rPr>
              <a:t>Introduction</a:t>
            </a:r>
            <a:endParaRPr lang="en-US" sz="1800" b="1" dirty="0">
              <a:latin typeface="Arial" pitchFamily="34" charset="0"/>
            </a:endParaRPr>
          </a:p>
          <a:p>
            <a:pPr marL="0" lvl="0" indent="0">
              <a:lnSpc>
                <a:spcPct val="200000"/>
              </a:lnSpc>
              <a:spcBef>
                <a:spcPts val="0"/>
              </a:spcBef>
              <a:buFontTx/>
              <a:buAutoNum type="arabicPeriod"/>
              <a:defRPr/>
            </a:pPr>
            <a:r>
              <a:rPr lang="en-US" sz="1800" b="1" dirty="0">
                <a:latin typeface="Arial" pitchFamily="34" charset="0"/>
              </a:rPr>
              <a:t> Policy Updates</a:t>
            </a:r>
          </a:p>
          <a:p>
            <a:pPr marL="0" lvl="0" indent="0">
              <a:lnSpc>
                <a:spcPct val="200000"/>
              </a:lnSpc>
              <a:spcBef>
                <a:spcPts val="0"/>
              </a:spcBef>
              <a:buFont typeface="+mj-lt"/>
              <a:buAutoNum type="arabicPeriod"/>
              <a:defRPr/>
            </a:pPr>
            <a:r>
              <a:rPr lang="en-US" sz="1800" b="1" dirty="0" smtClean="0">
                <a:latin typeface="Arial" pitchFamily="34" charset="0"/>
              </a:rPr>
              <a:t> Performance </a:t>
            </a:r>
            <a:r>
              <a:rPr lang="en-US" sz="1800" b="1" dirty="0">
                <a:latin typeface="Arial" pitchFamily="34" charset="0"/>
              </a:rPr>
              <a:t>Overview</a:t>
            </a:r>
          </a:p>
          <a:p>
            <a:pPr marL="0" lvl="0" indent="0">
              <a:lnSpc>
                <a:spcPct val="200000"/>
              </a:lnSpc>
              <a:spcBef>
                <a:spcPts val="0"/>
              </a:spcBef>
              <a:buFont typeface="+mj-lt"/>
              <a:buAutoNum type="arabicPeriod"/>
              <a:defRPr/>
            </a:pPr>
            <a:r>
              <a:rPr lang="en-US" sz="1800" b="1" dirty="0" smtClean="0">
                <a:latin typeface="Arial" pitchFamily="34" charset="0"/>
              </a:rPr>
              <a:t> </a:t>
            </a:r>
            <a:r>
              <a:rPr lang="en-US" sz="1800" b="1" dirty="0" err="1" smtClean="0">
                <a:latin typeface="Arial" pitchFamily="34" charset="0"/>
              </a:rPr>
              <a:t>Organisational</a:t>
            </a:r>
            <a:r>
              <a:rPr lang="en-US" sz="1800" b="1" dirty="0" smtClean="0">
                <a:latin typeface="Arial" pitchFamily="34" charset="0"/>
              </a:rPr>
              <a:t> </a:t>
            </a:r>
            <a:r>
              <a:rPr lang="en-US" sz="1800" b="1" dirty="0">
                <a:latin typeface="Arial" pitchFamily="34" charset="0"/>
              </a:rPr>
              <a:t>Overview</a:t>
            </a:r>
          </a:p>
          <a:p>
            <a:pPr marL="0" lvl="0" indent="0">
              <a:lnSpc>
                <a:spcPct val="200000"/>
              </a:lnSpc>
              <a:spcBef>
                <a:spcPts val="0"/>
              </a:spcBef>
              <a:buFont typeface="+mj-lt"/>
              <a:buAutoNum type="arabicPeriod" startAt="5"/>
              <a:defRPr/>
            </a:pPr>
            <a:r>
              <a:rPr lang="en-US" sz="1800" b="1" dirty="0" smtClean="0">
                <a:latin typeface="Arial" pitchFamily="34" charset="0"/>
              </a:rPr>
              <a:t> </a:t>
            </a:r>
            <a:r>
              <a:rPr lang="en-US" sz="1800" b="1" dirty="0" err="1" smtClean="0">
                <a:latin typeface="Arial" pitchFamily="34" charset="0"/>
              </a:rPr>
              <a:t>Programme</a:t>
            </a:r>
            <a:r>
              <a:rPr lang="en-US" sz="1800" b="1" dirty="0" smtClean="0">
                <a:latin typeface="Arial" pitchFamily="34" charset="0"/>
              </a:rPr>
              <a:t> Performance</a:t>
            </a:r>
          </a:p>
          <a:p>
            <a:pPr marL="0" lvl="0" indent="0">
              <a:lnSpc>
                <a:spcPct val="150000"/>
              </a:lnSpc>
              <a:spcBef>
                <a:spcPts val="0"/>
              </a:spcBef>
              <a:buNone/>
              <a:defRPr/>
            </a:pPr>
            <a:r>
              <a:rPr lang="en-US" sz="1800" dirty="0">
                <a:latin typeface="Arial" pitchFamily="34" charset="0"/>
              </a:rPr>
              <a:t> </a:t>
            </a:r>
            <a:r>
              <a:rPr lang="en-US" sz="1800" dirty="0" smtClean="0">
                <a:latin typeface="Arial" pitchFamily="34" charset="0"/>
              </a:rPr>
              <a:t>  </a:t>
            </a:r>
            <a:r>
              <a:rPr lang="en-ZA" sz="1800" dirty="0" smtClean="0">
                <a:latin typeface="Arial" pitchFamily="34" charset="0"/>
              </a:rPr>
              <a:t>Programme 4 of the Department of Justice and Constitutional Development </a:t>
            </a:r>
          </a:p>
          <a:p>
            <a:pPr marL="0" lvl="0" indent="0">
              <a:lnSpc>
                <a:spcPct val="150000"/>
              </a:lnSpc>
              <a:spcBef>
                <a:spcPts val="0"/>
              </a:spcBef>
              <a:buNone/>
              <a:defRPr/>
            </a:pPr>
            <a:r>
              <a:rPr lang="en-ZA" sz="1800" dirty="0">
                <a:latin typeface="Arial" pitchFamily="34" charset="0"/>
              </a:rPr>
              <a:t> </a:t>
            </a:r>
            <a:r>
              <a:rPr lang="en-ZA" sz="1800" dirty="0" smtClean="0">
                <a:latin typeface="Arial" pitchFamily="34" charset="0"/>
              </a:rPr>
              <a:t>  (</a:t>
            </a:r>
            <a:r>
              <a:rPr lang="en-ZA" sz="1800" dirty="0" err="1" smtClean="0">
                <a:latin typeface="Arial" pitchFamily="34" charset="0"/>
              </a:rPr>
              <a:t>DoJ&amp;CD</a:t>
            </a:r>
            <a:r>
              <a:rPr lang="en-ZA" sz="1800" dirty="0" smtClean="0">
                <a:latin typeface="Arial" pitchFamily="34" charset="0"/>
              </a:rPr>
              <a:t>): </a:t>
            </a:r>
            <a:r>
              <a:rPr lang="en-ZA" sz="1800" dirty="0">
                <a:latin typeface="Arial" pitchFamily="34" charset="0"/>
              </a:rPr>
              <a:t>National Prosecuting </a:t>
            </a:r>
            <a:r>
              <a:rPr lang="en-ZA" sz="1800" dirty="0" smtClean="0">
                <a:latin typeface="Arial" pitchFamily="34" charset="0"/>
              </a:rPr>
              <a:t>Authority (NPA)</a:t>
            </a:r>
          </a:p>
          <a:p>
            <a:pPr marL="0" indent="0">
              <a:lnSpc>
                <a:spcPct val="150000"/>
              </a:lnSpc>
              <a:spcBef>
                <a:spcPts val="0"/>
              </a:spcBef>
              <a:buNone/>
              <a:defRPr/>
            </a:pPr>
            <a:r>
              <a:rPr lang="en-US" sz="1800" b="1" dirty="0" smtClean="0">
                <a:latin typeface="Arial" pitchFamily="34" charset="0"/>
              </a:rPr>
              <a:t>6. Budget </a:t>
            </a:r>
            <a:r>
              <a:rPr lang="en-US" sz="1800" b="1" dirty="0">
                <a:latin typeface="Arial" pitchFamily="34" charset="0"/>
              </a:rPr>
              <a:t>Overview</a:t>
            </a:r>
          </a:p>
          <a:p>
            <a:pPr lvl="0">
              <a:lnSpc>
                <a:spcPct val="150000"/>
              </a:lnSpc>
              <a:spcBef>
                <a:spcPts val="0"/>
              </a:spcBef>
              <a:buFont typeface="+mj-lt"/>
              <a:buAutoNum type="arabicPeriod"/>
              <a:defRPr/>
            </a:pPr>
            <a:endParaRPr lang="en-US" sz="1800" dirty="0">
              <a:latin typeface="Arial" pitchFamily="34" charset="0"/>
            </a:endParaRPr>
          </a:p>
          <a:p>
            <a:pPr marL="0" indent="0" algn="just" defTabSz="422041">
              <a:lnSpc>
                <a:spcPct val="150000"/>
              </a:lnSpc>
              <a:spcBef>
                <a:spcPct val="0"/>
              </a:spcBef>
              <a:buNone/>
              <a:defRPr/>
            </a:pPr>
            <a:endParaRPr lang="en-ZA" sz="18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ea typeface="+mj-ea"/>
              </a:rPr>
              <a:t>CONTENTS</a:t>
            </a:r>
            <a:endParaRPr lang="en-GB" sz="2400" b="1" cap="small" dirty="0">
              <a:solidFill>
                <a:schemeClr val="bg1"/>
              </a:solidFill>
              <a:latin typeface="+mn-lt"/>
              <a:ea typeface="+mj-ea"/>
            </a:endParaRPr>
          </a:p>
        </p:txBody>
      </p:sp>
    </p:spTree>
    <p:extLst>
      <p:ext uri="{BB962C8B-B14F-4D97-AF65-F5344CB8AC3E}">
        <p14:creationId xmlns:p14="http://schemas.microsoft.com/office/powerpoint/2010/main" xmlns="" val="3545821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50" y="-30163"/>
            <a:ext cx="9251950" cy="6884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defRPr/>
            </a:pPr>
            <a:r>
              <a:rPr lang="en-ZA" dirty="0"/>
              <a:t>Actual Achievement 2016/2017</a:t>
            </a:r>
            <a:endParaRPr lang="en-US" dirty="0"/>
          </a:p>
          <a:p>
            <a:pPr eaLnBrk="1" fontAlgn="t" hangingPunct="1">
              <a:defRPr/>
            </a:pPr>
            <a:r>
              <a:rPr lang="en-ZA" dirty="0"/>
              <a:t>16.5</a:t>
            </a:r>
            <a:endParaRPr lang="en-US" dirty="0"/>
          </a:p>
          <a:p>
            <a:pPr eaLnBrk="1" fontAlgn="t" hangingPunct="1">
              <a:defRPr/>
            </a:pPr>
            <a:r>
              <a:rPr lang="en-ZA" dirty="0"/>
              <a:t>Policy Framework of Prevention and Combating of Trafficking in Persons submitted to Parliament by target date</a:t>
            </a:r>
            <a:endParaRPr lang="en-US" dirty="0"/>
          </a:p>
          <a:p>
            <a:pPr eaLnBrk="1" fontAlgn="t" hangingPunct="1">
              <a:defRPr/>
            </a:pPr>
            <a:r>
              <a:rPr lang="en-ZA" dirty="0"/>
              <a:t>-</a:t>
            </a:r>
            <a:endParaRPr lang="en-US" dirty="0"/>
          </a:p>
          <a:p>
            <a:pPr eaLnBrk="1" fontAlgn="t" hangingPunct="1">
              <a:defRPr/>
            </a:pPr>
            <a:r>
              <a:rPr lang="en-ZA" dirty="0"/>
              <a:t>31 August 2016</a:t>
            </a:r>
            <a:endParaRPr lang="en-US" dirty="0"/>
          </a:p>
          <a:p>
            <a:pPr eaLnBrk="1" fontAlgn="t" hangingPunct="1">
              <a:defRPr/>
            </a:pPr>
            <a:r>
              <a:rPr lang="en-ZA" dirty="0"/>
              <a:t>-</a:t>
            </a:r>
            <a:endParaRPr lang="en-US" dirty="0"/>
          </a:p>
          <a:p>
            <a:pPr eaLnBrk="1" fontAlgn="t" hangingPunct="1">
              <a:defRPr/>
            </a:pPr>
            <a:r>
              <a:rPr lang="en-ZA" dirty="0"/>
              <a:t>16.6</a:t>
            </a:r>
            <a:endParaRPr lang="en-US" dirty="0"/>
          </a:p>
          <a:p>
            <a:pPr eaLnBrk="1" fontAlgn="t" hangingPunct="1">
              <a:defRPr/>
            </a:pPr>
            <a:r>
              <a:rPr lang="en-ZA" dirty="0"/>
              <a:t>Number of policy dialogues held with stakeholders in human rights sector</a:t>
            </a:r>
            <a:endParaRPr lang="en-US" dirty="0"/>
          </a:p>
          <a:p>
            <a:pPr eaLnBrk="1" fontAlgn="t" hangingPunct="1">
              <a:defRPr/>
            </a:pPr>
            <a:r>
              <a:rPr lang="en-ZA" dirty="0"/>
              <a:t>22</a:t>
            </a:r>
            <a:endParaRPr lang="en-US" dirty="0"/>
          </a:p>
          <a:p>
            <a:pPr eaLnBrk="1" fontAlgn="t" hangingPunct="1">
              <a:defRPr/>
            </a:pPr>
            <a:r>
              <a:rPr lang="en-ZA" dirty="0"/>
              <a:t>3</a:t>
            </a:r>
            <a:endParaRPr lang="en-US" dirty="0"/>
          </a:p>
          <a:p>
            <a:pPr eaLnBrk="1" fontAlgn="t" hangingPunct="1">
              <a:defRPr/>
            </a:pPr>
            <a:r>
              <a:rPr lang="en-ZA" dirty="0"/>
              <a:t>21</a:t>
            </a:r>
            <a:endParaRPr lang="en-US" dirty="0"/>
          </a:p>
          <a:p>
            <a:pPr eaLnBrk="1" fontAlgn="t" hangingPunct="1">
              <a:defRPr/>
            </a:pPr>
            <a:r>
              <a:rPr lang="en-ZA" dirty="0"/>
              <a:t>16.7</a:t>
            </a:r>
            <a:endParaRPr lang="en-US" dirty="0"/>
          </a:p>
          <a:p>
            <a:pPr eaLnBrk="1" fontAlgn="t" hangingPunct="1">
              <a:defRPr/>
            </a:pPr>
            <a:r>
              <a:rPr lang="en-ZA" dirty="0"/>
              <a:t>Number of municipalities which participated in the NAP dialogues</a:t>
            </a:r>
            <a:endParaRPr lang="en-US" dirty="0"/>
          </a:p>
          <a:p>
            <a:pPr eaLnBrk="1" fontAlgn="t" hangingPunct="1">
              <a:defRPr/>
            </a:pPr>
            <a:r>
              <a:rPr lang="en-ZA" dirty="0"/>
              <a:t>77</a:t>
            </a:r>
            <a:endParaRPr lang="en-US" dirty="0"/>
          </a:p>
          <a:p>
            <a:pPr eaLnBrk="1" fontAlgn="t" hangingPunct="1">
              <a:defRPr/>
            </a:pPr>
            <a:r>
              <a:rPr lang="en-ZA" dirty="0"/>
              <a:t>70</a:t>
            </a:r>
            <a:endParaRPr lang="en-US" dirty="0"/>
          </a:p>
          <a:p>
            <a:pPr eaLnBrk="1" fontAlgn="t" hangingPunct="1">
              <a:defRPr/>
            </a:pPr>
            <a:r>
              <a:rPr lang="en-ZA" dirty="0"/>
              <a:t>104</a:t>
            </a:r>
            <a:endParaRPr lang="en-US" dirty="0"/>
          </a:p>
        </p:txBody>
      </p:sp>
      <p:sp>
        <p:nvSpPr>
          <p:cNvPr id="37891" name="Rectangle 4"/>
          <p:cNvSpPr>
            <a:spLocks noChangeArrowheads="1"/>
          </p:cNvSpPr>
          <p:nvPr/>
        </p:nvSpPr>
        <p:spPr bwMode="auto">
          <a:xfrm>
            <a:off x="71438" y="171450"/>
            <a:ext cx="6929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r>
              <a:rPr lang="en-US" altLang="en-US" sz="2000">
                <a:solidFill>
                  <a:srgbClr val="FFFFFF"/>
                </a:solidFill>
                <a:latin typeface="Century Gothic" panose="020B0502020202020204" pitchFamily="34" charset="0"/>
              </a:rPr>
              <a:t>DEPARTMENTAL PERFORMANCE: PROGRAMME 3</a:t>
            </a:r>
          </a:p>
        </p:txBody>
      </p:sp>
      <p:sp>
        <p:nvSpPr>
          <p:cNvPr id="32772" name="TextBox 10"/>
          <p:cNvSpPr txBox="1">
            <a:spLocks noChangeArrowheads="1"/>
          </p:cNvSpPr>
          <p:nvPr/>
        </p:nvSpPr>
        <p:spPr bwMode="auto">
          <a:xfrm>
            <a:off x="298450" y="635000"/>
            <a:ext cx="8364538" cy="590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0050" indent="-400050">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ct val="0"/>
              </a:spcBef>
              <a:spcAft>
                <a:spcPts val="1200"/>
              </a:spcAft>
              <a:buFont typeface="+mj-lt"/>
              <a:buAutoNum type="arabicPeriod" startAt="2"/>
              <a:defRPr/>
            </a:pPr>
            <a:r>
              <a:rPr lang="en-ZA" altLang="en-US" b="0" dirty="0" smtClean="0">
                <a:solidFill>
                  <a:srgbClr val="000000"/>
                </a:solidFill>
              </a:rPr>
              <a:t>179 witnesses and 118 related persons joined the programme in 2017/18, totalling the number of witnesses and related persons managed during the financial year (including the witnesses and related persons carried over from the previous financial year) to 425.</a:t>
            </a:r>
          </a:p>
          <a:p>
            <a:pPr marL="342900" indent="-342900" algn="just" eaLnBrk="1" hangingPunct="1">
              <a:spcBef>
                <a:spcPct val="0"/>
              </a:spcBef>
              <a:spcAft>
                <a:spcPts val="1200"/>
              </a:spcAft>
              <a:buFont typeface="+mj-lt"/>
              <a:buAutoNum type="arabicPeriod" startAt="2"/>
              <a:defRPr/>
            </a:pPr>
            <a:r>
              <a:rPr lang="en-ZA" altLang="en-US" b="0" dirty="0" smtClean="0">
                <a:solidFill>
                  <a:srgbClr val="000000"/>
                </a:solidFill>
              </a:rPr>
              <a:t>109 witnesses and 103 related persons were successfully discharged and resettled.</a:t>
            </a:r>
          </a:p>
          <a:p>
            <a:pPr marL="342900" indent="-342900" algn="just" eaLnBrk="1" hangingPunct="1">
              <a:spcBef>
                <a:spcPct val="0"/>
              </a:spcBef>
              <a:spcAft>
                <a:spcPts val="1200"/>
              </a:spcAft>
              <a:buFont typeface="+mj-lt"/>
              <a:buAutoNum type="arabicPeriod" startAt="2"/>
              <a:defRPr/>
            </a:pPr>
            <a:r>
              <a:rPr lang="en-ZA" altLang="en-US" b="0" dirty="0" smtClean="0">
                <a:solidFill>
                  <a:srgbClr val="000000"/>
                </a:solidFill>
              </a:rPr>
              <a:t>7 witnesses and 2 related persons, who no longer wanted to be on the programme, left the programme voluntarily, and without notice.</a:t>
            </a:r>
          </a:p>
          <a:p>
            <a:pPr marL="342900" indent="-342900" algn="just" eaLnBrk="1" hangingPunct="1">
              <a:spcBef>
                <a:spcPct val="0"/>
              </a:spcBef>
              <a:spcAft>
                <a:spcPts val="1200"/>
              </a:spcAft>
              <a:buFont typeface="+mj-lt"/>
              <a:buAutoNum type="arabicPeriod" startAt="2"/>
              <a:defRPr/>
            </a:pPr>
            <a:r>
              <a:rPr lang="en-ZA" altLang="en-US" b="0" dirty="0" smtClean="0">
                <a:solidFill>
                  <a:srgbClr val="000000"/>
                </a:solidFill>
              </a:rPr>
              <a:t>96 witnesses and 78 related persons signed off the Witness Protection Programme.</a:t>
            </a:r>
          </a:p>
          <a:p>
            <a:pPr marL="342900" indent="-342900" algn="just" eaLnBrk="1" hangingPunct="1">
              <a:spcBef>
                <a:spcPct val="0"/>
              </a:spcBef>
              <a:spcAft>
                <a:spcPts val="1200"/>
              </a:spcAft>
              <a:buFont typeface="+mj-lt"/>
              <a:buAutoNum type="arabicPeriod" startAt="2"/>
              <a:defRPr/>
            </a:pPr>
            <a:r>
              <a:rPr lang="en-ZA" altLang="en-US" b="0" dirty="0" smtClean="0">
                <a:solidFill>
                  <a:srgbClr val="000000"/>
                </a:solidFill>
              </a:rPr>
              <a:t>The high level of cooperation from partners and stakeholders resulted in 27 life terms and 719 sentences of direct imprisonment that were imposed where witnesses on the Witness Protection Programme testified.</a:t>
            </a:r>
          </a:p>
          <a:p>
            <a:pPr eaLnBrk="1" hangingPunct="1">
              <a:spcBef>
                <a:spcPct val="0"/>
              </a:spcBef>
              <a:spcAft>
                <a:spcPts val="1200"/>
              </a:spcAft>
              <a:buFont typeface="Arial" panose="020B0604020202020204" pitchFamily="34" charset="0"/>
              <a:buAutoNum type="romanLcPeriod" startAt="2"/>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startAt="2"/>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startAt="2"/>
              <a:defRPr/>
            </a:pPr>
            <a:endParaRPr lang="en-ZA" altLang="en-US" sz="1600" b="0" dirty="0" smtClean="0">
              <a:solidFill>
                <a:srgbClr val="000000"/>
              </a:solidFill>
            </a:endParaRPr>
          </a:p>
          <a:p>
            <a:pPr eaLnBrk="1" hangingPunct="1">
              <a:spcBef>
                <a:spcPct val="0"/>
              </a:spcBef>
              <a:spcAft>
                <a:spcPts val="1200"/>
              </a:spcAft>
              <a:buFont typeface="Arial" panose="020B0604020202020204" pitchFamily="34" charset="0"/>
              <a:buAutoNum type="romanLcPeriod" startAt="2"/>
              <a:defRPr/>
            </a:pPr>
            <a:endParaRPr lang="en-ZA" altLang="en-US" sz="1600" b="0" dirty="0" smtClean="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671434235"/>
              </p:ext>
            </p:extLst>
          </p:nvPr>
        </p:nvGraphicFramePr>
        <p:xfrm>
          <a:off x="383382" y="4936522"/>
          <a:ext cx="8279607" cy="1789203"/>
        </p:xfrm>
        <a:graphic>
          <a:graphicData uri="http://schemas.openxmlformats.org/drawingml/2006/table">
            <a:tbl>
              <a:tblPr/>
              <a:tblGrid>
                <a:gridCol w="3765960">
                  <a:extLst>
                    <a:ext uri="{9D8B030D-6E8A-4147-A177-3AD203B41FA5}">
                      <a16:colId xmlns:a16="http://schemas.microsoft.com/office/drawing/2014/main" xmlns="" val="20001"/>
                    </a:ext>
                  </a:extLst>
                </a:gridCol>
                <a:gridCol w="1657936">
                  <a:extLst>
                    <a:ext uri="{9D8B030D-6E8A-4147-A177-3AD203B41FA5}">
                      <a16:colId xmlns:a16="http://schemas.microsoft.com/office/drawing/2014/main" xmlns="" val="20002"/>
                    </a:ext>
                  </a:extLst>
                </a:gridCol>
                <a:gridCol w="1222267">
                  <a:extLst>
                    <a:ext uri="{9D8B030D-6E8A-4147-A177-3AD203B41FA5}">
                      <a16:colId xmlns:a16="http://schemas.microsoft.com/office/drawing/2014/main" xmlns="" val="20003"/>
                    </a:ext>
                  </a:extLst>
                </a:gridCol>
                <a:gridCol w="1633444">
                  <a:extLst>
                    <a:ext uri="{9D8B030D-6E8A-4147-A177-3AD203B41FA5}">
                      <a16:colId xmlns:a16="http://schemas.microsoft.com/office/drawing/2014/main" xmlns="" val="20004"/>
                    </a:ext>
                  </a:extLst>
                </a:gridCol>
              </a:tblGrid>
              <a:tr h="731430">
                <a:tc>
                  <a:txBody>
                    <a:bodyPr/>
                    <a:lstStyle/>
                    <a:p>
                      <a:pPr algn="l">
                        <a:lnSpc>
                          <a:spcPct val="100000"/>
                        </a:lnSpc>
                        <a:spcAft>
                          <a:spcPts val="0"/>
                        </a:spcAft>
                        <a:tabLst>
                          <a:tab pos="4968875" algn="ctr"/>
                        </a:tabLst>
                      </a:pPr>
                      <a:r>
                        <a:rPr lang="en-ZA" sz="1600" dirty="0" smtClean="0">
                          <a:latin typeface="Arial"/>
                          <a:ea typeface="Calibri"/>
                          <a:cs typeface="Times New Roman"/>
                        </a:rPr>
                        <a:t>Performance</a:t>
                      </a:r>
                      <a:r>
                        <a:rPr lang="en-ZA" sz="1600" baseline="0" dirty="0" smtClean="0">
                          <a:latin typeface="Arial"/>
                          <a:ea typeface="Calibri"/>
                          <a:cs typeface="Times New Roman"/>
                        </a:rPr>
                        <a:t> </a:t>
                      </a:r>
                      <a:r>
                        <a:rPr lang="en-ZA" sz="1600" dirty="0" smtClean="0">
                          <a:latin typeface="Arial"/>
                          <a:ea typeface="Calibri"/>
                          <a:cs typeface="Times New Roman"/>
                        </a:rPr>
                        <a:t> </a:t>
                      </a:r>
                      <a:r>
                        <a:rPr lang="en-ZA" sz="1600" dirty="0">
                          <a:latin typeface="Arial"/>
                          <a:ea typeface="Calibri"/>
                          <a:cs typeface="Times New Roman"/>
                        </a:rPr>
                        <a:t>Indicator</a:t>
                      </a:r>
                      <a:endParaRPr lang="en-ZA" sz="1600" dirty="0">
                        <a:latin typeface="Calibri"/>
                        <a:ea typeface="Calibri"/>
                        <a:cs typeface="Times New Roman"/>
                      </a:endParaRPr>
                    </a:p>
                  </a:txBody>
                  <a:tcPr marL="48182" marR="48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2016/17</a:t>
                      </a:r>
                      <a:endParaRPr lang="en-ZA" sz="1600" dirty="0">
                        <a:latin typeface="Calibri"/>
                        <a:ea typeface="Calibri"/>
                        <a:cs typeface="Times New Roman"/>
                      </a:endParaRPr>
                    </a:p>
                  </a:txBody>
                  <a:tcPr marL="48182" marR="48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Planned Target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2" marR="48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algn="l">
                        <a:lnSpc>
                          <a:spcPct val="100000"/>
                        </a:lnSpc>
                        <a:spcAft>
                          <a:spcPts val="0"/>
                        </a:spcAft>
                        <a:tabLst>
                          <a:tab pos="4968875" algn="ctr"/>
                        </a:tabLst>
                      </a:pPr>
                      <a:r>
                        <a:rPr lang="en-ZA" sz="1600" dirty="0">
                          <a:latin typeface="Arial"/>
                          <a:ea typeface="Calibri"/>
                          <a:cs typeface="Times New Roman"/>
                        </a:rPr>
                        <a:t>Actual Achievement </a:t>
                      </a:r>
                      <a:r>
                        <a:rPr lang="en-ZA" sz="1600" dirty="0" smtClean="0">
                          <a:latin typeface="Arial"/>
                          <a:ea typeface="Calibri"/>
                          <a:cs typeface="Times New Roman"/>
                        </a:rPr>
                        <a:t>2017/18</a:t>
                      </a:r>
                      <a:endParaRPr lang="en-ZA" sz="1600" dirty="0">
                        <a:latin typeface="Calibri"/>
                        <a:ea typeface="Calibri"/>
                        <a:cs typeface="Times New Roman"/>
                      </a:endParaRPr>
                    </a:p>
                  </a:txBody>
                  <a:tcPr marL="48182" marR="48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extLst>
                  <a:ext uri="{0D108BD9-81ED-4DB2-BD59-A6C34878D82A}">
                    <a16:rowId xmlns:a16="http://schemas.microsoft.com/office/drawing/2014/main" xmlns="" val="10000"/>
                  </a:ext>
                </a:extLst>
              </a:tr>
              <a:tr h="1057683">
                <a:tc>
                  <a:txBody>
                    <a:bodyPr/>
                    <a:lstStyle/>
                    <a:p>
                      <a:pPr marL="0" marR="0" algn="just">
                        <a:lnSpc>
                          <a:spcPct val="115000"/>
                        </a:lnSpc>
                        <a:spcBef>
                          <a:spcPts val="0"/>
                        </a:spcBef>
                        <a:spcAft>
                          <a:spcPts val="0"/>
                        </a:spcAft>
                      </a:pPr>
                      <a:r>
                        <a:rPr lang="en-ZA" sz="1600" dirty="0" smtClean="0">
                          <a:effectLst/>
                          <a:latin typeface="Arial"/>
                          <a:ea typeface="Times New Roman"/>
                          <a:cs typeface="Times New Roman"/>
                        </a:rPr>
                        <a:t>Percentage of witnesses and related persons that walked off the witness protection programme</a:t>
                      </a:r>
                      <a:endParaRPr lang="en-US" sz="1600" dirty="0">
                        <a:effectLst/>
                        <a:latin typeface="CG Omega"/>
                        <a:ea typeface="Times New Roman"/>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810F"/>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0,5%</a:t>
                      </a:r>
                    </a:p>
                    <a:p>
                      <a:pPr marL="0" marR="0" algn="r">
                        <a:lnSpc>
                          <a:spcPct val="115000"/>
                        </a:lnSpc>
                        <a:spcBef>
                          <a:spcPts val="0"/>
                        </a:spcBef>
                        <a:spcAft>
                          <a:spcPts val="0"/>
                        </a:spcAft>
                      </a:pPr>
                      <a:r>
                        <a:rPr lang="en-ZA" sz="1600" dirty="0" smtClean="0">
                          <a:effectLst/>
                          <a:latin typeface="CG Omega"/>
                          <a:ea typeface="Times New Roman"/>
                          <a:cs typeface="Times New Roman"/>
                        </a:rPr>
                        <a:t>(4/770)</a:t>
                      </a:r>
                      <a:endParaRPr lang="en-US" sz="1600" dirty="0">
                        <a:effectLst/>
                        <a:latin typeface="CG Omega"/>
                        <a:ea typeface="Times New Roman"/>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Arial"/>
                          <a:ea typeface="Times New Roman"/>
                          <a:cs typeface="Times New Roman"/>
                        </a:rPr>
                        <a:t>1,5%</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r">
                        <a:lnSpc>
                          <a:spcPct val="115000"/>
                        </a:lnSpc>
                        <a:spcBef>
                          <a:spcPts val="0"/>
                        </a:spcBef>
                        <a:spcAft>
                          <a:spcPts val="0"/>
                        </a:spcAft>
                      </a:pPr>
                      <a:r>
                        <a:rPr lang="en-ZA" sz="1600" dirty="0" smtClean="0">
                          <a:effectLst/>
                          <a:latin typeface="CG Omega"/>
                          <a:ea typeface="Times New Roman"/>
                          <a:cs typeface="Times New Roman"/>
                        </a:rPr>
                        <a:t>1,2%</a:t>
                      </a:r>
                    </a:p>
                    <a:p>
                      <a:pPr marL="0" marR="0" algn="r">
                        <a:lnSpc>
                          <a:spcPct val="115000"/>
                        </a:lnSpc>
                        <a:spcBef>
                          <a:spcPts val="0"/>
                        </a:spcBef>
                        <a:spcAft>
                          <a:spcPts val="0"/>
                        </a:spcAft>
                      </a:pPr>
                      <a:r>
                        <a:rPr lang="en-ZA" sz="1600" dirty="0" smtClean="0">
                          <a:effectLst/>
                          <a:latin typeface="CG Omega"/>
                          <a:ea typeface="Times New Roman"/>
                          <a:cs typeface="Times New Roman"/>
                        </a:rPr>
                        <a:t>(9/722)</a:t>
                      </a:r>
                      <a:endParaRPr lang="en-US" sz="1600" dirty="0">
                        <a:effectLst/>
                        <a:latin typeface="CG Omega"/>
                        <a:ea typeface="Times New Roman"/>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bl>
          </a:graphicData>
        </a:graphic>
      </p:graphicFrame>
      <p:sp>
        <p:nvSpPr>
          <p:cNvPr id="37912" name="Footer Placeholder 2"/>
          <p:cNvSpPr txBox="1">
            <a:spLocks/>
          </p:cNvSpPr>
          <p:nvPr/>
        </p:nvSpPr>
        <p:spPr bwMode="auto">
          <a:xfrm>
            <a:off x="8478838" y="6489700"/>
            <a:ext cx="6540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spcAft>
                <a:spcPct val="20000"/>
              </a:spcAft>
              <a:buFont typeface="Wingdings 2" panose="05020102010507070707" pitchFamily="18" charset="2"/>
              <a:buChar char="¡"/>
              <a:defRPr b="1">
                <a:solidFill>
                  <a:srgbClr val="663300"/>
                </a:solidFill>
                <a:latin typeface="Arial" panose="020B0604020202020204" pitchFamily="34" charset="0"/>
              </a:defRPr>
            </a:lvl1pPr>
            <a:lvl2pPr marL="742950" indent="-285750">
              <a:spcBef>
                <a:spcPct val="20000"/>
              </a:spcBef>
              <a:spcAft>
                <a:spcPct val="20000"/>
              </a:spcAft>
              <a:buChar char="–"/>
              <a:defRPr b="1">
                <a:solidFill>
                  <a:srgbClr val="663300"/>
                </a:solidFill>
                <a:latin typeface="Arial" panose="020B0604020202020204" pitchFamily="34" charset="0"/>
              </a:defRPr>
            </a:lvl2pPr>
            <a:lvl3pPr marL="1143000" indent="-228600">
              <a:spcBef>
                <a:spcPct val="20000"/>
              </a:spcBef>
              <a:spcAft>
                <a:spcPct val="20000"/>
              </a:spcAft>
              <a:buChar char="•"/>
              <a:defRPr b="1">
                <a:solidFill>
                  <a:srgbClr val="663300"/>
                </a:solidFill>
                <a:latin typeface="Arial" panose="020B0604020202020204" pitchFamily="34" charset="0"/>
              </a:defRPr>
            </a:lvl3pPr>
            <a:lvl4pPr marL="1600200" indent="-228600">
              <a:spcBef>
                <a:spcPct val="20000"/>
              </a:spcBef>
              <a:spcAft>
                <a:spcPct val="20000"/>
              </a:spcAft>
              <a:buChar char="–"/>
              <a:defRPr b="1">
                <a:solidFill>
                  <a:srgbClr val="663300"/>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FontTx/>
              <a:buNone/>
            </a:pPr>
            <a:endParaRPr lang="en-US" altLang="en-US" sz="1400" b="0">
              <a:solidFill>
                <a:srgbClr val="000000"/>
              </a:solidFill>
            </a:endParaRPr>
          </a:p>
        </p:txBody>
      </p:sp>
      <p:sp>
        <p:nvSpPr>
          <p:cNvPr id="11"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a:solidFill>
                  <a:schemeClr val="bg1"/>
                </a:solidFill>
                <a:latin typeface="+mn-lt"/>
                <a:ea typeface="+mj-ea"/>
              </a:rPr>
              <a:t>SUB-PROGRAMME 3: OFFICE FOR WITNESS PROTECTION</a:t>
            </a:r>
          </a:p>
        </p:txBody>
      </p:sp>
    </p:spTree>
    <p:extLst>
      <p:ext uri="{BB962C8B-B14F-4D97-AF65-F5344CB8AC3E}">
        <p14:creationId xmlns:p14="http://schemas.microsoft.com/office/powerpoint/2010/main" xmlns="" val="289029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 y="496996"/>
            <a:ext cx="8675369" cy="4644348"/>
          </a:xfrm>
          <a:prstGeom prst="rect">
            <a:avLst/>
          </a:prstGeom>
        </p:spPr>
        <p:txBody>
          <a:bodyPr wrap="square">
            <a:spAutoFit/>
          </a:bodyPr>
          <a:lstStyle/>
          <a:p>
            <a:pPr marR="0" lvl="0" algn="just">
              <a:lnSpc>
                <a:spcPct val="170000"/>
              </a:lnSpc>
              <a:spcBef>
                <a:spcPts val="0"/>
              </a:spcBef>
              <a:spcAft>
                <a:spcPts val="0"/>
              </a:spcAft>
              <a:tabLst>
                <a:tab pos="457200" algn="l"/>
                <a:tab pos="1076325" algn="l"/>
              </a:tabLst>
            </a:pPr>
            <a:r>
              <a:rPr lang="en-ZA" dirty="0" smtClean="0">
                <a:latin typeface="Arial" panose="020B0604020202020204" pitchFamily="34" charset="0"/>
                <a:ea typeface="Times New Roman" panose="02020603050405020304" pitchFamily="18" charset="0"/>
                <a:cs typeface="Arial" panose="020B0604020202020204" pitchFamily="34" charset="0"/>
              </a:rPr>
              <a:t>The </a:t>
            </a:r>
            <a:r>
              <a:rPr lang="en-ZA" dirty="0">
                <a:latin typeface="Arial" panose="020B0604020202020204" pitchFamily="34" charset="0"/>
                <a:ea typeface="Times New Roman" panose="02020603050405020304" pitchFamily="18" charset="0"/>
                <a:cs typeface="Arial" panose="020B0604020202020204" pitchFamily="34" charset="0"/>
              </a:rPr>
              <a:t>PCLU reported on two key noteworthy cases, namely </a:t>
            </a:r>
            <a:r>
              <a:rPr lang="en-ZA" dirty="0" smtClean="0">
                <a:latin typeface="Arial" panose="020B0604020202020204" pitchFamily="34" charset="0"/>
                <a:ea typeface="Times New Roman" panose="02020603050405020304" pitchFamily="18" charset="0"/>
                <a:cs typeface="Arial" panose="020B0604020202020204" pitchFamily="34" charset="0"/>
              </a:rPr>
              <a:t>the State </a:t>
            </a:r>
            <a:r>
              <a:rPr lang="en-ZA" dirty="0">
                <a:latin typeface="Arial" panose="020B0604020202020204" pitchFamily="34" charset="0"/>
                <a:ea typeface="Times New Roman" panose="02020603050405020304" pitchFamily="18" charset="0"/>
                <a:cs typeface="Arial" panose="020B0604020202020204" pitchFamily="34" charset="0"/>
              </a:rPr>
              <a:t>v </a:t>
            </a:r>
            <a:r>
              <a:rPr lang="en-ZA" dirty="0" err="1" smtClean="0">
                <a:latin typeface="Arial" panose="020B0604020202020204" pitchFamily="34" charset="0"/>
                <a:ea typeface="Times New Roman" panose="02020603050405020304" pitchFamily="18" charset="0"/>
                <a:cs typeface="Arial" panose="020B0604020202020204" pitchFamily="34" charset="0"/>
              </a:rPr>
              <a:t>Okah</a:t>
            </a:r>
            <a:r>
              <a:rPr lang="en-ZA" dirty="0" smtClean="0">
                <a:latin typeface="Arial" panose="020B0604020202020204" pitchFamily="34" charset="0"/>
                <a:ea typeface="Times New Roman" panose="02020603050405020304" pitchFamily="18" charset="0"/>
                <a:cs typeface="Arial" panose="020B0604020202020204" pitchFamily="34" charset="0"/>
              </a:rPr>
              <a:t> </a:t>
            </a:r>
            <a:r>
              <a:rPr lang="en-ZA" dirty="0">
                <a:latin typeface="Arial" panose="020B0604020202020204" pitchFamily="34" charset="0"/>
                <a:ea typeface="Times New Roman" panose="02020603050405020304" pitchFamily="18" charset="0"/>
                <a:cs typeface="Arial" panose="020B0604020202020204" pitchFamily="34" charset="0"/>
              </a:rPr>
              <a:t>appeal </a:t>
            </a:r>
            <a:r>
              <a:rPr lang="en-ZA" dirty="0" smtClean="0">
                <a:latin typeface="Arial" panose="020B0604020202020204" pitchFamily="34" charset="0"/>
                <a:ea typeface="Times New Roman" panose="02020603050405020304" pitchFamily="18" charset="0"/>
                <a:cs typeface="Arial" panose="020B0604020202020204" pitchFamily="34" charset="0"/>
              </a:rPr>
              <a:t>case and the re-opening of the </a:t>
            </a:r>
            <a:r>
              <a:rPr lang="en-ZA" dirty="0" err="1" smtClean="0">
                <a:latin typeface="Arial" panose="020B0604020202020204" pitchFamily="34" charset="0"/>
                <a:ea typeface="Times New Roman" panose="02020603050405020304" pitchFamily="18" charset="0"/>
                <a:cs typeface="Arial" panose="020B0604020202020204" pitchFamily="34" charset="0"/>
              </a:rPr>
              <a:t>Achmed</a:t>
            </a:r>
            <a:r>
              <a:rPr lang="en-ZA" dirty="0" smtClean="0">
                <a:latin typeface="Arial" panose="020B0604020202020204" pitchFamily="34" charset="0"/>
                <a:ea typeface="Times New Roman" panose="02020603050405020304" pitchFamily="18" charset="0"/>
                <a:cs typeface="Arial" panose="020B0604020202020204" pitchFamily="34" charset="0"/>
              </a:rPr>
              <a:t> </a:t>
            </a:r>
            <a:r>
              <a:rPr lang="en-ZA" dirty="0" err="1" smtClean="0">
                <a:latin typeface="Arial" panose="020B0604020202020204" pitchFamily="34" charset="0"/>
                <a:ea typeface="Times New Roman" panose="02020603050405020304" pitchFamily="18" charset="0"/>
                <a:cs typeface="Arial" panose="020B0604020202020204" pitchFamily="34" charset="0"/>
              </a:rPr>
              <a:t>Timol</a:t>
            </a:r>
            <a:r>
              <a:rPr lang="en-ZA" dirty="0" smtClean="0">
                <a:latin typeface="Arial" panose="020B0604020202020204" pitchFamily="34" charset="0"/>
                <a:ea typeface="Times New Roman" panose="02020603050405020304" pitchFamily="18" charset="0"/>
                <a:cs typeface="Arial" panose="020B0604020202020204" pitchFamily="34" charset="0"/>
              </a:rPr>
              <a:t> Inquest</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70000"/>
              </a:lnSpc>
              <a:spcBef>
                <a:spcPts val="0"/>
              </a:spcBef>
              <a:spcAft>
                <a:spcPts val="0"/>
              </a:spcAft>
              <a:tabLst>
                <a:tab pos="457200" algn="l"/>
                <a:tab pos="1076325" algn="l"/>
              </a:tabLst>
            </a:pPr>
            <a:endParaRPr lang="en-ZA" sz="1200" b="1" dirty="0" smtClean="0">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70000"/>
              </a:lnSpc>
              <a:spcBef>
                <a:spcPts val="0"/>
              </a:spcBef>
              <a:spcAft>
                <a:spcPts val="0"/>
              </a:spcAft>
              <a:tabLst>
                <a:tab pos="457200" algn="l"/>
                <a:tab pos="1076325" algn="l"/>
              </a:tabLst>
            </a:pPr>
            <a:r>
              <a:rPr lang="en-ZA" b="1" dirty="0" smtClean="0">
                <a:latin typeface="Arial" panose="020B0604020202020204" pitchFamily="34" charset="0"/>
                <a:ea typeface="Times New Roman" panose="02020603050405020304" pitchFamily="18" charset="0"/>
                <a:cs typeface="Arial" panose="020B0604020202020204" pitchFamily="34" charset="0"/>
              </a:rPr>
              <a:t>The </a:t>
            </a:r>
            <a:r>
              <a:rPr lang="en-ZA" b="1" dirty="0">
                <a:latin typeface="Arial" panose="020B0604020202020204" pitchFamily="34" charset="0"/>
                <a:ea typeface="Times New Roman" panose="02020603050405020304" pitchFamily="18" charset="0"/>
                <a:cs typeface="Arial" panose="020B0604020202020204" pitchFamily="34" charset="0"/>
              </a:rPr>
              <a:t>Missing Persons Task Team (MPTT</a:t>
            </a:r>
            <a:r>
              <a:rPr lang="en-ZA" b="1" dirty="0" smtClean="0">
                <a:latin typeface="Arial" panose="020B0604020202020204" pitchFamily="34" charset="0"/>
                <a:ea typeface="Times New Roman" panose="02020603050405020304" pitchFamily="18" charset="0"/>
                <a:cs typeface="Arial" panose="020B0604020202020204" pitchFamily="34" charset="0"/>
              </a:rPr>
              <a:t>)</a:t>
            </a:r>
          </a:p>
          <a:p>
            <a:pPr marR="0" lvl="0" algn="just">
              <a:lnSpc>
                <a:spcPct val="170000"/>
              </a:lnSpc>
              <a:spcBef>
                <a:spcPts val="0"/>
              </a:spcBef>
              <a:spcAft>
                <a:spcPts val="0"/>
              </a:spcAft>
              <a:tabLst>
                <a:tab pos="457200" algn="l"/>
                <a:tab pos="1076325" algn="l"/>
              </a:tabLst>
            </a:pPr>
            <a:r>
              <a:rPr lang="en-ZA" dirty="0" smtClean="0">
                <a:latin typeface="Arial" panose="020B0604020202020204" pitchFamily="34" charset="0"/>
                <a:ea typeface="Times New Roman" panose="02020603050405020304" pitchFamily="18" charset="0"/>
                <a:cs typeface="Arial" panose="020B0604020202020204" pitchFamily="34" charset="0"/>
              </a:rPr>
              <a:t>The MPTT continued to work to establish the fate and whereabouts of those who disappeared in political circumstances between 1960 and 1994</a:t>
            </a:r>
          </a:p>
          <a:p>
            <a:pPr marL="342900" marR="0" lvl="0" indent="-342900" algn="just">
              <a:lnSpc>
                <a:spcPct val="170000"/>
              </a:lnSpc>
              <a:spcBef>
                <a:spcPts val="0"/>
              </a:spcBef>
              <a:spcAft>
                <a:spcPts val="0"/>
              </a:spcAft>
              <a:buClr>
                <a:srgbClr val="A9810F"/>
              </a:buClr>
              <a:buFont typeface="Wingdings" panose="05000000000000000000" pitchFamily="2" charset="2"/>
              <a:buChar char="Ø"/>
              <a:tabLst>
                <a:tab pos="457200" algn="l"/>
                <a:tab pos="1076325" algn="l"/>
              </a:tabLst>
            </a:pPr>
            <a:r>
              <a:rPr lang="en-ZA" dirty="0" smtClean="0">
                <a:latin typeface="Arial" panose="020B0604020202020204" pitchFamily="34" charset="0"/>
                <a:ea typeface="Times New Roman" panose="02020603050405020304" pitchFamily="18" charset="0"/>
                <a:cs typeface="Arial" panose="020B0604020202020204" pitchFamily="34" charset="0"/>
              </a:rPr>
              <a:t>Gallows Exhumation Project</a:t>
            </a:r>
          </a:p>
          <a:p>
            <a:pPr marL="342900" marR="0" lvl="0" indent="-342900" algn="just">
              <a:lnSpc>
                <a:spcPct val="170000"/>
              </a:lnSpc>
              <a:spcBef>
                <a:spcPts val="0"/>
              </a:spcBef>
              <a:spcAft>
                <a:spcPts val="0"/>
              </a:spcAft>
              <a:buClr>
                <a:srgbClr val="A9810F"/>
              </a:buClr>
              <a:buFont typeface="Wingdings" panose="05000000000000000000" pitchFamily="2" charset="2"/>
              <a:buChar char="Ø"/>
              <a:tabLst>
                <a:tab pos="457200" algn="l"/>
                <a:tab pos="1076325" algn="l"/>
              </a:tabLst>
            </a:pPr>
            <a:r>
              <a:rPr lang="en-ZA" dirty="0" smtClean="0">
                <a:latin typeface="Arial" panose="020B0604020202020204" pitchFamily="34" charset="0"/>
                <a:ea typeface="Times New Roman" panose="02020603050405020304" pitchFamily="18" charset="0"/>
                <a:cs typeface="Arial" panose="020B0604020202020204" pitchFamily="34" charset="0"/>
              </a:rPr>
              <a:t>Two positive DNA matches were obtained</a:t>
            </a:r>
          </a:p>
          <a:p>
            <a:pPr marL="342900" marR="0" lvl="0" indent="-342900" algn="just">
              <a:lnSpc>
                <a:spcPct val="170000"/>
              </a:lnSpc>
              <a:spcBef>
                <a:spcPts val="0"/>
              </a:spcBef>
              <a:spcAft>
                <a:spcPts val="0"/>
              </a:spcAft>
              <a:buClr>
                <a:srgbClr val="A9810F"/>
              </a:buClr>
              <a:buFont typeface="Wingdings" panose="05000000000000000000" pitchFamily="2" charset="2"/>
              <a:buChar char="Ø"/>
              <a:tabLst>
                <a:tab pos="457200" algn="l"/>
                <a:tab pos="1076325" algn="l"/>
              </a:tabLst>
            </a:pPr>
            <a:r>
              <a:rPr lang="en-ZA" dirty="0" smtClean="0">
                <a:latin typeface="Arial" panose="020B0604020202020204" pitchFamily="34" charset="0"/>
                <a:ea typeface="Times New Roman" panose="02020603050405020304" pitchFamily="18" charset="0"/>
                <a:cs typeface="Arial" panose="020B0604020202020204" pitchFamily="34" charset="0"/>
              </a:rPr>
              <a:t>Exhumation of remains of 13 hanged UDF supporters</a:t>
            </a:r>
          </a:p>
          <a:p>
            <a:pPr marL="342900" marR="0" lvl="0" indent="-342900" algn="just">
              <a:lnSpc>
                <a:spcPct val="170000"/>
              </a:lnSpc>
              <a:spcBef>
                <a:spcPts val="0"/>
              </a:spcBef>
              <a:spcAft>
                <a:spcPts val="0"/>
              </a:spcAft>
              <a:buClr>
                <a:srgbClr val="A9810F"/>
              </a:buClr>
              <a:buFont typeface="Wingdings" panose="05000000000000000000" pitchFamily="2" charset="2"/>
              <a:buChar char="Ø"/>
              <a:tabLst>
                <a:tab pos="457200" algn="l"/>
                <a:tab pos="1076325" algn="l"/>
              </a:tabLst>
            </a:pPr>
            <a:r>
              <a:rPr lang="en-ZA" dirty="0" smtClean="0">
                <a:latin typeface="Arial" panose="020B0604020202020204" pitchFamily="34" charset="0"/>
                <a:ea typeface="Times New Roman" panose="02020603050405020304" pitchFamily="18" charset="0"/>
                <a:cs typeface="Arial" panose="020B0604020202020204" pitchFamily="34" charset="0"/>
              </a:rPr>
              <a:t>31 cases were closed by the MPTT</a:t>
            </a:r>
            <a:endParaRPr lang="en-US"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3D65CA1E-F87F-4FEA-B4E4-339519A426CC}" type="slidenum">
              <a:rPr lang="en-US" sz="1000" b="1" smtClean="0"/>
              <a:pPr>
                <a:defRPr/>
              </a:pPr>
              <a:t>21</a:t>
            </a:fld>
            <a:endParaRPr lang="en-US" sz="1000" b="1" dirty="0"/>
          </a:p>
        </p:txBody>
      </p:sp>
      <p:sp>
        <p:nvSpPr>
          <p:cNvPr id="5"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ea typeface="+mj-ea"/>
              </a:rPr>
              <a:t>PRIORITY CRIME LITIGATION UNIT (PCLU)</a:t>
            </a:r>
            <a:endParaRPr lang="en-GB" sz="2400" b="1" cap="small" dirty="0">
              <a:solidFill>
                <a:schemeClr val="bg1"/>
              </a:solidFill>
              <a:latin typeface="+mn-lt"/>
              <a:ea typeface="+mj-ea"/>
            </a:endParaRPr>
          </a:p>
        </p:txBody>
      </p:sp>
    </p:spTree>
    <p:extLst>
      <p:ext uri="{BB962C8B-B14F-4D97-AF65-F5344CB8AC3E}">
        <p14:creationId xmlns:p14="http://schemas.microsoft.com/office/powerpoint/2010/main" xmlns="" val="1242816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104" y="471229"/>
            <a:ext cx="8512745" cy="5493812"/>
          </a:xfrm>
          <a:prstGeom prst="rect">
            <a:avLst/>
          </a:prstGeom>
        </p:spPr>
        <p:txBody>
          <a:bodyPr wrap="square">
            <a:spAutoFit/>
          </a:bodyPr>
          <a:lstStyle/>
          <a:p>
            <a:pPr marL="0" lvl="2" algn="just">
              <a:lnSpc>
                <a:spcPct val="150000"/>
              </a:lnSpc>
              <a:buSzPct val="80000"/>
              <a:defRPr/>
            </a:pPr>
            <a:r>
              <a:rPr lang="en-US" altLang="en-US" b="1" dirty="0" smtClean="0">
                <a:latin typeface="Arial" panose="020B0604020202020204" pitchFamily="34" charset="0"/>
                <a:cs typeface="Arial" panose="020B0604020202020204" pitchFamily="34" charset="0"/>
              </a:rPr>
              <a:t>The goal </a:t>
            </a:r>
            <a:r>
              <a:rPr lang="en-US" altLang="en-US" b="1" dirty="0">
                <a:latin typeface="Arial" panose="020B0604020202020204" pitchFamily="34" charset="0"/>
                <a:cs typeface="Arial" panose="020B0604020202020204" pitchFamily="34" charset="0"/>
              </a:rPr>
              <a:t>of LAD is </a:t>
            </a:r>
            <a:r>
              <a:rPr lang="en-US" altLang="en-US" b="1" dirty="0" smtClean="0">
                <a:latin typeface="Arial" panose="020B0604020202020204" pitchFamily="34" charset="0"/>
                <a:cs typeface="Arial" panose="020B0604020202020204" pitchFamily="34" charset="0"/>
              </a:rPr>
              <a:t>to</a:t>
            </a:r>
            <a:r>
              <a:rPr lang="en-US" altLang="en-US" b="1" dirty="0">
                <a:latin typeface="Arial" panose="020B0604020202020204" pitchFamily="34" charset="0"/>
                <a:cs typeface="Arial" panose="020B0604020202020204" pitchFamily="34" charset="0"/>
              </a:rPr>
              <a:t>:</a:t>
            </a:r>
          </a:p>
          <a:p>
            <a:pPr marL="287338" lvl="2" indent="-230188" algn="just">
              <a:lnSpc>
                <a:spcPct val="150000"/>
              </a:lnSpc>
              <a:buClr>
                <a:srgbClr val="A9810F"/>
              </a:buClr>
              <a:buSzPct val="80000"/>
              <a:buFont typeface="Wingdings" panose="05000000000000000000" pitchFamily="2" charset="2"/>
              <a:buChar char="Ø"/>
              <a:defRPr/>
            </a:pPr>
            <a:r>
              <a:rPr lang="en-ZA" dirty="0" smtClean="0">
                <a:latin typeface="Arial" panose="020B0604020202020204" pitchFamily="34" charset="0"/>
                <a:ea typeface="Times New Roman" panose="02020603050405020304" pitchFamily="18" charset="0"/>
                <a:cs typeface="Arial" panose="020B0604020202020204" pitchFamily="34" charset="0"/>
              </a:rPr>
              <a:t>Deal with civil litigation and to provide sound legal advisory services to the National Director</a:t>
            </a:r>
            <a:endParaRPr lang="en-ZA" dirty="0">
              <a:latin typeface="Arial" panose="020B0604020202020204" pitchFamily="34" charset="0"/>
              <a:ea typeface="Times New Roman" panose="02020603050405020304" pitchFamily="18" charset="0"/>
              <a:cs typeface="Arial" panose="020B0604020202020204" pitchFamily="34" charset="0"/>
            </a:endParaRPr>
          </a:p>
          <a:p>
            <a:pPr marL="0" lvl="2" algn="just">
              <a:lnSpc>
                <a:spcPct val="150000"/>
              </a:lnSpc>
              <a:buSzPct val="80000"/>
              <a:defRPr/>
            </a:pPr>
            <a:endParaRPr lang="en-US" altLang="en-US" dirty="0">
              <a:latin typeface="Arial" panose="020B0604020202020204" pitchFamily="34" charset="0"/>
              <a:cs typeface="Arial" panose="020B0604020202020204" pitchFamily="34" charset="0"/>
            </a:endParaRPr>
          </a:p>
          <a:p>
            <a:pPr marL="0" lvl="2" algn="just">
              <a:lnSpc>
                <a:spcPct val="150000"/>
              </a:lnSpc>
              <a:buSzPct val="80000"/>
              <a:defRPr/>
            </a:pPr>
            <a:r>
              <a:rPr lang="en-GB" altLang="en-US" b="1" dirty="0">
                <a:latin typeface="Arial" panose="020B0604020202020204" pitchFamily="34" charset="0"/>
                <a:cs typeface="Arial" panose="020B0604020202020204" pitchFamily="34" charset="0"/>
              </a:rPr>
              <a:t>Civil Claims</a:t>
            </a:r>
          </a:p>
          <a:p>
            <a:pPr marL="287338" lvl="2" indent="-230188" algn="just">
              <a:lnSpc>
                <a:spcPct val="150000"/>
              </a:lnSpc>
              <a:buSzPct val="80000"/>
              <a:buFont typeface="Wingdings" panose="05000000000000000000" pitchFamily="2" charset="2"/>
              <a:buChar char="Ø"/>
              <a:defRPr/>
            </a:pPr>
            <a:r>
              <a:rPr lang="en-GB" dirty="0">
                <a:latin typeface="Arial" panose="020B0604020202020204" pitchFamily="34" charset="0"/>
                <a:ea typeface="Times New Roman" panose="02020603050405020304" pitchFamily="18" charset="0"/>
                <a:cs typeface="Arial" panose="020B0604020202020204" pitchFamily="34" charset="0"/>
              </a:rPr>
              <a:t>1 </a:t>
            </a:r>
            <a:r>
              <a:rPr lang="en-GB" dirty="0" smtClean="0">
                <a:latin typeface="Arial" panose="020B0604020202020204" pitchFamily="34" charset="0"/>
                <a:ea typeface="Times New Roman" panose="02020603050405020304" pitchFamily="18" charset="0"/>
                <a:cs typeface="Arial" panose="020B0604020202020204" pitchFamily="34" charset="0"/>
              </a:rPr>
              <a:t>732 </a:t>
            </a:r>
            <a:r>
              <a:rPr lang="en-GB" dirty="0">
                <a:latin typeface="Arial" panose="020B0604020202020204" pitchFamily="34" charset="0"/>
                <a:ea typeface="Times New Roman" panose="02020603050405020304" pitchFamily="18" charset="0"/>
                <a:cs typeface="Arial" panose="020B0604020202020204" pitchFamily="34" charset="0"/>
              </a:rPr>
              <a:t>civil actions were received in </a:t>
            </a:r>
            <a:r>
              <a:rPr lang="en-GB" dirty="0" smtClean="0">
                <a:latin typeface="Arial" panose="020B0604020202020204" pitchFamily="34" charset="0"/>
                <a:ea typeface="Times New Roman" panose="02020603050405020304" pitchFamily="18" charset="0"/>
                <a:cs typeface="Arial" panose="020B0604020202020204" pitchFamily="34" charset="0"/>
              </a:rPr>
              <a:t>2017/18  </a:t>
            </a:r>
            <a:r>
              <a:rPr lang="en-GB" dirty="0">
                <a:latin typeface="Arial" panose="020B0604020202020204" pitchFamily="34" charset="0"/>
                <a:ea typeface="Times New Roman" panose="02020603050405020304" pitchFamily="18" charset="0"/>
                <a:cs typeface="Arial" panose="020B0604020202020204" pitchFamily="34" charset="0"/>
              </a:rPr>
              <a:t>compared to </a:t>
            </a:r>
            <a:r>
              <a:rPr lang="en-GB" dirty="0" smtClean="0">
                <a:latin typeface="Arial" panose="020B0604020202020204" pitchFamily="34" charset="0"/>
                <a:ea typeface="Times New Roman" panose="02020603050405020304" pitchFamily="18" charset="0"/>
                <a:cs typeface="Arial" panose="020B0604020202020204" pitchFamily="34" charset="0"/>
              </a:rPr>
              <a:t>1 383 in 2016/17</a:t>
            </a:r>
          </a:p>
          <a:p>
            <a:pPr marL="287338" lvl="2" indent="-230188" algn="just">
              <a:lnSpc>
                <a:spcPct val="150000"/>
              </a:lnSpc>
              <a:buSzPct val="80000"/>
              <a:buFont typeface="Wingdings" panose="05000000000000000000" pitchFamily="2" charset="2"/>
              <a:buChar char="Ø"/>
              <a:defRPr/>
            </a:pPr>
            <a:r>
              <a:rPr lang="en-GB" dirty="0" smtClean="0">
                <a:latin typeface="Arial" panose="020B0604020202020204" pitchFamily="34" charset="0"/>
                <a:ea typeface="Times New Roman" panose="02020603050405020304" pitchFamily="18" charset="0"/>
                <a:cs typeface="Arial" panose="020B0604020202020204" pitchFamily="34" charset="0"/>
              </a:rPr>
              <a:t>77,3% civil claims were won in 2017/18 compared to the 56,4% civil claims won in 2016/17</a:t>
            </a:r>
            <a:endParaRPr lang="en-GB"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0"/>
              </a:spcBef>
              <a:spcAft>
                <a:spcPts val="0"/>
              </a:spcAft>
              <a:tabLst>
                <a:tab pos="0" algn="l"/>
                <a:tab pos="993775" algn="l"/>
              </a:tabLst>
              <a:defRPr/>
            </a:pPr>
            <a:endParaRPr lang="en-GB" b="1" dirty="0" smtClean="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0"/>
              </a:spcBef>
              <a:spcAft>
                <a:spcPts val="0"/>
              </a:spcAft>
              <a:tabLst>
                <a:tab pos="0" algn="l"/>
                <a:tab pos="993775" algn="l"/>
              </a:tabLst>
              <a:defRPr/>
            </a:pPr>
            <a:r>
              <a:rPr lang="en-GB" b="1" dirty="0" smtClean="0">
                <a:latin typeface="Arial" panose="020B0604020202020204" pitchFamily="34" charset="0"/>
                <a:ea typeface="Times New Roman" panose="02020603050405020304" pitchFamily="18" charset="0"/>
                <a:cs typeface="Arial" panose="020B0604020202020204" pitchFamily="34" charset="0"/>
              </a:rPr>
              <a:t>Applications and Legal Agreements</a:t>
            </a:r>
            <a:endParaRPr lang="en-ZA" b="1" dirty="0">
              <a:latin typeface="Arial" panose="020B0604020202020204" pitchFamily="34" charset="0"/>
              <a:cs typeface="Arial" panose="020B0604020202020204" pitchFamily="34" charset="0"/>
            </a:endParaRPr>
          </a:p>
          <a:p>
            <a:pPr marL="287338" indent="-230188" algn="just">
              <a:lnSpc>
                <a:spcPct val="150000"/>
              </a:lnSpc>
              <a:spcBef>
                <a:spcPts val="0"/>
              </a:spcBef>
              <a:spcAft>
                <a:spcPts val="0"/>
              </a:spcAft>
              <a:buFont typeface="Wingdings" panose="05000000000000000000" pitchFamily="2" charset="2"/>
              <a:buChar char="Ø"/>
              <a:tabLst>
                <a:tab pos="0" algn="l"/>
                <a:tab pos="993775" algn="l"/>
              </a:tabLst>
              <a:defRPr/>
            </a:pPr>
            <a:r>
              <a:rPr lang="en-GB" dirty="0" smtClean="0">
                <a:latin typeface="Arial" panose="020B0604020202020204" pitchFamily="34" charset="0"/>
                <a:cs typeface="Arial" panose="020B0604020202020204" pitchFamily="34" charset="0"/>
              </a:rPr>
              <a:t>287 applications </a:t>
            </a:r>
            <a:r>
              <a:rPr lang="en-GB" dirty="0">
                <a:latin typeface="Arial" panose="020B0604020202020204" pitchFamily="34" charset="0"/>
                <a:cs typeface="Arial" panose="020B0604020202020204" pitchFamily="34" charset="0"/>
              </a:rPr>
              <a:t>received and </a:t>
            </a:r>
            <a:r>
              <a:rPr lang="en-GB" dirty="0" smtClean="0">
                <a:latin typeface="Arial" panose="020B0604020202020204" pitchFamily="34" charset="0"/>
                <a:cs typeface="Arial" panose="020B0604020202020204" pitchFamily="34" charset="0"/>
              </a:rPr>
              <a:t>dealt with, compared </a:t>
            </a:r>
            <a:r>
              <a:rPr lang="en-GB" dirty="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256 in the previous year</a:t>
            </a:r>
            <a:endParaRPr lang="en-GB" dirty="0">
              <a:latin typeface="Arial" panose="020B0604020202020204" pitchFamily="34" charset="0"/>
              <a:cs typeface="Arial" panose="020B0604020202020204" pitchFamily="34" charset="0"/>
            </a:endParaRPr>
          </a:p>
          <a:p>
            <a:pPr marL="287338" indent="-230188" algn="just">
              <a:lnSpc>
                <a:spcPct val="150000"/>
              </a:lnSpc>
              <a:spcBef>
                <a:spcPts val="0"/>
              </a:spcBef>
              <a:spcAft>
                <a:spcPts val="0"/>
              </a:spcAft>
              <a:buFont typeface="Wingdings" panose="05000000000000000000" pitchFamily="2" charset="2"/>
              <a:buChar char="Ø"/>
              <a:tabLst>
                <a:tab pos="0" algn="l"/>
                <a:tab pos="993775" algn="l"/>
              </a:tabLst>
              <a:defRPr/>
            </a:pPr>
            <a:r>
              <a:rPr lang="en-GB" dirty="0" smtClean="0">
                <a:latin typeface="Arial" panose="020B0604020202020204" pitchFamily="34" charset="0"/>
                <a:ea typeface="Times New Roman" panose="02020603050405020304" pitchFamily="18" charset="0"/>
                <a:cs typeface="Arial" panose="020B0604020202020204" pitchFamily="34" charset="0"/>
              </a:rPr>
              <a:t>65 </a:t>
            </a:r>
            <a:r>
              <a:rPr lang="en-GB" dirty="0">
                <a:latin typeface="Arial" panose="020B0604020202020204" pitchFamily="34" charset="0"/>
                <a:ea typeface="Times New Roman" panose="02020603050405020304" pitchFamily="18" charset="0"/>
                <a:cs typeface="Arial" panose="020B0604020202020204" pitchFamily="34" charset="0"/>
              </a:rPr>
              <a:t>agreements were vetted in </a:t>
            </a:r>
            <a:r>
              <a:rPr lang="en-GB" dirty="0" smtClean="0">
                <a:latin typeface="Arial" panose="020B0604020202020204" pitchFamily="34" charset="0"/>
                <a:ea typeface="Times New Roman" panose="02020603050405020304" pitchFamily="18" charset="0"/>
                <a:cs typeface="Arial" panose="020B0604020202020204" pitchFamily="34" charset="0"/>
              </a:rPr>
              <a:t>2017/18 </a:t>
            </a:r>
            <a:r>
              <a:rPr lang="en-GB" dirty="0">
                <a:latin typeface="Arial" panose="020B0604020202020204" pitchFamily="34" charset="0"/>
                <a:ea typeface="Times New Roman" panose="02020603050405020304" pitchFamily="18" charset="0"/>
                <a:cs typeface="Arial" panose="020B0604020202020204" pitchFamily="34" charset="0"/>
              </a:rPr>
              <a:t>compared to </a:t>
            </a:r>
            <a:r>
              <a:rPr lang="en-GB" dirty="0" smtClean="0">
                <a:latin typeface="Arial" panose="020B0604020202020204" pitchFamily="34" charset="0"/>
                <a:ea typeface="Times New Roman" panose="02020603050405020304" pitchFamily="18" charset="0"/>
                <a:cs typeface="Arial" panose="020B0604020202020204" pitchFamily="34" charset="0"/>
              </a:rPr>
              <a:t>64 </a:t>
            </a:r>
            <a:r>
              <a:rPr lang="en-GB" dirty="0">
                <a:latin typeface="Arial" panose="020B0604020202020204" pitchFamily="34" charset="0"/>
                <a:ea typeface="Times New Roman" panose="02020603050405020304" pitchFamily="18" charset="0"/>
                <a:cs typeface="Arial" panose="020B0604020202020204" pitchFamily="34" charset="0"/>
              </a:rPr>
              <a:t>in </a:t>
            </a:r>
            <a:r>
              <a:rPr lang="en-GB" dirty="0" smtClean="0">
                <a:latin typeface="Arial" panose="020B0604020202020204" pitchFamily="34" charset="0"/>
                <a:ea typeface="Times New Roman" panose="02020603050405020304" pitchFamily="18" charset="0"/>
                <a:cs typeface="Arial" panose="020B0604020202020204" pitchFamily="34" charset="0"/>
              </a:rPr>
              <a:t>2016/17, </a:t>
            </a:r>
            <a:r>
              <a:rPr lang="en-GB" dirty="0">
                <a:latin typeface="Arial" panose="020B0604020202020204" pitchFamily="34" charset="0"/>
                <a:ea typeface="Times New Roman" panose="02020603050405020304" pitchFamily="18" charset="0"/>
                <a:cs typeface="Arial" panose="020B0604020202020204" pitchFamily="34" charset="0"/>
              </a:rPr>
              <a:t>a significant </a:t>
            </a:r>
            <a:r>
              <a:rPr lang="en-GB" dirty="0" smtClean="0">
                <a:latin typeface="Arial" panose="020B0604020202020204" pitchFamily="34" charset="0"/>
                <a:ea typeface="Times New Roman" panose="02020603050405020304" pitchFamily="18" charset="0"/>
                <a:cs typeface="Arial" panose="020B0604020202020204" pitchFamily="34" charset="0"/>
              </a:rPr>
              <a:t>increase of 28%</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3D65CA1E-F87F-4FEA-B4E4-339519A426CC}" type="slidenum">
              <a:rPr lang="en-US" sz="1000" b="1" smtClean="0"/>
              <a:pPr>
                <a:defRPr/>
              </a:pPr>
              <a:t>22</a:t>
            </a:fld>
            <a:endParaRPr lang="en-US" sz="1000" b="1" dirty="0"/>
          </a:p>
        </p:txBody>
      </p:sp>
      <p:sp>
        <p:nvSpPr>
          <p:cNvPr id="5" name="Title 1"/>
          <p:cNvSpPr txBox="1">
            <a:spLocks/>
          </p:cNvSpPr>
          <p:nvPr/>
        </p:nvSpPr>
        <p:spPr>
          <a:xfrm>
            <a:off x="-108520" y="-27384"/>
            <a:ext cx="925252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mn-lt"/>
                <a:ea typeface="+mj-ea"/>
              </a:rPr>
              <a:t>LEGAL AFFAIRS DIVISION (LAD)</a:t>
            </a:r>
            <a:endParaRPr lang="en-GB" sz="2400" b="1" cap="small" dirty="0">
              <a:solidFill>
                <a:schemeClr val="bg1"/>
              </a:solidFill>
              <a:latin typeface="+mn-lt"/>
              <a:ea typeface="+mj-ea"/>
            </a:endParaRPr>
          </a:p>
        </p:txBody>
      </p:sp>
    </p:spTree>
    <p:extLst>
      <p:ext uri="{BB962C8B-B14F-4D97-AF65-F5344CB8AC3E}">
        <p14:creationId xmlns:p14="http://schemas.microsoft.com/office/powerpoint/2010/main" xmlns="" val="2129505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8114" y="1089912"/>
            <a:ext cx="8680146" cy="3653538"/>
          </a:xfrm>
          <a:prstGeom prst="rect">
            <a:avLst/>
          </a:prstGeom>
          <a:solidFill>
            <a:srgbClr val="CC9B00"/>
          </a:solidFill>
          <a:ln w="28575">
            <a:solidFill>
              <a:schemeClr val="tx1"/>
            </a:solidFill>
          </a:ln>
          <a:scene3d>
            <a:camera prst="orthographicFront"/>
            <a:lightRig rig="threePt" dir="t"/>
          </a:scene3d>
          <a:sp3d>
            <a:bevelT/>
            <a:bevelB/>
          </a:sp3d>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defRPr/>
            </a:pPr>
            <a:endParaRPr lang="en-ZA" sz="3600" b="1" dirty="0" smtClean="0">
              <a:effectLst>
                <a:outerShdw blurRad="38100" dist="38100" dir="2700000" algn="tl">
                  <a:srgbClr val="000000">
                    <a:alpha val="43137"/>
                  </a:srgbClr>
                </a:outerShdw>
              </a:effectLst>
            </a:endParaRPr>
          </a:p>
          <a:p>
            <a:pPr algn="ctr">
              <a:spcBef>
                <a:spcPct val="0"/>
              </a:spcBef>
              <a:buFontTx/>
              <a:buNone/>
              <a:defRPr/>
            </a:pPr>
            <a:endParaRPr lang="en-ZA" sz="3600" b="1" dirty="0" smtClean="0">
              <a:effectLst>
                <a:outerShdw blurRad="38100" dist="38100" dir="2700000" algn="tl">
                  <a:srgbClr val="000000">
                    <a:alpha val="43137"/>
                  </a:srgbClr>
                </a:outerShdw>
              </a:effectLst>
              <a:latin typeface="+mj-lt"/>
              <a:ea typeface="ＭＳ Ｐゴシック"/>
              <a:cs typeface="+mj-cs"/>
            </a:endParaRPr>
          </a:p>
          <a:p>
            <a:pPr algn="ctr">
              <a:spcBef>
                <a:spcPct val="0"/>
              </a:spcBef>
              <a:buFontTx/>
              <a:buNone/>
              <a:defRPr/>
            </a:pPr>
            <a:r>
              <a:rPr lang="en-ZA" sz="3600" b="1" dirty="0" smtClean="0">
                <a:effectLst>
                  <a:outerShdw blurRad="38100" dist="38100" dir="2700000" algn="tl">
                    <a:srgbClr val="000000">
                      <a:alpha val="43137"/>
                    </a:srgbClr>
                  </a:outerShdw>
                </a:effectLst>
                <a:latin typeface="+mj-lt"/>
                <a:ea typeface="ＭＳ Ｐゴシック"/>
                <a:cs typeface="+mj-cs"/>
              </a:rPr>
              <a:t>BUDGET OVERVIEW</a:t>
            </a:r>
          </a:p>
          <a:p>
            <a:pPr algn="ctr">
              <a:spcBef>
                <a:spcPct val="0"/>
              </a:spcBef>
              <a:buFontTx/>
              <a:buNone/>
              <a:defRPr/>
            </a:pPr>
            <a:endParaRPr lang="en-US" sz="3600" b="1" dirty="0">
              <a:effectLst>
                <a:outerShdw blurRad="38100" dist="38100" dir="2700000" algn="tl">
                  <a:srgbClr val="000000">
                    <a:alpha val="43137"/>
                  </a:srgbClr>
                </a:outerShdw>
              </a:effectLst>
              <a:latin typeface="+mj-lt"/>
              <a:ea typeface="ＭＳ Ｐゴシック"/>
              <a:cs typeface="+mj-cs"/>
            </a:endParaRPr>
          </a:p>
        </p:txBody>
      </p:sp>
      <p:sp>
        <p:nvSpPr>
          <p:cNvPr id="4" name="Slide Number Placeholder 3"/>
          <p:cNvSpPr>
            <a:spLocks noGrp="1"/>
          </p:cNvSpPr>
          <p:nvPr>
            <p:ph type="sldNum" sz="quarter" idx="12"/>
          </p:nvPr>
        </p:nvSpPr>
        <p:spPr>
          <a:xfrm>
            <a:off x="6804660" y="6366491"/>
            <a:ext cx="2133600" cy="365125"/>
          </a:xfrm>
        </p:spPr>
        <p:txBody>
          <a:bodyPr/>
          <a:lstStyle/>
          <a:p>
            <a:fld id="{1612803A-3001-7B4B-A4AE-B92848C2B224}" type="slidenum">
              <a:rPr lang="en-US" b="1" smtClean="0">
                <a:solidFill>
                  <a:schemeClr val="bg1"/>
                </a:solidFill>
                <a:latin typeface="Cambria" panose="02040503050406030204" pitchFamily="18" charset="0"/>
              </a:rPr>
              <a:pPr/>
              <a:t>23</a:t>
            </a:fld>
            <a:endParaRPr lang="en-US" b="1" dirty="0">
              <a:solidFill>
                <a:schemeClr val="bg1"/>
              </a:solidFill>
              <a:latin typeface="Cambria" panose="02040503050406030204" pitchFamily="18" charset="0"/>
            </a:endParaRPr>
          </a:p>
        </p:txBody>
      </p:sp>
    </p:spTree>
    <p:extLst>
      <p:ext uri="{BB962C8B-B14F-4D97-AF65-F5344CB8AC3E}">
        <p14:creationId xmlns:p14="http://schemas.microsoft.com/office/powerpoint/2010/main" xmlns="" val="1772105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9803"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24</a:t>
            </a:fld>
            <a:endParaRPr lang="en-US" b="1" dirty="0">
              <a:solidFill>
                <a:schemeClr val="bg1"/>
              </a:solidFill>
              <a:latin typeface="Cambria" panose="02040503050406030204" pitchFamily="18" charset="0"/>
            </a:endParaRPr>
          </a:p>
        </p:txBody>
      </p:sp>
      <p:sp>
        <p:nvSpPr>
          <p:cNvPr id="3" name="Title 1"/>
          <p:cNvSpPr txBox="1">
            <a:spLocks/>
          </p:cNvSpPr>
          <p:nvPr/>
        </p:nvSpPr>
        <p:spPr>
          <a:xfrm>
            <a:off x="0" y="0"/>
            <a:ext cx="9144001" cy="1143000"/>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r>
              <a:rPr lang="en-US" sz="2400" dirty="0" smtClean="0">
                <a:latin typeface="Cambria" panose="02040503050406030204" pitchFamily="18" charset="0"/>
              </a:rPr>
              <a:t>NPA </a:t>
            </a:r>
            <a:r>
              <a:rPr lang="en-US" sz="2400" dirty="0">
                <a:latin typeface="Cambria" panose="02040503050406030204" pitchFamily="18" charset="0"/>
              </a:rPr>
              <a:t>Overall Budget vs Expenditure as at </a:t>
            </a:r>
            <a:br>
              <a:rPr lang="en-US" sz="2400" dirty="0">
                <a:latin typeface="Cambria" panose="02040503050406030204" pitchFamily="18" charset="0"/>
              </a:rPr>
            </a:br>
            <a:r>
              <a:rPr lang="en-US" sz="2400" dirty="0" smtClean="0">
                <a:latin typeface="Cambria" panose="02040503050406030204" pitchFamily="18" charset="0"/>
              </a:rPr>
              <a:t>31</a:t>
            </a:r>
            <a:r>
              <a:rPr lang="en-US" sz="2400" baseline="30000" dirty="0" smtClean="0">
                <a:latin typeface="Cambria" panose="02040503050406030204" pitchFamily="18" charset="0"/>
              </a:rPr>
              <a:t>st</a:t>
            </a:r>
            <a:r>
              <a:rPr lang="en-US" sz="2400" dirty="0" smtClean="0">
                <a:latin typeface="Cambria" panose="02040503050406030204" pitchFamily="18" charset="0"/>
              </a:rPr>
              <a:t> of March 2018 </a:t>
            </a:r>
            <a:r>
              <a:rPr lang="en-US" sz="2400" dirty="0">
                <a:latin typeface="Cambria" panose="02040503050406030204" pitchFamily="18" charset="0"/>
              </a:rPr>
              <a:t>per Economic </a:t>
            </a:r>
            <a:r>
              <a:rPr lang="en-US" sz="2400" dirty="0" smtClean="0">
                <a:latin typeface="Cambria" panose="02040503050406030204" pitchFamily="18" charset="0"/>
              </a:rPr>
              <a:t>Classification</a:t>
            </a:r>
            <a:endParaRPr lang="en-US" sz="2400" dirty="0">
              <a:latin typeface="Cambria" panose="02040503050406030204" pitchFamily="18" charset="0"/>
            </a:endParaRPr>
          </a:p>
        </p:txBody>
      </p:sp>
      <p:graphicFrame>
        <p:nvGraphicFramePr>
          <p:cNvPr id="4" name="Table 3"/>
          <p:cNvGraphicFramePr>
            <a:graphicFrameLocks noGrp="1"/>
          </p:cNvGraphicFramePr>
          <p:nvPr>
            <p:extLst/>
          </p:nvPr>
        </p:nvGraphicFramePr>
        <p:xfrm>
          <a:off x="75062" y="982980"/>
          <a:ext cx="8993875" cy="4385365"/>
        </p:xfrm>
        <a:graphic>
          <a:graphicData uri="http://schemas.openxmlformats.org/drawingml/2006/table">
            <a:tbl>
              <a:tblPr/>
              <a:tblGrid>
                <a:gridCol w="2442951">
                  <a:extLst>
                    <a:ext uri="{9D8B030D-6E8A-4147-A177-3AD203B41FA5}">
                      <a16:colId xmlns:a16="http://schemas.microsoft.com/office/drawing/2014/main" xmlns="" val="20000"/>
                    </a:ext>
                  </a:extLst>
                </a:gridCol>
                <a:gridCol w="1310185">
                  <a:extLst>
                    <a:ext uri="{9D8B030D-6E8A-4147-A177-3AD203B41FA5}">
                      <a16:colId xmlns:a16="http://schemas.microsoft.com/office/drawing/2014/main" xmlns="" val="20001"/>
                    </a:ext>
                  </a:extLst>
                </a:gridCol>
                <a:gridCol w="941695">
                  <a:extLst>
                    <a:ext uri="{9D8B030D-6E8A-4147-A177-3AD203B41FA5}">
                      <a16:colId xmlns:a16="http://schemas.microsoft.com/office/drawing/2014/main" xmlns="" val="20002"/>
                    </a:ext>
                  </a:extLst>
                </a:gridCol>
                <a:gridCol w="1214651">
                  <a:extLst>
                    <a:ext uri="{9D8B030D-6E8A-4147-A177-3AD203B41FA5}">
                      <a16:colId xmlns:a16="http://schemas.microsoft.com/office/drawing/2014/main" xmlns="" val="20003"/>
                    </a:ext>
                  </a:extLst>
                </a:gridCol>
                <a:gridCol w="1134191">
                  <a:extLst>
                    <a:ext uri="{9D8B030D-6E8A-4147-A177-3AD203B41FA5}">
                      <a16:colId xmlns:a16="http://schemas.microsoft.com/office/drawing/2014/main" xmlns="" val="20004"/>
                    </a:ext>
                  </a:extLst>
                </a:gridCol>
                <a:gridCol w="790143">
                  <a:extLst>
                    <a:ext uri="{9D8B030D-6E8A-4147-A177-3AD203B41FA5}">
                      <a16:colId xmlns:a16="http://schemas.microsoft.com/office/drawing/2014/main" xmlns="" val="20005"/>
                    </a:ext>
                  </a:extLst>
                </a:gridCol>
                <a:gridCol w="1160059">
                  <a:extLst>
                    <a:ext uri="{9D8B030D-6E8A-4147-A177-3AD203B41FA5}">
                      <a16:colId xmlns:a16="http://schemas.microsoft.com/office/drawing/2014/main" xmlns="" val="20006"/>
                    </a:ext>
                  </a:extLst>
                </a:gridCol>
              </a:tblGrid>
              <a:tr h="311623">
                <a:tc rowSpan="3">
                  <a:txBody>
                    <a:bodyPr/>
                    <a:lstStyle/>
                    <a:p>
                      <a:pPr algn="ctr" rtl="0" fontAlgn="ctr"/>
                      <a:r>
                        <a:rPr lang="en-ZA" sz="1600" b="1" i="0" u="none" strike="noStrike" dirty="0">
                          <a:solidFill>
                            <a:srgbClr val="000000"/>
                          </a:solidFill>
                          <a:effectLst/>
                          <a:latin typeface="Arial Narrow" panose="020B0606020202030204" pitchFamily="34" charset="0"/>
                        </a:rPr>
                        <a:t>Economic classification</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gridSpan="6">
                  <a:txBody>
                    <a:bodyPr/>
                    <a:lstStyle/>
                    <a:p>
                      <a:pPr algn="ctr" rtl="0" fontAlgn="ctr"/>
                      <a:r>
                        <a:rPr lang="en-ZA" sz="1600" b="1" i="0" u="none" strike="noStrike" dirty="0">
                          <a:solidFill>
                            <a:srgbClr val="000000"/>
                          </a:solidFill>
                          <a:effectLst/>
                          <a:latin typeface="Arial Narrow" panose="020B0606020202030204" pitchFamily="34" charset="0"/>
                        </a:rPr>
                        <a:t>2017/18</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18795">
                <a:tc vMerge="1">
                  <a:txBody>
                    <a:bodyPr/>
                    <a:lstStyle/>
                    <a:p>
                      <a:endParaRPr lang="en-ZA"/>
                    </a:p>
                  </a:txBody>
                  <a:tcPr/>
                </a:tc>
                <a:tc>
                  <a:txBody>
                    <a:bodyPr/>
                    <a:lstStyle/>
                    <a:p>
                      <a:pPr algn="ctr" rtl="0" fontAlgn="ctr"/>
                      <a:r>
                        <a:rPr lang="en-ZA" sz="1600" b="1" i="0" u="none" strike="noStrike" dirty="0">
                          <a:solidFill>
                            <a:srgbClr val="000000"/>
                          </a:solidFill>
                          <a:effectLst/>
                          <a:latin typeface="Arial Narrow" panose="020B0606020202030204" pitchFamily="34" charset="0"/>
                        </a:rPr>
                        <a:t>Adjusted Appropriation</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Shifting / </a:t>
                      </a:r>
                      <a:r>
                        <a:rPr lang="en-ZA" sz="1600" b="1" i="0" u="none" strike="noStrike" dirty="0" err="1" smtClean="0">
                          <a:solidFill>
                            <a:srgbClr val="000000"/>
                          </a:solidFill>
                          <a:effectLst/>
                          <a:latin typeface="Arial Narrow" panose="020B0606020202030204" pitchFamily="34" charset="0"/>
                        </a:rPr>
                        <a:t>Virement</a:t>
                      </a:r>
                      <a:endParaRPr lang="en-ZA" sz="1600" b="1" i="0" u="none" strike="noStrike" dirty="0">
                        <a:solidFill>
                          <a:srgbClr val="000000"/>
                        </a:solidFill>
                        <a:effectLst/>
                        <a:latin typeface="Arial Narrow" panose="020B0606020202030204" pitchFamily="34" charset="0"/>
                      </a:endParaRP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Final </a:t>
                      </a:r>
                      <a:r>
                        <a:rPr lang="en-ZA" sz="1600" b="1" i="0" u="none" strike="noStrike" dirty="0" smtClean="0">
                          <a:solidFill>
                            <a:srgbClr val="000000"/>
                          </a:solidFill>
                          <a:effectLst/>
                          <a:latin typeface="Arial Narrow" panose="020B0606020202030204" pitchFamily="34" charset="0"/>
                        </a:rPr>
                        <a:t>Appropriation</a:t>
                      </a:r>
                      <a:endParaRPr lang="en-ZA" sz="1600" b="1" i="0" u="none" strike="noStrike" dirty="0">
                        <a:solidFill>
                          <a:srgbClr val="000000"/>
                        </a:solidFill>
                        <a:effectLst/>
                        <a:latin typeface="Arial Narrow" panose="020B0606020202030204" pitchFamily="34" charset="0"/>
                      </a:endParaRP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Actual Expenditure</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Variance</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Expenditure as % of final appropriation</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1"/>
                  </a:ext>
                </a:extLst>
              </a:tr>
              <a:tr h="375426">
                <a:tc vMerge="1">
                  <a:txBody>
                    <a:bodyPr/>
                    <a:lstStyle/>
                    <a:p>
                      <a:endParaRPr lang="en-ZA"/>
                    </a:p>
                  </a:txBody>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600" b="1" i="0" u="none" strike="noStrike" dirty="0" smtClean="0">
                          <a:solidFill>
                            <a:srgbClr val="000000"/>
                          </a:solidFill>
                          <a:effectLst/>
                          <a:latin typeface="Arial Narrow" panose="020B0606020202030204" pitchFamily="34" charset="0"/>
                        </a:rPr>
                        <a:t>R'000</a:t>
                      </a:r>
                      <a:r>
                        <a:rPr lang="en-ZA" sz="1600" b="1" i="0" u="none" strike="noStrike" dirty="0">
                          <a:solidFill>
                            <a:srgbClr val="000000"/>
                          </a:solidFill>
                          <a:effectLst/>
                          <a:latin typeface="Arial Narrow" panose="020B0606020202030204" pitchFamily="34" charset="0"/>
                        </a:rPr>
                        <a:t> </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a:solidFill>
                            <a:srgbClr val="000000"/>
                          </a:solidFill>
                          <a:effectLst/>
                          <a:latin typeface="Arial Narrow" panose="020B0606020202030204" pitchFamily="34" charset="0"/>
                        </a:rPr>
                        <a:t>R'000</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a:solidFill>
                            <a:srgbClr val="000000"/>
                          </a:solidFill>
                          <a:effectLst/>
                          <a:latin typeface="Arial Narrow" panose="020B0606020202030204" pitchFamily="34" charset="0"/>
                        </a:rPr>
                        <a:t>R'000</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2"/>
                  </a:ext>
                </a:extLst>
              </a:tr>
              <a:tr h="391071">
                <a:tc>
                  <a:txBody>
                    <a:bodyPr/>
                    <a:lstStyle/>
                    <a:p>
                      <a:pPr algn="l" fontAlgn="ctr"/>
                      <a:r>
                        <a:rPr lang="en-ZA" sz="1600" b="0" i="0" u="none" strike="noStrike" dirty="0">
                          <a:solidFill>
                            <a:srgbClr val="000000"/>
                          </a:solidFill>
                          <a:effectLst/>
                          <a:latin typeface="Arial Narrow" panose="020B0606020202030204" pitchFamily="34" charset="0"/>
                        </a:rPr>
                        <a:t>Compensation of employees</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3 168 219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34 534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3 202 753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3 202 753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391071">
                <a:tc>
                  <a:txBody>
                    <a:bodyPr/>
                    <a:lstStyle/>
                    <a:p>
                      <a:pPr algn="l" fontAlgn="ctr"/>
                      <a:r>
                        <a:rPr lang="en-ZA" sz="1600" b="0" i="0" u="none" strike="noStrike" dirty="0">
                          <a:solidFill>
                            <a:srgbClr val="000000"/>
                          </a:solidFill>
                          <a:effectLst/>
                          <a:latin typeface="Arial Narrow" panose="020B0606020202030204" pitchFamily="34" charset="0"/>
                        </a:rPr>
                        <a:t>Goods and services</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470 509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25 026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495 535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495 535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548740">
                <a:tc>
                  <a:txBody>
                    <a:bodyPr/>
                    <a:lstStyle/>
                    <a:p>
                      <a:pPr algn="l" fontAlgn="ctr"/>
                      <a:r>
                        <a:rPr lang="en-ZA" sz="1600" b="0" i="0" u="none" strike="noStrike" dirty="0">
                          <a:solidFill>
                            <a:srgbClr val="000000"/>
                          </a:solidFill>
                          <a:effectLst/>
                          <a:latin typeface="Arial Narrow" panose="020B0606020202030204" pitchFamily="34" charset="0"/>
                        </a:rPr>
                        <a:t>Departmental agencies and accounts</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8 993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9 017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8 891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98,60%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391071">
                <a:tc>
                  <a:txBody>
                    <a:bodyPr/>
                    <a:lstStyle/>
                    <a:p>
                      <a:pPr algn="l" fontAlgn="ctr"/>
                      <a:r>
                        <a:rPr lang="en-ZA" sz="1600" b="0" i="0" u="none" strike="noStrike">
                          <a:solidFill>
                            <a:srgbClr val="000000"/>
                          </a:solidFill>
                          <a:effectLst/>
                          <a:latin typeface="Arial Narrow" panose="020B0606020202030204" pitchFamily="34" charset="0"/>
                        </a:rPr>
                        <a:t>Households</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7 942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7 541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7 541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391071">
                <a:tc>
                  <a:txBody>
                    <a:bodyPr/>
                    <a:lstStyle/>
                    <a:p>
                      <a:pPr algn="l" fontAlgn="ctr"/>
                      <a:r>
                        <a:rPr lang="en-ZA" sz="1600" b="0" i="0" u="none" strike="noStrike">
                          <a:solidFill>
                            <a:srgbClr val="000000"/>
                          </a:solidFill>
                          <a:effectLst/>
                          <a:latin typeface="Arial Narrow" panose="020B0606020202030204" pitchFamily="34" charset="0"/>
                        </a:rPr>
                        <a:t>Machinery and equipment</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28 648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-918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27 730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27 730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7"/>
                  </a:ext>
                </a:extLst>
              </a:tr>
              <a:tr h="391071">
                <a:tc>
                  <a:txBody>
                    <a:bodyPr/>
                    <a:lstStyle/>
                    <a:p>
                      <a:pPr algn="l" fontAlgn="ctr"/>
                      <a:r>
                        <a:rPr lang="en-ZA" sz="1600" b="0" i="0" u="none" strike="noStrike">
                          <a:solidFill>
                            <a:srgbClr val="000000"/>
                          </a:solidFill>
                          <a:effectLst/>
                          <a:latin typeface="Arial Narrow" panose="020B0606020202030204" pitchFamily="34" charset="0"/>
                        </a:rPr>
                        <a:t>Payment for financial assets</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465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465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375426">
                <a:tc>
                  <a:txBody>
                    <a:bodyPr/>
                    <a:lstStyle/>
                    <a:p>
                      <a:pPr algn="l" rtl="0" fontAlgn="b"/>
                      <a:r>
                        <a:rPr lang="en-ZA" sz="1600" b="1" i="0" u="none" strike="noStrike">
                          <a:solidFill>
                            <a:srgbClr val="000000"/>
                          </a:solidFill>
                          <a:effectLst/>
                          <a:latin typeface="Arial Narrow" panose="020B0606020202030204" pitchFamily="34" charset="0"/>
                        </a:rPr>
                        <a:t>Total</a:t>
                      </a:r>
                    </a:p>
                  </a:txBody>
                  <a:tcPr marL="7793" marR="7793" marT="779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3 684 311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58 730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3 743 041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3 742 915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618924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73920"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25</a:t>
            </a:fld>
            <a:endParaRPr lang="en-US" b="1" dirty="0">
              <a:solidFill>
                <a:schemeClr val="bg1"/>
              </a:solidFill>
              <a:latin typeface="Cambria" panose="02040503050406030204" pitchFamily="18" charset="0"/>
            </a:endParaRPr>
          </a:p>
        </p:txBody>
      </p:sp>
      <p:sp>
        <p:nvSpPr>
          <p:cNvPr id="3" name="Title 1"/>
          <p:cNvSpPr txBox="1">
            <a:spLocks/>
          </p:cNvSpPr>
          <p:nvPr/>
        </p:nvSpPr>
        <p:spPr>
          <a:xfrm>
            <a:off x="425" y="34862"/>
            <a:ext cx="9144001" cy="1143000"/>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r>
              <a:rPr lang="en-US" sz="2400" dirty="0" smtClean="0">
                <a:effectLst>
                  <a:outerShdw blurRad="38100" dist="38100" dir="2700000" algn="tl">
                    <a:srgbClr val="000000">
                      <a:alpha val="43137"/>
                    </a:srgbClr>
                  </a:outerShdw>
                </a:effectLst>
                <a:latin typeface="Cambria" panose="02040503050406030204" pitchFamily="18" charset="0"/>
              </a:rPr>
              <a:t>NPA </a:t>
            </a:r>
            <a:r>
              <a:rPr lang="en-US" sz="2400" dirty="0">
                <a:effectLst>
                  <a:outerShdw blurRad="38100" dist="38100" dir="2700000" algn="tl">
                    <a:srgbClr val="000000">
                      <a:alpha val="43137"/>
                    </a:srgbClr>
                  </a:outerShdw>
                </a:effectLst>
                <a:latin typeface="Cambria" panose="02040503050406030204" pitchFamily="18" charset="0"/>
              </a:rPr>
              <a:t>Overall Budget vs Expenditure as at </a:t>
            </a:r>
            <a:br>
              <a:rPr lang="en-US" sz="2400" dirty="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31</a:t>
            </a:r>
            <a:r>
              <a:rPr lang="en-US" sz="2400" baseline="30000" dirty="0" smtClean="0">
                <a:effectLst>
                  <a:outerShdw blurRad="38100" dist="38100" dir="2700000" algn="tl">
                    <a:srgbClr val="000000">
                      <a:alpha val="43137"/>
                    </a:srgbClr>
                  </a:outerShdw>
                </a:effectLst>
                <a:latin typeface="Cambria" panose="02040503050406030204" pitchFamily="18" charset="0"/>
              </a:rPr>
              <a:t>st</a:t>
            </a:r>
            <a:r>
              <a:rPr lang="en-US" sz="2400" dirty="0" smtClean="0">
                <a:effectLst>
                  <a:outerShdw blurRad="38100" dist="38100" dir="2700000" algn="tl">
                    <a:srgbClr val="000000">
                      <a:alpha val="43137"/>
                    </a:srgbClr>
                  </a:outerShdw>
                </a:effectLst>
                <a:latin typeface="Cambria" panose="02040503050406030204" pitchFamily="18" charset="0"/>
              </a:rPr>
              <a:t> of March 2018 per Sub-</a:t>
            </a:r>
            <a:r>
              <a:rPr lang="en-US" sz="2400" dirty="0" err="1" smtClean="0">
                <a:effectLst>
                  <a:outerShdw blurRad="38100" dist="38100" dir="2700000" algn="tl">
                    <a:srgbClr val="000000">
                      <a:alpha val="43137"/>
                    </a:srgbClr>
                  </a:outerShdw>
                </a:effectLst>
                <a:latin typeface="Cambria" panose="02040503050406030204" pitchFamily="18" charset="0"/>
              </a:rPr>
              <a:t>Programme</a:t>
            </a:r>
            <a:endParaRPr lang="en-US" sz="2400" dirty="0">
              <a:effectLst>
                <a:outerShdw blurRad="38100" dist="38100" dir="2700000" algn="tl">
                  <a:srgbClr val="000000">
                    <a:alpha val="43137"/>
                  </a:srgbClr>
                </a:outerShdw>
              </a:effectLst>
              <a:latin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00793751"/>
              </p:ext>
            </p:extLst>
          </p:nvPr>
        </p:nvGraphicFramePr>
        <p:xfrm>
          <a:off x="137330" y="1001746"/>
          <a:ext cx="8870190" cy="4379185"/>
        </p:xfrm>
        <a:graphic>
          <a:graphicData uri="http://schemas.openxmlformats.org/drawingml/2006/table">
            <a:tbl>
              <a:tblPr/>
              <a:tblGrid>
                <a:gridCol w="2564926">
                  <a:extLst>
                    <a:ext uri="{9D8B030D-6E8A-4147-A177-3AD203B41FA5}">
                      <a16:colId xmlns:a16="http://schemas.microsoft.com/office/drawing/2014/main" xmlns="" val="20000"/>
                    </a:ext>
                  </a:extLst>
                </a:gridCol>
                <a:gridCol w="1255594">
                  <a:extLst>
                    <a:ext uri="{9D8B030D-6E8A-4147-A177-3AD203B41FA5}">
                      <a16:colId xmlns:a16="http://schemas.microsoft.com/office/drawing/2014/main" xmlns="" val="20001"/>
                    </a:ext>
                  </a:extLst>
                </a:gridCol>
                <a:gridCol w="968991">
                  <a:extLst>
                    <a:ext uri="{9D8B030D-6E8A-4147-A177-3AD203B41FA5}">
                      <a16:colId xmlns:a16="http://schemas.microsoft.com/office/drawing/2014/main" xmlns="" val="20002"/>
                    </a:ext>
                  </a:extLst>
                </a:gridCol>
                <a:gridCol w="1206919">
                  <a:extLst>
                    <a:ext uri="{9D8B030D-6E8A-4147-A177-3AD203B41FA5}">
                      <a16:colId xmlns:a16="http://schemas.microsoft.com/office/drawing/2014/main" xmlns="" val="20003"/>
                    </a:ext>
                  </a:extLst>
                </a:gridCol>
                <a:gridCol w="1004018">
                  <a:extLst>
                    <a:ext uri="{9D8B030D-6E8A-4147-A177-3AD203B41FA5}">
                      <a16:colId xmlns:a16="http://schemas.microsoft.com/office/drawing/2014/main" xmlns="" val="20004"/>
                    </a:ext>
                  </a:extLst>
                </a:gridCol>
                <a:gridCol w="736979">
                  <a:extLst>
                    <a:ext uri="{9D8B030D-6E8A-4147-A177-3AD203B41FA5}">
                      <a16:colId xmlns:a16="http://schemas.microsoft.com/office/drawing/2014/main" xmlns="" val="20005"/>
                    </a:ext>
                  </a:extLst>
                </a:gridCol>
                <a:gridCol w="1132763">
                  <a:extLst>
                    <a:ext uri="{9D8B030D-6E8A-4147-A177-3AD203B41FA5}">
                      <a16:colId xmlns:a16="http://schemas.microsoft.com/office/drawing/2014/main" xmlns="" val="20006"/>
                    </a:ext>
                  </a:extLst>
                </a:gridCol>
              </a:tblGrid>
              <a:tr h="411099">
                <a:tc rowSpan="3">
                  <a:txBody>
                    <a:bodyPr/>
                    <a:lstStyle/>
                    <a:p>
                      <a:pPr algn="ctr" rtl="0" fontAlgn="ctr"/>
                      <a:r>
                        <a:rPr lang="en-ZA" sz="1600" b="1" i="0" u="none" strike="noStrike" dirty="0" smtClean="0">
                          <a:solidFill>
                            <a:srgbClr val="000000"/>
                          </a:solidFill>
                          <a:effectLst/>
                          <a:latin typeface="Arial Narrow" panose="020B0606020202030204" pitchFamily="34" charset="0"/>
                        </a:rPr>
                        <a:t>Sub-programme</a:t>
                      </a:r>
                      <a:endParaRPr lang="en-ZA" sz="1600" b="1" i="0" u="none" strike="noStrike" dirty="0">
                        <a:solidFill>
                          <a:srgbClr val="000000"/>
                        </a:solidFill>
                        <a:effectLst/>
                        <a:latin typeface="Arial Narrow" panose="020B0606020202030204" pitchFamily="34" charset="0"/>
                      </a:endParaRP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79646"/>
                    </a:solidFill>
                  </a:tcPr>
                </a:tc>
                <a:tc gridSpan="6">
                  <a:txBody>
                    <a:bodyPr/>
                    <a:lstStyle/>
                    <a:p>
                      <a:pPr algn="ctr" rtl="0" fontAlgn="ctr"/>
                      <a:r>
                        <a:rPr lang="en-ZA" sz="1600" b="1" i="0" u="none" strike="noStrike" dirty="0">
                          <a:solidFill>
                            <a:srgbClr val="000000"/>
                          </a:solidFill>
                          <a:effectLst/>
                          <a:latin typeface="Arial Narrow" panose="020B0606020202030204" pitchFamily="34" charset="0"/>
                        </a:rPr>
                        <a:t>2017/18</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44495">
                <a:tc vMerge="1">
                  <a:txBody>
                    <a:bodyPr/>
                    <a:lstStyle/>
                    <a:p>
                      <a:endParaRPr lang="en-ZA"/>
                    </a:p>
                  </a:txBody>
                  <a:tcPr/>
                </a:tc>
                <a:tc>
                  <a:txBody>
                    <a:bodyPr/>
                    <a:lstStyle/>
                    <a:p>
                      <a:pPr algn="ctr" rtl="0" fontAlgn="ctr"/>
                      <a:r>
                        <a:rPr lang="en-ZA" sz="1600" b="1" i="0" u="none" strike="noStrike" dirty="0">
                          <a:solidFill>
                            <a:srgbClr val="000000"/>
                          </a:solidFill>
                          <a:effectLst/>
                          <a:latin typeface="Arial Narrow" panose="020B0606020202030204" pitchFamily="34" charset="0"/>
                        </a:rPr>
                        <a:t>Adjusted Appropriation</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Shifting / </a:t>
                      </a:r>
                      <a:r>
                        <a:rPr lang="en-ZA" sz="1600" b="1" i="0" u="none" strike="noStrike" dirty="0" err="1" smtClean="0">
                          <a:solidFill>
                            <a:srgbClr val="000000"/>
                          </a:solidFill>
                          <a:effectLst/>
                          <a:latin typeface="Arial Narrow" panose="020B0606020202030204" pitchFamily="34" charset="0"/>
                        </a:rPr>
                        <a:t>Virement</a:t>
                      </a:r>
                      <a:endParaRPr lang="en-ZA" sz="1600" b="1" i="0" u="none" strike="noStrike" dirty="0">
                        <a:solidFill>
                          <a:srgbClr val="000000"/>
                        </a:solidFill>
                        <a:effectLst/>
                        <a:latin typeface="Arial Narrow" panose="020B0606020202030204" pitchFamily="34" charset="0"/>
                      </a:endParaRP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Final Appropriation</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Actual Expenditure</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Variance</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Expenditure as % of final appropriation</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1"/>
                  </a:ext>
                </a:extLst>
              </a:tr>
              <a:tr h="411099">
                <a:tc vMerge="1">
                  <a:txBody>
                    <a:bodyPr/>
                    <a:lstStyle/>
                    <a:p>
                      <a:endParaRPr lang="en-ZA"/>
                    </a:p>
                  </a:txBody>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600" b="1" i="0" u="none" strike="noStrike" dirty="0" smtClean="0">
                          <a:solidFill>
                            <a:srgbClr val="000000"/>
                          </a:solidFill>
                          <a:effectLst/>
                          <a:latin typeface="Arial Narrow" panose="020B0606020202030204" pitchFamily="34" charset="0"/>
                        </a:rPr>
                        <a:t>R'000</a:t>
                      </a:r>
                      <a:r>
                        <a:rPr lang="en-ZA" sz="1600" b="1" i="0" u="none" strike="noStrike" dirty="0">
                          <a:solidFill>
                            <a:srgbClr val="000000"/>
                          </a:solidFill>
                          <a:effectLst/>
                          <a:latin typeface="Arial Narrow" panose="020B0606020202030204" pitchFamily="34" charset="0"/>
                        </a:rPr>
                        <a:t> </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a:solidFill>
                            <a:srgbClr val="000000"/>
                          </a:solidFill>
                          <a:effectLst/>
                          <a:latin typeface="Arial Narrow" panose="020B0606020202030204" pitchFamily="34" charset="0"/>
                        </a:rPr>
                        <a:t>R'000</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a:solidFill>
                            <a:srgbClr val="000000"/>
                          </a:solidFill>
                          <a:effectLst/>
                          <a:latin typeface="Arial Narrow" panose="020B0606020202030204" pitchFamily="34" charset="0"/>
                        </a:rPr>
                        <a:t>%</a:t>
                      </a:r>
                    </a:p>
                  </a:txBody>
                  <a:tcPr marL="7793" marR="7793" marT="77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2"/>
                  </a:ext>
                </a:extLst>
              </a:tr>
              <a:tr h="621372">
                <a:tc>
                  <a:txBody>
                    <a:bodyPr/>
                    <a:lstStyle/>
                    <a:p>
                      <a:pPr algn="l" rtl="0" fontAlgn="b"/>
                      <a:r>
                        <a:rPr lang="en-ZA" sz="1600" b="0" i="0" u="none" strike="noStrike" dirty="0">
                          <a:solidFill>
                            <a:srgbClr val="000000"/>
                          </a:solidFill>
                          <a:effectLst/>
                          <a:latin typeface="Arial Narrow"/>
                        </a:rPr>
                        <a:t> </a:t>
                      </a:r>
                      <a:r>
                        <a:rPr lang="en-ZA" sz="1600" b="0" i="0" u="none" strike="noStrike" dirty="0" smtClean="0">
                          <a:solidFill>
                            <a:srgbClr val="000000"/>
                          </a:solidFill>
                          <a:effectLst/>
                          <a:latin typeface="Arial Narrow"/>
                        </a:rPr>
                        <a:t>    National </a:t>
                      </a:r>
                      <a:r>
                        <a:rPr lang="en-ZA" sz="1600" b="0" i="0" u="none" strike="noStrike" dirty="0">
                          <a:solidFill>
                            <a:srgbClr val="000000"/>
                          </a:solidFill>
                          <a:effectLst/>
                          <a:latin typeface="Arial Narrow"/>
                        </a:rPr>
                        <a:t>Prosecutions Service </a:t>
                      </a:r>
                      <a:endParaRPr lang="en-ZA" sz="1600" b="0" i="0" u="none" strike="noStrike" dirty="0" smtClean="0">
                        <a:solidFill>
                          <a:srgbClr val="000000"/>
                        </a:solidFill>
                        <a:effectLst/>
                        <a:latin typeface="Arial Narrow"/>
                      </a:endParaRPr>
                    </a:p>
                    <a:p>
                      <a:pPr algn="l" rtl="0" fontAlgn="b"/>
                      <a:r>
                        <a:rPr lang="en-ZA" sz="1600" b="0" i="0" u="none" strike="noStrike" dirty="0" smtClean="0">
                          <a:solidFill>
                            <a:srgbClr val="000000"/>
                          </a:solidFill>
                          <a:effectLst/>
                          <a:latin typeface="Arial Narrow"/>
                        </a:rPr>
                        <a:t>     (</a:t>
                      </a:r>
                      <a:r>
                        <a:rPr lang="en-ZA" sz="1600" b="0" i="0" u="none" strike="noStrike" dirty="0">
                          <a:solidFill>
                            <a:srgbClr val="000000"/>
                          </a:solidFill>
                          <a:effectLst/>
                          <a:latin typeface="Arial Narrow"/>
                        </a:rPr>
                        <a:t>NPS)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2 913 510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32 744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2 946 254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2 946 254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504967">
                <a:tc>
                  <a:txBody>
                    <a:bodyPr/>
                    <a:lstStyle/>
                    <a:p>
                      <a:pPr algn="l" rtl="0" fontAlgn="b"/>
                      <a:r>
                        <a:rPr lang="en-ZA" sz="1600" b="0" i="0" u="none" strike="noStrike" dirty="0">
                          <a:solidFill>
                            <a:srgbClr val="000000"/>
                          </a:solidFill>
                          <a:effectLst/>
                          <a:latin typeface="Arial Narrow"/>
                        </a:rPr>
                        <a:t> </a:t>
                      </a:r>
                      <a:r>
                        <a:rPr lang="en-ZA" sz="1600" b="0" i="0" u="none" strike="noStrike" dirty="0" smtClean="0">
                          <a:solidFill>
                            <a:srgbClr val="000000"/>
                          </a:solidFill>
                          <a:effectLst/>
                          <a:latin typeface="Arial Narrow"/>
                        </a:rPr>
                        <a:t>    Asset </a:t>
                      </a:r>
                      <a:r>
                        <a:rPr lang="en-ZA" sz="1600" b="0" i="0" u="none" strike="noStrike" dirty="0">
                          <a:solidFill>
                            <a:srgbClr val="000000"/>
                          </a:solidFill>
                          <a:effectLst/>
                          <a:latin typeface="Arial Narrow"/>
                        </a:rPr>
                        <a:t>Forfeiture Unit (</a:t>
                      </a:r>
                      <a:r>
                        <a:rPr lang="en-ZA" sz="1600" b="0" i="0" u="none" strike="noStrike" dirty="0" err="1">
                          <a:solidFill>
                            <a:srgbClr val="000000"/>
                          </a:solidFill>
                          <a:effectLst/>
                          <a:latin typeface="Arial Narrow"/>
                        </a:rPr>
                        <a:t>AFU</a:t>
                      </a:r>
                      <a:r>
                        <a:rPr lang="en-ZA" sz="1600" b="0" i="0" u="none" strike="noStrike" dirty="0">
                          <a:solidFill>
                            <a:srgbClr val="000000"/>
                          </a:solidFill>
                          <a:effectLst/>
                          <a:latin typeface="Arial Narrow"/>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131 909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-5 389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126 520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126 520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605894">
                <a:tc>
                  <a:txBody>
                    <a:bodyPr/>
                    <a:lstStyle/>
                    <a:p>
                      <a:pPr algn="l" rtl="0" fontAlgn="b"/>
                      <a:r>
                        <a:rPr lang="en-ZA" sz="1600" b="0" i="0" u="none" strike="noStrike" dirty="0">
                          <a:solidFill>
                            <a:srgbClr val="000000"/>
                          </a:solidFill>
                          <a:effectLst/>
                          <a:latin typeface="Arial Narrow"/>
                        </a:rPr>
                        <a:t> </a:t>
                      </a:r>
                      <a:r>
                        <a:rPr lang="en-ZA" sz="1600" b="0" i="0" u="none" strike="noStrike" dirty="0" smtClean="0">
                          <a:solidFill>
                            <a:srgbClr val="000000"/>
                          </a:solidFill>
                          <a:effectLst/>
                          <a:latin typeface="Arial Narrow"/>
                        </a:rPr>
                        <a:t>   Office </a:t>
                      </a:r>
                      <a:r>
                        <a:rPr lang="en-ZA" sz="1600" b="0" i="0" u="none" strike="noStrike" dirty="0">
                          <a:solidFill>
                            <a:srgbClr val="000000"/>
                          </a:solidFill>
                          <a:effectLst/>
                          <a:latin typeface="Arial Narrow"/>
                        </a:rPr>
                        <a:t>for Witness </a:t>
                      </a:r>
                      <a:r>
                        <a:rPr lang="en-ZA" sz="1600" b="0" i="0" u="none" strike="noStrike" dirty="0" smtClean="0">
                          <a:solidFill>
                            <a:srgbClr val="000000"/>
                          </a:solidFill>
                          <a:effectLst/>
                          <a:latin typeface="Arial Narrow"/>
                        </a:rPr>
                        <a:t>Protection</a:t>
                      </a:r>
                    </a:p>
                    <a:p>
                      <a:pPr algn="l" rtl="0" fontAlgn="b"/>
                      <a:r>
                        <a:rPr lang="en-ZA" sz="1600" b="0" i="0" u="none" strike="noStrike" dirty="0" smtClean="0">
                          <a:solidFill>
                            <a:srgbClr val="000000"/>
                          </a:solidFill>
                          <a:effectLst/>
                          <a:latin typeface="Arial Narrow"/>
                        </a:rPr>
                        <a:t>    (</a:t>
                      </a:r>
                      <a:r>
                        <a:rPr lang="en-ZA" sz="1600" b="0" i="0" u="none" strike="noStrike" dirty="0" err="1">
                          <a:solidFill>
                            <a:srgbClr val="000000"/>
                          </a:solidFill>
                          <a:effectLst/>
                          <a:latin typeface="Arial Narrow"/>
                        </a:rPr>
                        <a:t>OWP</a:t>
                      </a:r>
                      <a:r>
                        <a:rPr lang="en-ZA" sz="1600" b="0" i="0" u="none" strike="noStrike" dirty="0">
                          <a:solidFill>
                            <a:srgbClr val="000000"/>
                          </a:solidFill>
                          <a:effectLst/>
                          <a:latin typeface="Arial Narrow"/>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181 683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8 311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189 994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189 994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526870">
                <a:tc>
                  <a:txBody>
                    <a:bodyPr/>
                    <a:lstStyle/>
                    <a:p>
                      <a:pPr algn="l" rtl="0" fontAlgn="b"/>
                      <a:r>
                        <a:rPr lang="en-ZA" sz="1600" b="0" i="0" u="none" strike="noStrike" dirty="0">
                          <a:solidFill>
                            <a:srgbClr val="000000"/>
                          </a:solidFill>
                          <a:effectLst/>
                          <a:latin typeface="Arial Narrow"/>
                        </a:rPr>
                        <a:t> </a:t>
                      </a:r>
                      <a:r>
                        <a:rPr lang="en-ZA" sz="1600" b="0" i="0" u="none" strike="noStrike" dirty="0" smtClean="0">
                          <a:solidFill>
                            <a:srgbClr val="000000"/>
                          </a:solidFill>
                          <a:effectLst/>
                          <a:latin typeface="Arial Narrow"/>
                        </a:rPr>
                        <a:t>    Support </a:t>
                      </a:r>
                      <a:r>
                        <a:rPr lang="en-ZA" sz="1600" b="0" i="0" u="none" strike="noStrike" dirty="0">
                          <a:solidFill>
                            <a:srgbClr val="000000"/>
                          </a:solidFill>
                          <a:effectLst/>
                          <a:latin typeface="Arial Narrow"/>
                        </a:rPr>
                        <a:t>Services (SS)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457 209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23 064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480 273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480 147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99,97%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453389">
                <a:tc>
                  <a:txBody>
                    <a:bodyPr/>
                    <a:lstStyle/>
                    <a:p>
                      <a:pPr marL="177800" indent="0" algn="l" rtl="0" fontAlgn="t"/>
                      <a:r>
                        <a:rPr lang="en-ZA" sz="1600" b="1" i="0" u="none" strike="noStrike" dirty="0">
                          <a:solidFill>
                            <a:srgbClr val="000000"/>
                          </a:solidFill>
                          <a:latin typeface="Arial Narrow" pitchFamily="34" charset="0"/>
                        </a:rPr>
                        <a:t>Grand Total</a:t>
                      </a:r>
                    </a:p>
                  </a:txBody>
                  <a:tcPr marL="7684" marR="7684" marT="83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3 684 311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58 730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3 743 041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3 742 915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608660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8114" y="1089912"/>
            <a:ext cx="8680146" cy="3653538"/>
          </a:xfrm>
          <a:prstGeom prst="rect">
            <a:avLst/>
          </a:prstGeom>
          <a:solidFill>
            <a:srgbClr val="CC9B00"/>
          </a:solidFill>
          <a:ln w="28575">
            <a:solidFill>
              <a:schemeClr val="tx1"/>
            </a:solidFill>
          </a:ln>
          <a:scene3d>
            <a:camera prst="orthographicFront"/>
            <a:lightRig rig="threePt" dir="t"/>
          </a:scene3d>
          <a:sp3d>
            <a:bevelT/>
            <a:bevelB/>
          </a:sp3d>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defRPr/>
            </a:pPr>
            <a:endParaRPr lang="en-ZA" sz="3600" b="1" dirty="0" smtClean="0">
              <a:effectLst>
                <a:outerShdw blurRad="38100" dist="38100" dir="2700000" algn="tl">
                  <a:srgbClr val="000000">
                    <a:alpha val="43137"/>
                  </a:srgbClr>
                </a:outerShdw>
              </a:effectLst>
            </a:endParaRPr>
          </a:p>
          <a:p>
            <a:pPr algn="ctr">
              <a:buFontTx/>
              <a:buNone/>
              <a:defRPr/>
            </a:pPr>
            <a:r>
              <a:rPr lang="en-ZA" sz="4000" b="1" dirty="0" smtClean="0">
                <a:effectLst>
                  <a:outerShdw blurRad="38100" dist="38100" dir="2700000" algn="tl">
                    <a:srgbClr val="000000">
                      <a:alpha val="43137"/>
                    </a:srgbClr>
                  </a:outerShdw>
                </a:effectLst>
              </a:rPr>
              <a:t>MTEF </a:t>
            </a:r>
            <a:r>
              <a:rPr lang="en-ZA" sz="4000" b="1" dirty="0">
                <a:effectLst>
                  <a:outerShdw blurRad="38100" dist="38100" dir="2700000" algn="tl">
                    <a:srgbClr val="000000">
                      <a:alpha val="43137"/>
                    </a:srgbClr>
                  </a:outerShdw>
                </a:effectLst>
              </a:rPr>
              <a:t>Allocation</a:t>
            </a:r>
          </a:p>
          <a:p>
            <a:pPr algn="ctr">
              <a:buFontTx/>
              <a:buNone/>
              <a:defRPr/>
            </a:pPr>
            <a:r>
              <a:rPr lang="en-ZA" sz="4000" b="1" dirty="0" smtClean="0">
                <a:effectLst>
                  <a:outerShdw blurRad="38100" dist="38100" dir="2700000" algn="tl">
                    <a:srgbClr val="000000">
                      <a:alpha val="43137"/>
                    </a:srgbClr>
                  </a:outerShdw>
                </a:effectLst>
              </a:rPr>
              <a:t>2019/20 </a:t>
            </a:r>
            <a:r>
              <a:rPr lang="en-ZA" sz="4000" b="1" dirty="0">
                <a:effectLst>
                  <a:outerShdw blurRad="38100" dist="38100" dir="2700000" algn="tl">
                    <a:srgbClr val="000000">
                      <a:alpha val="43137"/>
                    </a:srgbClr>
                  </a:outerShdw>
                </a:effectLst>
              </a:rPr>
              <a:t>– </a:t>
            </a:r>
            <a:r>
              <a:rPr lang="en-ZA" sz="4000" b="1" dirty="0" smtClean="0">
                <a:effectLst>
                  <a:outerShdw blurRad="38100" dist="38100" dir="2700000" algn="tl">
                    <a:srgbClr val="000000">
                      <a:alpha val="43137"/>
                    </a:srgbClr>
                  </a:outerShdw>
                </a:effectLst>
              </a:rPr>
              <a:t>2021/22</a:t>
            </a:r>
            <a:endParaRPr lang="en-ZA" sz="4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804660"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26</a:t>
            </a:fld>
            <a:endParaRPr lang="en-US" b="1" dirty="0">
              <a:solidFill>
                <a:schemeClr val="bg1"/>
              </a:solidFill>
              <a:latin typeface="Cambria" panose="02040503050406030204" pitchFamily="18" charset="0"/>
            </a:endParaRPr>
          </a:p>
        </p:txBody>
      </p:sp>
    </p:spTree>
    <p:extLst>
      <p:ext uri="{BB962C8B-B14F-4D97-AF65-F5344CB8AC3E}">
        <p14:creationId xmlns:p14="http://schemas.microsoft.com/office/powerpoint/2010/main" xmlns="" val="1492082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12508"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27</a:t>
            </a:fld>
            <a:endParaRPr lang="en-US" b="1" dirty="0">
              <a:solidFill>
                <a:schemeClr val="bg1"/>
              </a:solidFill>
              <a:latin typeface="Cambria" panose="02040503050406030204" pitchFamily="18" charset="0"/>
            </a:endParaRPr>
          </a:p>
        </p:txBody>
      </p:sp>
      <p:graphicFrame>
        <p:nvGraphicFramePr>
          <p:cNvPr id="3" name="Table 2"/>
          <p:cNvGraphicFramePr>
            <a:graphicFrameLocks noGrp="1"/>
          </p:cNvGraphicFramePr>
          <p:nvPr>
            <p:extLst/>
          </p:nvPr>
        </p:nvGraphicFramePr>
        <p:xfrm>
          <a:off x="272955" y="1395484"/>
          <a:ext cx="8413846" cy="4070562"/>
        </p:xfrm>
        <a:graphic>
          <a:graphicData uri="http://schemas.openxmlformats.org/drawingml/2006/table">
            <a:tbl>
              <a:tblPr/>
              <a:tblGrid>
                <a:gridCol w="2607841">
                  <a:extLst>
                    <a:ext uri="{9D8B030D-6E8A-4147-A177-3AD203B41FA5}">
                      <a16:colId xmlns:a16="http://schemas.microsoft.com/office/drawing/2014/main" xmlns="" val="20000"/>
                    </a:ext>
                  </a:extLst>
                </a:gridCol>
                <a:gridCol w="1357846">
                  <a:extLst>
                    <a:ext uri="{9D8B030D-6E8A-4147-A177-3AD203B41FA5}">
                      <a16:colId xmlns:a16="http://schemas.microsoft.com/office/drawing/2014/main" xmlns="" val="20001"/>
                    </a:ext>
                  </a:extLst>
                </a:gridCol>
                <a:gridCol w="1059085">
                  <a:extLst>
                    <a:ext uri="{9D8B030D-6E8A-4147-A177-3AD203B41FA5}">
                      <a16:colId xmlns:a16="http://schemas.microsoft.com/office/drawing/2014/main" xmlns="" val="20002"/>
                    </a:ext>
                  </a:extLst>
                </a:gridCol>
                <a:gridCol w="1070854">
                  <a:extLst>
                    <a:ext uri="{9D8B030D-6E8A-4147-A177-3AD203B41FA5}">
                      <a16:colId xmlns:a16="http://schemas.microsoft.com/office/drawing/2014/main" xmlns="" val="20003"/>
                    </a:ext>
                  </a:extLst>
                </a:gridCol>
                <a:gridCol w="1159110">
                  <a:extLst>
                    <a:ext uri="{9D8B030D-6E8A-4147-A177-3AD203B41FA5}">
                      <a16:colId xmlns:a16="http://schemas.microsoft.com/office/drawing/2014/main" xmlns="" val="20004"/>
                    </a:ext>
                  </a:extLst>
                </a:gridCol>
                <a:gridCol w="1159110">
                  <a:extLst>
                    <a:ext uri="{9D8B030D-6E8A-4147-A177-3AD203B41FA5}">
                      <a16:colId xmlns:a16="http://schemas.microsoft.com/office/drawing/2014/main" xmlns="" val="20005"/>
                    </a:ext>
                  </a:extLst>
                </a:gridCol>
              </a:tblGrid>
              <a:tr h="458299">
                <a:tc rowSpan="2">
                  <a:txBody>
                    <a:bodyPr/>
                    <a:lstStyle/>
                    <a:p>
                      <a:pPr algn="l" rtl="0" fontAlgn="t"/>
                      <a:r>
                        <a:rPr lang="en-ZA" sz="1600" b="1" i="0" u="none" strike="noStrike" dirty="0" err="1">
                          <a:solidFill>
                            <a:srgbClr val="000000"/>
                          </a:solidFill>
                          <a:effectLst/>
                          <a:latin typeface="Arial Narrow" panose="020B0606020202030204" pitchFamily="34" charset="0"/>
                        </a:rPr>
                        <a:t>R’thousand</a:t>
                      </a:r>
                      <a:endParaRPr lang="en-ZA" sz="1600" b="1" i="0" u="none" strike="noStrike" dirty="0">
                        <a:solidFill>
                          <a:srgbClr val="000000"/>
                        </a:solidFill>
                        <a:effectLst/>
                        <a:latin typeface="Arial Narrow" panose="020B0606020202030204" pitchFamily="34" charset="0"/>
                      </a:endParaRPr>
                    </a:p>
                  </a:txBody>
                  <a:tcPr marL="66049" marR="7339" marT="73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a:txBody>
                    <a:bodyPr/>
                    <a:lstStyle/>
                    <a:p>
                      <a:pPr marL="0" algn="ctr" defTabSz="457200" rtl="0" eaLnBrk="1" fontAlgn="ctr" latinLnBrk="0" hangingPunct="1"/>
                      <a:r>
                        <a:rPr lang="en-ZA" sz="1600" b="1" i="0" u="none" strike="noStrike" kern="1200" dirty="0">
                          <a:solidFill>
                            <a:srgbClr val="000000"/>
                          </a:solidFill>
                          <a:effectLst/>
                          <a:latin typeface="Arial Narrow" panose="020B0606020202030204" pitchFamily="34" charset="0"/>
                          <a:ea typeface="+mn-ea"/>
                          <a:cs typeface="+mn-cs"/>
                        </a:rPr>
                        <a:t>2018/19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a:txBody>
                    <a:bodyPr/>
                    <a:lstStyle/>
                    <a:p>
                      <a:pPr marL="0" algn="ctr" defTabSz="457200" rtl="0" eaLnBrk="1" fontAlgn="ctr" latinLnBrk="0" hangingPunct="1"/>
                      <a:r>
                        <a:rPr lang="en-ZA" sz="1600" b="1" i="0" u="none" strike="noStrike" kern="1200" dirty="0">
                          <a:solidFill>
                            <a:srgbClr val="000000"/>
                          </a:solidFill>
                          <a:effectLst/>
                          <a:latin typeface="Arial Narrow" panose="020B0606020202030204" pitchFamily="34" charset="0"/>
                          <a:ea typeface="+mn-ea"/>
                          <a:cs typeface="+mn-cs"/>
                        </a:rPr>
                        <a:t>2019/20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a:txBody>
                    <a:bodyPr/>
                    <a:lstStyle/>
                    <a:p>
                      <a:pPr marL="0" algn="ctr" defTabSz="457200" rtl="0" eaLnBrk="1" fontAlgn="ctr" latinLnBrk="0" hangingPunct="1"/>
                      <a:r>
                        <a:rPr lang="en-ZA" sz="1600" b="1" i="0" u="none" strike="noStrike" kern="1200">
                          <a:solidFill>
                            <a:srgbClr val="000000"/>
                          </a:solidFill>
                          <a:effectLst/>
                          <a:latin typeface="Arial Narrow" panose="020B0606020202030204" pitchFamily="34" charset="0"/>
                          <a:ea typeface="+mn-ea"/>
                          <a:cs typeface="+mn-cs"/>
                        </a:rPr>
                        <a:t>2020/21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a:txBody>
                    <a:bodyPr/>
                    <a:lstStyle/>
                    <a:p>
                      <a:pPr marL="0" algn="ctr" defTabSz="457200" rtl="0" eaLnBrk="1" fontAlgn="ctr" latinLnBrk="0" hangingPunct="1"/>
                      <a:r>
                        <a:rPr lang="en-ZA" sz="1600" b="1" i="0" u="none" strike="noStrike" kern="1200" dirty="0">
                          <a:solidFill>
                            <a:srgbClr val="000000"/>
                          </a:solidFill>
                          <a:effectLst/>
                          <a:latin typeface="Arial Narrow" panose="020B0606020202030204" pitchFamily="34" charset="0"/>
                          <a:ea typeface="+mn-ea"/>
                          <a:cs typeface="+mn-cs"/>
                        </a:rPr>
                        <a:t>2021/22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row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600" b="1" i="0" u="none" strike="noStrike" kern="1200" dirty="0" smtClean="0">
                          <a:solidFill>
                            <a:srgbClr val="000000"/>
                          </a:solidFill>
                          <a:effectLst/>
                          <a:latin typeface="Arial Narrow" panose="020B0606020202030204" pitchFamily="34" charset="0"/>
                          <a:ea typeface="+mn-ea"/>
                          <a:cs typeface="+mn-cs"/>
                        </a:rPr>
                        <a:t>Average % increase over MTEF</a:t>
                      </a:r>
                    </a:p>
                    <a:p>
                      <a:pPr marL="0" algn="ctr" defTabSz="457200" rtl="0" eaLnBrk="1" fontAlgn="ctr" latinLnBrk="0" hangingPunct="1"/>
                      <a:endParaRPr lang="en-ZA" sz="16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r h="701760">
                <a:tc vMerge="1">
                  <a:txBody>
                    <a:bodyPr/>
                    <a:lstStyle/>
                    <a:p>
                      <a:endParaRPr lang="en-ZA"/>
                    </a:p>
                  </a:txBody>
                  <a:tcPr/>
                </a:tc>
                <a:tc>
                  <a:txBody>
                    <a:bodyPr/>
                    <a:lstStyle/>
                    <a:p>
                      <a:pPr marL="0" algn="ctr" defTabSz="457200" rtl="0" eaLnBrk="1" fontAlgn="ctr" latinLnBrk="0" hangingPunct="1"/>
                      <a:r>
                        <a:rPr lang="en-ZA" sz="1600" b="1" i="0" u="none" strike="noStrike" kern="1200">
                          <a:solidFill>
                            <a:srgbClr val="000000"/>
                          </a:solidFill>
                          <a:effectLst/>
                          <a:latin typeface="Arial Narrow" panose="020B0606020202030204" pitchFamily="34" charset="0"/>
                          <a:ea typeface="+mn-ea"/>
                          <a:cs typeface="+mn-cs"/>
                        </a:rPr>
                        <a:t>Adjusted Appropriation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7F09"/>
                    </a:solidFill>
                  </a:tcPr>
                </a:tc>
                <a:tc gridSpan="3">
                  <a:txBody>
                    <a:bodyPr/>
                    <a:lstStyle/>
                    <a:p>
                      <a:pPr marL="0" algn="ctr" defTabSz="457200" rtl="0" eaLnBrk="1" fontAlgn="ctr" latinLnBrk="0" hangingPunct="1"/>
                      <a:r>
                        <a:rPr lang="en-ZA" sz="1600" b="1" i="0" u="none" strike="noStrike" kern="1200" dirty="0">
                          <a:solidFill>
                            <a:srgbClr val="000000"/>
                          </a:solidFill>
                          <a:effectLst/>
                          <a:latin typeface="Arial Narrow" panose="020B0606020202030204" pitchFamily="34" charset="0"/>
                          <a:ea typeface="+mn-ea"/>
                          <a:cs typeface="+mn-cs"/>
                        </a:rPr>
                        <a:t>Medium Term estimates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7F09"/>
                    </a:solidFill>
                  </a:tcPr>
                </a:tc>
                <a:tc hMerge="1">
                  <a:txBody>
                    <a:bodyPr/>
                    <a:lstStyle/>
                    <a:p>
                      <a:endParaRPr lang="en-ZA"/>
                    </a:p>
                  </a:txBody>
                  <a:tcPr/>
                </a:tc>
                <a:tc hMerge="1">
                  <a:txBody>
                    <a:bodyPr/>
                    <a:lstStyle/>
                    <a:p>
                      <a:endParaRPr lang="en-ZA"/>
                    </a:p>
                  </a:txBody>
                  <a:tcPr/>
                </a:tc>
                <a:tc vMerge="1">
                  <a:txBody>
                    <a:bodyPr/>
                    <a:lstStyle/>
                    <a:p>
                      <a:pPr marL="0" algn="ctr" defTabSz="457200" rtl="0" eaLnBrk="1" fontAlgn="ctr" latinLnBrk="0" hangingPunct="1"/>
                      <a:endParaRPr lang="en-ZA" sz="16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7F09"/>
                    </a:solidFill>
                  </a:tcPr>
                </a:tc>
                <a:extLst>
                  <a:ext uri="{0D108BD9-81ED-4DB2-BD59-A6C34878D82A}">
                    <a16:rowId xmlns:a16="http://schemas.microsoft.com/office/drawing/2014/main" xmlns="" val="10001"/>
                  </a:ext>
                </a:extLst>
              </a:tr>
              <a:tr h="477394">
                <a:tc>
                  <a:txBody>
                    <a:bodyPr/>
                    <a:lstStyle/>
                    <a:p>
                      <a:pPr algn="l" rtl="0" fontAlgn="b"/>
                      <a:r>
                        <a:rPr lang="en-ZA" sz="1600" b="0" i="0" u="none" strike="noStrike" dirty="0">
                          <a:solidFill>
                            <a:srgbClr val="000000"/>
                          </a:solidFill>
                          <a:effectLst/>
                          <a:latin typeface="Arial Narrow" panose="020B0606020202030204" pitchFamily="34" charset="0"/>
                        </a:rPr>
                        <a:t>Compensation of employees</a:t>
                      </a:r>
                    </a:p>
                  </a:txBody>
                  <a:tcPr marL="7339" marR="7339" marT="73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3 240 126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3 486 309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3 747 725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3 991 328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5,69%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477394">
                <a:tc>
                  <a:txBody>
                    <a:bodyPr/>
                    <a:lstStyle/>
                    <a:p>
                      <a:pPr algn="l" rtl="0" fontAlgn="b"/>
                      <a:r>
                        <a:rPr lang="en-ZA" sz="1600" b="0" i="0" u="none" strike="noStrike" dirty="0">
                          <a:solidFill>
                            <a:srgbClr val="000000"/>
                          </a:solidFill>
                          <a:effectLst/>
                          <a:latin typeface="Arial Narrow" panose="020B0606020202030204" pitchFamily="34" charset="0"/>
                        </a:rPr>
                        <a:t>Goods and services</a:t>
                      </a:r>
                    </a:p>
                  </a:txBody>
                  <a:tcPr marL="7339" marR="7339" marT="73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360 422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391 006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411 703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434 347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-2,01%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477394">
                <a:tc>
                  <a:txBody>
                    <a:bodyPr/>
                    <a:lstStyle/>
                    <a:p>
                      <a:pPr algn="l" rtl="0" fontAlgn="b"/>
                      <a:r>
                        <a:rPr lang="en-ZA" sz="1600" b="0" i="0" u="none" strike="noStrike" dirty="0">
                          <a:solidFill>
                            <a:srgbClr val="000000"/>
                          </a:solidFill>
                          <a:effectLst/>
                          <a:latin typeface="Arial Narrow" panose="020B0606020202030204" pitchFamily="34" charset="0"/>
                        </a:rPr>
                        <a:t>Households</a:t>
                      </a:r>
                    </a:p>
                  </a:txBody>
                  <a:tcPr marL="7339" marR="7339" marT="73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8 403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8 874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9 362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9 876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7,01%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477394">
                <a:tc>
                  <a:txBody>
                    <a:bodyPr/>
                    <a:lstStyle/>
                    <a:p>
                      <a:pPr algn="l" rtl="0" fontAlgn="b"/>
                      <a:r>
                        <a:rPr lang="en-ZA" sz="1600" b="0" i="0" u="none" strike="noStrike" dirty="0">
                          <a:solidFill>
                            <a:srgbClr val="000000"/>
                          </a:solidFill>
                          <a:effectLst/>
                          <a:latin typeface="Arial Narrow" panose="020B0606020202030204" pitchFamily="34" charset="0"/>
                        </a:rPr>
                        <a:t>Machinery &amp; equipment</a:t>
                      </a:r>
                    </a:p>
                  </a:txBody>
                  <a:tcPr marL="7339" marR="7339" marT="73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30 383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32 900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35 534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37 488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542628">
                <a:tc>
                  <a:txBody>
                    <a:bodyPr/>
                    <a:lstStyle/>
                    <a:p>
                      <a:pPr algn="l" rtl="0" fontAlgn="b"/>
                      <a:r>
                        <a:rPr lang="en-ZA" sz="1600" b="0" i="0" u="none" strike="noStrike" dirty="0">
                          <a:solidFill>
                            <a:srgbClr val="000000"/>
                          </a:solidFill>
                          <a:effectLst/>
                          <a:latin typeface="Arial Narrow" panose="020B0606020202030204" pitchFamily="34" charset="0"/>
                        </a:rPr>
                        <a:t>Departmental agencies and accounts</a:t>
                      </a:r>
                    </a:p>
                  </a:txBody>
                  <a:tcPr marL="7339" marR="7339" marT="73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9 515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10 048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10 601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11 184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5,91%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458299">
                <a:tc>
                  <a:txBody>
                    <a:bodyPr/>
                    <a:lstStyle/>
                    <a:p>
                      <a:pPr algn="l" rtl="0" fontAlgn="b"/>
                      <a:r>
                        <a:rPr lang="en-ZA" sz="1600" b="1" i="0" u="none" strike="noStrike" dirty="0">
                          <a:solidFill>
                            <a:srgbClr val="000000"/>
                          </a:solidFill>
                          <a:effectLst/>
                          <a:latin typeface="Arial Narrow" panose="020B0606020202030204" pitchFamily="34" charset="0"/>
                        </a:rPr>
                        <a:t>Total</a:t>
                      </a:r>
                    </a:p>
                  </a:txBody>
                  <a:tcPr marL="7339" marR="7339" marT="73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3 648 849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3 929 137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4 214 925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4 484 223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4,71%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bl>
          </a:graphicData>
        </a:graphic>
      </p:graphicFrame>
      <p:sp>
        <p:nvSpPr>
          <p:cNvPr id="4" name="Title 1"/>
          <p:cNvSpPr txBox="1">
            <a:spLocks/>
          </p:cNvSpPr>
          <p:nvPr/>
        </p:nvSpPr>
        <p:spPr>
          <a:xfrm>
            <a:off x="171449" y="0"/>
            <a:ext cx="8881111" cy="1143000"/>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r>
              <a:rPr lang="en-GB" sz="3600" dirty="0" smtClean="0">
                <a:effectLst>
                  <a:outerShdw blurRad="38100" dist="38100" dir="2700000" algn="tl">
                    <a:srgbClr val="000000">
                      <a:alpha val="43137"/>
                    </a:srgbClr>
                  </a:outerShdw>
                </a:effectLst>
              </a:rPr>
              <a:t>Overall Budget growth per Economic Classification: MTEF</a:t>
            </a:r>
            <a:endParaRPr lang="en-US" sz="3600" dirty="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nvPr>
        </p:nvGraphicFramePr>
        <p:xfrm>
          <a:off x="2885089" y="5466046"/>
          <a:ext cx="5801710" cy="409852"/>
        </p:xfrm>
        <a:graphic>
          <a:graphicData uri="http://schemas.openxmlformats.org/drawingml/2006/table">
            <a:tbl>
              <a:tblPr/>
              <a:tblGrid>
                <a:gridCol w="1371601">
                  <a:extLst>
                    <a:ext uri="{9D8B030D-6E8A-4147-A177-3AD203B41FA5}">
                      <a16:colId xmlns:a16="http://schemas.microsoft.com/office/drawing/2014/main" xmlns="" val="20000"/>
                    </a:ext>
                  </a:extLst>
                </a:gridCol>
                <a:gridCol w="1024758">
                  <a:extLst>
                    <a:ext uri="{9D8B030D-6E8A-4147-A177-3AD203B41FA5}">
                      <a16:colId xmlns:a16="http://schemas.microsoft.com/office/drawing/2014/main" xmlns="" val="20001"/>
                    </a:ext>
                  </a:extLst>
                </a:gridCol>
                <a:gridCol w="1072055">
                  <a:extLst>
                    <a:ext uri="{9D8B030D-6E8A-4147-A177-3AD203B41FA5}">
                      <a16:colId xmlns:a16="http://schemas.microsoft.com/office/drawing/2014/main" xmlns="" val="20002"/>
                    </a:ext>
                  </a:extLst>
                </a:gridCol>
                <a:gridCol w="1198180">
                  <a:extLst>
                    <a:ext uri="{9D8B030D-6E8A-4147-A177-3AD203B41FA5}">
                      <a16:colId xmlns:a16="http://schemas.microsoft.com/office/drawing/2014/main" xmlns="" val="20003"/>
                    </a:ext>
                  </a:extLst>
                </a:gridCol>
                <a:gridCol w="1135116">
                  <a:extLst>
                    <a:ext uri="{9D8B030D-6E8A-4147-A177-3AD203B41FA5}">
                      <a16:colId xmlns:a16="http://schemas.microsoft.com/office/drawing/2014/main" xmlns="" val="20004"/>
                    </a:ext>
                  </a:extLst>
                </a:gridCol>
              </a:tblGrid>
              <a:tr h="409852">
                <a:tc>
                  <a:txBody>
                    <a:bodyPr/>
                    <a:lstStyle/>
                    <a:p>
                      <a:pPr algn="r" rtl="0" fontAlgn="b"/>
                      <a:r>
                        <a:rPr lang="en-ZA" sz="1800" b="1" i="0" u="none" strike="noStrike" kern="1200" dirty="0">
                          <a:solidFill>
                            <a:srgbClr val="000000"/>
                          </a:solidFill>
                          <a:effectLst/>
                          <a:latin typeface="Arial Narrow" panose="020B0606020202030204" pitchFamily="34" charset="0"/>
                          <a:ea typeface="+mn-ea"/>
                          <a:cs typeface="+mn-cs"/>
                        </a:rPr>
                        <a:t>-2,51%</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tc>
                  <a:txBody>
                    <a:bodyPr/>
                    <a:lstStyle/>
                    <a:p>
                      <a:pPr algn="r" rtl="0" fontAlgn="b"/>
                      <a:r>
                        <a:rPr lang="en-ZA" sz="1800" b="1" i="0" u="none" strike="noStrike" kern="1200" dirty="0">
                          <a:solidFill>
                            <a:srgbClr val="000000"/>
                          </a:solidFill>
                          <a:effectLst/>
                          <a:latin typeface="Arial Narrow" panose="020B0606020202030204" pitchFamily="34" charset="0"/>
                          <a:ea typeface="+mn-ea"/>
                          <a:cs typeface="+mn-cs"/>
                        </a:rPr>
                        <a:t>7,68%</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tc>
                  <a:txBody>
                    <a:bodyPr/>
                    <a:lstStyle/>
                    <a:p>
                      <a:pPr algn="r" rtl="0" fontAlgn="b"/>
                      <a:r>
                        <a:rPr lang="en-ZA" sz="1800" b="1" i="0" u="none" strike="noStrike" kern="1200" dirty="0">
                          <a:solidFill>
                            <a:srgbClr val="000000"/>
                          </a:solidFill>
                          <a:effectLst/>
                          <a:latin typeface="Arial Narrow" panose="020B0606020202030204" pitchFamily="34" charset="0"/>
                          <a:ea typeface="+mn-ea"/>
                          <a:cs typeface="+mn-cs"/>
                        </a:rPr>
                        <a:t>7,27%</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tc>
                  <a:txBody>
                    <a:bodyPr/>
                    <a:lstStyle/>
                    <a:p>
                      <a:pPr algn="r" rtl="0" fontAlgn="b"/>
                      <a:r>
                        <a:rPr lang="en-ZA" sz="1800" b="1" i="0" u="none" strike="noStrike" kern="1200" dirty="0">
                          <a:solidFill>
                            <a:srgbClr val="000000"/>
                          </a:solidFill>
                          <a:effectLst/>
                          <a:latin typeface="Arial Narrow" panose="020B0606020202030204" pitchFamily="34" charset="0"/>
                          <a:ea typeface="+mn-ea"/>
                          <a:cs typeface="+mn-cs"/>
                        </a:rPr>
                        <a:t>6,39%</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tc>
                  <a:txBody>
                    <a:bodyPr/>
                    <a:lstStyle/>
                    <a:p>
                      <a:pPr algn="r" rtl="0" fontAlgn="b"/>
                      <a:r>
                        <a:rPr lang="en-ZA" sz="1800" b="1" i="0" u="none" strike="noStrike" kern="1200" dirty="0" smtClean="0">
                          <a:solidFill>
                            <a:srgbClr val="000000"/>
                          </a:solidFill>
                          <a:effectLst/>
                          <a:latin typeface="Arial Narrow" panose="020B0606020202030204" pitchFamily="34" charset="0"/>
                          <a:ea typeface="+mn-ea"/>
                          <a:cs typeface="+mn-cs"/>
                        </a:rPr>
                        <a:t>4,71%</a:t>
                      </a:r>
                      <a:endParaRPr lang="en-ZA" sz="18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extLst>
                  <a:ext uri="{0D108BD9-81ED-4DB2-BD59-A6C34878D82A}">
                    <a16:rowId xmlns:a16="http://schemas.microsoft.com/office/drawing/2014/main" xmlns="" val="10000"/>
                  </a:ext>
                </a:extLst>
              </a:tr>
            </a:tbl>
          </a:graphicData>
        </a:graphic>
      </p:graphicFrame>
      <p:sp>
        <p:nvSpPr>
          <p:cNvPr id="6" name="TextBox 5"/>
          <p:cNvSpPr txBox="1"/>
          <p:nvPr/>
        </p:nvSpPr>
        <p:spPr>
          <a:xfrm>
            <a:off x="171449" y="5987018"/>
            <a:ext cx="8515351" cy="323165"/>
          </a:xfrm>
          <a:prstGeom prst="rect">
            <a:avLst/>
          </a:prstGeom>
          <a:solidFill>
            <a:schemeClr val="bg1"/>
          </a:solidFill>
        </p:spPr>
        <p:txBody>
          <a:bodyPr wrap="square" rtlCol="0">
            <a:spAutoFit/>
          </a:bodyPr>
          <a:lstStyle/>
          <a:p>
            <a:r>
              <a:rPr lang="en-US" sz="1500" dirty="0" smtClean="0"/>
              <a:t>Average growth over MTEF is 4,71% against anticipated </a:t>
            </a:r>
            <a:r>
              <a:rPr lang="en-US" sz="1500" dirty="0"/>
              <a:t>Consumer Price Index (CPIX</a:t>
            </a:r>
            <a:r>
              <a:rPr lang="en-US" sz="1500" dirty="0" smtClean="0"/>
              <a:t>) of 5,3% </a:t>
            </a:r>
            <a:r>
              <a:rPr lang="en-US" sz="1500" dirty="0"/>
              <a:t>(</a:t>
            </a:r>
            <a:r>
              <a:rPr lang="en-US" sz="1500" dirty="0" smtClean="0"/>
              <a:t>2019/20)</a:t>
            </a:r>
            <a:endParaRPr lang="en-ZA" sz="1500" dirty="0"/>
          </a:p>
        </p:txBody>
      </p:sp>
    </p:spTree>
    <p:extLst>
      <p:ext uri="{BB962C8B-B14F-4D97-AF65-F5344CB8AC3E}">
        <p14:creationId xmlns:p14="http://schemas.microsoft.com/office/powerpoint/2010/main" xmlns="" val="1256890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12508"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28</a:t>
            </a:fld>
            <a:endParaRPr lang="en-US" b="1" dirty="0">
              <a:solidFill>
                <a:schemeClr val="bg1"/>
              </a:solidFill>
              <a:latin typeface="Cambria" panose="02040503050406030204" pitchFamily="18" charset="0"/>
            </a:endParaRPr>
          </a:p>
        </p:txBody>
      </p:sp>
      <p:sp>
        <p:nvSpPr>
          <p:cNvPr id="4" name="Title 1"/>
          <p:cNvSpPr txBox="1">
            <a:spLocks/>
          </p:cNvSpPr>
          <p:nvPr/>
        </p:nvSpPr>
        <p:spPr>
          <a:xfrm>
            <a:off x="0" y="572"/>
            <a:ext cx="9372599" cy="890968"/>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r>
              <a:rPr lang="en-GB" sz="2800" dirty="0" smtClean="0">
                <a:effectLst>
                  <a:outerShdw blurRad="38100" dist="38100" dir="2700000" algn="tl">
                    <a:srgbClr val="000000">
                      <a:alpha val="43137"/>
                    </a:srgbClr>
                  </a:outerShdw>
                </a:effectLst>
                <a:latin typeface="Cambria" panose="02040503050406030204" pitchFamily="18" charset="0"/>
              </a:rPr>
              <a:t>Overall Budget split per Economic Classification – 2018/19</a:t>
            </a:r>
            <a:endParaRPr lang="en-US" sz="2800" dirty="0">
              <a:effectLst>
                <a:outerShdw blurRad="38100" dist="38100" dir="2700000" algn="tl">
                  <a:srgbClr val="000000">
                    <a:alpha val="43137"/>
                  </a:srgbClr>
                </a:outerShdw>
              </a:effectLst>
              <a:latin typeface="Cambria" panose="02040503050406030204" pitchFamily="18" charset="0"/>
            </a:endParaRPr>
          </a:p>
        </p:txBody>
      </p:sp>
      <p:graphicFrame>
        <p:nvGraphicFramePr>
          <p:cNvPr id="5" name="Chart 4"/>
          <p:cNvGraphicFramePr>
            <a:graphicFrameLocks/>
          </p:cNvGraphicFramePr>
          <p:nvPr>
            <p:extLst/>
          </p:nvPr>
        </p:nvGraphicFramePr>
        <p:xfrm>
          <a:off x="341194" y="1195210"/>
          <a:ext cx="8345605" cy="4445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341195" y="1195210"/>
          <a:ext cx="8502768" cy="4705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82843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98859"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29</a:t>
            </a:fld>
            <a:endParaRPr lang="en-US" b="1" dirty="0">
              <a:solidFill>
                <a:schemeClr val="bg1"/>
              </a:solidFill>
              <a:latin typeface="Cambria" panose="02040503050406030204" pitchFamily="18" charset="0"/>
            </a:endParaRPr>
          </a:p>
        </p:txBody>
      </p:sp>
      <p:graphicFrame>
        <p:nvGraphicFramePr>
          <p:cNvPr id="6" name="Table 5"/>
          <p:cNvGraphicFramePr>
            <a:graphicFrameLocks noGrp="1"/>
          </p:cNvGraphicFramePr>
          <p:nvPr>
            <p:extLst/>
          </p:nvPr>
        </p:nvGraphicFramePr>
        <p:xfrm>
          <a:off x="368490" y="1006522"/>
          <a:ext cx="8146859" cy="4137071"/>
        </p:xfrm>
        <a:graphic>
          <a:graphicData uri="http://schemas.openxmlformats.org/drawingml/2006/table">
            <a:tbl>
              <a:tblPr/>
              <a:tblGrid>
                <a:gridCol w="2281537">
                  <a:extLst>
                    <a:ext uri="{9D8B030D-6E8A-4147-A177-3AD203B41FA5}">
                      <a16:colId xmlns:a16="http://schemas.microsoft.com/office/drawing/2014/main" xmlns="" val="20000"/>
                    </a:ext>
                  </a:extLst>
                </a:gridCol>
                <a:gridCol w="1354337">
                  <a:extLst>
                    <a:ext uri="{9D8B030D-6E8A-4147-A177-3AD203B41FA5}">
                      <a16:colId xmlns:a16="http://schemas.microsoft.com/office/drawing/2014/main" xmlns="" val="20001"/>
                    </a:ext>
                  </a:extLst>
                </a:gridCol>
                <a:gridCol w="1052216">
                  <a:extLst>
                    <a:ext uri="{9D8B030D-6E8A-4147-A177-3AD203B41FA5}">
                      <a16:colId xmlns:a16="http://schemas.microsoft.com/office/drawing/2014/main" xmlns="" val="20002"/>
                    </a:ext>
                  </a:extLst>
                </a:gridCol>
                <a:gridCol w="1052216">
                  <a:extLst>
                    <a:ext uri="{9D8B030D-6E8A-4147-A177-3AD203B41FA5}">
                      <a16:colId xmlns:a16="http://schemas.microsoft.com/office/drawing/2014/main" xmlns="" val="20003"/>
                    </a:ext>
                  </a:extLst>
                </a:gridCol>
                <a:gridCol w="1052216">
                  <a:extLst>
                    <a:ext uri="{9D8B030D-6E8A-4147-A177-3AD203B41FA5}">
                      <a16:colId xmlns:a16="http://schemas.microsoft.com/office/drawing/2014/main" xmlns="" val="20004"/>
                    </a:ext>
                  </a:extLst>
                </a:gridCol>
                <a:gridCol w="1354337">
                  <a:extLst>
                    <a:ext uri="{9D8B030D-6E8A-4147-A177-3AD203B41FA5}">
                      <a16:colId xmlns:a16="http://schemas.microsoft.com/office/drawing/2014/main" xmlns="" val="20005"/>
                    </a:ext>
                  </a:extLst>
                </a:gridCol>
              </a:tblGrid>
              <a:tr h="514099">
                <a:tc rowSpan="2">
                  <a:txBody>
                    <a:bodyPr/>
                    <a:lstStyle/>
                    <a:p>
                      <a:pPr algn="l" rtl="0" fontAlgn="t"/>
                      <a:r>
                        <a:rPr lang="en-ZA" sz="1600" b="1" i="0" u="none" strike="noStrike" dirty="0" err="1">
                          <a:solidFill>
                            <a:srgbClr val="000000"/>
                          </a:solidFill>
                          <a:effectLst/>
                          <a:latin typeface="Arial Narrow" panose="020B0606020202030204" pitchFamily="34" charset="0"/>
                        </a:rPr>
                        <a:t>R’thousand</a:t>
                      </a:r>
                      <a:endParaRPr lang="en-ZA" sz="1600" b="1" i="0" u="none" strike="noStrike" dirty="0">
                        <a:solidFill>
                          <a:srgbClr val="000000"/>
                        </a:solidFill>
                        <a:effectLst/>
                        <a:latin typeface="Arial Narrow" panose="020B0606020202030204" pitchFamily="34" charset="0"/>
                      </a:endParaRPr>
                    </a:p>
                  </a:txBody>
                  <a:tcPr marL="68076" marR="7564" marT="756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2018/19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2019/20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2020/21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a:txBody>
                    <a:bodyPr/>
                    <a:lstStyle/>
                    <a:p>
                      <a:pPr algn="ctr" rtl="0" fontAlgn="ctr"/>
                      <a:r>
                        <a:rPr lang="en-ZA" sz="1600" b="1" i="0" u="none" strike="noStrike">
                          <a:solidFill>
                            <a:srgbClr val="000000"/>
                          </a:solidFill>
                          <a:effectLst/>
                          <a:latin typeface="Arial Narrow" panose="020B0606020202030204" pitchFamily="34" charset="0"/>
                        </a:rPr>
                        <a:t>2021/22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7F09"/>
                    </a:solidFill>
                  </a:tcPr>
                </a:tc>
                <a:tc rowSpan="2">
                  <a:txBody>
                    <a:bodyPr/>
                    <a:lstStyle/>
                    <a:p>
                      <a:pPr marL="0" algn="ctr" defTabSz="457200" rtl="0" eaLnBrk="1" fontAlgn="ctr" latinLnBrk="0" hangingPunct="1"/>
                      <a:r>
                        <a:rPr lang="en-ZA" sz="1600" b="1" i="0" u="none" strike="noStrike" kern="1200" dirty="0" smtClean="0">
                          <a:solidFill>
                            <a:srgbClr val="000000"/>
                          </a:solidFill>
                          <a:effectLst/>
                          <a:latin typeface="Arial Narrow" panose="020B0606020202030204" pitchFamily="34" charset="0"/>
                          <a:ea typeface="+mn-ea"/>
                          <a:cs typeface="+mn-cs"/>
                        </a:rPr>
                        <a:t>Average % increase over MTEF</a:t>
                      </a:r>
                      <a:endParaRPr lang="en-ZA" sz="16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07F09"/>
                    </a:solidFill>
                  </a:tcPr>
                </a:tc>
                <a:extLst>
                  <a:ext uri="{0D108BD9-81ED-4DB2-BD59-A6C34878D82A}">
                    <a16:rowId xmlns:a16="http://schemas.microsoft.com/office/drawing/2014/main" xmlns="" val="10000"/>
                  </a:ext>
                </a:extLst>
              </a:tr>
              <a:tr h="535520">
                <a:tc vMerge="1">
                  <a:txBody>
                    <a:bodyPr/>
                    <a:lstStyle/>
                    <a:p>
                      <a:endParaRPr lang="en-ZA"/>
                    </a:p>
                  </a:txBody>
                  <a:tcPr/>
                </a:tc>
                <a:tc>
                  <a:txBody>
                    <a:bodyPr/>
                    <a:lstStyle/>
                    <a:p>
                      <a:pPr algn="ctr" rtl="0" fontAlgn="ctr"/>
                      <a:r>
                        <a:rPr lang="en-ZA" sz="1600" b="1" i="0" u="none" strike="noStrike">
                          <a:solidFill>
                            <a:srgbClr val="000000"/>
                          </a:solidFill>
                          <a:effectLst/>
                          <a:latin typeface="Arial Narrow" panose="020B0606020202030204" pitchFamily="34" charset="0"/>
                        </a:rPr>
                        <a:t>Adjusted Appropriation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7F09"/>
                    </a:solidFill>
                  </a:tcPr>
                </a:tc>
                <a:tc gridSpan="3">
                  <a:txBody>
                    <a:bodyPr/>
                    <a:lstStyle/>
                    <a:p>
                      <a:pPr algn="ctr" rtl="0" fontAlgn="ctr"/>
                      <a:r>
                        <a:rPr lang="en-ZA" sz="1600" b="1" i="0" u="none" strike="noStrike" dirty="0">
                          <a:solidFill>
                            <a:srgbClr val="000000"/>
                          </a:solidFill>
                          <a:effectLst/>
                          <a:latin typeface="Arial Narrow" panose="020B0606020202030204" pitchFamily="34" charset="0"/>
                        </a:rPr>
                        <a:t>Medium Term estimates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7F09"/>
                    </a:solidFill>
                  </a:tcPr>
                </a:tc>
                <a:tc hMerge="1">
                  <a:txBody>
                    <a:bodyPr/>
                    <a:lstStyle/>
                    <a:p>
                      <a:endParaRPr lang="en-ZA"/>
                    </a:p>
                  </a:txBody>
                  <a:tcPr/>
                </a:tc>
                <a:tc hMerge="1">
                  <a:txBody>
                    <a:bodyPr/>
                    <a:lstStyle/>
                    <a:p>
                      <a:endParaRPr lang="en-ZA"/>
                    </a:p>
                  </a:txBody>
                  <a:tcPr/>
                </a:tc>
                <a:tc vMerge="1">
                  <a:txBody>
                    <a:bodyPr/>
                    <a:lstStyle/>
                    <a:p>
                      <a:pPr algn="l" fontAlgn="b"/>
                      <a:endParaRPr lang="en-ZA" sz="1000" b="0" i="0" u="none" strike="noStrike" dirty="0">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xmlns="" val="10001"/>
                  </a:ext>
                </a:extLst>
              </a:tr>
              <a:tr h="535520">
                <a:tc>
                  <a:txBody>
                    <a:bodyPr/>
                    <a:lstStyle/>
                    <a:p>
                      <a:pPr algn="l" rtl="0" fontAlgn="b"/>
                      <a:r>
                        <a:rPr lang="en-ZA" sz="1600" b="0" i="0" u="none" strike="noStrike" dirty="0">
                          <a:solidFill>
                            <a:srgbClr val="000000"/>
                          </a:solidFill>
                          <a:effectLst/>
                          <a:latin typeface="Arial Narrow" panose="020B0606020202030204" pitchFamily="34" charset="0"/>
                        </a:rPr>
                        <a:t>National Prosecutions Services</a:t>
                      </a:r>
                    </a:p>
                  </a:txBody>
                  <a:tcPr marL="7564" marR="7564" marT="7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2 960 676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3 186 608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3 422 669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3 643 694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5,50%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535520">
                <a:tc>
                  <a:txBody>
                    <a:bodyPr/>
                    <a:lstStyle/>
                    <a:p>
                      <a:pPr algn="l" rtl="0" fontAlgn="b"/>
                      <a:r>
                        <a:rPr lang="en-ZA" sz="1600" b="0" i="0" u="none" strike="noStrike" dirty="0">
                          <a:solidFill>
                            <a:srgbClr val="000000"/>
                          </a:solidFill>
                          <a:effectLst/>
                          <a:latin typeface="Arial Narrow" panose="020B0606020202030204" pitchFamily="34" charset="0"/>
                        </a:rPr>
                        <a:t>Asset Forfeiture Unit</a:t>
                      </a:r>
                    </a:p>
                  </a:txBody>
                  <a:tcPr marL="7564" marR="7564" marT="7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130 933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140 992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151 252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160 931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6,21%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535520">
                <a:tc>
                  <a:txBody>
                    <a:bodyPr/>
                    <a:lstStyle/>
                    <a:p>
                      <a:pPr algn="l" rtl="0" fontAlgn="b"/>
                      <a:r>
                        <a:rPr lang="en-ZA" sz="1600" b="0" i="0" u="none" strike="noStrike" dirty="0">
                          <a:solidFill>
                            <a:srgbClr val="000000"/>
                          </a:solidFill>
                          <a:effectLst/>
                          <a:latin typeface="Arial Narrow" panose="020B0606020202030204" pitchFamily="34" charset="0"/>
                        </a:rPr>
                        <a:t>Office for Witness Protection</a:t>
                      </a:r>
                    </a:p>
                  </a:txBody>
                  <a:tcPr marL="7564" marR="7564" marT="7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152 329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164 445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175 329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186 014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0,21%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535520">
                <a:tc>
                  <a:txBody>
                    <a:bodyPr/>
                    <a:lstStyle/>
                    <a:p>
                      <a:pPr algn="l" rtl="0" fontAlgn="b"/>
                      <a:r>
                        <a:rPr lang="en-ZA" sz="1600" b="0" i="0" u="none" strike="noStrike" dirty="0">
                          <a:solidFill>
                            <a:srgbClr val="000000"/>
                          </a:solidFill>
                          <a:effectLst/>
                          <a:latin typeface="Arial Narrow" panose="020B0606020202030204" pitchFamily="34" charset="0"/>
                        </a:rPr>
                        <a:t>Support Services</a:t>
                      </a:r>
                    </a:p>
                  </a:txBody>
                  <a:tcPr marL="7564" marR="7564" marT="7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404 911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437 092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465 675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493 584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535520">
                <a:tc>
                  <a:txBody>
                    <a:bodyPr/>
                    <a:lstStyle/>
                    <a:p>
                      <a:pPr algn="l" rtl="0" fontAlgn="b"/>
                      <a:r>
                        <a:rPr lang="en-ZA" sz="1600" b="0" i="0" u="none" strike="noStrike" dirty="0">
                          <a:solidFill>
                            <a:srgbClr val="000000"/>
                          </a:solidFill>
                          <a:effectLst/>
                          <a:latin typeface="Arial Narrow" panose="020B0606020202030204" pitchFamily="34" charset="0"/>
                        </a:rPr>
                        <a:t>     Total</a:t>
                      </a:r>
                    </a:p>
                  </a:txBody>
                  <a:tcPr marL="7564" marR="7564" marT="7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9900"/>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3 648 849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3 929 137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4 214 925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4 484 223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4,71%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409852">
                <a:tc>
                  <a:txBody>
                    <a:bodyPr/>
                    <a:lstStyle/>
                    <a:p>
                      <a:pPr algn="l" fontAlgn="b"/>
                      <a:endParaRPr lang="en-ZA" sz="1400" b="0" i="0" u="none" strike="noStrike" dirty="0">
                        <a:solidFill>
                          <a:srgbClr val="000000"/>
                        </a:solidFill>
                        <a:effectLst/>
                        <a:latin typeface="Tahoma" panose="020B0604030504040204" pitchFamily="34" charset="0"/>
                      </a:endParaRPr>
                    </a:p>
                  </a:txBody>
                  <a:tcPr marL="7564" marR="7564" marT="7564" marB="0" anchor="b">
                    <a:lnL>
                      <a:noFill/>
                    </a:lnL>
                    <a:lnR>
                      <a:noFill/>
                    </a:lnR>
                    <a:lnT>
                      <a:noFill/>
                    </a:lnT>
                    <a:lnB>
                      <a:noFill/>
                    </a:lnB>
                  </a:tcPr>
                </a:tc>
                <a:tc>
                  <a:txBody>
                    <a:bodyPr/>
                    <a:lstStyle/>
                    <a:p>
                      <a:pPr algn="r" fontAlgn="b"/>
                      <a:r>
                        <a:rPr lang="en-ZA" sz="1600" b="1" i="0" u="none" strike="noStrike" dirty="0">
                          <a:solidFill>
                            <a:srgbClr val="000000"/>
                          </a:solidFill>
                          <a:effectLst/>
                          <a:latin typeface="Tahoma" panose="020B0604030504040204" pitchFamily="34" charset="0"/>
                        </a:rPr>
                        <a:t>-2,51%</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tc>
                  <a:txBody>
                    <a:bodyPr/>
                    <a:lstStyle/>
                    <a:p>
                      <a:pPr algn="r" fontAlgn="b"/>
                      <a:r>
                        <a:rPr lang="en-ZA" sz="1600" b="1" i="0" u="none" strike="noStrike" dirty="0">
                          <a:solidFill>
                            <a:srgbClr val="000000"/>
                          </a:solidFill>
                          <a:effectLst/>
                          <a:latin typeface="Tahoma" panose="020B0604030504040204" pitchFamily="34" charset="0"/>
                        </a:rPr>
                        <a:t>7,68%</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tc>
                  <a:txBody>
                    <a:bodyPr/>
                    <a:lstStyle/>
                    <a:p>
                      <a:pPr algn="r" fontAlgn="b"/>
                      <a:r>
                        <a:rPr lang="en-ZA" sz="1600" b="1" i="0" u="none" strike="noStrike" dirty="0">
                          <a:solidFill>
                            <a:srgbClr val="000000"/>
                          </a:solidFill>
                          <a:effectLst/>
                          <a:latin typeface="Tahoma" panose="020B0604030504040204" pitchFamily="34" charset="0"/>
                        </a:rPr>
                        <a:t>7,27%</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tc>
                  <a:txBody>
                    <a:bodyPr/>
                    <a:lstStyle/>
                    <a:p>
                      <a:pPr algn="r" fontAlgn="b"/>
                      <a:r>
                        <a:rPr lang="en-ZA" sz="1600" b="1" i="0" u="none" strike="noStrike" dirty="0">
                          <a:solidFill>
                            <a:srgbClr val="000000"/>
                          </a:solidFill>
                          <a:effectLst/>
                          <a:latin typeface="Tahoma" panose="020B0604030504040204" pitchFamily="34" charset="0"/>
                        </a:rPr>
                        <a:t>6,39%</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tc>
                  <a:txBody>
                    <a:bodyPr/>
                    <a:lstStyle/>
                    <a:p>
                      <a:pPr algn="r" fontAlgn="b"/>
                      <a:r>
                        <a:rPr lang="en-ZA" sz="1600" b="1" i="0" u="none" strike="noStrike" dirty="0">
                          <a:solidFill>
                            <a:srgbClr val="000000"/>
                          </a:solidFill>
                          <a:effectLst/>
                          <a:latin typeface="Tahoma" panose="020B0604030504040204" pitchFamily="34" charset="0"/>
                        </a:rPr>
                        <a:t>4,71%</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solidFill>
                      <a:srgbClr val="CCCCFF"/>
                    </a:solidFill>
                  </a:tcPr>
                </a:tc>
                <a:extLst>
                  <a:ext uri="{0D108BD9-81ED-4DB2-BD59-A6C34878D82A}">
                    <a16:rowId xmlns:a16="http://schemas.microsoft.com/office/drawing/2014/main" xmlns="" val="10007"/>
                  </a:ext>
                </a:extLst>
              </a:tr>
            </a:tbl>
          </a:graphicData>
        </a:graphic>
      </p:graphicFrame>
      <p:sp>
        <p:nvSpPr>
          <p:cNvPr id="7" name="Title 1"/>
          <p:cNvSpPr txBox="1">
            <a:spLocks/>
          </p:cNvSpPr>
          <p:nvPr/>
        </p:nvSpPr>
        <p:spPr>
          <a:xfrm>
            <a:off x="0" y="0"/>
            <a:ext cx="8629651" cy="1143000"/>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r>
              <a:rPr lang="en-GB" sz="3200" dirty="0" smtClean="0">
                <a:effectLst>
                  <a:outerShdw blurRad="38100" dist="38100" dir="2700000" algn="tl">
                    <a:srgbClr val="000000">
                      <a:alpha val="43137"/>
                    </a:srgbClr>
                  </a:outerShdw>
                </a:effectLst>
                <a:latin typeface="Cambria" panose="02040503050406030204" pitchFamily="18" charset="0"/>
              </a:rPr>
              <a:t>Overall Budget growth per sub programme: MTEF</a:t>
            </a:r>
            <a:endParaRPr lang="en-US" sz="3200" dirty="0">
              <a:effectLst>
                <a:outerShdw blurRad="38100" dist="38100" dir="2700000" algn="tl">
                  <a:srgbClr val="000000">
                    <a:alpha val="43137"/>
                  </a:srgbClr>
                </a:outerShdw>
              </a:effectLst>
              <a:latin typeface="Cambria" panose="02040503050406030204" pitchFamily="18" charset="0"/>
            </a:endParaRPr>
          </a:p>
        </p:txBody>
      </p:sp>
      <p:sp>
        <p:nvSpPr>
          <p:cNvPr id="3" name="TextBox 2"/>
          <p:cNvSpPr txBox="1"/>
          <p:nvPr/>
        </p:nvSpPr>
        <p:spPr>
          <a:xfrm>
            <a:off x="482792" y="5285833"/>
            <a:ext cx="8146859" cy="369332"/>
          </a:xfrm>
          <a:prstGeom prst="rect">
            <a:avLst/>
          </a:prstGeom>
          <a:solidFill>
            <a:schemeClr val="bg1"/>
          </a:solidFill>
        </p:spPr>
        <p:txBody>
          <a:bodyPr wrap="square" rtlCol="0">
            <a:spAutoFit/>
          </a:bodyPr>
          <a:lstStyle/>
          <a:p>
            <a:r>
              <a:rPr lang="en-US" dirty="0"/>
              <a:t>Anticipated Consumer Price Index (CPIX) – </a:t>
            </a:r>
            <a:r>
              <a:rPr lang="en-US" dirty="0" smtClean="0"/>
              <a:t>5,3% </a:t>
            </a:r>
            <a:r>
              <a:rPr lang="en-US" dirty="0"/>
              <a:t>(</a:t>
            </a:r>
            <a:r>
              <a:rPr lang="en-US" dirty="0" smtClean="0"/>
              <a:t>2019/20)</a:t>
            </a:r>
            <a:endParaRPr lang="en-ZA" dirty="0"/>
          </a:p>
        </p:txBody>
      </p:sp>
    </p:spTree>
    <p:extLst>
      <p:ext uri="{BB962C8B-B14F-4D97-AF65-F5344CB8AC3E}">
        <p14:creationId xmlns:p14="http://schemas.microsoft.com/office/powerpoint/2010/main" xmlns="" val="222409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78AB54-516C-4D32-A721-B811BD39A4B6}" type="slidenum">
              <a:rPr lang="en-US" altLang="en-US" sz="1100" b="1">
                <a:solidFill>
                  <a:srgbClr val="A7A399"/>
                </a:solidFill>
              </a:rPr>
              <a:pPr/>
              <a:t>3</a:t>
            </a:fld>
            <a:endParaRPr lang="en-US" altLang="en-US" sz="1100" b="1" dirty="0">
              <a:solidFill>
                <a:srgbClr val="A7A399"/>
              </a:solidFill>
            </a:endParaRPr>
          </a:p>
        </p:txBody>
      </p:sp>
      <p:sp>
        <p:nvSpPr>
          <p:cNvPr id="15363" name="Content Placeholder 4"/>
          <p:cNvSpPr>
            <a:spLocks noGrp="1"/>
          </p:cNvSpPr>
          <p:nvPr>
            <p:ph idx="4294967295"/>
          </p:nvPr>
        </p:nvSpPr>
        <p:spPr>
          <a:xfrm>
            <a:off x="41794" y="714895"/>
            <a:ext cx="8844512" cy="5095701"/>
          </a:xfrm>
          <a:prstGeom prst="rect">
            <a:avLst/>
          </a:prstGeom>
        </p:spPr>
        <p:txBody>
          <a:bodyPr/>
          <a:lstStyle/>
          <a:p>
            <a:pPr lvl="0" algn="ctr" defTabSz="914400" eaLnBrk="0" fontAlgn="base" hangingPunct="0">
              <a:spcAft>
                <a:spcPct val="20000"/>
              </a:spcAft>
              <a:buNone/>
              <a:defRPr/>
            </a:pPr>
            <a:r>
              <a:rPr lang="en-US" sz="2000" b="1" dirty="0">
                <a:latin typeface="Arial"/>
              </a:rPr>
              <a:t>Vision </a:t>
            </a:r>
          </a:p>
          <a:p>
            <a:pPr lvl="0" algn="ctr" defTabSz="914400" eaLnBrk="0" fontAlgn="base" hangingPunct="0">
              <a:spcAft>
                <a:spcPct val="20000"/>
              </a:spcAft>
              <a:buNone/>
              <a:defRPr/>
            </a:pPr>
            <a:r>
              <a:rPr lang="en-US" sz="1800" dirty="0">
                <a:latin typeface="Arial"/>
              </a:rPr>
              <a:t>Justice in our society so that </a:t>
            </a:r>
            <a:r>
              <a:rPr lang="en-US" sz="1800" dirty="0" smtClean="0">
                <a:latin typeface="Arial"/>
              </a:rPr>
              <a:t>people can </a:t>
            </a:r>
            <a:r>
              <a:rPr lang="en-US" sz="1800" dirty="0">
                <a:latin typeface="Arial"/>
              </a:rPr>
              <a:t>live in freedom and </a:t>
            </a:r>
            <a:r>
              <a:rPr lang="en-US" sz="1800" dirty="0" smtClean="0">
                <a:latin typeface="Arial"/>
              </a:rPr>
              <a:t>security</a:t>
            </a:r>
          </a:p>
          <a:p>
            <a:pPr lvl="0" algn="ctr" defTabSz="914400" eaLnBrk="0" fontAlgn="base" hangingPunct="0">
              <a:spcAft>
                <a:spcPct val="20000"/>
              </a:spcAft>
              <a:buNone/>
              <a:defRPr/>
            </a:pPr>
            <a:endParaRPr lang="en-US" sz="1000" dirty="0">
              <a:latin typeface="Arial"/>
            </a:endParaRPr>
          </a:p>
          <a:p>
            <a:pPr lvl="0" algn="ctr" defTabSz="914400" eaLnBrk="0" fontAlgn="base" hangingPunct="0">
              <a:spcAft>
                <a:spcPct val="20000"/>
              </a:spcAft>
              <a:buNone/>
              <a:defRPr/>
            </a:pPr>
            <a:r>
              <a:rPr lang="en-US" sz="2000" b="1" dirty="0">
                <a:latin typeface="Arial"/>
              </a:rPr>
              <a:t>Mission</a:t>
            </a:r>
          </a:p>
          <a:p>
            <a:pPr marL="0" indent="0" algn="ctr">
              <a:buNone/>
            </a:pPr>
            <a:r>
              <a:rPr lang="en-GB" sz="1600" dirty="0">
                <a:latin typeface="Arial"/>
              </a:rPr>
              <a:t>Guided by the Constitution, we in the National Prosecuting Authority, ensure justice </a:t>
            </a:r>
            <a:r>
              <a:rPr lang="en-GB" sz="1600" dirty="0" smtClean="0">
                <a:latin typeface="Arial"/>
              </a:rPr>
              <a:t>to </a:t>
            </a:r>
            <a:r>
              <a:rPr lang="en-GB" sz="1600" dirty="0">
                <a:latin typeface="Arial"/>
              </a:rPr>
              <a:t>the victims of crime by prosecuting without fear, favour or prejudice, and by working with our partners and the public to solve and prevent </a:t>
            </a:r>
            <a:r>
              <a:rPr lang="en-GB" sz="1600" dirty="0" smtClean="0">
                <a:latin typeface="Arial"/>
              </a:rPr>
              <a:t>crime</a:t>
            </a:r>
          </a:p>
          <a:p>
            <a:pPr marL="0" indent="0" algn="ctr">
              <a:buNone/>
            </a:pPr>
            <a:endParaRPr lang="en-GB" sz="800" dirty="0" smtClean="0">
              <a:latin typeface="Arial"/>
            </a:endParaRPr>
          </a:p>
          <a:p>
            <a:pPr marL="0" indent="0" algn="ctr">
              <a:buNone/>
            </a:pPr>
            <a:endParaRPr lang="en-GB" sz="800" dirty="0">
              <a:latin typeface="Arial"/>
            </a:endParaRPr>
          </a:p>
          <a:p>
            <a:pPr lvl="0" defTabSz="914400" eaLnBrk="0" fontAlgn="base" hangingPunct="0">
              <a:spcAft>
                <a:spcPct val="20000"/>
              </a:spcAft>
              <a:buNone/>
              <a:defRPr/>
            </a:pPr>
            <a:r>
              <a:rPr lang="en-US" sz="2000" b="1" dirty="0">
                <a:latin typeface="Arial"/>
              </a:rPr>
              <a:t>Values</a:t>
            </a:r>
          </a:p>
          <a:p>
            <a:pPr>
              <a:buClr>
                <a:srgbClr val="C59247"/>
              </a:buClr>
              <a:buFont typeface="Wingdings" panose="05000000000000000000" pitchFamily="2" charset="2"/>
              <a:buChar char="Ø"/>
            </a:pPr>
            <a:r>
              <a:rPr lang="en-GB" sz="1600" dirty="0">
                <a:latin typeface="Arial"/>
              </a:rPr>
              <a:t>Integrity  </a:t>
            </a:r>
            <a:endParaRPr lang="en-ZA" sz="1600" dirty="0">
              <a:latin typeface="Arial"/>
            </a:endParaRPr>
          </a:p>
          <a:p>
            <a:pPr>
              <a:buClr>
                <a:srgbClr val="C59247"/>
              </a:buClr>
              <a:buFont typeface="Wingdings" panose="05000000000000000000" pitchFamily="2" charset="2"/>
              <a:buChar char="Ø"/>
            </a:pPr>
            <a:r>
              <a:rPr lang="en-GB" sz="1600" dirty="0">
                <a:latin typeface="Arial"/>
              </a:rPr>
              <a:t>Accountability  </a:t>
            </a:r>
            <a:endParaRPr lang="en-ZA" sz="1600" dirty="0">
              <a:latin typeface="Arial"/>
            </a:endParaRPr>
          </a:p>
          <a:p>
            <a:pPr>
              <a:buClr>
                <a:srgbClr val="C59247"/>
              </a:buClr>
              <a:buFont typeface="Wingdings" panose="05000000000000000000" pitchFamily="2" charset="2"/>
              <a:buChar char="Ø"/>
            </a:pPr>
            <a:r>
              <a:rPr lang="en-GB" sz="1600" dirty="0">
                <a:latin typeface="Arial"/>
              </a:rPr>
              <a:t>Service excellence  </a:t>
            </a:r>
            <a:r>
              <a:rPr lang="en-GB" sz="1600" dirty="0" smtClean="0">
                <a:latin typeface="Arial"/>
              </a:rPr>
              <a:t>- complying with the </a:t>
            </a:r>
            <a:r>
              <a:rPr lang="en-GB" sz="1600" dirty="0" err="1" smtClean="0">
                <a:latin typeface="Arial"/>
              </a:rPr>
              <a:t>Batho</a:t>
            </a:r>
            <a:r>
              <a:rPr lang="en-GB" sz="1600" dirty="0" smtClean="0">
                <a:latin typeface="Arial"/>
              </a:rPr>
              <a:t> Pele Principles</a:t>
            </a:r>
            <a:endParaRPr lang="en-ZA" sz="1600" dirty="0">
              <a:latin typeface="Arial"/>
            </a:endParaRPr>
          </a:p>
          <a:p>
            <a:pPr>
              <a:buClr>
                <a:srgbClr val="C59247"/>
              </a:buClr>
              <a:buFont typeface="Wingdings" panose="05000000000000000000" pitchFamily="2" charset="2"/>
              <a:buChar char="Ø"/>
            </a:pPr>
            <a:r>
              <a:rPr lang="en-GB" sz="1600" dirty="0">
                <a:latin typeface="Arial"/>
              </a:rPr>
              <a:t>Professionalism </a:t>
            </a:r>
          </a:p>
          <a:p>
            <a:pPr>
              <a:buClr>
                <a:srgbClr val="C59247"/>
              </a:buClr>
              <a:buFont typeface="Wingdings" panose="05000000000000000000" pitchFamily="2" charset="2"/>
              <a:buChar char="Ø"/>
            </a:pPr>
            <a:r>
              <a:rPr lang="en-GB" sz="1600" dirty="0">
                <a:latin typeface="Arial"/>
              </a:rPr>
              <a:t>Credibility</a:t>
            </a:r>
            <a:endParaRPr lang="en-ZA" sz="1600" dirty="0">
              <a:solidFill>
                <a:srgbClr val="FF0000"/>
              </a:solidFill>
              <a:latin typeface="Arial"/>
            </a:endParaRPr>
          </a:p>
          <a:p>
            <a:pPr marL="0" indent="0" algn="just">
              <a:lnSpc>
                <a:spcPct val="150000"/>
              </a:lnSpc>
              <a:buNone/>
            </a:pPr>
            <a:endParaRPr lang="en-ZA" sz="1200" dirty="0">
              <a:latin typeface="Arial"/>
            </a:endParaRPr>
          </a:p>
        </p:txBody>
      </p:sp>
      <p:sp>
        <p:nvSpPr>
          <p:cNvPr id="6" name="Title 1"/>
          <p:cNvSpPr txBox="1">
            <a:spLocks/>
          </p:cNvSpPr>
          <p:nvPr/>
        </p:nvSpPr>
        <p:spPr>
          <a:xfrm>
            <a:off x="41792" y="-41511"/>
            <a:ext cx="9143999"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mn-lt"/>
                <a:ea typeface="+mj-ea"/>
              </a:rPr>
              <a:t>NATIONAL </a:t>
            </a:r>
            <a:r>
              <a:rPr lang="en-GB" sz="2400" b="1" cap="small" dirty="0">
                <a:solidFill>
                  <a:schemeClr val="bg1"/>
                </a:solidFill>
                <a:latin typeface="+mn-lt"/>
                <a:ea typeface="+mj-ea"/>
              </a:rPr>
              <a:t>PROSECUTING </a:t>
            </a:r>
            <a:r>
              <a:rPr lang="en-GB" sz="2400" b="1" cap="small" dirty="0" smtClean="0">
                <a:solidFill>
                  <a:schemeClr val="bg1"/>
                </a:solidFill>
                <a:latin typeface="+mn-lt"/>
                <a:ea typeface="+mj-ea"/>
              </a:rPr>
              <a:t>AUTHORITY</a:t>
            </a:r>
            <a:endParaRPr lang="en-GB" sz="2400" b="1" cap="small" dirty="0">
              <a:solidFill>
                <a:schemeClr val="bg1"/>
              </a:solidFill>
              <a:latin typeface="+mn-lt"/>
              <a:ea typeface="+mj-ea"/>
            </a:endParaRPr>
          </a:p>
        </p:txBody>
      </p:sp>
    </p:spTree>
    <p:extLst>
      <p:ext uri="{BB962C8B-B14F-4D97-AF65-F5344CB8AC3E}">
        <p14:creationId xmlns:p14="http://schemas.microsoft.com/office/powerpoint/2010/main" xmlns="" val="370684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460" y="206312"/>
            <a:ext cx="8756062" cy="673798"/>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r>
              <a:rPr lang="en-GB" sz="3200" dirty="0" smtClean="0">
                <a:effectLst>
                  <a:outerShdw blurRad="38100" dist="38100" dir="2700000" algn="tl">
                    <a:srgbClr val="000000">
                      <a:alpha val="43137"/>
                    </a:srgbClr>
                  </a:outerShdw>
                </a:effectLst>
                <a:latin typeface="Cambria" panose="02040503050406030204" pitchFamily="18" charset="0"/>
              </a:rPr>
              <a:t>Budget vs Projected Expenditure for 2018/19</a:t>
            </a:r>
            <a:endParaRPr lang="en-US" sz="3200" dirty="0">
              <a:effectLst>
                <a:outerShdw blurRad="38100" dist="38100" dir="2700000" algn="tl">
                  <a:srgbClr val="000000">
                    <a:alpha val="43137"/>
                  </a:srgbClr>
                </a:outerShdw>
              </a:effectLst>
              <a:latin typeface="Cambria" panose="02040503050406030204" pitchFamily="18" charset="0"/>
            </a:endParaRPr>
          </a:p>
        </p:txBody>
      </p:sp>
      <p:sp>
        <p:nvSpPr>
          <p:cNvPr id="2" name="Slide Number Placeholder 1"/>
          <p:cNvSpPr>
            <a:spLocks noGrp="1"/>
          </p:cNvSpPr>
          <p:nvPr>
            <p:ph type="sldNum" sz="quarter" idx="12"/>
          </p:nvPr>
        </p:nvSpPr>
        <p:spPr>
          <a:xfrm>
            <a:off x="6744268"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30</a:t>
            </a:fld>
            <a:endParaRPr lang="en-US" b="1" dirty="0">
              <a:solidFill>
                <a:schemeClr val="bg1"/>
              </a:solidFill>
              <a:latin typeface="Cambria" panose="02040503050406030204" pitchFamily="18" charset="0"/>
            </a:endParaRPr>
          </a:p>
        </p:txBody>
      </p:sp>
      <p:graphicFrame>
        <p:nvGraphicFramePr>
          <p:cNvPr id="5" name="Table 4"/>
          <p:cNvGraphicFramePr>
            <a:graphicFrameLocks noGrp="1"/>
          </p:cNvGraphicFramePr>
          <p:nvPr>
            <p:extLst/>
          </p:nvPr>
        </p:nvGraphicFramePr>
        <p:xfrm>
          <a:off x="97524" y="960211"/>
          <a:ext cx="8909998" cy="3773139"/>
        </p:xfrm>
        <a:graphic>
          <a:graphicData uri="http://schemas.openxmlformats.org/drawingml/2006/table">
            <a:tbl>
              <a:tblPr/>
              <a:tblGrid>
                <a:gridCol w="4030022">
                  <a:extLst>
                    <a:ext uri="{9D8B030D-6E8A-4147-A177-3AD203B41FA5}">
                      <a16:colId xmlns:a16="http://schemas.microsoft.com/office/drawing/2014/main" xmlns="" val="20000"/>
                    </a:ext>
                  </a:extLst>
                </a:gridCol>
                <a:gridCol w="1675030">
                  <a:extLst>
                    <a:ext uri="{9D8B030D-6E8A-4147-A177-3AD203B41FA5}">
                      <a16:colId xmlns:a16="http://schemas.microsoft.com/office/drawing/2014/main" xmlns="" val="20001"/>
                    </a:ext>
                  </a:extLst>
                </a:gridCol>
                <a:gridCol w="1675030">
                  <a:extLst>
                    <a:ext uri="{9D8B030D-6E8A-4147-A177-3AD203B41FA5}">
                      <a16:colId xmlns:a16="http://schemas.microsoft.com/office/drawing/2014/main" xmlns="" val="20002"/>
                    </a:ext>
                  </a:extLst>
                </a:gridCol>
                <a:gridCol w="1529916">
                  <a:extLst>
                    <a:ext uri="{9D8B030D-6E8A-4147-A177-3AD203B41FA5}">
                      <a16:colId xmlns:a16="http://schemas.microsoft.com/office/drawing/2014/main" xmlns="" val="20003"/>
                    </a:ext>
                  </a:extLst>
                </a:gridCol>
              </a:tblGrid>
              <a:tr h="482107">
                <a:tc rowSpan="2">
                  <a:txBody>
                    <a:bodyPr/>
                    <a:lstStyle/>
                    <a:p>
                      <a:pPr algn="ctr" rtl="0" fontAlgn="ctr"/>
                      <a:r>
                        <a:rPr lang="en-ZA" sz="1600" b="1" i="0" u="none" strike="noStrike" dirty="0">
                          <a:solidFill>
                            <a:srgbClr val="000000"/>
                          </a:solidFill>
                          <a:effectLst/>
                          <a:latin typeface="Arial Narrow" panose="020B0606020202030204" pitchFamily="34" charset="0"/>
                        </a:rPr>
                        <a:t>PROGRAMMES 4:  NATIONAL PROSECUTING </a:t>
                      </a:r>
                      <a:r>
                        <a:rPr lang="en-ZA" sz="1600" b="1" i="0" u="none" strike="noStrike" dirty="0" smtClean="0">
                          <a:solidFill>
                            <a:srgbClr val="000000"/>
                          </a:solidFill>
                          <a:effectLst/>
                          <a:latin typeface="Arial Narrow" panose="020B0606020202030204" pitchFamily="34" charset="0"/>
                        </a:rPr>
                        <a:t>AUTHORITY</a:t>
                      </a:r>
                    </a:p>
                    <a:p>
                      <a:pPr algn="ctr" rtl="0" fontAlgn="ctr"/>
                      <a:r>
                        <a:rPr lang="en-ZA" sz="1600" b="1" i="0" u="none" strike="noStrike" dirty="0" smtClean="0">
                          <a:solidFill>
                            <a:srgbClr val="000000"/>
                          </a:solidFill>
                          <a:effectLst/>
                          <a:latin typeface="Arial Narrow" panose="020B0606020202030204" pitchFamily="34" charset="0"/>
                        </a:rPr>
                        <a:t>R’000</a:t>
                      </a:r>
                      <a:endParaRPr lang="en-ZA" sz="16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gridSpan="3">
                  <a:txBody>
                    <a:bodyPr/>
                    <a:lstStyle/>
                    <a:p>
                      <a:pPr algn="ctr" rtl="0" fontAlgn="ctr"/>
                      <a:r>
                        <a:rPr lang="en-ZA" sz="1600" b="1" i="0" u="none" strike="noStrike">
                          <a:solidFill>
                            <a:srgbClr val="000000"/>
                          </a:solidFill>
                          <a:effectLst/>
                          <a:latin typeface="Arial Narrow" panose="020B0606020202030204" pitchFamily="34" charset="0"/>
                        </a:rPr>
                        <a:t>2018/19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05218">
                <a:tc vMerge="1">
                  <a:txBody>
                    <a:bodyPr/>
                    <a:lstStyle/>
                    <a:p>
                      <a:endParaRPr lang="en-ZA"/>
                    </a:p>
                  </a:txBody>
                  <a:tcPr/>
                </a:tc>
                <a:tc>
                  <a:txBody>
                    <a:bodyPr/>
                    <a:lstStyle/>
                    <a:p>
                      <a:pPr algn="ctr" rtl="0" fontAlgn="ctr"/>
                      <a:r>
                        <a:rPr lang="en-ZA" sz="1600" b="1" i="0" u="none" strike="noStrike" dirty="0" smtClean="0">
                          <a:solidFill>
                            <a:srgbClr val="000000"/>
                          </a:solidFill>
                          <a:effectLst/>
                          <a:latin typeface="Arial Narrow" panose="020B0606020202030204" pitchFamily="34" charset="0"/>
                        </a:rPr>
                        <a:t>ENE BUDGET </a:t>
                      </a:r>
                      <a:endParaRPr lang="en-ZA" sz="16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PROJECTED EXPENDITURE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a:solidFill>
                            <a:srgbClr val="000000"/>
                          </a:solidFill>
                          <a:effectLst/>
                          <a:latin typeface="Arial Narrow" panose="020B0606020202030204" pitchFamily="34" charset="0"/>
                        </a:rPr>
                        <a:t>BUDGET SHORTFALL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1"/>
                  </a:ext>
                </a:extLst>
              </a:tr>
              <a:tr h="480995">
                <a:tc>
                  <a:txBody>
                    <a:bodyPr/>
                    <a:lstStyle/>
                    <a:p>
                      <a:pPr algn="l" rtl="0" fontAlgn="b"/>
                      <a:r>
                        <a:rPr lang="en-ZA" sz="1600" b="0" i="0" u="none" strike="noStrike" dirty="0">
                          <a:solidFill>
                            <a:srgbClr val="000000"/>
                          </a:solidFill>
                          <a:effectLst/>
                          <a:latin typeface="Arial Narrow" panose="020B0606020202030204" pitchFamily="34" charset="0"/>
                        </a:rPr>
                        <a:t>Compensation Of Employees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algn="r" rtl="0" fontAlgn="b"/>
                      <a:r>
                        <a:rPr lang="en-ZA" sz="2000" b="0" i="0" u="none" strike="noStrike" dirty="0">
                          <a:solidFill>
                            <a:srgbClr val="000000"/>
                          </a:solidFill>
                          <a:effectLst/>
                          <a:latin typeface="Arial Narrow" panose="020B0606020202030204" pitchFamily="34" charset="0"/>
                        </a:rPr>
                        <a:t>3 240 126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2000" b="0" i="0" u="none" strike="noStrike" kern="1200" dirty="0">
                          <a:solidFill>
                            <a:srgbClr val="000000"/>
                          </a:solidFill>
                          <a:effectLst/>
                          <a:latin typeface="Arial Narrow" panose="020B0606020202030204" pitchFamily="34" charset="0"/>
                          <a:ea typeface="+mn-ea"/>
                          <a:cs typeface="+mn-cs"/>
                        </a:rPr>
                        <a:t>3 </a:t>
                      </a:r>
                      <a:r>
                        <a:rPr lang="en-ZA" sz="2000" b="0" i="0" u="none" strike="noStrike" kern="1200" dirty="0" smtClean="0">
                          <a:solidFill>
                            <a:srgbClr val="000000"/>
                          </a:solidFill>
                          <a:effectLst/>
                          <a:latin typeface="Arial Narrow" panose="020B0606020202030204" pitchFamily="34" charset="0"/>
                          <a:ea typeface="+mn-ea"/>
                          <a:cs typeface="+mn-cs"/>
                        </a:rPr>
                        <a:t>313 068</a:t>
                      </a:r>
                      <a:endParaRPr lang="en-ZA" sz="20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2000" b="0" i="0" u="none" strike="noStrike" kern="1200" dirty="0">
                          <a:solidFill>
                            <a:srgbClr val="000000"/>
                          </a:solidFill>
                          <a:effectLst/>
                          <a:latin typeface="Arial Narrow" panose="020B0606020202030204" pitchFamily="34" charset="0"/>
                          <a:ea typeface="+mn-ea"/>
                          <a:cs typeface="+mn-cs"/>
                        </a:rPr>
                        <a:t>-72 </a:t>
                      </a:r>
                      <a:r>
                        <a:rPr lang="en-ZA" sz="2000" b="0" i="0" u="none" strike="noStrike" kern="1200" dirty="0" smtClean="0">
                          <a:solidFill>
                            <a:srgbClr val="000000"/>
                          </a:solidFill>
                          <a:effectLst/>
                          <a:latin typeface="Arial Narrow" panose="020B0606020202030204" pitchFamily="34" charset="0"/>
                          <a:ea typeface="+mn-ea"/>
                          <a:cs typeface="+mn-cs"/>
                        </a:rPr>
                        <a:t>942</a:t>
                      </a:r>
                      <a:endParaRPr lang="en-ZA" sz="20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501037">
                <a:tc>
                  <a:txBody>
                    <a:bodyPr/>
                    <a:lstStyle/>
                    <a:p>
                      <a:pPr algn="l" rtl="0" fontAlgn="b"/>
                      <a:r>
                        <a:rPr lang="en-ZA" sz="1600" b="0" i="0" u="none" strike="noStrike" dirty="0">
                          <a:solidFill>
                            <a:srgbClr val="000000"/>
                          </a:solidFill>
                          <a:effectLst/>
                          <a:latin typeface="Arial Narrow" panose="020B0606020202030204" pitchFamily="34" charset="0"/>
                        </a:rPr>
                        <a:t>Goods And Services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algn="r" rtl="0" fontAlgn="b"/>
                      <a:r>
                        <a:rPr lang="en-ZA" sz="2000" b="0" i="0" u="none" strike="noStrike" dirty="0">
                          <a:solidFill>
                            <a:srgbClr val="000000"/>
                          </a:solidFill>
                          <a:effectLst/>
                          <a:latin typeface="Arial Narrow" panose="020B0606020202030204" pitchFamily="34" charset="0"/>
                        </a:rPr>
                        <a:t>360 421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2000" b="0" i="0" u="none" strike="noStrike" kern="1200" dirty="0" smtClean="0">
                          <a:solidFill>
                            <a:srgbClr val="000000"/>
                          </a:solidFill>
                          <a:effectLst/>
                          <a:latin typeface="Arial Narrow" panose="020B0606020202030204" pitchFamily="34" charset="0"/>
                          <a:ea typeface="+mn-ea"/>
                          <a:cs typeface="+mn-cs"/>
                        </a:rPr>
                        <a:t>413 962</a:t>
                      </a:r>
                      <a:endParaRPr lang="en-ZA" sz="20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2000" b="0" i="0" u="none" strike="noStrike" kern="1200" dirty="0" smtClean="0">
                          <a:solidFill>
                            <a:srgbClr val="000000"/>
                          </a:solidFill>
                          <a:effectLst/>
                          <a:latin typeface="Arial Narrow" panose="020B0606020202030204" pitchFamily="34" charset="0"/>
                          <a:ea typeface="+mn-ea"/>
                          <a:cs typeface="+mn-cs"/>
                        </a:rPr>
                        <a:t>-53 540</a:t>
                      </a:r>
                      <a:endParaRPr lang="en-ZA" sz="2000" b="0"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513757">
                <a:tc>
                  <a:txBody>
                    <a:bodyPr/>
                    <a:lstStyle/>
                    <a:p>
                      <a:pPr algn="l" rtl="0" fontAlgn="b"/>
                      <a:r>
                        <a:rPr lang="en-ZA" sz="1600" b="0" i="0" u="none" strike="noStrike" dirty="0">
                          <a:solidFill>
                            <a:srgbClr val="000000"/>
                          </a:solidFill>
                          <a:effectLst/>
                          <a:latin typeface="Arial Narrow" panose="020B0606020202030204" pitchFamily="34" charset="0"/>
                        </a:rPr>
                        <a:t>Transfers &amp; Subsidies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algn="r" rtl="0" fontAlgn="b"/>
                      <a:r>
                        <a:rPr lang="en-ZA" sz="2000" b="0" i="0" u="none" strike="noStrike" dirty="0">
                          <a:solidFill>
                            <a:srgbClr val="000000"/>
                          </a:solidFill>
                          <a:effectLst/>
                          <a:latin typeface="Arial Narrow" panose="020B0606020202030204" pitchFamily="34" charset="0"/>
                        </a:rPr>
                        <a:t>17 918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2000" b="0" i="0" u="none" strike="noStrike" kern="1200" dirty="0">
                          <a:solidFill>
                            <a:srgbClr val="000000"/>
                          </a:solidFill>
                          <a:effectLst/>
                          <a:latin typeface="Arial Narrow" panose="020B0606020202030204" pitchFamily="34" charset="0"/>
                          <a:ea typeface="+mn-ea"/>
                          <a:cs typeface="+mn-cs"/>
                        </a:rPr>
                        <a:t>27 030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2000" b="0" i="0" u="none" strike="noStrike" kern="1200" dirty="0">
                          <a:solidFill>
                            <a:srgbClr val="000000"/>
                          </a:solidFill>
                          <a:effectLst/>
                          <a:latin typeface="Arial Narrow" panose="020B0606020202030204" pitchFamily="34" charset="0"/>
                          <a:ea typeface="+mn-ea"/>
                          <a:cs typeface="+mn-cs"/>
                        </a:rPr>
                        <a:t>-9 112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501037">
                <a:tc>
                  <a:txBody>
                    <a:bodyPr/>
                    <a:lstStyle/>
                    <a:p>
                      <a:pPr algn="l" rtl="0" fontAlgn="b"/>
                      <a:r>
                        <a:rPr lang="en-ZA" sz="1600" b="0" i="0" u="none" strike="noStrike">
                          <a:solidFill>
                            <a:srgbClr val="000000"/>
                          </a:solidFill>
                          <a:effectLst/>
                          <a:latin typeface="Arial Narrow" panose="020B0606020202030204" pitchFamily="34" charset="0"/>
                        </a:rPr>
                        <a:t>Machinery And Equipment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algn="r" rtl="0" fontAlgn="b"/>
                      <a:r>
                        <a:rPr lang="en-ZA" sz="2000" b="0" i="0" u="none" strike="noStrike" dirty="0">
                          <a:solidFill>
                            <a:srgbClr val="000000"/>
                          </a:solidFill>
                          <a:effectLst/>
                          <a:latin typeface="Arial Narrow" panose="020B0606020202030204" pitchFamily="34" charset="0"/>
                        </a:rPr>
                        <a:t>30 384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2000" b="0" i="0" u="none" strike="noStrike" kern="1200">
                          <a:solidFill>
                            <a:srgbClr val="000000"/>
                          </a:solidFill>
                          <a:effectLst/>
                          <a:latin typeface="Arial Narrow" panose="020B0606020202030204" pitchFamily="34" charset="0"/>
                          <a:ea typeface="+mn-ea"/>
                          <a:cs typeface="+mn-cs"/>
                        </a:rPr>
                        <a:t>26 134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2000" b="0" i="0" u="none" strike="noStrike" kern="1200" dirty="0">
                          <a:solidFill>
                            <a:srgbClr val="000000"/>
                          </a:solidFill>
                          <a:effectLst/>
                          <a:latin typeface="Arial Narrow" panose="020B0606020202030204" pitchFamily="34" charset="0"/>
                          <a:ea typeface="+mn-ea"/>
                          <a:cs typeface="+mn-cs"/>
                        </a:rPr>
                        <a:t>4 249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488988">
                <a:tc>
                  <a:txBody>
                    <a:bodyPr/>
                    <a:lstStyle/>
                    <a:p>
                      <a:pPr algn="l" rtl="0" fontAlgn="b"/>
                      <a:r>
                        <a:rPr lang="en-ZA" sz="1600" b="1" i="0" u="none" strike="noStrike" dirty="0">
                          <a:solidFill>
                            <a:srgbClr val="000000"/>
                          </a:solidFill>
                          <a:effectLst/>
                          <a:latin typeface="Arial Narrow" panose="020B0606020202030204" pitchFamily="34" charset="0"/>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algn="r" rtl="0" fontAlgn="b"/>
                      <a:r>
                        <a:rPr lang="en-ZA" sz="2000" b="1" i="0" u="none" strike="noStrike" dirty="0">
                          <a:solidFill>
                            <a:srgbClr val="000000"/>
                          </a:solidFill>
                          <a:effectLst/>
                          <a:latin typeface="Arial Narrow" panose="020B0606020202030204" pitchFamily="34" charset="0"/>
                        </a:rPr>
                        <a:t>3 648 849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2000" b="1" i="0" u="none" strike="noStrike" kern="1200" dirty="0">
                          <a:solidFill>
                            <a:srgbClr val="000000"/>
                          </a:solidFill>
                          <a:effectLst/>
                          <a:latin typeface="Arial Narrow" panose="020B0606020202030204" pitchFamily="34" charset="0"/>
                          <a:ea typeface="+mn-ea"/>
                          <a:cs typeface="+mn-cs"/>
                        </a:rPr>
                        <a:t>3 780 194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2000" b="1" i="0" u="none" strike="noStrike" kern="1200" dirty="0">
                          <a:solidFill>
                            <a:srgbClr val="000000"/>
                          </a:solidFill>
                          <a:effectLst/>
                          <a:latin typeface="Arial Narrow" panose="020B0606020202030204" pitchFamily="34" charset="0"/>
                          <a:ea typeface="+mn-ea"/>
                          <a:cs typeface="+mn-cs"/>
                        </a:rPr>
                        <a:t>-131 345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97524" y="4971355"/>
            <a:ext cx="8780344" cy="923330"/>
          </a:xfrm>
          <a:prstGeom prst="rect">
            <a:avLst/>
          </a:prstGeom>
          <a:solidFill>
            <a:schemeClr val="bg1"/>
          </a:solidFill>
        </p:spPr>
        <p:txBody>
          <a:bodyPr wrap="square" rtlCol="0">
            <a:spAutoFit/>
          </a:bodyPr>
          <a:lstStyle/>
          <a:p>
            <a:r>
              <a:rPr lang="en-US" dirty="0" smtClean="0"/>
              <a:t>NPA does not have a sufficient Goods &amp; Services Budget for contractual obligations which will have a negative impact on the payments to service providers (Shortfall of R 472m over MTEF period)</a:t>
            </a:r>
            <a:endParaRPr lang="en-ZA" dirty="0"/>
          </a:p>
        </p:txBody>
      </p:sp>
    </p:spTree>
    <p:extLst>
      <p:ext uri="{BB962C8B-B14F-4D97-AF65-F5344CB8AC3E}">
        <p14:creationId xmlns:p14="http://schemas.microsoft.com/office/powerpoint/2010/main" xmlns="" val="3067911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23797"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31</a:t>
            </a:fld>
            <a:endParaRPr lang="en-US" b="1" dirty="0">
              <a:solidFill>
                <a:schemeClr val="bg1"/>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62969238"/>
              </p:ext>
            </p:extLst>
          </p:nvPr>
        </p:nvGraphicFramePr>
        <p:xfrm>
          <a:off x="245661" y="1051775"/>
          <a:ext cx="8611736" cy="3108694"/>
        </p:xfrm>
        <a:graphic>
          <a:graphicData uri="http://schemas.openxmlformats.org/drawingml/2006/table">
            <a:tbl>
              <a:tblPr/>
              <a:tblGrid>
                <a:gridCol w="3179907">
                  <a:extLst>
                    <a:ext uri="{9D8B030D-6E8A-4147-A177-3AD203B41FA5}">
                      <a16:colId xmlns:a16="http://schemas.microsoft.com/office/drawing/2014/main" xmlns="" val="20000"/>
                    </a:ext>
                  </a:extLst>
                </a:gridCol>
                <a:gridCol w="1175452">
                  <a:extLst>
                    <a:ext uri="{9D8B030D-6E8A-4147-A177-3AD203B41FA5}">
                      <a16:colId xmlns:a16="http://schemas.microsoft.com/office/drawing/2014/main" xmlns="" val="20001"/>
                    </a:ext>
                  </a:extLst>
                </a:gridCol>
                <a:gridCol w="1175452">
                  <a:extLst>
                    <a:ext uri="{9D8B030D-6E8A-4147-A177-3AD203B41FA5}">
                      <a16:colId xmlns:a16="http://schemas.microsoft.com/office/drawing/2014/main" xmlns="" val="20002"/>
                    </a:ext>
                  </a:extLst>
                </a:gridCol>
                <a:gridCol w="1026975">
                  <a:extLst>
                    <a:ext uri="{9D8B030D-6E8A-4147-A177-3AD203B41FA5}">
                      <a16:colId xmlns:a16="http://schemas.microsoft.com/office/drawing/2014/main" xmlns="" val="20003"/>
                    </a:ext>
                  </a:extLst>
                </a:gridCol>
                <a:gridCol w="1026975">
                  <a:extLst>
                    <a:ext uri="{9D8B030D-6E8A-4147-A177-3AD203B41FA5}">
                      <a16:colId xmlns:a16="http://schemas.microsoft.com/office/drawing/2014/main" xmlns="" val="20004"/>
                    </a:ext>
                  </a:extLst>
                </a:gridCol>
                <a:gridCol w="1026975">
                  <a:extLst>
                    <a:ext uri="{9D8B030D-6E8A-4147-A177-3AD203B41FA5}">
                      <a16:colId xmlns:a16="http://schemas.microsoft.com/office/drawing/2014/main" xmlns="" val="20005"/>
                    </a:ext>
                  </a:extLst>
                </a:gridCol>
              </a:tblGrid>
              <a:tr h="649766">
                <a:tc rowSpan="2">
                  <a:txBody>
                    <a:bodyPr/>
                    <a:lstStyle/>
                    <a:p>
                      <a:pPr algn="ctr" rtl="0" fontAlgn="ctr"/>
                      <a:r>
                        <a:rPr lang="en-ZA" sz="1600" b="1" i="0" u="none" strike="noStrike" dirty="0">
                          <a:solidFill>
                            <a:srgbClr val="000000"/>
                          </a:solidFill>
                          <a:effectLst/>
                          <a:latin typeface="Arial Narrow" panose="020B0606020202030204" pitchFamily="34" charset="0"/>
                        </a:rPr>
                        <a:t>Compensation of Employees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2014/15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2015/16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2016/17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2017/18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2018/19</a:t>
                      </a:r>
                      <a:endParaRPr lang="en-ZA" sz="16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0"/>
                  </a:ext>
                </a:extLst>
              </a:tr>
              <a:tr h="428408">
                <a:tc vMerge="1">
                  <a:txBody>
                    <a:bodyPr/>
                    <a:lstStyle/>
                    <a:p>
                      <a:endParaRPr lang="en-ZA"/>
                    </a:p>
                  </a:txBody>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a:solidFill>
                            <a:srgbClr val="000000"/>
                          </a:solidFill>
                          <a:effectLst/>
                          <a:latin typeface="Arial Narrow" panose="020B0606020202030204" pitchFamily="34" charset="0"/>
                        </a:rPr>
                        <a:t>R'000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R'000</a:t>
                      </a:r>
                      <a:endParaRPr lang="en-ZA" sz="16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R'000</a:t>
                      </a:r>
                      <a:endParaRPr lang="en-ZA" sz="16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1"/>
                  </a:ext>
                </a:extLst>
              </a:tr>
              <a:tr h="676840">
                <a:tc>
                  <a:txBody>
                    <a:bodyPr/>
                    <a:lstStyle/>
                    <a:p>
                      <a:pPr algn="l" fontAlgn="ctr"/>
                      <a:r>
                        <a:rPr lang="en-ZA" sz="1800" b="0" i="0" u="none" strike="noStrike" dirty="0">
                          <a:solidFill>
                            <a:srgbClr val="000000"/>
                          </a:solidFill>
                          <a:effectLst/>
                          <a:latin typeface="Arial Narrow" panose="020B0606020202030204" pitchFamily="34" charset="0"/>
                        </a:rPr>
                        <a:t>Adjusted Appropriation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algn="r" rtl="0" fontAlgn="b"/>
                      <a:r>
                        <a:rPr lang="en-ZA" sz="1800" b="0" i="0" u="none" strike="noStrike" dirty="0">
                          <a:solidFill>
                            <a:srgbClr val="000000"/>
                          </a:solidFill>
                          <a:effectLst/>
                          <a:latin typeface="Arial Narrow" panose="020B0606020202030204" pitchFamily="34" charset="0"/>
                        </a:rPr>
                        <a:t>2 635 915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ZA" sz="1800" b="0" i="0" u="none" strike="noStrike" dirty="0">
                          <a:solidFill>
                            <a:srgbClr val="000000"/>
                          </a:solidFill>
                          <a:effectLst/>
                          <a:latin typeface="Arial Narrow" panose="020B0606020202030204" pitchFamily="34" charset="0"/>
                        </a:rPr>
                        <a:t>2 821 407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ZA" sz="1800" b="0" i="0" u="none" strike="noStrike" dirty="0">
                          <a:solidFill>
                            <a:srgbClr val="000000"/>
                          </a:solidFill>
                          <a:effectLst/>
                          <a:latin typeface="Arial Narrow" panose="020B0606020202030204" pitchFamily="34" charset="0"/>
                        </a:rPr>
                        <a:t>3 007 463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ZA" sz="1800" b="0" i="0" u="none" strike="noStrike" dirty="0">
                          <a:solidFill>
                            <a:srgbClr val="000000"/>
                          </a:solidFill>
                          <a:effectLst/>
                          <a:latin typeface="Arial Narrow" panose="020B0606020202030204" pitchFamily="34" charset="0"/>
                        </a:rPr>
                        <a:t>3 168 219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ZA" sz="1800" b="0" i="0" u="none" strike="noStrike" dirty="0" smtClean="0">
                          <a:solidFill>
                            <a:srgbClr val="000000"/>
                          </a:solidFill>
                          <a:effectLst/>
                          <a:latin typeface="Arial Narrow" panose="020B0606020202030204" pitchFamily="34" charset="0"/>
                        </a:rPr>
                        <a:t>3 240 126</a:t>
                      </a:r>
                      <a:endParaRPr lang="en-ZA" sz="18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676840">
                <a:tc>
                  <a:txBody>
                    <a:bodyPr/>
                    <a:lstStyle/>
                    <a:p>
                      <a:pPr algn="l" fontAlgn="ctr"/>
                      <a:r>
                        <a:rPr lang="en-ZA" sz="1800" b="0" i="0" u="none" strike="noStrike" dirty="0">
                          <a:solidFill>
                            <a:srgbClr val="000000"/>
                          </a:solidFill>
                          <a:effectLst/>
                          <a:latin typeface="Arial Narrow" panose="020B0606020202030204" pitchFamily="34" charset="0"/>
                        </a:rPr>
                        <a:t>Actual Expenditure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9900"/>
                    </a:solidFill>
                  </a:tcPr>
                </a:tc>
                <a:tc>
                  <a:txBody>
                    <a:bodyPr/>
                    <a:lstStyle/>
                    <a:p>
                      <a:pPr algn="r" rtl="0" fontAlgn="b"/>
                      <a:r>
                        <a:rPr lang="en-ZA" sz="1800" b="0" i="0" u="none" strike="noStrike" dirty="0">
                          <a:solidFill>
                            <a:srgbClr val="000000"/>
                          </a:solidFill>
                          <a:effectLst/>
                          <a:latin typeface="Arial Narrow" panose="020B0606020202030204" pitchFamily="34" charset="0"/>
                        </a:rPr>
                        <a:t>2 623 064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ZA" sz="1800" b="0" i="0" u="none" strike="noStrike" dirty="0">
                          <a:solidFill>
                            <a:srgbClr val="000000"/>
                          </a:solidFill>
                          <a:effectLst/>
                          <a:latin typeface="Arial Narrow" panose="020B0606020202030204" pitchFamily="34" charset="0"/>
                        </a:rPr>
                        <a:t>2 835 971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ZA" sz="1800" b="0" i="0" u="none" strike="noStrike" dirty="0">
                          <a:solidFill>
                            <a:srgbClr val="000000"/>
                          </a:solidFill>
                          <a:effectLst/>
                          <a:latin typeface="Arial Narrow" panose="020B0606020202030204" pitchFamily="34" charset="0"/>
                        </a:rPr>
                        <a:t>3 039 993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ZA" sz="1800" b="0" i="0" u="none" strike="noStrike" dirty="0">
                          <a:solidFill>
                            <a:srgbClr val="000000"/>
                          </a:solidFill>
                          <a:effectLst/>
                          <a:latin typeface="Arial Narrow" panose="020B0606020202030204" pitchFamily="34" charset="0"/>
                        </a:rPr>
                        <a:t>3 202 753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n-ZA" sz="1800" b="0" i="0" u="none" strike="noStrike" dirty="0" smtClean="0">
                          <a:solidFill>
                            <a:srgbClr val="000000"/>
                          </a:solidFill>
                          <a:effectLst/>
                          <a:latin typeface="Arial Narrow" panose="020B0606020202030204" pitchFamily="34" charset="0"/>
                        </a:rPr>
                        <a:t>3 313 068</a:t>
                      </a:r>
                      <a:endParaRPr lang="en-ZA" sz="18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676840">
                <a:tc>
                  <a:txBody>
                    <a:bodyPr/>
                    <a:lstStyle/>
                    <a:p>
                      <a:pPr algn="l" fontAlgn="ctr"/>
                      <a:r>
                        <a:rPr lang="en-ZA" sz="1800" b="1" i="0" u="none" strike="noStrike">
                          <a:solidFill>
                            <a:srgbClr val="000000"/>
                          </a:solidFill>
                          <a:effectLst/>
                          <a:latin typeface="Arial Narrow" panose="020B0606020202030204" pitchFamily="34" charset="0"/>
                        </a:rPr>
                        <a:t>Variance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9900"/>
                    </a:solidFill>
                  </a:tcPr>
                </a:tc>
                <a:tc>
                  <a:txBody>
                    <a:bodyPr/>
                    <a:lstStyle/>
                    <a:p>
                      <a:pPr algn="r" rtl="0" fontAlgn="b"/>
                      <a:r>
                        <a:rPr lang="en-ZA" sz="1800" b="1" i="0" u="none" strike="noStrike">
                          <a:solidFill>
                            <a:srgbClr val="000000"/>
                          </a:solidFill>
                          <a:effectLst/>
                          <a:latin typeface="Arial Narrow" panose="020B0606020202030204" pitchFamily="34" charset="0"/>
                        </a:rPr>
                        <a:t>12 851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ZA" sz="1800" b="1" i="0" u="none" strike="noStrike">
                          <a:solidFill>
                            <a:srgbClr val="000000"/>
                          </a:solidFill>
                          <a:effectLst/>
                          <a:latin typeface="Arial Narrow" panose="020B0606020202030204" pitchFamily="34" charset="0"/>
                        </a:rPr>
                        <a:t>-14 564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ZA" sz="1800" b="1" i="0" u="none" strike="noStrike" dirty="0">
                          <a:solidFill>
                            <a:srgbClr val="000000"/>
                          </a:solidFill>
                          <a:effectLst/>
                          <a:latin typeface="Arial Narrow" panose="020B0606020202030204" pitchFamily="34" charset="0"/>
                        </a:rPr>
                        <a:t>-32 530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ZA" sz="1800" b="1" i="0" u="none" strike="noStrike" dirty="0">
                          <a:solidFill>
                            <a:srgbClr val="000000"/>
                          </a:solidFill>
                          <a:effectLst/>
                          <a:latin typeface="Arial Narrow" panose="020B0606020202030204" pitchFamily="34" charset="0"/>
                        </a:rPr>
                        <a:t>-34 534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r" rtl="0" fontAlgn="b"/>
                      <a:r>
                        <a:rPr lang="en-ZA" sz="1800" b="1" i="0" u="none" strike="noStrike" dirty="0" smtClean="0">
                          <a:solidFill>
                            <a:srgbClr val="000000"/>
                          </a:solidFill>
                          <a:effectLst/>
                          <a:latin typeface="Arial Narrow" panose="020B0606020202030204" pitchFamily="34" charset="0"/>
                        </a:rPr>
                        <a:t>-72 942</a:t>
                      </a:r>
                      <a:endParaRPr lang="en-ZA" sz="18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bl>
          </a:graphicData>
        </a:graphic>
      </p:graphicFrame>
      <p:sp>
        <p:nvSpPr>
          <p:cNvPr id="6" name="Title 1"/>
          <p:cNvSpPr txBox="1">
            <a:spLocks/>
          </p:cNvSpPr>
          <p:nvPr/>
        </p:nvSpPr>
        <p:spPr>
          <a:xfrm>
            <a:off x="245661" y="206312"/>
            <a:ext cx="8521149" cy="593788"/>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r>
              <a:rPr lang="en-GB" sz="2800" dirty="0" smtClean="0">
                <a:latin typeface="Cambria" panose="02040503050406030204" pitchFamily="18" charset="0"/>
              </a:rPr>
              <a:t>Historical Compensation of Employees Shortfall</a:t>
            </a:r>
            <a:endParaRPr lang="en-US" sz="2800" dirty="0">
              <a:latin typeface="Cambria" panose="02040503050406030204" pitchFamily="18" charset="0"/>
            </a:endParaRPr>
          </a:p>
        </p:txBody>
      </p:sp>
      <p:sp>
        <p:nvSpPr>
          <p:cNvPr id="7" name="TextBox 6"/>
          <p:cNvSpPr txBox="1"/>
          <p:nvPr/>
        </p:nvSpPr>
        <p:spPr>
          <a:xfrm>
            <a:off x="245661" y="4412144"/>
            <a:ext cx="8611736" cy="1323439"/>
          </a:xfrm>
          <a:prstGeom prst="rect">
            <a:avLst/>
          </a:prstGeom>
          <a:solidFill>
            <a:schemeClr val="bg1"/>
          </a:solidFill>
        </p:spPr>
        <p:txBody>
          <a:bodyPr wrap="square" rtlCol="0">
            <a:spAutoFit/>
          </a:bodyPr>
          <a:lstStyle/>
          <a:p>
            <a:pPr algn="just"/>
            <a:r>
              <a:rPr lang="en-US" sz="2000" dirty="0" smtClean="0">
                <a:latin typeface="Cambria" panose="02040503050406030204" pitchFamily="18" charset="0"/>
              </a:rPr>
              <a:t>Prior year’s shortfalls were funded through </a:t>
            </a:r>
            <a:r>
              <a:rPr lang="en-US" sz="2000" dirty="0" err="1" smtClean="0">
                <a:latin typeface="Cambria" panose="02040503050406030204" pitchFamily="18" charset="0"/>
              </a:rPr>
              <a:t>virements</a:t>
            </a:r>
            <a:r>
              <a:rPr lang="en-US" sz="2000" dirty="0" smtClean="0">
                <a:latin typeface="Cambria" panose="02040503050406030204" pitchFamily="18" charset="0"/>
              </a:rPr>
              <a:t> from NPA operational budget and  2017/18 shortfall through </a:t>
            </a:r>
            <a:r>
              <a:rPr lang="en-US" sz="2000" dirty="0" err="1" smtClean="0">
                <a:latin typeface="Cambria" panose="02040503050406030204" pitchFamily="18" charset="0"/>
              </a:rPr>
              <a:t>virement</a:t>
            </a:r>
            <a:r>
              <a:rPr lang="en-US" sz="2000" dirty="0" smtClean="0">
                <a:latin typeface="Cambria" panose="02040503050406030204" pitchFamily="18" charset="0"/>
              </a:rPr>
              <a:t> from </a:t>
            </a:r>
            <a:r>
              <a:rPr lang="en-US" sz="2000" dirty="0" err="1" smtClean="0">
                <a:latin typeface="Cambria" panose="02040503050406030204" pitchFamily="18" charset="0"/>
              </a:rPr>
              <a:t>DoJ</a:t>
            </a:r>
            <a:r>
              <a:rPr lang="en-US" sz="2000" dirty="0" smtClean="0">
                <a:latin typeface="Cambria" panose="02040503050406030204" pitchFamily="18" charset="0"/>
              </a:rPr>
              <a:t>.  NPA baseline will not be able to accommodate any </a:t>
            </a:r>
            <a:r>
              <a:rPr lang="en-US" sz="2000" dirty="0" err="1" smtClean="0">
                <a:latin typeface="Cambria" panose="02040503050406030204" pitchFamily="18" charset="0"/>
              </a:rPr>
              <a:t>virements</a:t>
            </a:r>
            <a:r>
              <a:rPr lang="en-US" sz="2000" dirty="0" smtClean="0">
                <a:latin typeface="Cambria" panose="02040503050406030204" pitchFamily="18" charset="0"/>
              </a:rPr>
              <a:t> from operational budget during MTEF period </a:t>
            </a:r>
            <a:endParaRPr lang="en-ZA" sz="2000" dirty="0">
              <a:latin typeface="Cambria" panose="02040503050406030204" pitchFamily="18" charset="0"/>
            </a:endParaRPr>
          </a:p>
        </p:txBody>
      </p:sp>
    </p:spTree>
    <p:extLst>
      <p:ext uri="{BB962C8B-B14F-4D97-AF65-F5344CB8AC3E}">
        <p14:creationId xmlns:p14="http://schemas.microsoft.com/office/powerpoint/2010/main" xmlns="" val="4155550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7189" y="500062"/>
            <a:ext cx="8412481" cy="564804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50000"/>
              </a:lnSpc>
            </a:pPr>
            <a:r>
              <a:rPr lang="en-ZA" sz="2000" dirty="0" smtClean="0">
                <a:latin typeface="Arial" panose="020B0604020202020204" pitchFamily="34" charset="0"/>
                <a:cs typeface="Arial" panose="020B0604020202020204" pitchFamily="34" charset="0"/>
              </a:rPr>
              <a:t>The full moratorium on the filling of posts since 2015/2016 has had an impact on staff morale</a:t>
            </a:r>
          </a:p>
          <a:p>
            <a:pPr algn="just">
              <a:lnSpc>
                <a:spcPct val="150000"/>
              </a:lnSpc>
            </a:pPr>
            <a:r>
              <a:rPr lang="en-ZA" sz="2000" dirty="0" smtClean="0">
                <a:latin typeface="Arial" panose="020B0604020202020204" pitchFamily="34" charset="0"/>
                <a:cs typeface="Arial" panose="020B0604020202020204" pitchFamily="34" charset="0"/>
              </a:rPr>
              <a:t>The NPA lost 157 officials during the 2016/17, 205 during the 2017/18 financial year and 143 as at the end of September 2018</a:t>
            </a:r>
          </a:p>
          <a:p>
            <a:pPr algn="just">
              <a:lnSpc>
                <a:spcPct val="150000"/>
              </a:lnSpc>
            </a:pPr>
            <a:r>
              <a:rPr lang="en-ZA" sz="2000" dirty="0" smtClean="0">
                <a:latin typeface="Arial" panose="020B0604020202020204" pitchFamily="34" charset="0"/>
                <a:cs typeface="Arial" panose="020B0604020202020204" pitchFamily="34" charset="0"/>
              </a:rPr>
              <a:t>Vacancy rate = 19% (1 064 posts of which 615 are prosecutorial posts)</a:t>
            </a:r>
          </a:p>
          <a:p>
            <a:pPr algn="just">
              <a:lnSpc>
                <a:spcPct val="150000"/>
              </a:lnSpc>
            </a:pPr>
            <a:r>
              <a:rPr lang="en-ZA" sz="2000" dirty="0" smtClean="0">
                <a:latin typeface="Arial" panose="020B0604020202020204" pitchFamily="34" charset="0"/>
                <a:cs typeface="Arial" panose="020B0604020202020204" pitchFamily="34" charset="0"/>
              </a:rPr>
              <a:t>Suspension of the Aspirant Prosecutor Programme has had a tremendous impact on the sustainability </a:t>
            </a:r>
            <a:r>
              <a:rPr lang="en-ZA" sz="2000" dirty="0">
                <a:latin typeface="Arial" panose="020B0604020202020204" pitchFamily="34" charset="0"/>
                <a:cs typeface="Arial" panose="020B0604020202020204" pitchFamily="34" charset="0"/>
              </a:rPr>
              <a:t>of the NPA prosecutorial </a:t>
            </a:r>
            <a:r>
              <a:rPr lang="en-ZA" sz="2000" dirty="0" smtClean="0">
                <a:latin typeface="Arial" panose="020B0604020202020204" pitchFamily="34" charset="0"/>
                <a:cs typeface="Arial" panose="020B0604020202020204" pitchFamily="34" charset="0"/>
              </a:rPr>
              <a:t>service delivery</a:t>
            </a:r>
          </a:p>
          <a:p>
            <a:pPr algn="just">
              <a:lnSpc>
                <a:spcPct val="150000"/>
              </a:lnSpc>
            </a:pPr>
            <a:r>
              <a:rPr lang="en-ZA" sz="2000" dirty="0" smtClean="0">
                <a:latin typeface="Arial" panose="020B0604020202020204" pitchFamily="34" charset="0"/>
                <a:cs typeface="Arial" panose="020B0604020202020204" pitchFamily="34" charset="0"/>
              </a:rPr>
              <a:t>Absenteeism and increased cost of Employee Wellness Programme (EWP) services</a:t>
            </a:r>
          </a:p>
        </p:txBody>
      </p:sp>
      <p:sp>
        <p:nvSpPr>
          <p:cNvPr id="2" name="Slide Number Placeholder 1"/>
          <p:cNvSpPr>
            <a:spLocks noGrp="1"/>
          </p:cNvSpPr>
          <p:nvPr>
            <p:ph type="sldNum" sz="quarter" idx="12"/>
          </p:nvPr>
        </p:nvSpPr>
        <p:spPr>
          <a:xfrm>
            <a:off x="6819843"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32</a:t>
            </a:fld>
            <a:endParaRPr lang="en-US" b="1" dirty="0">
              <a:solidFill>
                <a:schemeClr val="bg1"/>
              </a:solidFill>
              <a:latin typeface="Cambria" panose="02040503050406030204" pitchFamily="18" charset="0"/>
            </a:endParaRPr>
          </a:p>
        </p:txBody>
      </p:sp>
      <p:sp>
        <p:nvSpPr>
          <p:cNvPr id="5" name="Title 1"/>
          <p:cNvSpPr txBox="1">
            <a:spLocks/>
          </p:cNvSpPr>
          <p:nvPr/>
        </p:nvSpPr>
        <p:spPr>
          <a:xfrm>
            <a:off x="0" y="0"/>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mn-lt"/>
                <a:ea typeface="+mj-ea"/>
              </a:rPr>
              <a:t>Challenges: compensation of employees</a:t>
            </a:r>
            <a:endParaRPr lang="en-GB" sz="2400" b="1" cap="small" dirty="0">
              <a:solidFill>
                <a:schemeClr val="bg1"/>
              </a:solidFill>
              <a:latin typeface="+mn-lt"/>
              <a:ea typeface="+mj-ea"/>
            </a:endParaRPr>
          </a:p>
        </p:txBody>
      </p:sp>
    </p:spTree>
    <p:extLst>
      <p:ext uri="{BB962C8B-B14F-4D97-AF65-F5344CB8AC3E}">
        <p14:creationId xmlns:p14="http://schemas.microsoft.com/office/powerpoint/2010/main" xmlns="" val="1979423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491" y="33135"/>
            <a:ext cx="9143999" cy="595515"/>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pPr algn="l"/>
            <a:r>
              <a:rPr lang="en-ZA" sz="3600" dirty="0" smtClean="0">
                <a:latin typeface="Cambria" panose="02040503050406030204" pitchFamily="18" charset="0"/>
              </a:rPr>
              <a:t> </a:t>
            </a:r>
            <a:endParaRPr lang="en-US" sz="3600" dirty="0">
              <a:latin typeface="Cambria" panose="02040503050406030204" pitchFamily="18" charset="0"/>
            </a:endParaRPr>
          </a:p>
        </p:txBody>
      </p:sp>
      <p:sp>
        <p:nvSpPr>
          <p:cNvPr id="2" name="Slide Number Placeholder 1"/>
          <p:cNvSpPr>
            <a:spLocks noGrp="1"/>
          </p:cNvSpPr>
          <p:nvPr>
            <p:ph type="sldNum" sz="quarter" idx="12"/>
          </p:nvPr>
        </p:nvSpPr>
        <p:spPr>
          <a:xfrm>
            <a:off x="6830291" y="6352843"/>
            <a:ext cx="2133600" cy="365125"/>
          </a:xfrm>
        </p:spPr>
        <p:txBody>
          <a:bodyPr/>
          <a:lstStyle/>
          <a:p>
            <a:fld id="{1612803A-3001-7B4B-A4AE-B92848C2B224}" type="slidenum">
              <a:rPr lang="en-US" b="1" smtClean="0">
                <a:solidFill>
                  <a:schemeClr val="bg1"/>
                </a:solidFill>
                <a:latin typeface="Cambria" panose="02040503050406030204" pitchFamily="18" charset="0"/>
              </a:rPr>
              <a:pPr/>
              <a:t>33</a:t>
            </a:fld>
            <a:endParaRPr lang="en-US" b="1" dirty="0">
              <a:solidFill>
                <a:schemeClr val="bg1"/>
              </a:solidFill>
              <a:latin typeface="Cambria" panose="020405030504060302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466073517"/>
              </p:ext>
            </p:extLst>
          </p:nvPr>
        </p:nvGraphicFramePr>
        <p:xfrm>
          <a:off x="175491" y="533197"/>
          <a:ext cx="8788400" cy="5425295"/>
        </p:xfrm>
        <a:graphic>
          <a:graphicData uri="http://schemas.openxmlformats.org/drawingml/2006/table">
            <a:tbl>
              <a:tblPr/>
              <a:tblGrid>
                <a:gridCol w="3682037">
                  <a:extLst>
                    <a:ext uri="{9D8B030D-6E8A-4147-A177-3AD203B41FA5}">
                      <a16:colId xmlns:a16="http://schemas.microsoft.com/office/drawing/2014/main" xmlns="" val="20000"/>
                    </a:ext>
                  </a:extLst>
                </a:gridCol>
                <a:gridCol w="1348564">
                  <a:extLst>
                    <a:ext uri="{9D8B030D-6E8A-4147-A177-3AD203B41FA5}">
                      <a16:colId xmlns:a16="http://schemas.microsoft.com/office/drawing/2014/main" xmlns="" val="20001"/>
                    </a:ext>
                  </a:extLst>
                </a:gridCol>
                <a:gridCol w="1197041">
                  <a:extLst>
                    <a:ext uri="{9D8B030D-6E8A-4147-A177-3AD203B41FA5}">
                      <a16:colId xmlns:a16="http://schemas.microsoft.com/office/drawing/2014/main" xmlns="" val="20002"/>
                    </a:ext>
                  </a:extLst>
                </a:gridCol>
                <a:gridCol w="1303107">
                  <a:extLst>
                    <a:ext uri="{9D8B030D-6E8A-4147-A177-3AD203B41FA5}">
                      <a16:colId xmlns:a16="http://schemas.microsoft.com/office/drawing/2014/main" xmlns="" val="20003"/>
                    </a:ext>
                  </a:extLst>
                </a:gridCol>
                <a:gridCol w="1257651">
                  <a:extLst>
                    <a:ext uri="{9D8B030D-6E8A-4147-A177-3AD203B41FA5}">
                      <a16:colId xmlns:a16="http://schemas.microsoft.com/office/drawing/2014/main" xmlns="" val="20004"/>
                    </a:ext>
                  </a:extLst>
                </a:gridCol>
              </a:tblGrid>
              <a:tr h="712657">
                <a:tc>
                  <a:txBody>
                    <a:bodyPr/>
                    <a:lstStyle/>
                    <a:p>
                      <a:pPr algn="ctr" rtl="0" fontAlgn="ctr"/>
                      <a:r>
                        <a:rPr lang="en-ZA" sz="1800" b="1" i="0" u="none" strike="noStrike" dirty="0" smtClean="0">
                          <a:solidFill>
                            <a:srgbClr val="000000"/>
                          </a:solidFill>
                          <a:effectLst/>
                          <a:latin typeface="Arial Narrow" panose="020B0606020202030204" pitchFamily="34" charset="0"/>
                        </a:rPr>
                        <a:t>PROGRAMME </a:t>
                      </a:r>
                      <a:r>
                        <a:rPr lang="en-ZA" sz="1800" b="1" i="0" u="none" strike="noStrike" dirty="0">
                          <a:solidFill>
                            <a:srgbClr val="000000"/>
                          </a:solidFill>
                          <a:effectLst/>
                          <a:latin typeface="Arial Narrow" panose="020B0606020202030204" pitchFamily="34" charset="0"/>
                        </a:rPr>
                        <a:t>4:  NATIONAL PROSECUTING </a:t>
                      </a:r>
                      <a:r>
                        <a:rPr lang="en-ZA" sz="1800" b="1" i="0" u="none" strike="noStrike" dirty="0" smtClean="0">
                          <a:solidFill>
                            <a:srgbClr val="000000"/>
                          </a:solidFill>
                          <a:effectLst/>
                          <a:latin typeface="Arial Narrow" panose="020B0606020202030204" pitchFamily="34" charset="0"/>
                        </a:rPr>
                        <a:t>AUTHORITY</a:t>
                      </a:r>
                    </a:p>
                    <a:p>
                      <a:pPr algn="ctr" rtl="0" fontAlgn="ctr"/>
                      <a:r>
                        <a:rPr lang="en-ZA" sz="1800" b="1" i="0" u="none" strike="noStrike" dirty="0" smtClean="0">
                          <a:solidFill>
                            <a:srgbClr val="000000"/>
                          </a:solidFill>
                          <a:effectLst/>
                          <a:latin typeface="Arial Narrow" panose="020B0606020202030204" pitchFamily="34" charset="0"/>
                        </a:rPr>
                        <a:t>R’ 000</a:t>
                      </a:r>
                      <a:endParaRPr lang="en-ZA" sz="18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2019/20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2020/21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2021/22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0000"/>
                  </a:ext>
                </a:extLst>
              </a:tr>
              <a:tr h="530704">
                <a:tc>
                  <a:txBody>
                    <a:bodyPr/>
                    <a:lstStyle/>
                    <a:p>
                      <a:pPr marL="0" algn="l" defTabSz="457200" rtl="0" eaLnBrk="1" fontAlgn="ctr" latinLnBrk="0" hangingPunct="1"/>
                      <a:r>
                        <a:rPr lang="en-ZA" sz="1800" b="0" i="0" u="none" strike="noStrike" kern="1200" dirty="0">
                          <a:solidFill>
                            <a:srgbClr val="000000"/>
                          </a:solidFill>
                          <a:effectLst/>
                          <a:latin typeface="Arial Narrow" panose="020B0606020202030204" pitchFamily="34" charset="0"/>
                          <a:ea typeface="+mn-ea"/>
                          <a:cs typeface="+mn-cs"/>
                        </a:rPr>
                        <a:t>Shortfall on </a:t>
                      </a:r>
                      <a:r>
                        <a:rPr lang="en-ZA" sz="1800" b="0" i="0" u="none" strike="noStrike" kern="1200" dirty="0" smtClean="0">
                          <a:solidFill>
                            <a:srgbClr val="000000"/>
                          </a:solidFill>
                          <a:effectLst/>
                          <a:latin typeface="Arial Narrow" panose="020B0606020202030204" pitchFamily="34" charset="0"/>
                          <a:ea typeface="+mn-ea"/>
                          <a:cs typeface="+mn-cs"/>
                        </a:rPr>
                        <a:t>warm </a:t>
                      </a:r>
                      <a:r>
                        <a:rPr lang="en-ZA" sz="1800" b="0" i="0" u="none" strike="noStrike" kern="1200" dirty="0">
                          <a:solidFill>
                            <a:srgbClr val="000000"/>
                          </a:solidFill>
                          <a:effectLst/>
                          <a:latin typeface="Arial Narrow" panose="020B0606020202030204" pitchFamily="34" charset="0"/>
                          <a:ea typeface="+mn-ea"/>
                          <a:cs typeface="+mn-cs"/>
                        </a:rPr>
                        <a:t>bodies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43 458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12 868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14 630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70 956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470050">
                <a:tc>
                  <a:txBody>
                    <a:bodyPr/>
                    <a:lstStyle/>
                    <a:p>
                      <a:pPr marL="0" algn="l" defTabSz="457200" rtl="0" eaLnBrk="1" fontAlgn="ctr" latinLnBrk="0" hangingPunct="1"/>
                      <a:r>
                        <a:rPr lang="en-ZA" sz="1800" b="0"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756584">
                <a:tc>
                  <a:txBody>
                    <a:bodyPr/>
                    <a:lstStyle/>
                    <a:p>
                      <a:pPr marL="0" algn="l" defTabSz="457200" rtl="0" eaLnBrk="1" fontAlgn="ctr" latinLnBrk="0" hangingPunct="1"/>
                      <a:r>
                        <a:rPr lang="en-ZA" sz="1800" b="0" i="0" u="none" strike="noStrike" kern="1200" dirty="0" smtClean="0">
                          <a:solidFill>
                            <a:srgbClr val="000000"/>
                          </a:solidFill>
                          <a:effectLst/>
                          <a:latin typeface="Arial Narrow" panose="020B0606020202030204" pitchFamily="34" charset="0"/>
                          <a:ea typeface="+mn-ea"/>
                          <a:cs typeface="+mn-cs"/>
                        </a:rPr>
                        <a:t>Aspirant Prosecutor Programme </a:t>
                      </a:r>
                      <a:r>
                        <a:rPr lang="en-ZA" sz="1800" b="0" i="0" u="none" strike="noStrike" kern="1200" dirty="0">
                          <a:solidFill>
                            <a:srgbClr val="000000"/>
                          </a:solidFill>
                          <a:effectLst/>
                          <a:latin typeface="Arial Narrow" panose="020B0606020202030204" pitchFamily="34" charset="0"/>
                          <a:ea typeface="+mn-ea"/>
                          <a:cs typeface="+mn-cs"/>
                        </a:rPr>
                        <a:t>(150 for next 3 years)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29 706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31 488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33 377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94 571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530704">
                <a:tc>
                  <a:txBody>
                    <a:bodyPr/>
                    <a:lstStyle/>
                    <a:p>
                      <a:pPr marL="0" algn="l" defTabSz="457200" rtl="0" eaLnBrk="1" fontAlgn="ctr" latinLnBrk="0" hangingPunct="1"/>
                      <a:r>
                        <a:rPr lang="en-ZA" sz="1800" b="0" i="0" u="none" strike="noStrike" kern="1200" dirty="0">
                          <a:solidFill>
                            <a:srgbClr val="000000"/>
                          </a:solidFill>
                          <a:effectLst/>
                          <a:latin typeface="Arial Narrow" panose="020B0606020202030204" pitchFamily="34" charset="0"/>
                          <a:ea typeface="+mn-ea"/>
                          <a:cs typeface="+mn-cs"/>
                        </a:rPr>
                        <a:t>Absorption of Aspirants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45 133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47 841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92 974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530704">
                <a:tc>
                  <a:txBody>
                    <a:bodyPr/>
                    <a:lstStyle/>
                    <a:p>
                      <a:pPr marL="0" algn="l" defTabSz="457200" rtl="0" eaLnBrk="1" fontAlgn="ctr" latinLnBrk="0" hangingPunct="1"/>
                      <a:r>
                        <a:rPr lang="en-ZA" sz="1800" b="0"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530704">
                <a:tc>
                  <a:txBody>
                    <a:bodyPr/>
                    <a:lstStyle/>
                    <a:p>
                      <a:pPr marL="0" algn="l" defTabSz="457200" rtl="0" eaLnBrk="1" fontAlgn="ctr" latinLnBrk="0" hangingPunct="1"/>
                      <a:r>
                        <a:rPr lang="en-ZA" sz="1800" b="0" i="0" u="none" strike="noStrike" kern="1200" dirty="0">
                          <a:solidFill>
                            <a:srgbClr val="000000"/>
                          </a:solidFill>
                          <a:effectLst/>
                          <a:latin typeface="Arial Narrow" panose="020B0606020202030204" pitchFamily="34" charset="0"/>
                          <a:ea typeface="+mn-ea"/>
                          <a:cs typeface="+mn-cs"/>
                        </a:rPr>
                        <a:t>NPA Vacant posts (1 064)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761 648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819 518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880 965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2 462 131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621680">
                <a:tc>
                  <a:txBody>
                    <a:bodyPr/>
                    <a:lstStyle/>
                    <a:p>
                      <a:pPr marL="0" algn="l" defTabSz="457200" rtl="0" eaLnBrk="1" fontAlgn="ctr" latinLnBrk="0" hangingPunct="1"/>
                      <a:r>
                        <a:rPr lang="en-ZA" sz="1800" b="0" i="0" u="none" strike="noStrike" kern="1200" dirty="0">
                          <a:solidFill>
                            <a:srgbClr val="000000"/>
                          </a:solidFill>
                          <a:effectLst/>
                          <a:latin typeface="Arial Narrow" panose="020B0606020202030204" pitchFamily="34" charset="0"/>
                          <a:ea typeface="+mn-ea"/>
                          <a:cs typeface="+mn-cs"/>
                        </a:rPr>
                        <a:t> </a:t>
                      </a:r>
                      <a:r>
                        <a:rPr lang="en-ZA" sz="1800" b="0" i="0" u="none" strike="noStrike" kern="1200" dirty="0" smtClean="0">
                          <a:solidFill>
                            <a:srgbClr val="000000"/>
                          </a:solidFill>
                          <a:effectLst/>
                          <a:latin typeface="Arial Narrow" panose="020B0606020202030204" pitchFamily="34" charset="0"/>
                          <a:ea typeface="+mn-ea"/>
                          <a:cs typeface="+mn-cs"/>
                        </a:rPr>
                        <a:t>244 </a:t>
                      </a:r>
                      <a:r>
                        <a:rPr lang="en-ZA" sz="1800" b="0" i="0" u="none" strike="noStrike" kern="1200" dirty="0">
                          <a:solidFill>
                            <a:srgbClr val="000000"/>
                          </a:solidFill>
                          <a:effectLst/>
                          <a:latin typeface="Arial Narrow" panose="020B0606020202030204" pitchFamily="34" charset="0"/>
                          <a:ea typeface="+mn-ea"/>
                          <a:cs typeface="+mn-cs"/>
                        </a:rPr>
                        <a:t>Critical NPS posts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144 417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a:solidFill>
                            <a:srgbClr val="000000"/>
                          </a:solidFill>
                          <a:effectLst/>
                          <a:latin typeface="Arial Narrow" panose="020B0606020202030204" pitchFamily="34" charset="0"/>
                          <a:ea typeface="+mn-ea"/>
                          <a:cs typeface="+mn-cs"/>
                        </a:rPr>
                        <a:t>154 526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165 342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464 285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621680">
                <a:tc>
                  <a:txBody>
                    <a:bodyPr/>
                    <a:lstStyle/>
                    <a:p>
                      <a:pPr marL="0" algn="l" defTabSz="457200" rtl="0" eaLnBrk="1" fontAlgn="ctr" latinLnBrk="0" hangingPunct="1"/>
                      <a:r>
                        <a:rPr lang="en-ZA" sz="1800" b="0" i="0" u="none" strike="noStrike" kern="1200" dirty="0">
                          <a:solidFill>
                            <a:srgbClr val="000000"/>
                          </a:solidFill>
                          <a:effectLst/>
                          <a:latin typeface="Arial Narrow" panose="020B0606020202030204" pitchFamily="34" charset="0"/>
                          <a:ea typeface="+mn-ea"/>
                          <a:cs typeface="+mn-cs"/>
                        </a:rPr>
                        <a:t> </a:t>
                      </a:r>
                      <a:r>
                        <a:rPr lang="en-ZA" sz="1800" b="0" i="0" u="none" strike="noStrike" kern="1200" dirty="0" smtClean="0">
                          <a:solidFill>
                            <a:srgbClr val="000000"/>
                          </a:solidFill>
                          <a:effectLst/>
                          <a:latin typeface="Arial Narrow" panose="020B0606020202030204" pitchFamily="34" charset="0"/>
                          <a:ea typeface="+mn-ea"/>
                          <a:cs typeface="+mn-cs"/>
                        </a:rPr>
                        <a:t>Presidential </a:t>
                      </a:r>
                      <a:r>
                        <a:rPr lang="en-ZA" sz="1800" b="0" i="0" u="none" strike="noStrike" kern="1200" dirty="0">
                          <a:solidFill>
                            <a:srgbClr val="000000"/>
                          </a:solidFill>
                          <a:effectLst/>
                          <a:latin typeface="Arial Narrow" panose="020B0606020202030204" pitchFamily="34" charset="0"/>
                          <a:ea typeface="+mn-ea"/>
                          <a:cs typeface="+mn-cs"/>
                        </a:rPr>
                        <a:t>Appointments (DPPs)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9900"/>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5 597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6 006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2F2F2"/>
                    </a:solidFill>
                  </a:tcPr>
                </a:tc>
                <a:tc>
                  <a:txBody>
                    <a:bodyPr/>
                    <a:lstStyle/>
                    <a:p>
                      <a:pPr marL="0" algn="r" defTabSz="457200" rtl="0" eaLnBrk="1" fontAlgn="b" latinLnBrk="0" hangingPunct="1"/>
                      <a:r>
                        <a:rPr lang="en-ZA" sz="1800" b="0" i="0" u="none" strike="noStrike" kern="1200" dirty="0">
                          <a:solidFill>
                            <a:srgbClr val="000000"/>
                          </a:solidFill>
                          <a:effectLst/>
                          <a:latin typeface="Arial Narrow" panose="020B0606020202030204" pitchFamily="34" charset="0"/>
                          <a:ea typeface="+mn-ea"/>
                          <a:cs typeface="+mn-cs"/>
                        </a:rPr>
                        <a:t>6 444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2F2F2"/>
                    </a:solidFill>
                  </a:tcPr>
                </a:tc>
                <a:tc>
                  <a:txBody>
                    <a:bodyPr/>
                    <a:lstStyle/>
                    <a:p>
                      <a:pPr marL="0" algn="r" defTabSz="457200" rtl="0" eaLnBrk="1" fontAlgn="b" latinLnBrk="0" hangingPunct="1"/>
                      <a:r>
                        <a:rPr lang="en-ZA" sz="1800" b="1" i="0" u="none" strike="noStrike" kern="1200" dirty="0">
                          <a:solidFill>
                            <a:srgbClr val="000000"/>
                          </a:solidFill>
                          <a:effectLst/>
                          <a:latin typeface="Arial Narrow" panose="020B0606020202030204" pitchFamily="34" charset="0"/>
                          <a:ea typeface="+mn-ea"/>
                          <a:cs typeface="+mn-cs"/>
                        </a:rPr>
                        <a:t>18 047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xmlns="" val="10008"/>
                  </a:ext>
                </a:extLst>
              </a:tr>
            </a:tbl>
          </a:graphicData>
        </a:graphic>
      </p:graphicFrame>
      <p:sp>
        <p:nvSpPr>
          <p:cNvPr id="5" name="Title 1"/>
          <p:cNvSpPr txBox="1">
            <a:spLocks/>
          </p:cNvSpPr>
          <p:nvPr/>
        </p:nvSpPr>
        <p:spPr>
          <a:xfrm>
            <a:off x="0" y="0"/>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mn-lt"/>
                <a:ea typeface="+mj-ea"/>
              </a:rPr>
              <a:t>UNFUNDED PRIORITIES</a:t>
            </a:r>
            <a:endParaRPr lang="en-GB" sz="2400" b="1" cap="small" dirty="0">
              <a:solidFill>
                <a:schemeClr val="bg1"/>
              </a:solidFill>
              <a:latin typeface="+mn-lt"/>
              <a:ea typeface="+mj-ea"/>
            </a:endParaRPr>
          </a:p>
        </p:txBody>
      </p:sp>
    </p:spTree>
    <p:extLst>
      <p:ext uri="{BB962C8B-B14F-4D97-AF65-F5344CB8AC3E}">
        <p14:creationId xmlns:p14="http://schemas.microsoft.com/office/powerpoint/2010/main" xmlns="" val="1053858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85750" y="809835"/>
            <a:ext cx="8605766" cy="500517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sz="2000" dirty="0" smtClean="0">
                <a:latin typeface="Arial" panose="020B0604020202020204" pitchFamily="34" charset="0"/>
                <a:cs typeface="Arial" panose="020B0604020202020204" pitchFamily="34" charset="0"/>
              </a:rPr>
              <a:t>Budget shortfall of R 72.9m in 2018/19 (R 71m over MTEF period)</a:t>
            </a:r>
          </a:p>
          <a:p>
            <a:endParaRPr lang="en-ZA" sz="20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Aspirant Prosecutors Programme – R 29.7m for 150 Aspirants for 12 months (R 94.6m over MTEF period) and R 45.1m for the absorption of the Aspirants in the outer years (R 92.9m over the MTEF period)</a:t>
            </a:r>
          </a:p>
          <a:p>
            <a:endParaRPr lang="en-ZA" sz="2000" dirty="0" smtClean="0">
              <a:solidFill>
                <a:prstClr val="black"/>
              </a:solidFill>
              <a:latin typeface="Arial" panose="020B0604020202020204" pitchFamily="34" charset="0"/>
              <a:cs typeface="Arial" panose="020B0604020202020204" pitchFamily="34" charset="0"/>
            </a:endParaRPr>
          </a:p>
          <a:p>
            <a:pPr>
              <a:spcBef>
                <a:spcPts val="0"/>
              </a:spcBef>
            </a:pPr>
            <a:r>
              <a:rPr lang="en-ZA" sz="2000" dirty="0" smtClean="0">
                <a:solidFill>
                  <a:prstClr val="black"/>
                </a:solidFill>
                <a:latin typeface="Arial" panose="020B0604020202020204" pitchFamily="34" charset="0"/>
                <a:cs typeface="Arial" panose="020B0604020202020204" pitchFamily="34" charset="0"/>
              </a:rPr>
              <a:t>NPA has 1 064 vacant posts currently  – R 761.6m for 2019/20 (R 2.462 billion over the MTEF period). 244 Critical posts amounting to R 144m for 2019/20 (R 464.2m over MTEF period)</a:t>
            </a:r>
          </a:p>
          <a:p>
            <a:pPr marL="457200" lvl="1" indent="0">
              <a:spcBef>
                <a:spcPts val="0"/>
              </a:spcBef>
              <a:buNone/>
            </a:pPr>
            <a:endParaRPr lang="en-GB" sz="2000" dirty="0">
              <a:solidFill>
                <a:prstClr val="black"/>
              </a:solidFill>
              <a:latin typeface="Arial" panose="020B0604020202020204" pitchFamily="34" charset="0"/>
              <a:cs typeface="Arial" panose="020B0604020202020204" pitchFamily="34" charset="0"/>
            </a:endParaRPr>
          </a:p>
          <a:p>
            <a:pPr>
              <a:spcBef>
                <a:spcPts val="0"/>
              </a:spcBef>
            </a:pPr>
            <a:r>
              <a:rPr lang="en-GB" sz="2000" dirty="0">
                <a:solidFill>
                  <a:prstClr val="black"/>
                </a:solidFill>
                <a:latin typeface="Arial" panose="020B0604020202020204" pitchFamily="34" charset="0"/>
                <a:cs typeface="Arial" panose="020B0604020202020204" pitchFamily="34" charset="0"/>
              </a:rPr>
              <a:t>Funding of Presidential </a:t>
            </a:r>
            <a:r>
              <a:rPr lang="en-GB" sz="2000" dirty="0" smtClean="0">
                <a:solidFill>
                  <a:prstClr val="black"/>
                </a:solidFill>
                <a:latin typeface="Arial" panose="020B0604020202020204" pitchFamily="34" charset="0"/>
                <a:cs typeface="Arial" panose="020B0604020202020204" pitchFamily="34" charset="0"/>
              </a:rPr>
              <a:t>Appointment </a:t>
            </a:r>
            <a:r>
              <a:rPr lang="en-GB" sz="2000" dirty="0">
                <a:solidFill>
                  <a:prstClr val="black"/>
                </a:solidFill>
                <a:latin typeface="Arial" panose="020B0604020202020204" pitchFamily="34" charset="0"/>
                <a:cs typeface="Arial" panose="020B0604020202020204" pitchFamily="34" charset="0"/>
              </a:rPr>
              <a:t>vacancies </a:t>
            </a:r>
            <a:r>
              <a:rPr lang="en-GB" sz="2000" dirty="0" smtClean="0">
                <a:solidFill>
                  <a:prstClr val="black"/>
                </a:solidFill>
                <a:latin typeface="Arial" panose="020B0604020202020204" pitchFamily="34" charset="0"/>
                <a:cs typeface="Arial" panose="020B0604020202020204" pitchFamily="34" charset="0"/>
              </a:rPr>
              <a:t>(3 DPPs</a:t>
            </a:r>
            <a:r>
              <a:rPr lang="en-GB" sz="2000" dirty="0">
                <a:solidFill>
                  <a:prstClr val="black"/>
                </a:solidFill>
                <a:latin typeface="Arial" panose="020B0604020202020204" pitchFamily="34" charset="0"/>
                <a:cs typeface="Arial" panose="020B0604020202020204" pitchFamily="34" charset="0"/>
              </a:rPr>
              <a:t>) of  </a:t>
            </a:r>
            <a:r>
              <a:rPr lang="en-GB" sz="2000" dirty="0" smtClean="0">
                <a:solidFill>
                  <a:prstClr val="black"/>
                </a:solidFill>
                <a:latin typeface="Arial" panose="020B0604020202020204" pitchFamily="34" charset="0"/>
                <a:cs typeface="Arial" panose="020B0604020202020204" pitchFamily="34" charset="0"/>
              </a:rPr>
              <a:t>R 5.5m </a:t>
            </a:r>
          </a:p>
          <a:p>
            <a:pPr marL="0" indent="0">
              <a:spcBef>
                <a:spcPts val="0"/>
              </a:spcBef>
              <a:buNone/>
            </a:pPr>
            <a:r>
              <a:rPr lang="en-GB" sz="2000" dirty="0">
                <a:solidFill>
                  <a:prstClr val="black"/>
                </a:solidFill>
                <a:latin typeface="Arial" panose="020B0604020202020204" pitchFamily="34" charset="0"/>
                <a:cs typeface="Arial" panose="020B0604020202020204" pitchFamily="34" charset="0"/>
              </a:rPr>
              <a:t> </a:t>
            </a:r>
            <a:r>
              <a:rPr lang="en-GB" sz="2000" dirty="0" smtClean="0">
                <a:solidFill>
                  <a:prstClr val="black"/>
                </a:solidFill>
                <a:latin typeface="Arial" panose="020B0604020202020204" pitchFamily="34" charset="0"/>
                <a:cs typeface="Arial" panose="020B0604020202020204" pitchFamily="34" charset="0"/>
              </a:rPr>
              <a:t>    (R 18m over </a:t>
            </a:r>
            <a:r>
              <a:rPr lang="en-GB" sz="2000" dirty="0">
                <a:solidFill>
                  <a:prstClr val="black"/>
                </a:solidFill>
                <a:latin typeface="Arial" panose="020B0604020202020204" pitchFamily="34" charset="0"/>
                <a:cs typeface="Arial" panose="020B0604020202020204" pitchFamily="34" charset="0"/>
              </a:rPr>
              <a:t>MTEF)</a:t>
            </a:r>
          </a:p>
          <a:p>
            <a:pPr marL="0" indent="0">
              <a:buNone/>
            </a:pPr>
            <a:endParaRPr lang="en-ZA" sz="3600" dirty="0"/>
          </a:p>
          <a:p>
            <a:pPr lvl="1"/>
            <a:endParaRPr lang="en-ZA" dirty="0" smtClean="0"/>
          </a:p>
          <a:p>
            <a:pPr lvl="1"/>
            <a:endParaRPr lang="en-ZA" dirty="0" smtClean="0"/>
          </a:p>
          <a:p>
            <a:pPr marL="0" indent="0">
              <a:buFont typeface="Arial"/>
              <a:buNone/>
            </a:pPr>
            <a:endParaRPr lang="en-ZA" dirty="0" smtClean="0"/>
          </a:p>
          <a:p>
            <a:pPr marL="0" indent="0">
              <a:buFont typeface="Arial"/>
              <a:buNone/>
            </a:pPr>
            <a:endParaRPr lang="en-ZA" dirty="0" smtClean="0"/>
          </a:p>
          <a:p>
            <a:pPr marL="0" indent="0">
              <a:buFont typeface="Arial"/>
              <a:buNone/>
            </a:pPr>
            <a:endParaRPr lang="en-ZA" dirty="0"/>
          </a:p>
        </p:txBody>
      </p:sp>
      <p:sp>
        <p:nvSpPr>
          <p:cNvPr id="2" name="Slide Number Placeholder 1"/>
          <p:cNvSpPr>
            <a:spLocks noGrp="1"/>
          </p:cNvSpPr>
          <p:nvPr>
            <p:ph type="sldNum" sz="quarter" idx="12"/>
          </p:nvPr>
        </p:nvSpPr>
        <p:spPr>
          <a:xfrm>
            <a:off x="6757916" y="6356350"/>
            <a:ext cx="2133600" cy="365125"/>
          </a:xfrm>
        </p:spPr>
        <p:txBody>
          <a:bodyPr/>
          <a:lstStyle/>
          <a:p>
            <a:fld id="{1612803A-3001-7B4B-A4AE-B92848C2B224}" type="slidenum">
              <a:rPr lang="en-US" b="1" smtClean="0">
                <a:solidFill>
                  <a:schemeClr val="bg1"/>
                </a:solidFill>
                <a:latin typeface="Cambria" panose="02040503050406030204" pitchFamily="18" charset="0"/>
              </a:rPr>
              <a:pPr/>
              <a:t>34</a:t>
            </a:fld>
            <a:endParaRPr lang="en-US" b="1" dirty="0">
              <a:solidFill>
                <a:schemeClr val="bg1"/>
              </a:solidFill>
              <a:latin typeface="Cambria" panose="02040503050406030204" pitchFamily="18" charset="0"/>
            </a:endParaRPr>
          </a:p>
        </p:txBody>
      </p:sp>
      <p:sp>
        <p:nvSpPr>
          <p:cNvPr id="5" name="Title 1"/>
          <p:cNvSpPr txBox="1">
            <a:spLocks/>
          </p:cNvSpPr>
          <p:nvPr/>
        </p:nvSpPr>
        <p:spPr>
          <a:xfrm>
            <a:off x="0" y="0"/>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eaLnBrk="1" fontAlgn="auto" hangingPunct="1">
              <a:spcBef>
                <a:spcPts val="0"/>
              </a:spcBef>
              <a:spcAft>
                <a:spcPts val="0"/>
              </a:spcAft>
              <a:defRPr/>
            </a:pPr>
            <a:r>
              <a:rPr lang="en-GB" sz="2400" b="1" cap="small" dirty="0" smtClean="0">
                <a:solidFill>
                  <a:schemeClr val="bg1"/>
                </a:solidFill>
                <a:latin typeface="+mn-lt"/>
                <a:ea typeface="+mj-ea"/>
              </a:rPr>
              <a:t>UNFUNDED PRIORITIES</a:t>
            </a:r>
            <a:endParaRPr lang="en-GB" sz="2400" b="1" cap="small" dirty="0">
              <a:solidFill>
                <a:schemeClr val="bg1"/>
              </a:solidFill>
              <a:latin typeface="+mn-lt"/>
              <a:ea typeface="+mj-ea"/>
            </a:endParaRPr>
          </a:p>
        </p:txBody>
      </p:sp>
    </p:spTree>
    <p:extLst>
      <p:ext uri="{BB962C8B-B14F-4D97-AF65-F5344CB8AC3E}">
        <p14:creationId xmlns:p14="http://schemas.microsoft.com/office/powerpoint/2010/main" xmlns="" val="3768956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624" y="513647"/>
            <a:ext cx="5345741" cy="1015663"/>
          </a:xfrm>
          <a:prstGeom prst="rect">
            <a:avLst/>
          </a:prstGeom>
        </p:spPr>
        <p:txBody>
          <a:bodyPr wrap="square">
            <a:spAutoFit/>
          </a:bodyPr>
          <a:lstStyle/>
          <a:p>
            <a:pPr marL="0" indent="0" algn="ctr">
              <a:buNone/>
            </a:pPr>
            <a:r>
              <a:rPr lang="en-US" sz="6000" b="1" dirty="0">
                <a:solidFill>
                  <a:srgbClr val="CE9B18"/>
                </a:solidFill>
                <a:effectLst>
                  <a:outerShdw blurRad="38100" dist="38100" dir="2700000" algn="tl">
                    <a:srgbClr val="000000">
                      <a:alpha val="43137"/>
                    </a:srgbClr>
                  </a:outerShdw>
                </a:effectLst>
              </a:rPr>
              <a:t>Thank you</a:t>
            </a:r>
          </a:p>
        </p:txBody>
      </p:sp>
      <p:sp>
        <p:nvSpPr>
          <p:cNvPr id="4" name="Slide Number Placeholder 3"/>
          <p:cNvSpPr>
            <a:spLocks noGrp="1"/>
          </p:cNvSpPr>
          <p:nvPr>
            <p:ph type="sldNum" sz="quarter" idx="12"/>
          </p:nvPr>
        </p:nvSpPr>
        <p:spPr/>
        <p:txBody>
          <a:bodyPr/>
          <a:lstStyle/>
          <a:p>
            <a:fld id="{1612803A-3001-7B4B-A4AE-B92848C2B224}" type="slidenum">
              <a:rPr lang="en-US" b="1" smtClean="0">
                <a:solidFill>
                  <a:schemeClr val="bg1"/>
                </a:solidFill>
                <a:latin typeface="Cambria" panose="02040503050406030204" pitchFamily="18" charset="0"/>
              </a:rPr>
              <a:pPr/>
              <a:t>35</a:t>
            </a:fld>
            <a:endParaRPr lang="en-US" b="1" dirty="0">
              <a:solidFill>
                <a:schemeClr val="bg1"/>
              </a:solidFill>
              <a:latin typeface="Cambria" panose="02040503050406030204" pitchFamily="18" charset="0"/>
            </a:endParaRPr>
          </a:p>
        </p:txBody>
      </p:sp>
    </p:spTree>
    <p:extLst>
      <p:ext uri="{BB962C8B-B14F-4D97-AF65-F5344CB8AC3E}">
        <p14:creationId xmlns:p14="http://schemas.microsoft.com/office/powerpoint/2010/main" xmlns="" val="2706789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78AB54-516C-4D32-A721-B811BD39A4B6}" type="slidenum">
              <a:rPr lang="en-US" altLang="en-US" sz="1100" b="1">
                <a:solidFill>
                  <a:srgbClr val="A7A399"/>
                </a:solidFill>
              </a:rPr>
              <a:pPr/>
              <a:t>4</a:t>
            </a:fld>
            <a:endParaRPr lang="en-US" altLang="en-US" sz="1100" b="1" dirty="0">
              <a:solidFill>
                <a:srgbClr val="A7A399"/>
              </a:solidFill>
            </a:endParaRPr>
          </a:p>
        </p:txBody>
      </p:sp>
      <p:sp>
        <p:nvSpPr>
          <p:cNvPr id="15363" name="Content Placeholder 4"/>
          <p:cNvSpPr>
            <a:spLocks noGrp="1"/>
          </p:cNvSpPr>
          <p:nvPr>
            <p:ph idx="4294967295"/>
          </p:nvPr>
        </p:nvSpPr>
        <p:spPr>
          <a:xfrm>
            <a:off x="0" y="359944"/>
            <a:ext cx="9144000" cy="5665075"/>
          </a:xfrm>
          <a:prstGeom prst="rect">
            <a:avLst/>
          </a:prstGeom>
        </p:spPr>
        <p:txBody>
          <a:bodyPr/>
          <a:lstStyle/>
          <a:p>
            <a:pPr marL="316531" indent="-316531" algn="just" defTabSz="422041">
              <a:lnSpc>
                <a:spcPct val="150000"/>
              </a:lnSpc>
              <a:buClr>
                <a:srgbClr val="CE9B18"/>
              </a:buClr>
              <a:buFont typeface="Wingdings" pitchFamily="2" charset="2"/>
              <a:buChar char="Ø"/>
              <a:defRPr/>
            </a:pPr>
            <a:r>
              <a:rPr lang="en-ZA" sz="1700" dirty="0" smtClean="0">
                <a:solidFill>
                  <a:prstClr val="black"/>
                </a:solidFill>
                <a:latin typeface="Arial" panose="020B0604020202020204" pitchFamily="34" charset="0"/>
                <a:cs typeface="Arial" panose="020B0604020202020204" pitchFamily="34" charset="0"/>
              </a:rPr>
              <a:t>Constitutional Mandate (section 179)</a:t>
            </a:r>
          </a:p>
          <a:p>
            <a:pPr marL="316531" indent="-316531" algn="just" defTabSz="422041">
              <a:lnSpc>
                <a:spcPct val="150000"/>
              </a:lnSpc>
              <a:buClr>
                <a:srgbClr val="CE9B18"/>
              </a:buClr>
              <a:buFont typeface="Wingdings" pitchFamily="2" charset="2"/>
              <a:buChar char="Ø"/>
              <a:defRPr/>
            </a:pPr>
            <a:r>
              <a:rPr lang="en-ZA" sz="1700" dirty="0" smtClean="0">
                <a:solidFill>
                  <a:prstClr val="black"/>
                </a:solidFill>
                <a:latin typeface="Arial" panose="020B0604020202020204" pitchFamily="34" charset="0"/>
                <a:cs typeface="Arial" panose="020B0604020202020204" pitchFamily="34" charset="0"/>
              </a:rPr>
              <a:t>National Prosecuting Authority Act (NPA Act)</a:t>
            </a:r>
            <a:endParaRPr lang="en-ZA" sz="1700" dirty="0">
              <a:solidFill>
                <a:prstClr val="black"/>
              </a:solidFill>
              <a:latin typeface="Arial" panose="020B0604020202020204" pitchFamily="34" charset="0"/>
              <a:cs typeface="Arial" panose="020B0604020202020204" pitchFamily="34" charset="0"/>
            </a:endParaRPr>
          </a:p>
          <a:p>
            <a:pPr marL="316531" indent="-316531" algn="just" defTabSz="422041">
              <a:lnSpc>
                <a:spcPct val="150000"/>
              </a:lnSpc>
              <a:buClr>
                <a:srgbClr val="CE9B18"/>
              </a:buClr>
              <a:buFont typeface="Wingdings" pitchFamily="2" charset="2"/>
              <a:buChar char="Ø"/>
              <a:defRPr/>
            </a:pPr>
            <a:r>
              <a:rPr lang="en-ZA" sz="1700" dirty="0" smtClean="0">
                <a:solidFill>
                  <a:prstClr val="black"/>
                </a:solidFill>
                <a:latin typeface="Arial" panose="020B0604020202020204" pitchFamily="34" charset="0"/>
                <a:cs typeface="Arial" panose="020B0604020202020204" pitchFamily="34" charset="0"/>
              </a:rPr>
              <a:t>Criminal Procedure Act, 1977 </a:t>
            </a:r>
          </a:p>
          <a:p>
            <a:pPr marL="316531" lvl="0" indent="-316531" algn="just" defTabSz="422041" fontAlgn="auto">
              <a:lnSpc>
                <a:spcPct val="150000"/>
              </a:lnSpc>
              <a:spcAft>
                <a:spcPts val="0"/>
              </a:spcAft>
              <a:buClr>
                <a:srgbClr val="CE9B18"/>
              </a:buClr>
              <a:buFont typeface="Wingdings" pitchFamily="2" charset="2"/>
              <a:buChar char="Ø"/>
              <a:defRPr/>
            </a:pPr>
            <a:r>
              <a:rPr lang="en-ZA" sz="1700" dirty="0" smtClean="0">
                <a:solidFill>
                  <a:prstClr val="black"/>
                </a:solidFill>
                <a:latin typeface="Arial" panose="020B0604020202020204" pitchFamily="34" charset="0"/>
                <a:cs typeface="Arial" panose="020B0604020202020204" pitchFamily="34" charset="0"/>
              </a:rPr>
              <a:t>Prevention of Organised Crime Act, 1998 </a:t>
            </a:r>
          </a:p>
          <a:p>
            <a:pPr marL="316531" lvl="0" indent="-316531" algn="just" defTabSz="422041" fontAlgn="auto">
              <a:lnSpc>
                <a:spcPct val="150000"/>
              </a:lnSpc>
              <a:spcAft>
                <a:spcPts val="0"/>
              </a:spcAft>
              <a:buClr>
                <a:srgbClr val="CE9B18"/>
              </a:buClr>
              <a:buFont typeface="Wingdings" pitchFamily="2" charset="2"/>
              <a:buChar char="Ø"/>
              <a:defRPr/>
            </a:pPr>
            <a:r>
              <a:rPr lang="en-ZA" sz="1700" dirty="0" smtClean="0">
                <a:solidFill>
                  <a:prstClr val="black"/>
                </a:solidFill>
                <a:latin typeface="Arial" panose="020B0604020202020204" pitchFamily="34" charset="0"/>
                <a:cs typeface="Arial" panose="020B0604020202020204" pitchFamily="34" charset="0"/>
              </a:rPr>
              <a:t>Implementation of the Rome Statute of the International Criminal Court Act, 2002 </a:t>
            </a:r>
          </a:p>
          <a:p>
            <a:pPr marL="316531" lvl="0" indent="-316531" algn="just" defTabSz="422041" fontAlgn="auto">
              <a:lnSpc>
                <a:spcPct val="150000"/>
              </a:lnSpc>
              <a:spcAft>
                <a:spcPts val="0"/>
              </a:spcAft>
              <a:buClr>
                <a:srgbClr val="CE9B18"/>
              </a:buClr>
              <a:buFont typeface="Wingdings" pitchFamily="2" charset="2"/>
              <a:buChar char="Ø"/>
              <a:defRPr/>
            </a:pPr>
            <a:r>
              <a:rPr lang="en-ZA" sz="1700" dirty="0" smtClean="0">
                <a:solidFill>
                  <a:prstClr val="black"/>
                </a:solidFill>
                <a:latin typeface="Arial" panose="020B0604020202020204" pitchFamily="34" charset="0"/>
                <a:cs typeface="Arial" panose="020B0604020202020204" pitchFamily="34" charset="0"/>
              </a:rPr>
              <a:t>Protection of Constitutional Democracy Against Terrorist and Related Activities Act, 2005</a:t>
            </a:r>
          </a:p>
          <a:p>
            <a:pPr marL="316531" lvl="0" indent="-316531" algn="just" defTabSz="422041" fontAlgn="auto">
              <a:lnSpc>
                <a:spcPct val="150000"/>
              </a:lnSpc>
              <a:spcAft>
                <a:spcPts val="0"/>
              </a:spcAft>
              <a:buClr>
                <a:srgbClr val="CE9B18"/>
              </a:buClr>
              <a:buFont typeface="Wingdings" pitchFamily="2" charset="2"/>
              <a:buChar char="Ø"/>
              <a:defRPr/>
            </a:pPr>
            <a:r>
              <a:rPr lang="en-ZA" sz="1700" dirty="0" smtClean="0">
                <a:solidFill>
                  <a:prstClr val="black"/>
                </a:solidFill>
                <a:latin typeface="Arial" panose="020B0604020202020204" pitchFamily="34" charset="0"/>
                <a:cs typeface="Arial" panose="020B0604020202020204" pitchFamily="34" charset="0"/>
              </a:rPr>
              <a:t>Witness Protection Act, 1998</a:t>
            </a:r>
          </a:p>
          <a:p>
            <a:pPr marL="316531" indent="-316531" algn="just" defTabSz="422041" fontAlgn="auto">
              <a:lnSpc>
                <a:spcPct val="150000"/>
              </a:lnSpc>
              <a:spcAft>
                <a:spcPts val="0"/>
              </a:spcAft>
              <a:buClr>
                <a:srgbClr val="CE9B18"/>
              </a:buClr>
              <a:buFont typeface="Wingdings" pitchFamily="2" charset="2"/>
              <a:buChar char="Ø"/>
              <a:defRPr/>
            </a:pPr>
            <a:r>
              <a:rPr lang="en-ZA" sz="1700" dirty="0" smtClean="0">
                <a:latin typeface="Arial" panose="020B0604020202020204" pitchFamily="34" charset="0"/>
                <a:cs typeface="Arial" panose="020B0604020202020204" pitchFamily="34" charset="0"/>
              </a:rPr>
              <a:t>Prevention and Combating of Corrupt Activities Act, 2004</a:t>
            </a:r>
          </a:p>
          <a:p>
            <a:pPr marL="316531" indent="-316531" algn="just" defTabSz="422041" fontAlgn="auto">
              <a:lnSpc>
                <a:spcPct val="150000"/>
              </a:lnSpc>
              <a:spcAft>
                <a:spcPts val="0"/>
              </a:spcAft>
              <a:buClr>
                <a:srgbClr val="CE9B18"/>
              </a:buClr>
              <a:buFont typeface="Wingdings" pitchFamily="2" charset="2"/>
              <a:buChar char="Ø"/>
              <a:defRPr/>
            </a:pPr>
            <a:r>
              <a:rPr lang="en-ZA" sz="1700" dirty="0" smtClean="0">
                <a:latin typeface="Arial" panose="020B0604020202020204" pitchFamily="34" charset="0"/>
                <a:cs typeface="Arial" panose="020B0604020202020204" pitchFamily="34" charset="0"/>
              </a:rPr>
              <a:t>Criminal Law (Sexual Offences and Related Matters) Amendment Act, 2007</a:t>
            </a:r>
          </a:p>
          <a:p>
            <a:pPr marL="316531" indent="-316531" algn="just" defTabSz="422041" fontAlgn="auto">
              <a:lnSpc>
                <a:spcPct val="150000"/>
              </a:lnSpc>
              <a:spcAft>
                <a:spcPts val="0"/>
              </a:spcAft>
              <a:buClr>
                <a:srgbClr val="CE9B18"/>
              </a:buClr>
              <a:buFont typeface="Wingdings" pitchFamily="2" charset="2"/>
              <a:buChar char="Ø"/>
              <a:defRPr/>
            </a:pPr>
            <a:r>
              <a:rPr lang="en-ZA" sz="1700" dirty="0" smtClean="0">
                <a:latin typeface="Arial" panose="020B0604020202020204" pitchFamily="34" charset="0"/>
                <a:cs typeface="Arial" panose="020B0604020202020204" pitchFamily="34" charset="0"/>
              </a:rPr>
              <a:t>Child Justice Act, 2008</a:t>
            </a:r>
          </a:p>
          <a:p>
            <a:pPr marL="316531" indent="-316531" algn="just" defTabSz="422041" fontAlgn="auto">
              <a:lnSpc>
                <a:spcPct val="150000"/>
              </a:lnSpc>
              <a:spcAft>
                <a:spcPts val="0"/>
              </a:spcAft>
              <a:buClr>
                <a:srgbClr val="CE9B18"/>
              </a:buClr>
              <a:buFont typeface="Wingdings" pitchFamily="2" charset="2"/>
              <a:buChar char="Ø"/>
              <a:defRPr/>
            </a:pPr>
            <a:r>
              <a:rPr lang="en-ZA" sz="1700" dirty="0" smtClean="0">
                <a:latin typeface="Arial" panose="020B0604020202020204" pitchFamily="34" charset="0"/>
                <a:cs typeface="Arial" panose="020B0604020202020204" pitchFamily="34" charset="0"/>
              </a:rPr>
              <a:t>Prevention and Combating of Trafficking in Persons Act, 2013</a:t>
            </a:r>
          </a:p>
          <a:p>
            <a:pPr marL="316531" indent="-316531" algn="just" defTabSz="422041" fontAlgn="auto">
              <a:lnSpc>
                <a:spcPct val="150000"/>
              </a:lnSpc>
              <a:spcAft>
                <a:spcPts val="0"/>
              </a:spcAft>
              <a:buClr>
                <a:srgbClr val="CE9B18"/>
              </a:buClr>
              <a:buFont typeface="Wingdings" pitchFamily="2" charset="2"/>
              <a:buChar char="Ø"/>
              <a:defRPr/>
            </a:pPr>
            <a:r>
              <a:rPr lang="en-ZA" sz="1700" dirty="0" smtClean="0">
                <a:latin typeface="Arial" panose="020B0604020202020204" pitchFamily="34" charset="0"/>
                <a:cs typeface="Arial" panose="020B0604020202020204" pitchFamily="34" charset="0"/>
              </a:rPr>
              <a:t>State Attorneys Amendment Act, 2014</a:t>
            </a:r>
          </a:p>
          <a:p>
            <a:pPr marL="316531" indent="-316531" algn="just" defTabSz="422041">
              <a:lnSpc>
                <a:spcPct val="150000"/>
              </a:lnSpc>
              <a:buClr>
                <a:srgbClr val="CE9B18"/>
              </a:buClr>
              <a:buFont typeface="Wingdings" pitchFamily="2" charset="2"/>
              <a:buChar char="Ø"/>
              <a:defRPr/>
            </a:pPr>
            <a:endParaRPr lang="en-ZA" sz="1800" dirty="0">
              <a:solidFill>
                <a:prstClr val="black"/>
              </a:solidFill>
              <a:latin typeface="Arial" panose="020B0604020202020204" pitchFamily="34" charset="0"/>
              <a:cs typeface="Arial" panose="020B0604020202020204" pitchFamily="34" charset="0"/>
            </a:endParaRPr>
          </a:p>
          <a:p>
            <a:pPr marL="0" indent="0" algn="just" defTabSz="422041">
              <a:lnSpc>
                <a:spcPct val="150000"/>
              </a:lnSpc>
              <a:spcBef>
                <a:spcPct val="0"/>
              </a:spcBef>
              <a:buNone/>
              <a:defRPr/>
            </a:pPr>
            <a:endParaRPr lang="en-ZA" sz="18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0" y="-55752"/>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NATIONAL </a:t>
            </a:r>
            <a:r>
              <a:rPr lang="en-GB" sz="2400" b="1" cap="small" dirty="0">
                <a:solidFill>
                  <a:schemeClr val="bg1"/>
                </a:solidFill>
              </a:rPr>
              <a:t>PROSECUTING </a:t>
            </a:r>
            <a:r>
              <a:rPr lang="en-GB" sz="2400" b="1" cap="small" dirty="0" smtClean="0">
                <a:solidFill>
                  <a:schemeClr val="bg1"/>
                </a:solidFill>
              </a:rPr>
              <a:t>AUTHORITY – LEGISLATIVE MANDATE</a:t>
            </a:r>
            <a:endParaRPr lang="en-GB" sz="2400" b="1" cap="small" dirty="0">
              <a:solidFill>
                <a:schemeClr val="bg1"/>
              </a:solidFill>
            </a:endParaRPr>
          </a:p>
        </p:txBody>
      </p:sp>
    </p:spTree>
    <p:extLst>
      <p:ext uri="{BB962C8B-B14F-4D97-AF65-F5344CB8AC3E}">
        <p14:creationId xmlns:p14="http://schemas.microsoft.com/office/powerpoint/2010/main" xmlns="" val="51492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78AB54-516C-4D32-A721-B811BD39A4B6}" type="slidenum">
              <a:rPr lang="en-US" altLang="en-US" sz="1100" b="1">
                <a:solidFill>
                  <a:srgbClr val="A7A399"/>
                </a:solidFill>
              </a:rPr>
              <a:pPr/>
              <a:t>5</a:t>
            </a:fld>
            <a:endParaRPr lang="en-US" altLang="en-US" sz="1100" b="1" dirty="0">
              <a:solidFill>
                <a:srgbClr val="A7A399"/>
              </a:solidFill>
            </a:endParaRPr>
          </a:p>
        </p:txBody>
      </p:sp>
      <p:sp>
        <p:nvSpPr>
          <p:cNvPr id="15363" name="Content Placeholder 4"/>
          <p:cNvSpPr>
            <a:spLocks noGrp="1"/>
          </p:cNvSpPr>
          <p:nvPr>
            <p:ph idx="4294967295"/>
          </p:nvPr>
        </p:nvSpPr>
        <p:spPr>
          <a:xfrm>
            <a:off x="0" y="472678"/>
            <a:ext cx="9144000" cy="5371169"/>
          </a:xfrm>
          <a:prstGeom prst="rect">
            <a:avLst/>
          </a:prstGeom>
        </p:spPr>
        <p:txBody>
          <a:bodyPr/>
          <a:lstStyle/>
          <a:p>
            <a:pPr marL="285750" lvl="1" algn="just">
              <a:lnSpc>
                <a:spcPct val="200000"/>
              </a:lnSpc>
            </a:pPr>
            <a:r>
              <a:rPr lang="en-ZA" altLang="en-US" sz="1800" b="1" dirty="0" smtClean="0">
                <a:latin typeface="Arial" panose="020B0604020202020204" pitchFamily="34" charset="0"/>
                <a:cs typeface="Arial" panose="020B0604020202020204" pitchFamily="34" charset="0"/>
              </a:rPr>
              <a:t>The National Development Plan 2030 (NDP) – Government’s long term vision</a:t>
            </a:r>
          </a:p>
          <a:p>
            <a:pPr marL="285750" lvl="1" algn="just">
              <a:lnSpc>
                <a:spcPct val="200000"/>
              </a:lnSpc>
            </a:pPr>
            <a:r>
              <a:rPr lang="en-ZA" altLang="en-US" sz="1800" b="1" dirty="0" smtClean="0">
                <a:latin typeface="Arial" panose="020B0604020202020204" pitchFamily="34" charset="0"/>
                <a:cs typeface="Arial" panose="020B0604020202020204" pitchFamily="34" charset="0"/>
              </a:rPr>
              <a:t>Outcome 3 of the Medium Term Strategic Framework (MTSF): </a:t>
            </a:r>
          </a:p>
          <a:p>
            <a:pPr marL="0" lvl="1" indent="0" algn="ctr">
              <a:lnSpc>
                <a:spcPct val="200000"/>
              </a:lnSpc>
              <a:buNone/>
            </a:pPr>
            <a:r>
              <a:rPr lang="en-ZA" altLang="en-US" sz="2000" b="1" i="1" dirty="0" smtClean="0">
                <a:latin typeface="Arial" panose="020B0604020202020204" pitchFamily="34" charset="0"/>
                <a:cs typeface="Arial" panose="020B0604020202020204" pitchFamily="34" charset="0"/>
              </a:rPr>
              <a:t>“All people in South Africa are and feel safe”</a:t>
            </a:r>
          </a:p>
          <a:p>
            <a:pPr marL="0" lvl="1" indent="0" algn="just">
              <a:lnSpc>
                <a:spcPct val="150000"/>
              </a:lnSpc>
              <a:buFont typeface="Verdana" panose="020B0604030504040204" pitchFamily="34" charset="0"/>
              <a:buNone/>
            </a:pPr>
            <a:r>
              <a:rPr lang="en-ZA" altLang="en-US" sz="1400" dirty="0" smtClean="0">
                <a:latin typeface="Arial" panose="020B0604020202020204" pitchFamily="34" charset="0"/>
                <a:cs typeface="Arial" panose="020B0604020202020204" pitchFamily="34" charset="0"/>
              </a:rPr>
              <a:t>The </a:t>
            </a:r>
            <a:r>
              <a:rPr lang="en-ZA" altLang="en-US" sz="1400" dirty="0">
                <a:latin typeface="Arial" panose="020B0604020202020204" pitchFamily="34" charset="0"/>
                <a:cs typeface="Arial" panose="020B0604020202020204" pitchFamily="34" charset="0"/>
              </a:rPr>
              <a:t>NPA contributes to the achievement of the following </a:t>
            </a:r>
            <a:r>
              <a:rPr lang="en-ZA" altLang="en-US" sz="1400" b="1" dirty="0" smtClean="0">
                <a:latin typeface="Arial" panose="020B0604020202020204" pitchFamily="34" charset="0"/>
                <a:cs typeface="Arial" panose="020B0604020202020204" pitchFamily="34" charset="0"/>
              </a:rPr>
              <a:t>sub-outcomes </a:t>
            </a:r>
            <a:r>
              <a:rPr lang="en-ZA" altLang="en-US" sz="1400" b="1" dirty="0">
                <a:latin typeface="Arial" panose="020B0604020202020204" pitchFamily="34" charset="0"/>
                <a:cs typeface="Arial" panose="020B0604020202020204" pitchFamily="34" charset="0"/>
              </a:rPr>
              <a:t>of the </a:t>
            </a:r>
            <a:r>
              <a:rPr lang="en-ZA" altLang="en-US" sz="1400" b="1" dirty="0" smtClean="0">
                <a:latin typeface="Arial" panose="020B0604020202020204" pitchFamily="34" charset="0"/>
                <a:cs typeface="Arial" panose="020B0604020202020204" pitchFamily="34" charset="0"/>
              </a:rPr>
              <a:t>MTSF</a:t>
            </a:r>
            <a:r>
              <a:rPr lang="en-ZA" altLang="en-US" sz="1400" dirty="0" smtClean="0">
                <a:latin typeface="Arial" panose="020B0604020202020204" pitchFamily="34" charset="0"/>
                <a:cs typeface="Arial" panose="020B0604020202020204" pitchFamily="34" charset="0"/>
              </a:rPr>
              <a:t>:</a:t>
            </a:r>
            <a:endParaRPr lang="en-ZA" altLang="en-US" sz="1400" dirty="0">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ZA" altLang="en-US" sz="1400" dirty="0">
                <a:latin typeface="Arial" panose="020B0604020202020204" pitchFamily="34" charset="0"/>
                <a:cs typeface="Arial" panose="020B0604020202020204" pitchFamily="34" charset="0"/>
              </a:rPr>
              <a:t>Outcome 1: Reduced level of contact crime</a:t>
            </a:r>
          </a:p>
          <a:p>
            <a:pPr algn="just">
              <a:lnSpc>
                <a:spcPct val="150000"/>
              </a:lnSpc>
              <a:buClr>
                <a:srgbClr val="CE9B18"/>
              </a:buClr>
              <a:buFont typeface="Wingdings" panose="05000000000000000000" pitchFamily="2" charset="2"/>
              <a:buChar char="Ø"/>
            </a:pPr>
            <a:r>
              <a:rPr lang="en-ZA" altLang="en-US" sz="1400" dirty="0">
                <a:latin typeface="Arial" panose="020B0604020202020204" pitchFamily="34" charset="0"/>
                <a:cs typeface="Arial" panose="020B0604020202020204" pitchFamily="34" charset="0"/>
              </a:rPr>
              <a:t>Outcome 2: An efficient and effective criminal justice system</a:t>
            </a:r>
          </a:p>
          <a:p>
            <a:pPr algn="just">
              <a:lnSpc>
                <a:spcPct val="150000"/>
              </a:lnSpc>
              <a:buClr>
                <a:srgbClr val="CE9B18"/>
              </a:buClr>
              <a:buFont typeface="Wingdings" panose="05000000000000000000" pitchFamily="2" charset="2"/>
              <a:buChar char="Ø"/>
            </a:pPr>
            <a:r>
              <a:rPr lang="en-ZA" altLang="en-US" sz="1400" dirty="0">
                <a:latin typeface="Arial" panose="020B0604020202020204" pitchFamily="34" charset="0"/>
                <a:cs typeface="Arial" panose="020B0604020202020204" pitchFamily="34" charset="0"/>
              </a:rPr>
              <a:t>Outcome 4: Secure cyber space</a:t>
            </a:r>
          </a:p>
          <a:p>
            <a:pPr algn="just">
              <a:lnSpc>
                <a:spcPct val="150000"/>
              </a:lnSpc>
              <a:buClr>
                <a:srgbClr val="CE9B18"/>
              </a:buClr>
              <a:buFont typeface="Wingdings" panose="05000000000000000000" pitchFamily="2" charset="2"/>
              <a:buChar char="Ø"/>
            </a:pPr>
            <a:r>
              <a:rPr lang="en-ZA" altLang="en-US" sz="1400" dirty="0">
                <a:latin typeface="Arial" panose="020B0604020202020204" pitchFamily="34" charset="0"/>
                <a:cs typeface="Arial" panose="020B0604020202020204" pitchFamily="34" charset="0"/>
              </a:rPr>
              <a:t>Outcome 5: Ensure domestic stability</a:t>
            </a:r>
          </a:p>
          <a:p>
            <a:pPr algn="just">
              <a:lnSpc>
                <a:spcPct val="150000"/>
              </a:lnSpc>
              <a:buClr>
                <a:srgbClr val="CE9B18"/>
              </a:buClr>
              <a:buFont typeface="Wingdings" panose="05000000000000000000" pitchFamily="2" charset="2"/>
              <a:buChar char="Ø"/>
            </a:pPr>
            <a:r>
              <a:rPr lang="en-ZA" altLang="en-US" sz="1400" dirty="0">
                <a:latin typeface="Arial" panose="020B0604020202020204" pitchFamily="34" charset="0"/>
                <a:cs typeface="Arial" panose="020B0604020202020204" pitchFamily="34" charset="0"/>
              </a:rPr>
              <a:t>Outcome 7: Corruption in the public and the private sectors </a:t>
            </a:r>
            <a:r>
              <a:rPr lang="en-ZA" altLang="en-US" sz="1400" dirty="0" smtClean="0">
                <a:latin typeface="Arial" panose="020B0604020202020204" pitchFamily="34" charset="0"/>
                <a:cs typeface="Arial" panose="020B0604020202020204" pitchFamily="34" charset="0"/>
              </a:rPr>
              <a:t>reduced</a:t>
            </a:r>
          </a:p>
          <a:p>
            <a:pPr marL="0" indent="0" algn="just">
              <a:lnSpc>
                <a:spcPct val="150000"/>
              </a:lnSpc>
              <a:buClr>
                <a:srgbClr val="CE9B18"/>
              </a:buClr>
              <a:buNone/>
            </a:pPr>
            <a:endParaRPr lang="en-ZA" altLang="en-US" sz="1400" dirty="0" smtClean="0">
              <a:latin typeface="Arial" panose="020B0604020202020204" pitchFamily="34" charset="0"/>
              <a:cs typeface="Arial" panose="020B0604020202020204" pitchFamily="34" charset="0"/>
            </a:endParaRPr>
          </a:p>
          <a:p>
            <a:pPr marL="0" indent="0" algn="just">
              <a:lnSpc>
                <a:spcPct val="200000"/>
              </a:lnSpc>
              <a:buClr>
                <a:srgbClr val="CE9B18"/>
              </a:buClr>
              <a:buNone/>
            </a:pPr>
            <a:r>
              <a:rPr lang="en-ZA" altLang="en-US" sz="1400" dirty="0" smtClean="0">
                <a:latin typeface="Arial" panose="020B0604020202020204" pitchFamily="34" charset="0"/>
                <a:cs typeface="Arial" panose="020B0604020202020204" pitchFamily="34" charset="0"/>
              </a:rPr>
              <a:t>The </a:t>
            </a:r>
            <a:r>
              <a:rPr lang="en-ZA" altLang="en-US" sz="1400" dirty="0">
                <a:latin typeface="Arial" panose="020B0604020202020204" pitchFamily="34" charset="0"/>
                <a:cs typeface="Arial" panose="020B0604020202020204" pitchFamily="34" charset="0"/>
              </a:rPr>
              <a:t>NPA subscribes to the National Cyber Security Policy Framework (NCSPF) – developed by </a:t>
            </a:r>
            <a:r>
              <a:rPr lang="en-ZA" altLang="en-US" sz="1400" dirty="0" smtClean="0">
                <a:latin typeface="Arial" panose="020B0604020202020204" pitchFamily="34" charset="0"/>
                <a:cs typeface="Arial" panose="020B0604020202020204" pitchFamily="34" charset="0"/>
              </a:rPr>
              <a:t>Cabinet in March 2012</a:t>
            </a:r>
            <a:endParaRPr lang="en-ZA" altLang="en-US" sz="1400" dirty="0">
              <a:latin typeface="Arial" panose="020B0604020202020204" pitchFamily="34" charset="0"/>
              <a:cs typeface="Arial" panose="020B0604020202020204" pitchFamily="34" charset="0"/>
            </a:endParaRPr>
          </a:p>
          <a:p>
            <a:pPr marL="316531" indent="-316531" algn="just" defTabSz="422041">
              <a:lnSpc>
                <a:spcPct val="150000"/>
              </a:lnSpc>
              <a:buClr>
                <a:srgbClr val="CE9B18"/>
              </a:buClr>
              <a:buFont typeface="Wingdings" pitchFamily="2" charset="2"/>
              <a:buChar char="Ø"/>
              <a:defRPr/>
            </a:pPr>
            <a:endParaRPr lang="en-ZA" sz="1800" dirty="0">
              <a:solidFill>
                <a:prstClr val="black"/>
              </a:solidFill>
              <a:latin typeface="Arial" panose="020B0604020202020204" pitchFamily="34" charset="0"/>
              <a:cs typeface="Arial" panose="020B0604020202020204" pitchFamily="34" charset="0"/>
            </a:endParaRPr>
          </a:p>
          <a:p>
            <a:pPr marL="0" indent="0" algn="just" defTabSz="422041">
              <a:lnSpc>
                <a:spcPct val="150000"/>
              </a:lnSpc>
              <a:spcBef>
                <a:spcPct val="0"/>
              </a:spcBef>
              <a:buNone/>
              <a:defRPr/>
            </a:pPr>
            <a:endParaRPr lang="en-ZA" sz="18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0000"/>
          </a:bodyPr>
          <a:lstStyle/>
          <a:p>
            <a:pPr algn="ctr">
              <a:defRPr/>
            </a:pPr>
            <a:r>
              <a:rPr lang="en-GB" sz="2400" b="1" cap="small" dirty="0" smtClean="0">
                <a:solidFill>
                  <a:schemeClr val="bg1"/>
                </a:solidFill>
              </a:rPr>
              <a:t>PROGRAMME 4: NATIONAL PROSECUTING AUTHORITY – POLICY MANDATE </a:t>
            </a:r>
            <a:endParaRPr lang="en-GB" sz="2400" b="1" cap="small" dirty="0">
              <a:solidFill>
                <a:schemeClr val="bg1"/>
              </a:solidFill>
            </a:endParaRPr>
          </a:p>
        </p:txBody>
      </p:sp>
    </p:spTree>
    <p:extLst>
      <p:ext uri="{BB962C8B-B14F-4D97-AF65-F5344CB8AC3E}">
        <p14:creationId xmlns:p14="http://schemas.microsoft.com/office/powerpoint/2010/main" xmlns="" val="2169807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339D15-08C0-476A-9613-DF48BDB87F84}" type="slidenum">
              <a:rPr lang="en-US" altLang="en-US" sz="1000" b="1">
                <a:solidFill>
                  <a:srgbClr val="A7A399"/>
                </a:solidFill>
              </a:rPr>
              <a:pPr/>
              <a:t>6</a:t>
            </a:fld>
            <a:endParaRPr lang="en-US" altLang="en-US" sz="1000" b="1" dirty="0">
              <a:solidFill>
                <a:srgbClr val="A7A399"/>
              </a:solidFill>
            </a:endParaRP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xmlns="" val="1652473069"/>
              </p:ext>
            </p:extLst>
          </p:nvPr>
        </p:nvGraphicFramePr>
        <p:xfrm>
          <a:off x="182562" y="977031"/>
          <a:ext cx="8504237" cy="4845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27384"/>
            <a:ext cx="9144000" cy="741368"/>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Autofit/>
          </a:bodyPr>
          <a:lstStyle/>
          <a:p>
            <a:pPr algn="ctr">
              <a:defRPr/>
            </a:pPr>
            <a:r>
              <a:rPr lang="en-GB" sz="2200" b="1" cap="small" dirty="0">
                <a:solidFill>
                  <a:schemeClr val="bg1"/>
                </a:solidFill>
              </a:rPr>
              <a:t>PROGRAMME 4: NATIONAL PROSECUTING AUTHORITY – </a:t>
            </a:r>
            <a:r>
              <a:rPr lang="en-GB" sz="2200" b="1" cap="small" dirty="0" smtClean="0">
                <a:solidFill>
                  <a:schemeClr val="bg1"/>
                </a:solidFill>
              </a:rPr>
              <a:t>ORGANISATIONAL STRUCTURE</a:t>
            </a:r>
            <a:endParaRPr lang="en-GB" sz="2200" b="1" cap="small" dirty="0">
              <a:solidFill>
                <a:schemeClr val="bg1"/>
              </a:solidFill>
            </a:endParaRPr>
          </a:p>
        </p:txBody>
      </p:sp>
    </p:spTree>
    <p:extLst>
      <p:ext uri="{BB962C8B-B14F-4D97-AF65-F5344CB8AC3E}">
        <p14:creationId xmlns:p14="http://schemas.microsoft.com/office/powerpoint/2010/main" xmlns="" val="131097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339D15-08C0-476A-9613-DF48BDB87F84}" type="slidenum">
              <a:rPr lang="en-US" altLang="en-US" sz="1000" b="1">
                <a:solidFill>
                  <a:srgbClr val="A7A399"/>
                </a:solidFill>
              </a:rPr>
              <a:pPr/>
              <a:t>7</a:t>
            </a:fld>
            <a:endParaRPr lang="en-US" altLang="en-US" sz="1000" b="1" dirty="0">
              <a:solidFill>
                <a:srgbClr val="A7A399"/>
              </a:solidFill>
            </a:endParaRPr>
          </a:p>
        </p:txBody>
      </p:sp>
      <p:sp>
        <p:nvSpPr>
          <p:cNvPr id="19460" name="Content Placeholder 4"/>
          <p:cNvSpPr>
            <a:spLocks noGrp="1"/>
          </p:cNvSpPr>
          <p:nvPr>
            <p:ph idx="4294967295"/>
          </p:nvPr>
        </p:nvSpPr>
        <p:spPr bwMode="auto">
          <a:xfrm>
            <a:off x="0" y="472679"/>
            <a:ext cx="9031266" cy="543960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lnSpc>
                <a:spcPct val="150000"/>
              </a:lnSpc>
              <a:buClr>
                <a:srgbClr val="CE9B18"/>
              </a:buClr>
              <a:buNone/>
            </a:pPr>
            <a:r>
              <a:rPr lang="en-ZA" altLang="en-US" sz="2000" b="1" dirty="0" smtClean="0">
                <a:latin typeface="Arial" panose="020B0604020202020204" pitchFamily="34" charset="0"/>
                <a:cs typeface="Arial" panose="020B0604020202020204" pitchFamily="34" charset="0"/>
              </a:rPr>
              <a:t>Purpose:</a:t>
            </a:r>
            <a:endParaRPr lang="en-ZA" altLang="en-US" sz="2000" b="1" dirty="0">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US" altLang="en-US" sz="1800" dirty="0" smtClean="0">
                <a:solidFill>
                  <a:prstClr val="black"/>
                </a:solidFill>
                <a:latin typeface="Arial" panose="020B0604020202020204" pitchFamily="34" charset="0"/>
                <a:cs typeface="Arial" panose="020B0604020202020204" pitchFamily="34" charset="0"/>
              </a:rPr>
              <a:t>The purpose of the NPA is to provide a coordinated prosecuting service that ensures that justice is delivered to the victims of crime through general &amp; </a:t>
            </a:r>
            <a:r>
              <a:rPr lang="en-US" altLang="en-US" sz="1800" dirty="0" err="1" smtClean="0">
                <a:solidFill>
                  <a:prstClr val="black"/>
                </a:solidFill>
                <a:latin typeface="Arial" panose="020B0604020202020204" pitchFamily="34" charset="0"/>
                <a:cs typeface="Arial" panose="020B0604020202020204" pitchFamily="34" charset="0"/>
              </a:rPr>
              <a:t>specialised</a:t>
            </a:r>
            <a:r>
              <a:rPr lang="en-US" altLang="en-US" sz="1800" dirty="0" smtClean="0">
                <a:solidFill>
                  <a:prstClr val="black"/>
                </a:solidFill>
                <a:latin typeface="Arial" panose="020B0604020202020204" pitchFamily="34" charset="0"/>
                <a:cs typeface="Arial" panose="020B0604020202020204" pitchFamily="34" charset="0"/>
              </a:rPr>
              <a:t> prosecutions</a:t>
            </a:r>
          </a:p>
          <a:p>
            <a:pPr algn="just">
              <a:lnSpc>
                <a:spcPct val="150000"/>
              </a:lnSpc>
              <a:buClr>
                <a:srgbClr val="CE9B18"/>
              </a:buClr>
              <a:buFont typeface="Wingdings" panose="05000000000000000000" pitchFamily="2" charset="2"/>
              <a:buChar char="Ø"/>
            </a:pPr>
            <a:r>
              <a:rPr lang="en-ZA" altLang="en-US" sz="1800" dirty="0" smtClean="0">
                <a:solidFill>
                  <a:prstClr val="black"/>
                </a:solidFill>
                <a:latin typeface="Arial" panose="020B0604020202020204" pitchFamily="34" charset="0"/>
                <a:cs typeface="Arial" panose="020B0604020202020204" pitchFamily="34" charset="0"/>
              </a:rPr>
              <a:t>Further to this, to </a:t>
            </a:r>
            <a:r>
              <a:rPr lang="en-US" altLang="en-US" sz="1800" dirty="0" smtClean="0">
                <a:solidFill>
                  <a:prstClr val="black"/>
                </a:solidFill>
                <a:latin typeface="Arial" panose="020B0604020202020204" pitchFamily="34" charset="0"/>
                <a:cs typeface="Arial" panose="020B0604020202020204" pitchFamily="34" charset="0"/>
              </a:rPr>
              <a:t>remove the profit from crime, and </a:t>
            </a:r>
          </a:p>
          <a:p>
            <a:pPr algn="just">
              <a:lnSpc>
                <a:spcPct val="150000"/>
              </a:lnSpc>
              <a:buClr>
                <a:srgbClr val="CE9B18"/>
              </a:buClr>
              <a:buFont typeface="Wingdings" panose="05000000000000000000" pitchFamily="2" charset="2"/>
              <a:buChar char="Ø"/>
            </a:pPr>
            <a:r>
              <a:rPr lang="en-US" altLang="en-US" sz="1800" dirty="0" smtClean="0">
                <a:solidFill>
                  <a:prstClr val="black"/>
                </a:solidFill>
                <a:latin typeface="Arial" panose="020B0604020202020204" pitchFamily="34" charset="0"/>
                <a:cs typeface="Arial" panose="020B0604020202020204" pitchFamily="34" charset="0"/>
              </a:rPr>
              <a:t>To protect certain witnesses</a:t>
            </a:r>
          </a:p>
          <a:p>
            <a:pPr marL="742950" lvl="4" indent="-285750" algn="just" defTabSz="422041">
              <a:lnSpc>
                <a:spcPct val="150000"/>
              </a:lnSpc>
              <a:buClr>
                <a:srgbClr val="CE9B18"/>
              </a:buClr>
              <a:buSzPct val="80000"/>
              <a:buFont typeface="Wingdings" panose="05000000000000000000" pitchFamily="2" charset="2"/>
              <a:buChar char="Ø"/>
              <a:defRPr/>
            </a:pPr>
            <a:endParaRPr lang="en-US" altLang="en-US" sz="1800" dirty="0" smtClean="0">
              <a:solidFill>
                <a:prstClr val="black"/>
              </a:solidFill>
              <a:latin typeface="Arial" panose="020B0604020202020204" pitchFamily="34" charset="0"/>
              <a:cs typeface="Arial" panose="020B0604020202020204" pitchFamily="34" charset="0"/>
            </a:endParaRPr>
          </a:p>
          <a:p>
            <a:pPr marL="0" indent="0" algn="just">
              <a:lnSpc>
                <a:spcPct val="150000"/>
              </a:lnSpc>
              <a:buClr>
                <a:srgbClr val="CE9B18"/>
              </a:buClr>
              <a:buNone/>
            </a:pPr>
            <a:r>
              <a:rPr lang="en-US" altLang="en-US" sz="2000" b="1" dirty="0" smtClean="0">
                <a:latin typeface="Arial" panose="020B0604020202020204" pitchFamily="34" charset="0"/>
                <a:cs typeface="Arial" panose="020B0604020202020204" pitchFamily="34" charset="0"/>
              </a:rPr>
              <a:t>Strategic Objectives (3):</a:t>
            </a:r>
            <a:endParaRPr lang="en-US" altLang="en-US" sz="2000" b="1" dirty="0">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GB" sz="1800" dirty="0" smtClean="0">
                <a:solidFill>
                  <a:prstClr val="black"/>
                </a:solidFill>
                <a:latin typeface="Arial" panose="020B0604020202020204" pitchFamily="34" charset="0"/>
                <a:cs typeface="Arial" panose="020B0604020202020204" pitchFamily="34" charset="0"/>
              </a:rPr>
              <a:t>Increased </a:t>
            </a:r>
            <a:r>
              <a:rPr lang="en-GB" sz="1800" dirty="0">
                <a:solidFill>
                  <a:prstClr val="black"/>
                </a:solidFill>
                <a:latin typeface="Arial" panose="020B0604020202020204" pitchFamily="34" charset="0"/>
                <a:cs typeface="Arial" panose="020B0604020202020204" pitchFamily="34" charset="0"/>
              </a:rPr>
              <a:t>successful </a:t>
            </a:r>
            <a:r>
              <a:rPr lang="en-GB" sz="1800" dirty="0" smtClean="0">
                <a:solidFill>
                  <a:prstClr val="black"/>
                </a:solidFill>
                <a:latin typeface="Arial" panose="020B0604020202020204" pitchFamily="34" charset="0"/>
                <a:cs typeface="Arial" panose="020B0604020202020204" pitchFamily="34" charset="0"/>
              </a:rPr>
              <a:t>prosecution</a:t>
            </a:r>
            <a:endParaRPr lang="en-ZA" sz="1800" dirty="0">
              <a:solidFill>
                <a:prstClr val="black"/>
              </a:solidFill>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GB" sz="1800" dirty="0" smtClean="0">
                <a:solidFill>
                  <a:prstClr val="black"/>
                </a:solidFill>
                <a:latin typeface="Arial" panose="020B0604020202020204" pitchFamily="34" charset="0"/>
                <a:cs typeface="Arial" panose="020B0604020202020204" pitchFamily="34" charset="0"/>
              </a:rPr>
              <a:t>Ensure </a:t>
            </a:r>
            <a:r>
              <a:rPr lang="en-GB" sz="1800" dirty="0">
                <a:solidFill>
                  <a:prstClr val="black"/>
                </a:solidFill>
                <a:latin typeface="Arial" panose="020B0604020202020204" pitchFamily="34" charset="0"/>
                <a:cs typeface="Arial" panose="020B0604020202020204" pitchFamily="34" charset="0"/>
              </a:rPr>
              <a:t>that </a:t>
            </a:r>
            <a:r>
              <a:rPr lang="en-GB" sz="1800" dirty="0" smtClean="0">
                <a:solidFill>
                  <a:prstClr val="black"/>
                </a:solidFill>
                <a:latin typeface="Arial" panose="020B0604020202020204" pitchFamily="34" charset="0"/>
                <a:cs typeface="Arial" panose="020B0604020202020204" pitchFamily="34" charset="0"/>
              </a:rPr>
              <a:t>profit </a:t>
            </a:r>
            <a:r>
              <a:rPr lang="en-GB" sz="1800" dirty="0">
                <a:solidFill>
                  <a:prstClr val="black"/>
                </a:solidFill>
                <a:latin typeface="Arial" panose="020B0604020202020204" pitchFamily="34" charset="0"/>
                <a:cs typeface="Arial" panose="020B0604020202020204" pitchFamily="34" charset="0"/>
              </a:rPr>
              <a:t>is removed from </a:t>
            </a:r>
            <a:r>
              <a:rPr lang="en-GB" sz="1800" dirty="0" smtClean="0">
                <a:solidFill>
                  <a:prstClr val="black"/>
                </a:solidFill>
                <a:latin typeface="Arial" panose="020B0604020202020204" pitchFamily="34" charset="0"/>
                <a:cs typeface="Arial" panose="020B0604020202020204" pitchFamily="34" charset="0"/>
              </a:rPr>
              <a:t>crime</a:t>
            </a:r>
            <a:endParaRPr lang="en-ZA" sz="1800" dirty="0">
              <a:solidFill>
                <a:prstClr val="black"/>
              </a:solidFill>
              <a:latin typeface="Arial" panose="020B0604020202020204" pitchFamily="34" charset="0"/>
              <a:cs typeface="Arial" panose="020B0604020202020204" pitchFamily="34" charset="0"/>
            </a:endParaRPr>
          </a:p>
          <a:p>
            <a:pPr algn="just">
              <a:lnSpc>
                <a:spcPct val="150000"/>
              </a:lnSpc>
              <a:buClr>
                <a:srgbClr val="CE9B18"/>
              </a:buClr>
              <a:buFont typeface="Wingdings" panose="05000000000000000000" pitchFamily="2" charset="2"/>
              <a:buChar char="Ø"/>
            </a:pPr>
            <a:r>
              <a:rPr lang="en-GB" sz="1800" dirty="0" smtClean="0">
                <a:solidFill>
                  <a:prstClr val="black"/>
                </a:solidFill>
                <a:latin typeface="Arial" panose="020B0604020202020204" pitchFamily="34" charset="0"/>
                <a:cs typeface="Arial" panose="020B0604020202020204" pitchFamily="34" charset="0"/>
              </a:rPr>
              <a:t>Ensure that threatened </a:t>
            </a:r>
            <a:r>
              <a:rPr lang="en-GB" sz="1800" dirty="0">
                <a:solidFill>
                  <a:prstClr val="black"/>
                </a:solidFill>
                <a:latin typeface="Arial" panose="020B0604020202020204" pitchFamily="34" charset="0"/>
                <a:cs typeface="Arial" panose="020B0604020202020204" pitchFamily="34" charset="0"/>
              </a:rPr>
              <a:t>witnesses and related persons are successfully protected</a:t>
            </a:r>
            <a:endParaRPr lang="en-ZA" sz="1800" dirty="0">
              <a:solidFill>
                <a:prstClr val="black"/>
              </a:solidFill>
              <a:latin typeface="Arial" panose="020B0604020202020204" pitchFamily="34" charset="0"/>
              <a:cs typeface="Arial" panose="020B0604020202020204" pitchFamily="34" charset="0"/>
            </a:endParaRPr>
          </a:p>
          <a:p>
            <a:pPr marL="0" indent="0" algn="just">
              <a:lnSpc>
                <a:spcPct val="150000"/>
              </a:lnSpc>
              <a:buClr>
                <a:srgbClr val="CE9B18"/>
              </a:buClr>
              <a:buNone/>
            </a:pPr>
            <a:endParaRPr lang="en-US" altLang="en-US" sz="20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NATIONAL </a:t>
            </a:r>
            <a:r>
              <a:rPr lang="en-GB" sz="2400" b="1" cap="small" dirty="0">
                <a:solidFill>
                  <a:schemeClr val="bg1"/>
                </a:solidFill>
              </a:rPr>
              <a:t>PROSECUTING AUTHORITY</a:t>
            </a:r>
          </a:p>
        </p:txBody>
      </p:sp>
    </p:spTree>
    <p:extLst>
      <p:ext uri="{BB962C8B-B14F-4D97-AF65-F5344CB8AC3E}">
        <p14:creationId xmlns:p14="http://schemas.microsoft.com/office/powerpoint/2010/main" xmlns="" val="498639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339D15-08C0-476A-9613-DF48BDB87F84}" type="slidenum">
              <a:rPr lang="en-US" altLang="en-US" sz="1000" b="1">
                <a:solidFill>
                  <a:srgbClr val="A7A399"/>
                </a:solidFill>
              </a:rPr>
              <a:pPr/>
              <a:t>8</a:t>
            </a:fld>
            <a:endParaRPr lang="en-US" altLang="en-US" sz="1000" b="1" dirty="0">
              <a:solidFill>
                <a:srgbClr val="A7A399"/>
              </a:solidFill>
            </a:endParaRPr>
          </a:p>
        </p:txBody>
      </p:sp>
      <p:sp>
        <p:nvSpPr>
          <p:cNvPr id="19460" name="Content Placeholder 4"/>
          <p:cNvSpPr>
            <a:spLocks noGrp="1"/>
          </p:cNvSpPr>
          <p:nvPr>
            <p:ph idx="4294967295"/>
          </p:nvPr>
        </p:nvSpPr>
        <p:spPr bwMode="auto">
          <a:xfrm>
            <a:off x="0" y="472677"/>
            <a:ext cx="8981440" cy="53519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Autofit/>
          </a:bodyPr>
          <a:lstStyle/>
          <a:p>
            <a:pPr marL="316531" lvl="2" indent="-316531" algn="just" defTabSz="422041" fontAlgn="auto">
              <a:lnSpc>
                <a:spcPct val="170000"/>
              </a:lnSpc>
              <a:spcAft>
                <a:spcPts val="0"/>
              </a:spcAft>
              <a:buClr>
                <a:srgbClr val="CE9B18"/>
              </a:buClr>
              <a:buSzPct val="80000"/>
              <a:buFont typeface="Wingdings" pitchFamily="2" charset="2"/>
              <a:buChar char="Ø"/>
              <a:defRPr/>
            </a:pPr>
            <a:r>
              <a:rPr lang="en-ZA" altLang="en-US" sz="1600" b="1" dirty="0">
                <a:solidFill>
                  <a:prstClr val="black"/>
                </a:solidFill>
                <a:latin typeface="Arial" panose="020B0604020202020204" pitchFamily="34" charset="0"/>
                <a:cs typeface="Arial" panose="020B0604020202020204" pitchFamily="34" charset="0"/>
              </a:rPr>
              <a:t>National Prosecutions Service (NPS) </a:t>
            </a:r>
            <a:r>
              <a:rPr lang="en-ZA" altLang="en-US" sz="1600" dirty="0">
                <a:solidFill>
                  <a:prstClr val="black"/>
                </a:solidFill>
                <a:latin typeface="Arial" panose="020B0604020202020204" pitchFamily="34" charset="0"/>
                <a:cs typeface="Arial" panose="020B0604020202020204" pitchFamily="34" charset="0"/>
              </a:rPr>
              <a:t>- general </a:t>
            </a:r>
            <a:r>
              <a:rPr lang="en-ZA" altLang="en-US" sz="1600" dirty="0" smtClean="0">
                <a:solidFill>
                  <a:prstClr val="black"/>
                </a:solidFill>
                <a:latin typeface="Arial" panose="020B0604020202020204" pitchFamily="34" charset="0"/>
                <a:cs typeface="Arial" panose="020B0604020202020204" pitchFamily="34" charset="0"/>
              </a:rPr>
              <a:t>&amp; </a:t>
            </a:r>
            <a:r>
              <a:rPr lang="en-ZA" altLang="en-US" sz="1600" dirty="0">
                <a:solidFill>
                  <a:prstClr val="black"/>
                </a:solidFill>
                <a:latin typeface="Arial" panose="020B0604020202020204" pitchFamily="34" charset="0"/>
                <a:cs typeface="Arial" panose="020B0604020202020204" pitchFamily="34" charset="0"/>
              </a:rPr>
              <a:t>specialised prosecutions, including:</a:t>
            </a:r>
          </a:p>
          <a:p>
            <a:pPr marL="773731" lvl="3" indent="-316531" algn="just" defTabSz="422041">
              <a:lnSpc>
                <a:spcPct val="170000"/>
              </a:lnSpc>
              <a:buClr>
                <a:srgbClr val="CE9B18"/>
              </a:buClr>
              <a:buSzPct val="80000"/>
              <a:buFont typeface="Wingdings" pitchFamily="2" charset="2"/>
              <a:buChar char="Ø"/>
              <a:defRPr/>
            </a:pPr>
            <a:r>
              <a:rPr lang="en-GB" sz="1600" dirty="0">
                <a:solidFill>
                  <a:prstClr val="black"/>
                </a:solidFill>
                <a:latin typeface="Arial" panose="020B0604020202020204" pitchFamily="34" charset="0"/>
                <a:cs typeface="Arial" panose="020B0604020202020204" pitchFamily="34" charset="0"/>
              </a:rPr>
              <a:t>The Sexual Offences and Community Affairs Unit (SOCA)</a:t>
            </a:r>
          </a:p>
          <a:p>
            <a:pPr marL="773731" lvl="3" indent="-316531" algn="just" defTabSz="422041">
              <a:lnSpc>
                <a:spcPct val="170000"/>
              </a:lnSpc>
              <a:buClr>
                <a:srgbClr val="CE9B18"/>
              </a:buClr>
              <a:buSzPct val="80000"/>
              <a:buFont typeface="Wingdings" pitchFamily="2" charset="2"/>
              <a:buChar char="Ø"/>
              <a:defRPr/>
            </a:pPr>
            <a:r>
              <a:rPr lang="en-GB" sz="1600" dirty="0">
                <a:solidFill>
                  <a:prstClr val="black"/>
                </a:solidFill>
                <a:latin typeface="Arial" panose="020B0604020202020204" pitchFamily="34" charset="0"/>
                <a:cs typeface="Arial" panose="020B0604020202020204" pitchFamily="34" charset="0"/>
              </a:rPr>
              <a:t>Specialised Commercial Crime Unit (SCCU) </a:t>
            </a:r>
          </a:p>
          <a:p>
            <a:pPr marL="773731" lvl="3" indent="-316531" algn="just" defTabSz="422041">
              <a:lnSpc>
                <a:spcPct val="170000"/>
              </a:lnSpc>
              <a:buClr>
                <a:srgbClr val="CE9B18"/>
              </a:buClr>
              <a:buSzPct val="80000"/>
              <a:buFont typeface="Wingdings" pitchFamily="2" charset="2"/>
              <a:buChar char="Ø"/>
              <a:defRPr/>
            </a:pPr>
            <a:r>
              <a:rPr lang="en-GB" sz="1600" dirty="0">
                <a:solidFill>
                  <a:prstClr val="black"/>
                </a:solidFill>
                <a:latin typeface="Arial" panose="020B0604020202020204" pitchFamily="34" charset="0"/>
                <a:cs typeface="Arial" panose="020B0604020202020204" pitchFamily="34" charset="0"/>
              </a:rPr>
              <a:t>The Priority Crimes Litigation Unit (PCLU) </a:t>
            </a:r>
            <a:endParaRPr lang="en-GB" sz="1600" dirty="0" smtClean="0">
              <a:solidFill>
                <a:prstClr val="black"/>
              </a:solidFill>
              <a:latin typeface="Arial" panose="020B0604020202020204" pitchFamily="34" charset="0"/>
              <a:cs typeface="Arial" panose="020B0604020202020204" pitchFamily="34" charset="0"/>
            </a:endParaRPr>
          </a:p>
          <a:p>
            <a:pPr marL="316531" lvl="2" indent="-316531" algn="just" defTabSz="422041">
              <a:lnSpc>
                <a:spcPct val="170000"/>
              </a:lnSpc>
              <a:buClr>
                <a:srgbClr val="CE9B18"/>
              </a:buClr>
              <a:buSzPct val="80000"/>
              <a:buFont typeface="Wingdings" pitchFamily="2" charset="2"/>
              <a:buChar char="Ø"/>
              <a:defRPr/>
            </a:pPr>
            <a:r>
              <a:rPr lang="en-GB" sz="1600" b="1" dirty="0" smtClean="0">
                <a:solidFill>
                  <a:prstClr val="black"/>
                </a:solidFill>
                <a:latin typeface="Arial" panose="020B0604020202020204" pitchFamily="34" charset="0"/>
                <a:cs typeface="Arial" panose="020B0604020202020204" pitchFamily="34" charset="0"/>
              </a:rPr>
              <a:t>Asset </a:t>
            </a:r>
            <a:r>
              <a:rPr lang="en-GB" sz="1600" b="1" dirty="0">
                <a:solidFill>
                  <a:prstClr val="black"/>
                </a:solidFill>
                <a:latin typeface="Arial" panose="020B0604020202020204" pitchFamily="34" charset="0"/>
                <a:cs typeface="Arial" panose="020B0604020202020204" pitchFamily="34" charset="0"/>
              </a:rPr>
              <a:t>Forfeiture Unit (AFU</a:t>
            </a:r>
            <a:r>
              <a:rPr lang="en-GB" sz="1600" b="1" dirty="0" smtClean="0">
                <a:solidFill>
                  <a:prstClr val="black"/>
                </a:solidFill>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seizes assets that are the proceeds of </a:t>
            </a:r>
            <a:r>
              <a:rPr lang="en-GB" sz="1600" dirty="0" smtClean="0">
                <a:solidFill>
                  <a:prstClr val="black"/>
                </a:solidFill>
                <a:latin typeface="Arial" panose="020B0604020202020204" pitchFamily="34" charset="0"/>
                <a:cs typeface="Arial" panose="020B0604020202020204" pitchFamily="34" charset="0"/>
              </a:rPr>
              <a:t>crime/have been part of an offence through a criminal/civil process</a:t>
            </a:r>
          </a:p>
          <a:p>
            <a:pPr marL="316531" lvl="0" indent="-316531" algn="just" defTabSz="422041" fontAlgn="auto">
              <a:lnSpc>
                <a:spcPct val="170000"/>
              </a:lnSpc>
              <a:spcAft>
                <a:spcPts val="0"/>
              </a:spcAft>
              <a:buClr>
                <a:srgbClr val="CE9B18"/>
              </a:buClr>
              <a:buFont typeface="Wingdings" pitchFamily="2" charset="2"/>
              <a:buChar char="Ø"/>
              <a:defRPr/>
            </a:pPr>
            <a:r>
              <a:rPr lang="en-GB" sz="1600" b="1" dirty="0" smtClean="0">
                <a:solidFill>
                  <a:prstClr val="black"/>
                </a:solidFill>
                <a:latin typeface="Arial" panose="020B0604020202020204" pitchFamily="34" charset="0"/>
                <a:cs typeface="Arial" panose="020B0604020202020204" pitchFamily="34" charset="0"/>
              </a:rPr>
              <a:t>Office </a:t>
            </a:r>
            <a:r>
              <a:rPr lang="en-GB" sz="1600" b="1" dirty="0">
                <a:solidFill>
                  <a:prstClr val="black"/>
                </a:solidFill>
                <a:latin typeface="Arial" panose="020B0604020202020204" pitchFamily="34" charset="0"/>
                <a:cs typeface="Arial" panose="020B0604020202020204" pitchFamily="34" charset="0"/>
              </a:rPr>
              <a:t>for Witness Protection (OWP) </a:t>
            </a:r>
            <a:r>
              <a:rPr lang="en-GB" sz="1600" dirty="0">
                <a:solidFill>
                  <a:prstClr val="black"/>
                </a:solidFill>
                <a:latin typeface="Arial" panose="020B0604020202020204" pitchFamily="34" charset="0"/>
                <a:cs typeface="Arial" panose="020B0604020202020204" pitchFamily="34" charset="0"/>
              </a:rPr>
              <a:t>provides for temporary protection, </a:t>
            </a:r>
            <a:r>
              <a:rPr lang="en-GB" sz="1600" dirty="0" smtClean="0">
                <a:solidFill>
                  <a:prstClr val="black"/>
                </a:solidFill>
                <a:latin typeface="Arial" panose="020B0604020202020204" pitchFamily="34" charset="0"/>
                <a:cs typeface="Arial" panose="020B0604020202020204" pitchFamily="34" charset="0"/>
              </a:rPr>
              <a:t>protection, support </a:t>
            </a:r>
            <a:r>
              <a:rPr lang="en-GB" sz="1600" dirty="0">
                <a:solidFill>
                  <a:prstClr val="black"/>
                </a:solidFill>
                <a:latin typeface="Arial" panose="020B0604020202020204" pitchFamily="34" charset="0"/>
                <a:cs typeface="Arial" panose="020B0604020202020204" pitchFamily="34" charset="0"/>
              </a:rPr>
              <a:t>and related services to vulnerable and intimidated witnesses and related persons in </a:t>
            </a:r>
            <a:r>
              <a:rPr lang="en-GB" sz="1600" dirty="0" smtClean="0">
                <a:solidFill>
                  <a:prstClr val="black"/>
                </a:solidFill>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judicial proceedings </a:t>
            </a:r>
            <a:r>
              <a:rPr lang="en-GB" sz="1600" dirty="0" smtClean="0">
                <a:solidFill>
                  <a:prstClr val="black"/>
                </a:solidFill>
                <a:latin typeface="Arial" panose="020B0604020202020204" pitchFamily="34" charset="0"/>
                <a:cs typeface="Arial" panose="020B0604020202020204" pitchFamily="34" charset="0"/>
              </a:rPr>
              <a:t>in terms of the Witness Protection Act, 1998</a:t>
            </a:r>
          </a:p>
          <a:p>
            <a:pPr marL="316531" indent="-316531" algn="just" defTabSz="422041">
              <a:lnSpc>
                <a:spcPct val="170000"/>
              </a:lnSpc>
              <a:buClr>
                <a:srgbClr val="CE9B18"/>
              </a:buClr>
              <a:buFont typeface="Wingdings" pitchFamily="2" charset="2"/>
              <a:buChar char="Ø"/>
              <a:defRPr/>
            </a:pPr>
            <a:r>
              <a:rPr lang="en-GB" sz="1600" b="1" dirty="0">
                <a:solidFill>
                  <a:prstClr val="black"/>
                </a:solidFill>
                <a:latin typeface="Arial" panose="020B0604020202020204" pitchFamily="34" charset="0"/>
                <a:cs typeface="Arial" panose="020B0604020202020204" pitchFamily="34" charset="0"/>
              </a:rPr>
              <a:t>Support Services </a:t>
            </a:r>
            <a:r>
              <a:rPr lang="en-ZA" altLang="en-US" sz="1600" dirty="0">
                <a:solidFill>
                  <a:prstClr val="black"/>
                </a:solidFill>
                <a:latin typeface="Arial" panose="020B0604020202020204" pitchFamily="34" charset="0"/>
                <a:cs typeface="Arial" panose="020B0604020202020204" pitchFamily="34" charset="0"/>
              </a:rPr>
              <a:t>provides </a:t>
            </a:r>
            <a:r>
              <a:rPr lang="en-ZA" altLang="en-US" sz="1600" dirty="0" smtClean="0">
                <a:solidFill>
                  <a:prstClr val="black"/>
                </a:solidFill>
                <a:latin typeface="Arial" panose="020B0604020202020204" pitchFamily="34" charset="0"/>
                <a:cs typeface="Arial" panose="020B0604020202020204" pitchFamily="34" charset="0"/>
              </a:rPr>
              <a:t>administrative </a:t>
            </a:r>
            <a:r>
              <a:rPr lang="en-ZA" altLang="en-US" sz="1600" dirty="0">
                <a:solidFill>
                  <a:prstClr val="black"/>
                </a:solidFill>
                <a:latin typeface="Arial" panose="020B0604020202020204" pitchFamily="34" charset="0"/>
                <a:cs typeface="Arial" panose="020B0604020202020204" pitchFamily="34" charset="0"/>
              </a:rPr>
              <a:t>support services to the </a:t>
            </a:r>
            <a:r>
              <a:rPr lang="en-ZA" altLang="en-US" sz="1600" dirty="0" smtClean="0">
                <a:solidFill>
                  <a:prstClr val="black"/>
                </a:solidFill>
                <a:latin typeface="Arial" panose="020B0604020202020204" pitchFamily="34" charset="0"/>
                <a:cs typeface="Arial" panose="020B0604020202020204" pitchFamily="34" charset="0"/>
              </a:rPr>
              <a:t>NPA</a:t>
            </a:r>
          </a:p>
          <a:p>
            <a:pPr marL="0" indent="0" algn="just" defTabSz="422041">
              <a:lnSpc>
                <a:spcPct val="170000"/>
              </a:lnSpc>
              <a:buClr>
                <a:srgbClr val="CE9B18"/>
              </a:buClr>
              <a:buNone/>
              <a:defRPr/>
            </a:pPr>
            <a:r>
              <a:rPr lang="en-ZA" sz="1600" dirty="0">
                <a:solidFill>
                  <a:prstClr val="black"/>
                </a:solidFill>
                <a:latin typeface="Arial" panose="020B0604020202020204" pitchFamily="34" charset="0"/>
                <a:cs typeface="Arial" panose="020B0604020202020204" pitchFamily="34" charset="0"/>
              </a:rPr>
              <a:t>T</a:t>
            </a:r>
            <a:r>
              <a:rPr lang="en-ZA" sz="1600" dirty="0" smtClean="0">
                <a:solidFill>
                  <a:prstClr val="black"/>
                </a:solidFill>
                <a:latin typeface="Arial" panose="020B0604020202020204" pitchFamily="34" charset="0"/>
                <a:cs typeface="Arial" panose="020B0604020202020204" pitchFamily="34" charset="0"/>
              </a:rPr>
              <a:t>he Legal Affairs Division is not a sub-programme of the NPA but performs an important function within the organisation in terms of civil actions</a:t>
            </a:r>
            <a:endParaRPr lang="en-GB" sz="1600" dirty="0" smtClean="0">
              <a:solidFill>
                <a:prstClr val="black"/>
              </a:solidFill>
              <a:latin typeface="Arial" panose="020B0604020202020204" pitchFamily="34" charset="0"/>
              <a:cs typeface="Arial" panose="020B0604020202020204" pitchFamily="34" charset="0"/>
            </a:endParaRPr>
          </a:p>
          <a:p>
            <a:pPr marL="285750" lvl="2" indent="-285750" algn="just" defTabSz="422041" fontAlgn="auto">
              <a:lnSpc>
                <a:spcPct val="150000"/>
              </a:lnSpc>
              <a:spcAft>
                <a:spcPts val="0"/>
              </a:spcAft>
              <a:buSzPct val="80000"/>
              <a:buFont typeface="Wingdings" panose="05000000000000000000" pitchFamily="2" charset="2"/>
              <a:buChar char="Ø"/>
              <a:defRPr/>
            </a:pPr>
            <a:endParaRPr lang="en-GB" sz="1600" dirty="0">
              <a:solidFill>
                <a:prstClr val="black"/>
              </a:solidFill>
              <a:latin typeface="Arial" panose="020B0604020202020204" pitchFamily="34" charset="0"/>
              <a:cs typeface="Arial" panose="020B0604020202020204" pitchFamily="34" charset="0"/>
            </a:endParaRPr>
          </a:p>
          <a:p>
            <a:pPr marL="285750" lvl="2" indent="-285750" algn="just" defTabSz="422041" fontAlgn="auto">
              <a:lnSpc>
                <a:spcPct val="150000"/>
              </a:lnSpc>
              <a:spcAft>
                <a:spcPts val="0"/>
              </a:spcAft>
              <a:buSzPct val="80000"/>
              <a:buFont typeface="Wingdings" panose="05000000000000000000" pitchFamily="2" charset="2"/>
              <a:buChar char="Ø"/>
              <a:defRPr/>
            </a:pPr>
            <a:endParaRPr lang="en-US" sz="1600" dirty="0">
              <a:solidFill>
                <a:prstClr val="black"/>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NPA SUB-PROGRAMMES</a:t>
            </a:r>
            <a:endParaRPr lang="en-GB" sz="2400" b="1" cap="small" dirty="0">
              <a:solidFill>
                <a:schemeClr val="bg1"/>
              </a:solidFill>
            </a:endParaRPr>
          </a:p>
        </p:txBody>
      </p:sp>
    </p:spTree>
    <p:extLst>
      <p:ext uri="{BB962C8B-B14F-4D97-AF65-F5344CB8AC3E}">
        <p14:creationId xmlns:p14="http://schemas.microsoft.com/office/powerpoint/2010/main" xmlns="" val="185717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07E478-54AB-40C2-81AC-85A7B2FFB236}" type="slidenum">
              <a:rPr lang="en-US" altLang="en-US" sz="1000" b="1">
                <a:solidFill>
                  <a:srgbClr val="A7A399"/>
                </a:solidFill>
              </a:rPr>
              <a:pPr/>
              <a:t>9</a:t>
            </a:fld>
            <a:endParaRPr lang="en-US" altLang="en-US" sz="1000" b="1" dirty="0">
              <a:solidFill>
                <a:srgbClr val="A7A399"/>
              </a:solidFill>
            </a:endParaRPr>
          </a:p>
        </p:txBody>
      </p:sp>
      <p:sp>
        <p:nvSpPr>
          <p:cNvPr id="25604" name="Content Placeholder 4"/>
          <p:cNvSpPr>
            <a:spLocks noGrp="1"/>
          </p:cNvSpPr>
          <p:nvPr>
            <p:ph idx="4294967295"/>
          </p:nvPr>
        </p:nvSpPr>
        <p:spPr bwMode="auto">
          <a:xfrm>
            <a:off x="0" y="703801"/>
            <a:ext cx="9056318" cy="56525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Autofit/>
          </a:bodyPr>
          <a:lstStyle/>
          <a:p>
            <a:pPr marL="447675" lvl="2" indent="-447675" algn="just" defTabSz="422041" fontAlgn="auto">
              <a:lnSpc>
                <a:spcPct val="150000"/>
              </a:lnSpc>
              <a:spcAft>
                <a:spcPts val="0"/>
              </a:spcAft>
              <a:buClr>
                <a:srgbClr val="C59247"/>
              </a:buClr>
              <a:buSzPct val="80000"/>
              <a:buFont typeface="Wingdings" pitchFamily="2" charset="2"/>
              <a:buChar char="Ø"/>
              <a:defRPr/>
            </a:pPr>
            <a:r>
              <a:rPr lang="en-GB" sz="1800" dirty="0" smtClean="0">
                <a:latin typeface="Arial" panose="020B0604020202020204" pitchFamily="34" charset="0"/>
                <a:cs typeface="Arial" panose="020B0604020202020204" pitchFamily="34" charset="0"/>
              </a:rPr>
              <a:t>NPA’s performance depends largely on its collaboration with all criminal justice system (CJS) role-players, especially the SAPS (its special units), other anti-corruption role-players (such as the Special Investigating Unit) and the judiciary </a:t>
            </a:r>
          </a:p>
          <a:p>
            <a:pPr marL="447675" lvl="2" indent="-447675" algn="just" defTabSz="422041" fontAlgn="auto">
              <a:lnSpc>
                <a:spcPct val="150000"/>
              </a:lnSpc>
              <a:spcAft>
                <a:spcPts val="0"/>
              </a:spcAft>
              <a:buClr>
                <a:srgbClr val="C59247"/>
              </a:buClr>
              <a:buSzPct val="80000"/>
              <a:buFont typeface="Wingdings" pitchFamily="2" charset="2"/>
              <a:buChar char="Ø"/>
              <a:defRPr/>
            </a:pPr>
            <a:r>
              <a:rPr lang="en-GB" sz="1800" dirty="0" smtClean="0">
                <a:latin typeface="Arial" panose="020B0604020202020204" pitchFamily="34" charset="0"/>
                <a:cs typeface="Arial" panose="020B0604020202020204" pitchFamily="34" charset="0"/>
              </a:rPr>
              <a:t>Ensuring that trial ready cases proceed timeously remains a major challenge for the NPA and other CJS role-players</a:t>
            </a:r>
          </a:p>
          <a:p>
            <a:pPr marL="447675" lvl="2" indent="-447675" algn="just" defTabSz="422041" fontAlgn="auto">
              <a:lnSpc>
                <a:spcPct val="150000"/>
              </a:lnSpc>
              <a:spcAft>
                <a:spcPts val="0"/>
              </a:spcAft>
              <a:buClr>
                <a:srgbClr val="C59247"/>
              </a:buClr>
              <a:buSzPct val="80000"/>
              <a:buFont typeface="Wingdings" pitchFamily="2" charset="2"/>
              <a:buChar char="Ø"/>
              <a:defRPr/>
            </a:pPr>
            <a:r>
              <a:rPr lang="en-GB" sz="1800" dirty="0" smtClean="0">
                <a:latin typeface="Arial" panose="020B0604020202020204" pitchFamily="34" charset="0"/>
                <a:cs typeface="Arial" panose="020B0604020202020204" pitchFamily="34" charset="0"/>
              </a:rPr>
              <a:t>The inability to optimally utilise court hours and days, hampers performance</a:t>
            </a:r>
          </a:p>
          <a:p>
            <a:pPr marL="461963" lvl="2" indent="-461963" algn="just" defTabSz="422041">
              <a:lnSpc>
                <a:spcPct val="150000"/>
              </a:lnSpc>
              <a:buClr>
                <a:srgbClr val="C59247"/>
              </a:buClr>
              <a:buSzPct val="80000"/>
              <a:buFont typeface="Wingdings" panose="05000000000000000000" pitchFamily="2" charset="2"/>
              <a:buChar char="Ø"/>
              <a:defRPr/>
            </a:pPr>
            <a:r>
              <a:rPr lang="en-GB" sz="1800" dirty="0">
                <a:latin typeface="Arial" panose="020B0604020202020204" pitchFamily="34" charset="0"/>
                <a:cs typeface="Arial" panose="020B0604020202020204" pitchFamily="34" charset="0"/>
              </a:rPr>
              <a:t>NPA participates in various structures such as Case Flow Forums </a:t>
            </a:r>
            <a:r>
              <a:rPr lang="en-GB" sz="1800" dirty="0" smtClean="0">
                <a:latin typeface="Arial" panose="020B0604020202020204" pitchFamily="34" charset="0"/>
                <a:cs typeface="Arial" panose="020B0604020202020204" pitchFamily="34" charset="0"/>
              </a:rPr>
              <a:t>at </a:t>
            </a:r>
            <a:r>
              <a:rPr lang="en-GB" sz="1800" dirty="0">
                <a:latin typeface="Arial" panose="020B0604020202020204" pitchFamily="34" charset="0"/>
                <a:cs typeface="Arial" panose="020B0604020202020204" pitchFamily="34" charset="0"/>
              </a:rPr>
              <a:t>National and Provincial </a:t>
            </a:r>
            <a:r>
              <a:rPr lang="en-GB" sz="1800" dirty="0" smtClean="0">
                <a:latin typeface="Arial" panose="020B0604020202020204" pitchFamily="34" charset="0"/>
                <a:cs typeface="Arial" panose="020B0604020202020204" pitchFamily="34" charset="0"/>
              </a:rPr>
              <a:t>levels e.g. the Efficiency </a:t>
            </a:r>
            <a:r>
              <a:rPr lang="en-GB" sz="1800" dirty="0">
                <a:latin typeface="Arial" panose="020B0604020202020204" pitchFamily="34" charset="0"/>
                <a:cs typeface="Arial" panose="020B0604020202020204" pitchFamily="34" charset="0"/>
              </a:rPr>
              <a:t>Enhancement Committees in an endeavour to alleviate </a:t>
            </a:r>
            <a:r>
              <a:rPr lang="en-GB" sz="1800" dirty="0" smtClean="0">
                <a:latin typeface="Arial" panose="020B0604020202020204" pitchFamily="34" charset="0"/>
                <a:cs typeface="Arial" panose="020B0604020202020204" pitchFamily="34" charset="0"/>
              </a:rPr>
              <a:t>most </a:t>
            </a:r>
            <a:r>
              <a:rPr lang="en-GB" sz="1800" dirty="0">
                <a:latin typeface="Arial" panose="020B0604020202020204" pitchFamily="34" charset="0"/>
                <a:cs typeface="Arial" panose="020B0604020202020204" pitchFamily="34" charset="0"/>
              </a:rPr>
              <a:t>operational </a:t>
            </a:r>
            <a:r>
              <a:rPr lang="en-GB" sz="1800" dirty="0" smtClean="0">
                <a:latin typeface="Arial" panose="020B0604020202020204" pitchFamily="34" charset="0"/>
                <a:cs typeface="Arial" panose="020B0604020202020204" pitchFamily="34" charset="0"/>
              </a:rPr>
              <a:t>challenges</a:t>
            </a:r>
          </a:p>
          <a:p>
            <a:pPr marL="461963" lvl="2" indent="-461963" algn="just" defTabSz="422041">
              <a:lnSpc>
                <a:spcPct val="150000"/>
              </a:lnSpc>
              <a:buClr>
                <a:srgbClr val="C59247"/>
              </a:buClr>
              <a:buSzPct val="80000"/>
              <a:buFont typeface="Wingdings" panose="05000000000000000000" pitchFamily="2" charset="2"/>
              <a:buChar char="Ø"/>
              <a:defRPr/>
            </a:pPr>
            <a:r>
              <a:rPr lang="en-GB" sz="1800" dirty="0" smtClean="0">
                <a:latin typeface="Arial" panose="020B0604020202020204" pitchFamily="34" charset="0"/>
                <a:cs typeface="Arial" panose="020B0604020202020204" pitchFamily="34" charset="0"/>
              </a:rPr>
              <a:t>In addition thereto, budgetary </a:t>
            </a:r>
            <a:r>
              <a:rPr lang="en-GB" sz="1800" dirty="0">
                <a:latin typeface="Arial" panose="020B0604020202020204" pitchFamily="34" charset="0"/>
                <a:cs typeface="Arial" panose="020B0604020202020204" pitchFamily="34" charset="0"/>
              </a:rPr>
              <a:t>constraints </a:t>
            </a:r>
            <a:r>
              <a:rPr lang="en-GB" sz="1800" dirty="0" smtClean="0">
                <a:latin typeface="Arial" panose="020B0604020202020204" pitchFamily="34" charset="0"/>
                <a:cs typeface="Arial" panose="020B0604020202020204" pitchFamily="34" charset="0"/>
              </a:rPr>
              <a:t>severely </a:t>
            </a:r>
            <a:r>
              <a:rPr lang="en-GB" sz="1800" dirty="0">
                <a:latin typeface="Arial" panose="020B0604020202020204" pitchFamily="34" charset="0"/>
                <a:cs typeface="Arial" panose="020B0604020202020204" pitchFamily="34" charset="0"/>
              </a:rPr>
              <a:t>strain </a:t>
            </a:r>
            <a:r>
              <a:rPr lang="en-GB" sz="1800" dirty="0" smtClean="0">
                <a:latin typeface="Arial" panose="020B0604020202020204" pitchFamily="34" charset="0"/>
                <a:cs typeface="Arial" panose="020B0604020202020204" pitchFamily="34" charset="0"/>
              </a:rPr>
              <a:t>the NPA’s ability to function optimally and deliver mandatory services</a:t>
            </a:r>
          </a:p>
          <a:p>
            <a:pPr marL="0" lvl="2" indent="0" algn="just" defTabSz="422041" fontAlgn="auto">
              <a:lnSpc>
                <a:spcPct val="150000"/>
              </a:lnSpc>
              <a:spcAft>
                <a:spcPts val="0"/>
              </a:spcAft>
              <a:buSzPct val="80000"/>
              <a:buNone/>
              <a:defRPr/>
            </a:pPr>
            <a:endParaRPr lang="en-GB" sz="1800" dirty="0" smtClean="0">
              <a:latin typeface="Arial" panose="020B0604020202020204" pitchFamily="34" charset="0"/>
              <a:cs typeface="Arial" panose="020B0604020202020204" pitchFamily="34" charset="0"/>
            </a:endParaRPr>
          </a:p>
          <a:p>
            <a:pPr marL="0" lvl="2" indent="0" algn="just" defTabSz="422041" fontAlgn="auto">
              <a:lnSpc>
                <a:spcPct val="150000"/>
              </a:lnSpc>
              <a:spcAft>
                <a:spcPts val="0"/>
              </a:spcAft>
              <a:buSzPct val="80000"/>
              <a:buNone/>
              <a:defRPr/>
            </a:pPr>
            <a:r>
              <a:rPr lang="en-GB" sz="1800" dirty="0" smtClean="0">
                <a:solidFill>
                  <a:srgbClr val="FF0000"/>
                </a:solidFill>
                <a:latin typeface="Arial" panose="020B0604020202020204" pitchFamily="34" charset="0"/>
                <a:ea typeface="Times New Roman" panose="02020603050405020304" pitchFamily="18" charset="0"/>
              </a:rPr>
              <a:t> </a:t>
            </a:r>
          </a:p>
          <a:p>
            <a:pPr marL="0" lvl="2" indent="0" algn="just" defTabSz="422041" fontAlgn="auto">
              <a:lnSpc>
                <a:spcPct val="150000"/>
              </a:lnSpc>
              <a:spcAft>
                <a:spcPts val="0"/>
              </a:spcAft>
              <a:buSzPct val="80000"/>
              <a:buNone/>
              <a:defRPr/>
            </a:pPr>
            <a:endParaRPr lang="en-US" sz="12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0" y="-27384"/>
            <a:ext cx="9144000" cy="500062"/>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7500"/>
          </a:bodyPr>
          <a:lstStyle/>
          <a:p>
            <a:pPr algn="ctr">
              <a:defRPr/>
            </a:pPr>
            <a:r>
              <a:rPr lang="en-GB" sz="2400" b="1" cap="small" dirty="0" smtClean="0">
                <a:solidFill>
                  <a:schemeClr val="bg1"/>
                </a:solidFill>
              </a:rPr>
              <a:t>OPERATIONAL ENVIRONMENT</a:t>
            </a:r>
            <a:endParaRPr lang="en-GB" sz="2400" b="1" cap="small" dirty="0">
              <a:solidFill>
                <a:schemeClr val="bg1"/>
              </a:solidFill>
            </a:endParaRPr>
          </a:p>
        </p:txBody>
      </p:sp>
    </p:spTree>
    <p:extLst>
      <p:ext uri="{BB962C8B-B14F-4D97-AF65-F5344CB8AC3E}">
        <p14:creationId xmlns:p14="http://schemas.microsoft.com/office/powerpoint/2010/main" xmlns="" val="941861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4112</TotalTime>
  <Words>4666</Words>
  <Application>Microsoft Office PowerPoint</Application>
  <PresentationFormat>On-screen Show (4:3)</PresentationFormat>
  <Paragraphs>998</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DOJ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Hambury</dc:creator>
  <cp:lastModifiedBy>PUMZA</cp:lastModifiedBy>
  <cp:revision>441</cp:revision>
  <dcterms:created xsi:type="dcterms:W3CDTF">2015-10-23T07:29:27Z</dcterms:created>
  <dcterms:modified xsi:type="dcterms:W3CDTF">2018-10-15T07:45:29Z</dcterms:modified>
</cp:coreProperties>
</file>