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28"/>
  </p:notesMasterIdLst>
  <p:handoutMasterIdLst>
    <p:handoutMasterId r:id="rId29"/>
  </p:handoutMasterIdLst>
  <p:sldIdLst>
    <p:sldId id="256" r:id="rId3"/>
    <p:sldId id="257" r:id="rId4"/>
    <p:sldId id="258" r:id="rId5"/>
    <p:sldId id="298" r:id="rId6"/>
    <p:sldId id="320" r:id="rId7"/>
    <p:sldId id="322" r:id="rId8"/>
    <p:sldId id="308" r:id="rId9"/>
    <p:sldId id="317" r:id="rId10"/>
    <p:sldId id="318" r:id="rId11"/>
    <p:sldId id="319" r:id="rId12"/>
    <p:sldId id="263" r:id="rId13"/>
    <p:sldId id="294" r:id="rId14"/>
    <p:sldId id="291" r:id="rId15"/>
    <p:sldId id="292" r:id="rId16"/>
    <p:sldId id="293" r:id="rId17"/>
    <p:sldId id="300" r:id="rId18"/>
    <p:sldId id="321" r:id="rId19"/>
    <p:sldId id="299" r:id="rId20"/>
    <p:sldId id="313" r:id="rId21"/>
    <p:sldId id="315" r:id="rId22"/>
    <p:sldId id="316" r:id="rId23"/>
    <p:sldId id="305" r:id="rId24"/>
    <p:sldId id="314" r:id="rId25"/>
    <p:sldId id="311" r:id="rId26"/>
    <p:sldId id="304" r:id="rId27"/>
  </p:sldIdLst>
  <p:sldSz cx="9144000" cy="6858000" type="screen4x3"/>
  <p:notesSz cx="992981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msa Ntshingila" initials="NN" lastIdx="3" clrIdx="0">
    <p:extLst>
      <p:ext uri="{19B8F6BF-5375-455C-9EA6-DF929625EA0E}">
        <p15:presenceInfo xmlns:p15="http://schemas.microsoft.com/office/powerpoint/2012/main" xmlns="" userId="S-1-5-21-1160977230-1528378625-1234779376-2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73" autoAdjust="0"/>
  </p:normalViewPr>
  <p:slideViewPr>
    <p:cSldViewPr>
      <p:cViewPr varScale="1">
        <p:scale>
          <a:sx n="94" d="100"/>
          <a:sy n="94" d="100"/>
        </p:scale>
        <p:origin x="-2124" y="-10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40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E655DA-1F14-4CF4-862B-183D301D3715}" type="doc">
      <dgm:prSet loTypeId="urn:microsoft.com/office/officeart/2009/3/layout/IncreasingArrowsProcess" loCatId="process" qsTypeId="urn:microsoft.com/office/officeart/2005/8/quickstyle/simple4" qsCatId="simple" csTypeId="urn:microsoft.com/office/officeart/2005/8/colors/accent1_4" csCatId="accent1" phldr="1"/>
      <dgm:spPr/>
      <dgm:t>
        <a:bodyPr/>
        <a:lstStyle/>
        <a:p>
          <a:endParaRPr lang="en-ZA"/>
        </a:p>
      </dgm:t>
    </dgm:pt>
    <dgm:pt modelId="{AC1EC641-E648-499D-B73A-F039D968CF44}">
      <dgm:prSet phldrT="[Text]" custT="1"/>
      <dgm:spPr/>
      <dgm:t>
        <a:bodyPr/>
        <a:lstStyle/>
        <a:p>
          <a:r>
            <a:rPr lang="en-ZA" sz="1800" b="1" dirty="0" smtClean="0"/>
            <a:t>1. </a:t>
          </a:r>
          <a:r>
            <a:rPr lang="en-ZA" sz="2400" b="1" dirty="0" smtClean="0"/>
            <a:t>Finalise Consolidation Transaction </a:t>
          </a:r>
          <a:endParaRPr lang="en-ZA" sz="2400" b="1" dirty="0"/>
        </a:p>
      </dgm:t>
    </dgm:pt>
    <dgm:pt modelId="{D95B8341-FDCA-488A-949D-F2E6D6CED15D}" type="parTrans" cxnId="{A988B579-156A-408B-96CB-FECA7E4BEA73}">
      <dgm:prSet/>
      <dgm:spPr/>
      <dgm:t>
        <a:bodyPr/>
        <a:lstStyle/>
        <a:p>
          <a:endParaRPr lang="en-ZA"/>
        </a:p>
      </dgm:t>
    </dgm:pt>
    <dgm:pt modelId="{1DBB9139-5ADD-455F-92F4-05B2C937F496}" type="sibTrans" cxnId="{A988B579-156A-408B-96CB-FECA7E4BEA73}">
      <dgm:prSet/>
      <dgm:spPr/>
      <dgm:t>
        <a:bodyPr/>
        <a:lstStyle/>
        <a:p>
          <a:endParaRPr lang="en-ZA"/>
        </a:p>
      </dgm:t>
    </dgm:pt>
    <dgm:pt modelId="{7A0796D6-5441-4E1E-8212-F2BA683E564B}">
      <dgm:prSet phldrT="[Text]" custT="1"/>
      <dgm:spPr/>
      <dgm:t>
        <a:bodyPr/>
        <a:lstStyle/>
        <a:p>
          <a:endParaRPr lang="en-ZA" sz="1400" dirty="0" smtClean="0"/>
        </a:p>
        <a:p>
          <a:r>
            <a:rPr lang="en-ZA" sz="1600" dirty="0" smtClean="0"/>
            <a:t>PFMA Approvals </a:t>
          </a:r>
        </a:p>
        <a:p>
          <a:endParaRPr lang="en-ZA" sz="1600" dirty="0" smtClean="0"/>
        </a:p>
        <a:p>
          <a:r>
            <a:rPr lang="en-ZA" sz="1600" dirty="0" smtClean="0"/>
            <a:t>Establish Interim Board</a:t>
          </a:r>
        </a:p>
        <a:p>
          <a:endParaRPr lang="en-ZA" sz="1600" dirty="0" smtClean="0"/>
        </a:p>
        <a:p>
          <a:r>
            <a:rPr lang="en-ZA" sz="1600" dirty="0" smtClean="0"/>
            <a:t>Setup the Consolidated Organisational Structure</a:t>
          </a:r>
        </a:p>
        <a:p>
          <a:endParaRPr lang="en-ZA" sz="1600" dirty="0" smtClean="0"/>
        </a:p>
        <a:p>
          <a:r>
            <a:rPr lang="en-ZA" sz="1600" dirty="0" smtClean="0"/>
            <a:t>Commence with HSDB Draft Policy Business Case and Enabling Legislation</a:t>
          </a:r>
        </a:p>
        <a:p>
          <a:endParaRPr lang="en-ZA" sz="1600" dirty="0" smtClean="0"/>
        </a:p>
        <a:p>
          <a:r>
            <a:rPr lang="en-ZA" sz="1600" dirty="0" smtClean="0">
              <a:solidFill>
                <a:schemeClr val="tx1"/>
              </a:solidFill>
            </a:rPr>
            <a:t>Secure Section 66 Approval</a:t>
          </a:r>
        </a:p>
        <a:p>
          <a:endParaRPr lang="en-ZA" sz="1600" dirty="0" smtClean="0"/>
        </a:p>
        <a:p>
          <a:r>
            <a:rPr lang="en-ZA" sz="1600" dirty="0" smtClean="0">
              <a:solidFill>
                <a:srgbClr val="FF0000"/>
              </a:solidFill>
            </a:rPr>
            <a:t>Consolidate Financials of Three DFIs</a:t>
          </a:r>
          <a:endParaRPr lang="en-ZA" sz="1600" dirty="0">
            <a:solidFill>
              <a:srgbClr val="FF0000"/>
            </a:solidFill>
          </a:endParaRPr>
        </a:p>
      </dgm:t>
    </dgm:pt>
    <dgm:pt modelId="{871CC70F-9DFC-4FE1-B4FB-D62AC2245439}" type="parTrans" cxnId="{AE4993DF-DC77-4492-BB31-32E81D67E3F3}">
      <dgm:prSet/>
      <dgm:spPr/>
      <dgm:t>
        <a:bodyPr/>
        <a:lstStyle/>
        <a:p>
          <a:endParaRPr lang="en-ZA"/>
        </a:p>
      </dgm:t>
    </dgm:pt>
    <dgm:pt modelId="{EACEC42D-6309-4107-8EEF-A5CDE4C22B7F}" type="sibTrans" cxnId="{AE4993DF-DC77-4492-BB31-32E81D67E3F3}">
      <dgm:prSet/>
      <dgm:spPr/>
      <dgm:t>
        <a:bodyPr/>
        <a:lstStyle/>
        <a:p>
          <a:endParaRPr lang="en-ZA"/>
        </a:p>
      </dgm:t>
    </dgm:pt>
    <dgm:pt modelId="{88AD91DF-871D-454A-9525-A03E6FC44A50}">
      <dgm:prSet phldrT="[Text]" custT="1"/>
      <dgm:spPr/>
      <dgm:t>
        <a:bodyPr/>
        <a:lstStyle/>
        <a:p>
          <a:r>
            <a:rPr lang="en-ZA" sz="1800" b="1" dirty="0" smtClean="0"/>
            <a:t>2. </a:t>
          </a:r>
          <a:r>
            <a:rPr lang="en-ZA" sz="2400" b="1" dirty="0" smtClean="0"/>
            <a:t>Establish HSDB</a:t>
          </a:r>
          <a:endParaRPr lang="en-ZA" sz="2400" b="1" dirty="0"/>
        </a:p>
      </dgm:t>
    </dgm:pt>
    <dgm:pt modelId="{3D494C92-AB33-468E-BD53-8FBA70494B49}" type="parTrans" cxnId="{7ABF3420-B1CA-48D3-8525-8639CB55C5E6}">
      <dgm:prSet/>
      <dgm:spPr/>
      <dgm:t>
        <a:bodyPr/>
        <a:lstStyle/>
        <a:p>
          <a:endParaRPr lang="en-ZA"/>
        </a:p>
      </dgm:t>
    </dgm:pt>
    <dgm:pt modelId="{95AA8D14-DDCD-4E07-AC5F-C3AB35AA1771}" type="sibTrans" cxnId="{7ABF3420-B1CA-48D3-8525-8639CB55C5E6}">
      <dgm:prSet/>
      <dgm:spPr/>
      <dgm:t>
        <a:bodyPr/>
        <a:lstStyle/>
        <a:p>
          <a:endParaRPr lang="en-ZA"/>
        </a:p>
      </dgm:t>
    </dgm:pt>
    <dgm:pt modelId="{B133CAF3-E31E-476C-AB7C-87D374E5403C}">
      <dgm:prSet phldrT="[Text]" custT="1"/>
      <dgm:spPr/>
      <dgm:t>
        <a:bodyPr/>
        <a:lstStyle/>
        <a:p>
          <a:endParaRPr lang="en-ZA" sz="1900" dirty="0" smtClean="0"/>
        </a:p>
        <a:p>
          <a:r>
            <a:rPr lang="en-ZA" sz="1600" dirty="0" smtClean="0">
              <a:solidFill>
                <a:srgbClr val="FF0000"/>
              </a:solidFill>
            </a:rPr>
            <a:t>Finalise Business Case &amp; Draft Legislation</a:t>
          </a:r>
        </a:p>
        <a:p>
          <a:r>
            <a:rPr lang="en-ZA" sz="1600" dirty="0" smtClean="0"/>
            <a:t> </a:t>
          </a:r>
        </a:p>
        <a:p>
          <a:r>
            <a:rPr lang="en-ZA" sz="1600" dirty="0" smtClean="0">
              <a:solidFill>
                <a:srgbClr val="00B050"/>
              </a:solidFill>
            </a:rPr>
            <a:t>Secure Approvals : Ministry &amp; Joint Evaluation Panel</a:t>
          </a:r>
        </a:p>
        <a:p>
          <a:endParaRPr lang="en-ZA" sz="1600" dirty="0" smtClean="0">
            <a:solidFill>
              <a:srgbClr val="00B050"/>
            </a:solidFill>
          </a:endParaRPr>
        </a:p>
        <a:p>
          <a:r>
            <a:rPr lang="en-ZA" sz="1600" dirty="0" smtClean="0">
              <a:solidFill>
                <a:srgbClr val="00B050"/>
              </a:solidFill>
            </a:rPr>
            <a:t>Promulgate Legislation (HSDB Act)</a:t>
          </a:r>
        </a:p>
        <a:p>
          <a:r>
            <a:rPr lang="en-ZA" sz="1600" dirty="0" smtClean="0">
              <a:solidFill>
                <a:srgbClr val="00B050"/>
              </a:solidFill>
            </a:rPr>
            <a:t> </a:t>
          </a:r>
        </a:p>
        <a:p>
          <a:r>
            <a:rPr lang="en-ZA" sz="1600" dirty="0" smtClean="0">
              <a:solidFill>
                <a:srgbClr val="00B050"/>
              </a:solidFill>
            </a:rPr>
            <a:t>Operationalise Act</a:t>
          </a:r>
        </a:p>
      </dgm:t>
    </dgm:pt>
    <dgm:pt modelId="{90877AFE-B5BD-4C52-9ECF-96502D0D6E35}" type="parTrans" cxnId="{55D69DB0-F491-4905-B2B5-06B4469D4E81}">
      <dgm:prSet/>
      <dgm:spPr/>
      <dgm:t>
        <a:bodyPr/>
        <a:lstStyle/>
        <a:p>
          <a:endParaRPr lang="en-ZA"/>
        </a:p>
      </dgm:t>
    </dgm:pt>
    <dgm:pt modelId="{BB5BEF28-9815-4E91-8F56-F1FB098649AC}" type="sibTrans" cxnId="{55D69DB0-F491-4905-B2B5-06B4469D4E81}">
      <dgm:prSet/>
      <dgm:spPr/>
      <dgm:t>
        <a:bodyPr/>
        <a:lstStyle/>
        <a:p>
          <a:endParaRPr lang="en-ZA"/>
        </a:p>
      </dgm:t>
    </dgm:pt>
    <dgm:pt modelId="{72B4EE5C-1E2B-4707-9315-AE06EF12C03D}">
      <dgm:prSet phldrT="[Text]" custT="1"/>
      <dgm:spPr/>
      <dgm:t>
        <a:bodyPr/>
        <a:lstStyle/>
        <a:p>
          <a:r>
            <a:rPr lang="en-ZA" sz="1800" b="1" dirty="0" smtClean="0"/>
            <a:t>3. </a:t>
          </a:r>
          <a:r>
            <a:rPr lang="en-ZA" sz="2400" b="1" dirty="0" smtClean="0"/>
            <a:t>Full Operations</a:t>
          </a:r>
          <a:endParaRPr lang="en-ZA" sz="1800" b="1" dirty="0"/>
        </a:p>
      </dgm:t>
    </dgm:pt>
    <dgm:pt modelId="{52B3C50A-9041-4006-9B1B-0E9AC9065B2C}" type="parTrans" cxnId="{E71B7045-4F62-4BD7-B5D8-5C1CE2D3BAAC}">
      <dgm:prSet/>
      <dgm:spPr/>
      <dgm:t>
        <a:bodyPr/>
        <a:lstStyle/>
        <a:p>
          <a:endParaRPr lang="en-ZA"/>
        </a:p>
      </dgm:t>
    </dgm:pt>
    <dgm:pt modelId="{0A6E00F4-4867-43E0-8648-3E5ED4E1884E}" type="sibTrans" cxnId="{E71B7045-4F62-4BD7-B5D8-5C1CE2D3BAAC}">
      <dgm:prSet/>
      <dgm:spPr/>
      <dgm:t>
        <a:bodyPr/>
        <a:lstStyle/>
        <a:p>
          <a:endParaRPr lang="en-ZA"/>
        </a:p>
      </dgm:t>
    </dgm:pt>
    <dgm:pt modelId="{2E04F635-A011-40ED-AA7F-791A2FB7BCB9}">
      <dgm:prSet phldrT="[Text]" custT="1"/>
      <dgm:spPr/>
      <dgm:t>
        <a:bodyPr/>
        <a:lstStyle/>
        <a:p>
          <a:endParaRPr lang="en-ZA" sz="1600" dirty="0" smtClean="0"/>
        </a:p>
        <a:p>
          <a:endParaRPr lang="en-ZA" sz="1600" dirty="0" smtClean="0"/>
        </a:p>
        <a:p>
          <a:r>
            <a:rPr lang="en-ZA" sz="1600" dirty="0" smtClean="0"/>
            <a:t>Secure Funding for HSDB</a:t>
          </a:r>
        </a:p>
        <a:p>
          <a:endParaRPr lang="en-ZA" sz="1800" dirty="0" smtClean="0"/>
        </a:p>
        <a:p>
          <a:r>
            <a:rPr lang="en-ZA" sz="1600" dirty="0" smtClean="0"/>
            <a:t>Finalise staffing</a:t>
          </a:r>
        </a:p>
        <a:p>
          <a:endParaRPr lang="en-ZA" sz="1600" dirty="0" smtClean="0"/>
        </a:p>
        <a:p>
          <a:r>
            <a:rPr lang="en-ZA" sz="1600" dirty="0" smtClean="0"/>
            <a:t>Implement new products and services</a:t>
          </a:r>
        </a:p>
        <a:p>
          <a:endParaRPr lang="en-ZA" sz="1600" dirty="0" smtClean="0"/>
        </a:p>
        <a:p>
          <a:r>
            <a:rPr lang="en-ZA" sz="1600" dirty="0" smtClean="0"/>
            <a:t>Deliver on mandate</a:t>
          </a:r>
        </a:p>
      </dgm:t>
    </dgm:pt>
    <dgm:pt modelId="{E02AE042-F906-4584-81A7-6F83CEE98D02}" type="parTrans" cxnId="{B548FD98-9EFF-4BD8-8FF2-6D7FD819A589}">
      <dgm:prSet/>
      <dgm:spPr/>
      <dgm:t>
        <a:bodyPr/>
        <a:lstStyle/>
        <a:p>
          <a:endParaRPr lang="en-ZA"/>
        </a:p>
      </dgm:t>
    </dgm:pt>
    <dgm:pt modelId="{72439410-B929-4917-94B8-DFBEBEBB679B}" type="sibTrans" cxnId="{B548FD98-9EFF-4BD8-8FF2-6D7FD819A589}">
      <dgm:prSet/>
      <dgm:spPr/>
      <dgm:t>
        <a:bodyPr/>
        <a:lstStyle/>
        <a:p>
          <a:endParaRPr lang="en-ZA"/>
        </a:p>
      </dgm:t>
    </dgm:pt>
    <dgm:pt modelId="{61F2F958-692A-4EAB-ADC5-755274EAFDFF}" type="pres">
      <dgm:prSet presAssocID="{BDE655DA-1F14-4CF4-862B-183D301D3715}" presName="Name0" presStyleCnt="0">
        <dgm:presLayoutVars>
          <dgm:chMax val="5"/>
          <dgm:chPref val="5"/>
          <dgm:dir/>
          <dgm:animLvl val="lvl"/>
        </dgm:presLayoutVars>
      </dgm:prSet>
      <dgm:spPr/>
      <dgm:t>
        <a:bodyPr/>
        <a:lstStyle/>
        <a:p>
          <a:endParaRPr lang="en-US"/>
        </a:p>
      </dgm:t>
    </dgm:pt>
    <dgm:pt modelId="{73CE6262-AC7A-47B8-B516-CF5C427D9BBF}" type="pres">
      <dgm:prSet presAssocID="{AC1EC641-E648-499D-B73A-F039D968CF44}" presName="parentText1" presStyleLbl="node1" presStyleIdx="0" presStyleCnt="3" custScaleX="100580" custScaleY="98519" custLinFactNeighborX="-173" custLinFactNeighborY="-10647">
        <dgm:presLayoutVars>
          <dgm:chMax/>
          <dgm:chPref val="3"/>
          <dgm:bulletEnabled val="1"/>
        </dgm:presLayoutVars>
      </dgm:prSet>
      <dgm:spPr/>
      <dgm:t>
        <a:bodyPr/>
        <a:lstStyle/>
        <a:p>
          <a:endParaRPr lang="en-ZA"/>
        </a:p>
      </dgm:t>
    </dgm:pt>
    <dgm:pt modelId="{B8B34CEF-D7E7-4B40-93B3-FC61C1F3BB67}" type="pres">
      <dgm:prSet presAssocID="{AC1EC641-E648-499D-B73A-F039D968CF44}" presName="childText1" presStyleLbl="solidAlignAcc1" presStyleIdx="0" presStyleCnt="3" custScaleX="104124" custScaleY="166202" custLinFactNeighborX="560" custLinFactNeighborY="19612">
        <dgm:presLayoutVars>
          <dgm:chMax val="0"/>
          <dgm:chPref val="0"/>
          <dgm:bulletEnabled val="1"/>
        </dgm:presLayoutVars>
      </dgm:prSet>
      <dgm:spPr/>
      <dgm:t>
        <a:bodyPr/>
        <a:lstStyle/>
        <a:p>
          <a:endParaRPr lang="en-ZA"/>
        </a:p>
      </dgm:t>
    </dgm:pt>
    <dgm:pt modelId="{B00B8431-ABF0-40A8-8B07-D4FCEECFAEBC}" type="pres">
      <dgm:prSet presAssocID="{88AD91DF-871D-454A-9525-A03E6FC44A50}" presName="parentText2" presStyleLbl="node1" presStyleIdx="1" presStyleCnt="3" custScaleY="99372" custLinFactNeighborX="-767" custLinFactNeighborY="3508">
        <dgm:presLayoutVars>
          <dgm:chMax/>
          <dgm:chPref val="3"/>
          <dgm:bulletEnabled val="1"/>
        </dgm:presLayoutVars>
      </dgm:prSet>
      <dgm:spPr/>
      <dgm:t>
        <a:bodyPr/>
        <a:lstStyle/>
        <a:p>
          <a:endParaRPr lang="en-ZA"/>
        </a:p>
      </dgm:t>
    </dgm:pt>
    <dgm:pt modelId="{3EC2709A-92B7-4AFC-A908-30A76B5F23BB}" type="pres">
      <dgm:prSet presAssocID="{88AD91DF-871D-454A-9525-A03E6FC44A50}" presName="childText2" presStyleLbl="solidAlignAcc1" presStyleIdx="1" presStyleCnt="3" custScaleX="103313" custScaleY="140176" custLinFactNeighborX="-1099" custLinFactNeighborY="23008">
        <dgm:presLayoutVars>
          <dgm:chMax val="0"/>
          <dgm:chPref val="0"/>
          <dgm:bulletEnabled val="1"/>
        </dgm:presLayoutVars>
      </dgm:prSet>
      <dgm:spPr/>
      <dgm:t>
        <a:bodyPr/>
        <a:lstStyle/>
        <a:p>
          <a:endParaRPr lang="en-ZA"/>
        </a:p>
      </dgm:t>
    </dgm:pt>
    <dgm:pt modelId="{FE0A0276-3C50-4FCC-B8BA-6954D7475C9C}" type="pres">
      <dgm:prSet presAssocID="{72B4EE5C-1E2B-4707-9315-AE06EF12C03D}" presName="parentText3" presStyleLbl="node1" presStyleIdx="2" presStyleCnt="3" custLinFactNeighborX="-519" custLinFactNeighborY="-637">
        <dgm:presLayoutVars>
          <dgm:chMax/>
          <dgm:chPref val="3"/>
          <dgm:bulletEnabled val="1"/>
        </dgm:presLayoutVars>
      </dgm:prSet>
      <dgm:spPr/>
      <dgm:t>
        <a:bodyPr/>
        <a:lstStyle/>
        <a:p>
          <a:endParaRPr lang="en-ZA"/>
        </a:p>
      </dgm:t>
    </dgm:pt>
    <dgm:pt modelId="{AC26E558-5AA7-47A5-B945-9D102DD6C68F}" type="pres">
      <dgm:prSet presAssocID="{72B4EE5C-1E2B-4707-9315-AE06EF12C03D}" presName="childText3" presStyleLbl="solidAlignAcc1" presStyleIdx="2" presStyleCnt="3" custScaleX="105554" custScaleY="135142" custLinFactNeighborX="2226" custLinFactNeighborY="15135">
        <dgm:presLayoutVars>
          <dgm:chMax val="0"/>
          <dgm:chPref val="0"/>
          <dgm:bulletEnabled val="1"/>
        </dgm:presLayoutVars>
      </dgm:prSet>
      <dgm:spPr/>
      <dgm:t>
        <a:bodyPr/>
        <a:lstStyle/>
        <a:p>
          <a:endParaRPr lang="en-ZA"/>
        </a:p>
      </dgm:t>
    </dgm:pt>
  </dgm:ptLst>
  <dgm:cxnLst>
    <dgm:cxn modelId="{59B10C9B-A082-4A0D-9230-0BFA7DFA5828}" type="presOf" srcId="{2E04F635-A011-40ED-AA7F-791A2FB7BCB9}" destId="{AC26E558-5AA7-47A5-B945-9D102DD6C68F}" srcOrd="0" destOrd="0" presId="urn:microsoft.com/office/officeart/2009/3/layout/IncreasingArrowsProcess"/>
    <dgm:cxn modelId="{7ABF3420-B1CA-48D3-8525-8639CB55C5E6}" srcId="{BDE655DA-1F14-4CF4-862B-183D301D3715}" destId="{88AD91DF-871D-454A-9525-A03E6FC44A50}" srcOrd="1" destOrd="0" parTransId="{3D494C92-AB33-468E-BD53-8FBA70494B49}" sibTransId="{95AA8D14-DDCD-4E07-AC5F-C3AB35AA1771}"/>
    <dgm:cxn modelId="{76C7F9D5-B91B-456B-9F81-DA18E09A7BFD}" type="presOf" srcId="{AC1EC641-E648-499D-B73A-F039D968CF44}" destId="{73CE6262-AC7A-47B8-B516-CF5C427D9BBF}" srcOrd="0" destOrd="0" presId="urn:microsoft.com/office/officeart/2009/3/layout/IncreasingArrowsProcess"/>
    <dgm:cxn modelId="{B548FD98-9EFF-4BD8-8FF2-6D7FD819A589}" srcId="{72B4EE5C-1E2B-4707-9315-AE06EF12C03D}" destId="{2E04F635-A011-40ED-AA7F-791A2FB7BCB9}" srcOrd="0" destOrd="0" parTransId="{E02AE042-F906-4584-81A7-6F83CEE98D02}" sibTransId="{72439410-B929-4917-94B8-DFBEBEBB679B}"/>
    <dgm:cxn modelId="{3E5E169E-B45F-40E4-9F2D-2D54E44CD74E}" type="presOf" srcId="{7A0796D6-5441-4E1E-8212-F2BA683E564B}" destId="{B8B34CEF-D7E7-4B40-93B3-FC61C1F3BB67}" srcOrd="0" destOrd="0" presId="urn:microsoft.com/office/officeart/2009/3/layout/IncreasingArrowsProcess"/>
    <dgm:cxn modelId="{2E7261BA-15A3-4ACC-865C-7C5C7278150F}" type="presOf" srcId="{B133CAF3-E31E-476C-AB7C-87D374E5403C}" destId="{3EC2709A-92B7-4AFC-A908-30A76B5F23BB}" srcOrd="0" destOrd="0" presId="urn:microsoft.com/office/officeart/2009/3/layout/IncreasingArrowsProcess"/>
    <dgm:cxn modelId="{E71B7045-4F62-4BD7-B5D8-5C1CE2D3BAAC}" srcId="{BDE655DA-1F14-4CF4-862B-183D301D3715}" destId="{72B4EE5C-1E2B-4707-9315-AE06EF12C03D}" srcOrd="2" destOrd="0" parTransId="{52B3C50A-9041-4006-9B1B-0E9AC9065B2C}" sibTransId="{0A6E00F4-4867-43E0-8648-3E5ED4E1884E}"/>
    <dgm:cxn modelId="{A988B579-156A-408B-96CB-FECA7E4BEA73}" srcId="{BDE655DA-1F14-4CF4-862B-183D301D3715}" destId="{AC1EC641-E648-499D-B73A-F039D968CF44}" srcOrd="0" destOrd="0" parTransId="{D95B8341-FDCA-488A-949D-F2E6D6CED15D}" sibTransId="{1DBB9139-5ADD-455F-92F4-05B2C937F496}"/>
    <dgm:cxn modelId="{55D69DB0-F491-4905-B2B5-06B4469D4E81}" srcId="{88AD91DF-871D-454A-9525-A03E6FC44A50}" destId="{B133CAF3-E31E-476C-AB7C-87D374E5403C}" srcOrd="0" destOrd="0" parTransId="{90877AFE-B5BD-4C52-9ECF-96502D0D6E35}" sibTransId="{BB5BEF28-9815-4E91-8F56-F1FB098649AC}"/>
    <dgm:cxn modelId="{AE4993DF-DC77-4492-BB31-32E81D67E3F3}" srcId="{AC1EC641-E648-499D-B73A-F039D968CF44}" destId="{7A0796D6-5441-4E1E-8212-F2BA683E564B}" srcOrd="0" destOrd="0" parTransId="{871CC70F-9DFC-4FE1-B4FB-D62AC2245439}" sibTransId="{EACEC42D-6309-4107-8EEF-A5CDE4C22B7F}"/>
    <dgm:cxn modelId="{4D0D870F-08E7-40C0-A0D7-117DC49CCEA3}" type="presOf" srcId="{BDE655DA-1F14-4CF4-862B-183D301D3715}" destId="{61F2F958-692A-4EAB-ADC5-755274EAFDFF}" srcOrd="0" destOrd="0" presId="urn:microsoft.com/office/officeart/2009/3/layout/IncreasingArrowsProcess"/>
    <dgm:cxn modelId="{DF4E0E26-FE49-43C4-AE26-7E55B144133F}" type="presOf" srcId="{72B4EE5C-1E2B-4707-9315-AE06EF12C03D}" destId="{FE0A0276-3C50-4FCC-B8BA-6954D7475C9C}" srcOrd="0" destOrd="0" presId="urn:microsoft.com/office/officeart/2009/3/layout/IncreasingArrowsProcess"/>
    <dgm:cxn modelId="{BBB3129E-0100-47D8-B0A1-E1B804217830}" type="presOf" srcId="{88AD91DF-871D-454A-9525-A03E6FC44A50}" destId="{B00B8431-ABF0-40A8-8B07-D4FCEECFAEBC}" srcOrd="0" destOrd="0" presId="urn:microsoft.com/office/officeart/2009/3/layout/IncreasingArrowsProcess"/>
    <dgm:cxn modelId="{8B3E54FF-BE7D-486F-8C87-72BF3148C5E5}" type="presParOf" srcId="{61F2F958-692A-4EAB-ADC5-755274EAFDFF}" destId="{73CE6262-AC7A-47B8-B516-CF5C427D9BBF}" srcOrd="0" destOrd="0" presId="urn:microsoft.com/office/officeart/2009/3/layout/IncreasingArrowsProcess"/>
    <dgm:cxn modelId="{7FB9E599-D1EE-4445-97BD-F930CB62291F}" type="presParOf" srcId="{61F2F958-692A-4EAB-ADC5-755274EAFDFF}" destId="{B8B34CEF-D7E7-4B40-93B3-FC61C1F3BB67}" srcOrd="1" destOrd="0" presId="urn:microsoft.com/office/officeart/2009/3/layout/IncreasingArrowsProcess"/>
    <dgm:cxn modelId="{2C249C32-B841-481A-A2E0-D34F4F82CBB2}" type="presParOf" srcId="{61F2F958-692A-4EAB-ADC5-755274EAFDFF}" destId="{B00B8431-ABF0-40A8-8B07-D4FCEECFAEBC}" srcOrd="2" destOrd="0" presId="urn:microsoft.com/office/officeart/2009/3/layout/IncreasingArrowsProcess"/>
    <dgm:cxn modelId="{1EB885F0-2B72-49E7-AEA0-A636E89F2D7A}" type="presParOf" srcId="{61F2F958-692A-4EAB-ADC5-755274EAFDFF}" destId="{3EC2709A-92B7-4AFC-A908-30A76B5F23BB}" srcOrd="3" destOrd="0" presId="urn:microsoft.com/office/officeart/2009/3/layout/IncreasingArrowsProcess"/>
    <dgm:cxn modelId="{758872BA-FEEB-48A2-90B8-7FD746CF5156}" type="presParOf" srcId="{61F2F958-692A-4EAB-ADC5-755274EAFDFF}" destId="{FE0A0276-3C50-4FCC-B8BA-6954D7475C9C}" srcOrd="4" destOrd="0" presId="urn:microsoft.com/office/officeart/2009/3/layout/IncreasingArrowsProcess"/>
    <dgm:cxn modelId="{AF1AC640-3906-4441-8034-30F1DC0233B8}" type="presParOf" srcId="{61F2F958-692A-4EAB-ADC5-755274EAFDFF}" destId="{AC26E558-5AA7-47A5-B945-9D102DD6C68F}" srcOrd="5" destOrd="0" presId="urn:microsoft.com/office/officeart/2009/3/layout/IncreasingArrowsProcess"/>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919" cy="341458"/>
          </a:xfrm>
          <a:prstGeom prst="rect">
            <a:avLst/>
          </a:prstGeom>
        </p:spPr>
        <p:txBody>
          <a:bodyPr vert="horz" lIns="91438" tIns="45718" rIns="91438" bIns="45718" rtlCol="0"/>
          <a:lstStyle>
            <a:lvl1pPr algn="l">
              <a:defRPr sz="1200"/>
            </a:lvl1pPr>
          </a:lstStyle>
          <a:p>
            <a:endParaRPr lang="en-ZA" dirty="0"/>
          </a:p>
        </p:txBody>
      </p:sp>
      <p:sp>
        <p:nvSpPr>
          <p:cNvPr id="3" name="Date Placeholder 2"/>
          <p:cNvSpPr>
            <a:spLocks noGrp="1"/>
          </p:cNvSpPr>
          <p:nvPr>
            <p:ph type="dt" sz="quarter" idx="1"/>
          </p:nvPr>
        </p:nvSpPr>
        <p:spPr>
          <a:xfrm>
            <a:off x="5625171" y="0"/>
            <a:ext cx="4302919" cy="341458"/>
          </a:xfrm>
          <a:prstGeom prst="rect">
            <a:avLst/>
          </a:prstGeom>
        </p:spPr>
        <p:txBody>
          <a:bodyPr vert="horz" lIns="91438" tIns="45718" rIns="91438" bIns="45718" rtlCol="0"/>
          <a:lstStyle>
            <a:lvl1pPr algn="r">
              <a:defRPr sz="1200"/>
            </a:lvl1pPr>
          </a:lstStyle>
          <a:p>
            <a:fld id="{A11B6EFC-26F0-473A-A940-CCB9EB6A906C}" type="datetimeFigureOut">
              <a:rPr lang="en-ZA" smtClean="0"/>
              <a:pPr/>
              <a:t>2018/10/12</a:t>
            </a:fld>
            <a:endParaRPr lang="en-ZA" dirty="0"/>
          </a:p>
        </p:txBody>
      </p:sp>
      <p:sp>
        <p:nvSpPr>
          <p:cNvPr id="4" name="Footer Placeholder 3"/>
          <p:cNvSpPr>
            <a:spLocks noGrp="1"/>
          </p:cNvSpPr>
          <p:nvPr>
            <p:ph type="ftr" sz="quarter" idx="2"/>
          </p:nvPr>
        </p:nvSpPr>
        <p:spPr>
          <a:xfrm>
            <a:off x="1" y="6456221"/>
            <a:ext cx="4302919" cy="341457"/>
          </a:xfrm>
          <a:prstGeom prst="rect">
            <a:avLst/>
          </a:prstGeom>
        </p:spPr>
        <p:txBody>
          <a:bodyPr vert="horz" lIns="91438" tIns="45718" rIns="91438" bIns="45718" rtlCol="0" anchor="b"/>
          <a:lstStyle>
            <a:lvl1pPr algn="l">
              <a:defRPr sz="1200"/>
            </a:lvl1pPr>
          </a:lstStyle>
          <a:p>
            <a:endParaRPr lang="en-ZA" dirty="0"/>
          </a:p>
        </p:txBody>
      </p:sp>
      <p:sp>
        <p:nvSpPr>
          <p:cNvPr id="5" name="Slide Number Placeholder 4"/>
          <p:cNvSpPr>
            <a:spLocks noGrp="1"/>
          </p:cNvSpPr>
          <p:nvPr>
            <p:ph type="sldNum" sz="quarter" idx="3"/>
          </p:nvPr>
        </p:nvSpPr>
        <p:spPr>
          <a:xfrm>
            <a:off x="5625171" y="6456221"/>
            <a:ext cx="4302919" cy="341457"/>
          </a:xfrm>
          <a:prstGeom prst="rect">
            <a:avLst/>
          </a:prstGeom>
        </p:spPr>
        <p:txBody>
          <a:bodyPr vert="horz" lIns="91438" tIns="45718" rIns="91438" bIns="45718" rtlCol="0" anchor="b"/>
          <a:lstStyle>
            <a:lvl1pPr algn="r">
              <a:defRPr sz="1200"/>
            </a:lvl1pPr>
          </a:lstStyle>
          <a:p>
            <a:fld id="{BB671282-3B7D-45D6-AD88-BAD8530E10EF}" type="slidenum">
              <a:rPr lang="en-ZA" smtClean="0"/>
              <a:pPr/>
              <a:t>‹#›</a:t>
            </a:fld>
            <a:endParaRPr lang="en-ZA" dirty="0"/>
          </a:p>
        </p:txBody>
      </p:sp>
    </p:spTree>
    <p:extLst>
      <p:ext uri="{BB962C8B-B14F-4D97-AF65-F5344CB8AC3E}">
        <p14:creationId xmlns:p14="http://schemas.microsoft.com/office/powerpoint/2010/main" xmlns="" val="1969813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303501" cy="341313"/>
          </a:xfrm>
          <a:prstGeom prst="rect">
            <a:avLst/>
          </a:prstGeom>
        </p:spPr>
        <p:txBody>
          <a:bodyPr vert="horz" lIns="91438" tIns="45718" rIns="91438" bIns="45718" rtlCol="0"/>
          <a:lstStyle>
            <a:lvl1pPr algn="l">
              <a:defRPr sz="1200"/>
            </a:lvl1pPr>
          </a:lstStyle>
          <a:p>
            <a:endParaRPr lang="en-ZA"/>
          </a:p>
        </p:txBody>
      </p:sp>
      <p:sp>
        <p:nvSpPr>
          <p:cNvPr id="3" name="Date Placeholder 2"/>
          <p:cNvSpPr>
            <a:spLocks noGrp="1"/>
          </p:cNvSpPr>
          <p:nvPr>
            <p:ph type="dt" idx="1"/>
          </p:nvPr>
        </p:nvSpPr>
        <p:spPr>
          <a:xfrm>
            <a:off x="5624725" y="2"/>
            <a:ext cx="4303501" cy="341313"/>
          </a:xfrm>
          <a:prstGeom prst="rect">
            <a:avLst/>
          </a:prstGeom>
        </p:spPr>
        <p:txBody>
          <a:bodyPr vert="horz" lIns="91438" tIns="45718" rIns="91438" bIns="45718" rtlCol="0"/>
          <a:lstStyle>
            <a:lvl1pPr algn="r">
              <a:defRPr sz="1200"/>
            </a:lvl1pPr>
          </a:lstStyle>
          <a:p>
            <a:fld id="{0D2AF2AB-D566-4BB9-AB69-3EE28A24FB62}" type="datetimeFigureOut">
              <a:rPr lang="en-ZA" smtClean="0"/>
              <a:pPr/>
              <a:t>2018/10/12</a:t>
            </a:fld>
            <a:endParaRPr lang="en-ZA"/>
          </a:p>
        </p:txBody>
      </p:sp>
      <p:sp>
        <p:nvSpPr>
          <p:cNvPr id="4" name="Slide Image Placeholder 3"/>
          <p:cNvSpPr>
            <a:spLocks noGrp="1" noRot="1" noChangeAspect="1"/>
          </p:cNvSpPr>
          <p:nvPr>
            <p:ph type="sldImg" idx="2"/>
          </p:nvPr>
        </p:nvSpPr>
        <p:spPr>
          <a:xfrm>
            <a:off x="3435350" y="849313"/>
            <a:ext cx="3059113" cy="2293937"/>
          </a:xfrm>
          <a:prstGeom prst="rect">
            <a:avLst/>
          </a:prstGeom>
          <a:noFill/>
          <a:ln w="12700">
            <a:solidFill>
              <a:prstClr val="black"/>
            </a:solidFill>
          </a:ln>
        </p:spPr>
        <p:txBody>
          <a:bodyPr vert="horz" lIns="91438" tIns="45718" rIns="91438" bIns="45718" rtlCol="0" anchor="ctr"/>
          <a:lstStyle/>
          <a:p>
            <a:endParaRPr lang="en-ZA"/>
          </a:p>
        </p:txBody>
      </p:sp>
      <p:sp>
        <p:nvSpPr>
          <p:cNvPr id="5" name="Notes Placeholder 4"/>
          <p:cNvSpPr>
            <a:spLocks noGrp="1"/>
          </p:cNvSpPr>
          <p:nvPr>
            <p:ph type="body" sz="quarter" idx="3"/>
          </p:nvPr>
        </p:nvSpPr>
        <p:spPr>
          <a:xfrm>
            <a:off x="992506" y="3271840"/>
            <a:ext cx="7944802" cy="2676525"/>
          </a:xfrm>
          <a:prstGeom prst="rect">
            <a:avLst/>
          </a:prstGeom>
        </p:spPr>
        <p:txBody>
          <a:bodyPr vert="horz" lIns="91438" tIns="45718" rIns="91438"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2" y="6456364"/>
            <a:ext cx="4303501" cy="341312"/>
          </a:xfrm>
          <a:prstGeom prst="rect">
            <a:avLst/>
          </a:prstGeom>
        </p:spPr>
        <p:txBody>
          <a:bodyPr vert="horz" lIns="91438" tIns="45718" rIns="91438" bIns="45718" rtlCol="0" anchor="b"/>
          <a:lstStyle>
            <a:lvl1pPr algn="l">
              <a:defRPr sz="1200"/>
            </a:lvl1pPr>
          </a:lstStyle>
          <a:p>
            <a:endParaRPr lang="en-ZA"/>
          </a:p>
        </p:txBody>
      </p:sp>
      <p:sp>
        <p:nvSpPr>
          <p:cNvPr id="7" name="Slide Number Placeholder 6"/>
          <p:cNvSpPr>
            <a:spLocks noGrp="1"/>
          </p:cNvSpPr>
          <p:nvPr>
            <p:ph type="sldNum" sz="quarter" idx="5"/>
          </p:nvPr>
        </p:nvSpPr>
        <p:spPr>
          <a:xfrm>
            <a:off x="5624725" y="6456364"/>
            <a:ext cx="4303501" cy="341312"/>
          </a:xfrm>
          <a:prstGeom prst="rect">
            <a:avLst/>
          </a:prstGeom>
        </p:spPr>
        <p:txBody>
          <a:bodyPr vert="horz" lIns="91438" tIns="45718" rIns="91438" bIns="45718" rtlCol="0" anchor="b"/>
          <a:lstStyle>
            <a:lvl1pPr algn="r">
              <a:defRPr sz="1200"/>
            </a:lvl1pPr>
          </a:lstStyle>
          <a:p>
            <a:fld id="{D5ECE9BB-45AD-4B65-A9F9-AA06CA0FAB49}" type="slidenum">
              <a:rPr lang="en-ZA" smtClean="0"/>
              <a:pPr/>
              <a:t>‹#›</a:t>
            </a:fld>
            <a:endParaRPr lang="en-ZA"/>
          </a:p>
        </p:txBody>
      </p:sp>
    </p:spTree>
    <p:extLst>
      <p:ext uri="{BB962C8B-B14F-4D97-AF65-F5344CB8AC3E}">
        <p14:creationId xmlns:p14="http://schemas.microsoft.com/office/powerpoint/2010/main" xmlns="" val="234737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CE9BB-45AD-4B65-A9F9-AA06CA0FAB49}" type="slidenum">
              <a:rPr lang="en-ZA" smtClean="0"/>
              <a:pPr/>
              <a:t>5</a:t>
            </a:fld>
            <a:endParaRPr lang="en-ZA"/>
          </a:p>
        </p:txBody>
      </p:sp>
    </p:spTree>
    <p:extLst>
      <p:ext uri="{BB962C8B-B14F-4D97-AF65-F5344CB8AC3E}">
        <p14:creationId xmlns:p14="http://schemas.microsoft.com/office/powerpoint/2010/main" xmlns="" val="2145690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5ECE9BB-45AD-4B65-A9F9-AA06CA0FAB49}" type="slidenum">
              <a:rPr lang="en-ZA" smtClean="0"/>
              <a:pPr/>
              <a:t>6</a:t>
            </a:fld>
            <a:endParaRPr lang="en-ZA"/>
          </a:p>
        </p:txBody>
      </p:sp>
    </p:spTree>
    <p:extLst>
      <p:ext uri="{BB962C8B-B14F-4D97-AF65-F5344CB8AC3E}">
        <p14:creationId xmlns:p14="http://schemas.microsoft.com/office/powerpoint/2010/main" xmlns="" val="2317568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5ECE9BB-45AD-4B65-A9F9-AA06CA0FAB49}" type="slidenum">
              <a:rPr lang="en-ZA" smtClean="0"/>
              <a:pPr/>
              <a:t>23</a:t>
            </a:fld>
            <a:endParaRPr lang="en-ZA"/>
          </a:p>
        </p:txBody>
      </p:sp>
    </p:spTree>
    <p:extLst>
      <p:ext uri="{BB962C8B-B14F-4D97-AF65-F5344CB8AC3E}">
        <p14:creationId xmlns:p14="http://schemas.microsoft.com/office/powerpoint/2010/main" xmlns="" val="3969257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5ECE9BB-45AD-4B65-A9F9-AA06CA0FAB49}" type="slidenum">
              <a:rPr lang="en-ZA" smtClean="0"/>
              <a:pPr/>
              <a:t>25</a:t>
            </a:fld>
            <a:endParaRPr lang="en-ZA"/>
          </a:p>
        </p:txBody>
      </p:sp>
    </p:spTree>
    <p:extLst>
      <p:ext uri="{BB962C8B-B14F-4D97-AF65-F5344CB8AC3E}">
        <p14:creationId xmlns:p14="http://schemas.microsoft.com/office/powerpoint/2010/main" xmlns="" val="143061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5318471-5418-434D-B9CC-D1667AB28DFB}" type="datetime1">
              <a:rPr lang="en-US" smtClean="0"/>
              <a:pPr/>
              <a:t>10/12/2018</a:t>
            </a:fld>
            <a:endParaRPr lang="en-US" dirty="0"/>
          </a:p>
        </p:txBody>
      </p:sp>
      <p:sp>
        <p:nvSpPr>
          <p:cNvPr id="6" name="Holder 6"/>
          <p:cNvSpPr>
            <a:spLocks noGrp="1"/>
          </p:cNvSpPr>
          <p:nvPr>
            <p:ph type="sldNum" sz="quarter" idx="7"/>
          </p:nvPr>
        </p:nvSpPr>
        <p:spPr/>
        <p:txBody>
          <a:bodyPr lIns="0" tIns="0" rIns="0" bIns="0"/>
          <a:lstStyle>
            <a:lvl1pPr>
              <a:defRPr sz="1200" b="0" i="0">
                <a:solidFill>
                  <a:srgbClr val="212A35"/>
                </a:solidFill>
                <a:latin typeface="Arial"/>
                <a:cs typeface="Arial"/>
              </a:defRPr>
            </a:lvl1pPr>
          </a:lstStyle>
          <a:p>
            <a:pPr marL="25400">
              <a:lnSpc>
                <a:spcPts val="1425"/>
              </a:lnSpc>
            </a:pPr>
            <a:fld id="{81D60167-4931-47E6-BA6A-407CBD079E47}" type="slidenum">
              <a:rPr spc="-5" dirty="0"/>
              <a:pPr marL="25400">
                <a:lnSpc>
                  <a:spcPts val="1425"/>
                </a:lnSpc>
              </a:pPr>
              <a:t>‹#›</a:t>
            </a:fld>
            <a:endParaRPr spc="-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8765" y="1412776"/>
            <a:ext cx="4225925" cy="51118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37090" y="1412776"/>
            <a:ext cx="4227512" cy="51118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7"/>
          <p:cNvSpPr>
            <a:spLocks noGrp="1" noChangeArrowheads="1"/>
          </p:cNvSpPr>
          <p:nvPr>
            <p:ph type="ftr" sz="quarter" idx="10"/>
          </p:nvPr>
        </p:nvSpPr>
        <p:spPr>
          <a:ln/>
        </p:spPr>
        <p:txBody>
          <a:bodyPr/>
          <a:lstStyle>
            <a:lvl1pPr>
              <a:defRPr/>
            </a:lvl1pPr>
          </a:lstStyle>
          <a:p>
            <a:endParaRPr lang="en-US" dirty="0">
              <a:solidFill>
                <a:prstClr val="black"/>
              </a:solidFill>
            </a:endParaRPr>
          </a:p>
        </p:txBody>
      </p:sp>
      <p:sp>
        <p:nvSpPr>
          <p:cNvPr id="6" name="Rectangle 28"/>
          <p:cNvSpPr>
            <a:spLocks noGrp="1" noChangeArrowheads="1"/>
          </p:cNvSpPr>
          <p:nvPr>
            <p:ph type="sldNum" sz="quarter" idx="11"/>
          </p:nvPr>
        </p:nvSpPr>
        <p:spPr>
          <a:ln/>
        </p:spPr>
        <p:txBody>
          <a:bodyPr/>
          <a:lstStyle>
            <a:lvl1pPr>
              <a:defRPr/>
            </a:lvl1pPr>
          </a:lstStyle>
          <a:p>
            <a:r>
              <a:rPr lang="en-US" dirty="0">
                <a:solidFill>
                  <a:prstClr val="black"/>
                </a:solidFill>
              </a:rPr>
              <a:t> </a:t>
            </a:r>
            <a:fld id="{540AB9C0-A65A-47EC-8A9E-4C4696942554}" type="slidenum">
              <a:rPr lang="en-US">
                <a:solidFill>
                  <a:prstClr val="black"/>
                </a:solidFill>
              </a:rPr>
              <a:pPr/>
              <a:t>‹#›</a:t>
            </a:fld>
            <a:endParaRPr lang="en-US" dirty="0">
              <a:solidFill>
                <a:prstClr val="black"/>
              </a:solidFill>
            </a:endParaRPr>
          </a:p>
        </p:txBody>
      </p:sp>
      <p:sp>
        <p:nvSpPr>
          <p:cNvPr id="7" name="Rectangle 31"/>
          <p:cNvSpPr>
            <a:spLocks noGrp="1" noChangeArrowheads="1"/>
          </p:cNvSpPr>
          <p:nvPr>
            <p:ph type="dt" sz="half" idx="12"/>
          </p:nvPr>
        </p:nvSpPr>
        <p:spPr>
          <a:ln/>
        </p:spPr>
        <p:txBody>
          <a:bodyPr/>
          <a:lstStyle>
            <a:lvl1pPr>
              <a:defRPr/>
            </a:lvl1pPr>
          </a:lstStyle>
          <a:p>
            <a:fld id="{2D28B261-CC9D-45C5-940B-8D5C49C20D34}" type="datetime1">
              <a:rPr lang="en-US" smtClean="0">
                <a:solidFill>
                  <a:prstClr val="black"/>
                </a:solidFill>
              </a:rPr>
              <a:pPr/>
              <a:t>10/12/2018</a:t>
            </a:fld>
            <a:endParaRPr lang="en-US" dirty="0">
              <a:solidFill>
                <a:prstClr val="black"/>
              </a:solidFill>
            </a:endParaRPr>
          </a:p>
        </p:txBody>
      </p:sp>
    </p:spTree>
    <p:extLst>
      <p:ext uri="{BB962C8B-B14F-4D97-AF65-F5344CB8AC3E}">
        <p14:creationId xmlns:p14="http://schemas.microsoft.com/office/powerpoint/2010/main" xmlns="" val="3131576870"/>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7"/>
          <p:cNvSpPr>
            <a:spLocks noGrp="1" noChangeArrowheads="1"/>
          </p:cNvSpPr>
          <p:nvPr>
            <p:ph type="ftr" sz="quarter" idx="10"/>
          </p:nvPr>
        </p:nvSpPr>
        <p:spPr>
          <a:ln/>
        </p:spPr>
        <p:txBody>
          <a:bodyPr/>
          <a:lstStyle>
            <a:lvl1pPr>
              <a:defRPr/>
            </a:lvl1pPr>
          </a:lstStyle>
          <a:p>
            <a:endParaRPr lang="en-US" dirty="0">
              <a:solidFill>
                <a:prstClr val="black"/>
              </a:solidFill>
            </a:endParaRPr>
          </a:p>
        </p:txBody>
      </p:sp>
      <p:sp>
        <p:nvSpPr>
          <p:cNvPr id="8" name="Rectangle 28"/>
          <p:cNvSpPr>
            <a:spLocks noGrp="1" noChangeArrowheads="1"/>
          </p:cNvSpPr>
          <p:nvPr>
            <p:ph type="sldNum" sz="quarter" idx="11"/>
          </p:nvPr>
        </p:nvSpPr>
        <p:spPr>
          <a:ln/>
        </p:spPr>
        <p:txBody>
          <a:bodyPr/>
          <a:lstStyle>
            <a:lvl1pPr>
              <a:defRPr/>
            </a:lvl1pPr>
          </a:lstStyle>
          <a:p>
            <a:r>
              <a:rPr lang="en-US" dirty="0">
                <a:solidFill>
                  <a:prstClr val="black"/>
                </a:solidFill>
              </a:rPr>
              <a:t> </a:t>
            </a:r>
            <a:fld id="{8F40A5CE-D19C-4878-8F0C-AC59A9952668}" type="slidenum">
              <a:rPr lang="en-US">
                <a:solidFill>
                  <a:prstClr val="black"/>
                </a:solidFill>
              </a:rPr>
              <a:pPr/>
              <a:t>‹#›</a:t>
            </a:fld>
            <a:endParaRPr lang="en-US" dirty="0">
              <a:solidFill>
                <a:prstClr val="black"/>
              </a:solidFill>
            </a:endParaRPr>
          </a:p>
        </p:txBody>
      </p:sp>
      <p:sp>
        <p:nvSpPr>
          <p:cNvPr id="9" name="Rectangle 31"/>
          <p:cNvSpPr>
            <a:spLocks noGrp="1" noChangeArrowheads="1"/>
          </p:cNvSpPr>
          <p:nvPr>
            <p:ph type="dt" sz="half" idx="12"/>
          </p:nvPr>
        </p:nvSpPr>
        <p:spPr>
          <a:ln/>
        </p:spPr>
        <p:txBody>
          <a:bodyPr/>
          <a:lstStyle>
            <a:lvl1pPr>
              <a:defRPr/>
            </a:lvl1pPr>
          </a:lstStyle>
          <a:p>
            <a:fld id="{4E667EEE-729C-402B-B732-D8149889D18B}" type="datetime1">
              <a:rPr lang="en-US" smtClean="0">
                <a:solidFill>
                  <a:prstClr val="black"/>
                </a:solidFill>
              </a:rPr>
              <a:pPr/>
              <a:t>10/12/2018</a:t>
            </a:fld>
            <a:endParaRPr lang="en-US" dirty="0">
              <a:solidFill>
                <a:prstClr val="black"/>
              </a:solidFill>
            </a:endParaRPr>
          </a:p>
        </p:txBody>
      </p:sp>
    </p:spTree>
    <p:extLst>
      <p:ext uri="{BB962C8B-B14F-4D97-AF65-F5344CB8AC3E}">
        <p14:creationId xmlns:p14="http://schemas.microsoft.com/office/powerpoint/2010/main" xmlns="" val="3902423907"/>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7"/>
          <p:cNvSpPr>
            <a:spLocks noGrp="1" noChangeArrowheads="1"/>
          </p:cNvSpPr>
          <p:nvPr>
            <p:ph type="ftr" sz="quarter" idx="10"/>
          </p:nvPr>
        </p:nvSpPr>
        <p:spPr>
          <a:ln/>
        </p:spPr>
        <p:txBody>
          <a:bodyPr/>
          <a:lstStyle>
            <a:lvl1pPr>
              <a:defRPr/>
            </a:lvl1pPr>
          </a:lstStyle>
          <a:p>
            <a:endParaRPr lang="en-US" dirty="0">
              <a:solidFill>
                <a:prstClr val="black"/>
              </a:solidFill>
            </a:endParaRPr>
          </a:p>
        </p:txBody>
      </p:sp>
      <p:sp>
        <p:nvSpPr>
          <p:cNvPr id="4" name="Rectangle 28"/>
          <p:cNvSpPr>
            <a:spLocks noGrp="1" noChangeArrowheads="1"/>
          </p:cNvSpPr>
          <p:nvPr>
            <p:ph type="sldNum" sz="quarter" idx="11"/>
          </p:nvPr>
        </p:nvSpPr>
        <p:spPr>
          <a:ln/>
        </p:spPr>
        <p:txBody>
          <a:bodyPr/>
          <a:lstStyle>
            <a:lvl1pPr>
              <a:defRPr/>
            </a:lvl1pPr>
          </a:lstStyle>
          <a:p>
            <a:r>
              <a:rPr lang="en-US" dirty="0">
                <a:solidFill>
                  <a:prstClr val="black"/>
                </a:solidFill>
              </a:rPr>
              <a:t> </a:t>
            </a:r>
            <a:fld id="{16EB158D-255F-459B-AA0A-EB83076B985A}" type="slidenum">
              <a:rPr lang="en-US">
                <a:solidFill>
                  <a:prstClr val="black"/>
                </a:solidFill>
              </a:rPr>
              <a:pPr/>
              <a:t>‹#›</a:t>
            </a:fld>
            <a:endParaRPr lang="en-US" dirty="0">
              <a:solidFill>
                <a:prstClr val="black"/>
              </a:solidFill>
            </a:endParaRPr>
          </a:p>
        </p:txBody>
      </p:sp>
      <p:sp>
        <p:nvSpPr>
          <p:cNvPr id="5" name="Rectangle 31"/>
          <p:cNvSpPr>
            <a:spLocks noGrp="1" noChangeArrowheads="1"/>
          </p:cNvSpPr>
          <p:nvPr>
            <p:ph type="dt" sz="half" idx="12"/>
          </p:nvPr>
        </p:nvSpPr>
        <p:spPr>
          <a:ln/>
        </p:spPr>
        <p:txBody>
          <a:bodyPr/>
          <a:lstStyle>
            <a:lvl1pPr>
              <a:defRPr/>
            </a:lvl1pPr>
          </a:lstStyle>
          <a:p>
            <a:fld id="{18FDC6DB-A7BD-45DD-9EE0-2C5FA3618330}" type="datetime1">
              <a:rPr lang="en-US" smtClean="0">
                <a:solidFill>
                  <a:prstClr val="black"/>
                </a:solidFill>
              </a:rPr>
              <a:pPr/>
              <a:t>10/12/2018</a:t>
            </a:fld>
            <a:endParaRPr lang="en-US" dirty="0">
              <a:solidFill>
                <a:prstClr val="black"/>
              </a:solidFill>
            </a:endParaRPr>
          </a:p>
        </p:txBody>
      </p:sp>
    </p:spTree>
    <p:extLst>
      <p:ext uri="{BB962C8B-B14F-4D97-AF65-F5344CB8AC3E}">
        <p14:creationId xmlns:p14="http://schemas.microsoft.com/office/powerpoint/2010/main" xmlns="" val="2072958600"/>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ftr" sz="quarter" idx="10"/>
          </p:nvPr>
        </p:nvSpPr>
        <p:spPr>
          <a:ln/>
        </p:spPr>
        <p:txBody>
          <a:bodyPr/>
          <a:lstStyle>
            <a:lvl1pPr>
              <a:defRPr/>
            </a:lvl1pPr>
          </a:lstStyle>
          <a:p>
            <a:endParaRPr lang="en-US" dirty="0">
              <a:solidFill>
                <a:prstClr val="black"/>
              </a:solidFill>
            </a:endParaRPr>
          </a:p>
        </p:txBody>
      </p:sp>
      <p:sp>
        <p:nvSpPr>
          <p:cNvPr id="3" name="Rectangle 28"/>
          <p:cNvSpPr>
            <a:spLocks noGrp="1" noChangeArrowheads="1"/>
          </p:cNvSpPr>
          <p:nvPr>
            <p:ph type="sldNum" sz="quarter" idx="11"/>
          </p:nvPr>
        </p:nvSpPr>
        <p:spPr>
          <a:ln/>
        </p:spPr>
        <p:txBody>
          <a:bodyPr/>
          <a:lstStyle>
            <a:lvl1pPr>
              <a:defRPr/>
            </a:lvl1pPr>
          </a:lstStyle>
          <a:p>
            <a:r>
              <a:rPr lang="en-US" dirty="0">
                <a:solidFill>
                  <a:prstClr val="black"/>
                </a:solidFill>
              </a:rPr>
              <a:t> </a:t>
            </a:r>
            <a:fld id="{B3522DF2-092A-48E5-8071-E739323039DD}" type="slidenum">
              <a:rPr lang="en-US">
                <a:solidFill>
                  <a:prstClr val="black"/>
                </a:solidFill>
              </a:rPr>
              <a:pPr/>
              <a:t>‹#›</a:t>
            </a:fld>
            <a:endParaRPr lang="en-US" dirty="0">
              <a:solidFill>
                <a:prstClr val="black"/>
              </a:solidFill>
            </a:endParaRPr>
          </a:p>
        </p:txBody>
      </p:sp>
      <p:sp>
        <p:nvSpPr>
          <p:cNvPr id="4" name="Rectangle 31"/>
          <p:cNvSpPr>
            <a:spLocks noGrp="1" noChangeArrowheads="1"/>
          </p:cNvSpPr>
          <p:nvPr>
            <p:ph type="dt" sz="half" idx="12"/>
          </p:nvPr>
        </p:nvSpPr>
        <p:spPr>
          <a:ln/>
        </p:spPr>
        <p:txBody>
          <a:bodyPr/>
          <a:lstStyle>
            <a:lvl1pPr>
              <a:defRPr/>
            </a:lvl1pPr>
          </a:lstStyle>
          <a:p>
            <a:fld id="{F7606698-5D36-4A3A-B711-6A6DAAA13E55}" type="datetime1">
              <a:rPr lang="en-US" smtClean="0">
                <a:solidFill>
                  <a:prstClr val="black"/>
                </a:solidFill>
              </a:rPr>
              <a:pPr/>
              <a:t>10/12/2018</a:t>
            </a:fld>
            <a:endParaRPr lang="en-US" dirty="0">
              <a:solidFill>
                <a:prstClr val="black"/>
              </a:solidFill>
            </a:endParaRPr>
          </a:p>
        </p:txBody>
      </p:sp>
    </p:spTree>
    <p:extLst>
      <p:ext uri="{BB962C8B-B14F-4D97-AF65-F5344CB8AC3E}">
        <p14:creationId xmlns:p14="http://schemas.microsoft.com/office/powerpoint/2010/main" xmlns="" val="314596841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1"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050"/>
            </a:lvl1pPr>
            <a:lvl2pPr marL="342909" indent="0">
              <a:buNone/>
              <a:defRPr sz="900"/>
            </a:lvl2pPr>
            <a:lvl3pPr marL="685817" indent="0">
              <a:buNone/>
              <a:defRPr sz="750"/>
            </a:lvl3pPr>
            <a:lvl4pPr marL="1028726" indent="0">
              <a:buNone/>
              <a:defRPr sz="675"/>
            </a:lvl4pPr>
            <a:lvl5pPr marL="1371634" indent="0">
              <a:buNone/>
              <a:defRPr sz="675"/>
            </a:lvl5pPr>
            <a:lvl6pPr marL="1714543" indent="0">
              <a:buNone/>
              <a:defRPr sz="675"/>
            </a:lvl6pPr>
            <a:lvl7pPr marL="2057451" indent="0">
              <a:buNone/>
              <a:defRPr sz="675"/>
            </a:lvl7pPr>
            <a:lvl8pPr marL="2400360" indent="0">
              <a:buNone/>
              <a:defRPr sz="675"/>
            </a:lvl8pPr>
            <a:lvl9pPr marL="2743269" indent="0">
              <a:buNone/>
              <a:defRPr sz="675"/>
            </a:lvl9pPr>
          </a:lstStyle>
          <a:p>
            <a:pPr lvl="0"/>
            <a:r>
              <a:rPr lang="en-US"/>
              <a:t>Click to edit Master text styles</a:t>
            </a:r>
          </a:p>
        </p:txBody>
      </p:sp>
      <p:sp>
        <p:nvSpPr>
          <p:cNvPr id="5" name="Rectangle 27"/>
          <p:cNvSpPr>
            <a:spLocks noGrp="1" noChangeArrowheads="1"/>
          </p:cNvSpPr>
          <p:nvPr>
            <p:ph type="ftr" sz="quarter" idx="10"/>
          </p:nvPr>
        </p:nvSpPr>
        <p:spPr>
          <a:ln/>
        </p:spPr>
        <p:txBody>
          <a:bodyPr/>
          <a:lstStyle>
            <a:lvl1pPr>
              <a:defRPr/>
            </a:lvl1pPr>
          </a:lstStyle>
          <a:p>
            <a:endParaRPr lang="en-US" dirty="0">
              <a:solidFill>
                <a:prstClr val="black"/>
              </a:solidFill>
            </a:endParaRPr>
          </a:p>
        </p:txBody>
      </p:sp>
      <p:sp>
        <p:nvSpPr>
          <p:cNvPr id="6" name="Rectangle 28"/>
          <p:cNvSpPr>
            <a:spLocks noGrp="1" noChangeArrowheads="1"/>
          </p:cNvSpPr>
          <p:nvPr>
            <p:ph type="sldNum" sz="quarter" idx="11"/>
          </p:nvPr>
        </p:nvSpPr>
        <p:spPr>
          <a:ln/>
        </p:spPr>
        <p:txBody>
          <a:bodyPr/>
          <a:lstStyle>
            <a:lvl1pPr>
              <a:defRPr/>
            </a:lvl1pPr>
          </a:lstStyle>
          <a:p>
            <a:r>
              <a:rPr lang="en-US" dirty="0">
                <a:solidFill>
                  <a:prstClr val="black"/>
                </a:solidFill>
              </a:rPr>
              <a:t> </a:t>
            </a:r>
            <a:fld id="{F69CE7C5-7775-4E61-AB6C-D4138D769302}" type="slidenum">
              <a:rPr lang="en-US">
                <a:solidFill>
                  <a:prstClr val="black"/>
                </a:solidFill>
              </a:rPr>
              <a:pPr/>
              <a:t>‹#›</a:t>
            </a:fld>
            <a:endParaRPr lang="en-US" dirty="0">
              <a:solidFill>
                <a:prstClr val="black"/>
              </a:solidFill>
            </a:endParaRPr>
          </a:p>
        </p:txBody>
      </p:sp>
      <p:sp>
        <p:nvSpPr>
          <p:cNvPr id="7" name="Rectangle 31"/>
          <p:cNvSpPr>
            <a:spLocks noGrp="1" noChangeArrowheads="1"/>
          </p:cNvSpPr>
          <p:nvPr>
            <p:ph type="dt" sz="half" idx="12"/>
          </p:nvPr>
        </p:nvSpPr>
        <p:spPr>
          <a:ln/>
        </p:spPr>
        <p:txBody>
          <a:bodyPr/>
          <a:lstStyle>
            <a:lvl1pPr>
              <a:defRPr/>
            </a:lvl1pPr>
          </a:lstStyle>
          <a:p>
            <a:fld id="{A7DA7FA0-FB6B-45C9-88CB-7D25B3290C53}" type="datetime1">
              <a:rPr lang="en-US" smtClean="0">
                <a:solidFill>
                  <a:prstClr val="black"/>
                </a:solidFill>
              </a:rPr>
              <a:pPr/>
              <a:t>10/12/2018</a:t>
            </a:fld>
            <a:endParaRPr lang="en-US" dirty="0">
              <a:solidFill>
                <a:prstClr val="black"/>
              </a:solidFill>
            </a:endParaRPr>
          </a:p>
        </p:txBody>
      </p:sp>
    </p:spTree>
    <p:extLst>
      <p:ext uri="{BB962C8B-B14F-4D97-AF65-F5344CB8AC3E}">
        <p14:creationId xmlns:p14="http://schemas.microsoft.com/office/powerpoint/2010/main" xmlns="" val="2422743548"/>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9" indent="0">
              <a:buNone/>
              <a:defRPr sz="2100"/>
            </a:lvl2pPr>
            <a:lvl3pPr marL="685817" indent="0">
              <a:buNone/>
              <a:defRPr sz="1800"/>
            </a:lvl3pPr>
            <a:lvl4pPr marL="1028726" indent="0">
              <a:buNone/>
              <a:defRPr sz="1500"/>
            </a:lvl4pPr>
            <a:lvl5pPr marL="1371634" indent="0">
              <a:buNone/>
              <a:defRPr sz="1500"/>
            </a:lvl5pPr>
            <a:lvl6pPr marL="1714543" indent="0">
              <a:buNone/>
              <a:defRPr sz="1500"/>
            </a:lvl6pPr>
            <a:lvl7pPr marL="2057451" indent="0">
              <a:buNone/>
              <a:defRPr sz="1500"/>
            </a:lvl7pPr>
            <a:lvl8pPr marL="2400360" indent="0">
              <a:buNone/>
              <a:defRPr sz="1500"/>
            </a:lvl8pPr>
            <a:lvl9pPr marL="2743269" indent="0">
              <a:buNone/>
              <a:defRPr sz="15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9" indent="0">
              <a:buNone/>
              <a:defRPr sz="900"/>
            </a:lvl2pPr>
            <a:lvl3pPr marL="685817" indent="0">
              <a:buNone/>
              <a:defRPr sz="750"/>
            </a:lvl3pPr>
            <a:lvl4pPr marL="1028726" indent="0">
              <a:buNone/>
              <a:defRPr sz="675"/>
            </a:lvl4pPr>
            <a:lvl5pPr marL="1371634" indent="0">
              <a:buNone/>
              <a:defRPr sz="675"/>
            </a:lvl5pPr>
            <a:lvl6pPr marL="1714543" indent="0">
              <a:buNone/>
              <a:defRPr sz="675"/>
            </a:lvl6pPr>
            <a:lvl7pPr marL="2057451" indent="0">
              <a:buNone/>
              <a:defRPr sz="675"/>
            </a:lvl7pPr>
            <a:lvl8pPr marL="2400360" indent="0">
              <a:buNone/>
              <a:defRPr sz="675"/>
            </a:lvl8pPr>
            <a:lvl9pPr marL="2743269" indent="0">
              <a:buNone/>
              <a:defRPr sz="675"/>
            </a:lvl9pPr>
          </a:lstStyle>
          <a:p>
            <a:pPr lvl="0"/>
            <a:r>
              <a:rPr lang="en-US"/>
              <a:t>Click to edit Master text styles</a:t>
            </a:r>
          </a:p>
        </p:txBody>
      </p:sp>
      <p:sp>
        <p:nvSpPr>
          <p:cNvPr id="5" name="Rectangle 27"/>
          <p:cNvSpPr>
            <a:spLocks noGrp="1" noChangeArrowheads="1"/>
          </p:cNvSpPr>
          <p:nvPr>
            <p:ph type="ftr" sz="quarter" idx="10"/>
          </p:nvPr>
        </p:nvSpPr>
        <p:spPr>
          <a:ln/>
        </p:spPr>
        <p:txBody>
          <a:bodyPr/>
          <a:lstStyle>
            <a:lvl1pPr>
              <a:defRPr/>
            </a:lvl1pPr>
          </a:lstStyle>
          <a:p>
            <a:endParaRPr lang="en-US" dirty="0">
              <a:solidFill>
                <a:prstClr val="black"/>
              </a:solidFill>
            </a:endParaRPr>
          </a:p>
        </p:txBody>
      </p:sp>
      <p:sp>
        <p:nvSpPr>
          <p:cNvPr id="6" name="Rectangle 28"/>
          <p:cNvSpPr>
            <a:spLocks noGrp="1" noChangeArrowheads="1"/>
          </p:cNvSpPr>
          <p:nvPr>
            <p:ph type="sldNum" sz="quarter" idx="11"/>
          </p:nvPr>
        </p:nvSpPr>
        <p:spPr>
          <a:ln/>
        </p:spPr>
        <p:txBody>
          <a:bodyPr/>
          <a:lstStyle>
            <a:lvl1pPr>
              <a:defRPr/>
            </a:lvl1pPr>
          </a:lstStyle>
          <a:p>
            <a:r>
              <a:rPr lang="en-US" dirty="0">
                <a:solidFill>
                  <a:prstClr val="black"/>
                </a:solidFill>
              </a:rPr>
              <a:t> </a:t>
            </a:r>
            <a:fld id="{70C80A5C-5F28-47E1-9296-308BAD0273C2}" type="slidenum">
              <a:rPr lang="en-US">
                <a:solidFill>
                  <a:prstClr val="black"/>
                </a:solidFill>
              </a:rPr>
              <a:pPr/>
              <a:t>‹#›</a:t>
            </a:fld>
            <a:endParaRPr lang="en-US" dirty="0">
              <a:solidFill>
                <a:prstClr val="black"/>
              </a:solidFill>
            </a:endParaRPr>
          </a:p>
        </p:txBody>
      </p:sp>
      <p:sp>
        <p:nvSpPr>
          <p:cNvPr id="7" name="Rectangle 31"/>
          <p:cNvSpPr>
            <a:spLocks noGrp="1" noChangeArrowheads="1"/>
          </p:cNvSpPr>
          <p:nvPr>
            <p:ph type="dt" sz="half" idx="12"/>
          </p:nvPr>
        </p:nvSpPr>
        <p:spPr>
          <a:ln/>
        </p:spPr>
        <p:txBody>
          <a:bodyPr/>
          <a:lstStyle>
            <a:lvl1pPr>
              <a:defRPr/>
            </a:lvl1pPr>
          </a:lstStyle>
          <a:p>
            <a:fld id="{FD2C6765-47A5-4680-B59E-086D70236E66}" type="datetime1">
              <a:rPr lang="en-US" smtClean="0">
                <a:solidFill>
                  <a:prstClr val="black"/>
                </a:solidFill>
              </a:rPr>
              <a:pPr/>
              <a:t>10/12/2018</a:t>
            </a:fld>
            <a:endParaRPr lang="en-US" dirty="0">
              <a:solidFill>
                <a:prstClr val="black"/>
              </a:solidFill>
            </a:endParaRPr>
          </a:p>
        </p:txBody>
      </p:sp>
    </p:spTree>
    <p:extLst>
      <p:ext uri="{BB962C8B-B14F-4D97-AF65-F5344CB8AC3E}">
        <p14:creationId xmlns:p14="http://schemas.microsoft.com/office/powerpoint/2010/main" xmlns="" val="3189526786"/>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7"/>
          <p:cNvSpPr>
            <a:spLocks noGrp="1" noChangeArrowheads="1"/>
          </p:cNvSpPr>
          <p:nvPr>
            <p:ph type="ftr" sz="quarter" idx="10"/>
          </p:nvPr>
        </p:nvSpPr>
        <p:spPr>
          <a:ln/>
        </p:spPr>
        <p:txBody>
          <a:bodyPr/>
          <a:lstStyle>
            <a:lvl1pPr>
              <a:defRPr/>
            </a:lvl1pPr>
          </a:lstStyle>
          <a:p>
            <a:endParaRPr lang="en-US" dirty="0">
              <a:solidFill>
                <a:prstClr val="black"/>
              </a:solidFill>
            </a:endParaRPr>
          </a:p>
        </p:txBody>
      </p:sp>
      <p:sp>
        <p:nvSpPr>
          <p:cNvPr id="5" name="Rectangle 28"/>
          <p:cNvSpPr>
            <a:spLocks noGrp="1" noChangeArrowheads="1"/>
          </p:cNvSpPr>
          <p:nvPr>
            <p:ph type="sldNum" sz="quarter" idx="11"/>
          </p:nvPr>
        </p:nvSpPr>
        <p:spPr>
          <a:ln/>
        </p:spPr>
        <p:txBody>
          <a:bodyPr/>
          <a:lstStyle>
            <a:lvl1pPr>
              <a:defRPr/>
            </a:lvl1pPr>
          </a:lstStyle>
          <a:p>
            <a:r>
              <a:rPr lang="en-US" dirty="0">
                <a:solidFill>
                  <a:prstClr val="black"/>
                </a:solidFill>
              </a:rPr>
              <a:t> </a:t>
            </a:r>
            <a:fld id="{4FB975F9-F136-43C4-A69D-C1E78825C2C2}" type="slidenum">
              <a:rPr lang="en-US">
                <a:solidFill>
                  <a:prstClr val="black"/>
                </a:solidFill>
              </a:rPr>
              <a:pPr/>
              <a:t>‹#›</a:t>
            </a:fld>
            <a:endParaRPr lang="en-US" dirty="0">
              <a:solidFill>
                <a:prstClr val="black"/>
              </a:solidFill>
            </a:endParaRPr>
          </a:p>
        </p:txBody>
      </p:sp>
      <p:sp>
        <p:nvSpPr>
          <p:cNvPr id="6" name="Rectangle 31"/>
          <p:cNvSpPr>
            <a:spLocks noGrp="1" noChangeArrowheads="1"/>
          </p:cNvSpPr>
          <p:nvPr>
            <p:ph type="dt" sz="half" idx="12"/>
          </p:nvPr>
        </p:nvSpPr>
        <p:spPr>
          <a:ln/>
        </p:spPr>
        <p:txBody>
          <a:bodyPr/>
          <a:lstStyle>
            <a:lvl1pPr>
              <a:defRPr/>
            </a:lvl1pPr>
          </a:lstStyle>
          <a:p>
            <a:fld id="{E6074A9D-E622-4F1B-B719-EECFFD2FFD62}" type="datetime1">
              <a:rPr lang="en-US" smtClean="0">
                <a:solidFill>
                  <a:prstClr val="black"/>
                </a:solidFill>
              </a:rPr>
              <a:pPr/>
              <a:t>10/12/2018</a:t>
            </a:fld>
            <a:endParaRPr lang="en-US" dirty="0">
              <a:solidFill>
                <a:prstClr val="black"/>
              </a:solidFill>
            </a:endParaRPr>
          </a:p>
        </p:txBody>
      </p:sp>
    </p:spTree>
    <p:extLst>
      <p:ext uri="{BB962C8B-B14F-4D97-AF65-F5344CB8AC3E}">
        <p14:creationId xmlns:p14="http://schemas.microsoft.com/office/powerpoint/2010/main" xmlns="" val="83205115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22254"/>
            <a:ext cx="2154238" cy="63023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8765" y="222254"/>
            <a:ext cx="6310312" cy="6302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7"/>
          <p:cNvSpPr>
            <a:spLocks noGrp="1" noChangeArrowheads="1"/>
          </p:cNvSpPr>
          <p:nvPr>
            <p:ph type="ftr" sz="quarter" idx="10"/>
          </p:nvPr>
        </p:nvSpPr>
        <p:spPr>
          <a:ln/>
        </p:spPr>
        <p:txBody>
          <a:bodyPr/>
          <a:lstStyle>
            <a:lvl1pPr>
              <a:defRPr/>
            </a:lvl1pPr>
          </a:lstStyle>
          <a:p>
            <a:endParaRPr lang="en-US" dirty="0">
              <a:solidFill>
                <a:prstClr val="black"/>
              </a:solidFill>
            </a:endParaRPr>
          </a:p>
        </p:txBody>
      </p:sp>
      <p:sp>
        <p:nvSpPr>
          <p:cNvPr id="5" name="Rectangle 28"/>
          <p:cNvSpPr>
            <a:spLocks noGrp="1" noChangeArrowheads="1"/>
          </p:cNvSpPr>
          <p:nvPr>
            <p:ph type="sldNum" sz="quarter" idx="11"/>
          </p:nvPr>
        </p:nvSpPr>
        <p:spPr>
          <a:ln/>
        </p:spPr>
        <p:txBody>
          <a:bodyPr/>
          <a:lstStyle>
            <a:lvl1pPr>
              <a:defRPr/>
            </a:lvl1pPr>
          </a:lstStyle>
          <a:p>
            <a:r>
              <a:rPr lang="en-US" dirty="0">
                <a:solidFill>
                  <a:prstClr val="black"/>
                </a:solidFill>
              </a:rPr>
              <a:t> </a:t>
            </a:r>
            <a:fld id="{69337107-BDE3-4514-8E00-08B5887BB241}" type="slidenum">
              <a:rPr lang="en-US">
                <a:solidFill>
                  <a:prstClr val="black"/>
                </a:solidFill>
              </a:rPr>
              <a:pPr/>
              <a:t>‹#›</a:t>
            </a:fld>
            <a:endParaRPr lang="en-US" dirty="0">
              <a:solidFill>
                <a:prstClr val="black"/>
              </a:solidFill>
            </a:endParaRPr>
          </a:p>
        </p:txBody>
      </p:sp>
      <p:sp>
        <p:nvSpPr>
          <p:cNvPr id="6" name="Rectangle 31"/>
          <p:cNvSpPr>
            <a:spLocks noGrp="1" noChangeArrowheads="1"/>
          </p:cNvSpPr>
          <p:nvPr>
            <p:ph type="dt" sz="half" idx="12"/>
          </p:nvPr>
        </p:nvSpPr>
        <p:spPr>
          <a:ln/>
        </p:spPr>
        <p:txBody>
          <a:bodyPr/>
          <a:lstStyle>
            <a:lvl1pPr>
              <a:defRPr/>
            </a:lvl1pPr>
          </a:lstStyle>
          <a:p>
            <a:fld id="{55CB4AAE-B6EE-49C7-9DDD-6E322E2A47E3}" type="datetime1">
              <a:rPr lang="en-US" smtClean="0">
                <a:solidFill>
                  <a:prstClr val="black"/>
                </a:solidFill>
              </a:rPr>
              <a:pPr/>
              <a:t>10/12/2018</a:t>
            </a:fld>
            <a:endParaRPr lang="en-US" dirty="0">
              <a:solidFill>
                <a:prstClr val="black"/>
              </a:solidFill>
            </a:endParaRPr>
          </a:p>
        </p:txBody>
      </p:sp>
    </p:spTree>
    <p:extLst>
      <p:ext uri="{BB962C8B-B14F-4D97-AF65-F5344CB8AC3E}">
        <p14:creationId xmlns:p14="http://schemas.microsoft.com/office/powerpoint/2010/main" xmlns="" val="1979704106"/>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9877" y="222254"/>
            <a:ext cx="8605838" cy="784225"/>
          </a:xfrm>
        </p:spPr>
        <p:txBody>
          <a:bodyPr/>
          <a:lstStyle/>
          <a:p>
            <a:r>
              <a:rPr lang="en-US"/>
              <a:t>Click to edit Master title style</a:t>
            </a:r>
            <a:endParaRPr lang="en-GB"/>
          </a:p>
        </p:txBody>
      </p:sp>
      <p:sp>
        <p:nvSpPr>
          <p:cNvPr id="3" name="Table Placeholder 2"/>
          <p:cNvSpPr>
            <a:spLocks noGrp="1"/>
          </p:cNvSpPr>
          <p:nvPr>
            <p:ph type="tbl" idx="1"/>
          </p:nvPr>
        </p:nvSpPr>
        <p:spPr>
          <a:xfrm>
            <a:off x="258763" y="1144592"/>
            <a:ext cx="8605837" cy="5380037"/>
          </a:xfrm>
        </p:spPr>
        <p:txBody>
          <a:bodyPr/>
          <a:lstStyle/>
          <a:p>
            <a:pPr lvl="0"/>
            <a:endParaRPr lang="en-GB" noProof="0" dirty="0"/>
          </a:p>
        </p:txBody>
      </p:sp>
      <p:sp>
        <p:nvSpPr>
          <p:cNvPr id="4" name="Rectangle 27"/>
          <p:cNvSpPr>
            <a:spLocks noGrp="1" noChangeArrowheads="1"/>
          </p:cNvSpPr>
          <p:nvPr>
            <p:ph type="ftr" sz="quarter" idx="10"/>
          </p:nvPr>
        </p:nvSpPr>
        <p:spPr>
          <a:ln/>
        </p:spPr>
        <p:txBody>
          <a:bodyPr/>
          <a:lstStyle>
            <a:lvl1pPr>
              <a:defRPr/>
            </a:lvl1pPr>
          </a:lstStyle>
          <a:p>
            <a:endParaRPr lang="en-US" dirty="0">
              <a:solidFill>
                <a:prstClr val="black"/>
              </a:solidFill>
            </a:endParaRPr>
          </a:p>
        </p:txBody>
      </p:sp>
      <p:sp>
        <p:nvSpPr>
          <p:cNvPr id="5" name="Rectangle 28"/>
          <p:cNvSpPr>
            <a:spLocks noGrp="1" noChangeArrowheads="1"/>
          </p:cNvSpPr>
          <p:nvPr>
            <p:ph type="sldNum" sz="quarter" idx="11"/>
          </p:nvPr>
        </p:nvSpPr>
        <p:spPr>
          <a:ln/>
        </p:spPr>
        <p:txBody>
          <a:bodyPr/>
          <a:lstStyle>
            <a:lvl1pPr>
              <a:defRPr/>
            </a:lvl1pPr>
          </a:lstStyle>
          <a:p>
            <a:r>
              <a:rPr lang="en-US" dirty="0">
                <a:solidFill>
                  <a:prstClr val="black"/>
                </a:solidFill>
              </a:rPr>
              <a:t> </a:t>
            </a:r>
            <a:fld id="{FBE58BA9-C1A1-462B-8D0E-8461D7B122A0}" type="slidenum">
              <a:rPr lang="en-US">
                <a:solidFill>
                  <a:prstClr val="black"/>
                </a:solidFill>
              </a:rPr>
              <a:pPr/>
              <a:t>‹#›</a:t>
            </a:fld>
            <a:endParaRPr lang="en-US" dirty="0">
              <a:solidFill>
                <a:prstClr val="black"/>
              </a:solidFill>
            </a:endParaRPr>
          </a:p>
        </p:txBody>
      </p:sp>
      <p:sp>
        <p:nvSpPr>
          <p:cNvPr id="6" name="Rectangle 31"/>
          <p:cNvSpPr>
            <a:spLocks noGrp="1" noChangeArrowheads="1"/>
          </p:cNvSpPr>
          <p:nvPr>
            <p:ph type="dt" sz="half" idx="12"/>
          </p:nvPr>
        </p:nvSpPr>
        <p:spPr>
          <a:ln/>
        </p:spPr>
        <p:txBody>
          <a:bodyPr/>
          <a:lstStyle>
            <a:lvl1pPr>
              <a:defRPr/>
            </a:lvl1pPr>
          </a:lstStyle>
          <a:p>
            <a:fld id="{E83BABC1-FB41-44A5-A02E-36A98ACD24D1}" type="datetime1">
              <a:rPr lang="en-US" smtClean="0">
                <a:solidFill>
                  <a:prstClr val="black"/>
                </a:solidFill>
              </a:rPr>
              <a:pPr/>
              <a:t>10/12/2018</a:t>
            </a:fld>
            <a:endParaRPr lang="en-US" dirty="0">
              <a:solidFill>
                <a:prstClr val="black"/>
              </a:solidFill>
            </a:endParaRPr>
          </a:p>
        </p:txBody>
      </p:sp>
    </p:spTree>
    <p:extLst>
      <p:ext uri="{BB962C8B-B14F-4D97-AF65-F5344CB8AC3E}">
        <p14:creationId xmlns:p14="http://schemas.microsoft.com/office/powerpoint/2010/main" xmlns="" val="162825114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69877" y="222254"/>
            <a:ext cx="8605838" cy="784225"/>
          </a:xfrm>
        </p:spPr>
        <p:txBody>
          <a:bodyPr/>
          <a:lstStyle/>
          <a:p>
            <a:r>
              <a:rPr lang="en-US"/>
              <a:t>Click to edit Master title style</a:t>
            </a:r>
            <a:endParaRPr lang="en-ZA"/>
          </a:p>
        </p:txBody>
      </p:sp>
      <p:sp>
        <p:nvSpPr>
          <p:cNvPr id="3" name="Content Placeholder 2"/>
          <p:cNvSpPr>
            <a:spLocks noGrp="1"/>
          </p:cNvSpPr>
          <p:nvPr>
            <p:ph sz="half" idx="1"/>
          </p:nvPr>
        </p:nvSpPr>
        <p:spPr>
          <a:xfrm>
            <a:off x="258765" y="1144592"/>
            <a:ext cx="4225925" cy="5380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637090" y="1144592"/>
            <a:ext cx="4227512" cy="5380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0"/>
          </p:nvPr>
        </p:nvSpPr>
        <p:spPr>
          <a:xfrm>
            <a:off x="34927" y="6704013"/>
            <a:ext cx="4181475" cy="144462"/>
          </a:xfrm>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1"/>
          </p:nvPr>
        </p:nvSpPr>
        <p:spPr>
          <a:xfrm>
            <a:off x="5508626" y="6704013"/>
            <a:ext cx="711200" cy="144462"/>
          </a:xfrm>
        </p:spPr>
        <p:txBody>
          <a:bodyPr/>
          <a:lstStyle>
            <a:lvl1pPr>
              <a:defRPr/>
            </a:lvl1pPr>
          </a:lstStyle>
          <a:p>
            <a:r>
              <a:rPr lang="en-US" dirty="0">
                <a:solidFill>
                  <a:prstClr val="black"/>
                </a:solidFill>
              </a:rPr>
              <a:t> </a:t>
            </a:r>
            <a:fld id="{1EEAA1D9-521E-43A2-929D-3742295DE4E9}" type="slidenum">
              <a:rPr lang="en-US">
                <a:solidFill>
                  <a:prstClr val="black"/>
                </a:solidFill>
              </a:rPr>
              <a:pPr/>
              <a:t>‹#›</a:t>
            </a:fld>
            <a:endParaRPr lang="en-US" dirty="0">
              <a:solidFill>
                <a:prstClr val="black"/>
              </a:solidFill>
            </a:endParaRPr>
          </a:p>
        </p:txBody>
      </p:sp>
      <p:sp>
        <p:nvSpPr>
          <p:cNvPr id="7" name="Date Placeholder 6"/>
          <p:cNvSpPr>
            <a:spLocks noGrp="1"/>
          </p:cNvSpPr>
          <p:nvPr>
            <p:ph type="dt" sz="half" idx="12"/>
          </p:nvPr>
        </p:nvSpPr>
        <p:spPr>
          <a:xfrm>
            <a:off x="4211639" y="6704013"/>
            <a:ext cx="1079500" cy="144462"/>
          </a:xfrm>
        </p:spPr>
        <p:txBody>
          <a:bodyPr/>
          <a:lstStyle>
            <a:lvl1pPr>
              <a:defRPr/>
            </a:lvl1pPr>
          </a:lstStyle>
          <a:p>
            <a:fld id="{452015F5-88DB-473C-9642-58D1AC3A2995}" type="datetime1">
              <a:rPr lang="en-US" smtClean="0">
                <a:solidFill>
                  <a:prstClr val="black"/>
                </a:solidFill>
              </a:rPr>
              <a:pPr/>
              <a:t>10/12/2018</a:t>
            </a:fld>
            <a:endParaRPr lang="en-US" dirty="0">
              <a:solidFill>
                <a:prstClr val="black"/>
              </a:solidFill>
            </a:endParaRPr>
          </a:p>
        </p:txBody>
      </p:sp>
    </p:spTree>
    <p:extLst>
      <p:ext uri="{BB962C8B-B14F-4D97-AF65-F5344CB8AC3E}">
        <p14:creationId xmlns:p14="http://schemas.microsoft.com/office/powerpoint/2010/main" xmlns="" val="354386914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rgbClr val="212A35"/>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C4C7849-AB17-4295-A88F-0726CD193E87}" type="datetime1">
              <a:rPr lang="en-US" smtClean="0"/>
              <a:pPr/>
              <a:t>10/12/2018</a:t>
            </a:fld>
            <a:endParaRPr lang="en-US" dirty="0"/>
          </a:p>
        </p:txBody>
      </p:sp>
      <p:sp>
        <p:nvSpPr>
          <p:cNvPr id="6" name="Holder 6"/>
          <p:cNvSpPr>
            <a:spLocks noGrp="1"/>
          </p:cNvSpPr>
          <p:nvPr>
            <p:ph type="sldNum" sz="quarter" idx="7"/>
          </p:nvPr>
        </p:nvSpPr>
        <p:spPr/>
        <p:txBody>
          <a:bodyPr lIns="0" tIns="0" rIns="0" bIns="0"/>
          <a:lstStyle>
            <a:lvl1pPr>
              <a:defRPr sz="1200" b="0" i="0">
                <a:solidFill>
                  <a:srgbClr val="212A35"/>
                </a:solidFill>
                <a:latin typeface="Arial"/>
                <a:cs typeface="Arial"/>
              </a:defRPr>
            </a:lvl1pPr>
          </a:lstStyle>
          <a:p>
            <a:pPr marL="25400">
              <a:lnSpc>
                <a:spcPts val="1425"/>
              </a:lnSpc>
            </a:pPr>
            <a:fld id="{81D60167-4931-47E6-BA6A-407CBD079E47}" type="slidenum">
              <a:rPr spc="-5" dirty="0"/>
              <a:pPr marL="25400">
                <a:lnSpc>
                  <a:spcPts val="1425"/>
                </a:lnSpc>
              </a:pPr>
              <a:t>‹#›</a:t>
            </a:fld>
            <a:endParaRPr spc="-5"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9877" y="222254"/>
            <a:ext cx="8605838" cy="784225"/>
          </a:xfrm>
        </p:spPr>
        <p:txBody>
          <a:bodyPr/>
          <a:lstStyle/>
          <a:p>
            <a:r>
              <a:rPr lang="en-US"/>
              <a:t>Click to edit Master title style</a:t>
            </a:r>
            <a:endParaRPr lang="en-ZA"/>
          </a:p>
        </p:txBody>
      </p:sp>
      <p:sp>
        <p:nvSpPr>
          <p:cNvPr id="3" name="Text Placeholder 2"/>
          <p:cNvSpPr>
            <a:spLocks noGrp="1"/>
          </p:cNvSpPr>
          <p:nvPr>
            <p:ph type="body" sz="half" idx="1"/>
          </p:nvPr>
        </p:nvSpPr>
        <p:spPr>
          <a:xfrm>
            <a:off x="258765" y="1144592"/>
            <a:ext cx="4225925" cy="5380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37090" y="1144592"/>
            <a:ext cx="4227512" cy="5380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0"/>
          </p:nvPr>
        </p:nvSpPr>
        <p:spPr>
          <a:xfrm>
            <a:off x="34927" y="6704013"/>
            <a:ext cx="4181475" cy="144462"/>
          </a:xfrm>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1"/>
          </p:nvPr>
        </p:nvSpPr>
        <p:spPr>
          <a:xfrm>
            <a:off x="5508626" y="6704013"/>
            <a:ext cx="711200" cy="144462"/>
          </a:xfrm>
        </p:spPr>
        <p:txBody>
          <a:bodyPr/>
          <a:lstStyle>
            <a:lvl1pPr>
              <a:defRPr/>
            </a:lvl1pPr>
          </a:lstStyle>
          <a:p>
            <a:r>
              <a:rPr lang="en-US" dirty="0">
                <a:solidFill>
                  <a:prstClr val="black"/>
                </a:solidFill>
              </a:rPr>
              <a:t> </a:t>
            </a:r>
            <a:fld id="{153DB0DF-38EB-4B68-9F9C-A2B5F67428CA}" type="slidenum">
              <a:rPr lang="en-US">
                <a:solidFill>
                  <a:prstClr val="black"/>
                </a:solidFill>
              </a:rPr>
              <a:pPr/>
              <a:t>‹#›</a:t>
            </a:fld>
            <a:endParaRPr lang="en-US" dirty="0">
              <a:solidFill>
                <a:prstClr val="black"/>
              </a:solidFill>
            </a:endParaRPr>
          </a:p>
        </p:txBody>
      </p:sp>
      <p:sp>
        <p:nvSpPr>
          <p:cNvPr id="7" name="Date Placeholder 6"/>
          <p:cNvSpPr>
            <a:spLocks noGrp="1"/>
          </p:cNvSpPr>
          <p:nvPr>
            <p:ph type="dt" sz="half" idx="12"/>
          </p:nvPr>
        </p:nvSpPr>
        <p:spPr>
          <a:xfrm>
            <a:off x="4211639" y="6704013"/>
            <a:ext cx="1079500" cy="144462"/>
          </a:xfrm>
        </p:spPr>
        <p:txBody>
          <a:bodyPr/>
          <a:lstStyle>
            <a:lvl1pPr>
              <a:defRPr/>
            </a:lvl1pPr>
          </a:lstStyle>
          <a:p>
            <a:fld id="{1E0F2B86-2B20-4E2C-8A19-7E145896A792}" type="datetime1">
              <a:rPr lang="en-US" smtClean="0">
                <a:solidFill>
                  <a:prstClr val="black"/>
                </a:solidFill>
              </a:rPr>
              <a:pPr/>
              <a:t>10/12/2018</a:t>
            </a:fld>
            <a:endParaRPr lang="en-US" dirty="0">
              <a:solidFill>
                <a:prstClr val="black"/>
              </a:solidFill>
            </a:endParaRPr>
          </a:p>
        </p:txBody>
      </p:sp>
    </p:spTree>
    <p:extLst>
      <p:ext uri="{BB962C8B-B14F-4D97-AF65-F5344CB8AC3E}">
        <p14:creationId xmlns:p14="http://schemas.microsoft.com/office/powerpoint/2010/main" xmlns="" val="256519504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9877" y="222254"/>
            <a:ext cx="8605838" cy="784225"/>
          </a:xfrm>
        </p:spPr>
        <p:txBody>
          <a:bodyPr/>
          <a:lstStyle/>
          <a:p>
            <a:r>
              <a:rPr lang="en-US"/>
              <a:t>Click to edit Master title style</a:t>
            </a:r>
            <a:endParaRPr lang="en-ZA"/>
          </a:p>
        </p:txBody>
      </p:sp>
      <p:sp>
        <p:nvSpPr>
          <p:cNvPr id="3" name="Text Placeholder 2"/>
          <p:cNvSpPr>
            <a:spLocks noGrp="1"/>
          </p:cNvSpPr>
          <p:nvPr>
            <p:ph type="body" sz="half" idx="1"/>
          </p:nvPr>
        </p:nvSpPr>
        <p:spPr>
          <a:xfrm>
            <a:off x="258765" y="1144592"/>
            <a:ext cx="4225925" cy="5380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quarter" idx="2"/>
          </p:nvPr>
        </p:nvSpPr>
        <p:spPr>
          <a:xfrm>
            <a:off x="4637090" y="1144592"/>
            <a:ext cx="4227512" cy="2613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4"/>
          <p:cNvSpPr>
            <a:spLocks noGrp="1"/>
          </p:cNvSpPr>
          <p:nvPr>
            <p:ph sz="quarter" idx="3"/>
          </p:nvPr>
        </p:nvSpPr>
        <p:spPr>
          <a:xfrm>
            <a:off x="4637090" y="3910013"/>
            <a:ext cx="4227512" cy="261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10"/>
          </p:nvPr>
        </p:nvSpPr>
        <p:spPr>
          <a:xfrm>
            <a:off x="34927" y="6704013"/>
            <a:ext cx="4181475" cy="144462"/>
          </a:xfrm>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1"/>
          </p:nvPr>
        </p:nvSpPr>
        <p:spPr>
          <a:xfrm>
            <a:off x="5508626" y="6704013"/>
            <a:ext cx="711200" cy="144462"/>
          </a:xfrm>
        </p:spPr>
        <p:txBody>
          <a:bodyPr/>
          <a:lstStyle>
            <a:lvl1pPr>
              <a:defRPr/>
            </a:lvl1pPr>
          </a:lstStyle>
          <a:p>
            <a:r>
              <a:rPr lang="en-US" dirty="0">
                <a:solidFill>
                  <a:prstClr val="black"/>
                </a:solidFill>
              </a:rPr>
              <a:t> </a:t>
            </a:r>
            <a:fld id="{18CA02CD-40E1-434B-A584-A98475B27371}" type="slidenum">
              <a:rPr lang="en-US">
                <a:solidFill>
                  <a:prstClr val="black"/>
                </a:solidFill>
              </a:rPr>
              <a:pPr/>
              <a:t>‹#›</a:t>
            </a:fld>
            <a:endParaRPr lang="en-US" dirty="0">
              <a:solidFill>
                <a:prstClr val="black"/>
              </a:solidFill>
            </a:endParaRPr>
          </a:p>
        </p:txBody>
      </p:sp>
      <p:sp>
        <p:nvSpPr>
          <p:cNvPr id="8" name="Date Placeholder 7"/>
          <p:cNvSpPr>
            <a:spLocks noGrp="1"/>
          </p:cNvSpPr>
          <p:nvPr>
            <p:ph type="dt" sz="half" idx="12"/>
          </p:nvPr>
        </p:nvSpPr>
        <p:spPr>
          <a:xfrm>
            <a:off x="4211639" y="6704013"/>
            <a:ext cx="1079500" cy="144462"/>
          </a:xfrm>
        </p:spPr>
        <p:txBody>
          <a:bodyPr/>
          <a:lstStyle>
            <a:lvl1pPr>
              <a:defRPr/>
            </a:lvl1pPr>
          </a:lstStyle>
          <a:p>
            <a:fld id="{F180D242-DC96-45B9-8785-46C345DCCB53}" type="datetime1">
              <a:rPr lang="en-US" smtClean="0">
                <a:solidFill>
                  <a:prstClr val="black"/>
                </a:solidFill>
              </a:rPr>
              <a:pPr/>
              <a:t>10/12/2018</a:t>
            </a:fld>
            <a:endParaRPr lang="en-US" dirty="0">
              <a:solidFill>
                <a:prstClr val="black"/>
              </a:solidFill>
            </a:endParaRPr>
          </a:p>
        </p:txBody>
      </p:sp>
    </p:spTree>
    <p:extLst>
      <p:ext uri="{BB962C8B-B14F-4D97-AF65-F5344CB8AC3E}">
        <p14:creationId xmlns:p14="http://schemas.microsoft.com/office/powerpoint/2010/main" xmlns="" val="1622583993"/>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Volledig wi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708095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7046611" y="5417093"/>
            <a:ext cx="2003838" cy="1440909"/>
          </a:xfrm>
          <a:prstGeom prst="rect">
            <a:avLst/>
          </a:prstGeom>
        </p:spPr>
      </p:pic>
      <p:sp>
        <p:nvSpPr>
          <p:cNvPr id="8" name="Title 1"/>
          <p:cNvSpPr>
            <a:spLocks noGrp="1"/>
          </p:cNvSpPr>
          <p:nvPr>
            <p:ph type="title"/>
          </p:nvPr>
        </p:nvSpPr>
        <p:spPr>
          <a:xfrm>
            <a:off x="0" y="19524"/>
            <a:ext cx="9144000" cy="889196"/>
          </a:xfrm>
          <a:solidFill>
            <a:schemeClr val="accent1">
              <a:lumMod val="75000"/>
            </a:schemeClr>
          </a:solidFill>
          <a:effectLst>
            <a:outerShdw blurRad="50800" dist="38100" algn="l" rotWithShape="0">
              <a:prstClr val="black">
                <a:alpha val="40000"/>
              </a:prstClr>
            </a:outerShdw>
          </a:effectLst>
        </p:spPr>
        <p:txBody>
          <a:bodyPr>
            <a:normAutofit/>
          </a:bodyPr>
          <a:lstStyle/>
          <a:p>
            <a:endParaRPr lang="en-ZA" dirty="0">
              <a:solidFill>
                <a:schemeClr val="bg1"/>
              </a:solidFill>
            </a:endParaRPr>
          </a:p>
        </p:txBody>
      </p:sp>
    </p:spTree>
    <p:extLst>
      <p:ext uri="{BB962C8B-B14F-4D97-AF65-F5344CB8AC3E}">
        <p14:creationId xmlns:p14="http://schemas.microsoft.com/office/powerpoint/2010/main" xmlns="" val="7589431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772656" y="5579363"/>
            <a:ext cx="2371344" cy="1278633"/>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solidFill>
            <a:srgbClr val="2D75B6"/>
          </a:solidFill>
        </p:spPr>
        <p:txBody>
          <a:bodyPr wrap="square" lIns="0" tIns="0" rIns="0" bIns="0" rtlCol="0"/>
          <a:lstStyle/>
          <a:p>
            <a:endParaRPr dirty="0"/>
          </a:p>
        </p:txBody>
      </p:sp>
      <p:sp>
        <p:nvSpPr>
          <p:cNvPr id="18" name="bk object 18"/>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ln w="6096">
            <a:solidFill>
              <a:srgbClr val="5B9BD4"/>
            </a:solidFill>
          </a:ln>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2900" b="0"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FAA8E6F-7037-4867-859E-983CE8E416E3}" type="datetime1">
              <a:rPr lang="en-US" smtClean="0"/>
              <a:pPr/>
              <a:t>10/12/2018</a:t>
            </a:fld>
            <a:endParaRPr lang="en-US" dirty="0"/>
          </a:p>
        </p:txBody>
      </p:sp>
      <p:sp>
        <p:nvSpPr>
          <p:cNvPr id="7" name="Holder 7"/>
          <p:cNvSpPr>
            <a:spLocks noGrp="1"/>
          </p:cNvSpPr>
          <p:nvPr>
            <p:ph type="sldNum" sz="quarter" idx="7"/>
          </p:nvPr>
        </p:nvSpPr>
        <p:spPr/>
        <p:txBody>
          <a:bodyPr lIns="0" tIns="0" rIns="0" bIns="0"/>
          <a:lstStyle>
            <a:lvl1pPr>
              <a:defRPr sz="1200" b="0" i="0">
                <a:solidFill>
                  <a:srgbClr val="212A35"/>
                </a:solidFill>
                <a:latin typeface="Arial"/>
                <a:cs typeface="Arial"/>
              </a:defRPr>
            </a:lvl1pPr>
          </a:lstStyle>
          <a:p>
            <a:pPr marL="25400">
              <a:lnSpc>
                <a:spcPts val="1425"/>
              </a:lnSpc>
            </a:pPr>
            <a:fld id="{81D60167-4931-47E6-BA6A-407CBD079E47}" type="slidenum">
              <a:rPr spc="-5" dirty="0"/>
              <a:pPr marL="25400">
                <a:lnSpc>
                  <a:spcPts val="1425"/>
                </a:lnSpc>
              </a:pPr>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96D4EFA2-B926-46DF-893C-860CEB99F49C}" type="datetime1">
              <a:rPr lang="en-US" smtClean="0"/>
              <a:pPr/>
              <a:t>10/12/2018</a:t>
            </a:fld>
            <a:endParaRPr lang="en-US" dirty="0"/>
          </a:p>
        </p:txBody>
      </p:sp>
      <p:sp>
        <p:nvSpPr>
          <p:cNvPr id="5" name="Holder 5"/>
          <p:cNvSpPr>
            <a:spLocks noGrp="1"/>
          </p:cNvSpPr>
          <p:nvPr>
            <p:ph type="sldNum" sz="quarter" idx="7"/>
          </p:nvPr>
        </p:nvSpPr>
        <p:spPr/>
        <p:txBody>
          <a:bodyPr lIns="0" tIns="0" rIns="0" bIns="0"/>
          <a:lstStyle>
            <a:lvl1pPr>
              <a:defRPr sz="1200" b="0" i="0">
                <a:solidFill>
                  <a:srgbClr val="212A35"/>
                </a:solidFill>
                <a:latin typeface="Arial"/>
                <a:cs typeface="Arial"/>
              </a:defRPr>
            </a:lvl1pPr>
          </a:lstStyle>
          <a:p>
            <a:pPr marL="25400">
              <a:lnSpc>
                <a:spcPts val="1425"/>
              </a:lnSpc>
            </a:pPr>
            <a:fld id="{81D60167-4931-47E6-BA6A-407CBD079E47}" type="slidenum">
              <a:rPr spc="-5" dirty="0"/>
              <a:pPr marL="25400">
                <a:lnSpc>
                  <a:spcPts val="1425"/>
                </a:lnSpc>
              </a:pPr>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2E24A91-0E07-4809-818D-FEA07A27A337}" type="datetime1">
              <a:rPr lang="en-US" smtClean="0"/>
              <a:pPr/>
              <a:t>10/12/2018</a:t>
            </a:fld>
            <a:endParaRPr lang="en-US" dirty="0"/>
          </a:p>
        </p:txBody>
      </p:sp>
      <p:sp>
        <p:nvSpPr>
          <p:cNvPr id="4" name="Holder 4"/>
          <p:cNvSpPr>
            <a:spLocks noGrp="1"/>
          </p:cNvSpPr>
          <p:nvPr>
            <p:ph type="sldNum" sz="quarter" idx="7"/>
          </p:nvPr>
        </p:nvSpPr>
        <p:spPr/>
        <p:txBody>
          <a:bodyPr lIns="0" tIns="0" rIns="0" bIns="0"/>
          <a:lstStyle>
            <a:lvl1pPr>
              <a:defRPr sz="1200" b="0" i="0">
                <a:solidFill>
                  <a:srgbClr val="212A35"/>
                </a:solidFill>
                <a:latin typeface="Arial"/>
                <a:cs typeface="Arial"/>
              </a:defRPr>
            </a:lvl1pPr>
          </a:lstStyle>
          <a:p>
            <a:pPr marL="25400">
              <a:lnSpc>
                <a:spcPts val="1425"/>
              </a:lnSpc>
            </a:pPr>
            <a:fld id="{81D60167-4931-47E6-BA6A-407CBD079E47}" type="slidenum">
              <a:rPr spc="-5" dirty="0"/>
              <a:pPr marL="25400">
                <a:lnSpc>
                  <a:spcPts val="1425"/>
                </a:lnSpc>
              </a:pPr>
              <a:t>‹#›</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itle 8"/>
          <p:cNvSpPr>
            <a:spLocks noGrp="1"/>
          </p:cNvSpPr>
          <p:nvPr>
            <p:ph type="title"/>
          </p:nvPr>
        </p:nvSpPr>
        <p:spPr>
          <a:xfrm>
            <a:off x="-1" y="0"/>
            <a:ext cx="9144000" cy="692331"/>
          </a:xfrm>
          <a:prstGeom prst="rect">
            <a:avLst/>
          </a:prstGeom>
          <a:ln/>
        </p:spPr>
        <p:style>
          <a:lnRef idx="1">
            <a:schemeClr val="accent1"/>
          </a:lnRef>
          <a:fillRef idx="3">
            <a:schemeClr val="accent1"/>
          </a:fillRef>
          <a:effectRef idx="2">
            <a:schemeClr val="accent1"/>
          </a:effectRef>
          <a:fontRef idx="none"/>
        </p:style>
        <p:txBody>
          <a:bodyPr/>
          <a:lstStyle>
            <a:lvl1pPr>
              <a:defRPr sz="4000">
                <a:solidFill>
                  <a:schemeClr val="bg1">
                    <a:lumMod val="95000"/>
                  </a:schemeClr>
                </a:solidFill>
              </a:defRPr>
            </a:lvl1pPr>
          </a:lstStyle>
          <a:p>
            <a:r>
              <a:rPr lang="en-US" dirty="0" smtClean="0"/>
              <a:t>Click to edit Master title style</a:t>
            </a:r>
            <a:endParaRPr lang="en-ZA" dirty="0"/>
          </a:p>
        </p:txBody>
      </p:sp>
      <p:pic>
        <p:nvPicPr>
          <p:cNvPr id="11" name="Picture 10"/>
          <p:cNvPicPr>
            <a:picLocks noChangeAspect="1"/>
          </p:cNvPicPr>
          <p:nvPr userDrawn="1"/>
        </p:nvPicPr>
        <p:blipFill>
          <a:blip r:embed="rId2" cstate="print"/>
          <a:stretch>
            <a:fillRect/>
          </a:stretch>
        </p:blipFill>
        <p:spPr>
          <a:xfrm>
            <a:off x="6772848" y="5579224"/>
            <a:ext cx="2371151" cy="1278776"/>
          </a:xfrm>
          <a:prstGeom prst="rect">
            <a:avLst/>
          </a:prstGeom>
        </p:spPr>
      </p:pic>
    </p:spTree>
    <p:extLst>
      <p:ext uri="{BB962C8B-B14F-4D97-AF65-F5344CB8AC3E}">
        <p14:creationId xmlns:p14="http://schemas.microsoft.com/office/powerpoint/2010/main" xmlns="" val="34918062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11188" y="2491584"/>
            <a:ext cx="7845425" cy="1470025"/>
          </a:xfrm>
        </p:spPr>
        <p:txBody>
          <a:bodyPr anchor="ctr" anchorCtr="0"/>
          <a:lstStyle>
            <a:lvl1pPr algn="ctr">
              <a:defRPr smtClean="0"/>
            </a:lvl1pPr>
          </a:lstStyle>
          <a:p>
            <a:r>
              <a:rPr lang="en-GB" dirty="0"/>
              <a:t>Click to edit Master title style</a:t>
            </a:r>
          </a:p>
        </p:txBody>
      </p:sp>
      <p:sp>
        <p:nvSpPr>
          <p:cNvPr id="33795" name="Rectangle 3"/>
          <p:cNvSpPr>
            <a:spLocks noGrp="1" noChangeArrowheads="1"/>
          </p:cNvSpPr>
          <p:nvPr>
            <p:ph type="subTitle" idx="1"/>
          </p:nvPr>
        </p:nvSpPr>
        <p:spPr>
          <a:xfrm>
            <a:off x="1565277" y="4148934"/>
            <a:ext cx="5937250" cy="982663"/>
          </a:xfrm>
        </p:spPr>
        <p:txBody>
          <a:bodyPr/>
          <a:lstStyle>
            <a:lvl1pPr algn="ctr">
              <a:defRPr sz="1350" smtClean="0"/>
            </a:lvl1pPr>
          </a:lstStyle>
          <a:p>
            <a:r>
              <a:rPr lang="en-GB"/>
              <a:t>Click to edit Master subtitle style</a:t>
            </a:r>
          </a:p>
        </p:txBody>
      </p:sp>
      <p:sp>
        <p:nvSpPr>
          <p:cNvPr id="341019" name="Rectangle 27"/>
          <p:cNvSpPr>
            <a:spLocks noGrp="1" noChangeArrowheads="1"/>
          </p:cNvSpPr>
          <p:nvPr>
            <p:ph type="ftr" sz="quarter" idx="3"/>
          </p:nvPr>
        </p:nvSpPr>
        <p:spPr>
          <a:xfrm>
            <a:off x="68264" y="6634163"/>
            <a:ext cx="5727700" cy="144462"/>
          </a:xfrm>
        </p:spPr>
        <p:txBody>
          <a:bodyPr/>
          <a:lstStyle>
            <a:lvl1pPr>
              <a:defRPr/>
            </a:lvl1pPr>
          </a:lstStyle>
          <a:p>
            <a:endParaRPr lang="en-US" dirty="0">
              <a:solidFill>
                <a:prstClr val="black"/>
              </a:solidFill>
            </a:endParaRPr>
          </a:p>
        </p:txBody>
      </p:sp>
    </p:spTree>
    <p:extLst>
      <p:ext uri="{BB962C8B-B14F-4D97-AF65-F5344CB8AC3E}">
        <p14:creationId xmlns:p14="http://schemas.microsoft.com/office/powerpoint/2010/main" xmlns="" val="1995020020"/>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5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450"/>
              </a:spcBef>
              <a:spcAft>
                <a:spcPts val="450"/>
              </a:spcAft>
              <a:defRPr sz="1200"/>
            </a:lvl1pPr>
            <a:lvl2pPr marL="269088" indent="-204793">
              <a:defRPr sz="1050"/>
            </a:lvl2pPr>
            <a:lvl3pPr>
              <a:defRPr sz="900"/>
            </a:lvl3pPr>
            <a:lvl4pPr>
              <a:defRPr sz="900"/>
            </a:lvl4pPr>
            <a:lvl5pPr>
              <a:defRPr sz="8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27"/>
          <p:cNvSpPr>
            <a:spLocks noGrp="1" noChangeArrowheads="1"/>
          </p:cNvSpPr>
          <p:nvPr>
            <p:ph type="ftr" sz="quarter" idx="10"/>
          </p:nvPr>
        </p:nvSpPr>
        <p:spPr>
          <a:ln/>
        </p:spPr>
        <p:txBody>
          <a:bodyPr/>
          <a:lstStyle>
            <a:lvl1pPr>
              <a:defRPr/>
            </a:lvl1pPr>
          </a:lstStyle>
          <a:p>
            <a:endParaRPr lang="en-US" dirty="0">
              <a:solidFill>
                <a:prstClr val="black"/>
              </a:solidFill>
            </a:endParaRPr>
          </a:p>
        </p:txBody>
      </p:sp>
      <p:sp>
        <p:nvSpPr>
          <p:cNvPr id="5" name="Rectangle 28"/>
          <p:cNvSpPr>
            <a:spLocks noGrp="1" noChangeArrowheads="1"/>
          </p:cNvSpPr>
          <p:nvPr>
            <p:ph type="sldNum" sz="quarter" idx="11"/>
          </p:nvPr>
        </p:nvSpPr>
        <p:spPr>
          <a:ln/>
        </p:spPr>
        <p:txBody>
          <a:bodyPr/>
          <a:lstStyle>
            <a:lvl1pPr>
              <a:defRPr/>
            </a:lvl1pPr>
          </a:lstStyle>
          <a:p>
            <a:r>
              <a:rPr lang="en-US" dirty="0">
                <a:solidFill>
                  <a:prstClr val="black"/>
                </a:solidFill>
              </a:rPr>
              <a:t>Slide  </a:t>
            </a:r>
            <a:fld id="{7EEAC9BF-F077-4B10-ACDA-F02533834BA8}" type="slidenum">
              <a:rPr lang="en-US" smtClean="0">
                <a:solidFill>
                  <a:prstClr val="black"/>
                </a:solidFill>
              </a:rPr>
              <a:pPr/>
              <a:t>‹#›</a:t>
            </a:fld>
            <a:endParaRPr lang="en-US" dirty="0">
              <a:solidFill>
                <a:prstClr val="black"/>
              </a:solidFill>
            </a:endParaRPr>
          </a:p>
        </p:txBody>
      </p:sp>
      <p:sp>
        <p:nvSpPr>
          <p:cNvPr id="6" name="Rectangle 31"/>
          <p:cNvSpPr>
            <a:spLocks noGrp="1" noChangeArrowheads="1"/>
          </p:cNvSpPr>
          <p:nvPr>
            <p:ph type="dt" sz="half" idx="12"/>
          </p:nvPr>
        </p:nvSpPr>
        <p:spPr>
          <a:ln/>
        </p:spPr>
        <p:txBody>
          <a:bodyPr/>
          <a:lstStyle>
            <a:lvl1pPr>
              <a:defRPr/>
            </a:lvl1pPr>
          </a:lstStyle>
          <a:p>
            <a:fld id="{66F7D98E-9ACF-46BE-BD53-9C15061FFBA6}" type="datetime1">
              <a:rPr lang="en-US" smtClean="0">
                <a:solidFill>
                  <a:prstClr val="black"/>
                </a:solidFill>
              </a:rPr>
              <a:pPr/>
              <a:t>10/12/2018</a:t>
            </a:fld>
            <a:endParaRPr lang="en-US" dirty="0">
              <a:solidFill>
                <a:prstClr val="black"/>
              </a:solidFill>
            </a:endParaRPr>
          </a:p>
        </p:txBody>
      </p:sp>
    </p:spTree>
    <p:extLst>
      <p:ext uri="{BB962C8B-B14F-4D97-AF65-F5344CB8AC3E}">
        <p14:creationId xmlns:p14="http://schemas.microsoft.com/office/powerpoint/2010/main" xmlns="" val="1502089347"/>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9" indent="0">
              <a:buNone/>
              <a:defRPr sz="1350"/>
            </a:lvl2pPr>
            <a:lvl3pPr marL="685817" indent="0">
              <a:buNone/>
              <a:defRPr sz="1200"/>
            </a:lvl3pPr>
            <a:lvl4pPr marL="1028726" indent="0">
              <a:buNone/>
              <a:defRPr sz="1050"/>
            </a:lvl4pPr>
            <a:lvl5pPr marL="1371634" indent="0">
              <a:buNone/>
              <a:defRPr sz="1050"/>
            </a:lvl5pPr>
            <a:lvl6pPr marL="1714543" indent="0">
              <a:buNone/>
              <a:defRPr sz="1050"/>
            </a:lvl6pPr>
            <a:lvl7pPr marL="2057451" indent="0">
              <a:buNone/>
              <a:defRPr sz="1050"/>
            </a:lvl7pPr>
            <a:lvl8pPr marL="2400360" indent="0">
              <a:buNone/>
              <a:defRPr sz="1050"/>
            </a:lvl8pPr>
            <a:lvl9pPr marL="2743269" indent="0">
              <a:buNone/>
              <a:defRPr sz="1050"/>
            </a:lvl9pPr>
          </a:lstStyle>
          <a:p>
            <a:pPr lvl="0"/>
            <a:r>
              <a:rPr lang="en-US"/>
              <a:t>Click to edit Master text styles</a:t>
            </a:r>
          </a:p>
        </p:txBody>
      </p:sp>
      <p:sp>
        <p:nvSpPr>
          <p:cNvPr id="4" name="Rectangle 27"/>
          <p:cNvSpPr>
            <a:spLocks noGrp="1" noChangeArrowheads="1"/>
          </p:cNvSpPr>
          <p:nvPr>
            <p:ph type="ftr" sz="quarter" idx="10"/>
          </p:nvPr>
        </p:nvSpPr>
        <p:spPr>
          <a:ln/>
        </p:spPr>
        <p:txBody>
          <a:bodyPr/>
          <a:lstStyle>
            <a:lvl1pPr>
              <a:defRPr/>
            </a:lvl1pPr>
          </a:lstStyle>
          <a:p>
            <a:endParaRPr lang="en-US" dirty="0">
              <a:solidFill>
                <a:prstClr val="black"/>
              </a:solidFill>
            </a:endParaRPr>
          </a:p>
        </p:txBody>
      </p:sp>
      <p:sp>
        <p:nvSpPr>
          <p:cNvPr id="5" name="Rectangle 28"/>
          <p:cNvSpPr>
            <a:spLocks noGrp="1" noChangeArrowheads="1"/>
          </p:cNvSpPr>
          <p:nvPr>
            <p:ph type="sldNum" sz="quarter" idx="11"/>
          </p:nvPr>
        </p:nvSpPr>
        <p:spPr>
          <a:ln/>
        </p:spPr>
        <p:txBody>
          <a:bodyPr/>
          <a:lstStyle>
            <a:lvl1pPr>
              <a:defRPr/>
            </a:lvl1pPr>
          </a:lstStyle>
          <a:p>
            <a:r>
              <a:rPr lang="en-US" dirty="0">
                <a:solidFill>
                  <a:prstClr val="black"/>
                </a:solidFill>
              </a:rPr>
              <a:t> </a:t>
            </a:r>
            <a:fld id="{2741869F-5E9C-4F84-BE71-0704911BB367}" type="slidenum">
              <a:rPr lang="en-US">
                <a:solidFill>
                  <a:prstClr val="black"/>
                </a:solidFill>
              </a:rPr>
              <a:pPr/>
              <a:t>‹#›</a:t>
            </a:fld>
            <a:endParaRPr lang="en-US" dirty="0">
              <a:solidFill>
                <a:prstClr val="black"/>
              </a:solidFill>
            </a:endParaRPr>
          </a:p>
        </p:txBody>
      </p:sp>
      <p:sp>
        <p:nvSpPr>
          <p:cNvPr id="6" name="Rectangle 31"/>
          <p:cNvSpPr>
            <a:spLocks noGrp="1" noChangeArrowheads="1"/>
          </p:cNvSpPr>
          <p:nvPr>
            <p:ph type="dt" sz="half" idx="12"/>
          </p:nvPr>
        </p:nvSpPr>
        <p:spPr>
          <a:ln/>
        </p:spPr>
        <p:txBody>
          <a:bodyPr/>
          <a:lstStyle>
            <a:lvl1pPr>
              <a:defRPr/>
            </a:lvl1pPr>
          </a:lstStyle>
          <a:p>
            <a:fld id="{E64D24A7-1EA1-4505-B9BC-4A87D24FE23A}" type="datetime1">
              <a:rPr lang="en-US" smtClean="0">
                <a:solidFill>
                  <a:prstClr val="black"/>
                </a:solidFill>
              </a:rPr>
              <a:pPr/>
              <a:t>10/12/2018</a:t>
            </a:fld>
            <a:endParaRPr lang="en-US" dirty="0">
              <a:solidFill>
                <a:prstClr val="black"/>
              </a:solidFill>
            </a:endParaRPr>
          </a:p>
        </p:txBody>
      </p:sp>
    </p:spTree>
    <p:extLst>
      <p:ext uri="{BB962C8B-B14F-4D97-AF65-F5344CB8AC3E}">
        <p14:creationId xmlns:p14="http://schemas.microsoft.com/office/powerpoint/2010/main" xmlns="" val="619431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772656" y="5579363"/>
            <a:ext cx="2371344" cy="1278633"/>
          </a:xfrm>
          <a:prstGeom prst="rect">
            <a:avLst/>
          </a:prstGeom>
          <a:blipFill>
            <a:blip r:embed="rId8"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427253" y="-8635"/>
            <a:ext cx="8289493" cy="857250"/>
          </a:xfrm>
          <a:prstGeom prst="rect">
            <a:avLst/>
          </a:prstGeom>
        </p:spPr>
        <p:txBody>
          <a:bodyPr wrap="square" lIns="0" tIns="0" rIns="0" bIns="0">
            <a:spAutoFit/>
          </a:bodyPr>
          <a:lstStyle>
            <a:lvl1pPr>
              <a:defRPr sz="2900" b="0" i="0">
                <a:solidFill>
                  <a:schemeClr val="bg1"/>
                </a:solidFill>
                <a:latin typeface="Arial"/>
                <a:cs typeface="Arial"/>
              </a:defRPr>
            </a:lvl1pPr>
          </a:lstStyle>
          <a:p>
            <a:endParaRPr/>
          </a:p>
        </p:txBody>
      </p:sp>
      <p:sp>
        <p:nvSpPr>
          <p:cNvPr id="3" name="Holder 3"/>
          <p:cNvSpPr>
            <a:spLocks noGrp="1"/>
          </p:cNvSpPr>
          <p:nvPr>
            <p:ph type="body" idx="1"/>
          </p:nvPr>
        </p:nvSpPr>
        <p:spPr>
          <a:xfrm>
            <a:off x="2936875" y="1721485"/>
            <a:ext cx="5733415" cy="2896235"/>
          </a:xfrm>
          <a:prstGeom prst="rect">
            <a:avLst/>
          </a:prstGeom>
        </p:spPr>
        <p:txBody>
          <a:bodyPr wrap="square" lIns="0" tIns="0" rIns="0" bIns="0">
            <a:spAutoFit/>
          </a:bodyPr>
          <a:lstStyle>
            <a:lvl1pPr>
              <a:defRPr sz="1800" b="0" i="0">
                <a:solidFill>
                  <a:srgbClr val="212A35"/>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AB0C9449-165B-4EA0-8D6D-8B0503D33130}" type="datetime1">
              <a:rPr lang="en-US" smtClean="0"/>
              <a:pPr/>
              <a:t>10/12/2018</a:t>
            </a:fld>
            <a:endParaRPr lang="en-US" dirty="0"/>
          </a:p>
        </p:txBody>
      </p:sp>
      <p:sp>
        <p:nvSpPr>
          <p:cNvPr id="6" name="Holder 6"/>
          <p:cNvSpPr>
            <a:spLocks noGrp="1"/>
          </p:cNvSpPr>
          <p:nvPr>
            <p:ph type="sldNum" sz="quarter" idx="7"/>
          </p:nvPr>
        </p:nvSpPr>
        <p:spPr>
          <a:xfrm>
            <a:off x="4337177" y="6532990"/>
            <a:ext cx="135889" cy="196215"/>
          </a:xfrm>
          <a:prstGeom prst="rect">
            <a:avLst/>
          </a:prstGeom>
        </p:spPr>
        <p:txBody>
          <a:bodyPr wrap="square" lIns="0" tIns="0" rIns="0" bIns="0">
            <a:spAutoFit/>
          </a:bodyPr>
          <a:lstStyle>
            <a:lvl1pPr>
              <a:defRPr sz="1200" b="0" i="0">
                <a:solidFill>
                  <a:srgbClr val="212A35"/>
                </a:solidFill>
                <a:latin typeface="Arial"/>
                <a:cs typeface="Arial"/>
              </a:defRPr>
            </a:lvl1pPr>
          </a:lstStyle>
          <a:p>
            <a:pPr marL="25400">
              <a:lnSpc>
                <a:spcPts val="1425"/>
              </a:lnSpc>
            </a:pPr>
            <a:fld id="{81D60167-4931-47E6-BA6A-407CBD079E47}" type="slidenum">
              <a:rPr spc="-5" dirty="0"/>
              <a:pPr marL="25400">
                <a:lnSpc>
                  <a:spcPts val="1425"/>
                </a:lnSpc>
              </a:pPr>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9876" y="222254"/>
            <a:ext cx="8636724" cy="974381"/>
          </a:xfrm>
          <a:prstGeom prst="rect">
            <a:avLst/>
          </a:prstGeom>
          <a:noFill/>
          <a:ln w="9525">
            <a:noFill/>
            <a:miter lim="800000"/>
            <a:headEnd/>
            <a:tailEnd/>
          </a:ln>
        </p:spPr>
        <p:txBody>
          <a:bodyPr vert="horz" wrap="square" lIns="0" tIns="0" rIns="91440" bIns="36000" numCol="1" anchor="ctr" anchorCtr="0" compatLnSpc="1">
            <a:prstTxWarp prst="textNoShape">
              <a:avLst/>
            </a:prstTxWarp>
          </a:bodyPr>
          <a:lstStyle/>
          <a:p>
            <a:pPr lvl="0"/>
            <a:r>
              <a:rPr lang="en-GB" dirty="0"/>
              <a:t>Title 1</a:t>
            </a:r>
            <a:br>
              <a:rPr lang="en-GB" dirty="0"/>
            </a:br>
            <a:r>
              <a:rPr lang="en-GB" dirty="0"/>
              <a:t>Title 2</a:t>
            </a:r>
          </a:p>
        </p:txBody>
      </p:sp>
      <p:sp>
        <p:nvSpPr>
          <p:cNvPr id="1027" name="Rectangle 3"/>
          <p:cNvSpPr>
            <a:spLocks noGrp="1" noChangeArrowheads="1"/>
          </p:cNvSpPr>
          <p:nvPr>
            <p:ph type="body" idx="1"/>
          </p:nvPr>
        </p:nvSpPr>
        <p:spPr bwMode="auto">
          <a:xfrm>
            <a:off x="258763" y="1412776"/>
            <a:ext cx="8605837" cy="511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A-point</a:t>
            </a:r>
          </a:p>
          <a:p>
            <a:pPr lvl="1"/>
            <a:r>
              <a:rPr lang="en-GB" dirty="0"/>
              <a:t>B-point</a:t>
            </a:r>
          </a:p>
          <a:p>
            <a:pPr lvl="2"/>
            <a:r>
              <a:rPr lang="en-GB" dirty="0"/>
              <a:t>C-point</a:t>
            </a:r>
          </a:p>
          <a:p>
            <a:pPr lvl="3"/>
            <a:r>
              <a:rPr lang="en-GB" dirty="0"/>
              <a:t>D-point</a:t>
            </a:r>
          </a:p>
          <a:p>
            <a:pPr lvl="4"/>
            <a:r>
              <a:rPr lang="en-GB" dirty="0"/>
              <a:t>E-point</a:t>
            </a:r>
          </a:p>
        </p:txBody>
      </p:sp>
      <p:sp>
        <p:nvSpPr>
          <p:cNvPr id="341019" name="Rectangle 27"/>
          <p:cNvSpPr>
            <a:spLocks noGrp="1" noChangeArrowheads="1"/>
          </p:cNvSpPr>
          <p:nvPr>
            <p:ph type="ftr" sz="quarter" idx="3"/>
          </p:nvPr>
        </p:nvSpPr>
        <p:spPr bwMode="auto">
          <a:xfrm>
            <a:off x="34925" y="6669224"/>
            <a:ext cx="6579692" cy="144462"/>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bodyPr>
          <a:lstStyle>
            <a:lvl1pPr>
              <a:spcBef>
                <a:spcPct val="50000"/>
              </a:spcBef>
              <a:defRPr sz="450">
                <a:cs typeface="Arial" charset="0"/>
              </a:defRPr>
            </a:lvl1pPr>
          </a:lstStyle>
          <a:p>
            <a:pPr fontAlgn="base">
              <a:spcAft>
                <a:spcPct val="0"/>
              </a:spcAft>
            </a:pPr>
            <a:endParaRPr lang="en-US" dirty="0">
              <a:solidFill>
                <a:prstClr val="black"/>
              </a:solidFill>
            </a:endParaRPr>
          </a:p>
        </p:txBody>
      </p:sp>
      <p:sp>
        <p:nvSpPr>
          <p:cNvPr id="341020" name="Rectangle 28"/>
          <p:cNvSpPr>
            <a:spLocks noGrp="1" noChangeArrowheads="1"/>
          </p:cNvSpPr>
          <p:nvPr>
            <p:ph type="sldNum" sz="quarter" idx="4"/>
          </p:nvPr>
        </p:nvSpPr>
        <p:spPr bwMode="auto">
          <a:xfrm>
            <a:off x="8195401" y="6669224"/>
            <a:ext cx="711200" cy="14446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525"/>
            </a:lvl1pPr>
          </a:lstStyle>
          <a:p>
            <a:pPr fontAlgn="base">
              <a:spcBef>
                <a:spcPct val="0"/>
              </a:spcBef>
              <a:spcAft>
                <a:spcPct val="0"/>
              </a:spcAft>
            </a:pPr>
            <a:r>
              <a:rPr lang="en-US" dirty="0">
                <a:solidFill>
                  <a:prstClr val="black"/>
                </a:solidFill>
              </a:rPr>
              <a:t> Slide  </a:t>
            </a:r>
            <a:fld id="{8CA2BAD3-0CA8-421A-8321-A848EE6CB610}" type="slidenum">
              <a:rPr lang="en-US" smtClean="0">
                <a:solidFill>
                  <a:prstClr val="black"/>
                </a:solidFill>
              </a:rPr>
              <a:pPr fontAlgn="base">
                <a:spcBef>
                  <a:spcPct val="0"/>
                </a:spcBef>
                <a:spcAft>
                  <a:spcPct val="0"/>
                </a:spcAft>
              </a:pPr>
              <a:t>‹#›</a:t>
            </a:fld>
            <a:endParaRPr lang="en-US" dirty="0">
              <a:solidFill>
                <a:prstClr val="black"/>
              </a:solidFill>
            </a:endParaRPr>
          </a:p>
        </p:txBody>
      </p:sp>
      <p:sp>
        <p:nvSpPr>
          <p:cNvPr id="341023" name="Rectangle 31"/>
          <p:cNvSpPr>
            <a:spLocks noGrp="1" noChangeArrowheads="1"/>
          </p:cNvSpPr>
          <p:nvPr>
            <p:ph type="dt" sz="half" idx="2"/>
          </p:nvPr>
        </p:nvSpPr>
        <p:spPr bwMode="auto">
          <a:xfrm>
            <a:off x="6898412" y="6669224"/>
            <a:ext cx="1079500" cy="144462"/>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lvl1pPr algn="ctr">
              <a:defRPr sz="450"/>
            </a:lvl1pPr>
          </a:lstStyle>
          <a:p>
            <a:pPr fontAlgn="base">
              <a:spcBef>
                <a:spcPct val="0"/>
              </a:spcBef>
              <a:spcAft>
                <a:spcPct val="0"/>
              </a:spcAft>
            </a:pPr>
            <a:fld id="{5C09AFFC-B998-47AD-824D-7B76FB06B803}" type="datetime1">
              <a:rPr lang="en-US" smtClean="0">
                <a:solidFill>
                  <a:prstClr val="black"/>
                </a:solidFill>
              </a:rPr>
              <a:pPr fontAlgn="base">
                <a:spcBef>
                  <a:spcPct val="0"/>
                </a:spcBef>
                <a:spcAft>
                  <a:spcPct val="0"/>
                </a:spcAft>
              </a:pPr>
              <a:t>10/12/2018</a:t>
            </a:fld>
            <a:endParaRPr lang="en-US" dirty="0">
              <a:solidFill>
                <a:prstClr val="black"/>
              </a:solidFill>
            </a:endParaRPr>
          </a:p>
        </p:txBody>
      </p:sp>
      <p:sp>
        <p:nvSpPr>
          <p:cNvPr id="2" name="TextBox 1"/>
          <p:cNvSpPr txBox="1"/>
          <p:nvPr userDrawn="1"/>
        </p:nvSpPr>
        <p:spPr>
          <a:xfrm>
            <a:off x="7149932" y="12230"/>
            <a:ext cx="1994068" cy="219291"/>
          </a:xfrm>
          <a:prstGeom prst="rect">
            <a:avLst/>
          </a:prstGeom>
          <a:noFill/>
        </p:spPr>
        <p:txBody>
          <a:bodyPr wrap="square" rtlCol="0">
            <a:spAutoFit/>
          </a:bodyPr>
          <a:lstStyle/>
          <a:p>
            <a:pPr algn="r" fontAlgn="base">
              <a:spcBef>
                <a:spcPct val="0"/>
              </a:spcBef>
              <a:spcAft>
                <a:spcPct val="0"/>
              </a:spcAft>
            </a:pPr>
            <a:r>
              <a:rPr lang="en-ZA" sz="825" i="1" dirty="0">
                <a:solidFill>
                  <a:prstClr val="black"/>
                </a:solidFill>
              </a:rPr>
              <a:t>Confidential</a:t>
            </a:r>
            <a:endParaRPr lang="en-GB" sz="825" i="1" dirty="0">
              <a:solidFill>
                <a:prstClr val="black"/>
              </a:solidFill>
            </a:endParaRPr>
          </a:p>
        </p:txBody>
      </p:sp>
      <p:sp>
        <p:nvSpPr>
          <p:cNvPr id="10" name="Line 17"/>
          <p:cNvSpPr>
            <a:spLocks noChangeShapeType="1"/>
          </p:cNvSpPr>
          <p:nvPr userDrawn="1"/>
        </p:nvSpPr>
        <p:spPr bwMode="auto">
          <a:xfrm rot="5400000">
            <a:off x="-408949" y="710632"/>
            <a:ext cx="1188000" cy="0"/>
          </a:xfrm>
          <a:prstGeom prst="line">
            <a:avLst/>
          </a:prstGeom>
          <a:noFill/>
          <a:ln w="28575">
            <a:solidFill>
              <a:srgbClr val="008000"/>
            </a:solidFill>
            <a:round/>
            <a:headEnd/>
            <a:tailEnd/>
          </a:ln>
          <a:effectLst/>
        </p:spPr>
        <p:txBody>
          <a:bodyPr>
            <a:spAutoFit/>
          </a:bodyPr>
          <a:lstStyle/>
          <a:p>
            <a:pPr fontAlgn="base">
              <a:spcBef>
                <a:spcPct val="0"/>
              </a:spcBef>
              <a:spcAft>
                <a:spcPct val="0"/>
              </a:spcAft>
              <a:defRPr/>
            </a:pPr>
            <a:endParaRPr lang="en-GB" sz="900" dirty="0">
              <a:solidFill>
                <a:prstClr val="black"/>
              </a:solidFill>
            </a:endParaRPr>
          </a:p>
        </p:txBody>
      </p:sp>
    </p:spTree>
    <p:extLst>
      <p:ext uri="{BB962C8B-B14F-4D97-AF65-F5344CB8AC3E}">
        <p14:creationId xmlns:p14="http://schemas.microsoft.com/office/powerpoint/2010/main" xmlns="" val="17148275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hf hdr="0" ftr="0" dt="0"/>
  <p:txStyles>
    <p:titleStyle>
      <a:lvl1pPr algn="l" rtl="0" eaLnBrk="0" fontAlgn="base" hangingPunct="0">
        <a:lnSpc>
          <a:spcPct val="110000"/>
        </a:lnSpc>
        <a:spcBef>
          <a:spcPct val="0"/>
        </a:spcBef>
        <a:spcAft>
          <a:spcPct val="0"/>
        </a:spcAft>
        <a:defRPr sz="1500" b="1">
          <a:solidFill>
            <a:srgbClr val="008000"/>
          </a:solidFill>
          <a:latin typeface="+mj-lt"/>
          <a:ea typeface="+mj-ea"/>
          <a:cs typeface="+mj-cs"/>
        </a:defRPr>
      </a:lvl1pPr>
      <a:lvl2pPr algn="l" rtl="0" eaLnBrk="0" fontAlgn="base" hangingPunct="0">
        <a:lnSpc>
          <a:spcPct val="120000"/>
        </a:lnSpc>
        <a:spcBef>
          <a:spcPct val="0"/>
        </a:spcBef>
        <a:spcAft>
          <a:spcPct val="0"/>
        </a:spcAft>
        <a:defRPr b="1">
          <a:solidFill>
            <a:schemeClr val="tx1"/>
          </a:solidFill>
          <a:latin typeface="Arial" charset="0"/>
        </a:defRPr>
      </a:lvl2pPr>
      <a:lvl3pPr algn="l" rtl="0" eaLnBrk="0" fontAlgn="base" hangingPunct="0">
        <a:lnSpc>
          <a:spcPct val="120000"/>
        </a:lnSpc>
        <a:spcBef>
          <a:spcPct val="0"/>
        </a:spcBef>
        <a:spcAft>
          <a:spcPct val="0"/>
        </a:spcAft>
        <a:defRPr b="1">
          <a:solidFill>
            <a:schemeClr val="tx1"/>
          </a:solidFill>
          <a:latin typeface="Arial" charset="0"/>
        </a:defRPr>
      </a:lvl3pPr>
      <a:lvl4pPr algn="l" rtl="0" eaLnBrk="0" fontAlgn="base" hangingPunct="0">
        <a:lnSpc>
          <a:spcPct val="120000"/>
        </a:lnSpc>
        <a:spcBef>
          <a:spcPct val="0"/>
        </a:spcBef>
        <a:spcAft>
          <a:spcPct val="0"/>
        </a:spcAft>
        <a:defRPr b="1">
          <a:solidFill>
            <a:schemeClr val="tx1"/>
          </a:solidFill>
          <a:latin typeface="Arial" charset="0"/>
        </a:defRPr>
      </a:lvl4pPr>
      <a:lvl5pPr algn="l" rtl="0" eaLnBrk="0" fontAlgn="base" hangingPunct="0">
        <a:lnSpc>
          <a:spcPct val="120000"/>
        </a:lnSpc>
        <a:spcBef>
          <a:spcPct val="0"/>
        </a:spcBef>
        <a:spcAft>
          <a:spcPct val="0"/>
        </a:spcAft>
        <a:defRPr b="1">
          <a:solidFill>
            <a:schemeClr val="tx1"/>
          </a:solidFill>
          <a:latin typeface="Arial" charset="0"/>
        </a:defRPr>
      </a:lvl5pPr>
      <a:lvl6pPr marL="342909" algn="l" rtl="0" eaLnBrk="0" fontAlgn="base" hangingPunct="0">
        <a:lnSpc>
          <a:spcPct val="120000"/>
        </a:lnSpc>
        <a:spcBef>
          <a:spcPct val="0"/>
        </a:spcBef>
        <a:spcAft>
          <a:spcPct val="0"/>
        </a:spcAft>
        <a:defRPr sz="1500" b="1">
          <a:solidFill>
            <a:schemeClr val="tx1"/>
          </a:solidFill>
          <a:latin typeface="Arial" charset="0"/>
        </a:defRPr>
      </a:lvl6pPr>
      <a:lvl7pPr marL="685817" algn="l" rtl="0" eaLnBrk="0" fontAlgn="base" hangingPunct="0">
        <a:lnSpc>
          <a:spcPct val="120000"/>
        </a:lnSpc>
        <a:spcBef>
          <a:spcPct val="0"/>
        </a:spcBef>
        <a:spcAft>
          <a:spcPct val="0"/>
        </a:spcAft>
        <a:defRPr sz="1500" b="1">
          <a:solidFill>
            <a:schemeClr val="tx1"/>
          </a:solidFill>
          <a:latin typeface="Arial" charset="0"/>
        </a:defRPr>
      </a:lvl7pPr>
      <a:lvl8pPr marL="1028726" algn="l" rtl="0" eaLnBrk="0" fontAlgn="base" hangingPunct="0">
        <a:lnSpc>
          <a:spcPct val="120000"/>
        </a:lnSpc>
        <a:spcBef>
          <a:spcPct val="0"/>
        </a:spcBef>
        <a:spcAft>
          <a:spcPct val="0"/>
        </a:spcAft>
        <a:defRPr sz="1500" b="1">
          <a:solidFill>
            <a:schemeClr val="tx1"/>
          </a:solidFill>
          <a:latin typeface="Arial" charset="0"/>
        </a:defRPr>
      </a:lvl8pPr>
      <a:lvl9pPr marL="1371634" algn="l" rtl="0" eaLnBrk="0" fontAlgn="base" hangingPunct="0">
        <a:lnSpc>
          <a:spcPct val="120000"/>
        </a:lnSpc>
        <a:spcBef>
          <a:spcPct val="0"/>
        </a:spcBef>
        <a:spcAft>
          <a:spcPct val="0"/>
        </a:spcAft>
        <a:defRPr sz="1500" b="1">
          <a:solidFill>
            <a:schemeClr val="tx1"/>
          </a:solidFill>
          <a:latin typeface="Arial" charset="0"/>
        </a:defRPr>
      </a:lvl9pPr>
    </p:titleStyle>
    <p:bodyStyle>
      <a:lvl1pPr algn="l" defTabSz="513173" rtl="0" eaLnBrk="0" fontAlgn="base" hangingPunct="0">
        <a:spcBef>
          <a:spcPts val="450"/>
        </a:spcBef>
        <a:spcAft>
          <a:spcPts val="450"/>
        </a:spcAft>
        <a:buSzPct val="25000"/>
        <a:buFont typeface="Wingdings" pitchFamily="2" charset="2"/>
        <a:defRPr sz="1200" i="1">
          <a:solidFill>
            <a:schemeClr val="tx1"/>
          </a:solidFill>
          <a:latin typeface="+mn-lt"/>
          <a:ea typeface="+mn-ea"/>
          <a:cs typeface="+mn-cs"/>
        </a:defRPr>
      </a:lvl1pPr>
      <a:lvl2pPr marL="269088" indent="-197649" algn="l" defTabSz="513173" rtl="0" eaLnBrk="0" fontAlgn="base" hangingPunct="0">
        <a:spcBef>
          <a:spcPts val="450"/>
        </a:spcBef>
        <a:spcAft>
          <a:spcPts val="750"/>
        </a:spcAft>
        <a:buClr>
          <a:srgbClr val="008000"/>
        </a:buClr>
        <a:buSzPct val="90000"/>
        <a:buFont typeface="Wingdings" pitchFamily="2" charset="2"/>
        <a:buChar char="l"/>
        <a:defRPr sz="1050">
          <a:solidFill>
            <a:schemeClr val="tx1"/>
          </a:solidFill>
          <a:latin typeface="+mn-lt"/>
        </a:defRPr>
      </a:lvl2pPr>
      <a:lvl3pPr marL="536986" indent="-133354" algn="l" defTabSz="513173" rtl="0" eaLnBrk="0" fontAlgn="base" hangingPunct="0">
        <a:spcBef>
          <a:spcPts val="150"/>
        </a:spcBef>
        <a:spcAft>
          <a:spcPts val="150"/>
        </a:spcAft>
        <a:buChar char="–"/>
        <a:defRPr sz="900">
          <a:solidFill>
            <a:schemeClr val="tx1"/>
          </a:solidFill>
          <a:latin typeface="+mn-lt"/>
        </a:defRPr>
      </a:lvl3pPr>
      <a:lvl4pPr marL="806074" indent="-134545" algn="l" defTabSz="513173" rtl="0" eaLnBrk="0" fontAlgn="base" hangingPunct="0">
        <a:spcBef>
          <a:spcPct val="25000"/>
        </a:spcBef>
        <a:spcAft>
          <a:spcPct val="25000"/>
        </a:spcAft>
        <a:buSzPct val="55000"/>
        <a:buFont typeface="Wingdings" pitchFamily="2" charset="2"/>
        <a:buChar char="¡"/>
        <a:defRPr sz="900">
          <a:solidFill>
            <a:schemeClr val="tx1"/>
          </a:solidFill>
          <a:latin typeface="+mn-lt"/>
        </a:defRPr>
      </a:lvl4pPr>
      <a:lvl5pPr marL="1073971" indent="-133354" algn="l" defTabSz="513173" rtl="0" eaLnBrk="0" fontAlgn="base" hangingPunct="0">
        <a:spcBef>
          <a:spcPct val="25000"/>
        </a:spcBef>
        <a:spcAft>
          <a:spcPct val="25000"/>
        </a:spcAft>
        <a:buChar char="–"/>
        <a:defRPr sz="825">
          <a:solidFill>
            <a:schemeClr val="tx1"/>
          </a:solidFill>
          <a:latin typeface="+mn-lt"/>
        </a:defRPr>
      </a:lvl5pPr>
      <a:lvl6pPr marL="1581190" indent="-171455" algn="l" defTabSz="513173" rtl="0" eaLnBrk="0" fontAlgn="base" hangingPunct="0">
        <a:spcBef>
          <a:spcPct val="20000"/>
        </a:spcBef>
        <a:spcAft>
          <a:spcPct val="0"/>
        </a:spcAft>
        <a:buChar char="–"/>
        <a:defRPr sz="1050">
          <a:solidFill>
            <a:schemeClr val="tx1"/>
          </a:solidFill>
          <a:latin typeface="+mn-lt"/>
        </a:defRPr>
      </a:lvl6pPr>
      <a:lvl7pPr marL="1924099" indent="-171455" algn="l" defTabSz="513173" rtl="0" eaLnBrk="0" fontAlgn="base" hangingPunct="0">
        <a:spcBef>
          <a:spcPct val="20000"/>
        </a:spcBef>
        <a:spcAft>
          <a:spcPct val="0"/>
        </a:spcAft>
        <a:buChar char="–"/>
        <a:defRPr sz="1050">
          <a:solidFill>
            <a:schemeClr val="tx1"/>
          </a:solidFill>
          <a:latin typeface="+mn-lt"/>
        </a:defRPr>
      </a:lvl7pPr>
      <a:lvl8pPr marL="2267007" indent="-171455" algn="l" defTabSz="513173" rtl="0" eaLnBrk="0" fontAlgn="base" hangingPunct="0">
        <a:spcBef>
          <a:spcPct val="20000"/>
        </a:spcBef>
        <a:spcAft>
          <a:spcPct val="0"/>
        </a:spcAft>
        <a:buChar char="–"/>
        <a:defRPr sz="1050">
          <a:solidFill>
            <a:schemeClr val="tx1"/>
          </a:solidFill>
          <a:latin typeface="+mn-lt"/>
        </a:defRPr>
      </a:lvl8pPr>
      <a:lvl9pPr marL="2609916" indent="-171455" algn="l" defTabSz="513173" rtl="0" eaLnBrk="0" fontAlgn="base" hangingPunct="0">
        <a:spcBef>
          <a:spcPct val="20000"/>
        </a:spcBef>
        <a:spcAft>
          <a:spcPct val="0"/>
        </a:spcAft>
        <a:buChar char="–"/>
        <a:defRPr sz="1050">
          <a:solidFill>
            <a:schemeClr val="tx1"/>
          </a:solidFill>
          <a:latin typeface="+mn-lt"/>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3"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849368" cy="6857998"/>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p:nvPr/>
        </p:nvSpPr>
        <p:spPr>
          <a:xfrm>
            <a:off x="4953000" y="2142616"/>
            <a:ext cx="4078223" cy="2146742"/>
          </a:xfrm>
          <a:prstGeom prst="rect">
            <a:avLst/>
          </a:prstGeom>
        </p:spPr>
        <p:txBody>
          <a:bodyPr vert="horz" wrap="square" lIns="0" tIns="0" rIns="0" bIns="0" rtlCol="0">
            <a:spAutoFit/>
          </a:bodyPr>
          <a:lstStyle/>
          <a:p>
            <a:pPr marL="12065" marR="5080" indent="1905" algn="ctr">
              <a:lnSpc>
                <a:spcPct val="100000"/>
              </a:lnSpc>
            </a:pPr>
            <a:r>
              <a:rPr lang="en-ZA" sz="2000" b="1" spc="-15" dirty="0" smtClean="0">
                <a:solidFill>
                  <a:srgbClr val="44536A"/>
                </a:solidFill>
                <a:latin typeface="Arial"/>
                <a:cs typeface="Arial"/>
              </a:rPr>
              <a:t>PRESENTATION TO </a:t>
            </a:r>
          </a:p>
          <a:p>
            <a:pPr marL="12065" marR="5080" indent="1905" algn="ctr">
              <a:lnSpc>
                <a:spcPct val="100000"/>
              </a:lnSpc>
            </a:pPr>
            <a:r>
              <a:rPr lang="en-ZA" sz="2000" b="1" spc="-15" dirty="0" smtClean="0">
                <a:solidFill>
                  <a:srgbClr val="44536A"/>
                </a:solidFill>
                <a:latin typeface="Arial"/>
                <a:cs typeface="Arial"/>
              </a:rPr>
              <a:t> THE PORTFOLIO COMMITTEE</a:t>
            </a:r>
            <a:r>
              <a:rPr sz="2000" b="1" spc="-90" dirty="0" smtClean="0">
                <a:solidFill>
                  <a:srgbClr val="44536A"/>
                </a:solidFill>
                <a:latin typeface="Arial"/>
                <a:cs typeface="Arial"/>
              </a:rPr>
              <a:t> </a:t>
            </a:r>
            <a:r>
              <a:rPr lang="en-ZA" sz="2000" b="1" spc="-90" dirty="0" smtClean="0">
                <a:solidFill>
                  <a:srgbClr val="44536A"/>
                </a:solidFill>
                <a:latin typeface="Arial"/>
                <a:cs typeface="Arial"/>
              </a:rPr>
              <a:t>ON HUMAN </a:t>
            </a:r>
            <a:r>
              <a:rPr sz="2000" b="1" dirty="0" smtClean="0">
                <a:solidFill>
                  <a:srgbClr val="44536A"/>
                </a:solidFill>
                <a:latin typeface="Arial"/>
                <a:cs typeface="Arial"/>
              </a:rPr>
              <a:t>SETTLEMENTS</a:t>
            </a:r>
            <a:endParaRPr sz="2000" dirty="0">
              <a:latin typeface="Arial"/>
              <a:cs typeface="Arial"/>
            </a:endParaRPr>
          </a:p>
          <a:p>
            <a:pPr>
              <a:lnSpc>
                <a:spcPct val="100000"/>
              </a:lnSpc>
              <a:spcBef>
                <a:spcPts val="40"/>
              </a:spcBef>
            </a:pPr>
            <a:endParaRPr lang="en-ZA" sz="2050" dirty="0" smtClean="0">
              <a:latin typeface="Times New Roman"/>
              <a:cs typeface="Times New Roman"/>
            </a:endParaRPr>
          </a:p>
          <a:p>
            <a:pPr>
              <a:lnSpc>
                <a:spcPct val="100000"/>
              </a:lnSpc>
              <a:spcBef>
                <a:spcPts val="40"/>
              </a:spcBef>
            </a:pPr>
            <a:endParaRPr lang="en-ZA" sz="2050" dirty="0">
              <a:latin typeface="Times New Roman"/>
              <a:cs typeface="Times New Roman"/>
            </a:endParaRPr>
          </a:p>
          <a:p>
            <a:pPr>
              <a:lnSpc>
                <a:spcPct val="100000"/>
              </a:lnSpc>
              <a:spcBef>
                <a:spcPts val="40"/>
              </a:spcBef>
            </a:pPr>
            <a:endParaRPr sz="2050" dirty="0">
              <a:latin typeface="Times New Roman"/>
              <a:cs typeface="Times New Roman"/>
            </a:endParaRPr>
          </a:p>
          <a:p>
            <a:pPr marL="1905" algn="ctr">
              <a:lnSpc>
                <a:spcPct val="100000"/>
              </a:lnSpc>
            </a:pPr>
            <a:r>
              <a:rPr lang="en-ZA" b="1" spc="-5" dirty="0" smtClean="0">
                <a:solidFill>
                  <a:srgbClr val="44536A"/>
                </a:solidFill>
                <a:latin typeface="Arial"/>
                <a:cs typeface="Arial"/>
              </a:rPr>
              <a:t>10 OCTOBER </a:t>
            </a:r>
            <a:r>
              <a:rPr b="1" dirty="0" smtClean="0">
                <a:solidFill>
                  <a:srgbClr val="44536A"/>
                </a:solidFill>
                <a:latin typeface="Arial"/>
                <a:cs typeface="Arial"/>
              </a:rPr>
              <a:t>2018</a:t>
            </a:r>
            <a:endParaRPr dirty="0">
              <a:latin typeface="Arial"/>
              <a:cs typeface="Arial"/>
            </a:endParaRPr>
          </a:p>
        </p:txBody>
      </p:sp>
      <p:sp>
        <p:nvSpPr>
          <p:cNvPr id="4" name="Slide Number Placeholder 3"/>
          <p:cNvSpPr>
            <a:spLocks noGrp="1"/>
          </p:cNvSpPr>
          <p:nvPr>
            <p:ph type="sldNum" sz="quarter" idx="7"/>
          </p:nvPr>
        </p:nvSpPr>
        <p:spPr/>
        <p:txBody>
          <a:bodyPr/>
          <a:lstStyle/>
          <a:p>
            <a:pPr marL="25400">
              <a:lnSpc>
                <a:spcPts val="1425"/>
              </a:lnSpc>
            </a:pPr>
            <a:fld id="{81D60167-4931-47E6-BA6A-407CBD079E47}" type="slidenum">
              <a:rPr lang="en-ZA" spc="-5" smtClean="0"/>
              <a:pPr marL="25400">
                <a:lnSpc>
                  <a:spcPts val="1425"/>
                </a:lnSpc>
              </a:pPr>
              <a:t>1</a:t>
            </a:fld>
            <a:endParaRPr lang="en-ZA" spc="-5" dirty="0"/>
          </a:p>
        </p:txBody>
      </p:sp>
    </p:spTree>
  </p:cSld>
  <p:clrMapOvr>
    <a:masterClrMapping/>
  </p:clrMapOvr>
  <p:transition spd="slow">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1591"/>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solidFill>
            <a:srgbClr val="2D75B6"/>
          </a:solidFill>
        </p:spPr>
        <p:txBody>
          <a:bodyPr wrap="square" lIns="0" tIns="0" rIns="0" bIns="0" rtlCol="0"/>
          <a:lstStyle/>
          <a:p>
            <a:endParaRPr dirty="0"/>
          </a:p>
        </p:txBody>
      </p:sp>
      <p:sp>
        <p:nvSpPr>
          <p:cNvPr id="3" name="object 3"/>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ln w="6096">
            <a:solidFill>
              <a:srgbClr val="5B9BD4"/>
            </a:solidFill>
          </a:ln>
        </p:spPr>
        <p:txBody>
          <a:bodyPr wrap="square" lIns="0" tIns="0" rIns="0" bIns="0" rtlCol="0"/>
          <a:lstStyle/>
          <a:p>
            <a:endParaRPr dirty="0"/>
          </a:p>
        </p:txBody>
      </p:sp>
      <p:sp>
        <p:nvSpPr>
          <p:cNvPr id="4" name="object 4"/>
          <p:cNvSpPr txBox="1">
            <a:spLocks noGrp="1"/>
          </p:cNvSpPr>
          <p:nvPr>
            <p:ph type="title"/>
          </p:nvPr>
        </p:nvSpPr>
        <p:spPr>
          <a:xfrm>
            <a:off x="228600" y="104902"/>
            <a:ext cx="8001000" cy="492443"/>
          </a:xfrm>
          <a:prstGeom prst="rect">
            <a:avLst/>
          </a:prstGeom>
        </p:spPr>
        <p:txBody>
          <a:bodyPr vert="horz" wrap="square" lIns="0" tIns="0" rIns="0" bIns="0" rtlCol="0">
            <a:spAutoFit/>
          </a:bodyPr>
          <a:lstStyle/>
          <a:p>
            <a:pPr marL="12700" algn="ctr">
              <a:lnSpc>
                <a:spcPct val="100000"/>
              </a:lnSpc>
            </a:pPr>
            <a:r>
              <a:rPr lang="en-ZA" sz="3200" b="1" dirty="0" smtClean="0"/>
              <a:t>2017/18 EXTERNAL AUDIT</a:t>
            </a:r>
            <a:endParaRPr sz="3200" b="1" dirty="0"/>
          </a:p>
        </p:txBody>
      </p:sp>
      <p:sp>
        <p:nvSpPr>
          <p:cNvPr id="5" name="object 5"/>
          <p:cNvSpPr/>
          <p:nvPr/>
        </p:nvSpPr>
        <p:spPr>
          <a:xfrm>
            <a:off x="228600" y="867155"/>
            <a:ext cx="8610600" cy="5665835"/>
          </a:xfrm>
          <a:custGeom>
            <a:avLst/>
            <a:gdLst/>
            <a:ahLst/>
            <a:cxnLst/>
            <a:rect l="l" t="t" r="r" b="b"/>
            <a:pathLst>
              <a:path w="8330565" h="5413375">
                <a:moveTo>
                  <a:pt x="0" y="5413248"/>
                </a:moveTo>
                <a:lnTo>
                  <a:pt x="8330183" y="5413248"/>
                </a:lnTo>
                <a:lnTo>
                  <a:pt x="8330183" y="0"/>
                </a:lnTo>
                <a:lnTo>
                  <a:pt x="0" y="0"/>
                </a:lnTo>
                <a:lnTo>
                  <a:pt x="0" y="5413248"/>
                </a:lnTo>
                <a:close/>
              </a:path>
            </a:pathLst>
          </a:custGeom>
          <a:ln w="57912">
            <a:solidFill>
              <a:srgbClr val="41709C"/>
            </a:solidFill>
          </a:ln>
        </p:spPr>
        <p:txBody>
          <a:bodyPr wrap="square" lIns="0" tIns="0" rIns="0" bIns="0" rtlCol="0"/>
          <a:lstStyle/>
          <a:p>
            <a:endParaRPr dirty="0"/>
          </a:p>
        </p:txBody>
      </p:sp>
      <p:sp>
        <p:nvSpPr>
          <p:cNvPr id="17" name="object 17"/>
          <p:cNvSpPr txBox="1"/>
          <p:nvPr/>
        </p:nvSpPr>
        <p:spPr>
          <a:xfrm>
            <a:off x="4337177" y="6532990"/>
            <a:ext cx="221615" cy="196215"/>
          </a:xfrm>
          <a:prstGeom prst="rect">
            <a:avLst/>
          </a:prstGeom>
        </p:spPr>
        <p:txBody>
          <a:bodyPr vert="horz" wrap="square" lIns="0" tIns="0" rIns="0" bIns="0" rtlCol="0">
            <a:spAutoFit/>
          </a:bodyPr>
          <a:lstStyle/>
          <a:p>
            <a:pPr marL="25400">
              <a:lnSpc>
                <a:spcPts val="1425"/>
              </a:lnSpc>
            </a:pPr>
            <a:fld id="{81D60167-4931-47E6-BA6A-407CBD079E47}" type="slidenum">
              <a:rPr sz="1200" spc="-5" dirty="0">
                <a:solidFill>
                  <a:srgbClr val="212A35"/>
                </a:solidFill>
                <a:latin typeface="Arial"/>
                <a:cs typeface="Arial"/>
              </a:rPr>
              <a:pPr marL="25400">
                <a:lnSpc>
                  <a:spcPts val="1425"/>
                </a:lnSpc>
              </a:pPr>
              <a:t>10</a:t>
            </a:fld>
            <a:endParaRPr sz="1200" dirty="0">
              <a:latin typeface="Arial"/>
              <a:cs typeface="Arial"/>
            </a:endParaRPr>
          </a:p>
        </p:txBody>
      </p:sp>
      <p:sp>
        <p:nvSpPr>
          <p:cNvPr id="12" name="object 12"/>
          <p:cNvSpPr txBox="1"/>
          <p:nvPr/>
        </p:nvSpPr>
        <p:spPr>
          <a:xfrm>
            <a:off x="3392827" y="5227548"/>
            <a:ext cx="4709859" cy="877163"/>
          </a:xfrm>
          <a:prstGeom prst="rect">
            <a:avLst/>
          </a:prstGeom>
        </p:spPr>
        <p:txBody>
          <a:bodyPr vert="horz" wrap="square" lIns="0" tIns="0" rIns="0" bIns="0" rtlCol="0">
            <a:spAutoFit/>
          </a:bodyPr>
          <a:lstStyle/>
          <a:p>
            <a:pPr marL="298450" marR="5080" indent="-285750" algn="just">
              <a:lnSpc>
                <a:spcPct val="100000"/>
              </a:lnSpc>
              <a:spcBef>
                <a:spcPts val="875"/>
              </a:spcBef>
              <a:buFont typeface="Wingdings" panose="05000000000000000000" pitchFamily="2" charset="2"/>
              <a:buChar char="ü"/>
            </a:pPr>
            <a:endParaRPr lang="en-ZA" sz="1400" dirty="0" smtClean="0">
              <a:solidFill>
                <a:srgbClr val="212A35"/>
              </a:solidFill>
              <a:latin typeface="Arial"/>
              <a:cs typeface="Arial"/>
            </a:endParaRPr>
          </a:p>
          <a:p>
            <a:pPr marL="12700" marR="5080" algn="just">
              <a:lnSpc>
                <a:spcPct val="100000"/>
              </a:lnSpc>
              <a:spcBef>
                <a:spcPts val="875"/>
              </a:spcBef>
            </a:pPr>
            <a:endParaRPr lang="en-ZA" sz="1400" dirty="0">
              <a:solidFill>
                <a:srgbClr val="212A35"/>
              </a:solidFill>
              <a:latin typeface="Arial"/>
              <a:cs typeface="Arial"/>
            </a:endParaRPr>
          </a:p>
          <a:p>
            <a:pPr marL="12700" marR="5080" algn="just">
              <a:lnSpc>
                <a:spcPct val="100000"/>
              </a:lnSpc>
              <a:spcBef>
                <a:spcPts val="875"/>
              </a:spcBef>
            </a:pPr>
            <a:endParaRPr lang="en-ZA" sz="1400" dirty="0">
              <a:solidFill>
                <a:srgbClr val="212A35"/>
              </a:solidFill>
              <a:latin typeface="Arial"/>
              <a:cs typeface="Arial"/>
            </a:endParaRPr>
          </a:p>
        </p:txBody>
      </p:sp>
      <p:sp>
        <p:nvSpPr>
          <p:cNvPr id="13" name="object 13"/>
          <p:cNvSpPr txBox="1"/>
          <p:nvPr/>
        </p:nvSpPr>
        <p:spPr>
          <a:xfrm>
            <a:off x="3498333" y="2308739"/>
            <a:ext cx="5203957" cy="646331"/>
          </a:xfrm>
          <a:prstGeom prst="rect">
            <a:avLst/>
          </a:prstGeom>
        </p:spPr>
        <p:txBody>
          <a:bodyPr vert="horz" wrap="square" lIns="0" tIns="0" rIns="0" bIns="0" rtlCol="0">
            <a:spAutoFit/>
          </a:bodyPr>
          <a:lstStyle/>
          <a:p>
            <a:pPr marL="298450" marR="5080" indent="-285750">
              <a:lnSpc>
                <a:spcPct val="100000"/>
              </a:lnSpc>
              <a:buFont typeface="Wingdings" panose="05000000000000000000" pitchFamily="2" charset="2"/>
              <a:buChar char="ü"/>
            </a:pPr>
            <a:endParaRPr lang="en-ZA" sz="1400" spc="-5" dirty="0" smtClean="0">
              <a:solidFill>
                <a:srgbClr val="212A35"/>
              </a:solidFill>
              <a:latin typeface="Arial"/>
              <a:cs typeface="Arial"/>
            </a:endParaRPr>
          </a:p>
          <a:p>
            <a:pPr marL="12700" marR="5080">
              <a:lnSpc>
                <a:spcPct val="100000"/>
              </a:lnSpc>
            </a:pPr>
            <a:endParaRPr lang="en-ZA" sz="1400" dirty="0">
              <a:solidFill>
                <a:srgbClr val="212A35"/>
              </a:solidFill>
              <a:latin typeface="Arial"/>
              <a:cs typeface="Arial"/>
            </a:endParaRPr>
          </a:p>
          <a:p>
            <a:pPr marL="12700" marR="5080">
              <a:lnSpc>
                <a:spcPct val="100000"/>
              </a:lnSpc>
            </a:pPr>
            <a:endParaRPr sz="1400" dirty="0">
              <a:latin typeface="Arial"/>
              <a:cs typeface="Arial"/>
            </a:endParaRPr>
          </a:p>
        </p:txBody>
      </p:sp>
      <p:sp>
        <p:nvSpPr>
          <p:cNvPr id="16" name="object 16"/>
          <p:cNvSpPr txBox="1"/>
          <p:nvPr/>
        </p:nvSpPr>
        <p:spPr>
          <a:xfrm>
            <a:off x="287339" y="1174094"/>
            <a:ext cx="8321290" cy="4493538"/>
          </a:xfrm>
          <a:prstGeom prst="rect">
            <a:avLst/>
          </a:prstGeom>
        </p:spPr>
        <p:txBody>
          <a:bodyPr vert="horz" wrap="square" lIns="0" tIns="0" rIns="0" bIns="0" rtlCol="0">
            <a:spAutoFit/>
          </a:bodyPr>
          <a:lstStyle/>
          <a:p>
            <a:pPr marL="12700" marR="5080">
              <a:tabLst>
                <a:tab pos="571500" algn="l"/>
                <a:tab pos="1341755" algn="l"/>
                <a:tab pos="2208530" algn="l"/>
                <a:tab pos="2641600" algn="l"/>
                <a:tab pos="3912870" algn="l"/>
                <a:tab pos="4591050" algn="l"/>
                <a:tab pos="4935855" algn="l"/>
              </a:tabLst>
            </a:pPr>
            <a:r>
              <a:rPr lang="en-ZA" sz="2000" b="1" dirty="0" smtClean="0">
                <a:latin typeface="Arial"/>
                <a:cs typeface="Arial"/>
              </a:rPr>
              <a:t>Key Areas of Improvement</a:t>
            </a:r>
            <a:r>
              <a:rPr lang="en-ZA" sz="2000" dirty="0" smtClean="0">
                <a:latin typeface="Arial"/>
                <a:cs typeface="Arial"/>
              </a:rPr>
              <a:t>:</a:t>
            </a:r>
            <a:r>
              <a:rPr lang="en-ZA" sz="1600" dirty="0" smtClean="0">
                <a:latin typeface="Arial"/>
                <a:cs typeface="Arial"/>
              </a:rPr>
              <a:t> </a:t>
            </a:r>
          </a:p>
          <a:p>
            <a:pPr marL="12700" marR="5080">
              <a:tabLst>
                <a:tab pos="571500" algn="l"/>
                <a:tab pos="1341755" algn="l"/>
                <a:tab pos="2208530" algn="l"/>
                <a:tab pos="2641600" algn="l"/>
                <a:tab pos="3912870" algn="l"/>
                <a:tab pos="4591050" algn="l"/>
                <a:tab pos="4935855" algn="l"/>
              </a:tabLst>
            </a:pPr>
            <a:endParaRPr lang="en-ZA" sz="1600" dirty="0" smtClean="0">
              <a:latin typeface="Arial"/>
              <a:cs typeface="Arial"/>
            </a:endParaRPr>
          </a:p>
          <a:p>
            <a:pPr marL="298450" marR="5080" indent="-285750">
              <a:buFont typeface="Wingdings" panose="05000000000000000000" pitchFamily="2" charset="2"/>
              <a:buChar char="ü"/>
              <a:tabLst>
                <a:tab pos="571500" algn="l"/>
                <a:tab pos="1341755" algn="l"/>
                <a:tab pos="2208530" algn="l"/>
                <a:tab pos="2641600" algn="l"/>
                <a:tab pos="3912870" algn="l"/>
                <a:tab pos="4591050" algn="l"/>
                <a:tab pos="4935855" algn="l"/>
              </a:tabLst>
            </a:pPr>
            <a:r>
              <a:rPr lang="en-ZA" sz="1600" dirty="0" smtClean="0">
                <a:latin typeface="Arial"/>
                <a:cs typeface="Arial"/>
              </a:rPr>
              <a:t>Supply chain management</a:t>
            </a:r>
          </a:p>
          <a:p>
            <a:pPr marL="298450" marR="5080" indent="-285750">
              <a:buFont typeface="Wingdings" panose="05000000000000000000" pitchFamily="2" charset="2"/>
              <a:buChar char="ü"/>
              <a:tabLst>
                <a:tab pos="571500" algn="l"/>
                <a:tab pos="1341755" algn="l"/>
                <a:tab pos="2208530" algn="l"/>
                <a:tab pos="2641600" algn="l"/>
                <a:tab pos="3912870" algn="l"/>
                <a:tab pos="4591050" algn="l"/>
                <a:tab pos="4935855" algn="l"/>
              </a:tabLst>
            </a:pPr>
            <a:endParaRPr lang="en-ZA" sz="1600" dirty="0">
              <a:latin typeface="Arial"/>
              <a:cs typeface="Arial"/>
            </a:endParaRPr>
          </a:p>
          <a:p>
            <a:pPr marL="755650" marR="5080" lvl="1" indent="-285750">
              <a:buFont typeface="Arial" panose="020B0604020202020204" pitchFamily="34" charset="0"/>
              <a:buChar char="•"/>
              <a:tabLst>
                <a:tab pos="571500" algn="l"/>
                <a:tab pos="1341755" algn="l"/>
                <a:tab pos="2208530" algn="l"/>
                <a:tab pos="2641600" algn="l"/>
                <a:tab pos="3912870" algn="l"/>
                <a:tab pos="4591050" algn="l"/>
                <a:tab pos="4935855" algn="l"/>
              </a:tabLst>
            </a:pPr>
            <a:r>
              <a:rPr lang="en-ZA" sz="1600" dirty="0" smtClean="0">
                <a:latin typeface="Arial"/>
                <a:cs typeface="Arial"/>
              </a:rPr>
              <a:t>Irregular expenditure identified (</a:t>
            </a:r>
            <a:r>
              <a:rPr lang="en-ZA" sz="1600" b="1" dirty="0" smtClean="0">
                <a:latin typeface="Arial"/>
                <a:cs typeface="Arial"/>
              </a:rPr>
              <a:t>R2.95</a:t>
            </a:r>
            <a:r>
              <a:rPr lang="en-ZA" sz="1600" dirty="0" smtClean="0">
                <a:latin typeface="Arial"/>
                <a:cs typeface="Arial"/>
              </a:rPr>
              <a:t> m in </a:t>
            </a:r>
            <a:r>
              <a:rPr lang="en-ZA" sz="1600" b="1" dirty="0" smtClean="0">
                <a:latin typeface="Arial"/>
                <a:cs typeface="Arial"/>
              </a:rPr>
              <a:t>2017/18</a:t>
            </a:r>
            <a:r>
              <a:rPr lang="en-ZA" sz="1600" dirty="0" smtClean="0">
                <a:latin typeface="Arial"/>
                <a:cs typeface="Arial"/>
              </a:rPr>
              <a:t>)</a:t>
            </a:r>
          </a:p>
          <a:p>
            <a:pPr marL="755650" marR="5080" lvl="1" indent="-285750">
              <a:buFont typeface="Arial" panose="020B0604020202020204" pitchFamily="34" charset="0"/>
              <a:buChar char="•"/>
              <a:tabLst>
                <a:tab pos="571500" algn="l"/>
                <a:tab pos="1341755" algn="l"/>
                <a:tab pos="2208530" algn="l"/>
                <a:tab pos="2641600" algn="l"/>
                <a:tab pos="3912870" algn="l"/>
                <a:tab pos="4591050" algn="l"/>
                <a:tab pos="4935855" algn="l"/>
              </a:tabLst>
            </a:pPr>
            <a:endParaRPr lang="en-ZA" sz="1600" dirty="0" smtClean="0">
              <a:latin typeface="Arial"/>
              <a:cs typeface="Arial"/>
            </a:endParaRPr>
          </a:p>
          <a:p>
            <a:pPr marL="755650" marR="5080" lvl="1" indent="-285750">
              <a:buFont typeface="Arial" panose="020B0604020202020204" pitchFamily="34" charset="0"/>
              <a:buChar char="•"/>
              <a:tabLst>
                <a:tab pos="571500" algn="l"/>
                <a:tab pos="1341755" algn="l"/>
                <a:tab pos="2208530" algn="l"/>
                <a:tab pos="2641600" algn="l"/>
                <a:tab pos="3912870" algn="l"/>
                <a:tab pos="4591050" algn="l"/>
                <a:tab pos="4935855" algn="l"/>
              </a:tabLst>
            </a:pPr>
            <a:r>
              <a:rPr lang="en-ZA" sz="1600" dirty="0" smtClean="0">
                <a:latin typeface="Arial"/>
                <a:cs typeface="Arial"/>
              </a:rPr>
              <a:t>Due to </a:t>
            </a:r>
            <a:r>
              <a:rPr lang="en-ZA" sz="1600" b="1" dirty="0" smtClean="0">
                <a:latin typeface="Arial"/>
                <a:cs typeface="Arial"/>
              </a:rPr>
              <a:t>non compliance </a:t>
            </a:r>
            <a:r>
              <a:rPr lang="en-ZA" sz="1600" dirty="0" smtClean="0">
                <a:latin typeface="Arial"/>
                <a:cs typeface="Arial"/>
              </a:rPr>
              <a:t>with regulation for </a:t>
            </a:r>
            <a:r>
              <a:rPr lang="en-ZA" sz="1600" b="1" dirty="0" smtClean="0">
                <a:latin typeface="Arial"/>
                <a:cs typeface="Arial"/>
              </a:rPr>
              <a:t>3 way quotation </a:t>
            </a:r>
            <a:r>
              <a:rPr lang="en-ZA" sz="1600" dirty="0" smtClean="0">
                <a:latin typeface="Arial"/>
                <a:cs typeface="Arial"/>
              </a:rPr>
              <a:t>or </a:t>
            </a:r>
            <a:r>
              <a:rPr lang="en-ZA" sz="1600" b="1" dirty="0" smtClean="0">
                <a:latin typeface="Arial"/>
                <a:cs typeface="Arial"/>
              </a:rPr>
              <a:t>competitive</a:t>
            </a:r>
            <a:r>
              <a:rPr lang="en-ZA" sz="1600" dirty="0" smtClean="0">
                <a:latin typeface="Arial"/>
                <a:cs typeface="Arial"/>
              </a:rPr>
              <a:t> bid process</a:t>
            </a:r>
          </a:p>
          <a:p>
            <a:pPr marL="755650" marR="5080" lvl="1" indent="-285750">
              <a:buFont typeface="Arial" panose="020B0604020202020204" pitchFamily="34" charset="0"/>
              <a:buChar char="•"/>
              <a:tabLst>
                <a:tab pos="571500" algn="l"/>
                <a:tab pos="1341755" algn="l"/>
                <a:tab pos="2208530" algn="l"/>
                <a:tab pos="2641600" algn="l"/>
                <a:tab pos="3912870" algn="l"/>
                <a:tab pos="4591050" algn="l"/>
                <a:tab pos="4935855" algn="l"/>
              </a:tabLst>
            </a:pPr>
            <a:endParaRPr lang="en-ZA" sz="1600" dirty="0" smtClean="0">
              <a:latin typeface="Arial"/>
              <a:cs typeface="Arial"/>
            </a:endParaRPr>
          </a:p>
          <a:p>
            <a:pPr marL="755650" marR="5080" lvl="1" indent="-285750">
              <a:buFont typeface="Arial" panose="020B0604020202020204" pitchFamily="34" charset="0"/>
              <a:buChar char="•"/>
              <a:tabLst>
                <a:tab pos="571500" algn="l"/>
                <a:tab pos="1341755" algn="l"/>
                <a:tab pos="2208530" algn="l"/>
                <a:tab pos="2641600" algn="l"/>
                <a:tab pos="3912870" algn="l"/>
                <a:tab pos="4591050" algn="l"/>
                <a:tab pos="4935855" algn="l"/>
              </a:tabLst>
            </a:pPr>
            <a:r>
              <a:rPr lang="en-ZA" sz="1600" dirty="0" smtClean="0">
                <a:latin typeface="Arial"/>
                <a:cs typeface="Arial"/>
              </a:rPr>
              <a:t>Investigation revealed no </a:t>
            </a:r>
            <a:r>
              <a:rPr lang="en-ZA" sz="1600" i="1" dirty="0" smtClean="0">
                <a:latin typeface="Arial"/>
                <a:cs typeface="Arial"/>
              </a:rPr>
              <a:t>financial loss </a:t>
            </a:r>
            <a:r>
              <a:rPr lang="en-ZA" sz="1600" dirty="0" smtClean="0">
                <a:latin typeface="Arial"/>
                <a:cs typeface="Arial"/>
              </a:rPr>
              <a:t>or </a:t>
            </a:r>
            <a:r>
              <a:rPr lang="en-ZA" sz="1600" b="1" dirty="0" smtClean="0">
                <a:latin typeface="Arial"/>
                <a:cs typeface="Arial"/>
              </a:rPr>
              <a:t>damages</a:t>
            </a:r>
            <a:r>
              <a:rPr lang="en-ZA" sz="1600" dirty="0" smtClean="0">
                <a:latin typeface="Arial"/>
                <a:cs typeface="Arial"/>
              </a:rPr>
              <a:t> to NHFC</a:t>
            </a:r>
          </a:p>
          <a:p>
            <a:pPr marL="469900" marR="5080" lvl="1">
              <a:tabLst>
                <a:tab pos="571500" algn="l"/>
                <a:tab pos="1341755" algn="l"/>
                <a:tab pos="2208530" algn="l"/>
                <a:tab pos="2641600" algn="l"/>
                <a:tab pos="3912870" algn="l"/>
                <a:tab pos="4591050" algn="l"/>
                <a:tab pos="4935855" algn="l"/>
              </a:tabLst>
            </a:pPr>
            <a:endParaRPr lang="en-ZA" sz="1600" dirty="0" smtClean="0">
              <a:latin typeface="Arial"/>
              <a:cs typeface="Arial"/>
            </a:endParaRPr>
          </a:p>
          <a:p>
            <a:pPr marL="755650" marR="5080" lvl="1" indent="-285750">
              <a:buFont typeface="Arial" panose="020B0604020202020204" pitchFamily="34" charset="0"/>
              <a:buChar char="•"/>
              <a:tabLst>
                <a:tab pos="571500" algn="l"/>
                <a:tab pos="1341755" algn="l"/>
                <a:tab pos="2208530" algn="l"/>
                <a:tab pos="2641600" algn="l"/>
                <a:tab pos="3912870" algn="l"/>
                <a:tab pos="4591050" algn="l"/>
                <a:tab pos="4935855" algn="l"/>
              </a:tabLst>
            </a:pPr>
            <a:r>
              <a:rPr lang="en-ZA" sz="1600" dirty="0" smtClean="0">
                <a:latin typeface="Arial"/>
                <a:cs typeface="Arial"/>
              </a:rPr>
              <a:t>Action plan in place to </a:t>
            </a:r>
            <a:r>
              <a:rPr lang="en-ZA" sz="1600" i="1" dirty="0" smtClean="0">
                <a:latin typeface="Arial"/>
                <a:cs typeface="Arial"/>
              </a:rPr>
              <a:t>strengthen</a:t>
            </a:r>
            <a:r>
              <a:rPr lang="en-ZA" sz="1600" dirty="0" smtClean="0">
                <a:latin typeface="Arial"/>
                <a:cs typeface="Arial"/>
              </a:rPr>
              <a:t> </a:t>
            </a:r>
            <a:r>
              <a:rPr lang="en-ZA" sz="1600" b="1" dirty="0" smtClean="0">
                <a:latin typeface="Arial"/>
                <a:cs typeface="Arial"/>
              </a:rPr>
              <a:t>internal controls</a:t>
            </a:r>
            <a:endParaRPr lang="en-ZA" sz="1600" dirty="0" smtClean="0">
              <a:latin typeface="Arial"/>
              <a:cs typeface="Arial"/>
            </a:endParaRPr>
          </a:p>
          <a:p>
            <a:pPr marL="298450" marR="5080" indent="-285750">
              <a:buFont typeface="Wingdings" panose="05000000000000000000" pitchFamily="2" charset="2"/>
              <a:buChar char="ü"/>
              <a:tabLst>
                <a:tab pos="571500" algn="l"/>
                <a:tab pos="1341755" algn="l"/>
                <a:tab pos="2208530" algn="l"/>
                <a:tab pos="2641600" algn="l"/>
                <a:tab pos="3912870" algn="l"/>
                <a:tab pos="4591050" algn="l"/>
                <a:tab pos="4935855" algn="l"/>
              </a:tabLst>
            </a:pPr>
            <a:endParaRPr lang="en-ZA" sz="1600" dirty="0" smtClean="0">
              <a:latin typeface="Arial"/>
              <a:cs typeface="Arial"/>
            </a:endParaRPr>
          </a:p>
          <a:p>
            <a:pPr marL="298450" marR="5080" indent="-285750">
              <a:buFont typeface="Wingdings" panose="05000000000000000000" pitchFamily="2" charset="2"/>
              <a:buChar char="ü"/>
              <a:tabLst>
                <a:tab pos="571500" algn="l"/>
                <a:tab pos="1341755" algn="l"/>
                <a:tab pos="2208530" algn="l"/>
                <a:tab pos="2641600" algn="l"/>
                <a:tab pos="3912870" algn="l"/>
                <a:tab pos="4591050" algn="l"/>
                <a:tab pos="4935855" algn="l"/>
              </a:tabLst>
            </a:pPr>
            <a:r>
              <a:rPr lang="en-ZA" sz="1600" dirty="0" smtClean="0">
                <a:latin typeface="Arial"/>
                <a:cs typeface="Arial"/>
              </a:rPr>
              <a:t>Pre-determined outcomes indicators to be well supported by </a:t>
            </a:r>
            <a:r>
              <a:rPr lang="en-ZA" sz="1600" b="1" dirty="0" smtClean="0">
                <a:latin typeface="Arial"/>
                <a:cs typeface="Arial"/>
              </a:rPr>
              <a:t>supporting evidence</a:t>
            </a:r>
          </a:p>
          <a:p>
            <a:pPr marL="298450" marR="5080" indent="-285750">
              <a:buFont typeface="Wingdings" panose="05000000000000000000" pitchFamily="2" charset="2"/>
              <a:buChar char="ü"/>
              <a:tabLst>
                <a:tab pos="571500" algn="l"/>
                <a:tab pos="1341755" algn="l"/>
                <a:tab pos="2208530" algn="l"/>
                <a:tab pos="2641600" algn="l"/>
                <a:tab pos="3912870" algn="l"/>
                <a:tab pos="4591050" algn="l"/>
                <a:tab pos="4935855" algn="l"/>
              </a:tabLst>
            </a:pPr>
            <a:endParaRPr lang="en-ZA" sz="1600" dirty="0">
              <a:latin typeface="Arial"/>
              <a:cs typeface="Arial"/>
            </a:endParaRPr>
          </a:p>
          <a:p>
            <a:pPr marL="298450" marR="5080" indent="-285750">
              <a:buFont typeface="Wingdings" panose="05000000000000000000" pitchFamily="2" charset="2"/>
              <a:buChar char="ü"/>
              <a:tabLst>
                <a:tab pos="571500" algn="l"/>
                <a:tab pos="1341755" algn="l"/>
                <a:tab pos="2208530" algn="l"/>
                <a:tab pos="2641600" algn="l"/>
                <a:tab pos="3912870" algn="l"/>
                <a:tab pos="4591050" algn="l"/>
                <a:tab pos="4935855" algn="l"/>
              </a:tabLst>
            </a:pPr>
            <a:r>
              <a:rPr lang="en-ZA" sz="1600" dirty="0" smtClean="0">
                <a:latin typeface="Arial"/>
                <a:cs typeface="Arial"/>
              </a:rPr>
              <a:t>Tightening or enforcing on the financial reporting deadlines:</a:t>
            </a:r>
          </a:p>
          <a:p>
            <a:pPr marL="298450" marR="5080" indent="-285750">
              <a:buFont typeface="Wingdings" panose="05000000000000000000" pitchFamily="2" charset="2"/>
              <a:buChar char="ü"/>
              <a:tabLst>
                <a:tab pos="571500" algn="l"/>
                <a:tab pos="1341755" algn="l"/>
                <a:tab pos="2208530" algn="l"/>
                <a:tab pos="2641600" algn="l"/>
                <a:tab pos="3912870" algn="l"/>
                <a:tab pos="4591050" algn="l"/>
                <a:tab pos="4935855" algn="l"/>
              </a:tabLst>
            </a:pPr>
            <a:endParaRPr lang="en-ZA" sz="1600" dirty="0" smtClean="0">
              <a:latin typeface="Arial"/>
              <a:cs typeface="Arial"/>
            </a:endParaRPr>
          </a:p>
          <a:p>
            <a:pPr marL="812800" marR="5080" lvl="1" indent="-342900">
              <a:buFont typeface="Arial" panose="020B0604020202020204" pitchFamily="34" charset="0"/>
              <a:buChar char="•"/>
              <a:tabLst>
                <a:tab pos="571500" algn="l"/>
                <a:tab pos="1341755" algn="l"/>
                <a:tab pos="2208530" algn="l"/>
                <a:tab pos="2641600" algn="l"/>
                <a:tab pos="3912870" algn="l"/>
                <a:tab pos="4591050" algn="l"/>
                <a:tab pos="4935855" algn="l"/>
              </a:tabLst>
            </a:pPr>
            <a:r>
              <a:rPr lang="en-ZA" sz="1600" dirty="0">
                <a:latin typeface="Arial"/>
                <a:cs typeface="Arial"/>
              </a:rPr>
              <a:t>t</a:t>
            </a:r>
            <a:r>
              <a:rPr lang="en-ZA" sz="1600" dirty="0" smtClean="0">
                <a:latin typeface="Arial"/>
                <a:cs typeface="Arial"/>
              </a:rPr>
              <a:t>o minimise post </a:t>
            </a:r>
            <a:r>
              <a:rPr lang="en-ZA" sz="1600" b="1" dirty="0" smtClean="0">
                <a:latin typeface="Arial"/>
                <a:cs typeface="Arial"/>
              </a:rPr>
              <a:t>31 May AFS </a:t>
            </a:r>
            <a:r>
              <a:rPr lang="en-ZA" sz="1600" dirty="0" smtClean="0">
                <a:latin typeface="Arial"/>
                <a:cs typeface="Arial"/>
              </a:rPr>
              <a:t>adjustments</a:t>
            </a:r>
          </a:p>
        </p:txBody>
      </p:sp>
      <p:sp>
        <p:nvSpPr>
          <p:cNvPr id="8" name="Slide Number Placeholder 7"/>
          <p:cNvSpPr>
            <a:spLocks noGrp="1"/>
          </p:cNvSpPr>
          <p:nvPr>
            <p:ph type="sldNum" sz="quarter" idx="7"/>
          </p:nvPr>
        </p:nvSpPr>
        <p:spPr/>
        <p:txBody>
          <a:bodyPr/>
          <a:lstStyle/>
          <a:p>
            <a:pPr marL="25400">
              <a:lnSpc>
                <a:spcPts val="1425"/>
              </a:lnSpc>
            </a:pPr>
            <a:fld id="{81D60167-4931-47E6-BA6A-407CBD079E47}" type="slidenum">
              <a:rPr lang="en-ZA" spc="-5" smtClean="0"/>
              <a:pPr marL="25400">
                <a:lnSpc>
                  <a:spcPts val="1425"/>
                </a:lnSpc>
              </a:pPr>
              <a:t>10</a:t>
            </a:fld>
            <a:endParaRPr lang="en-ZA" spc="-5" dirty="0"/>
          </a:p>
        </p:txBody>
      </p:sp>
    </p:spTree>
    <p:extLst>
      <p:ext uri="{BB962C8B-B14F-4D97-AF65-F5344CB8AC3E}">
        <p14:creationId xmlns:p14="http://schemas.microsoft.com/office/powerpoint/2010/main" xmlns="" val="3491350291"/>
      </p:ext>
    </p:extLst>
  </p:cSld>
  <p:clrMapOvr>
    <a:masterClrMapping/>
  </p:clrMapOvr>
  <p:transition spd="slow">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solidFill>
            <a:srgbClr val="2D75B6"/>
          </a:solidFill>
        </p:spPr>
        <p:txBody>
          <a:bodyPr wrap="square" lIns="0" tIns="0" rIns="0" bIns="0" rtlCol="0"/>
          <a:lstStyle/>
          <a:p>
            <a:endParaRPr dirty="0"/>
          </a:p>
        </p:txBody>
      </p:sp>
      <p:sp>
        <p:nvSpPr>
          <p:cNvPr id="4" name="object 4"/>
          <p:cNvSpPr txBox="1">
            <a:spLocks noGrp="1"/>
          </p:cNvSpPr>
          <p:nvPr>
            <p:ph type="title"/>
          </p:nvPr>
        </p:nvSpPr>
        <p:spPr>
          <a:xfrm>
            <a:off x="76200" y="69341"/>
            <a:ext cx="9067800" cy="369332"/>
          </a:xfrm>
          <a:prstGeom prst="rect">
            <a:avLst/>
          </a:prstGeom>
        </p:spPr>
        <p:txBody>
          <a:bodyPr vert="horz" wrap="square" lIns="0" tIns="0" rIns="0" bIns="0" rtlCol="0">
            <a:spAutoFit/>
          </a:bodyPr>
          <a:lstStyle/>
          <a:p>
            <a:pPr marL="12700" algn="ctr"/>
            <a:r>
              <a:rPr lang="en-ZA" sz="2400" b="1" dirty="0" smtClean="0"/>
              <a:t> 2018 PERFORMANCE SNAPSHOT </a:t>
            </a:r>
            <a:endParaRPr sz="2400" b="1" dirty="0"/>
          </a:p>
        </p:txBody>
      </p:sp>
      <p:sp>
        <p:nvSpPr>
          <p:cNvPr id="6" name="object 6"/>
          <p:cNvSpPr txBox="1">
            <a:spLocks noGrp="1"/>
          </p:cNvSpPr>
          <p:nvPr>
            <p:ph type="sldNum" sz="quarter" idx="7"/>
          </p:nvPr>
        </p:nvSpPr>
        <p:spPr>
          <a:xfrm>
            <a:off x="4337177" y="6532990"/>
            <a:ext cx="311023" cy="179536"/>
          </a:xfrm>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11</a:t>
            </a:fld>
            <a:endParaRPr spc="-5" dirty="0"/>
          </a:p>
        </p:txBody>
      </p:sp>
      <p:pic>
        <p:nvPicPr>
          <p:cNvPr id="7" name="Picture 6"/>
          <p:cNvPicPr>
            <a:picLocks noChangeAspect="1"/>
          </p:cNvPicPr>
          <p:nvPr/>
        </p:nvPicPr>
        <p:blipFill>
          <a:blip r:embed="rId2" cstate="print"/>
          <a:stretch>
            <a:fillRect/>
          </a:stretch>
        </p:blipFill>
        <p:spPr>
          <a:xfrm>
            <a:off x="990600" y="1011488"/>
            <a:ext cx="7696200" cy="5521502"/>
          </a:xfrm>
          <a:prstGeom prst="rect">
            <a:avLst/>
          </a:prstGeom>
        </p:spPr>
      </p:pic>
    </p:spTree>
  </p:cSld>
  <p:clrMapOvr>
    <a:masterClrMapping/>
  </p:clrMapOvr>
  <p:transition spd="slow">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solidFill>
            <a:srgbClr val="2D75B6"/>
          </a:solidFill>
        </p:spPr>
        <p:txBody>
          <a:bodyPr wrap="square" lIns="0" tIns="0" rIns="0" bIns="0" rtlCol="0"/>
          <a:lstStyle/>
          <a:p>
            <a:endParaRPr dirty="0"/>
          </a:p>
        </p:txBody>
      </p:sp>
      <p:sp>
        <p:nvSpPr>
          <p:cNvPr id="3" name="object 3"/>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ln w="6096">
            <a:solidFill>
              <a:srgbClr val="5B9BD4"/>
            </a:solidFill>
          </a:ln>
        </p:spPr>
        <p:txBody>
          <a:bodyPr wrap="square" lIns="0" tIns="0" rIns="0" bIns="0" rtlCol="0"/>
          <a:lstStyle/>
          <a:p>
            <a:endParaRPr dirty="0"/>
          </a:p>
        </p:txBody>
      </p:sp>
      <p:sp>
        <p:nvSpPr>
          <p:cNvPr id="4" name="object 4"/>
          <p:cNvSpPr txBox="1">
            <a:spLocks noGrp="1"/>
          </p:cNvSpPr>
          <p:nvPr>
            <p:ph type="title"/>
          </p:nvPr>
        </p:nvSpPr>
        <p:spPr>
          <a:xfrm>
            <a:off x="304800" y="69341"/>
            <a:ext cx="8458200" cy="369332"/>
          </a:xfrm>
          <a:prstGeom prst="rect">
            <a:avLst/>
          </a:prstGeom>
        </p:spPr>
        <p:txBody>
          <a:bodyPr vert="horz" wrap="square" lIns="0" tIns="0" rIns="0" bIns="0" rtlCol="0">
            <a:spAutoFit/>
          </a:bodyPr>
          <a:lstStyle/>
          <a:p>
            <a:pPr marL="12700" algn="ctr">
              <a:lnSpc>
                <a:spcPct val="100000"/>
              </a:lnSpc>
            </a:pPr>
            <a:r>
              <a:rPr lang="en-ZA" sz="2400" b="1" dirty="0" smtClean="0"/>
              <a:t>CUMULATIVE FUNDS DISBURSED DIRECTLY BY NHFC</a:t>
            </a:r>
            <a:endParaRPr sz="2400" b="1" dirty="0"/>
          </a:p>
        </p:txBody>
      </p:sp>
      <p:sp>
        <p:nvSpPr>
          <p:cNvPr id="6" name="object 6"/>
          <p:cNvSpPr txBox="1">
            <a:spLocks noGrp="1"/>
          </p:cNvSpPr>
          <p:nvPr>
            <p:ph type="sldNum" sz="quarter" idx="7"/>
          </p:nvPr>
        </p:nvSpPr>
        <p:spPr>
          <a:xfrm>
            <a:off x="4337177" y="6532991"/>
            <a:ext cx="311023" cy="179536"/>
          </a:xfrm>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12</a:t>
            </a:fld>
            <a:endParaRPr spc="-5" dirty="0"/>
          </a:p>
        </p:txBody>
      </p:sp>
      <p:pic>
        <p:nvPicPr>
          <p:cNvPr id="5" name="Picture 4"/>
          <p:cNvPicPr>
            <a:picLocks noChangeAspect="1"/>
          </p:cNvPicPr>
          <p:nvPr/>
        </p:nvPicPr>
        <p:blipFill>
          <a:blip r:embed="rId2" cstate="print"/>
          <a:stretch>
            <a:fillRect/>
          </a:stretch>
        </p:blipFill>
        <p:spPr>
          <a:xfrm>
            <a:off x="1084822" y="1371600"/>
            <a:ext cx="6504710" cy="5018662"/>
          </a:xfrm>
          <a:prstGeom prst="rect">
            <a:avLst/>
          </a:prstGeom>
        </p:spPr>
      </p:pic>
      <p:sp>
        <p:nvSpPr>
          <p:cNvPr id="48" name="TextBox 47"/>
          <p:cNvSpPr txBox="1"/>
          <p:nvPr/>
        </p:nvSpPr>
        <p:spPr>
          <a:xfrm>
            <a:off x="1105604" y="976934"/>
            <a:ext cx="1531048" cy="261610"/>
          </a:xfrm>
          <a:prstGeom prst="rect">
            <a:avLst/>
          </a:prstGeom>
          <a:noFill/>
        </p:spPr>
        <p:txBody>
          <a:bodyPr wrap="square" rtlCol="0">
            <a:spAutoFit/>
          </a:bodyPr>
          <a:lstStyle/>
          <a:p>
            <a:r>
              <a:rPr lang="en-ZA" sz="1100" b="1" dirty="0" smtClean="0"/>
              <a:t>R Million</a:t>
            </a:r>
            <a:endParaRPr lang="en-US" sz="1100" b="1" dirty="0"/>
          </a:p>
        </p:txBody>
      </p:sp>
    </p:spTree>
    <p:extLst>
      <p:ext uri="{BB962C8B-B14F-4D97-AF65-F5344CB8AC3E}">
        <p14:creationId xmlns:p14="http://schemas.microsoft.com/office/powerpoint/2010/main" xmlns="" val="1231724670"/>
      </p:ext>
    </p:extLst>
  </p:cSld>
  <p:clrMapOvr>
    <a:masterClrMapping/>
  </p:clrMapOvr>
  <p:transition spd="slow">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25" y="2571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solidFill>
            <a:srgbClr val="2D75B6"/>
          </a:solidFill>
        </p:spPr>
        <p:txBody>
          <a:bodyPr wrap="square" lIns="0" tIns="0" rIns="0" bIns="0" rtlCol="0"/>
          <a:lstStyle/>
          <a:p>
            <a:pPr algn="ctr"/>
            <a:r>
              <a:rPr lang="en-US" sz="3200" b="1" dirty="0">
                <a:solidFill>
                  <a:schemeClr val="bg1"/>
                </a:solidFill>
              </a:rPr>
              <a:t>CUMULATIVE </a:t>
            </a:r>
            <a:r>
              <a:rPr lang="en-US" sz="3200" b="1" dirty="0" smtClean="0">
                <a:solidFill>
                  <a:schemeClr val="bg1"/>
                </a:solidFill>
              </a:rPr>
              <a:t>DEVELOPMENT IMPACT</a:t>
            </a:r>
            <a:endParaRPr sz="3200" b="1" dirty="0">
              <a:solidFill>
                <a:schemeClr val="bg1"/>
              </a:solidFill>
            </a:endParaRPr>
          </a:p>
        </p:txBody>
      </p:sp>
      <p:sp>
        <p:nvSpPr>
          <p:cNvPr id="3" name="object 3"/>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ln w="6096">
            <a:solidFill>
              <a:srgbClr val="5B9BD4"/>
            </a:solidFill>
          </a:ln>
        </p:spPr>
        <p:txBody>
          <a:bodyPr wrap="square" lIns="0" tIns="0" rIns="0" bIns="0" rtlCol="0"/>
          <a:lstStyle/>
          <a:p>
            <a:endParaRPr dirty="0"/>
          </a:p>
        </p:txBody>
      </p:sp>
      <p:sp>
        <p:nvSpPr>
          <p:cNvPr id="6" name="object 6"/>
          <p:cNvSpPr txBox="1">
            <a:spLocks noGrp="1"/>
          </p:cNvSpPr>
          <p:nvPr>
            <p:ph type="sldNum" sz="quarter" idx="7"/>
          </p:nvPr>
        </p:nvSpPr>
        <p:spPr>
          <a:xfrm>
            <a:off x="4337177" y="6506096"/>
            <a:ext cx="311023" cy="179536"/>
          </a:xfrm>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13</a:t>
            </a:fld>
            <a:endParaRPr spc="-5" dirty="0"/>
          </a:p>
        </p:txBody>
      </p:sp>
      <p:pic>
        <p:nvPicPr>
          <p:cNvPr id="4" name="Picture 3"/>
          <p:cNvPicPr>
            <a:picLocks noChangeAspect="1"/>
          </p:cNvPicPr>
          <p:nvPr/>
        </p:nvPicPr>
        <p:blipFill rotWithShape="1">
          <a:blip r:embed="rId2" cstate="print"/>
          <a:srcRect l="16356" r="30059"/>
          <a:stretch/>
        </p:blipFill>
        <p:spPr>
          <a:xfrm>
            <a:off x="609600" y="1057501"/>
            <a:ext cx="6858000" cy="5448595"/>
          </a:xfrm>
          <a:prstGeom prst="rect">
            <a:avLst/>
          </a:prstGeom>
        </p:spPr>
      </p:pic>
      <p:sp>
        <p:nvSpPr>
          <p:cNvPr id="5" name="TextBox 4"/>
          <p:cNvSpPr txBox="1"/>
          <p:nvPr/>
        </p:nvSpPr>
        <p:spPr>
          <a:xfrm>
            <a:off x="1676400" y="5955237"/>
            <a:ext cx="5029200" cy="461665"/>
          </a:xfrm>
          <a:prstGeom prst="rect">
            <a:avLst/>
          </a:prstGeom>
          <a:noFill/>
        </p:spPr>
        <p:txBody>
          <a:bodyPr wrap="square" rtlCol="0">
            <a:spAutoFit/>
          </a:bodyPr>
          <a:lstStyle/>
          <a:p>
            <a:r>
              <a:rPr lang="en-ZA" sz="1200" dirty="0" smtClean="0">
                <a:latin typeface="Arial" panose="020B0604020202020204" pitchFamily="34" charset="0"/>
                <a:cs typeface="Arial" panose="020B0604020202020204" pitchFamily="34" charset="0"/>
              </a:rPr>
              <a:t>Cumulative housing units/opportunities delivered through our funding, interventions and partnerships since 1996</a:t>
            </a:r>
            <a:endParaRPr lang="en-Z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86531467"/>
      </p:ext>
    </p:extLst>
  </p:cSld>
  <p:clrMapOvr>
    <a:masterClrMapping/>
  </p:clrMapOvr>
  <p:transition spd="slow">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solidFill>
            <a:srgbClr val="2D75B6"/>
          </a:solidFill>
        </p:spPr>
        <p:txBody>
          <a:bodyPr wrap="square" lIns="0" tIns="0" rIns="0" bIns="0" rtlCol="0"/>
          <a:lstStyle/>
          <a:p>
            <a:endParaRPr dirty="0"/>
          </a:p>
        </p:txBody>
      </p:sp>
      <p:sp>
        <p:nvSpPr>
          <p:cNvPr id="3" name="object 3"/>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ln w="6096">
            <a:solidFill>
              <a:srgbClr val="5B9BD4"/>
            </a:solidFill>
          </a:ln>
        </p:spPr>
        <p:txBody>
          <a:bodyPr wrap="square" lIns="0" tIns="0" rIns="0" bIns="0" rtlCol="0"/>
          <a:lstStyle/>
          <a:p>
            <a:endParaRPr dirty="0"/>
          </a:p>
        </p:txBody>
      </p:sp>
      <p:sp>
        <p:nvSpPr>
          <p:cNvPr id="4" name="object 4"/>
          <p:cNvSpPr txBox="1">
            <a:spLocks noGrp="1"/>
          </p:cNvSpPr>
          <p:nvPr>
            <p:ph type="title"/>
          </p:nvPr>
        </p:nvSpPr>
        <p:spPr>
          <a:xfrm>
            <a:off x="152400" y="69341"/>
            <a:ext cx="8610600" cy="430887"/>
          </a:xfrm>
          <a:prstGeom prst="rect">
            <a:avLst/>
          </a:prstGeom>
        </p:spPr>
        <p:txBody>
          <a:bodyPr vert="horz" wrap="square" lIns="0" tIns="0" rIns="0" bIns="0" rtlCol="0">
            <a:spAutoFit/>
          </a:bodyPr>
          <a:lstStyle/>
          <a:p>
            <a:pPr marL="12700" algn="ctr">
              <a:lnSpc>
                <a:spcPct val="100000"/>
              </a:lnSpc>
            </a:pPr>
            <a:r>
              <a:rPr lang="en-ZA" sz="2800" b="1" dirty="0" smtClean="0"/>
              <a:t>DEVELOPMENT IMPACT: FUNDS LEVERAGED </a:t>
            </a:r>
            <a:endParaRPr sz="2800" b="1" dirty="0"/>
          </a:p>
        </p:txBody>
      </p:sp>
      <p:sp>
        <p:nvSpPr>
          <p:cNvPr id="6" name="object 6"/>
          <p:cNvSpPr txBox="1">
            <a:spLocks noGrp="1"/>
          </p:cNvSpPr>
          <p:nvPr>
            <p:ph type="sldNum" sz="quarter" idx="7"/>
          </p:nvPr>
        </p:nvSpPr>
        <p:spPr>
          <a:xfrm>
            <a:off x="4337177" y="6532990"/>
            <a:ext cx="234823" cy="183801"/>
          </a:xfrm>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14</a:t>
            </a:fld>
            <a:endParaRPr spc="-5" dirty="0"/>
          </a:p>
        </p:txBody>
      </p:sp>
      <p:pic>
        <p:nvPicPr>
          <p:cNvPr id="5" name="Picture 4"/>
          <p:cNvPicPr>
            <a:picLocks noChangeAspect="1"/>
          </p:cNvPicPr>
          <p:nvPr/>
        </p:nvPicPr>
        <p:blipFill>
          <a:blip r:embed="rId2" cstate="print"/>
          <a:stretch>
            <a:fillRect/>
          </a:stretch>
        </p:blipFill>
        <p:spPr>
          <a:xfrm>
            <a:off x="1447800" y="1371599"/>
            <a:ext cx="6477000" cy="4981933"/>
          </a:xfrm>
          <a:prstGeom prst="rect">
            <a:avLst/>
          </a:prstGeom>
        </p:spPr>
      </p:pic>
      <p:sp>
        <p:nvSpPr>
          <p:cNvPr id="33" name="TextBox 32"/>
          <p:cNvSpPr txBox="1"/>
          <p:nvPr/>
        </p:nvSpPr>
        <p:spPr>
          <a:xfrm>
            <a:off x="1981200" y="1008340"/>
            <a:ext cx="3429000" cy="369332"/>
          </a:xfrm>
          <a:prstGeom prst="rect">
            <a:avLst/>
          </a:prstGeom>
          <a:noFill/>
        </p:spPr>
        <p:txBody>
          <a:bodyPr wrap="square" rtlCol="0">
            <a:spAutoFit/>
          </a:bodyPr>
          <a:lstStyle/>
          <a:p>
            <a:r>
              <a:rPr lang="en-US" b="1" dirty="0"/>
              <a:t>R b</a:t>
            </a:r>
            <a:r>
              <a:rPr lang="en-US" b="1" dirty="0" smtClean="0"/>
              <a:t>illion (cumulative since 1996)</a:t>
            </a:r>
            <a:endParaRPr lang="en-US" b="1" dirty="0"/>
          </a:p>
        </p:txBody>
      </p:sp>
    </p:spTree>
    <p:extLst>
      <p:ext uri="{BB962C8B-B14F-4D97-AF65-F5344CB8AC3E}">
        <p14:creationId xmlns:p14="http://schemas.microsoft.com/office/powerpoint/2010/main" xmlns="" val="3954182805"/>
      </p:ext>
    </p:extLst>
  </p:cSld>
  <p:clrMapOvr>
    <a:masterClrMapping/>
  </p:clrMapOvr>
  <p:transition spd="slow">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solidFill>
            <a:srgbClr val="2D75B6"/>
          </a:solidFill>
        </p:spPr>
        <p:txBody>
          <a:bodyPr wrap="square" lIns="0" tIns="0" rIns="0" bIns="0" rtlCol="0"/>
          <a:lstStyle/>
          <a:p>
            <a:endParaRPr dirty="0"/>
          </a:p>
        </p:txBody>
      </p:sp>
      <p:sp>
        <p:nvSpPr>
          <p:cNvPr id="3" name="object 3"/>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ln w="6096">
            <a:solidFill>
              <a:srgbClr val="5B9BD4"/>
            </a:solidFill>
          </a:ln>
        </p:spPr>
        <p:txBody>
          <a:bodyPr wrap="square" lIns="0" tIns="0" rIns="0" bIns="0" rtlCol="0"/>
          <a:lstStyle/>
          <a:p>
            <a:endParaRPr dirty="0"/>
          </a:p>
        </p:txBody>
      </p:sp>
      <p:sp>
        <p:nvSpPr>
          <p:cNvPr id="4" name="object 4"/>
          <p:cNvSpPr txBox="1">
            <a:spLocks noGrp="1"/>
          </p:cNvSpPr>
          <p:nvPr>
            <p:ph type="title"/>
          </p:nvPr>
        </p:nvSpPr>
        <p:spPr>
          <a:xfrm>
            <a:off x="1905000" y="69341"/>
            <a:ext cx="6019800" cy="492443"/>
          </a:xfrm>
          <a:prstGeom prst="rect">
            <a:avLst/>
          </a:prstGeom>
        </p:spPr>
        <p:txBody>
          <a:bodyPr vert="horz" wrap="square" lIns="0" tIns="0" rIns="0" bIns="0" rtlCol="0">
            <a:spAutoFit/>
          </a:bodyPr>
          <a:lstStyle/>
          <a:p>
            <a:pPr marL="12700" algn="ctr">
              <a:lnSpc>
                <a:spcPct val="100000"/>
              </a:lnSpc>
            </a:pPr>
            <a:r>
              <a:rPr lang="en-ZA" sz="3200" b="1" dirty="0" smtClean="0"/>
              <a:t>FINANCIAL PERFORMANCE</a:t>
            </a:r>
            <a:endParaRPr sz="3200" b="1" dirty="0"/>
          </a:p>
        </p:txBody>
      </p:sp>
      <p:sp>
        <p:nvSpPr>
          <p:cNvPr id="6" name="object 6"/>
          <p:cNvSpPr txBox="1">
            <a:spLocks noGrp="1"/>
          </p:cNvSpPr>
          <p:nvPr>
            <p:ph type="sldNum" sz="quarter" idx="7"/>
          </p:nvPr>
        </p:nvSpPr>
        <p:spPr>
          <a:xfrm>
            <a:off x="4337177" y="6532990"/>
            <a:ext cx="234823" cy="179536"/>
          </a:xfrm>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15</a:t>
            </a:fld>
            <a:endParaRPr spc="-5" dirty="0"/>
          </a:p>
        </p:txBody>
      </p:sp>
      <p:pic>
        <p:nvPicPr>
          <p:cNvPr id="7" name="Picture 6"/>
          <p:cNvPicPr>
            <a:picLocks noChangeAspect="1"/>
          </p:cNvPicPr>
          <p:nvPr/>
        </p:nvPicPr>
        <p:blipFill>
          <a:blip r:embed="rId2" cstate="print"/>
          <a:stretch>
            <a:fillRect/>
          </a:stretch>
        </p:blipFill>
        <p:spPr>
          <a:xfrm>
            <a:off x="1195387" y="1628774"/>
            <a:ext cx="6753225" cy="4086225"/>
          </a:xfrm>
          <a:prstGeom prst="rect">
            <a:avLst/>
          </a:prstGeom>
        </p:spPr>
      </p:pic>
      <p:sp>
        <p:nvSpPr>
          <p:cNvPr id="9" name="object 122"/>
          <p:cNvSpPr txBox="1"/>
          <p:nvPr/>
        </p:nvSpPr>
        <p:spPr>
          <a:xfrm>
            <a:off x="13447" y="1001524"/>
            <a:ext cx="5486400" cy="446276"/>
          </a:xfrm>
          <a:prstGeom prst="rect">
            <a:avLst/>
          </a:prstGeom>
        </p:spPr>
        <p:txBody>
          <a:bodyPr vert="horz" wrap="square" lIns="0" tIns="0" rIns="0" bIns="0" rtlCol="0">
            <a:spAutoFit/>
          </a:bodyPr>
          <a:lstStyle/>
          <a:p>
            <a:pPr marL="1283335">
              <a:lnSpc>
                <a:spcPct val="100000"/>
              </a:lnSpc>
            </a:pPr>
            <a:r>
              <a:rPr sz="1200" b="1" spc="-15" dirty="0" smtClean="0">
                <a:solidFill>
                  <a:srgbClr val="58595B"/>
                </a:solidFill>
                <a:latin typeface="Arial" panose="020B0604020202020204" pitchFamily="34" charset="0"/>
                <a:cs typeface="Arial" panose="020B0604020202020204" pitchFamily="34" charset="0"/>
              </a:rPr>
              <a:t>FINANCIAL</a:t>
            </a:r>
            <a:r>
              <a:rPr sz="1200" b="1" spc="-150" dirty="0" smtClean="0">
                <a:solidFill>
                  <a:srgbClr val="58595B"/>
                </a:solidFill>
                <a:latin typeface="Arial" panose="020B0604020202020204" pitchFamily="34" charset="0"/>
                <a:cs typeface="Arial" panose="020B0604020202020204" pitchFamily="34" charset="0"/>
              </a:rPr>
              <a:t> </a:t>
            </a:r>
            <a:r>
              <a:rPr sz="1200" b="1" spc="-30" dirty="0">
                <a:solidFill>
                  <a:srgbClr val="58595B"/>
                </a:solidFill>
                <a:latin typeface="Arial" panose="020B0604020202020204" pitchFamily="34" charset="0"/>
                <a:cs typeface="Arial" panose="020B0604020202020204" pitchFamily="34" charset="0"/>
              </a:rPr>
              <a:t>PERFORMANCE</a:t>
            </a:r>
            <a:endParaRPr sz="1200" b="1" dirty="0">
              <a:latin typeface="Arial" panose="020B0604020202020204" pitchFamily="34" charset="0"/>
              <a:cs typeface="Arial" panose="020B0604020202020204" pitchFamily="34" charset="0"/>
            </a:endParaRPr>
          </a:p>
          <a:p>
            <a:pPr marL="1283335">
              <a:lnSpc>
                <a:spcPct val="100000"/>
              </a:lnSpc>
              <a:spcBef>
                <a:spcPts val="640"/>
              </a:spcBef>
            </a:pPr>
            <a:r>
              <a:rPr lang="en-US" sz="1200" b="1" spc="15" dirty="0" smtClean="0">
                <a:solidFill>
                  <a:srgbClr val="58595B"/>
                </a:solidFill>
                <a:latin typeface="Arial" panose="020B0604020202020204" pitchFamily="34" charset="0"/>
                <a:cs typeface="Arial" panose="020B0604020202020204" pitchFamily="34" charset="0"/>
              </a:rPr>
              <a:t>SURPLUS </a:t>
            </a:r>
            <a:r>
              <a:rPr lang="en-US" sz="1200" b="1" spc="10" dirty="0" smtClean="0">
                <a:solidFill>
                  <a:srgbClr val="58595B"/>
                </a:solidFill>
                <a:latin typeface="Arial" panose="020B0604020202020204" pitchFamily="34" charset="0"/>
                <a:cs typeface="Arial" panose="020B0604020202020204" pitchFamily="34" charset="0"/>
              </a:rPr>
              <a:t>BEFORE </a:t>
            </a:r>
            <a:r>
              <a:rPr lang="en-US" sz="1200" b="1" spc="15" dirty="0" smtClean="0">
                <a:solidFill>
                  <a:srgbClr val="58595B"/>
                </a:solidFill>
                <a:latin typeface="Arial" panose="020B0604020202020204" pitchFamily="34" charset="0"/>
                <a:cs typeface="Arial" panose="020B0604020202020204" pitchFamily="34" charset="0"/>
              </a:rPr>
              <a:t>TAXATION </a:t>
            </a:r>
            <a:r>
              <a:rPr lang="en-US" sz="1200" b="1" spc="10" dirty="0" smtClean="0">
                <a:solidFill>
                  <a:srgbClr val="58595B"/>
                </a:solidFill>
                <a:latin typeface="Arial" panose="020B0604020202020204" pitchFamily="34" charset="0"/>
                <a:cs typeface="Arial" panose="020B0604020202020204" pitchFamily="34" charset="0"/>
              </a:rPr>
              <a:t>(R</a:t>
            </a:r>
            <a:r>
              <a:rPr lang="en-US" sz="1200" b="1" spc="-35" dirty="0" smtClean="0">
                <a:solidFill>
                  <a:srgbClr val="58595B"/>
                </a:solidFill>
                <a:latin typeface="Arial" panose="020B0604020202020204" pitchFamily="34" charset="0"/>
                <a:cs typeface="Arial" panose="020B0604020202020204" pitchFamily="34" charset="0"/>
              </a:rPr>
              <a:t> </a:t>
            </a:r>
            <a:r>
              <a:rPr lang="en-US" sz="1200" b="1" dirty="0" smtClean="0">
                <a:solidFill>
                  <a:srgbClr val="58595B"/>
                </a:solidFill>
                <a:latin typeface="Arial" panose="020B0604020202020204" pitchFamily="34" charset="0"/>
                <a:cs typeface="Arial" panose="020B0604020202020204" pitchFamily="34" charset="0"/>
              </a:rPr>
              <a:t>MILLION)</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51293892"/>
      </p:ext>
    </p:extLst>
  </p:cSld>
  <p:clrMapOvr>
    <a:masterClrMapping/>
  </p:clrMapOvr>
  <p:transition spd="slow">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solidFill>
            <a:srgbClr val="2D75B6"/>
          </a:solidFill>
        </p:spPr>
        <p:txBody>
          <a:bodyPr wrap="square" lIns="0" tIns="0" rIns="0" bIns="0" rtlCol="0"/>
          <a:lstStyle/>
          <a:p>
            <a:endParaRPr dirty="0"/>
          </a:p>
        </p:txBody>
      </p:sp>
      <p:sp>
        <p:nvSpPr>
          <p:cNvPr id="3" name="object 3"/>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ln w="6096">
            <a:solidFill>
              <a:srgbClr val="5B9BD4"/>
            </a:solidFill>
          </a:ln>
        </p:spPr>
        <p:txBody>
          <a:bodyPr wrap="square" lIns="0" tIns="0" rIns="0" bIns="0" rtlCol="0"/>
          <a:lstStyle/>
          <a:p>
            <a:endParaRPr dirty="0"/>
          </a:p>
        </p:txBody>
      </p:sp>
      <p:sp>
        <p:nvSpPr>
          <p:cNvPr id="4" name="object 4"/>
          <p:cNvSpPr txBox="1">
            <a:spLocks noGrp="1"/>
          </p:cNvSpPr>
          <p:nvPr>
            <p:ph type="title"/>
          </p:nvPr>
        </p:nvSpPr>
        <p:spPr>
          <a:xfrm>
            <a:off x="0" y="69341"/>
            <a:ext cx="9144000" cy="923330"/>
          </a:xfrm>
          <a:prstGeom prst="rect">
            <a:avLst/>
          </a:prstGeom>
        </p:spPr>
        <p:txBody>
          <a:bodyPr vert="horz" wrap="square" lIns="0" tIns="0" rIns="0" bIns="0" rtlCol="0">
            <a:spAutoFit/>
          </a:bodyPr>
          <a:lstStyle/>
          <a:p>
            <a:pPr marL="12700" algn="ctr"/>
            <a:r>
              <a:rPr lang="en-ZA" sz="2000" b="1" spc="-4" dirty="0"/>
              <a:t>SUMMARY GROUP STATEMENT OF COMPREHENSIVE INCOME: </a:t>
            </a:r>
            <a:r>
              <a:rPr lang="en-ZA" sz="2000" b="1" spc="-4" dirty="0" smtClean="0"/>
              <a:t/>
            </a:r>
            <a:br>
              <a:rPr lang="en-ZA" sz="2000" b="1" spc="-4" dirty="0" smtClean="0"/>
            </a:br>
            <a:r>
              <a:rPr lang="en-ZA" sz="2000" b="1" spc="-4" dirty="0" smtClean="0"/>
              <a:t>FY </a:t>
            </a:r>
            <a:r>
              <a:rPr lang="en-ZA" sz="2000" b="1" spc="-4" dirty="0"/>
              <a:t>2017/18</a:t>
            </a:r>
            <a:br>
              <a:rPr lang="en-ZA" sz="2000" b="1" spc="-4" dirty="0"/>
            </a:br>
            <a:endParaRPr sz="2000" b="1" dirty="0"/>
          </a:p>
        </p:txBody>
      </p:sp>
      <p:sp>
        <p:nvSpPr>
          <p:cNvPr id="6" name="object 6"/>
          <p:cNvSpPr txBox="1">
            <a:spLocks noGrp="1"/>
          </p:cNvSpPr>
          <p:nvPr>
            <p:ph type="sldNum" sz="quarter" idx="7"/>
          </p:nvPr>
        </p:nvSpPr>
        <p:spPr>
          <a:xfrm>
            <a:off x="4337177" y="6532990"/>
            <a:ext cx="234823" cy="179536"/>
          </a:xfrm>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16</a:t>
            </a:fld>
            <a:endParaRPr spc="-5" dirty="0"/>
          </a:p>
        </p:txBody>
      </p:sp>
      <p:graphicFrame>
        <p:nvGraphicFramePr>
          <p:cNvPr id="11" name="Table 10"/>
          <p:cNvGraphicFramePr>
            <a:graphicFrameLocks noGrp="1"/>
          </p:cNvGraphicFramePr>
          <p:nvPr>
            <p:extLst>
              <p:ext uri="{D42A27DB-BD31-4B8C-83A1-F6EECF244321}">
                <p14:modId xmlns:p14="http://schemas.microsoft.com/office/powerpoint/2010/main" xmlns="" val="4170162416"/>
              </p:ext>
            </p:extLst>
          </p:nvPr>
        </p:nvGraphicFramePr>
        <p:xfrm>
          <a:off x="486467" y="762001"/>
          <a:ext cx="8411997" cy="4432021"/>
        </p:xfrm>
        <a:graphic>
          <a:graphicData uri="http://schemas.openxmlformats.org/drawingml/2006/table">
            <a:tbl>
              <a:tblPr firstRow="1" firstCol="1" bandRow="1"/>
              <a:tblGrid>
                <a:gridCol w="3502865"/>
                <a:gridCol w="1227283"/>
                <a:gridCol w="1227283"/>
                <a:gridCol w="1227283"/>
                <a:gridCol w="1227283"/>
              </a:tblGrid>
              <a:tr h="449103">
                <a:tc>
                  <a:txBody>
                    <a:bodyPr/>
                    <a:lstStyle/>
                    <a:p>
                      <a:pPr algn="l" fontAlgn="t"/>
                      <a:r>
                        <a:rPr lang="en-ZA" sz="1400" b="0" i="0" u="none" strike="noStrike" dirty="0">
                          <a:solidFill>
                            <a:srgbClr val="000000"/>
                          </a:solidFill>
                          <a:effectLst/>
                          <a:latin typeface="Arial" panose="020B0604020202020204" pitchFamily="34" charset="0"/>
                        </a:rPr>
                        <a:t> </a:t>
                      </a:r>
                    </a:p>
                  </a:txBody>
                  <a:tcPr marL="7144" marR="7144" marT="7144"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4">
                  <a:txBody>
                    <a:bodyPr/>
                    <a:lstStyle/>
                    <a:p>
                      <a:pPr algn="ctr" fontAlgn="ctr"/>
                      <a:r>
                        <a:rPr lang="en-ZA" sz="800" b="0" i="0" u="none" strike="noStrike" dirty="0">
                          <a:solidFill>
                            <a:srgbClr val="000000"/>
                          </a:solidFill>
                          <a:effectLst/>
                          <a:latin typeface="Calibri" panose="020F0502020204030204" pitchFamily="34" charset="0"/>
                        </a:rPr>
                        <a:t>  </a:t>
                      </a:r>
                    </a:p>
                    <a:p>
                      <a:pPr algn="ctr" rtl="0" fontAlgn="ctr"/>
                      <a:r>
                        <a:rPr lang="en-ZA" sz="1400" b="1" i="0" u="none" strike="noStrike" dirty="0">
                          <a:solidFill>
                            <a:srgbClr val="000000"/>
                          </a:solidFill>
                          <a:effectLst/>
                          <a:latin typeface="Arial" panose="020B0604020202020204" pitchFamily="34" charset="0"/>
                          <a:cs typeface="Arial" panose="020B0604020202020204" pitchFamily="34" charset="0"/>
                        </a:rPr>
                        <a:t>GROUP</a:t>
                      </a:r>
                    </a:p>
                    <a:p>
                      <a:pPr algn="ctr" rtl="0" fontAlgn="ctr"/>
                      <a:r>
                        <a:rPr lang="en-ZA" sz="800" b="0" i="0" u="none" strike="noStrike" dirty="0">
                          <a:solidFill>
                            <a:srgbClr val="000000"/>
                          </a:solidFill>
                          <a:effectLst/>
                          <a:latin typeface="Calibri" panose="020F0502020204030204" pitchFamily="34" charset="0"/>
                        </a:rPr>
                        <a:t>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ZA"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rtl="0" fontAlgn="ct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rtl="0" fontAlgn="ctr"/>
                      <a:endParaRPr lang="en-ZA" sz="1100" b="0" i="0" u="none" strike="noStrike" dirty="0">
                        <a:solidFill>
                          <a:srgbClr val="000000"/>
                        </a:solidFill>
                        <a:effectLst/>
                        <a:latin typeface="Calibri" panose="020F050202020403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0620">
                <a:tc rowSpan="2">
                  <a:txBody>
                    <a:bodyPr/>
                    <a:lstStyle/>
                    <a:p>
                      <a:pPr algn="r" fontAlgn="ctr"/>
                      <a:r>
                        <a:rPr lang="en-ZA" sz="1400" b="0" i="0" u="none" strike="noStrike" dirty="0">
                          <a:solidFill>
                            <a:srgbClr val="000000"/>
                          </a:solidFill>
                          <a:effectLst/>
                          <a:latin typeface="Arial" panose="020B0604020202020204" pitchFamily="34" charset="0"/>
                        </a:rPr>
                        <a:t> </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r" fontAlgn="ctr"/>
                      <a:r>
                        <a:rPr lang="en-ZA" sz="1400" b="1" i="0" u="none" strike="noStrike" dirty="0" smtClean="0">
                          <a:solidFill>
                            <a:srgbClr val="000000"/>
                          </a:solidFill>
                          <a:effectLst/>
                          <a:latin typeface="Arial" panose="020B0604020202020204" pitchFamily="34" charset="0"/>
                          <a:cs typeface="Arial" panose="020B0604020202020204" pitchFamily="34" charset="0"/>
                        </a:rPr>
                        <a:t>Actual</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rowSpan="2">
                  <a:txBody>
                    <a:bodyPr/>
                    <a:lstStyle/>
                    <a:p>
                      <a:pPr algn="r" fontAlgn="ctr"/>
                      <a:r>
                        <a:rPr lang="en-ZA" sz="1400" b="1" i="0" u="none" strike="noStrike" dirty="0">
                          <a:solidFill>
                            <a:srgbClr val="000000"/>
                          </a:solidFill>
                          <a:effectLst/>
                          <a:latin typeface="Arial" panose="020B0604020202020204" pitchFamily="34" charset="0"/>
                          <a:cs typeface="Arial" panose="020B0604020202020204" pitchFamily="34" charset="0"/>
                        </a:rPr>
                        <a:t> Budget</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rowSpan="2">
                  <a:txBody>
                    <a:bodyPr/>
                    <a:lstStyle/>
                    <a:p>
                      <a:pPr algn="r" rtl="0" fontAlgn="ctr"/>
                      <a:r>
                        <a:rPr lang="en-ZA" sz="1400" b="1" i="0" u="none" strike="noStrike" dirty="0">
                          <a:solidFill>
                            <a:srgbClr val="000000"/>
                          </a:solidFill>
                          <a:effectLst/>
                          <a:latin typeface="Arial" panose="020B0604020202020204" pitchFamily="34" charset="0"/>
                          <a:cs typeface="Arial" panose="020B0604020202020204" pitchFamily="34" charset="0"/>
                        </a:rPr>
                        <a:t>Variance to budget</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400" b="1" i="0" u="none" strike="noStrike" dirty="0">
                          <a:solidFill>
                            <a:srgbClr val="000000"/>
                          </a:solidFill>
                          <a:effectLst/>
                          <a:latin typeface="Arial" panose="020B0604020202020204" pitchFamily="34" charset="0"/>
                          <a:cs typeface="Arial" panose="020B0604020202020204" pitchFamily="34" charset="0"/>
                        </a:rPr>
                        <a:t>  Actual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04949">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r" rtl="0" fontAlgn="ctr"/>
                      <a:r>
                        <a:rPr lang="en-ZA" sz="1400" b="1" i="0" u="none" strike="noStrike" dirty="0">
                          <a:solidFill>
                            <a:srgbClr val="000000"/>
                          </a:solidFill>
                          <a:effectLst/>
                          <a:latin typeface="Arial" panose="020B0604020202020204" pitchFamily="34" charset="0"/>
                          <a:cs typeface="Arial" panose="020B0604020202020204" pitchFamily="34" charset="0"/>
                        </a:rPr>
                        <a:t>Mar-17</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312303">
                <a:tc>
                  <a:txBody>
                    <a:bodyPr/>
                    <a:lstStyle/>
                    <a:p>
                      <a:pPr algn="l" fontAlgn="t"/>
                      <a:r>
                        <a:rPr lang="en-ZA" sz="1400" b="0" i="0" u="none" strike="noStrike" dirty="0">
                          <a:solidFill>
                            <a:srgbClr val="000000"/>
                          </a:solidFill>
                          <a:effectLst/>
                          <a:latin typeface="Arial" panose="020B0604020202020204" pitchFamily="34" charset="0"/>
                        </a:rPr>
                        <a:t> </a:t>
                      </a:r>
                    </a:p>
                  </a:txBody>
                  <a:tcPr marL="7144" marR="7144" marT="7144"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4">
                  <a:txBody>
                    <a:bodyPr/>
                    <a:lstStyle/>
                    <a:p>
                      <a:pPr algn="ctr" rtl="0" fontAlgn="ctr"/>
                      <a:r>
                        <a:rPr lang="en-ZA" sz="1400" b="1" i="0" u="none" strike="noStrike" dirty="0" smtClean="0">
                          <a:solidFill>
                            <a:srgbClr val="000000"/>
                          </a:solidFill>
                          <a:effectLst/>
                          <a:latin typeface="Arial" panose="020B0604020202020204" pitchFamily="34" charset="0"/>
                          <a:cs typeface="Arial" panose="020B0604020202020204" pitchFamily="34" charset="0"/>
                        </a:rPr>
                        <a:t>R'000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rtl="0" fontAlgn="ct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rtl="0" fontAlgn="ct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952">
                <a:tc>
                  <a:txBody>
                    <a:bodyPr/>
                    <a:lstStyle/>
                    <a:p>
                      <a:pPr algn="l" fontAlgn="ctr"/>
                      <a:r>
                        <a:rPr lang="en-ZA" sz="1250" b="0" i="0" u="none" strike="noStrike" dirty="0">
                          <a:solidFill>
                            <a:srgbClr val="000000"/>
                          </a:solidFill>
                          <a:effectLst/>
                          <a:latin typeface="Arial" panose="020B0604020202020204" pitchFamily="34" charset="0"/>
                          <a:cs typeface="Arial" panose="020B0604020202020204" pitchFamily="34" charset="0"/>
                        </a:rPr>
                        <a:t>Lending income </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181 786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188 257</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rtl="0" fontAlgn="ctr"/>
                      <a:r>
                        <a:rPr lang="en-ZA" sz="1200" b="0" i="0" u="none" strike="noStrike" dirty="0" smtClean="0">
                          <a:solidFill>
                            <a:srgbClr val="000000"/>
                          </a:solidFill>
                          <a:effectLst/>
                          <a:latin typeface="Arial" panose="020B0604020202020204" pitchFamily="34" charset="0"/>
                          <a:cs typeface="Arial" panose="020B0604020202020204" pitchFamily="34" charset="0"/>
                        </a:rPr>
                        <a:t>-6 471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rtl="0" fontAlgn="ctr"/>
                      <a:r>
                        <a:rPr lang="en-ZA" sz="1200" b="0" i="0" u="none" strike="noStrike" dirty="0">
                          <a:solidFill>
                            <a:srgbClr val="000000"/>
                          </a:solidFill>
                          <a:effectLst/>
                          <a:latin typeface="Arial" panose="020B0604020202020204" pitchFamily="34" charset="0"/>
                          <a:cs typeface="Arial" panose="020B0604020202020204" pitchFamily="34" charset="0"/>
                        </a:rPr>
                        <a:t>174 770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04949">
                <a:tc>
                  <a:txBody>
                    <a:bodyPr/>
                    <a:lstStyle/>
                    <a:p>
                      <a:pPr algn="l" fontAlgn="ctr"/>
                      <a:r>
                        <a:rPr lang="en-ZA" sz="1250" b="0" i="0" u="none" strike="noStrike" dirty="0">
                          <a:solidFill>
                            <a:srgbClr val="000000"/>
                          </a:solidFill>
                          <a:effectLst/>
                          <a:latin typeface="Arial" panose="020B0604020202020204" pitchFamily="34" charset="0"/>
                          <a:cs typeface="Arial" panose="020B0604020202020204" pitchFamily="34" charset="0"/>
                        </a:rPr>
                        <a:t>Sale of houses</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17 685</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39 471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200" b="0" i="0" u="none" strike="noStrike" dirty="0" smtClean="0">
                          <a:solidFill>
                            <a:srgbClr val="000000"/>
                          </a:solidFill>
                          <a:effectLst/>
                          <a:latin typeface="Arial" panose="020B0604020202020204" pitchFamily="34" charset="0"/>
                          <a:cs typeface="Arial" panose="020B0604020202020204" pitchFamily="34" charset="0"/>
                        </a:rPr>
                        <a:t>-21 786</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200" b="0" i="0" u="none" strike="noStrike" dirty="0">
                          <a:solidFill>
                            <a:srgbClr val="000000"/>
                          </a:solidFill>
                          <a:effectLst/>
                          <a:latin typeface="Arial" panose="020B0604020202020204" pitchFamily="34" charset="0"/>
                          <a:cs typeface="Arial" panose="020B0604020202020204" pitchFamily="34" charset="0"/>
                        </a:rPr>
                        <a:t>34 783</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204949">
                <a:tc>
                  <a:txBody>
                    <a:bodyPr/>
                    <a:lstStyle/>
                    <a:p>
                      <a:pPr algn="l" fontAlgn="ctr"/>
                      <a:r>
                        <a:rPr lang="en-ZA" sz="1250" b="1" i="0" u="none" strike="noStrike" dirty="0">
                          <a:solidFill>
                            <a:srgbClr val="000000"/>
                          </a:solidFill>
                          <a:effectLst/>
                          <a:latin typeface="Arial" panose="020B0604020202020204" pitchFamily="34" charset="0"/>
                          <a:cs typeface="Arial" panose="020B0604020202020204" pitchFamily="34" charset="0"/>
                        </a:rPr>
                        <a:t>Operating income</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ZA" sz="1200" b="1" i="0" u="none" strike="noStrike" dirty="0">
                          <a:solidFill>
                            <a:srgbClr val="000000"/>
                          </a:solidFill>
                          <a:effectLst/>
                          <a:latin typeface="Arial" panose="020B0604020202020204" pitchFamily="34" charset="0"/>
                          <a:cs typeface="Arial" panose="020B0604020202020204" pitchFamily="34" charset="0"/>
                        </a:rPr>
                        <a:t>199 471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en-ZA" sz="1200" b="1" i="0" u="none" strike="noStrike" dirty="0">
                          <a:solidFill>
                            <a:srgbClr val="000000"/>
                          </a:solidFill>
                          <a:effectLst/>
                          <a:latin typeface="Arial" panose="020B0604020202020204" pitchFamily="34" charset="0"/>
                          <a:cs typeface="Arial" panose="020B0604020202020204" pitchFamily="34" charset="0"/>
                        </a:rPr>
                        <a:t>227 728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200" b="1" i="0" u="none" strike="noStrike" dirty="0">
                          <a:solidFill>
                            <a:srgbClr val="000000"/>
                          </a:solidFill>
                          <a:effectLst/>
                          <a:latin typeface="Arial" panose="020B0604020202020204" pitchFamily="34" charset="0"/>
                          <a:cs typeface="Arial" panose="020B0604020202020204" pitchFamily="34" charset="0"/>
                        </a:rPr>
                        <a:t>-</a:t>
                      </a:r>
                      <a:r>
                        <a:rPr lang="en-ZA" sz="1200" b="1" i="0" u="none" strike="noStrike" dirty="0" smtClean="0">
                          <a:solidFill>
                            <a:srgbClr val="000000"/>
                          </a:solidFill>
                          <a:effectLst/>
                          <a:latin typeface="Arial" panose="020B0604020202020204" pitchFamily="34" charset="0"/>
                          <a:cs typeface="Arial" panose="020B0604020202020204" pitchFamily="34" charset="0"/>
                        </a:rPr>
                        <a:t>28</a:t>
                      </a:r>
                      <a:r>
                        <a:rPr lang="en-ZA" sz="1200" b="1" i="0" u="none" strike="noStrike" baseline="0" dirty="0" smtClean="0">
                          <a:solidFill>
                            <a:srgbClr val="000000"/>
                          </a:solidFill>
                          <a:effectLst/>
                          <a:latin typeface="Arial" panose="020B0604020202020204" pitchFamily="34" charset="0"/>
                          <a:cs typeface="Arial" panose="020B0604020202020204" pitchFamily="34" charset="0"/>
                        </a:rPr>
                        <a:t> 257</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200" b="1" i="0" u="none" strike="noStrike" dirty="0">
                          <a:solidFill>
                            <a:srgbClr val="000000"/>
                          </a:solidFill>
                          <a:effectLst/>
                          <a:latin typeface="Arial" panose="020B0604020202020204" pitchFamily="34" charset="0"/>
                          <a:cs typeface="Arial" panose="020B0604020202020204" pitchFamily="34" charset="0"/>
                        </a:rPr>
                        <a:t>209 553</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952">
                <a:tc>
                  <a:txBody>
                    <a:bodyPr/>
                    <a:lstStyle/>
                    <a:p>
                      <a:pPr algn="l" fontAlgn="ctr"/>
                      <a:r>
                        <a:rPr lang="en-ZA" sz="1250" b="0" i="0" u="none" strike="noStrike" dirty="0">
                          <a:solidFill>
                            <a:srgbClr val="000000"/>
                          </a:solidFill>
                          <a:effectLst/>
                          <a:latin typeface="Arial" panose="020B0604020202020204" pitchFamily="34" charset="0"/>
                          <a:cs typeface="Arial" panose="020B0604020202020204" pitchFamily="34" charset="0"/>
                        </a:rPr>
                        <a:t>Cost of sales</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-16 435</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-36 653</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rtl="0" fontAlgn="ctr"/>
                      <a:r>
                        <a:rPr lang="en-ZA" sz="1200" b="0" i="0" u="none" strike="noStrike" dirty="0" smtClean="0">
                          <a:solidFill>
                            <a:srgbClr val="000000"/>
                          </a:solidFill>
                          <a:effectLst/>
                          <a:latin typeface="Arial" panose="020B0604020202020204" pitchFamily="34" charset="0"/>
                          <a:cs typeface="Arial" panose="020B0604020202020204" pitchFamily="34" charset="0"/>
                        </a:rPr>
                        <a:t>20 218</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rtl="0" fontAlgn="ctr"/>
                      <a:r>
                        <a:rPr lang="en-ZA" sz="1200" b="0" i="0" u="none" strike="noStrike" dirty="0">
                          <a:solidFill>
                            <a:srgbClr val="000000"/>
                          </a:solidFill>
                          <a:effectLst/>
                          <a:latin typeface="Arial" panose="020B0604020202020204" pitchFamily="34" charset="0"/>
                          <a:cs typeface="Arial" panose="020B0604020202020204" pitchFamily="34" charset="0"/>
                        </a:rPr>
                        <a:t>-31 814</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04949">
                <a:tc>
                  <a:txBody>
                    <a:bodyPr/>
                    <a:lstStyle/>
                    <a:p>
                      <a:pPr algn="l" fontAlgn="ctr"/>
                      <a:r>
                        <a:rPr lang="en-ZA" sz="1250" b="0" i="0" u="none" strike="noStrike" dirty="0">
                          <a:solidFill>
                            <a:srgbClr val="000000"/>
                          </a:solidFill>
                          <a:effectLst/>
                          <a:latin typeface="Arial" panose="020B0604020202020204" pitchFamily="34" charset="0"/>
                          <a:cs typeface="Arial" panose="020B0604020202020204" pitchFamily="34" charset="0"/>
                        </a:rPr>
                        <a:t>Impairments and bad debts</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ZA" sz="1200" b="0" i="0" u="none" strike="noStrike" dirty="0" smtClean="0">
                          <a:solidFill>
                            <a:srgbClr val="000000"/>
                          </a:solidFill>
                          <a:effectLst/>
                          <a:latin typeface="Arial" panose="020B0604020202020204" pitchFamily="34" charset="0"/>
                          <a:cs typeface="Arial" panose="020B0604020202020204" pitchFamily="34" charset="0"/>
                        </a:rPr>
                        <a:t>-61 725</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-90 118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200" b="0" i="0" u="none" strike="noStrike" dirty="0" smtClean="0">
                          <a:solidFill>
                            <a:srgbClr val="000000"/>
                          </a:solidFill>
                          <a:effectLst/>
                          <a:latin typeface="Arial" panose="020B0604020202020204" pitchFamily="34" charset="0"/>
                          <a:cs typeface="Arial" panose="020B0604020202020204" pitchFamily="34" charset="0"/>
                        </a:rPr>
                        <a:t>28 393</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200" b="0" i="0" u="none" strike="noStrike" dirty="0">
                          <a:solidFill>
                            <a:srgbClr val="000000"/>
                          </a:solidFill>
                          <a:effectLst/>
                          <a:latin typeface="Arial" panose="020B0604020202020204" pitchFamily="34" charset="0"/>
                          <a:cs typeface="Arial" panose="020B0604020202020204" pitchFamily="34" charset="0"/>
                        </a:rPr>
                        <a:t>-58 611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204949">
                <a:tc>
                  <a:txBody>
                    <a:bodyPr/>
                    <a:lstStyle/>
                    <a:p>
                      <a:pPr algn="l" fontAlgn="ctr"/>
                      <a:r>
                        <a:rPr lang="en-ZA" sz="1250" b="1" i="0" u="none" strike="noStrike" dirty="0">
                          <a:solidFill>
                            <a:srgbClr val="000000"/>
                          </a:solidFill>
                          <a:effectLst/>
                          <a:latin typeface="Arial" panose="020B0604020202020204" pitchFamily="34" charset="0"/>
                          <a:cs typeface="Arial" panose="020B0604020202020204" pitchFamily="34" charset="0"/>
                        </a:rPr>
                        <a:t>Net operating income</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ZA" sz="1200" b="1" i="0" u="none" strike="noStrike" dirty="0" smtClean="0">
                          <a:solidFill>
                            <a:srgbClr val="000000"/>
                          </a:solidFill>
                          <a:effectLst/>
                          <a:latin typeface="Arial" panose="020B0604020202020204" pitchFamily="34" charset="0"/>
                          <a:cs typeface="Arial" panose="020B0604020202020204" pitchFamily="34" charset="0"/>
                        </a:rPr>
                        <a:t>121 311</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en-ZA" sz="1200" b="1" i="0" u="none" strike="noStrike" dirty="0">
                          <a:solidFill>
                            <a:srgbClr val="000000"/>
                          </a:solidFill>
                          <a:effectLst/>
                          <a:latin typeface="Arial" panose="020B0604020202020204" pitchFamily="34" charset="0"/>
                          <a:cs typeface="Arial" panose="020B0604020202020204" pitchFamily="34" charset="0"/>
                        </a:rPr>
                        <a:t>100 957</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200" b="1" i="0" u="none" strike="noStrike" dirty="0" smtClean="0">
                          <a:solidFill>
                            <a:srgbClr val="000000"/>
                          </a:solidFill>
                          <a:effectLst/>
                          <a:latin typeface="Arial" panose="020B0604020202020204" pitchFamily="34" charset="0"/>
                          <a:cs typeface="Arial" panose="020B0604020202020204" pitchFamily="34" charset="0"/>
                        </a:rPr>
                        <a:t>20 354</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200" b="1" i="0" u="none" strike="noStrike" dirty="0">
                          <a:solidFill>
                            <a:srgbClr val="000000"/>
                          </a:solidFill>
                          <a:effectLst/>
                          <a:latin typeface="Arial" panose="020B0604020202020204" pitchFamily="34" charset="0"/>
                          <a:cs typeface="Arial" panose="020B0604020202020204" pitchFamily="34" charset="0"/>
                        </a:rPr>
                        <a:t>119 128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4949">
                <a:tc>
                  <a:txBody>
                    <a:bodyPr/>
                    <a:lstStyle/>
                    <a:p>
                      <a:pPr algn="l" fontAlgn="ctr"/>
                      <a:r>
                        <a:rPr lang="en-ZA" sz="1250" b="0" i="0" u="none" strike="noStrike" dirty="0">
                          <a:solidFill>
                            <a:srgbClr val="000000"/>
                          </a:solidFill>
                          <a:effectLst/>
                          <a:latin typeface="Arial" panose="020B0604020202020204" pitchFamily="34" charset="0"/>
                          <a:cs typeface="Arial" panose="020B0604020202020204" pitchFamily="34" charset="0"/>
                        </a:rPr>
                        <a:t>Operating expenses</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a:t>
                      </a:r>
                      <a:r>
                        <a:rPr lang="en-ZA" sz="1200" b="0" i="0" u="none" strike="noStrike" dirty="0" smtClean="0">
                          <a:solidFill>
                            <a:srgbClr val="000000"/>
                          </a:solidFill>
                          <a:effectLst/>
                          <a:latin typeface="Arial" panose="020B0604020202020204" pitchFamily="34" charset="0"/>
                          <a:cs typeface="Arial" panose="020B0604020202020204" pitchFamily="34" charset="0"/>
                        </a:rPr>
                        <a:t>112 879</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-111 734</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200" b="0" i="0" u="none" strike="noStrike" dirty="0" smtClean="0">
                          <a:solidFill>
                            <a:srgbClr val="000000"/>
                          </a:solidFill>
                          <a:effectLst/>
                          <a:latin typeface="Arial" panose="020B0604020202020204" pitchFamily="34" charset="0"/>
                          <a:cs typeface="Arial" panose="020B0604020202020204" pitchFamily="34" charset="0"/>
                        </a:rPr>
                        <a:t>-1 145</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200" b="0" i="0" u="none" strike="noStrike" dirty="0">
                          <a:solidFill>
                            <a:srgbClr val="000000"/>
                          </a:solidFill>
                          <a:effectLst/>
                          <a:latin typeface="Arial" panose="020B0604020202020204" pitchFamily="34" charset="0"/>
                          <a:cs typeface="Arial" panose="020B0604020202020204" pitchFamily="34" charset="0"/>
                        </a:rPr>
                        <a:t>-103 933</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4949">
                <a:tc>
                  <a:txBody>
                    <a:bodyPr/>
                    <a:lstStyle/>
                    <a:p>
                      <a:pPr algn="l" fontAlgn="ctr"/>
                      <a:r>
                        <a:rPr lang="en-ZA" sz="1250" b="1" i="0" u="none" strike="noStrike" dirty="0">
                          <a:solidFill>
                            <a:srgbClr val="000000"/>
                          </a:solidFill>
                          <a:effectLst/>
                          <a:latin typeface="Arial" panose="020B0604020202020204" pitchFamily="34" charset="0"/>
                          <a:cs typeface="Arial" panose="020B0604020202020204" pitchFamily="34" charset="0"/>
                        </a:rPr>
                        <a:t>Net operating surplus</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ZA" sz="1200" b="1" i="0" u="none" strike="noStrike" dirty="0" smtClean="0">
                          <a:solidFill>
                            <a:srgbClr val="000000"/>
                          </a:solidFill>
                          <a:effectLst/>
                          <a:latin typeface="Arial" panose="020B0604020202020204" pitchFamily="34" charset="0"/>
                          <a:cs typeface="Arial" panose="020B0604020202020204" pitchFamily="34" charset="0"/>
                        </a:rPr>
                        <a:t>8</a:t>
                      </a:r>
                      <a:r>
                        <a:rPr lang="en-ZA" sz="1200" b="1" i="0" u="none" strike="noStrike" baseline="0" dirty="0" smtClean="0">
                          <a:solidFill>
                            <a:srgbClr val="000000"/>
                          </a:solidFill>
                          <a:effectLst/>
                          <a:latin typeface="Arial" panose="020B0604020202020204" pitchFamily="34" charset="0"/>
                          <a:cs typeface="Arial" panose="020B0604020202020204" pitchFamily="34" charset="0"/>
                        </a:rPr>
                        <a:t> 432</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en-ZA" sz="1200" b="1" i="0" u="none" strike="noStrike" dirty="0">
                          <a:solidFill>
                            <a:srgbClr val="000000"/>
                          </a:solidFill>
                          <a:effectLst/>
                          <a:latin typeface="Arial" panose="020B0604020202020204" pitchFamily="34" charset="0"/>
                          <a:cs typeface="Arial" panose="020B0604020202020204" pitchFamily="34" charset="0"/>
                        </a:rPr>
                        <a:t>-10 777</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200" b="1" i="0" u="none" strike="noStrike" dirty="0" smtClean="0">
                          <a:solidFill>
                            <a:srgbClr val="000000"/>
                          </a:solidFill>
                          <a:effectLst/>
                          <a:latin typeface="Arial" panose="020B0604020202020204" pitchFamily="34" charset="0"/>
                          <a:cs typeface="Arial" panose="020B0604020202020204" pitchFamily="34" charset="0"/>
                        </a:rPr>
                        <a:t>19 209</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200" b="1" i="0" u="none" strike="noStrike" dirty="0">
                          <a:solidFill>
                            <a:srgbClr val="000000"/>
                          </a:solidFill>
                          <a:effectLst/>
                          <a:latin typeface="Arial" panose="020B0604020202020204" pitchFamily="34" charset="0"/>
                          <a:cs typeface="Arial" panose="020B0604020202020204" pitchFamily="34" charset="0"/>
                        </a:rPr>
                        <a:t>15 195</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952">
                <a:tc>
                  <a:txBody>
                    <a:bodyPr/>
                    <a:lstStyle/>
                    <a:p>
                      <a:pPr algn="l" fontAlgn="ctr"/>
                      <a:r>
                        <a:rPr lang="en-ZA" sz="1250" b="0" i="0" u="none" strike="noStrike" dirty="0">
                          <a:solidFill>
                            <a:srgbClr val="000000"/>
                          </a:solidFill>
                          <a:effectLst/>
                          <a:latin typeface="Arial" panose="020B0604020202020204" pitchFamily="34" charset="0"/>
                          <a:cs typeface="Arial" panose="020B0604020202020204" pitchFamily="34" charset="0"/>
                        </a:rPr>
                        <a:t>Investment income</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70 325</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23 710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rtl="0" fontAlgn="ctr"/>
                      <a:r>
                        <a:rPr lang="en-ZA" sz="1200" b="0" i="0" u="none" strike="noStrike" dirty="0" smtClean="0">
                          <a:solidFill>
                            <a:srgbClr val="000000"/>
                          </a:solidFill>
                          <a:effectLst/>
                          <a:latin typeface="Arial" panose="020B0604020202020204" pitchFamily="34" charset="0"/>
                          <a:cs typeface="Arial" panose="020B0604020202020204" pitchFamily="34" charset="0"/>
                        </a:rPr>
                        <a:t>46 615</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rtl="0" fontAlgn="ctr"/>
                      <a:r>
                        <a:rPr lang="en-ZA" sz="1200" b="0" i="0" u="none" strike="noStrike" dirty="0">
                          <a:solidFill>
                            <a:srgbClr val="000000"/>
                          </a:solidFill>
                          <a:effectLst/>
                          <a:latin typeface="Arial" panose="020B0604020202020204" pitchFamily="34" charset="0"/>
                          <a:cs typeface="Arial" panose="020B0604020202020204" pitchFamily="34" charset="0"/>
                        </a:rPr>
                        <a:t>62 519</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00952">
                <a:tc>
                  <a:txBody>
                    <a:bodyPr/>
                    <a:lstStyle/>
                    <a:p>
                      <a:pPr algn="l" fontAlgn="ctr"/>
                      <a:r>
                        <a:rPr lang="en-ZA" sz="1250" b="0" i="0" u="none" strike="noStrike" dirty="0">
                          <a:solidFill>
                            <a:srgbClr val="000000"/>
                          </a:solidFill>
                          <a:effectLst/>
                          <a:latin typeface="Arial" panose="020B0604020202020204" pitchFamily="34" charset="0"/>
                          <a:cs typeface="Arial" panose="020B0604020202020204" pitchFamily="34" charset="0"/>
                        </a:rPr>
                        <a:t>Sundry income</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ZA" sz="1200" b="0" i="0" u="none" strike="noStrike" dirty="0" smtClean="0">
                          <a:solidFill>
                            <a:srgbClr val="000000"/>
                          </a:solidFill>
                          <a:effectLst/>
                          <a:latin typeface="Arial" panose="020B0604020202020204" pitchFamily="34" charset="0"/>
                          <a:cs typeface="Arial" panose="020B0604020202020204" pitchFamily="34" charset="0"/>
                        </a:rPr>
                        <a:t>36</a:t>
                      </a:r>
                      <a:r>
                        <a:rPr lang="en-ZA" sz="1200" b="0" i="0" u="none" strike="noStrike" baseline="0" dirty="0" smtClean="0">
                          <a:solidFill>
                            <a:srgbClr val="000000"/>
                          </a:solidFill>
                          <a:effectLst/>
                          <a:latin typeface="Arial" panose="020B0604020202020204" pitchFamily="34" charset="0"/>
                          <a:cs typeface="Arial" panose="020B0604020202020204" pitchFamily="34" charset="0"/>
                        </a:rPr>
                        <a:t> 302</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18 715</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rtl="0" fontAlgn="ctr"/>
                      <a:r>
                        <a:rPr lang="en-ZA" sz="1200" b="0" i="0" u="none" strike="noStrike" dirty="0" smtClean="0">
                          <a:solidFill>
                            <a:srgbClr val="000000"/>
                          </a:solidFill>
                          <a:effectLst/>
                          <a:latin typeface="Arial" panose="020B0604020202020204" pitchFamily="34" charset="0"/>
                          <a:cs typeface="Arial" panose="020B0604020202020204" pitchFamily="34" charset="0"/>
                        </a:rPr>
                        <a:t>17</a:t>
                      </a:r>
                      <a:r>
                        <a:rPr lang="en-ZA" sz="1200" b="0" i="0" u="none" strike="noStrike" baseline="0" dirty="0" smtClean="0">
                          <a:solidFill>
                            <a:srgbClr val="000000"/>
                          </a:solidFill>
                          <a:effectLst/>
                          <a:latin typeface="Arial" panose="020B0604020202020204" pitchFamily="34" charset="0"/>
                          <a:cs typeface="Arial" panose="020B0604020202020204" pitchFamily="34" charset="0"/>
                        </a:rPr>
                        <a:t> 587</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rtl="0" fontAlgn="ctr"/>
                      <a:r>
                        <a:rPr lang="en-ZA" sz="1200" b="0" i="0" u="none" strike="noStrike" dirty="0">
                          <a:solidFill>
                            <a:srgbClr val="000000"/>
                          </a:solidFill>
                          <a:effectLst/>
                          <a:latin typeface="Arial" panose="020B0604020202020204" pitchFamily="34" charset="0"/>
                          <a:cs typeface="Arial" panose="020B0604020202020204" pitchFamily="34" charset="0"/>
                        </a:rPr>
                        <a:t>20 289</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00952">
                <a:tc>
                  <a:txBody>
                    <a:bodyPr/>
                    <a:lstStyle/>
                    <a:p>
                      <a:pPr algn="l" fontAlgn="ctr"/>
                      <a:r>
                        <a:rPr lang="en-ZA" sz="1250" b="0" i="0" u="none" strike="noStrike" dirty="0">
                          <a:solidFill>
                            <a:srgbClr val="000000"/>
                          </a:solidFill>
                          <a:effectLst/>
                          <a:latin typeface="Arial" panose="020B0604020202020204" pitchFamily="34" charset="0"/>
                          <a:cs typeface="Arial" panose="020B0604020202020204" pitchFamily="34" charset="0"/>
                        </a:rPr>
                        <a:t>Share of profit of associates</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3</a:t>
                      </a:r>
                      <a:r>
                        <a:rPr lang="en-ZA" sz="1200" b="0" i="0" u="none" strike="noStrike" dirty="0" smtClean="0">
                          <a:solidFill>
                            <a:srgbClr val="000000"/>
                          </a:solidFill>
                          <a:effectLst/>
                          <a:latin typeface="Arial" panose="020B0604020202020204" pitchFamily="34" charset="0"/>
                          <a:cs typeface="Arial" panose="020B0604020202020204" pitchFamily="34" charset="0"/>
                        </a:rPr>
                        <a:t> 988</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7 700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rtl="0" fontAlgn="ctr"/>
                      <a:r>
                        <a:rPr lang="en-ZA" sz="1200" b="0" i="0" u="none" strike="noStrike" dirty="0" smtClean="0">
                          <a:solidFill>
                            <a:srgbClr val="000000"/>
                          </a:solidFill>
                          <a:effectLst/>
                          <a:latin typeface="Arial" panose="020B0604020202020204" pitchFamily="34" charset="0"/>
                          <a:cs typeface="Arial" panose="020B0604020202020204" pitchFamily="34" charset="0"/>
                        </a:rPr>
                        <a:t>-3 712</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rtl="0" fontAlgn="ctr"/>
                      <a:r>
                        <a:rPr lang="en-ZA" sz="1200" b="0" i="0" u="none" strike="noStrike" dirty="0">
                          <a:solidFill>
                            <a:srgbClr val="000000"/>
                          </a:solidFill>
                          <a:effectLst/>
                          <a:latin typeface="Arial" panose="020B0604020202020204" pitchFamily="34" charset="0"/>
                          <a:cs typeface="Arial" panose="020B0604020202020204" pitchFamily="34" charset="0"/>
                        </a:rPr>
                        <a:t>5 180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04949">
                <a:tc>
                  <a:txBody>
                    <a:bodyPr/>
                    <a:lstStyle/>
                    <a:p>
                      <a:pPr algn="l" fontAlgn="ctr"/>
                      <a:r>
                        <a:rPr lang="en-ZA" sz="1250" b="0" i="0" u="none" strike="noStrike" dirty="0">
                          <a:solidFill>
                            <a:srgbClr val="000000"/>
                          </a:solidFill>
                          <a:effectLst/>
                          <a:latin typeface="Arial" panose="020B0604020202020204" pitchFamily="34" charset="0"/>
                          <a:cs typeface="Arial" panose="020B0604020202020204" pitchFamily="34" charset="0"/>
                        </a:rPr>
                        <a:t>Interest paid</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-18 532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-17 656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200" b="0" i="0" u="none" strike="noStrike" dirty="0" smtClean="0">
                          <a:solidFill>
                            <a:srgbClr val="000000"/>
                          </a:solidFill>
                          <a:effectLst/>
                          <a:latin typeface="Arial" panose="020B0604020202020204" pitchFamily="34" charset="0"/>
                          <a:cs typeface="Arial" panose="020B0604020202020204" pitchFamily="34" charset="0"/>
                        </a:rPr>
                        <a:t>-876</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200" b="0" i="0" u="none" strike="noStrike" dirty="0">
                          <a:solidFill>
                            <a:srgbClr val="000000"/>
                          </a:solidFill>
                          <a:effectLst/>
                          <a:latin typeface="Arial" panose="020B0604020202020204" pitchFamily="34" charset="0"/>
                          <a:cs typeface="Arial" panose="020B0604020202020204" pitchFamily="34" charset="0"/>
                        </a:rPr>
                        <a:t>-19 770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204949">
                <a:tc>
                  <a:txBody>
                    <a:bodyPr/>
                    <a:lstStyle/>
                    <a:p>
                      <a:pPr algn="l" fontAlgn="ctr"/>
                      <a:r>
                        <a:rPr lang="en-ZA" sz="1250" b="1" i="0" u="none" strike="noStrike" dirty="0">
                          <a:solidFill>
                            <a:srgbClr val="000000"/>
                          </a:solidFill>
                          <a:effectLst/>
                          <a:latin typeface="Arial" panose="020B0604020202020204" pitchFamily="34" charset="0"/>
                          <a:cs typeface="Arial" panose="020B0604020202020204" pitchFamily="34" charset="0"/>
                        </a:rPr>
                        <a:t>Surplus before tax</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ZA" sz="1200" b="1" i="0" u="none" strike="noStrike" dirty="0" smtClean="0">
                          <a:solidFill>
                            <a:srgbClr val="000000"/>
                          </a:solidFill>
                          <a:effectLst/>
                          <a:latin typeface="Arial" panose="020B0604020202020204" pitchFamily="34" charset="0"/>
                          <a:cs typeface="Arial" panose="020B0604020202020204" pitchFamily="34" charset="0"/>
                        </a:rPr>
                        <a:t>100 515</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en-ZA" sz="1200" b="1" i="0" u="none" strike="noStrike" dirty="0">
                          <a:solidFill>
                            <a:srgbClr val="000000"/>
                          </a:solidFill>
                          <a:effectLst/>
                          <a:latin typeface="Arial" panose="020B0604020202020204" pitchFamily="34" charset="0"/>
                          <a:cs typeface="Arial" panose="020B0604020202020204" pitchFamily="34" charset="0"/>
                        </a:rPr>
                        <a:t>21 692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200" b="1" i="0" u="none" strike="noStrike" dirty="0" smtClean="0">
                          <a:solidFill>
                            <a:srgbClr val="000000"/>
                          </a:solidFill>
                          <a:effectLst/>
                          <a:latin typeface="Arial" panose="020B0604020202020204" pitchFamily="34" charset="0"/>
                          <a:cs typeface="Arial" panose="020B0604020202020204" pitchFamily="34" charset="0"/>
                        </a:rPr>
                        <a:t>78 823</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200" b="1" i="0" u="none" strike="noStrike" dirty="0">
                          <a:solidFill>
                            <a:srgbClr val="000000"/>
                          </a:solidFill>
                          <a:effectLst/>
                          <a:latin typeface="Arial" panose="020B0604020202020204" pitchFamily="34" charset="0"/>
                          <a:cs typeface="Arial" panose="020B0604020202020204" pitchFamily="34" charset="0"/>
                        </a:rPr>
                        <a:t>83 413</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4949">
                <a:tc>
                  <a:txBody>
                    <a:bodyPr/>
                    <a:lstStyle/>
                    <a:p>
                      <a:pPr algn="l" fontAlgn="ctr"/>
                      <a:r>
                        <a:rPr lang="en-ZA" sz="1250" b="0" i="0" u="none" strike="noStrike" dirty="0">
                          <a:solidFill>
                            <a:srgbClr val="000000"/>
                          </a:solidFill>
                          <a:effectLst/>
                          <a:latin typeface="Arial" panose="020B0604020202020204" pitchFamily="34" charset="0"/>
                          <a:cs typeface="Arial" panose="020B0604020202020204" pitchFamily="34" charset="0"/>
                        </a:rPr>
                        <a:t>Taxation</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-7 084</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200" b="0" i="0" u="none" strike="noStrike" dirty="0">
                          <a:solidFill>
                            <a:srgbClr val="000000"/>
                          </a:solidFill>
                          <a:effectLst/>
                          <a:latin typeface="Arial" panose="020B0604020202020204" pitchFamily="34" charset="0"/>
                          <a:cs typeface="Arial" panose="020B0604020202020204" pitchFamily="34" charset="0"/>
                        </a:rPr>
                        <a:t>7 </a:t>
                      </a:r>
                      <a:r>
                        <a:rPr lang="en-ZA" sz="1200" b="0" i="0" u="none" strike="noStrike" dirty="0" smtClean="0">
                          <a:solidFill>
                            <a:srgbClr val="000000"/>
                          </a:solidFill>
                          <a:effectLst/>
                          <a:latin typeface="Arial" panose="020B0604020202020204" pitchFamily="34" charset="0"/>
                          <a:cs typeface="Arial" panose="020B0604020202020204" pitchFamily="34" charset="0"/>
                        </a:rPr>
                        <a:t>084</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200" b="0" i="0" u="none" strike="noStrike" dirty="0">
                          <a:solidFill>
                            <a:srgbClr val="000000"/>
                          </a:solidFill>
                          <a:effectLst/>
                          <a:latin typeface="Arial" panose="020B0604020202020204" pitchFamily="34" charset="0"/>
                          <a:cs typeface="Arial" panose="020B0604020202020204" pitchFamily="34" charset="0"/>
                        </a:rPr>
                        <a:t>-37 837</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4949">
                <a:tc>
                  <a:txBody>
                    <a:bodyPr/>
                    <a:lstStyle/>
                    <a:p>
                      <a:pPr algn="l" fontAlgn="ctr"/>
                      <a:r>
                        <a:rPr lang="en-ZA" sz="1250" b="1" i="0" u="none" strike="noStrike" dirty="0">
                          <a:solidFill>
                            <a:srgbClr val="000000"/>
                          </a:solidFill>
                          <a:effectLst/>
                          <a:latin typeface="Arial" panose="020B0604020202020204" pitchFamily="34" charset="0"/>
                          <a:cs typeface="Arial" panose="020B0604020202020204" pitchFamily="34" charset="0"/>
                        </a:rPr>
                        <a:t>Surplus after tax</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ZA" sz="1200" b="1" i="0" u="none" strike="noStrike" dirty="0" smtClean="0">
                          <a:solidFill>
                            <a:srgbClr val="000000"/>
                          </a:solidFill>
                          <a:effectLst/>
                          <a:latin typeface="Arial" panose="020B0604020202020204" pitchFamily="34" charset="0"/>
                          <a:cs typeface="Arial" panose="020B0604020202020204" pitchFamily="34" charset="0"/>
                        </a:rPr>
                        <a:t>100</a:t>
                      </a:r>
                      <a:r>
                        <a:rPr lang="en-ZA" sz="1200" b="1" i="0" u="none" strike="noStrike" baseline="0" dirty="0" smtClean="0">
                          <a:solidFill>
                            <a:srgbClr val="000000"/>
                          </a:solidFill>
                          <a:effectLst/>
                          <a:latin typeface="Arial" panose="020B0604020202020204" pitchFamily="34" charset="0"/>
                          <a:cs typeface="Arial" panose="020B0604020202020204" pitchFamily="34" charset="0"/>
                        </a:rPr>
                        <a:t> 515</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en-ZA" sz="1200" b="1" i="0" u="none" strike="noStrike" dirty="0">
                          <a:solidFill>
                            <a:srgbClr val="000000"/>
                          </a:solidFill>
                          <a:effectLst/>
                          <a:latin typeface="Arial" panose="020B0604020202020204" pitchFamily="34" charset="0"/>
                          <a:cs typeface="Arial" panose="020B0604020202020204" pitchFamily="34" charset="0"/>
                        </a:rPr>
                        <a:t>14 608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200" b="1" i="0" u="none" strike="noStrike" dirty="0" smtClean="0">
                          <a:solidFill>
                            <a:srgbClr val="000000"/>
                          </a:solidFill>
                          <a:effectLst/>
                          <a:latin typeface="Arial" panose="020B0604020202020204" pitchFamily="34" charset="0"/>
                          <a:cs typeface="Arial" panose="020B0604020202020204" pitchFamily="34" charset="0"/>
                        </a:rPr>
                        <a:t>85 907</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200" b="1" i="0" u="none" strike="noStrike" dirty="0">
                          <a:solidFill>
                            <a:srgbClr val="000000"/>
                          </a:solidFill>
                          <a:effectLst/>
                          <a:latin typeface="Arial" panose="020B0604020202020204" pitchFamily="34" charset="0"/>
                          <a:cs typeface="Arial" panose="020B0604020202020204" pitchFamily="34" charset="0"/>
                        </a:rPr>
                        <a:t>45 576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Rectangle 4"/>
          <p:cNvSpPr/>
          <p:nvPr/>
        </p:nvSpPr>
        <p:spPr>
          <a:xfrm>
            <a:off x="1" y="5410200"/>
            <a:ext cx="9143999" cy="830997"/>
          </a:xfrm>
          <a:prstGeom prst="rect">
            <a:avLst/>
          </a:prstGeom>
        </p:spPr>
        <p:txBody>
          <a:bodyPr wrap="square">
            <a:spAutoFit/>
          </a:bodyPr>
          <a:lstStyle/>
          <a:p>
            <a:pPr marL="223838" indent="-214313">
              <a:buFont typeface="Arial" panose="020B0604020202020204" pitchFamily="34" charset="0"/>
              <a:buChar char="•"/>
            </a:pPr>
            <a:r>
              <a:rPr lang="en-ZA" sz="1200" dirty="0">
                <a:solidFill>
                  <a:srgbClr val="1F4E79"/>
                </a:solidFill>
                <a:latin typeface="Arial"/>
                <a:cs typeface="Arial"/>
              </a:rPr>
              <a:t>Key drivers of performance: interest income, impairments &amp; write-offs and operational expenses</a:t>
            </a:r>
          </a:p>
          <a:p>
            <a:pPr marL="223838" indent="-214313">
              <a:buFont typeface="Arial" panose="020B0604020202020204" pitchFamily="34" charset="0"/>
              <a:buChar char="•"/>
            </a:pPr>
            <a:r>
              <a:rPr lang="en-ZA" sz="1200" dirty="0">
                <a:solidFill>
                  <a:srgbClr val="1F4E79"/>
                </a:solidFill>
                <a:latin typeface="Arial"/>
                <a:cs typeface="Arial"/>
              </a:rPr>
              <a:t>Sundry income in FY 2018: Rental income: R13.5 m, Dividends: R8.3 m + Other operating income: R14.4 m</a:t>
            </a:r>
          </a:p>
          <a:p>
            <a:pPr marL="223838" indent="-214313">
              <a:buFont typeface="Arial" panose="020B0604020202020204" pitchFamily="34" charset="0"/>
              <a:buChar char="•"/>
            </a:pPr>
            <a:r>
              <a:rPr lang="en-ZA" sz="1200" dirty="0">
                <a:solidFill>
                  <a:srgbClr val="1F4E79"/>
                </a:solidFill>
                <a:latin typeface="Arial"/>
                <a:cs typeface="Arial"/>
              </a:rPr>
              <a:t>Surplus per Quarterly Report was R144 million versus R100 million above. Key difference is additional </a:t>
            </a:r>
            <a:endParaRPr lang="en-ZA" sz="1200" dirty="0" smtClean="0">
              <a:solidFill>
                <a:srgbClr val="1F4E79"/>
              </a:solidFill>
              <a:latin typeface="Arial"/>
              <a:cs typeface="Arial"/>
            </a:endParaRPr>
          </a:p>
          <a:p>
            <a:pPr marL="174625"/>
            <a:r>
              <a:rPr lang="en-ZA" sz="1200" dirty="0" smtClean="0">
                <a:solidFill>
                  <a:srgbClr val="1F4E79"/>
                </a:solidFill>
                <a:latin typeface="Arial"/>
                <a:cs typeface="Arial"/>
              </a:rPr>
              <a:t>  impairments </a:t>
            </a:r>
            <a:r>
              <a:rPr lang="en-ZA" sz="1200" dirty="0">
                <a:solidFill>
                  <a:srgbClr val="1F4E79"/>
                </a:solidFill>
                <a:latin typeface="Arial"/>
                <a:cs typeface="Arial"/>
              </a:rPr>
              <a:t>processed of R42 million </a:t>
            </a:r>
          </a:p>
        </p:txBody>
      </p:sp>
    </p:spTree>
    <p:extLst>
      <p:ext uri="{BB962C8B-B14F-4D97-AF65-F5344CB8AC3E}">
        <p14:creationId xmlns:p14="http://schemas.microsoft.com/office/powerpoint/2010/main" xmlns="" val="1193072832"/>
      </p:ext>
    </p:extLst>
  </p:cSld>
  <p:clrMapOvr>
    <a:masterClrMapping/>
  </p:clrMapOvr>
  <p:transition spd="slow">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solidFill>
            <a:srgbClr val="2D75B6"/>
          </a:solidFill>
        </p:spPr>
        <p:txBody>
          <a:bodyPr wrap="square" lIns="0" tIns="0" rIns="0" bIns="0" rtlCol="0"/>
          <a:lstStyle/>
          <a:p>
            <a:endParaRPr dirty="0"/>
          </a:p>
        </p:txBody>
      </p:sp>
      <p:sp>
        <p:nvSpPr>
          <p:cNvPr id="3" name="object 3"/>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ln w="6096">
            <a:solidFill>
              <a:srgbClr val="5B9BD4"/>
            </a:solidFill>
          </a:ln>
        </p:spPr>
        <p:txBody>
          <a:bodyPr wrap="square" lIns="0" tIns="0" rIns="0" bIns="0" rtlCol="0"/>
          <a:lstStyle/>
          <a:p>
            <a:endParaRPr dirty="0"/>
          </a:p>
        </p:txBody>
      </p:sp>
      <p:sp>
        <p:nvSpPr>
          <p:cNvPr id="4" name="object 4"/>
          <p:cNvSpPr txBox="1">
            <a:spLocks noGrp="1"/>
          </p:cNvSpPr>
          <p:nvPr>
            <p:ph type="title"/>
          </p:nvPr>
        </p:nvSpPr>
        <p:spPr>
          <a:xfrm>
            <a:off x="0" y="69341"/>
            <a:ext cx="9144000" cy="923330"/>
          </a:xfrm>
          <a:prstGeom prst="rect">
            <a:avLst/>
          </a:prstGeom>
        </p:spPr>
        <p:txBody>
          <a:bodyPr vert="horz" wrap="square" lIns="0" tIns="0" rIns="0" bIns="0" rtlCol="0">
            <a:spAutoFit/>
          </a:bodyPr>
          <a:lstStyle/>
          <a:p>
            <a:pPr marL="12700" algn="ctr"/>
            <a:r>
              <a:rPr lang="en-ZA" sz="2000" b="1" spc="-4" dirty="0"/>
              <a:t>SUMMARY GROUP STATEMENT OF </a:t>
            </a:r>
            <a:r>
              <a:rPr lang="en-ZA" sz="2000" b="1" spc="-4" dirty="0" smtClean="0"/>
              <a:t>FINANCIAL POSITION: </a:t>
            </a:r>
            <a:br>
              <a:rPr lang="en-ZA" sz="2000" b="1" spc="-4" dirty="0" smtClean="0"/>
            </a:br>
            <a:r>
              <a:rPr lang="en-ZA" sz="2000" b="1" spc="-4" dirty="0" smtClean="0"/>
              <a:t>FY </a:t>
            </a:r>
            <a:r>
              <a:rPr lang="en-ZA" sz="2000" b="1" spc="-4" dirty="0"/>
              <a:t>2017/18</a:t>
            </a:r>
            <a:br>
              <a:rPr lang="en-ZA" sz="2000" b="1" spc="-4" dirty="0"/>
            </a:br>
            <a:endParaRPr sz="2000" b="1" dirty="0"/>
          </a:p>
        </p:txBody>
      </p:sp>
      <p:sp>
        <p:nvSpPr>
          <p:cNvPr id="6" name="object 6"/>
          <p:cNvSpPr txBox="1">
            <a:spLocks noGrp="1"/>
          </p:cNvSpPr>
          <p:nvPr>
            <p:ph type="sldNum" sz="quarter" idx="7"/>
          </p:nvPr>
        </p:nvSpPr>
        <p:spPr>
          <a:xfrm>
            <a:off x="4337177" y="6532990"/>
            <a:ext cx="234823" cy="179536"/>
          </a:xfrm>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17</a:t>
            </a:fld>
            <a:endParaRPr spc="-5" dirty="0"/>
          </a:p>
        </p:txBody>
      </p:sp>
      <p:pic>
        <p:nvPicPr>
          <p:cNvPr id="7" name="Picture 6"/>
          <p:cNvPicPr>
            <a:picLocks noChangeAspect="1"/>
          </p:cNvPicPr>
          <p:nvPr/>
        </p:nvPicPr>
        <p:blipFill>
          <a:blip r:embed="rId2" cstate="print"/>
          <a:stretch>
            <a:fillRect/>
          </a:stretch>
        </p:blipFill>
        <p:spPr>
          <a:xfrm>
            <a:off x="1447801" y="750986"/>
            <a:ext cx="6248400" cy="5116414"/>
          </a:xfrm>
          <a:prstGeom prst="rect">
            <a:avLst/>
          </a:prstGeom>
        </p:spPr>
      </p:pic>
    </p:spTree>
    <p:extLst>
      <p:ext uri="{BB962C8B-B14F-4D97-AF65-F5344CB8AC3E}">
        <p14:creationId xmlns:p14="http://schemas.microsoft.com/office/powerpoint/2010/main" xmlns="" val="1567450925"/>
      </p:ext>
    </p:extLst>
  </p:cSld>
  <p:clrMapOvr>
    <a:masterClrMapping/>
  </p:clrMapOvr>
  <p:transition spd="slow">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533399"/>
          </a:xfrm>
        </p:spPr>
        <p:txBody>
          <a:bodyPr/>
          <a:lstStyle/>
          <a:p>
            <a:pPr algn="ctr"/>
            <a:r>
              <a:rPr lang="en-ZA" sz="3200" b="1" spc="-4" dirty="0">
                <a:solidFill>
                  <a:schemeClr val="bg1"/>
                </a:solidFill>
              </a:rPr>
              <a:t>KEY FINANCIAL INDICATORS: FY 2017/18</a:t>
            </a:r>
            <a:r>
              <a:rPr lang="en-ZA" sz="3200" spc="-4" dirty="0">
                <a:solidFill>
                  <a:schemeClr val="bg1"/>
                </a:solidFill>
              </a:rPr>
              <a:t/>
            </a:r>
            <a:br>
              <a:rPr lang="en-ZA" sz="3200" spc="-4" dirty="0">
                <a:solidFill>
                  <a:schemeClr val="bg1"/>
                </a:solidFill>
              </a:rPr>
            </a:br>
            <a:endParaRPr lang="en-ZA" sz="3200" dirty="0"/>
          </a:p>
        </p:txBody>
      </p:sp>
      <p:graphicFrame>
        <p:nvGraphicFramePr>
          <p:cNvPr id="3" name="Object 2"/>
          <p:cNvGraphicFramePr>
            <a:graphicFrameLocks noChangeAspect="1"/>
          </p:cNvGraphicFramePr>
          <p:nvPr>
            <p:extLst>
              <p:ext uri="{D42A27DB-BD31-4B8C-83A1-F6EECF244321}">
                <p14:modId xmlns:p14="http://schemas.microsoft.com/office/powerpoint/2010/main" xmlns="" val="409747639"/>
              </p:ext>
            </p:extLst>
          </p:nvPr>
        </p:nvGraphicFramePr>
        <p:xfrm>
          <a:off x="37570" y="762000"/>
          <a:ext cx="9123363" cy="5608638"/>
        </p:xfrm>
        <a:graphic>
          <a:graphicData uri="http://schemas.openxmlformats.org/presentationml/2006/ole">
            <p:oleObj spid="_x0000_s2195" name="Document" r:id="rId3" imgW="8244168" imgH="4851363" progId="Word.Document.12">
              <p:embed/>
            </p:oleObj>
          </a:graphicData>
        </a:graphic>
      </p:graphicFrame>
    </p:spTree>
    <p:extLst>
      <p:ext uri="{BB962C8B-B14F-4D97-AF65-F5344CB8AC3E}">
        <p14:creationId xmlns:p14="http://schemas.microsoft.com/office/powerpoint/2010/main" xmlns="" val="2261436703"/>
      </p:ext>
    </p:extLst>
  </p:cSld>
  <p:clrMapOvr>
    <a:masterClrMapping/>
  </p:clrMapOvr>
  <p:transition spd="slow">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955" y="69087"/>
            <a:ext cx="9082045" cy="492443"/>
          </a:xfrm>
          <a:prstGeom prst="rect">
            <a:avLst/>
          </a:prstGeom>
        </p:spPr>
        <p:txBody>
          <a:bodyPr vert="horz" wrap="square" lIns="0" tIns="0" rIns="0" bIns="0" rtlCol="0">
            <a:spAutoFit/>
          </a:bodyPr>
          <a:lstStyle/>
          <a:p>
            <a:pPr marL="12700" algn="ctr">
              <a:lnSpc>
                <a:spcPct val="100000"/>
              </a:lnSpc>
            </a:pPr>
            <a:r>
              <a:rPr lang="en-ZA" sz="3200" b="1" spc="-25" dirty="0" smtClean="0"/>
              <a:t>BUSINESS PLAN: MTSF TARGETS 2015 - 2019</a:t>
            </a:r>
            <a:endParaRPr sz="3200" b="1" dirty="0"/>
          </a:p>
        </p:txBody>
      </p:sp>
      <p:sp>
        <p:nvSpPr>
          <p:cNvPr id="21" name="object 21"/>
          <p:cNvSpPr txBox="1"/>
          <p:nvPr/>
        </p:nvSpPr>
        <p:spPr>
          <a:xfrm>
            <a:off x="4445634" y="2945510"/>
            <a:ext cx="564515" cy="235585"/>
          </a:xfrm>
          <a:prstGeom prst="rect">
            <a:avLst/>
          </a:prstGeom>
        </p:spPr>
        <p:txBody>
          <a:bodyPr vert="horz" wrap="square" lIns="0" tIns="0" rIns="0" bIns="0" rtlCol="0">
            <a:spAutoFit/>
          </a:bodyPr>
          <a:lstStyle/>
          <a:p>
            <a:pPr marL="12700">
              <a:lnSpc>
                <a:spcPct val="100000"/>
              </a:lnSpc>
            </a:pPr>
            <a:r>
              <a:rPr sz="1400" b="1" dirty="0">
                <a:solidFill>
                  <a:srgbClr val="FFFFFF"/>
                </a:solidFill>
                <a:latin typeface="Calibri"/>
                <a:cs typeface="Calibri"/>
              </a:rPr>
              <a:t>B</a:t>
            </a:r>
            <a:r>
              <a:rPr sz="1400" b="1" spc="-30" dirty="0">
                <a:solidFill>
                  <a:srgbClr val="FFFFFF"/>
                </a:solidFill>
                <a:latin typeface="Calibri"/>
                <a:cs typeface="Calibri"/>
              </a:rPr>
              <a:t>O</a:t>
            </a:r>
            <a:r>
              <a:rPr sz="1400" b="1" dirty="0">
                <a:solidFill>
                  <a:srgbClr val="FFFFFF"/>
                </a:solidFill>
                <a:latin typeface="Calibri"/>
                <a:cs typeface="Calibri"/>
              </a:rPr>
              <a:t>ARD</a:t>
            </a:r>
            <a:endParaRPr sz="1400" dirty="0">
              <a:latin typeface="Calibri"/>
              <a:cs typeface="Calibri"/>
            </a:endParaRPr>
          </a:p>
        </p:txBody>
      </p:sp>
      <p:graphicFrame>
        <p:nvGraphicFramePr>
          <p:cNvPr id="37" name="Table 36"/>
          <p:cNvGraphicFramePr>
            <a:graphicFrameLocks noGrp="1"/>
          </p:cNvGraphicFramePr>
          <p:nvPr>
            <p:extLst/>
          </p:nvPr>
        </p:nvGraphicFramePr>
        <p:xfrm>
          <a:off x="61955" y="762001"/>
          <a:ext cx="9005845" cy="4685195"/>
        </p:xfrm>
        <a:graphic>
          <a:graphicData uri="http://schemas.openxmlformats.org/drawingml/2006/table">
            <a:tbl>
              <a:tblPr>
                <a:tableStyleId>{5C22544A-7EE6-4342-B048-85BDC9FD1C3A}</a:tableStyleId>
              </a:tblPr>
              <a:tblGrid>
                <a:gridCol w="2612534">
                  <a:extLst>
                    <a:ext uri="{9D8B030D-6E8A-4147-A177-3AD203B41FA5}">
                      <a16:colId xmlns:a16="http://schemas.microsoft.com/office/drawing/2014/main" xmlns="" val="3574632177"/>
                    </a:ext>
                  </a:extLst>
                </a:gridCol>
                <a:gridCol w="1666967">
                  <a:extLst>
                    <a:ext uri="{9D8B030D-6E8A-4147-A177-3AD203B41FA5}">
                      <a16:colId xmlns:a16="http://schemas.microsoft.com/office/drawing/2014/main" xmlns="" val="951854047"/>
                    </a:ext>
                  </a:extLst>
                </a:gridCol>
                <a:gridCol w="1647355">
                  <a:extLst>
                    <a:ext uri="{9D8B030D-6E8A-4147-A177-3AD203B41FA5}">
                      <a16:colId xmlns:a16="http://schemas.microsoft.com/office/drawing/2014/main" xmlns="" val="531387213"/>
                    </a:ext>
                  </a:extLst>
                </a:gridCol>
                <a:gridCol w="1490466"/>
                <a:gridCol w="1588523">
                  <a:extLst>
                    <a:ext uri="{9D8B030D-6E8A-4147-A177-3AD203B41FA5}">
                      <a16:colId xmlns:a16="http://schemas.microsoft.com/office/drawing/2014/main" xmlns="" val="815990647"/>
                    </a:ext>
                  </a:extLst>
                </a:gridCol>
              </a:tblGrid>
              <a:tr h="914399">
                <a:tc>
                  <a:txBody>
                    <a:bodyPr/>
                    <a:lstStyle/>
                    <a:p>
                      <a:pPr algn="l" fontAlgn="b"/>
                      <a:endParaRPr lang="en-ZA" sz="2400" b="1" i="0" u="none" strike="noStrike" dirty="0">
                        <a:solidFill>
                          <a:schemeClr val="tx2">
                            <a:lumMod val="50000"/>
                          </a:schemeClr>
                        </a:solidFill>
                        <a:effectLst/>
                        <a:latin typeface="Arial" pitchFamily="34" charset="0"/>
                        <a:cs typeface="Arial" pitchFamily="34" charset="0"/>
                      </a:endParaRPr>
                    </a:p>
                  </a:txBody>
                  <a:tcPr marL="9525" marR="9525" marT="9525" marB="0" anchor="b">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200" b="1" i="0" u="none" strike="noStrike" dirty="0" smtClean="0">
                          <a:solidFill>
                            <a:schemeClr val="tx2">
                              <a:lumMod val="50000"/>
                            </a:schemeClr>
                          </a:solidFill>
                          <a:effectLst/>
                          <a:latin typeface="Arial" pitchFamily="34" charset="0"/>
                          <a:cs typeface="Arial" pitchFamily="34" charset="0"/>
                        </a:rPr>
                        <a:t>MTSF </a:t>
                      </a:r>
                    </a:p>
                    <a:p>
                      <a:pPr algn="ctr" fontAlgn="b"/>
                      <a:r>
                        <a:rPr lang="en-ZA" sz="1200" b="1" i="0" u="none" strike="noStrike" dirty="0" smtClean="0">
                          <a:solidFill>
                            <a:schemeClr val="tx2">
                              <a:lumMod val="50000"/>
                            </a:schemeClr>
                          </a:solidFill>
                          <a:effectLst/>
                          <a:latin typeface="Arial" pitchFamily="34" charset="0"/>
                          <a:cs typeface="Arial" pitchFamily="34" charset="0"/>
                        </a:rPr>
                        <a:t>5 YR Targets</a:t>
                      </a:r>
                    </a:p>
                    <a:p>
                      <a:pPr algn="ctr" fontAlgn="b"/>
                      <a:r>
                        <a:rPr lang="en-ZA" sz="1200" b="1" i="0" u="none" strike="noStrike" dirty="0" smtClean="0">
                          <a:solidFill>
                            <a:schemeClr val="tx2">
                              <a:lumMod val="50000"/>
                            </a:schemeClr>
                          </a:solidFill>
                          <a:effectLst/>
                          <a:latin typeface="Arial" pitchFamily="34" charset="0"/>
                          <a:cs typeface="Arial" pitchFamily="34" charset="0"/>
                        </a:rPr>
                        <a:t>2015 – 2019</a:t>
                      </a:r>
                      <a:endParaRPr lang="en-ZA" sz="1200" b="1" i="0" u="none" strike="noStrike" dirty="0">
                        <a:solidFill>
                          <a:schemeClr val="tx2">
                            <a:lumMod val="50000"/>
                          </a:schemeClr>
                        </a:solidFill>
                        <a:effectLst/>
                        <a:latin typeface="Arial" pitchFamily="34" charset="0"/>
                        <a:cs typeface="Arial"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ZA" sz="1200" b="1" i="0" u="none" strike="noStrike" dirty="0" smtClean="0">
                          <a:solidFill>
                            <a:schemeClr val="tx2">
                              <a:lumMod val="50000"/>
                            </a:schemeClr>
                          </a:solidFill>
                          <a:effectLst/>
                          <a:latin typeface="Arial" pitchFamily="34" charset="0"/>
                          <a:cs typeface="Arial" pitchFamily="34" charset="0"/>
                        </a:rPr>
                        <a:t>MTSF </a:t>
                      </a:r>
                    </a:p>
                    <a:p>
                      <a:pPr algn="ctr" fontAlgn="b"/>
                      <a:r>
                        <a:rPr lang="en-ZA" sz="1200" b="1" i="0" u="none" strike="noStrike" dirty="0" smtClean="0">
                          <a:solidFill>
                            <a:schemeClr val="tx2">
                              <a:lumMod val="50000"/>
                            </a:schemeClr>
                          </a:solidFill>
                          <a:effectLst/>
                          <a:latin typeface="Arial" pitchFamily="34" charset="0"/>
                          <a:cs typeface="Arial" pitchFamily="34" charset="0"/>
                        </a:rPr>
                        <a:t> Budget  </a:t>
                      </a:r>
                    </a:p>
                    <a:p>
                      <a:pPr marL="0" marR="0" indent="0" algn="ctr" defTabSz="914400" rtl="0" eaLnBrk="1" fontAlgn="b" latinLnBrk="0" hangingPunct="1">
                        <a:lnSpc>
                          <a:spcPct val="100000"/>
                        </a:lnSpc>
                        <a:spcBef>
                          <a:spcPts val="0"/>
                        </a:spcBef>
                        <a:spcAft>
                          <a:spcPts val="0"/>
                        </a:spcAft>
                        <a:buClrTx/>
                        <a:buSzTx/>
                        <a:buFontTx/>
                        <a:buNone/>
                        <a:tabLst/>
                        <a:defRPr/>
                      </a:pPr>
                      <a:r>
                        <a:rPr lang="en-ZA" sz="1200" b="1" i="0" u="none" strike="noStrike" kern="1200" dirty="0" smtClean="0">
                          <a:solidFill>
                            <a:schemeClr val="tx2">
                              <a:lumMod val="50000"/>
                            </a:schemeClr>
                          </a:solidFill>
                          <a:effectLst/>
                          <a:latin typeface="Arial" pitchFamily="34" charset="0"/>
                          <a:ea typeface="+mn-ea"/>
                          <a:cs typeface="Arial" pitchFamily="34" charset="0"/>
                        </a:rPr>
                        <a:t>(2015, </a:t>
                      </a:r>
                      <a:r>
                        <a:rPr lang="en-ZA" sz="1200" b="1" i="0" u="none" strike="noStrike" kern="1200" baseline="0" dirty="0" smtClean="0">
                          <a:solidFill>
                            <a:schemeClr val="tx2">
                              <a:lumMod val="50000"/>
                            </a:schemeClr>
                          </a:solidFill>
                          <a:effectLst/>
                          <a:latin typeface="Arial" pitchFamily="34" charset="0"/>
                          <a:ea typeface="+mn-ea"/>
                          <a:cs typeface="Arial" pitchFamily="34" charset="0"/>
                        </a:rPr>
                        <a:t>2016,  2017 &amp; 2018)</a:t>
                      </a:r>
                    </a:p>
                    <a:p>
                      <a:pPr marL="0" marR="0" indent="0" algn="ctr" defTabSz="914400" rtl="0" eaLnBrk="1" fontAlgn="b" latinLnBrk="0" hangingPunct="1">
                        <a:lnSpc>
                          <a:spcPct val="100000"/>
                        </a:lnSpc>
                        <a:spcBef>
                          <a:spcPts val="0"/>
                        </a:spcBef>
                        <a:spcAft>
                          <a:spcPts val="0"/>
                        </a:spcAft>
                        <a:buClrTx/>
                        <a:buSzTx/>
                        <a:buFontTx/>
                        <a:buNone/>
                        <a:tabLst/>
                        <a:defRPr/>
                      </a:pPr>
                      <a:endParaRPr lang="en-ZA" sz="1200" b="1" i="0" u="none" strike="noStrike" kern="1200" dirty="0">
                        <a:solidFill>
                          <a:schemeClr val="tx2">
                            <a:lumMod val="50000"/>
                          </a:schemeClr>
                        </a:solidFill>
                        <a:effectLst/>
                        <a:latin typeface="Arial" pitchFamily="34" charset="0"/>
                        <a:ea typeface="+mn-ea"/>
                        <a:cs typeface="Arial" pitchFamily="34" charset="0"/>
                      </a:endParaRPr>
                    </a:p>
                  </a:txBody>
                  <a:tcPr marL="9525" marR="9525" marT="9525" marB="0"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ZA" sz="1200" b="1" i="0" u="none" strike="noStrike" dirty="0" smtClean="0">
                          <a:solidFill>
                            <a:schemeClr val="tx2">
                              <a:lumMod val="50000"/>
                            </a:schemeClr>
                          </a:solidFill>
                          <a:effectLst/>
                          <a:latin typeface="Arial" pitchFamily="34" charset="0"/>
                          <a:cs typeface="Arial" pitchFamily="34" charset="0"/>
                        </a:rPr>
                        <a:t>MTSF </a:t>
                      </a:r>
                    </a:p>
                    <a:p>
                      <a:pPr algn="ctr" fontAlgn="b"/>
                      <a:r>
                        <a:rPr lang="en-ZA" sz="1200" b="1" i="0" u="none" strike="noStrike" dirty="0" smtClean="0">
                          <a:solidFill>
                            <a:schemeClr val="tx2">
                              <a:lumMod val="50000"/>
                            </a:schemeClr>
                          </a:solidFill>
                          <a:effectLst/>
                          <a:latin typeface="Arial" pitchFamily="34" charset="0"/>
                          <a:cs typeface="Arial" pitchFamily="34" charset="0"/>
                        </a:rPr>
                        <a:t> Actual  </a:t>
                      </a:r>
                    </a:p>
                    <a:p>
                      <a:pPr marL="0" marR="0" indent="0" algn="ctr" defTabSz="914400" rtl="0" eaLnBrk="1" fontAlgn="b" latinLnBrk="0" hangingPunct="1">
                        <a:lnSpc>
                          <a:spcPct val="100000"/>
                        </a:lnSpc>
                        <a:spcBef>
                          <a:spcPts val="0"/>
                        </a:spcBef>
                        <a:spcAft>
                          <a:spcPts val="0"/>
                        </a:spcAft>
                        <a:buClrTx/>
                        <a:buSzTx/>
                        <a:buFontTx/>
                        <a:buNone/>
                        <a:tabLst/>
                        <a:defRPr/>
                      </a:pPr>
                      <a:r>
                        <a:rPr lang="en-ZA" sz="1200" b="1" i="0" u="none" strike="noStrike" kern="1200" dirty="0" smtClean="0">
                          <a:solidFill>
                            <a:schemeClr val="tx2">
                              <a:lumMod val="50000"/>
                            </a:schemeClr>
                          </a:solidFill>
                          <a:effectLst/>
                          <a:latin typeface="Arial" pitchFamily="34" charset="0"/>
                          <a:ea typeface="+mn-ea"/>
                          <a:cs typeface="Arial" pitchFamily="34" charset="0"/>
                        </a:rPr>
                        <a:t>(2015, </a:t>
                      </a:r>
                      <a:r>
                        <a:rPr lang="en-ZA" sz="1200" b="1" i="0" u="none" strike="noStrike" kern="1200" baseline="0" dirty="0" smtClean="0">
                          <a:solidFill>
                            <a:schemeClr val="tx2">
                              <a:lumMod val="50000"/>
                            </a:schemeClr>
                          </a:solidFill>
                          <a:effectLst/>
                          <a:latin typeface="Arial" pitchFamily="34" charset="0"/>
                          <a:ea typeface="+mn-ea"/>
                          <a:cs typeface="Arial" pitchFamily="34" charset="0"/>
                        </a:rPr>
                        <a:t>2016, 2017 &amp; 2018)</a:t>
                      </a:r>
                      <a:endParaRPr lang="en-ZA" sz="1200" b="1" i="0" u="none" strike="noStrike" kern="1200" dirty="0">
                        <a:solidFill>
                          <a:schemeClr val="tx2">
                            <a:lumMod val="50000"/>
                          </a:schemeClr>
                        </a:solidFill>
                        <a:effectLst/>
                        <a:latin typeface="Arial" pitchFamily="34" charset="0"/>
                        <a:ea typeface="+mn-ea"/>
                        <a:cs typeface="Arial"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en-ZA" sz="1200" b="1" i="0" u="none" strike="noStrike" kern="1200" dirty="0" smtClean="0">
                          <a:solidFill>
                            <a:schemeClr val="tx2">
                              <a:lumMod val="50000"/>
                            </a:schemeClr>
                          </a:solidFill>
                          <a:effectLst/>
                          <a:latin typeface="Arial" pitchFamily="34" charset="0"/>
                          <a:ea typeface="+mn-ea"/>
                          <a:cs typeface="Arial" pitchFamily="34" charset="0"/>
                        </a:rPr>
                        <a:t>%</a:t>
                      </a:r>
                    </a:p>
                    <a:p>
                      <a:pPr marL="0" algn="ctr" defTabSz="914400" rtl="0" eaLnBrk="1" fontAlgn="b" latinLnBrk="0" hangingPunct="1"/>
                      <a:r>
                        <a:rPr lang="en-ZA" sz="1200" b="1" i="0" u="none" strike="noStrike" kern="1200" dirty="0" smtClean="0">
                          <a:solidFill>
                            <a:schemeClr val="tx2">
                              <a:lumMod val="50000"/>
                            </a:schemeClr>
                          </a:solidFill>
                          <a:effectLst/>
                          <a:latin typeface="Arial" pitchFamily="34" charset="0"/>
                          <a:ea typeface="+mn-ea"/>
                          <a:cs typeface="Arial" pitchFamily="34" charset="0"/>
                        </a:rPr>
                        <a:t>Achieved</a:t>
                      </a:r>
                    </a:p>
                    <a:p>
                      <a:pPr marL="0" algn="ctr" defTabSz="914400" rtl="0" eaLnBrk="1" fontAlgn="b" latinLnBrk="0" hangingPunct="1"/>
                      <a:r>
                        <a:rPr lang="en-ZA" sz="1200" b="1" i="0" u="none" strike="noStrike" kern="1200" dirty="0" smtClean="0">
                          <a:solidFill>
                            <a:schemeClr val="tx2">
                              <a:lumMod val="50000"/>
                            </a:schemeClr>
                          </a:solidFill>
                          <a:effectLst/>
                          <a:latin typeface="Arial" pitchFamily="34" charset="0"/>
                          <a:ea typeface="+mn-ea"/>
                          <a:cs typeface="Arial" pitchFamily="34" charset="0"/>
                        </a:rPr>
                        <a:t>(2015, </a:t>
                      </a:r>
                      <a:r>
                        <a:rPr lang="en-ZA" sz="1200" b="1" i="0" u="none" strike="noStrike" kern="1200" baseline="0" dirty="0" smtClean="0">
                          <a:solidFill>
                            <a:schemeClr val="tx2">
                              <a:lumMod val="50000"/>
                            </a:schemeClr>
                          </a:solidFill>
                          <a:effectLst/>
                          <a:latin typeface="Arial" pitchFamily="34" charset="0"/>
                          <a:ea typeface="+mn-ea"/>
                          <a:cs typeface="Arial" pitchFamily="34" charset="0"/>
                        </a:rPr>
                        <a:t>2016, 2017 &amp; 2018)</a:t>
                      </a:r>
                      <a:endParaRPr lang="en-ZA" sz="1200" b="1" i="0" u="none" strike="noStrike" kern="1200" dirty="0">
                        <a:solidFill>
                          <a:schemeClr val="tx2">
                            <a:lumMod val="50000"/>
                          </a:schemeClr>
                        </a:solidFill>
                        <a:effectLst/>
                        <a:latin typeface="Arial" pitchFamily="34" charset="0"/>
                        <a:ea typeface="+mn-ea"/>
                        <a:cs typeface="Arial"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834007294"/>
                  </a:ext>
                </a:extLst>
              </a:tr>
              <a:tr h="511166">
                <a:tc>
                  <a:txBody>
                    <a:bodyPr/>
                    <a:lstStyle/>
                    <a:p>
                      <a:pPr algn="l" fontAlgn="b"/>
                      <a:r>
                        <a:rPr lang="en-ZA" sz="1200" b="1" i="0" u="none" strike="noStrike" dirty="0">
                          <a:solidFill>
                            <a:schemeClr val="tx2">
                              <a:lumMod val="50000"/>
                            </a:schemeClr>
                          </a:solidFill>
                          <a:effectLst/>
                          <a:latin typeface="Arial" pitchFamily="34" charset="0"/>
                          <a:cs typeface="Arial" pitchFamily="34" charset="0"/>
                        </a:rPr>
                        <a:t>Approvals R'm</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lvl="0" algn="ctr" fontAlgn="b"/>
                      <a:r>
                        <a:rPr lang="en-ZA" sz="1200" b="1" i="0" u="none" strike="noStrike" dirty="0" smtClean="0">
                          <a:solidFill>
                            <a:schemeClr val="tx2">
                              <a:lumMod val="50000"/>
                            </a:schemeClr>
                          </a:solidFill>
                          <a:effectLst/>
                          <a:latin typeface="Arial" pitchFamily="34" charset="0"/>
                          <a:cs typeface="Arial" pitchFamily="34" charset="0"/>
                        </a:rPr>
                        <a:t>2 380</a:t>
                      </a:r>
                      <a:endParaRPr lang="en-ZA" sz="1200" b="1" i="0" u="none" strike="noStrike" dirty="0">
                        <a:solidFill>
                          <a:schemeClr val="tx2">
                            <a:lumMod val="50000"/>
                          </a:schemeClr>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lvl="0" algn="r" defTabSz="914400" rtl="0" eaLnBrk="1" fontAlgn="b" latinLnBrk="0" hangingPunct="1"/>
                      <a:r>
                        <a:rPr lang="en-ZA" sz="1200" b="1" i="0" u="none" strike="noStrike" kern="1200" dirty="0">
                          <a:solidFill>
                            <a:schemeClr val="tx2">
                              <a:lumMod val="50000"/>
                            </a:schemeClr>
                          </a:solidFill>
                          <a:effectLst/>
                          <a:latin typeface="Arial" pitchFamily="34" charset="0"/>
                          <a:ea typeface="+mn-ea"/>
                          <a:cs typeface="Arial" pitchFamily="34" charset="0"/>
                        </a:rPr>
                        <a:t>       </a:t>
                      </a:r>
                      <a:r>
                        <a:rPr lang="en-ZA" sz="1200" b="1" i="0" u="none" strike="noStrike" kern="1200" dirty="0" smtClean="0">
                          <a:solidFill>
                            <a:schemeClr val="tx2">
                              <a:lumMod val="50000"/>
                            </a:schemeClr>
                          </a:solidFill>
                          <a:effectLst/>
                          <a:latin typeface="Arial" pitchFamily="34" charset="0"/>
                          <a:ea typeface="+mn-ea"/>
                          <a:cs typeface="Arial" pitchFamily="34" charset="0"/>
                        </a:rPr>
                        <a:t>       1</a:t>
                      </a:r>
                      <a:r>
                        <a:rPr lang="en-ZA" sz="1200" b="1" i="0" u="none" strike="noStrike" kern="1200" baseline="0" dirty="0" smtClean="0">
                          <a:solidFill>
                            <a:schemeClr val="tx2">
                              <a:lumMod val="50000"/>
                            </a:schemeClr>
                          </a:solidFill>
                          <a:effectLst/>
                          <a:latin typeface="Arial" pitchFamily="34" charset="0"/>
                          <a:ea typeface="+mn-ea"/>
                          <a:cs typeface="Arial" pitchFamily="34" charset="0"/>
                        </a:rPr>
                        <a:t> 635</a:t>
                      </a:r>
                      <a:endParaRPr lang="en-ZA" sz="1200" b="1" i="0"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marL="0" lvl="0" algn="ctr" defTabSz="914400" rtl="0" eaLnBrk="1" fontAlgn="b" latinLnBrk="0" hangingPunct="1"/>
                      <a:r>
                        <a:rPr lang="en-ZA" sz="1200" b="1" i="0" u="none" strike="noStrike" kern="1200" dirty="0" smtClean="0">
                          <a:solidFill>
                            <a:schemeClr val="tx2">
                              <a:lumMod val="50000"/>
                            </a:schemeClr>
                          </a:solidFill>
                          <a:effectLst/>
                          <a:latin typeface="Arial" pitchFamily="34" charset="0"/>
                          <a:ea typeface="+mn-ea"/>
                          <a:cs typeface="Arial" pitchFamily="34" charset="0"/>
                        </a:rPr>
                        <a:t>     1 192</a:t>
                      </a:r>
                      <a:endParaRPr lang="en-ZA" sz="1200" b="1" i="0" u="none" strike="noStrike" kern="1200" dirty="0">
                        <a:solidFill>
                          <a:schemeClr val="tx2">
                            <a:lumMod val="50000"/>
                          </a:schemeClr>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2D050"/>
                    </a:solidFill>
                  </a:tcPr>
                </a:tc>
                <a:tc>
                  <a:txBody>
                    <a:bodyPr/>
                    <a:lstStyle/>
                    <a:p>
                      <a:pPr marL="0" lvl="0" algn="ctr" defTabSz="914400" rtl="0" eaLnBrk="1" fontAlgn="b" latinLnBrk="0" hangingPunct="1"/>
                      <a:r>
                        <a:rPr lang="en-ZA" sz="1200" b="1" i="0" u="none" strike="noStrike" kern="1200" dirty="0" smtClean="0">
                          <a:solidFill>
                            <a:schemeClr val="tx2">
                              <a:lumMod val="50000"/>
                            </a:schemeClr>
                          </a:solidFill>
                          <a:effectLst/>
                          <a:latin typeface="Arial" pitchFamily="34" charset="0"/>
                          <a:ea typeface="+mn-ea"/>
                          <a:cs typeface="Arial" pitchFamily="34" charset="0"/>
                        </a:rPr>
                        <a:t>73%</a:t>
                      </a:r>
                      <a:endParaRPr lang="en-ZA" sz="1200" b="1" i="0"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2356076627"/>
                  </a:ext>
                </a:extLst>
              </a:tr>
              <a:tr h="436978">
                <a:tc>
                  <a:txBody>
                    <a:bodyPr/>
                    <a:lstStyle/>
                    <a:p>
                      <a:pPr algn="l" fontAlgn="b"/>
                      <a:r>
                        <a:rPr lang="en-ZA" sz="1200" b="1" i="0" u="none" strike="noStrike" dirty="0">
                          <a:solidFill>
                            <a:schemeClr val="tx2">
                              <a:lumMod val="50000"/>
                            </a:schemeClr>
                          </a:solidFill>
                          <a:effectLst/>
                          <a:latin typeface="Arial" pitchFamily="34" charset="0"/>
                          <a:cs typeface="Arial" pitchFamily="34" charset="0"/>
                        </a:rPr>
                        <a:t>Disbursements R'm</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lvl="0" algn="ctr" fontAlgn="b"/>
                      <a:r>
                        <a:rPr lang="en-ZA" sz="1200" b="1" i="0" u="none" strike="noStrike" dirty="0" smtClean="0">
                          <a:solidFill>
                            <a:schemeClr val="tx2">
                              <a:lumMod val="50000"/>
                            </a:schemeClr>
                          </a:solidFill>
                          <a:effectLst/>
                          <a:latin typeface="Arial" pitchFamily="34" charset="0"/>
                          <a:cs typeface="Arial" pitchFamily="34" charset="0"/>
                        </a:rPr>
                        <a:t>2 </a:t>
                      </a:r>
                      <a:r>
                        <a:rPr lang="en-ZA" sz="1200" b="1" i="0" u="none" strike="noStrike" dirty="0">
                          <a:solidFill>
                            <a:schemeClr val="tx2">
                              <a:lumMod val="50000"/>
                            </a:schemeClr>
                          </a:solidFill>
                          <a:effectLst/>
                          <a:latin typeface="Arial" pitchFamily="34" charset="0"/>
                          <a:cs typeface="Arial" pitchFamily="34" charset="0"/>
                        </a:rPr>
                        <a:t>367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lvl="0" algn="r" defTabSz="914400" rtl="0" eaLnBrk="1" fontAlgn="b" latinLnBrk="0" hangingPunct="1"/>
                      <a:r>
                        <a:rPr lang="en-ZA" sz="1200" b="1" i="0" u="none" strike="noStrike" kern="1200" dirty="0">
                          <a:solidFill>
                            <a:schemeClr val="tx2">
                              <a:lumMod val="50000"/>
                            </a:schemeClr>
                          </a:solidFill>
                          <a:effectLst/>
                          <a:latin typeface="Arial" pitchFamily="34" charset="0"/>
                          <a:ea typeface="+mn-ea"/>
                          <a:cs typeface="Arial" pitchFamily="34" charset="0"/>
                        </a:rPr>
                        <a:t>         </a:t>
                      </a:r>
                      <a:r>
                        <a:rPr lang="en-ZA" sz="1200" b="1" i="0" u="none" strike="noStrike" kern="1200" dirty="0" smtClean="0">
                          <a:solidFill>
                            <a:schemeClr val="tx2">
                              <a:lumMod val="50000"/>
                            </a:schemeClr>
                          </a:solidFill>
                          <a:effectLst/>
                          <a:latin typeface="Arial" pitchFamily="34" charset="0"/>
                          <a:ea typeface="+mn-ea"/>
                          <a:cs typeface="Arial" pitchFamily="34" charset="0"/>
                        </a:rPr>
                        <a:t>   1 926</a:t>
                      </a:r>
                      <a:endParaRPr lang="en-ZA" sz="1200" b="1" i="0"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marL="0" lvl="0" algn="ctr" defTabSz="914400" rtl="0" eaLnBrk="1" fontAlgn="b" latinLnBrk="0" hangingPunct="1"/>
                      <a:r>
                        <a:rPr lang="en-ZA" sz="1200" b="1" i="0" u="none" strike="noStrike" kern="1200" dirty="0" smtClean="0">
                          <a:solidFill>
                            <a:schemeClr val="tx2">
                              <a:lumMod val="50000"/>
                            </a:schemeClr>
                          </a:solidFill>
                          <a:effectLst/>
                          <a:latin typeface="Arial" pitchFamily="34" charset="0"/>
                          <a:ea typeface="+mn-ea"/>
                          <a:cs typeface="Arial" pitchFamily="34" charset="0"/>
                        </a:rPr>
                        <a:t>   1 671</a:t>
                      </a:r>
                      <a:endParaRPr lang="en-ZA" sz="1200" b="1" i="0" u="none" strike="noStrike" kern="1200" dirty="0">
                        <a:solidFill>
                          <a:schemeClr val="tx2">
                            <a:lumMod val="50000"/>
                          </a:schemeClr>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marL="0" lvl="0" algn="ctr" defTabSz="914400" rtl="0" eaLnBrk="1" fontAlgn="b" latinLnBrk="0" hangingPunct="1"/>
                      <a:r>
                        <a:rPr lang="en-ZA" sz="1200" b="1" i="0" u="none" strike="noStrike" kern="1200" dirty="0" smtClean="0">
                          <a:solidFill>
                            <a:schemeClr val="tx2">
                              <a:lumMod val="50000"/>
                            </a:schemeClr>
                          </a:solidFill>
                          <a:effectLst/>
                          <a:latin typeface="Arial" pitchFamily="34" charset="0"/>
                          <a:ea typeface="+mn-ea"/>
                          <a:cs typeface="Arial" pitchFamily="34" charset="0"/>
                        </a:rPr>
                        <a:t>87%</a:t>
                      </a:r>
                      <a:endParaRPr lang="en-ZA" sz="1200" b="1" i="0"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877514289"/>
                  </a:ext>
                </a:extLst>
              </a:tr>
              <a:tr h="469345">
                <a:tc>
                  <a:txBody>
                    <a:bodyPr/>
                    <a:lstStyle/>
                    <a:p>
                      <a:pPr algn="l" fontAlgn="b"/>
                      <a:r>
                        <a:rPr lang="en-ZA" sz="1200" b="1" i="0" u="none" strike="noStrike" dirty="0">
                          <a:solidFill>
                            <a:schemeClr val="tx2">
                              <a:lumMod val="50000"/>
                            </a:schemeClr>
                          </a:solidFill>
                          <a:effectLst/>
                          <a:latin typeface="Arial" pitchFamily="34" charset="0"/>
                          <a:cs typeface="Arial" pitchFamily="34" charset="0"/>
                        </a:rPr>
                        <a:t>Funds Leveraged R'm</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lvl="0" algn="ctr" fontAlgn="b"/>
                      <a:r>
                        <a:rPr lang="en-ZA" sz="1200" b="1" i="0" u="none" strike="noStrike" dirty="0" smtClean="0">
                          <a:solidFill>
                            <a:schemeClr val="tx2">
                              <a:lumMod val="50000"/>
                            </a:schemeClr>
                          </a:solidFill>
                          <a:effectLst/>
                          <a:latin typeface="Arial" pitchFamily="34" charset="0"/>
                          <a:cs typeface="Arial" pitchFamily="34" charset="0"/>
                        </a:rPr>
                        <a:t>3 </a:t>
                      </a:r>
                      <a:r>
                        <a:rPr lang="en-ZA" sz="1200" b="1" i="0" u="none" strike="noStrike" dirty="0">
                          <a:solidFill>
                            <a:schemeClr val="tx2">
                              <a:lumMod val="50000"/>
                            </a:schemeClr>
                          </a:solidFill>
                          <a:effectLst/>
                          <a:latin typeface="Arial" pitchFamily="34" charset="0"/>
                          <a:cs typeface="Arial" pitchFamily="34" charset="0"/>
                        </a:rPr>
                        <a:t>096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lvl="0" algn="r" defTabSz="914400" rtl="0" eaLnBrk="1" fontAlgn="b" latinLnBrk="0" hangingPunct="1"/>
                      <a:r>
                        <a:rPr lang="en-ZA" sz="1200" b="1" i="0" u="none" strike="noStrike" kern="1200" dirty="0">
                          <a:solidFill>
                            <a:schemeClr val="tx2">
                              <a:lumMod val="50000"/>
                            </a:schemeClr>
                          </a:solidFill>
                          <a:effectLst/>
                          <a:latin typeface="Arial" pitchFamily="34" charset="0"/>
                          <a:ea typeface="+mn-ea"/>
                          <a:cs typeface="Arial" pitchFamily="34" charset="0"/>
                        </a:rPr>
                        <a:t>        </a:t>
                      </a:r>
                      <a:r>
                        <a:rPr lang="en-ZA" sz="1200" b="1" i="0" u="none" strike="noStrike" kern="1200" dirty="0" smtClean="0">
                          <a:solidFill>
                            <a:schemeClr val="tx2">
                              <a:lumMod val="50000"/>
                            </a:schemeClr>
                          </a:solidFill>
                          <a:effectLst/>
                          <a:latin typeface="Arial" pitchFamily="34" charset="0"/>
                          <a:ea typeface="+mn-ea"/>
                          <a:cs typeface="Arial" pitchFamily="34" charset="0"/>
                        </a:rPr>
                        <a:t>    2</a:t>
                      </a:r>
                      <a:r>
                        <a:rPr lang="en-ZA" sz="1200" b="1" i="0" u="none" strike="noStrike" kern="1200" baseline="0" dirty="0" smtClean="0">
                          <a:solidFill>
                            <a:schemeClr val="tx2">
                              <a:lumMod val="50000"/>
                            </a:schemeClr>
                          </a:solidFill>
                          <a:effectLst/>
                          <a:latin typeface="Arial" pitchFamily="34" charset="0"/>
                          <a:ea typeface="+mn-ea"/>
                          <a:cs typeface="Arial" pitchFamily="34" charset="0"/>
                        </a:rPr>
                        <a:t> 983</a:t>
                      </a:r>
                      <a:endParaRPr lang="en-ZA" sz="1200" b="1" i="0"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lvl="0" algn="ctr" defTabSz="914400" rtl="0" eaLnBrk="1" fontAlgn="b" latinLnBrk="0" hangingPunct="1"/>
                      <a:r>
                        <a:rPr lang="en-ZA" sz="1200" b="1" i="0" u="none" strike="noStrike" kern="1200" dirty="0" smtClean="0">
                          <a:solidFill>
                            <a:schemeClr val="tx2">
                              <a:lumMod val="50000"/>
                            </a:schemeClr>
                          </a:solidFill>
                          <a:effectLst/>
                          <a:latin typeface="Arial" pitchFamily="34" charset="0"/>
                          <a:ea typeface="+mn-ea"/>
                          <a:cs typeface="Arial" pitchFamily="34" charset="0"/>
                        </a:rPr>
                        <a:t>    6 006 </a:t>
                      </a:r>
                      <a:endParaRPr lang="en-ZA" sz="1200" b="1" i="0" u="none" strike="noStrike" kern="1200" dirty="0">
                        <a:solidFill>
                          <a:schemeClr val="tx2">
                            <a:lumMod val="50000"/>
                          </a:schemeClr>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lvl="0" algn="ctr" defTabSz="914400" rtl="0" eaLnBrk="1" fontAlgn="b" latinLnBrk="0" hangingPunct="1"/>
                      <a:r>
                        <a:rPr lang="en-ZA" sz="1200" b="1" i="0" u="none" strike="noStrike" kern="1200" dirty="0" smtClean="0">
                          <a:solidFill>
                            <a:schemeClr val="tx2">
                              <a:lumMod val="50000"/>
                            </a:schemeClr>
                          </a:solidFill>
                          <a:effectLst/>
                          <a:latin typeface="Arial" pitchFamily="34" charset="0"/>
                          <a:ea typeface="+mn-ea"/>
                          <a:cs typeface="Arial" pitchFamily="34" charset="0"/>
                        </a:rPr>
                        <a:t>201%</a:t>
                      </a:r>
                      <a:endParaRPr lang="en-ZA" sz="1200" b="1" i="0"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469345">
                <a:tc>
                  <a:txBody>
                    <a:bodyPr/>
                    <a:lstStyle/>
                    <a:p>
                      <a:pPr algn="l" fontAlgn="b"/>
                      <a:r>
                        <a:rPr lang="en-ZA" sz="1200" b="1" i="0" u="none" strike="noStrike" dirty="0" smtClean="0">
                          <a:solidFill>
                            <a:schemeClr val="tx2">
                              <a:lumMod val="50000"/>
                            </a:schemeClr>
                          </a:solidFill>
                          <a:effectLst/>
                          <a:latin typeface="Arial" pitchFamily="34" charset="0"/>
                          <a:cs typeface="Arial" pitchFamily="34" charset="0"/>
                        </a:rPr>
                        <a:t>Disbursements: </a:t>
                      </a:r>
                      <a:r>
                        <a:rPr lang="en-ZA" sz="1200" b="1" i="0" u="none" strike="noStrike" dirty="0">
                          <a:solidFill>
                            <a:schemeClr val="tx2">
                              <a:lumMod val="50000"/>
                            </a:schemeClr>
                          </a:solidFill>
                          <a:effectLst/>
                          <a:latin typeface="Arial" pitchFamily="34" charset="0"/>
                          <a:cs typeface="Arial" pitchFamily="34" charset="0"/>
                        </a:rPr>
                        <a:t>Broader BEE R'm</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lvl="0" algn="ctr" fontAlgn="b"/>
                      <a:r>
                        <a:rPr lang="en-ZA" sz="1200" b="1" i="0" u="none" strike="noStrike" dirty="0" smtClean="0">
                          <a:solidFill>
                            <a:schemeClr val="tx2">
                              <a:lumMod val="50000"/>
                            </a:schemeClr>
                          </a:solidFill>
                          <a:effectLst/>
                          <a:latin typeface="Arial" pitchFamily="34" charset="0"/>
                          <a:cs typeface="Arial" pitchFamily="34" charset="0"/>
                        </a:rPr>
                        <a:t>474 </a:t>
                      </a:r>
                      <a:endParaRPr lang="en-ZA" sz="1200" b="1" i="0" u="none" strike="noStrike" dirty="0">
                        <a:solidFill>
                          <a:schemeClr val="tx2">
                            <a:lumMod val="50000"/>
                          </a:schemeClr>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lvl="0" algn="r" defTabSz="914400" rtl="0" eaLnBrk="1" fontAlgn="b" latinLnBrk="0" hangingPunct="1"/>
                      <a:r>
                        <a:rPr lang="en-ZA" sz="1200" b="1" i="0" u="none" strike="noStrike" kern="1200" dirty="0" smtClean="0">
                          <a:solidFill>
                            <a:schemeClr val="tx2">
                              <a:lumMod val="50000"/>
                            </a:schemeClr>
                          </a:solidFill>
                          <a:effectLst/>
                          <a:latin typeface="Arial" pitchFamily="34" charset="0"/>
                          <a:ea typeface="+mn-ea"/>
                          <a:cs typeface="Arial" pitchFamily="34" charset="0"/>
                        </a:rPr>
                        <a:t>              547</a:t>
                      </a:r>
                      <a:endParaRPr lang="en-ZA" sz="1200" b="1" i="0"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lvl="0" algn="ctr" defTabSz="914400" rtl="0" eaLnBrk="1" fontAlgn="b" latinLnBrk="0" hangingPunct="1"/>
                      <a:r>
                        <a:rPr lang="en-ZA" sz="1200" b="1" i="0" u="none" strike="noStrike" kern="1200" dirty="0" smtClean="0">
                          <a:solidFill>
                            <a:schemeClr val="tx2">
                              <a:lumMod val="50000"/>
                            </a:schemeClr>
                          </a:solidFill>
                          <a:effectLst/>
                          <a:latin typeface="Arial" pitchFamily="34" charset="0"/>
                          <a:ea typeface="+mn-ea"/>
                          <a:cs typeface="Arial" pitchFamily="34" charset="0"/>
                        </a:rPr>
                        <a:t> 841</a:t>
                      </a:r>
                      <a:endParaRPr lang="en-ZA" sz="1200" b="1" i="0" u="none" strike="noStrike" kern="1200" dirty="0">
                        <a:solidFill>
                          <a:schemeClr val="tx2">
                            <a:lumMod val="50000"/>
                          </a:schemeClr>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b" latinLnBrk="0" hangingPunct="1"/>
                      <a:r>
                        <a:rPr lang="en-ZA" sz="1200" b="1" i="0" u="none" strike="noStrike" kern="1200" dirty="0" smtClean="0">
                          <a:solidFill>
                            <a:schemeClr val="tx2">
                              <a:lumMod val="50000"/>
                            </a:schemeClr>
                          </a:solidFill>
                          <a:effectLst/>
                          <a:latin typeface="Arial" pitchFamily="34" charset="0"/>
                          <a:ea typeface="+mn-ea"/>
                          <a:cs typeface="Arial" pitchFamily="34" charset="0"/>
                        </a:rPr>
                        <a:t> 154%</a:t>
                      </a:r>
                      <a:endParaRPr lang="en-ZA" sz="1200" b="1" i="0"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3913382590"/>
                  </a:ext>
                </a:extLst>
              </a:tr>
              <a:tr h="501717">
                <a:tc>
                  <a:txBody>
                    <a:bodyPr/>
                    <a:lstStyle/>
                    <a:p>
                      <a:pPr algn="l" fontAlgn="b"/>
                      <a:r>
                        <a:rPr lang="en-ZA" sz="1200" b="1" i="0" u="none" strike="noStrike" dirty="0">
                          <a:solidFill>
                            <a:schemeClr val="tx2">
                              <a:lumMod val="50000"/>
                            </a:schemeClr>
                          </a:solidFill>
                          <a:effectLst/>
                          <a:latin typeface="Arial" pitchFamily="34" charset="0"/>
                          <a:cs typeface="Arial" pitchFamily="34" charset="0"/>
                        </a:rPr>
                        <a:t>Housing Opportunities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lvl="0" algn="ctr" fontAlgn="b"/>
                      <a:r>
                        <a:rPr lang="en-ZA" sz="1200" b="1" i="0" u="none" strike="noStrike" dirty="0" smtClean="0">
                          <a:solidFill>
                            <a:schemeClr val="tx2">
                              <a:lumMod val="50000"/>
                            </a:schemeClr>
                          </a:solidFill>
                          <a:effectLst/>
                          <a:latin typeface="Arial" pitchFamily="34" charset="0"/>
                          <a:cs typeface="Arial" pitchFamily="34" charset="0"/>
                        </a:rPr>
                        <a:t>47 </a:t>
                      </a:r>
                      <a:r>
                        <a:rPr lang="en-ZA" sz="1200" b="1" i="0" u="none" strike="noStrike" dirty="0">
                          <a:solidFill>
                            <a:schemeClr val="tx2">
                              <a:lumMod val="50000"/>
                            </a:schemeClr>
                          </a:solidFill>
                          <a:effectLst/>
                          <a:latin typeface="Arial" pitchFamily="34" charset="0"/>
                          <a:cs typeface="Arial" pitchFamily="34" charset="0"/>
                        </a:rPr>
                        <a:t>897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lvl="0" algn="ctr" defTabSz="914400" rtl="0" eaLnBrk="1" fontAlgn="b" latinLnBrk="0" hangingPunct="1"/>
                      <a:r>
                        <a:rPr lang="en-ZA" sz="1200" b="1" i="0" u="none" strike="noStrike" kern="1200" dirty="0">
                          <a:solidFill>
                            <a:schemeClr val="tx2">
                              <a:lumMod val="50000"/>
                            </a:schemeClr>
                          </a:solidFill>
                          <a:effectLst/>
                          <a:latin typeface="Arial" pitchFamily="34" charset="0"/>
                          <a:ea typeface="+mn-ea"/>
                          <a:cs typeface="Arial" pitchFamily="34" charset="0"/>
                        </a:rPr>
                        <a:t>         </a:t>
                      </a:r>
                      <a:r>
                        <a:rPr lang="en-ZA" sz="1200" b="1" i="0" u="none" strike="noStrike" kern="1200" dirty="0" smtClean="0">
                          <a:solidFill>
                            <a:schemeClr val="tx2">
                              <a:lumMod val="50000"/>
                            </a:schemeClr>
                          </a:solidFill>
                          <a:effectLst/>
                          <a:latin typeface="Arial" pitchFamily="34" charset="0"/>
                          <a:ea typeface="+mn-ea"/>
                          <a:cs typeface="Arial" pitchFamily="34" charset="0"/>
                        </a:rPr>
                        <a:t>43</a:t>
                      </a:r>
                      <a:r>
                        <a:rPr lang="en-ZA" sz="1200" b="1" i="0" u="none" strike="noStrike" kern="1200" baseline="0" dirty="0" smtClean="0">
                          <a:solidFill>
                            <a:schemeClr val="tx2">
                              <a:lumMod val="50000"/>
                            </a:schemeClr>
                          </a:solidFill>
                          <a:effectLst/>
                          <a:latin typeface="Arial" pitchFamily="34" charset="0"/>
                          <a:ea typeface="+mn-ea"/>
                          <a:cs typeface="Arial" pitchFamily="34" charset="0"/>
                        </a:rPr>
                        <a:t> 876</a:t>
                      </a:r>
                      <a:endParaRPr lang="en-ZA" sz="1200" b="1" i="0"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n-ZA" sz="1200" b="1" i="0" u="none" strike="noStrike" baseline="0" dirty="0" smtClean="0">
                          <a:solidFill>
                            <a:schemeClr val="tx2">
                              <a:lumMod val="50000"/>
                            </a:schemeClr>
                          </a:solidFill>
                          <a:effectLst/>
                          <a:latin typeface="Arial" pitchFamily="34" charset="0"/>
                          <a:cs typeface="Arial" pitchFamily="34" charset="0"/>
                        </a:rPr>
                        <a:t> 102 937</a:t>
                      </a:r>
                      <a:endParaRPr lang="en-ZA" sz="1200" b="1" i="0" u="none" strike="noStrike" dirty="0">
                        <a:solidFill>
                          <a:schemeClr val="tx2">
                            <a:lumMod val="50000"/>
                          </a:schemeClr>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2D050"/>
                    </a:solidFill>
                  </a:tcPr>
                </a:tc>
                <a:tc>
                  <a:txBody>
                    <a:bodyPr/>
                    <a:lstStyle/>
                    <a:p>
                      <a:pPr marL="0" algn="ctr" defTabSz="914400" rtl="0" eaLnBrk="1" fontAlgn="b" latinLnBrk="0" hangingPunct="1"/>
                      <a:r>
                        <a:rPr lang="en-ZA" sz="1200" b="1" i="0" u="none" strike="noStrike" kern="1200" dirty="0" smtClean="0">
                          <a:solidFill>
                            <a:schemeClr val="tx2">
                              <a:lumMod val="50000"/>
                            </a:schemeClr>
                          </a:solidFill>
                          <a:effectLst/>
                          <a:latin typeface="Arial" pitchFamily="34" charset="0"/>
                          <a:ea typeface="+mn-ea"/>
                          <a:cs typeface="Arial" pitchFamily="34" charset="0"/>
                        </a:rPr>
                        <a:t>235%</a:t>
                      </a:r>
                      <a:endParaRPr lang="en-ZA" sz="1200" b="1" i="0"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3168461897"/>
                  </a:ext>
                </a:extLst>
              </a:tr>
              <a:tr h="451686">
                <a:tc>
                  <a:txBody>
                    <a:bodyPr/>
                    <a:lstStyle/>
                    <a:p>
                      <a:pPr algn="l" fontAlgn="b"/>
                      <a:r>
                        <a:rPr lang="en-ZA" sz="1200" b="1" i="0" u="none" strike="noStrike" dirty="0">
                          <a:solidFill>
                            <a:schemeClr val="tx2">
                              <a:lumMod val="50000"/>
                            </a:schemeClr>
                          </a:solidFill>
                          <a:effectLst/>
                          <a:latin typeface="Arial" pitchFamily="34" charset="0"/>
                          <a:cs typeface="Arial" pitchFamily="34" charset="0"/>
                        </a:rPr>
                        <a:t>Housing </a:t>
                      </a:r>
                      <a:r>
                        <a:rPr lang="en-ZA" sz="1200" b="1" i="0" u="none" strike="noStrike" dirty="0" smtClean="0">
                          <a:solidFill>
                            <a:schemeClr val="tx2">
                              <a:lumMod val="50000"/>
                            </a:schemeClr>
                          </a:solidFill>
                          <a:effectLst/>
                          <a:latin typeface="Arial" pitchFamily="34" charset="0"/>
                          <a:cs typeface="Arial" pitchFamily="34" charset="0"/>
                        </a:rPr>
                        <a:t>Opportunities </a:t>
                      </a:r>
                    </a:p>
                    <a:p>
                      <a:pPr algn="l" fontAlgn="b"/>
                      <a:r>
                        <a:rPr lang="en-ZA" sz="1200" b="1" i="0" u="none" strike="noStrike" dirty="0" smtClean="0">
                          <a:solidFill>
                            <a:schemeClr val="tx2">
                              <a:lumMod val="50000"/>
                            </a:schemeClr>
                          </a:solidFill>
                          <a:effectLst/>
                          <a:latin typeface="Arial" pitchFamily="34" charset="0"/>
                          <a:cs typeface="Arial" pitchFamily="34" charset="0"/>
                        </a:rPr>
                        <a:t>(excl  incremental )</a:t>
                      </a:r>
                      <a:endParaRPr lang="en-ZA" sz="1200" b="1" i="0" u="none" strike="noStrike" dirty="0">
                        <a:solidFill>
                          <a:schemeClr val="tx2">
                            <a:lumMod val="50000"/>
                          </a:schemeClr>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lvl="0" algn="ctr" fontAlgn="b"/>
                      <a:r>
                        <a:rPr lang="en-ZA" sz="1200" b="1" i="0" u="none" strike="noStrike" dirty="0" smtClean="0">
                          <a:solidFill>
                            <a:schemeClr val="tx2">
                              <a:lumMod val="50000"/>
                            </a:schemeClr>
                          </a:solidFill>
                          <a:effectLst/>
                          <a:latin typeface="Arial" pitchFamily="34" charset="0"/>
                          <a:cs typeface="Arial" pitchFamily="34" charset="0"/>
                        </a:rPr>
                        <a:t>30 399 </a:t>
                      </a:r>
                      <a:endParaRPr lang="en-ZA" sz="1200" b="1" i="0" u="none" strike="noStrike" dirty="0">
                        <a:solidFill>
                          <a:schemeClr val="tx2">
                            <a:lumMod val="50000"/>
                          </a:schemeClr>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lvl="0" algn="ctr" defTabSz="914400" rtl="0" eaLnBrk="1" fontAlgn="b" latinLnBrk="0" hangingPunct="1"/>
                      <a:r>
                        <a:rPr lang="en-ZA" sz="1200" b="1" i="0" u="none" strike="noStrike" kern="1200" dirty="0">
                          <a:solidFill>
                            <a:schemeClr val="tx2">
                              <a:lumMod val="50000"/>
                            </a:schemeClr>
                          </a:solidFill>
                          <a:effectLst/>
                          <a:latin typeface="Arial" pitchFamily="34" charset="0"/>
                          <a:ea typeface="+mn-ea"/>
                          <a:cs typeface="Arial" pitchFamily="34" charset="0"/>
                        </a:rPr>
                        <a:t>         </a:t>
                      </a:r>
                      <a:r>
                        <a:rPr lang="en-ZA" sz="1200" b="1" i="0" u="none" strike="noStrike" kern="1200" dirty="0" smtClean="0">
                          <a:solidFill>
                            <a:schemeClr val="tx2">
                              <a:lumMod val="50000"/>
                            </a:schemeClr>
                          </a:solidFill>
                          <a:effectLst/>
                          <a:latin typeface="Arial" pitchFamily="34" charset="0"/>
                          <a:ea typeface="+mn-ea"/>
                          <a:cs typeface="Arial" pitchFamily="34" charset="0"/>
                        </a:rPr>
                        <a:t>25</a:t>
                      </a:r>
                      <a:r>
                        <a:rPr lang="en-ZA" sz="1200" b="1" i="0" u="none" strike="noStrike" kern="1200" baseline="0" dirty="0" smtClean="0">
                          <a:solidFill>
                            <a:schemeClr val="tx2">
                              <a:lumMod val="50000"/>
                            </a:schemeClr>
                          </a:solidFill>
                          <a:effectLst/>
                          <a:latin typeface="Arial" pitchFamily="34" charset="0"/>
                          <a:ea typeface="+mn-ea"/>
                          <a:cs typeface="Arial" pitchFamily="34" charset="0"/>
                        </a:rPr>
                        <a:t> 294</a:t>
                      </a:r>
                      <a:endParaRPr lang="en-ZA" sz="1200" b="1" i="0"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n-ZA" sz="1200" b="1" i="0" u="none" strike="noStrike" dirty="0" smtClean="0">
                          <a:solidFill>
                            <a:schemeClr val="tx2">
                              <a:lumMod val="50000"/>
                            </a:schemeClr>
                          </a:solidFill>
                          <a:effectLst/>
                          <a:latin typeface="Arial" pitchFamily="34" charset="0"/>
                          <a:cs typeface="Arial" pitchFamily="34" charset="0"/>
                        </a:rPr>
                        <a:t>31</a:t>
                      </a:r>
                      <a:r>
                        <a:rPr lang="en-ZA" sz="1200" b="1" i="0" u="none" strike="noStrike" baseline="0" dirty="0" smtClean="0">
                          <a:solidFill>
                            <a:schemeClr val="tx2">
                              <a:lumMod val="50000"/>
                            </a:schemeClr>
                          </a:solidFill>
                          <a:effectLst/>
                          <a:latin typeface="Arial" pitchFamily="34" charset="0"/>
                          <a:cs typeface="Arial" pitchFamily="34" charset="0"/>
                        </a:rPr>
                        <a:t> 969</a:t>
                      </a:r>
                      <a:endParaRPr lang="en-ZA" sz="1200" b="1" i="0" u="none" strike="noStrike" dirty="0">
                        <a:solidFill>
                          <a:schemeClr val="tx2">
                            <a:lumMod val="50000"/>
                          </a:schemeClr>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92D050"/>
                    </a:solidFill>
                  </a:tcPr>
                </a:tc>
                <a:tc>
                  <a:txBody>
                    <a:bodyPr/>
                    <a:lstStyle/>
                    <a:p>
                      <a:pPr marL="0" algn="ctr" defTabSz="914400" rtl="0" eaLnBrk="1" fontAlgn="b" latinLnBrk="0" hangingPunct="1"/>
                      <a:r>
                        <a:rPr lang="en-ZA" sz="1200" b="1" i="0" u="none" strike="noStrike" kern="1200" dirty="0" smtClean="0">
                          <a:solidFill>
                            <a:schemeClr val="tx2">
                              <a:lumMod val="50000"/>
                            </a:schemeClr>
                          </a:solidFill>
                          <a:effectLst/>
                          <a:latin typeface="Arial" pitchFamily="34" charset="0"/>
                          <a:ea typeface="+mn-ea"/>
                          <a:cs typeface="Arial" pitchFamily="34" charset="0"/>
                        </a:rPr>
                        <a:t>126%</a:t>
                      </a:r>
                      <a:endParaRPr lang="en-ZA" sz="1200" b="1" i="0"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92D050"/>
                    </a:solidFill>
                  </a:tcPr>
                </a:tc>
              </a:tr>
              <a:tr h="469347">
                <a:tc>
                  <a:txBody>
                    <a:bodyPr/>
                    <a:lstStyle/>
                    <a:p>
                      <a:pPr algn="l" fontAlgn="b"/>
                      <a:r>
                        <a:rPr lang="en-ZA" sz="1200" b="1" i="0" u="none" strike="noStrike" dirty="0">
                          <a:solidFill>
                            <a:schemeClr val="tx2">
                              <a:lumMod val="50000"/>
                            </a:schemeClr>
                          </a:solidFill>
                          <a:effectLst/>
                          <a:latin typeface="Arial" pitchFamily="34" charset="0"/>
                          <a:cs typeface="Arial" pitchFamily="34" charset="0"/>
                        </a:rPr>
                        <a:t>Number of beneficiaries benefiting</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lvl="0" algn="ctr" fontAlgn="b"/>
                      <a:r>
                        <a:rPr lang="en-ZA" sz="1200" b="1" i="0" u="none" strike="noStrike" dirty="0" smtClean="0">
                          <a:solidFill>
                            <a:schemeClr val="tx2">
                              <a:lumMod val="50000"/>
                            </a:schemeClr>
                          </a:solidFill>
                          <a:effectLst/>
                          <a:latin typeface="Arial" pitchFamily="34" charset="0"/>
                          <a:cs typeface="Arial" pitchFamily="34" charset="0"/>
                        </a:rPr>
                        <a:t>182 </a:t>
                      </a:r>
                      <a:r>
                        <a:rPr lang="en-ZA" sz="1200" b="1" i="0" u="none" strike="noStrike" dirty="0">
                          <a:solidFill>
                            <a:schemeClr val="tx2">
                              <a:lumMod val="50000"/>
                            </a:schemeClr>
                          </a:solidFill>
                          <a:effectLst/>
                          <a:latin typeface="Arial" pitchFamily="34" charset="0"/>
                          <a:cs typeface="Arial" pitchFamily="34" charset="0"/>
                        </a:rPr>
                        <a:t>009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lvl="0" algn="ctr" defTabSz="914400" rtl="0" eaLnBrk="1" fontAlgn="b" latinLnBrk="0" hangingPunct="1">
                        <a:tabLst>
                          <a:tab pos="1612900" algn="l"/>
                        </a:tabLst>
                      </a:pPr>
                      <a:r>
                        <a:rPr lang="en-ZA" sz="1200" b="1" i="0" u="none" strike="noStrike" kern="1200" dirty="0">
                          <a:solidFill>
                            <a:schemeClr val="tx2">
                              <a:lumMod val="50000"/>
                            </a:schemeClr>
                          </a:solidFill>
                          <a:effectLst/>
                          <a:latin typeface="Arial" pitchFamily="34" charset="0"/>
                          <a:ea typeface="+mn-ea"/>
                          <a:cs typeface="Arial" pitchFamily="34" charset="0"/>
                        </a:rPr>
                        <a:t>         </a:t>
                      </a:r>
                      <a:r>
                        <a:rPr lang="en-ZA" sz="1200" b="1" i="0" u="none" strike="noStrike" kern="1200" dirty="0" smtClean="0">
                          <a:solidFill>
                            <a:schemeClr val="tx2">
                              <a:lumMod val="50000"/>
                            </a:schemeClr>
                          </a:solidFill>
                          <a:effectLst/>
                          <a:latin typeface="Arial" pitchFamily="34" charset="0"/>
                          <a:ea typeface="+mn-ea"/>
                          <a:cs typeface="Arial" pitchFamily="34" charset="0"/>
                        </a:rPr>
                        <a:t>166</a:t>
                      </a:r>
                      <a:r>
                        <a:rPr lang="en-ZA" sz="1200" b="1" i="0" u="none" strike="noStrike" kern="1200" baseline="0" dirty="0" smtClean="0">
                          <a:solidFill>
                            <a:schemeClr val="tx2">
                              <a:lumMod val="50000"/>
                            </a:schemeClr>
                          </a:solidFill>
                          <a:effectLst/>
                          <a:latin typeface="Arial" pitchFamily="34" charset="0"/>
                          <a:ea typeface="+mn-ea"/>
                          <a:cs typeface="Arial" pitchFamily="34" charset="0"/>
                        </a:rPr>
                        <a:t> 730</a:t>
                      </a:r>
                      <a:endParaRPr lang="en-ZA" sz="1200" b="1" i="0"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n-ZA" sz="1200" b="1" i="0" u="none" strike="noStrike" dirty="0" smtClean="0">
                          <a:solidFill>
                            <a:schemeClr val="tx2">
                              <a:lumMod val="50000"/>
                            </a:schemeClr>
                          </a:solidFill>
                          <a:effectLst/>
                          <a:latin typeface="Arial" pitchFamily="34" charset="0"/>
                          <a:cs typeface="Arial" pitchFamily="34" charset="0"/>
                        </a:rPr>
                        <a:t>391</a:t>
                      </a:r>
                      <a:r>
                        <a:rPr lang="en-ZA" sz="1200" b="1" i="0" u="none" strike="noStrike" baseline="0" dirty="0" smtClean="0">
                          <a:solidFill>
                            <a:schemeClr val="tx2">
                              <a:lumMod val="50000"/>
                            </a:schemeClr>
                          </a:solidFill>
                          <a:effectLst/>
                          <a:latin typeface="Arial" pitchFamily="34" charset="0"/>
                          <a:cs typeface="Arial" pitchFamily="34" charset="0"/>
                        </a:rPr>
                        <a:t> 159</a:t>
                      </a:r>
                      <a:endParaRPr lang="en-ZA" sz="1200" b="1" i="0" u="none" strike="noStrike" dirty="0">
                        <a:solidFill>
                          <a:schemeClr val="tx2">
                            <a:lumMod val="50000"/>
                          </a:schemeClr>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marL="0" algn="ctr" defTabSz="914400" rtl="0" eaLnBrk="1" fontAlgn="b" latinLnBrk="0" hangingPunct="1"/>
                      <a:r>
                        <a:rPr lang="en-ZA" sz="1200" b="1" i="0" u="none" strike="noStrike" kern="1200" dirty="0" smtClean="0">
                          <a:solidFill>
                            <a:schemeClr val="tx2">
                              <a:lumMod val="50000"/>
                            </a:schemeClr>
                          </a:solidFill>
                          <a:effectLst/>
                          <a:latin typeface="Arial" pitchFamily="34" charset="0"/>
                          <a:ea typeface="+mn-ea"/>
                          <a:cs typeface="Arial" pitchFamily="34" charset="0"/>
                        </a:rPr>
                        <a:t>235%</a:t>
                      </a:r>
                      <a:endParaRPr lang="en-ZA" sz="1200" b="1" i="0"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226840419"/>
                  </a:ext>
                </a:extLst>
              </a:tr>
              <a:tr h="451686">
                <a:tc>
                  <a:txBody>
                    <a:bodyPr/>
                    <a:lstStyle/>
                    <a:p>
                      <a:pPr algn="l" fontAlgn="b"/>
                      <a:r>
                        <a:rPr lang="en-ZA" sz="1200" b="1" i="0" u="none" strike="noStrike" dirty="0">
                          <a:solidFill>
                            <a:schemeClr val="tx2">
                              <a:lumMod val="50000"/>
                            </a:schemeClr>
                          </a:solidFill>
                          <a:effectLst/>
                          <a:latin typeface="Arial" pitchFamily="34" charset="0"/>
                          <a:cs typeface="Arial" pitchFamily="34" charset="0"/>
                        </a:rPr>
                        <a:t>Estimated number of jobs facilitated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lvl="0" algn="ctr" fontAlgn="b"/>
                      <a:r>
                        <a:rPr lang="en-ZA" sz="1200" b="1" i="0" u="none" strike="noStrike" dirty="0" smtClean="0">
                          <a:solidFill>
                            <a:schemeClr val="tx2">
                              <a:lumMod val="50000"/>
                            </a:schemeClr>
                          </a:solidFill>
                          <a:effectLst/>
                          <a:latin typeface="Arial" pitchFamily="34" charset="0"/>
                          <a:cs typeface="Arial" pitchFamily="34" charset="0"/>
                        </a:rPr>
                        <a:t>28 </a:t>
                      </a:r>
                      <a:r>
                        <a:rPr lang="en-ZA" sz="1200" b="1" i="0" u="none" strike="noStrike" dirty="0">
                          <a:solidFill>
                            <a:schemeClr val="tx2">
                              <a:lumMod val="50000"/>
                            </a:schemeClr>
                          </a:solidFill>
                          <a:effectLst/>
                          <a:latin typeface="Arial" pitchFamily="34" charset="0"/>
                          <a:cs typeface="Arial" pitchFamily="34" charset="0"/>
                        </a:rPr>
                        <a:t>734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lvl="0" algn="ctr" defTabSz="914400" rtl="0" eaLnBrk="1" fontAlgn="b" latinLnBrk="0" hangingPunct="1"/>
                      <a:r>
                        <a:rPr lang="en-ZA" sz="1200" b="1" i="0" u="none" strike="noStrike" kern="1200" dirty="0">
                          <a:solidFill>
                            <a:schemeClr val="tx2">
                              <a:lumMod val="50000"/>
                            </a:schemeClr>
                          </a:solidFill>
                          <a:effectLst/>
                          <a:latin typeface="Arial" pitchFamily="34" charset="0"/>
                          <a:ea typeface="+mn-ea"/>
                          <a:cs typeface="Arial" pitchFamily="34" charset="0"/>
                        </a:rPr>
                        <a:t>         </a:t>
                      </a:r>
                      <a:r>
                        <a:rPr lang="en-ZA" sz="1200" b="1" i="0" u="none" strike="noStrike" kern="1200" dirty="0" smtClean="0">
                          <a:solidFill>
                            <a:schemeClr val="tx2">
                              <a:lumMod val="50000"/>
                            </a:schemeClr>
                          </a:solidFill>
                          <a:effectLst/>
                          <a:latin typeface="Arial" pitchFamily="34" charset="0"/>
                          <a:ea typeface="+mn-ea"/>
                          <a:cs typeface="Arial" pitchFamily="34" charset="0"/>
                        </a:rPr>
                        <a:t>24</a:t>
                      </a:r>
                      <a:r>
                        <a:rPr lang="en-ZA" sz="1200" b="1" i="0" u="none" strike="noStrike" kern="1200" baseline="0" dirty="0" smtClean="0">
                          <a:solidFill>
                            <a:schemeClr val="tx2">
                              <a:lumMod val="50000"/>
                            </a:schemeClr>
                          </a:solidFill>
                          <a:effectLst/>
                          <a:latin typeface="Arial" pitchFamily="34" charset="0"/>
                          <a:ea typeface="+mn-ea"/>
                          <a:cs typeface="Arial" pitchFamily="34" charset="0"/>
                        </a:rPr>
                        <a:t> 681</a:t>
                      </a:r>
                      <a:endParaRPr lang="en-ZA" sz="1200" b="1" i="0"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b"/>
                      <a:r>
                        <a:rPr lang="en-ZA" sz="1200" b="1" i="0" u="none" strike="noStrike" dirty="0" smtClean="0">
                          <a:solidFill>
                            <a:schemeClr val="tx2">
                              <a:lumMod val="50000"/>
                            </a:schemeClr>
                          </a:solidFill>
                          <a:effectLst/>
                          <a:latin typeface="Arial" pitchFamily="34" charset="0"/>
                          <a:cs typeface="Arial" pitchFamily="34" charset="0"/>
                        </a:rPr>
                        <a:t> 36</a:t>
                      </a:r>
                      <a:r>
                        <a:rPr lang="en-ZA" sz="1200" b="1" i="0" u="none" strike="noStrike" baseline="0" dirty="0" smtClean="0">
                          <a:solidFill>
                            <a:schemeClr val="tx2">
                              <a:lumMod val="50000"/>
                            </a:schemeClr>
                          </a:solidFill>
                          <a:effectLst/>
                          <a:latin typeface="Arial" pitchFamily="34" charset="0"/>
                          <a:cs typeface="Arial" pitchFamily="34" charset="0"/>
                        </a:rPr>
                        <a:t> 648</a:t>
                      </a:r>
                      <a:endParaRPr lang="en-ZA" sz="1200" b="1" i="0" u="none" strike="noStrike" dirty="0">
                        <a:solidFill>
                          <a:schemeClr val="tx2">
                            <a:lumMod val="50000"/>
                          </a:schemeClr>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b" latinLnBrk="0" hangingPunct="1"/>
                      <a:r>
                        <a:rPr lang="en-ZA" sz="1200" b="1" i="0" u="none" strike="noStrike" kern="1200" dirty="0" smtClean="0">
                          <a:solidFill>
                            <a:schemeClr val="tx2">
                              <a:lumMod val="50000"/>
                            </a:schemeClr>
                          </a:solidFill>
                          <a:effectLst/>
                          <a:latin typeface="Arial" pitchFamily="34" charset="0"/>
                          <a:ea typeface="+mn-ea"/>
                          <a:cs typeface="Arial" pitchFamily="34" charset="0"/>
                        </a:rPr>
                        <a:t>148%</a:t>
                      </a:r>
                      <a:endParaRPr lang="en-ZA" sz="1200" b="1" i="0"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3515699084"/>
                  </a:ext>
                </a:extLst>
              </a:tr>
            </a:tbl>
          </a:graphicData>
        </a:graphic>
      </p:graphicFrame>
      <p:sp>
        <p:nvSpPr>
          <p:cNvPr id="38" name="Rectangle 37"/>
          <p:cNvSpPr/>
          <p:nvPr/>
        </p:nvSpPr>
        <p:spPr>
          <a:xfrm>
            <a:off x="35859" y="5511109"/>
            <a:ext cx="6948445" cy="1015663"/>
          </a:xfrm>
          <a:prstGeom prst="rect">
            <a:avLst/>
          </a:prstGeom>
          <a:noFill/>
        </p:spPr>
        <p:txBody>
          <a:bodyPr wrap="square">
            <a:spAutoFit/>
          </a:bodyPr>
          <a:lstStyle/>
          <a:p>
            <a:pPr marL="171450" indent="-171450">
              <a:buFont typeface="Arial" charset="0"/>
              <a:buChar char="•"/>
            </a:pPr>
            <a:r>
              <a:rPr lang="en-ZA" sz="1200" dirty="0" smtClean="0">
                <a:solidFill>
                  <a:schemeClr val="tx2">
                    <a:lumMod val="50000"/>
                  </a:schemeClr>
                </a:solidFill>
                <a:latin typeface="Arial" panose="020B0604020202020204" pitchFamily="34" charset="0"/>
                <a:cs typeface="Arial" panose="020B0604020202020204" pitchFamily="34" charset="0"/>
              </a:rPr>
              <a:t>Approval </a:t>
            </a:r>
            <a:r>
              <a:rPr lang="en-ZA" sz="1200" dirty="0">
                <a:solidFill>
                  <a:schemeClr val="tx2">
                    <a:lumMod val="50000"/>
                  </a:schemeClr>
                </a:solidFill>
                <a:latin typeface="Arial" panose="020B0604020202020204" pitchFamily="34" charset="0"/>
                <a:cs typeface="Arial" panose="020B0604020202020204" pitchFamily="34" charset="0"/>
              </a:rPr>
              <a:t>targets remain under threat - </a:t>
            </a:r>
            <a:r>
              <a:rPr lang="en-ZA" sz="1200" dirty="0" smtClean="0">
                <a:solidFill>
                  <a:schemeClr val="tx2">
                    <a:lumMod val="50000"/>
                  </a:schemeClr>
                </a:solidFill>
                <a:latin typeface="Arial" panose="020B0604020202020204" pitchFamily="34" charset="0"/>
                <a:cs typeface="Arial" panose="020B0604020202020204" pitchFamily="34" charset="0"/>
              </a:rPr>
              <a:t>quality </a:t>
            </a:r>
            <a:r>
              <a:rPr lang="en-ZA" sz="1200" dirty="0">
                <a:solidFill>
                  <a:schemeClr val="tx2">
                    <a:lumMod val="50000"/>
                  </a:schemeClr>
                </a:solidFill>
                <a:latin typeface="Arial" panose="020B0604020202020204" pitchFamily="34" charset="0"/>
                <a:cs typeface="Arial" panose="020B0604020202020204" pitchFamily="34" charset="0"/>
              </a:rPr>
              <a:t>and quantity of the deal flow in both private rental and social </a:t>
            </a:r>
            <a:r>
              <a:rPr lang="en-ZA" sz="1200" dirty="0" smtClean="0">
                <a:solidFill>
                  <a:schemeClr val="tx2">
                    <a:lumMod val="50000"/>
                  </a:schemeClr>
                </a:solidFill>
                <a:latin typeface="Arial" panose="020B0604020202020204" pitchFamily="34" charset="0"/>
                <a:cs typeface="Arial" panose="020B0604020202020204" pitchFamily="34" charset="0"/>
              </a:rPr>
              <a:t>housing, credit criteria &amp; viability assumptions. </a:t>
            </a:r>
          </a:p>
          <a:p>
            <a:pPr marL="171450" indent="-171450">
              <a:buFont typeface="Arial" charset="0"/>
              <a:buChar char="•"/>
            </a:pPr>
            <a:r>
              <a:rPr lang="en-ZA" sz="1200" dirty="0" smtClean="0">
                <a:solidFill>
                  <a:schemeClr val="tx2">
                    <a:lumMod val="50000"/>
                  </a:schemeClr>
                </a:solidFill>
                <a:latin typeface="Arial" panose="020B0604020202020204" pitchFamily="34" charset="0"/>
                <a:cs typeface="Arial" panose="020B0604020202020204" pitchFamily="34" charset="0"/>
              </a:rPr>
              <a:t>Disbursements – delayed draws by IHS and HIP, committed funds will however be taken up fully within the MTSF enabling achievement of target.</a:t>
            </a:r>
          </a:p>
          <a:p>
            <a:pPr marL="171450" indent="-171450">
              <a:buFont typeface="Arial" charset="0"/>
              <a:buChar char="•"/>
            </a:pPr>
            <a:r>
              <a:rPr lang="en-ZA" sz="1200" dirty="0" smtClean="0">
                <a:solidFill>
                  <a:schemeClr val="tx2">
                    <a:lumMod val="50000"/>
                  </a:schemeClr>
                </a:solidFill>
                <a:latin typeface="Arial" panose="020B0604020202020204" pitchFamily="34" charset="0"/>
                <a:cs typeface="Arial" panose="020B0604020202020204" pitchFamily="34" charset="0"/>
              </a:rPr>
              <a:t>Leveraged programmes continue to yield success.</a:t>
            </a:r>
          </a:p>
        </p:txBody>
      </p:sp>
      <p:sp>
        <p:nvSpPr>
          <p:cNvPr id="4" name="Slide Number Placeholder 3"/>
          <p:cNvSpPr>
            <a:spLocks noGrp="1"/>
          </p:cNvSpPr>
          <p:nvPr>
            <p:ph type="sldNum" sz="quarter" idx="7"/>
          </p:nvPr>
        </p:nvSpPr>
        <p:spPr>
          <a:xfrm>
            <a:off x="4337177" y="6526772"/>
            <a:ext cx="234823" cy="331228"/>
          </a:xfrm>
        </p:spPr>
        <p:txBody>
          <a:bodyPr/>
          <a:lstStyle/>
          <a:p>
            <a:pPr marL="25400">
              <a:lnSpc>
                <a:spcPts val="1425"/>
              </a:lnSpc>
            </a:pPr>
            <a:fld id="{81D60167-4931-47E6-BA6A-407CBD079E47}" type="slidenum">
              <a:rPr lang="en-ZA" spc="-5" smtClean="0"/>
              <a:pPr marL="25400">
                <a:lnSpc>
                  <a:spcPts val="1425"/>
                </a:lnSpc>
              </a:pPr>
              <a:t>19</a:t>
            </a:fld>
            <a:endParaRPr lang="en-ZA" spc="-5" dirty="0"/>
          </a:p>
        </p:txBody>
      </p:sp>
    </p:spTree>
    <p:extLst>
      <p:ext uri="{BB962C8B-B14F-4D97-AF65-F5344CB8AC3E}">
        <p14:creationId xmlns:p14="http://schemas.microsoft.com/office/powerpoint/2010/main" xmlns="" val="1644367987"/>
      </p:ext>
    </p:extLst>
  </p:cSld>
  <p:clrMapOvr>
    <a:masterClrMapping/>
  </p:clrMapOvr>
  <p:transition spd="slow">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92150"/>
          </a:xfrm>
          <a:custGeom>
            <a:avLst/>
            <a:gdLst/>
            <a:ahLst/>
            <a:cxnLst/>
            <a:rect l="l" t="t" r="r" b="b"/>
            <a:pathLst>
              <a:path w="9144000" h="692150">
                <a:moveTo>
                  <a:pt x="0" y="691896"/>
                </a:moveTo>
                <a:lnTo>
                  <a:pt x="9144000" y="691896"/>
                </a:lnTo>
                <a:lnTo>
                  <a:pt x="9144000" y="0"/>
                </a:lnTo>
                <a:lnTo>
                  <a:pt x="0" y="0"/>
                </a:lnTo>
                <a:lnTo>
                  <a:pt x="0" y="691896"/>
                </a:lnTo>
                <a:close/>
              </a:path>
            </a:pathLst>
          </a:custGeom>
          <a:solidFill>
            <a:srgbClr val="2D75B6"/>
          </a:solidFill>
        </p:spPr>
        <p:txBody>
          <a:bodyPr wrap="square" lIns="0" tIns="0" rIns="0" bIns="0" rtlCol="0"/>
          <a:lstStyle/>
          <a:p>
            <a:endParaRPr dirty="0"/>
          </a:p>
        </p:txBody>
      </p:sp>
      <p:sp>
        <p:nvSpPr>
          <p:cNvPr id="3" name="object 3"/>
          <p:cNvSpPr/>
          <p:nvPr/>
        </p:nvSpPr>
        <p:spPr>
          <a:xfrm>
            <a:off x="0" y="0"/>
            <a:ext cx="9144000" cy="692150"/>
          </a:xfrm>
          <a:custGeom>
            <a:avLst/>
            <a:gdLst/>
            <a:ahLst/>
            <a:cxnLst/>
            <a:rect l="l" t="t" r="r" b="b"/>
            <a:pathLst>
              <a:path w="9144000" h="692150">
                <a:moveTo>
                  <a:pt x="0" y="691896"/>
                </a:moveTo>
                <a:lnTo>
                  <a:pt x="9144000" y="691896"/>
                </a:lnTo>
                <a:lnTo>
                  <a:pt x="9144000" y="0"/>
                </a:lnTo>
                <a:lnTo>
                  <a:pt x="0" y="0"/>
                </a:lnTo>
                <a:lnTo>
                  <a:pt x="0" y="691896"/>
                </a:lnTo>
                <a:close/>
              </a:path>
            </a:pathLst>
          </a:custGeom>
          <a:ln w="6096">
            <a:solidFill>
              <a:srgbClr val="5B9BD4"/>
            </a:solidFill>
          </a:ln>
        </p:spPr>
        <p:txBody>
          <a:bodyPr wrap="square" lIns="0" tIns="0" rIns="0" bIns="0" rtlCol="0"/>
          <a:lstStyle/>
          <a:p>
            <a:endParaRPr dirty="0"/>
          </a:p>
        </p:txBody>
      </p:sp>
      <p:sp>
        <p:nvSpPr>
          <p:cNvPr id="4" name="object 4"/>
          <p:cNvSpPr txBox="1">
            <a:spLocks noGrp="1"/>
          </p:cNvSpPr>
          <p:nvPr>
            <p:ph type="title"/>
          </p:nvPr>
        </p:nvSpPr>
        <p:spPr>
          <a:xfrm>
            <a:off x="3440429" y="65785"/>
            <a:ext cx="2263775" cy="505459"/>
          </a:xfrm>
          <a:prstGeom prst="rect">
            <a:avLst/>
          </a:prstGeom>
        </p:spPr>
        <p:txBody>
          <a:bodyPr vert="horz" wrap="square" lIns="0" tIns="0" rIns="0" bIns="0" rtlCol="0">
            <a:spAutoFit/>
          </a:bodyPr>
          <a:lstStyle/>
          <a:p>
            <a:pPr marL="12700">
              <a:lnSpc>
                <a:spcPct val="100000"/>
              </a:lnSpc>
            </a:pPr>
            <a:r>
              <a:rPr sz="3200" b="1" dirty="0">
                <a:solidFill>
                  <a:srgbClr val="F1F1F1"/>
                </a:solidFill>
              </a:rPr>
              <a:t>CONTENTS</a:t>
            </a:r>
            <a:endParaRPr sz="3200" b="1" dirty="0"/>
          </a:p>
        </p:txBody>
      </p:sp>
      <p:sp>
        <p:nvSpPr>
          <p:cNvPr id="5" name="object 5"/>
          <p:cNvSpPr/>
          <p:nvPr/>
        </p:nvSpPr>
        <p:spPr>
          <a:xfrm>
            <a:off x="0" y="723898"/>
            <a:ext cx="5076444" cy="6134098"/>
          </a:xfrm>
          <a:prstGeom prst="rect">
            <a:avLst/>
          </a:prstGeom>
          <a:blipFill>
            <a:blip r:embed="rId2" cstate="print"/>
            <a:stretch>
              <a:fillRect/>
            </a:stretch>
          </a:blipFill>
        </p:spPr>
        <p:txBody>
          <a:bodyPr wrap="square" lIns="0" tIns="0" rIns="0" bIns="0" rtlCol="0"/>
          <a:lstStyle/>
          <a:p>
            <a:endParaRPr dirty="0"/>
          </a:p>
        </p:txBody>
      </p:sp>
      <p:sp>
        <p:nvSpPr>
          <p:cNvPr id="6" name="object 6"/>
          <p:cNvSpPr txBox="1"/>
          <p:nvPr/>
        </p:nvSpPr>
        <p:spPr>
          <a:xfrm>
            <a:off x="5331967" y="1425575"/>
            <a:ext cx="3398520" cy="3885679"/>
          </a:xfrm>
          <a:prstGeom prst="rect">
            <a:avLst/>
          </a:prstGeom>
        </p:spPr>
        <p:txBody>
          <a:bodyPr vert="horz" wrap="square" lIns="0" tIns="0" rIns="0" bIns="0" rtlCol="0">
            <a:spAutoFit/>
          </a:bodyPr>
          <a:lstStyle/>
          <a:p>
            <a:pPr marL="12700">
              <a:lnSpc>
                <a:spcPct val="100000"/>
              </a:lnSpc>
              <a:tabLst>
                <a:tab pos="376555" algn="l"/>
                <a:tab pos="377190" algn="l"/>
              </a:tabLst>
            </a:pPr>
            <a:endParaRPr lang="en-ZA" sz="1800" spc="-5" dirty="0" smtClean="0">
              <a:solidFill>
                <a:srgbClr val="1F4E79"/>
              </a:solidFill>
              <a:latin typeface="Arial"/>
              <a:cs typeface="Arial"/>
            </a:endParaRPr>
          </a:p>
          <a:p>
            <a:pPr marL="376555" indent="-363855">
              <a:buFont typeface="Wingdings"/>
              <a:buChar char=""/>
              <a:tabLst>
                <a:tab pos="376555" algn="l"/>
                <a:tab pos="377190" algn="l"/>
              </a:tabLst>
            </a:pPr>
            <a:r>
              <a:rPr lang="en-ZA" spc="-5" dirty="0">
                <a:solidFill>
                  <a:srgbClr val="1F4E79"/>
                </a:solidFill>
                <a:latin typeface="Arial"/>
                <a:cs typeface="Arial"/>
              </a:rPr>
              <a:t>NHFC </a:t>
            </a:r>
            <a:r>
              <a:rPr lang="en-ZA" spc="-5" dirty="0" smtClean="0">
                <a:solidFill>
                  <a:srgbClr val="1F4E79"/>
                </a:solidFill>
                <a:latin typeface="Arial"/>
                <a:cs typeface="Arial"/>
              </a:rPr>
              <a:t>Overview</a:t>
            </a:r>
          </a:p>
          <a:p>
            <a:pPr marL="376555" indent="-363855">
              <a:buFont typeface="Wingdings"/>
              <a:buChar char=""/>
              <a:tabLst>
                <a:tab pos="376555" algn="l"/>
                <a:tab pos="377190" algn="l"/>
              </a:tabLst>
            </a:pPr>
            <a:endParaRPr lang="en-ZA" spc="-5" dirty="0">
              <a:solidFill>
                <a:srgbClr val="1F4E79"/>
              </a:solidFill>
              <a:latin typeface="Arial"/>
              <a:cs typeface="Arial"/>
            </a:endParaRPr>
          </a:p>
          <a:p>
            <a:pPr marL="376555" indent="-363855">
              <a:buFont typeface="Wingdings"/>
              <a:buChar char=""/>
              <a:tabLst>
                <a:tab pos="376555" algn="l"/>
                <a:tab pos="377190" algn="l"/>
              </a:tabLst>
            </a:pPr>
            <a:r>
              <a:rPr lang="en-ZA" spc="-5" dirty="0" smtClean="0">
                <a:solidFill>
                  <a:srgbClr val="1F4E79"/>
                </a:solidFill>
                <a:latin typeface="Arial"/>
                <a:cs typeface="Arial"/>
              </a:rPr>
              <a:t>Management Structure</a:t>
            </a:r>
            <a:endParaRPr lang="en-ZA" spc="-5" dirty="0">
              <a:solidFill>
                <a:srgbClr val="1F4E79"/>
              </a:solidFill>
              <a:latin typeface="Arial"/>
              <a:cs typeface="Arial"/>
            </a:endParaRPr>
          </a:p>
          <a:p>
            <a:pPr marL="376555" indent="-363855">
              <a:lnSpc>
                <a:spcPct val="100000"/>
              </a:lnSpc>
              <a:buFont typeface="Wingdings"/>
              <a:buChar char=""/>
              <a:tabLst>
                <a:tab pos="376555" algn="l"/>
                <a:tab pos="377190" algn="l"/>
              </a:tabLst>
            </a:pPr>
            <a:endParaRPr lang="en-ZA" spc="-5" dirty="0">
              <a:solidFill>
                <a:srgbClr val="1F4E79"/>
              </a:solidFill>
              <a:latin typeface="Arial"/>
              <a:cs typeface="Arial"/>
            </a:endParaRPr>
          </a:p>
          <a:p>
            <a:pPr marL="376555" indent="-363855">
              <a:buFont typeface="Wingdings"/>
              <a:buChar char=""/>
              <a:tabLst>
                <a:tab pos="376555" algn="l"/>
                <a:tab pos="377190" algn="l"/>
              </a:tabLst>
            </a:pPr>
            <a:r>
              <a:rPr lang="en-ZA" spc="-5" dirty="0">
                <a:solidFill>
                  <a:srgbClr val="1F4E79"/>
                </a:solidFill>
                <a:latin typeface="Arial"/>
                <a:cs typeface="Arial"/>
              </a:rPr>
              <a:t>Areas of </a:t>
            </a:r>
            <a:r>
              <a:rPr lang="en-ZA" spc="-5" dirty="0" smtClean="0">
                <a:solidFill>
                  <a:srgbClr val="1F4E79"/>
                </a:solidFill>
                <a:latin typeface="Arial"/>
                <a:cs typeface="Arial"/>
              </a:rPr>
              <a:t>Success</a:t>
            </a:r>
          </a:p>
          <a:p>
            <a:pPr marL="376555" indent="-363855">
              <a:buFont typeface="Wingdings"/>
              <a:buChar char=""/>
              <a:tabLst>
                <a:tab pos="376555" algn="l"/>
                <a:tab pos="377190" algn="l"/>
              </a:tabLst>
            </a:pPr>
            <a:endParaRPr lang="en-ZA" sz="1800" spc="-5" dirty="0">
              <a:solidFill>
                <a:srgbClr val="1F4E79"/>
              </a:solidFill>
              <a:latin typeface="Arial"/>
              <a:cs typeface="Arial"/>
            </a:endParaRPr>
          </a:p>
          <a:p>
            <a:pPr marL="376555" indent="-363855">
              <a:buFont typeface="Wingdings"/>
              <a:buChar char=""/>
              <a:tabLst>
                <a:tab pos="376555" algn="l"/>
                <a:tab pos="377190" algn="l"/>
              </a:tabLst>
            </a:pPr>
            <a:r>
              <a:rPr lang="en-ZA" spc="-5" dirty="0" smtClean="0">
                <a:solidFill>
                  <a:srgbClr val="1F4E79"/>
                </a:solidFill>
                <a:latin typeface="Arial"/>
                <a:cs typeface="Arial"/>
              </a:rPr>
              <a:t>2017/18 External Audit</a:t>
            </a:r>
            <a:endParaRPr lang="en-ZA" sz="1800" spc="-5" dirty="0" smtClean="0">
              <a:solidFill>
                <a:srgbClr val="1F4E79"/>
              </a:solidFill>
              <a:latin typeface="Arial"/>
              <a:cs typeface="Arial"/>
            </a:endParaRPr>
          </a:p>
          <a:p>
            <a:pPr marL="12700">
              <a:lnSpc>
                <a:spcPct val="100000"/>
              </a:lnSpc>
              <a:tabLst>
                <a:tab pos="376555" algn="l"/>
                <a:tab pos="377190" algn="l"/>
              </a:tabLst>
            </a:pPr>
            <a:endParaRPr sz="1850" dirty="0">
              <a:latin typeface="Times New Roman"/>
              <a:cs typeface="Times New Roman"/>
            </a:endParaRPr>
          </a:p>
          <a:p>
            <a:pPr marL="376555" indent="-363855">
              <a:lnSpc>
                <a:spcPct val="100000"/>
              </a:lnSpc>
              <a:buFont typeface="Wingdings"/>
              <a:buChar char=""/>
              <a:tabLst>
                <a:tab pos="376555" algn="l"/>
                <a:tab pos="377190" algn="l"/>
              </a:tabLst>
            </a:pPr>
            <a:r>
              <a:rPr lang="en-ZA" spc="-5" dirty="0" smtClean="0">
                <a:solidFill>
                  <a:srgbClr val="1F4E79"/>
                </a:solidFill>
                <a:latin typeface="Arial"/>
                <a:cs typeface="Arial"/>
              </a:rPr>
              <a:t>Business Plan (Targets)</a:t>
            </a:r>
          </a:p>
          <a:p>
            <a:pPr marL="12700">
              <a:lnSpc>
                <a:spcPct val="100000"/>
              </a:lnSpc>
              <a:tabLst>
                <a:tab pos="376555" algn="l"/>
                <a:tab pos="377190" algn="l"/>
              </a:tabLst>
            </a:pPr>
            <a:endParaRPr lang="en-ZA" spc="-5" dirty="0">
              <a:solidFill>
                <a:srgbClr val="1F4E79"/>
              </a:solidFill>
              <a:latin typeface="Arial"/>
              <a:cs typeface="Arial"/>
            </a:endParaRPr>
          </a:p>
          <a:p>
            <a:pPr marL="376555" indent="-363855">
              <a:lnSpc>
                <a:spcPct val="100000"/>
              </a:lnSpc>
              <a:buFont typeface="Wingdings"/>
              <a:buChar char=""/>
              <a:tabLst>
                <a:tab pos="376555" algn="l"/>
                <a:tab pos="377190" algn="l"/>
              </a:tabLst>
            </a:pPr>
            <a:r>
              <a:rPr lang="en-ZA" sz="1800" spc="-5" dirty="0" smtClean="0">
                <a:solidFill>
                  <a:srgbClr val="1F4E79"/>
                </a:solidFill>
                <a:latin typeface="Arial"/>
                <a:cs typeface="Arial"/>
              </a:rPr>
              <a:t>Challenges</a:t>
            </a:r>
          </a:p>
          <a:p>
            <a:pPr marL="12700">
              <a:lnSpc>
                <a:spcPct val="100000"/>
              </a:lnSpc>
              <a:tabLst>
                <a:tab pos="376555" algn="l"/>
                <a:tab pos="377190" algn="l"/>
              </a:tabLst>
            </a:pPr>
            <a:endParaRPr lang="en-ZA" sz="1800" spc="-5" dirty="0" smtClean="0">
              <a:solidFill>
                <a:srgbClr val="1F4E79"/>
              </a:solidFill>
              <a:latin typeface="Arial"/>
              <a:cs typeface="Arial"/>
            </a:endParaRPr>
          </a:p>
          <a:p>
            <a:pPr marL="12700">
              <a:lnSpc>
                <a:spcPct val="100000"/>
              </a:lnSpc>
              <a:tabLst>
                <a:tab pos="376555" algn="l"/>
                <a:tab pos="377190" algn="l"/>
              </a:tabLst>
            </a:pPr>
            <a:endParaRPr sz="1800" dirty="0">
              <a:latin typeface="Arial"/>
              <a:cs typeface="Arial"/>
            </a:endParaRPr>
          </a:p>
        </p:txBody>
      </p:sp>
      <p:sp>
        <p:nvSpPr>
          <p:cNvPr id="7" name="object 7"/>
          <p:cNvSpPr/>
          <p:nvPr/>
        </p:nvSpPr>
        <p:spPr>
          <a:xfrm>
            <a:off x="105155" y="6408418"/>
            <a:ext cx="2857500" cy="399288"/>
          </a:xfrm>
          <a:prstGeom prst="rect">
            <a:avLst/>
          </a:prstGeom>
          <a:blipFill>
            <a:blip r:embed="rId3" cstate="print"/>
            <a:stretch>
              <a:fillRect/>
            </a:stretch>
          </a:blipFill>
        </p:spPr>
        <p:txBody>
          <a:bodyPr wrap="square" lIns="0" tIns="0" rIns="0" bIns="0" rtlCol="0"/>
          <a:lstStyle/>
          <a:p>
            <a:endParaRPr dirty="0"/>
          </a:p>
        </p:txBody>
      </p:sp>
      <p:sp>
        <p:nvSpPr>
          <p:cNvPr id="8" name="object 8"/>
          <p:cNvSpPr/>
          <p:nvPr/>
        </p:nvSpPr>
        <p:spPr>
          <a:xfrm>
            <a:off x="131063" y="6452614"/>
            <a:ext cx="2790444" cy="345948"/>
          </a:xfrm>
          <a:prstGeom prst="rect">
            <a:avLst/>
          </a:prstGeom>
          <a:blipFill>
            <a:blip r:embed="rId4" cstate="print"/>
            <a:stretch>
              <a:fillRect/>
            </a:stretch>
          </a:blipFill>
        </p:spPr>
        <p:txBody>
          <a:bodyPr wrap="square" lIns="0" tIns="0" rIns="0" bIns="0" rtlCol="0"/>
          <a:lstStyle/>
          <a:p>
            <a:endParaRPr dirty="0"/>
          </a:p>
        </p:txBody>
      </p:sp>
      <p:sp>
        <p:nvSpPr>
          <p:cNvPr id="9" name="object 9"/>
          <p:cNvSpPr txBox="1"/>
          <p:nvPr/>
        </p:nvSpPr>
        <p:spPr>
          <a:xfrm>
            <a:off x="123444" y="6464808"/>
            <a:ext cx="2745105" cy="287020"/>
          </a:xfrm>
          <a:prstGeom prst="rect">
            <a:avLst/>
          </a:prstGeom>
          <a:solidFill>
            <a:srgbClr val="FFFFFF"/>
          </a:solidFill>
          <a:ln w="6095">
            <a:solidFill>
              <a:srgbClr val="E7E6E6"/>
            </a:solidFill>
          </a:ln>
        </p:spPr>
        <p:txBody>
          <a:bodyPr vert="horz" wrap="square" lIns="0" tIns="69850" rIns="0" bIns="0" rtlCol="0">
            <a:spAutoFit/>
          </a:bodyPr>
          <a:lstStyle/>
          <a:p>
            <a:pPr marL="87630">
              <a:lnSpc>
                <a:spcPct val="100000"/>
              </a:lnSpc>
              <a:spcBef>
                <a:spcPts val="550"/>
              </a:spcBef>
            </a:pPr>
            <a:r>
              <a:rPr sz="900" b="1" spc="-5" dirty="0">
                <a:solidFill>
                  <a:srgbClr val="212A35"/>
                </a:solidFill>
                <a:latin typeface="Arial"/>
                <a:cs typeface="Arial"/>
              </a:rPr>
              <a:t>Acacia </a:t>
            </a:r>
            <a:r>
              <a:rPr sz="900" b="1" dirty="0">
                <a:solidFill>
                  <a:srgbClr val="212A35"/>
                </a:solidFill>
                <a:latin typeface="Arial"/>
                <a:cs typeface="Arial"/>
              </a:rPr>
              <a:t>Park, Munsduzi - Pietermaritzburg,</a:t>
            </a:r>
            <a:r>
              <a:rPr sz="900" b="1" spc="-125" dirty="0">
                <a:solidFill>
                  <a:srgbClr val="212A35"/>
                </a:solidFill>
                <a:latin typeface="Arial"/>
                <a:cs typeface="Arial"/>
              </a:rPr>
              <a:t> </a:t>
            </a:r>
            <a:r>
              <a:rPr sz="900" b="1" dirty="0">
                <a:solidFill>
                  <a:srgbClr val="212A35"/>
                </a:solidFill>
                <a:latin typeface="Arial"/>
                <a:cs typeface="Arial"/>
              </a:rPr>
              <a:t>KZN</a:t>
            </a:r>
            <a:endParaRPr sz="900" dirty="0">
              <a:latin typeface="Arial"/>
              <a:cs typeface="Arial"/>
            </a:endParaRPr>
          </a:p>
        </p:txBody>
      </p:sp>
      <p:sp>
        <p:nvSpPr>
          <p:cNvPr id="10" name="Slide Number Placeholder 9"/>
          <p:cNvSpPr>
            <a:spLocks noGrp="1"/>
          </p:cNvSpPr>
          <p:nvPr>
            <p:ph type="sldNum" sz="quarter" idx="7"/>
          </p:nvPr>
        </p:nvSpPr>
        <p:spPr/>
        <p:txBody>
          <a:bodyPr/>
          <a:lstStyle/>
          <a:p>
            <a:pPr marL="25400">
              <a:lnSpc>
                <a:spcPts val="1425"/>
              </a:lnSpc>
            </a:pPr>
            <a:fld id="{81D60167-4931-47E6-BA6A-407CBD079E47}" type="slidenum">
              <a:rPr lang="en-ZA" spc="-5" smtClean="0"/>
              <a:pPr marL="25400">
                <a:lnSpc>
                  <a:spcPts val="1425"/>
                </a:lnSpc>
              </a:pPr>
              <a:t>2</a:t>
            </a:fld>
            <a:endParaRPr lang="en-ZA" spc="-5" dirty="0"/>
          </a:p>
        </p:txBody>
      </p:sp>
    </p:spTree>
  </p:cSld>
  <p:clrMapOvr>
    <a:masterClrMapping/>
  </p:clrMapOvr>
  <p:transition spd="slow">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1591"/>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solidFill>
            <a:srgbClr val="2D75B6"/>
          </a:solidFill>
        </p:spPr>
        <p:txBody>
          <a:bodyPr wrap="square" lIns="0" tIns="0" rIns="0" bIns="0" rtlCol="0"/>
          <a:lstStyle/>
          <a:p>
            <a:endParaRPr dirty="0"/>
          </a:p>
        </p:txBody>
      </p:sp>
      <p:sp>
        <p:nvSpPr>
          <p:cNvPr id="3" name="object 3"/>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ln w="6096">
            <a:solidFill>
              <a:srgbClr val="5B9BD4"/>
            </a:solidFill>
          </a:ln>
        </p:spPr>
        <p:txBody>
          <a:bodyPr wrap="square" lIns="0" tIns="0" rIns="0" bIns="0" rtlCol="0"/>
          <a:lstStyle/>
          <a:p>
            <a:endParaRPr dirty="0"/>
          </a:p>
        </p:txBody>
      </p:sp>
      <p:sp>
        <p:nvSpPr>
          <p:cNvPr id="4" name="object 4"/>
          <p:cNvSpPr txBox="1">
            <a:spLocks noGrp="1"/>
          </p:cNvSpPr>
          <p:nvPr>
            <p:ph type="title"/>
          </p:nvPr>
        </p:nvSpPr>
        <p:spPr>
          <a:xfrm>
            <a:off x="1143000" y="104902"/>
            <a:ext cx="7086600" cy="492443"/>
          </a:xfrm>
          <a:prstGeom prst="rect">
            <a:avLst/>
          </a:prstGeom>
        </p:spPr>
        <p:txBody>
          <a:bodyPr vert="horz" wrap="square" lIns="0" tIns="0" rIns="0" bIns="0" rtlCol="0">
            <a:spAutoFit/>
          </a:bodyPr>
          <a:lstStyle/>
          <a:p>
            <a:pPr algn="ctr"/>
            <a:r>
              <a:rPr lang="en-ZA" sz="3200" b="1" dirty="0">
                <a:latin typeface="Arial" panose="020B0604020202020204" pitchFamily="34" charset="0"/>
                <a:cs typeface="Arial" panose="020B0604020202020204" pitchFamily="34" charset="0"/>
              </a:rPr>
              <a:t>CHALLENGES</a:t>
            </a:r>
          </a:p>
        </p:txBody>
      </p:sp>
      <p:sp>
        <p:nvSpPr>
          <p:cNvPr id="5" name="object 5"/>
          <p:cNvSpPr/>
          <p:nvPr/>
        </p:nvSpPr>
        <p:spPr>
          <a:xfrm>
            <a:off x="228600" y="867155"/>
            <a:ext cx="8610600" cy="5665835"/>
          </a:xfrm>
          <a:custGeom>
            <a:avLst/>
            <a:gdLst/>
            <a:ahLst/>
            <a:cxnLst/>
            <a:rect l="l" t="t" r="r" b="b"/>
            <a:pathLst>
              <a:path w="8330565" h="5413375">
                <a:moveTo>
                  <a:pt x="0" y="5413248"/>
                </a:moveTo>
                <a:lnTo>
                  <a:pt x="8330183" y="5413248"/>
                </a:lnTo>
                <a:lnTo>
                  <a:pt x="8330183" y="0"/>
                </a:lnTo>
                <a:lnTo>
                  <a:pt x="0" y="0"/>
                </a:lnTo>
                <a:lnTo>
                  <a:pt x="0" y="5413248"/>
                </a:lnTo>
                <a:close/>
              </a:path>
            </a:pathLst>
          </a:custGeom>
          <a:ln w="57912">
            <a:solidFill>
              <a:srgbClr val="41709C"/>
            </a:solidFill>
          </a:ln>
        </p:spPr>
        <p:txBody>
          <a:bodyPr wrap="square" lIns="0" tIns="0" rIns="0" bIns="0" rtlCol="0"/>
          <a:lstStyle/>
          <a:p>
            <a:endParaRPr dirty="0"/>
          </a:p>
        </p:txBody>
      </p:sp>
      <p:sp>
        <p:nvSpPr>
          <p:cNvPr id="17" name="object 17"/>
          <p:cNvSpPr txBox="1"/>
          <p:nvPr/>
        </p:nvSpPr>
        <p:spPr>
          <a:xfrm>
            <a:off x="4337177" y="6532990"/>
            <a:ext cx="221615" cy="196215"/>
          </a:xfrm>
          <a:prstGeom prst="rect">
            <a:avLst/>
          </a:prstGeom>
        </p:spPr>
        <p:txBody>
          <a:bodyPr vert="horz" wrap="square" lIns="0" tIns="0" rIns="0" bIns="0" rtlCol="0">
            <a:spAutoFit/>
          </a:bodyPr>
          <a:lstStyle/>
          <a:p>
            <a:pPr marL="25400">
              <a:lnSpc>
                <a:spcPts val="1425"/>
              </a:lnSpc>
            </a:pPr>
            <a:fld id="{81D60167-4931-47E6-BA6A-407CBD079E47}" type="slidenum">
              <a:rPr sz="1200" spc="-5" dirty="0">
                <a:solidFill>
                  <a:srgbClr val="212A35"/>
                </a:solidFill>
                <a:latin typeface="Arial"/>
                <a:cs typeface="Arial"/>
              </a:rPr>
              <a:pPr marL="25400">
                <a:lnSpc>
                  <a:spcPts val="1425"/>
                </a:lnSpc>
              </a:pPr>
              <a:t>20</a:t>
            </a:fld>
            <a:endParaRPr sz="1200" dirty="0">
              <a:latin typeface="Arial"/>
              <a:cs typeface="Arial"/>
            </a:endParaRPr>
          </a:p>
        </p:txBody>
      </p:sp>
      <p:sp>
        <p:nvSpPr>
          <p:cNvPr id="7" name="Pentagon 6"/>
          <p:cNvSpPr/>
          <p:nvPr/>
        </p:nvSpPr>
        <p:spPr>
          <a:xfrm>
            <a:off x="457200" y="978526"/>
            <a:ext cx="4101592" cy="261229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600"/>
              </a:spcAft>
            </a:pPr>
            <a:r>
              <a:rPr lang="en-ZA" b="1" dirty="0">
                <a:latin typeface="Arial" panose="020B0604020202020204" pitchFamily="34" charset="0"/>
                <a:ea typeface="Calibri" panose="020F0502020204030204" pitchFamily="34" charset="0"/>
                <a:cs typeface="Times New Roman" panose="02020603050405020304" pitchFamily="18" charset="0"/>
              </a:rPr>
              <a:t>DFI C</a:t>
            </a:r>
            <a:r>
              <a:rPr lang="en-ZA" b="1" dirty="0" smtClean="0">
                <a:latin typeface="Arial" panose="020B0604020202020204" pitchFamily="34" charset="0"/>
                <a:ea typeface="Calibri" panose="020F0502020204030204" pitchFamily="34" charset="0"/>
                <a:cs typeface="Times New Roman" panose="02020603050405020304" pitchFamily="18" charset="0"/>
              </a:rPr>
              <a:t>onsolidation/HSDB </a:t>
            </a:r>
            <a:endParaRPr lang="en-ZA" b="1"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267200" y="1207109"/>
            <a:ext cx="4572000" cy="2462213"/>
          </a:xfrm>
          <a:prstGeom prst="rect">
            <a:avLst/>
          </a:prstGeom>
        </p:spPr>
        <p:txBody>
          <a:bodyPr>
            <a:spAutoFit/>
          </a:bodyPr>
          <a:lstStyle/>
          <a:p>
            <a:pPr marL="298450" indent="-285750">
              <a:spcAft>
                <a:spcPts val="600"/>
              </a:spcAft>
              <a:buFont typeface="Wingdings" panose="05000000000000000000" pitchFamily="2" charset="2"/>
              <a:buChar char="ü"/>
            </a:pPr>
            <a:r>
              <a:rPr lang="en-ZA" sz="1600" spc="-5" dirty="0" smtClean="0">
                <a:solidFill>
                  <a:srgbClr val="212A35"/>
                </a:solidFill>
                <a:latin typeface="Arial"/>
                <a:cs typeface="Arial"/>
              </a:rPr>
              <a:t>Protracted consolidation process – now the delay </a:t>
            </a:r>
            <a:r>
              <a:rPr lang="en-ZA" sz="1600" spc="-5" dirty="0">
                <a:solidFill>
                  <a:srgbClr val="212A35"/>
                </a:solidFill>
                <a:latin typeface="Arial"/>
                <a:cs typeface="Arial"/>
              </a:rPr>
              <a:t>in securing Section 66 National Treasury approval aggravates uncertainty among  staff and </a:t>
            </a:r>
            <a:r>
              <a:rPr lang="en-ZA" sz="1600" spc="-5" dirty="0" smtClean="0">
                <a:solidFill>
                  <a:srgbClr val="212A35"/>
                </a:solidFill>
                <a:latin typeface="Arial"/>
                <a:cs typeface="Arial"/>
              </a:rPr>
              <a:t>stakeholders – </a:t>
            </a:r>
            <a:r>
              <a:rPr lang="en-ZA" sz="1600" spc="-5" dirty="0" smtClean="0">
                <a:solidFill>
                  <a:srgbClr val="00B050"/>
                </a:solidFill>
                <a:latin typeface="Arial"/>
                <a:cs typeface="Arial"/>
              </a:rPr>
              <a:t>Now Resolved;</a:t>
            </a:r>
          </a:p>
          <a:p>
            <a:pPr marL="12700">
              <a:spcAft>
                <a:spcPts val="600"/>
              </a:spcAft>
            </a:pPr>
            <a:endParaRPr lang="en-ZA" sz="1600" spc="-5" dirty="0">
              <a:solidFill>
                <a:srgbClr val="212A35"/>
              </a:solidFill>
              <a:latin typeface="Arial"/>
              <a:cs typeface="Arial"/>
            </a:endParaRPr>
          </a:p>
          <a:p>
            <a:pPr marL="298450" indent="-285750">
              <a:spcAft>
                <a:spcPts val="600"/>
              </a:spcAft>
              <a:buFont typeface="Wingdings" panose="05000000000000000000" pitchFamily="2" charset="2"/>
              <a:buChar char="ü"/>
            </a:pPr>
            <a:r>
              <a:rPr lang="en-ZA" sz="1600" spc="-5" dirty="0" smtClean="0">
                <a:solidFill>
                  <a:srgbClr val="212A35"/>
                </a:solidFill>
                <a:latin typeface="Arial"/>
                <a:cs typeface="Arial"/>
              </a:rPr>
              <a:t>Governance – </a:t>
            </a:r>
            <a:r>
              <a:rPr lang="en-ZA" sz="1600" spc="-5" dirty="0">
                <a:solidFill>
                  <a:srgbClr val="212A35"/>
                </a:solidFill>
                <a:latin typeface="Arial"/>
                <a:cs typeface="Arial"/>
              </a:rPr>
              <a:t>risks associated </a:t>
            </a:r>
            <a:r>
              <a:rPr lang="en-ZA" sz="1600" spc="-5" dirty="0" smtClean="0">
                <a:solidFill>
                  <a:srgbClr val="212A35"/>
                </a:solidFill>
                <a:latin typeface="Arial"/>
                <a:cs typeface="Arial"/>
              </a:rPr>
              <a:t>diverse decisions in the context of the imminent consolidation – </a:t>
            </a:r>
            <a:r>
              <a:rPr lang="en-ZA" sz="1600" spc="-5" dirty="0" smtClean="0">
                <a:solidFill>
                  <a:srgbClr val="00B050"/>
                </a:solidFill>
                <a:latin typeface="Arial"/>
                <a:cs typeface="Arial"/>
              </a:rPr>
              <a:t>Now Resolved;</a:t>
            </a:r>
            <a:endParaRPr lang="en-ZA" sz="1600" spc="-5" dirty="0">
              <a:solidFill>
                <a:srgbClr val="00B050"/>
              </a:solidFill>
              <a:latin typeface="Arial"/>
              <a:cs typeface="Arial"/>
            </a:endParaRPr>
          </a:p>
        </p:txBody>
      </p:sp>
      <p:sp>
        <p:nvSpPr>
          <p:cNvPr id="19" name="Pentagon 18"/>
          <p:cNvSpPr/>
          <p:nvPr/>
        </p:nvSpPr>
        <p:spPr>
          <a:xfrm>
            <a:off x="457199" y="3733800"/>
            <a:ext cx="3879977" cy="2612295"/>
          </a:xfrm>
          <a:prstGeom prst="homePlate">
            <a:avLst>
              <a:gd name="adj" fmla="val 41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nSpc>
                <a:spcPct val="107000"/>
              </a:lnSpc>
            </a:pPr>
            <a:r>
              <a:rPr lang="en-ZA" b="1" dirty="0">
                <a:latin typeface="Arial" panose="020B0604020202020204" pitchFamily="34" charset="0"/>
                <a:ea typeface="Calibri" panose="020F0502020204030204" pitchFamily="34" charset="0"/>
                <a:cs typeface="Times New Roman" panose="02020603050405020304" pitchFamily="18" charset="0"/>
              </a:rPr>
              <a:t>Social Housing </a:t>
            </a:r>
          </a:p>
        </p:txBody>
      </p:sp>
      <p:sp>
        <p:nvSpPr>
          <p:cNvPr id="22" name="Rectangle 21"/>
          <p:cNvSpPr/>
          <p:nvPr/>
        </p:nvSpPr>
        <p:spPr>
          <a:xfrm>
            <a:off x="4256049" y="3651683"/>
            <a:ext cx="4730934" cy="3109890"/>
          </a:xfrm>
          <a:prstGeom prst="rect">
            <a:avLst/>
          </a:prstGeom>
        </p:spPr>
        <p:txBody>
          <a:bodyPr wrap="square">
            <a:spAutoFit/>
          </a:bodyPr>
          <a:lstStyle/>
          <a:p>
            <a:pPr marL="298450" indent="-285750">
              <a:lnSpc>
                <a:spcPct val="107000"/>
              </a:lnSpc>
              <a:spcAft>
                <a:spcPts val="600"/>
              </a:spcAft>
              <a:buFont typeface="Wingdings" panose="05000000000000000000" pitchFamily="2" charset="2"/>
              <a:buChar char="ü"/>
            </a:pPr>
            <a:r>
              <a:rPr lang="en-ZA" sz="1600" spc="-5" dirty="0">
                <a:solidFill>
                  <a:srgbClr val="212A35"/>
                </a:solidFill>
                <a:latin typeface="Arial"/>
                <a:cs typeface="Arial"/>
              </a:rPr>
              <a:t>Rising culture of non-payment of rent and illegal occupation of social housing units. With ± 25% of total loan book in social housing matter being closely monitored. Specific clients that are non-performing in social housing and in arrears totalling </a:t>
            </a:r>
            <a:r>
              <a:rPr lang="en-ZA" sz="1600" b="1" spc="-5" dirty="0">
                <a:solidFill>
                  <a:srgbClr val="212A35"/>
                </a:solidFill>
                <a:latin typeface="Arial"/>
                <a:cs typeface="Arial"/>
              </a:rPr>
              <a:t>R23 million </a:t>
            </a:r>
            <a:r>
              <a:rPr lang="en-ZA" sz="1600" spc="-5" dirty="0">
                <a:solidFill>
                  <a:srgbClr val="212A35"/>
                </a:solidFill>
                <a:latin typeface="Arial"/>
                <a:cs typeface="Arial"/>
              </a:rPr>
              <a:t>(First Metro, </a:t>
            </a:r>
            <a:r>
              <a:rPr lang="en-ZA" sz="1600" spc="-5" dirty="0" err="1">
                <a:solidFill>
                  <a:srgbClr val="212A35"/>
                </a:solidFill>
                <a:latin typeface="Arial"/>
                <a:cs typeface="Arial"/>
              </a:rPr>
              <a:t>Msunduzi</a:t>
            </a:r>
            <a:r>
              <a:rPr lang="en-ZA" sz="1600" spc="-5" dirty="0">
                <a:solidFill>
                  <a:srgbClr val="212A35"/>
                </a:solidFill>
                <a:latin typeface="Arial"/>
                <a:cs typeface="Arial"/>
              </a:rPr>
              <a:t>, SOHCO and </a:t>
            </a:r>
            <a:r>
              <a:rPr lang="en-ZA" sz="1600" spc="-5" dirty="0" err="1">
                <a:solidFill>
                  <a:srgbClr val="212A35"/>
                </a:solidFill>
                <a:latin typeface="Arial"/>
                <a:cs typeface="Arial"/>
              </a:rPr>
              <a:t>Freshco</a:t>
            </a:r>
            <a:r>
              <a:rPr lang="en-ZA" sz="1600" spc="-5" dirty="0" smtClean="0">
                <a:solidFill>
                  <a:srgbClr val="212A35"/>
                </a:solidFill>
                <a:latin typeface="Arial"/>
                <a:cs typeface="Arial"/>
              </a:rPr>
              <a:t>);</a:t>
            </a:r>
          </a:p>
          <a:p>
            <a:pPr marL="12700">
              <a:lnSpc>
                <a:spcPct val="107000"/>
              </a:lnSpc>
              <a:spcAft>
                <a:spcPts val="600"/>
              </a:spcAft>
            </a:pPr>
            <a:endParaRPr lang="en-ZA" sz="1600" spc="-5" dirty="0" smtClean="0">
              <a:solidFill>
                <a:srgbClr val="212A35"/>
              </a:solidFill>
              <a:latin typeface="Arial"/>
              <a:cs typeface="Arial"/>
            </a:endParaRPr>
          </a:p>
          <a:p>
            <a:pPr marL="298450" indent="-285750">
              <a:buFont typeface="Wingdings" panose="05000000000000000000" pitchFamily="2" charset="2"/>
              <a:buChar char="ü"/>
            </a:pPr>
            <a:r>
              <a:rPr lang="en-ZA" sz="1600" spc="-5" dirty="0" smtClean="0">
                <a:solidFill>
                  <a:srgbClr val="212A35"/>
                </a:solidFill>
                <a:latin typeface="Arial"/>
                <a:cs typeface="Arial"/>
              </a:rPr>
              <a:t>Robust Regulatory environment</a:t>
            </a:r>
          </a:p>
          <a:p>
            <a:pPr marL="12700"/>
            <a:r>
              <a:rPr lang="en-ZA" sz="1600" spc="-5" dirty="0" smtClean="0">
                <a:solidFill>
                  <a:srgbClr val="212A35"/>
                </a:solidFill>
                <a:latin typeface="Arial"/>
                <a:cs typeface="Arial"/>
              </a:rPr>
              <a:t>     conducive for blended lending</a:t>
            </a:r>
            <a:endParaRPr lang="en-ZA" sz="1600" spc="-5" dirty="0">
              <a:solidFill>
                <a:srgbClr val="212A35"/>
              </a:solidFill>
              <a:latin typeface="Arial"/>
              <a:cs typeface="Arial"/>
            </a:endParaRPr>
          </a:p>
          <a:p>
            <a:pPr marL="298450" indent="-285750">
              <a:lnSpc>
                <a:spcPct val="107000"/>
              </a:lnSpc>
              <a:spcAft>
                <a:spcPts val="600"/>
              </a:spcAft>
              <a:buFont typeface="Wingdings" panose="05000000000000000000" pitchFamily="2" charset="2"/>
              <a:buChar char="ü"/>
            </a:pPr>
            <a:endParaRPr lang="en-ZA" sz="1600" spc="-5" dirty="0">
              <a:solidFill>
                <a:srgbClr val="212A35"/>
              </a:solidFill>
              <a:latin typeface="Arial"/>
              <a:cs typeface="Arial"/>
            </a:endParaRPr>
          </a:p>
        </p:txBody>
      </p:sp>
      <p:sp>
        <p:nvSpPr>
          <p:cNvPr id="8" name="Slide Number Placeholder 7"/>
          <p:cNvSpPr>
            <a:spLocks noGrp="1"/>
          </p:cNvSpPr>
          <p:nvPr>
            <p:ph type="sldNum" sz="quarter" idx="7"/>
          </p:nvPr>
        </p:nvSpPr>
        <p:spPr>
          <a:xfrm>
            <a:off x="4337177" y="6532990"/>
            <a:ext cx="221615" cy="196215"/>
          </a:xfrm>
        </p:spPr>
        <p:txBody>
          <a:bodyPr/>
          <a:lstStyle/>
          <a:p>
            <a:pPr marL="25400">
              <a:lnSpc>
                <a:spcPts val="1425"/>
              </a:lnSpc>
            </a:pPr>
            <a:fld id="{81D60167-4931-47E6-BA6A-407CBD079E47}" type="slidenum">
              <a:rPr lang="en-ZA" spc="-5" smtClean="0"/>
              <a:pPr marL="25400">
                <a:lnSpc>
                  <a:spcPts val="1425"/>
                </a:lnSpc>
              </a:pPr>
              <a:t>20</a:t>
            </a:fld>
            <a:endParaRPr lang="en-ZA" spc="-5" dirty="0"/>
          </a:p>
        </p:txBody>
      </p:sp>
    </p:spTree>
    <p:extLst>
      <p:ext uri="{BB962C8B-B14F-4D97-AF65-F5344CB8AC3E}">
        <p14:creationId xmlns:p14="http://schemas.microsoft.com/office/powerpoint/2010/main" xmlns="" val="1052290041"/>
      </p:ext>
    </p:extLst>
  </p:cSld>
  <p:clrMapOvr>
    <a:masterClrMapping/>
  </p:clrMapOvr>
  <p:transition spd="slow">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1591"/>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solidFill>
            <a:srgbClr val="2D75B6"/>
          </a:solidFill>
        </p:spPr>
        <p:txBody>
          <a:bodyPr wrap="square" lIns="0" tIns="0" rIns="0" bIns="0" rtlCol="0"/>
          <a:lstStyle/>
          <a:p>
            <a:endParaRPr dirty="0"/>
          </a:p>
        </p:txBody>
      </p:sp>
      <p:sp>
        <p:nvSpPr>
          <p:cNvPr id="3" name="object 3"/>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ln w="6096">
            <a:solidFill>
              <a:srgbClr val="5B9BD4"/>
            </a:solidFill>
          </a:ln>
        </p:spPr>
        <p:txBody>
          <a:bodyPr wrap="square" lIns="0" tIns="0" rIns="0" bIns="0" rtlCol="0"/>
          <a:lstStyle/>
          <a:p>
            <a:endParaRPr dirty="0"/>
          </a:p>
        </p:txBody>
      </p:sp>
      <p:sp>
        <p:nvSpPr>
          <p:cNvPr id="4" name="object 4"/>
          <p:cNvSpPr txBox="1">
            <a:spLocks noGrp="1"/>
          </p:cNvSpPr>
          <p:nvPr>
            <p:ph type="title"/>
          </p:nvPr>
        </p:nvSpPr>
        <p:spPr>
          <a:xfrm>
            <a:off x="1143000" y="104902"/>
            <a:ext cx="7086600" cy="492443"/>
          </a:xfrm>
          <a:prstGeom prst="rect">
            <a:avLst/>
          </a:prstGeom>
        </p:spPr>
        <p:txBody>
          <a:bodyPr vert="horz" wrap="square" lIns="0" tIns="0" rIns="0" bIns="0" rtlCol="0">
            <a:spAutoFit/>
          </a:bodyPr>
          <a:lstStyle/>
          <a:p>
            <a:pPr algn="ctr"/>
            <a:r>
              <a:rPr lang="en-ZA" sz="3200" b="1" dirty="0">
                <a:latin typeface="Arial" panose="020B0604020202020204" pitchFamily="34" charset="0"/>
                <a:cs typeface="Arial" panose="020B0604020202020204" pitchFamily="34" charset="0"/>
              </a:rPr>
              <a:t>CHALLENGES</a:t>
            </a:r>
          </a:p>
        </p:txBody>
      </p:sp>
      <p:sp>
        <p:nvSpPr>
          <p:cNvPr id="5" name="object 5"/>
          <p:cNvSpPr/>
          <p:nvPr/>
        </p:nvSpPr>
        <p:spPr>
          <a:xfrm>
            <a:off x="228600" y="867155"/>
            <a:ext cx="8763000" cy="5665835"/>
          </a:xfrm>
          <a:custGeom>
            <a:avLst/>
            <a:gdLst/>
            <a:ahLst/>
            <a:cxnLst/>
            <a:rect l="l" t="t" r="r" b="b"/>
            <a:pathLst>
              <a:path w="8330565" h="5413375">
                <a:moveTo>
                  <a:pt x="0" y="5413248"/>
                </a:moveTo>
                <a:lnTo>
                  <a:pt x="8330183" y="5413248"/>
                </a:lnTo>
                <a:lnTo>
                  <a:pt x="8330183" y="0"/>
                </a:lnTo>
                <a:lnTo>
                  <a:pt x="0" y="0"/>
                </a:lnTo>
                <a:lnTo>
                  <a:pt x="0" y="5413248"/>
                </a:lnTo>
                <a:close/>
              </a:path>
            </a:pathLst>
          </a:custGeom>
          <a:ln w="57912">
            <a:solidFill>
              <a:srgbClr val="41709C"/>
            </a:solidFill>
          </a:ln>
        </p:spPr>
        <p:txBody>
          <a:bodyPr wrap="square" lIns="0" tIns="0" rIns="0" bIns="0" rtlCol="0"/>
          <a:lstStyle/>
          <a:p>
            <a:endParaRPr dirty="0"/>
          </a:p>
        </p:txBody>
      </p:sp>
      <p:sp>
        <p:nvSpPr>
          <p:cNvPr id="17" name="object 17"/>
          <p:cNvSpPr txBox="1"/>
          <p:nvPr/>
        </p:nvSpPr>
        <p:spPr>
          <a:xfrm>
            <a:off x="4337177" y="6553632"/>
            <a:ext cx="221615" cy="196215"/>
          </a:xfrm>
          <a:prstGeom prst="rect">
            <a:avLst/>
          </a:prstGeom>
        </p:spPr>
        <p:txBody>
          <a:bodyPr vert="horz" wrap="square" lIns="0" tIns="0" rIns="0" bIns="0" rtlCol="0">
            <a:spAutoFit/>
          </a:bodyPr>
          <a:lstStyle/>
          <a:p>
            <a:pPr marL="25400">
              <a:lnSpc>
                <a:spcPts val="1425"/>
              </a:lnSpc>
            </a:pPr>
            <a:fld id="{81D60167-4931-47E6-BA6A-407CBD079E47}" type="slidenum">
              <a:rPr sz="1200" spc="-5" dirty="0">
                <a:solidFill>
                  <a:srgbClr val="212A35"/>
                </a:solidFill>
                <a:latin typeface="Arial"/>
                <a:cs typeface="Arial"/>
              </a:rPr>
              <a:pPr marL="25400">
                <a:lnSpc>
                  <a:spcPts val="1425"/>
                </a:lnSpc>
              </a:pPr>
              <a:t>21</a:t>
            </a:fld>
            <a:endParaRPr sz="1200" dirty="0">
              <a:latin typeface="Arial"/>
              <a:cs typeface="Arial"/>
            </a:endParaRPr>
          </a:p>
        </p:txBody>
      </p:sp>
      <p:sp>
        <p:nvSpPr>
          <p:cNvPr id="7" name="Pentagon 6"/>
          <p:cNvSpPr/>
          <p:nvPr/>
        </p:nvSpPr>
        <p:spPr>
          <a:xfrm>
            <a:off x="457200" y="978526"/>
            <a:ext cx="4101592" cy="261229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ZA" b="1" dirty="0">
                <a:latin typeface="Arial" panose="020B0604020202020204" pitchFamily="34" charset="0"/>
                <a:ea typeface="Calibri" panose="020F0502020204030204" pitchFamily="34" charset="0"/>
                <a:cs typeface="Times New Roman" panose="02020603050405020304" pitchFamily="18" charset="0"/>
              </a:rPr>
              <a:t>Compliance with </a:t>
            </a:r>
            <a:r>
              <a:rPr lang="en-ZA" b="1" dirty="0" smtClean="0">
                <a:latin typeface="Arial" panose="020B0604020202020204" pitchFamily="34" charset="0"/>
                <a:ea typeface="Calibri" panose="020F0502020204030204" pitchFamily="34" charset="0"/>
                <a:cs typeface="Times New Roman" panose="02020603050405020304" pitchFamily="18" charset="0"/>
              </a:rPr>
              <a:t>PFMA (Submission </a:t>
            </a:r>
            <a:r>
              <a:rPr lang="en-ZA" b="1" dirty="0">
                <a:latin typeface="Arial" panose="020B0604020202020204" pitchFamily="34" charset="0"/>
                <a:ea typeface="Calibri" panose="020F0502020204030204" pitchFamily="34" charset="0"/>
                <a:cs typeface="Times New Roman" panose="02020603050405020304" pitchFamily="18" charset="0"/>
              </a:rPr>
              <a:t>of </a:t>
            </a:r>
            <a:r>
              <a:rPr lang="en-ZA" b="1" dirty="0" smtClean="0">
                <a:latin typeface="Arial" panose="020B0604020202020204" pitchFamily="34" charset="0"/>
                <a:ea typeface="Calibri" panose="020F0502020204030204" pitchFamily="34" charset="0"/>
                <a:cs typeface="Times New Roman" panose="02020603050405020304" pitchFamily="18" charset="0"/>
              </a:rPr>
              <a:t>Integrated Annual Report (IAR) </a:t>
            </a:r>
            <a:r>
              <a:rPr lang="en-ZA" b="1" dirty="0">
                <a:latin typeface="Arial" panose="020B0604020202020204" pitchFamily="34" charset="0"/>
                <a:ea typeface="Calibri" panose="020F0502020204030204" pitchFamily="34" charset="0"/>
                <a:cs typeface="Times New Roman" panose="02020603050405020304" pitchFamily="18" charset="0"/>
              </a:rPr>
              <a:t>by 31 August 2018)</a:t>
            </a:r>
          </a:p>
        </p:txBody>
      </p:sp>
      <p:sp>
        <p:nvSpPr>
          <p:cNvPr id="6" name="Rectangle 5"/>
          <p:cNvSpPr/>
          <p:nvPr/>
        </p:nvSpPr>
        <p:spPr>
          <a:xfrm>
            <a:off x="3962400" y="990558"/>
            <a:ext cx="4876800" cy="2707857"/>
          </a:xfrm>
          <a:prstGeom prst="rect">
            <a:avLst/>
          </a:prstGeom>
        </p:spPr>
        <p:txBody>
          <a:bodyPr wrap="square">
            <a:spAutoFit/>
          </a:bodyPr>
          <a:lstStyle/>
          <a:p>
            <a:pPr marL="538163" indent="-269875">
              <a:lnSpc>
                <a:spcPct val="107000"/>
              </a:lnSpc>
              <a:buFont typeface="Wingdings" panose="05000000000000000000" pitchFamily="2" charset="2"/>
              <a:buChar char="ü"/>
            </a:pPr>
            <a:r>
              <a:rPr lang="en-ZA" sz="1600" dirty="0">
                <a:latin typeface="Arial" panose="020B0604020202020204" pitchFamily="34" charset="0"/>
                <a:ea typeface="Calibri" panose="020F0502020204030204" pitchFamily="34" charset="0"/>
                <a:cs typeface="Times New Roman" panose="02020603050405020304" pitchFamily="18" charset="0"/>
              </a:rPr>
              <a:t>Delayed audit process (</a:t>
            </a:r>
            <a:r>
              <a:rPr lang="en-ZA" sz="1600" dirty="0" err="1" smtClean="0">
                <a:latin typeface="Arial" panose="020B0604020202020204" pitchFamily="34" charset="0"/>
                <a:ea typeface="Calibri" panose="020F0502020204030204" pitchFamily="34" charset="0"/>
                <a:cs typeface="Times New Roman" panose="02020603050405020304" pitchFamily="18" charset="0"/>
              </a:rPr>
              <a:t>appr</a:t>
            </a:r>
            <a:r>
              <a:rPr lang="en-ZA" sz="1600" dirty="0" smtClean="0">
                <a:latin typeface="Arial" panose="020B0604020202020204" pitchFamily="34" charset="0"/>
                <a:ea typeface="Calibri" panose="020F0502020204030204" pitchFamily="34" charset="0"/>
                <a:cs typeface="Times New Roman" panose="02020603050405020304" pitchFamily="18" charset="0"/>
              </a:rPr>
              <a:t>. 4 </a:t>
            </a:r>
            <a:r>
              <a:rPr lang="en-ZA" sz="1600" dirty="0" err="1" smtClean="0">
                <a:latin typeface="Arial" panose="020B0604020202020204" pitchFamily="34" charset="0"/>
                <a:ea typeface="Calibri" panose="020F0502020204030204" pitchFamily="34" charset="0"/>
                <a:cs typeface="Times New Roman" panose="02020603050405020304" pitchFamily="18" charset="0"/>
              </a:rPr>
              <a:t>wks</a:t>
            </a:r>
            <a:r>
              <a:rPr lang="en-ZA" sz="1600" dirty="0" smtClean="0">
                <a:latin typeface="Arial" panose="020B0604020202020204" pitchFamily="34" charset="0"/>
                <a:ea typeface="Calibri" panose="020F0502020204030204" pitchFamily="34" charset="0"/>
                <a:cs typeface="Times New Roman" panose="02020603050405020304" pitchFamily="18" charset="0"/>
              </a:rPr>
              <a:t> </a:t>
            </a:r>
            <a:r>
              <a:rPr lang="en-ZA" sz="1600" dirty="0">
                <a:latin typeface="Arial" panose="020B0604020202020204" pitchFamily="34" charset="0"/>
                <a:ea typeface="Calibri" panose="020F0502020204030204" pitchFamily="34" charset="0"/>
                <a:cs typeface="Times New Roman" panose="02020603050405020304" pitchFamily="18" charset="0"/>
              </a:rPr>
              <a:t>compared to prior year) due to termination of </a:t>
            </a:r>
            <a:r>
              <a:rPr lang="en-ZA" sz="1600" dirty="0" err="1">
                <a:latin typeface="Arial" panose="020B0604020202020204" pitchFamily="34" charset="0"/>
                <a:ea typeface="Calibri" panose="020F0502020204030204" pitchFamily="34" charset="0"/>
                <a:cs typeface="Times New Roman" panose="02020603050405020304" pitchFamily="18" charset="0"/>
              </a:rPr>
              <a:t>Nkonki</a:t>
            </a:r>
            <a:r>
              <a:rPr lang="en-ZA" sz="1600" dirty="0">
                <a:latin typeface="Arial" panose="020B0604020202020204" pitchFamily="34" charset="0"/>
                <a:ea typeface="Calibri" panose="020F0502020204030204" pitchFamily="34" charset="0"/>
                <a:cs typeface="Times New Roman" panose="02020603050405020304" pitchFamily="18" charset="0"/>
              </a:rPr>
              <a:t> </a:t>
            </a:r>
            <a:r>
              <a:rPr lang="en-ZA" sz="1600" dirty="0" err="1">
                <a:latin typeface="Arial" panose="020B0604020202020204" pitchFamily="34" charset="0"/>
                <a:ea typeface="Calibri" panose="020F0502020204030204" pitchFamily="34" charset="0"/>
                <a:cs typeface="Times New Roman" panose="02020603050405020304" pitchFamily="18" charset="0"/>
              </a:rPr>
              <a:t>Inc’s</a:t>
            </a:r>
            <a:r>
              <a:rPr lang="en-ZA" sz="1600" dirty="0">
                <a:latin typeface="Arial" panose="020B0604020202020204" pitchFamily="34" charset="0"/>
                <a:ea typeface="Calibri" panose="020F0502020204030204" pitchFamily="34" charset="0"/>
                <a:cs typeface="Times New Roman" panose="02020603050405020304" pitchFamily="18" charset="0"/>
              </a:rPr>
              <a:t> engagement as per AG’s directive led to non finalisation of the annual report (AR) – it is expected that the AR will be finalised mid - September. Indications given by the AG is that unqualified audit opinions will be given for CTCHC and NHFC, however, a matter of emphasis on irregular expenditure will be included in NHFC’s Audit Report</a:t>
            </a:r>
            <a:r>
              <a:rPr lang="en-ZA" sz="1600" dirty="0" smtClean="0">
                <a:latin typeface="Arial" panose="020B0604020202020204" pitchFamily="34" charset="0"/>
                <a:ea typeface="Calibri" panose="020F0502020204030204" pitchFamily="34" charset="0"/>
                <a:cs typeface="Times New Roman" panose="02020603050405020304" pitchFamily="18" charset="0"/>
              </a:rPr>
              <a:t>.</a:t>
            </a:r>
            <a:endParaRPr lang="en-ZA" sz="1600" spc="-5" dirty="0">
              <a:solidFill>
                <a:srgbClr val="212A35"/>
              </a:solidFill>
              <a:latin typeface="Arial"/>
              <a:cs typeface="Arial"/>
            </a:endParaRPr>
          </a:p>
        </p:txBody>
      </p:sp>
      <p:sp>
        <p:nvSpPr>
          <p:cNvPr id="19" name="Pentagon 18"/>
          <p:cNvSpPr/>
          <p:nvPr/>
        </p:nvSpPr>
        <p:spPr>
          <a:xfrm>
            <a:off x="457199" y="3755757"/>
            <a:ext cx="3879977" cy="261229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600"/>
              </a:spcAft>
            </a:pPr>
            <a:r>
              <a:rPr lang="en-ZA" b="1" dirty="0">
                <a:latin typeface="Arial" panose="020B0604020202020204" pitchFamily="34" charset="0"/>
                <a:ea typeface="Calibri" panose="020F0502020204030204" pitchFamily="34" charset="0"/>
                <a:cs typeface="Times New Roman" panose="02020603050405020304" pitchFamily="18" charset="0"/>
              </a:rPr>
              <a:t>Economy </a:t>
            </a:r>
          </a:p>
        </p:txBody>
      </p:sp>
      <p:sp>
        <p:nvSpPr>
          <p:cNvPr id="8" name="Rectangle 7"/>
          <p:cNvSpPr/>
          <p:nvPr/>
        </p:nvSpPr>
        <p:spPr>
          <a:xfrm>
            <a:off x="3938337" y="4115308"/>
            <a:ext cx="4876800" cy="1936620"/>
          </a:xfrm>
          <a:prstGeom prst="rect">
            <a:avLst/>
          </a:prstGeom>
        </p:spPr>
        <p:txBody>
          <a:bodyPr wrap="square">
            <a:spAutoFit/>
          </a:bodyPr>
          <a:lstStyle/>
          <a:p>
            <a:pPr marL="554038" indent="-285750">
              <a:lnSpc>
                <a:spcPct val="107000"/>
              </a:lnSpc>
              <a:spcAft>
                <a:spcPts val="600"/>
              </a:spcAft>
              <a:buFont typeface="Wingdings" panose="05000000000000000000" pitchFamily="2" charset="2"/>
              <a:buChar char="ü"/>
            </a:pPr>
            <a:r>
              <a:rPr lang="en-ZA" sz="1600" dirty="0">
                <a:latin typeface="Arial" panose="020B0604020202020204" pitchFamily="34" charset="0"/>
                <a:ea typeface="Calibri" panose="020F0502020204030204" pitchFamily="34" charset="0"/>
                <a:cs typeface="Times New Roman" panose="02020603050405020304" pitchFamily="18" charset="0"/>
              </a:rPr>
              <a:t>Tepid economic growth now worsened by the confirmed technical recession (2 consecutive quarters of no growth) will continue affecting business confidence and private sector investment. 2018/19, will be challenging and DFI’s will struggle to achieve financial and key impact targets in an economy in recession.</a:t>
            </a:r>
          </a:p>
        </p:txBody>
      </p:sp>
    </p:spTree>
    <p:extLst>
      <p:ext uri="{BB962C8B-B14F-4D97-AF65-F5344CB8AC3E}">
        <p14:creationId xmlns:p14="http://schemas.microsoft.com/office/powerpoint/2010/main" xmlns="" val="3635012969"/>
      </p:ext>
    </p:extLst>
  </p:cSld>
  <p:clrMapOvr>
    <a:masterClrMapping/>
  </p:clrMapOvr>
  <p:transition spd="slow">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 y="457200"/>
            <a:ext cx="8915400" cy="6186309"/>
          </a:xfrm>
          <a:prstGeom prst="rect">
            <a:avLst/>
          </a:prstGeom>
        </p:spPr>
        <p:txBody>
          <a:bodyPr wrap="square">
            <a:spAutoFit/>
          </a:bodyPr>
          <a:lstStyle/>
          <a:p>
            <a:pPr marL="257175" indent="-257175">
              <a:buFont typeface="Symbol" panose="05050102010706020507" pitchFamily="18" charset="2"/>
              <a:buChar char=""/>
            </a:pPr>
            <a:endParaRPr lang="en-ZA" dirty="0" smtClean="0">
              <a:latin typeface="Arial" panose="020B0604020202020204" pitchFamily="34" charset="0"/>
              <a:ea typeface="Calibri" panose="020F0502020204030204" pitchFamily="34" charset="0"/>
              <a:cs typeface="Times New Roman" panose="02020603050405020304" pitchFamily="18" charset="0"/>
            </a:endParaRPr>
          </a:p>
          <a:p>
            <a:pPr marL="257175" indent="-257175">
              <a:buFont typeface="Symbol" panose="05050102010706020507" pitchFamily="18" charset="2"/>
              <a:buChar char=""/>
            </a:pPr>
            <a:r>
              <a:rPr lang="en-ZA" dirty="0" smtClean="0">
                <a:latin typeface="Arial" panose="020B0604020202020204" pitchFamily="34" charset="0"/>
                <a:ea typeface="Calibri" panose="020F0502020204030204" pitchFamily="34" charset="0"/>
                <a:cs typeface="Times New Roman" panose="02020603050405020304" pitchFamily="18" charset="0"/>
              </a:rPr>
              <a:t>Successful conclusion of </a:t>
            </a:r>
            <a:r>
              <a:rPr lang="en-ZA" b="1" dirty="0" smtClean="0">
                <a:latin typeface="Arial" panose="020B0604020202020204" pitchFamily="34" charset="0"/>
                <a:ea typeface="Calibri" panose="020F0502020204030204" pitchFamily="34" charset="0"/>
                <a:cs typeface="Times New Roman" panose="02020603050405020304" pitchFamily="18" charset="0"/>
              </a:rPr>
              <a:t>Phase 1</a:t>
            </a:r>
            <a:r>
              <a:rPr lang="en-ZA" dirty="0" smtClean="0">
                <a:latin typeface="Arial" panose="020B0604020202020204" pitchFamily="34" charset="0"/>
                <a:ea typeface="Calibri" panose="020F0502020204030204" pitchFamily="34" charset="0"/>
                <a:cs typeface="Times New Roman" panose="02020603050405020304" pitchFamily="18" charset="0"/>
              </a:rPr>
              <a:t> of the consolidation process</a:t>
            </a:r>
          </a:p>
          <a:p>
            <a:pPr marL="257175" indent="-257175">
              <a:buFont typeface="Symbol" panose="05050102010706020507" pitchFamily="18" charset="2"/>
              <a:buChar char=""/>
            </a:pPr>
            <a:endParaRPr lang="en-ZA" dirty="0">
              <a:latin typeface="Arial" panose="020B0604020202020204" pitchFamily="34" charset="0"/>
              <a:ea typeface="Calibri" panose="020F0502020204030204" pitchFamily="34" charset="0"/>
              <a:cs typeface="Times New Roman" panose="02020603050405020304" pitchFamily="18" charset="0"/>
            </a:endParaRPr>
          </a:p>
          <a:p>
            <a:pPr marL="257175" indent="-257175">
              <a:buFont typeface="Symbol" panose="05050102010706020507" pitchFamily="18" charset="2"/>
              <a:buChar char=""/>
            </a:pPr>
            <a:r>
              <a:rPr lang="en-ZA" b="1" dirty="0" smtClean="0">
                <a:latin typeface="Arial" panose="020B0604020202020204" pitchFamily="34" charset="0"/>
                <a:ea typeface="Calibri" panose="020F0502020204030204" pitchFamily="34" charset="0"/>
                <a:cs typeface="Times New Roman" panose="02020603050405020304" pitchFamily="18" charset="0"/>
              </a:rPr>
              <a:t>JEP</a:t>
            </a:r>
            <a:r>
              <a:rPr lang="en-ZA" dirty="0" smtClean="0">
                <a:latin typeface="Arial" panose="020B0604020202020204" pitchFamily="34" charset="0"/>
                <a:ea typeface="Calibri" panose="020F0502020204030204" pitchFamily="34" charset="0"/>
                <a:cs typeface="Times New Roman" panose="02020603050405020304" pitchFamily="18" charset="0"/>
              </a:rPr>
              <a:t> approval for the HSDB Business Case and Draft Legislation</a:t>
            </a:r>
          </a:p>
          <a:p>
            <a:pPr marL="257175" indent="-257175">
              <a:buFont typeface="Symbol" panose="05050102010706020507" pitchFamily="18" charset="2"/>
              <a:buChar char=""/>
            </a:pPr>
            <a:endParaRPr lang="en-ZA" dirty="0">
              <a:latin typeface="Arial" panose="020B0604020202020204" pitchFamily="34" charset="0"/>
              <a:ea typeface="Calibri" panose="020F0502020204030204" pitchFamily="34" charset="0"/>
              <a:cs typeface="Times New Roman" panose="02020603050405020304" pitchFamily="18" charset="0"/>
            </a:endParaRPr>
          </a:p>
          <a:p>
            <a:pPr marL="257175" indent="-257175">
              <a:buFont typeface="Symbol" panose="05050102010706020507" pitchFamily="18" charset="2"/>
              <a:buChar char=""/>
            </a:pPr>
            <a:r>
              <a:rPr lang="en-ZA" dirty="0" smtClean="0">
                <a:latin typeface="Arial" panose="020B0604020202020204" pitchFamily="34" charset="0"/>
                <a:ea typeface="Calibri" panose="020F0502020204030204" pitchFamily="34" charset="0"/>
                <a:cs typeface="Times New Roman" panose="02020603050405020304" pitchFamily="18" charset="0"/>
              </a:rPr>
              <a:t>After an improvement in </a:t>
            </a:r>
            <a:r>
              <a:rPr lang="en-ZA" b="1" dirty="0" smtClean="0">
                <a:latin typeface="Arial" panose="020B0604020202020204" pitchFamily="34" charset="0"/>
                <a:ea typeface="Calibri" panose="020F0502020204030204" pitchFamily="34" charset="0"/>
                <a:cs typeface="Times New Roman" panose="02020603050405020304" pitchFamily="18" charset="0"/>
              </a:rPr>
              <a:t>business</a:t>
            </a:r>
            <a:r>
              <a:rPr lang="en-ZA" dirty="0" smtClean="0">
                <a:latin typeface="Arial" panose="020B0604020202020204" pitchFamily="34" charset="0"/>
                <a:ea typeface="Calibri" panose="020F0502020204030204" pitchFamily="34" charset="0"/>
                <a:cs typeface="Times New Roman" panose="02020603050405020304" pitchFamily="18" charset="0"/>
              </a:rPr>
              <a:t> and </a:t>
            </a:r>
            <a:r>
              <a:rPr lang="en-ZA" b="1" dirty="0" smtClean="0">
                <a:latin typeface="Arial" panose="020B0604020202020204" pitchFamily="34" charset="0"/>
                <a:ea typeface="Calibri" panose="020F0502020204030204" pitchFamily="34" charset="0"/>
                <a:cs typeface="Times New Roman" panose="02020603050405020304" pitchFamily="18" charset="0"/>
              </a:rPr>
              <a:t>consumer</a:t>
            </a:r>
            <a:r>
              <a:rPr lang="en-ZA" dirty="0" smtClean="0">
                <a:latin typeface="Arial" panose="020B0604020202020204" pitchFamily="34" charset="0"/>
                <a:ea typeface="Calibri" panose="020F0502020204030204" pitchFamily="34" charset="0"/>
                <a:cs typeface="Times New Roman" panose="02020603050405020304" pitchFamily="18" charset="0"/>
              </a:rPr>
              <a:t> confidence in first quarter of 2018 (to 31 March 2018), there has been a slight downturn in confidence in Quarter 2 of 2018 and the situation has now worsened with the recently announced technical recession;</a:t>
            </a:r>
          </a:p>
          <a:p>
            <a:pPr marL="257175" indent="-257175">
              <a:buFont typeface="Symbol" panose="05050102010706020507" pitchFamily="18" charset="2"/>
              <a:buChar char=""/>
            </a:pPr>
            <a:endParaRPr lang="en-ZA" dirty="0">
              <a:latin typeface="Arial" panose="020B0604020202020204" pitchFamily="34" charset="0"/>
              <a:ea typeface="Calibri" panose="020F0502020204030204" pitchFamily="34" charset="0"/>
              <a:cs typeface="Times New Roman" panose="02020603050405020304" pitchFamily="18" charset="0"/>
            </a:endParaRPr>
          </a:p>
          <a:p>
            <a:pPr marL="257175" indent="-257175">
              <a:buFont typeface="Symbol" panose="05050102010706020507" pitchFamily="18" charset="2"/>
              <a:buChar char=""/>
            </a:pPr>
            <a:r>
              <a:rPr lang="en-ZA" b="1" dirty="0" smtClean="0">
                <a:latin typeface="Arial" panose="020B0604020202020204" pitchFamily="34" charset="0"/>
                <a:ea typeface="Calibri" panose="020F0502020204030204" pitchFamily="34" charset="0"/>
                <a:cs typeface="Times New Roman" panose="02020603050405020304" pitchFamily="18" charset="0"/>
              </a:rPr>
              <a:t>Land expropriation </a:t>
            </a:r>
            <a:r>
              <a:rPr lang="en-ZA" dirty="0" smtClean="0">
                <a:latin typeface="Arial" panose="020B0604020202020204" pitchFamily="34" charset="0"/>
                <a:ea typeface="Calibri" panose="020F0502020204030204" pitchFamily="34" charset="0"/>
                <a:cs typeface="Times New Roman" panose="02020603050405020304" pitchFamily="18" charset="0"/>
              </a:rPr>
              <a:t>without compensation has to be handled properly as there are already indications of the negative impact of the debate on affordable housing. Some bond originators and the </a:t>
            </a:r>
            <a:r>
              <a:rPr lang="en-US" dirty="0" smtClean="0">
                <a:solidFill>
                  <a:srgbClr val="333333"/>
                </a:solidFill>
                <a:latin typeface="Helvetica" panose="020B0604020202020204" pitchFamily="34" charset="0"/>
              </a:rPr>
              <a:t>South </a:t>
            </a:r>
            <a:r>
              <a:rPr lang="en-US" dirty="0">
                <a:solidFill>
                  <a:srgbClr val="333333"/>
                </a:solidFill>
                <a:latin typeface="Helvetica" panose="020B0604020202020204" pitchFamily="34" charset="0"/>
              </a:rPr>
              <a:t>African Affordable Residential Developers Association (</a:t>
            </a:r>
            <a:r>
              <a:rPr lang="en-US" dirty="0" smtClean="0">
                <a:solidFill>
                  <a:srgbClr val="333333"/>
                </a:solidFill>
                <a:latin typeface="Helvetica" panose="020B0604020202020204" pitchFamily="34" charset="0"/>
              </a:rPr>
              <a:t>SAARDA) </a:t>
            </a:r>
            <a:r>
              <a:rPr lang="en-ZA" dirty="0" smtClean="0">
                <a:latin typeface="Arial" panose="020B0604020202020204" pitchFamily="34" charset="0"/>
                <a:ea typeface="Calibri" panose="020F0502020204030204" pitchFamily="34" charset="0"/>
                <a:cs typeface="Times New Roman" panose="02020603050405020304" pitchFamily="18" charset="0"/>
              </a:rPr>
              <a:t>indicate that demand for housing was down in Gauteng. They attribute this to expectations by the public for free land (stands) and or housing. Some developers are experiencing invasions. Affordable housing delivery in general may be negatively impacted going forward: </a:t>
            </a:r>
          </a:p>
          <a:p>
            <a:endParaRPr lang="en-ZA" dirty="0">
              <a:latin typeface="Arial" panose="020B0604020202020204" pitchFamily="34" charset="0"/>
              <a:ea typeface="Calibri" panose="020F0502020204030204" pitchFamily="34" charset="0"/>
              <a:cs typeface="Times New Roman" panose="02020603050405020304" pitchFamily="18" charset="0"/>
            </a:endParaRPr>
          </a:p>
          <a:p>
            <a:pPr marL="257175" indent="-257175">
              <a:buFont typeface="Symbol" panose="05050102010706020507" pitchFamily="18" charset="2"/>
              <a:buChar char=""/>
            </a:pPr>
            <a:r>
              <a:rPr lang="en-ZA" dirty="0">
                <a:latin typeface="Arial" panose="020B0604020202020204" pitchFamily="34" charset="0"/>
                <a:ea typeface="Calibri" panose="020F0502020204030204" pitchFamily="34" charset="0"/>
                <a:cs typeface="Times New Roman" panose="02020603050405020304" pitchFamily="18" charset="0"/>
              </a:rPr>
              <a:t>The </a:t>
            </a:r>
            <a:r>
              <a:rPr lang="en-ZA" b="1" dirty="0">
                <a:latin typeface="Arial" panose="020B0604020202020204" pitchFamily="34" charset="0"/>
                <a:ea typeface="Calibri" panose="020F0502020204030204" pitchFamily="34" charset="0"/>
                <a:cs typeface="Times New Roman" panose="02020603050405020304" pitchFamily="18" charset="0"/>
              </a:rPr>
              <a:t>social housing sector </a:t>
            </a:r>
            <a:r>
              <a:rPr lang="en-ZA" dirty="0">
                <a:latin typeface="Arial" panose="020B0604020202020204" pitchFamily="34" charset="0"/>
                <a:ea typeface="Calibri" panose="020F0502020204030204" pitchFamily="34" charset="0"/>
                <a:cs typeface="Times New Roman" panose="02020603050405020304" pitchFamily="18" charset="0"/>
              </a:rPr>
              <a:t>is expected to see </a:t>
            </a:r>
            <a:r>
              <a:rPr lang="en-ZA" dirty="0" smtClean="0">
                <a:latin typeface="Arial" panose="020B0604020202020204" pitchFamily="34" charset="0"/>
                <a:ea typeface="Calibri" panose="020F0502020204030204" pitchFamily="34" charset="0"/>
                <a:cs typeface="Times New Roman" panose="02020603050405020304" pitchFamily="18" charset="0"/>
              </a:rPr>
              <a:t>an </a:t>
            </a:r>
            <a:r>
              <a:rPr lang="en-ZA" dirty="0">
                <a:latin typeface="Arial" panose="020B0604020202020204" pitchFamily="34" charset="0"/>
                <a:ea typeface="Calibri" panose="020F0502020204030204" pitchFamily="34" charset="0"/>
                <a:cs typeface="Times New Roman" panose="02020603050405020304" pitchFamily="18" charset="0"/>
              </a:rPr>
              <a:t>uptick in </a:t>
            </a:r>
            <a:r>
              <a:rPr lang="en-ZA" i="1" dirty="0">
                <a:latin typeface="Arial" panose="020B0604020202020204" pitchFamily="34" charset="0"/>
                <a:ea typeface="Calibri" panose="020F0502020204030204" pitchFamily="34" charset="0"/>
                <a:cs typeface="Times New Roman" panose="02020603050405020304" pitchFamily="18" charset="0"/>
              </a:rPr>
              <a:t>viable/bankable</a:t>
            </a:r>
            <a:r>
              <a:rPr lang="en-ZA" dirty="0">
                <a:latin typeface="Arial" panose="020B0604020202020204" pitchFamily="34" charset="0"/>
                <a:ea typeface="Calibri" panose="020F0502020204030204" pitchFamily="34" charset="0"/>
                <a:cs typeface="Times New Roman" panose="02020603050405020304" pitchFamily="18" charset="0"/>
              </a:rPr>
              <a:t> projects due to </a:t>
            </a:r>
            <a:r>
              <a:rPr lang="en-ZA" dirty="0" smtClean="0">
                <a:latin typeface="Arial" panose="020B0604020202020204" pitchFamily="34" charset="0"/>
                <a:ea typeface="Calibri" panose="020F0502020204030204" pitchFamily="34" charset="0"/>
                <a:cs typeface="Times New Roman" panose="02020603050405020304" pitchFamily="18" charset="0"/>
              </a:rPr>
              <a:t>the gazetting of the </a:t>
            </a:r>
            <a:r>
              <a:rPr lang="en-ZA" b="1" dirty="0" smtClean="0">
                <a:latin typeface="Arial" panose="020B0604020202020204" pitchFamily="34" charset="0"/>
                <a:ea typeface="Calibri" panose="020F0502020204030204" pitchFamily="34" charset="0"/>
                <a:cs typeface="Times New Roman" panose="02020603050405020304" pitchFamily="18" charset="0"/>
              </a:rPr>
              <a:t>increase</a:t>
            </a:r>
            <a:r>
              <a:rPr lang="en-ZA" dirty="0" smtClean="0">
                <a:latin typeface="Arial" panose="020B0604020202020204" pitchFamily="34" charset="0"/>
                <a:ea typeface="Calibri" panose="020F0502020204030204" pitchFamily="34" charset="0"/>
                <a:cs typeface="Times New Roman" panose="02020603050405020304" pitchFamily="18" charset="0"/>
              </a:rPr>
              <a:t> in the subsidy quantum and in the new income bands;</a:t>
            </a:r>
            <a:endParaRPr lang="en-ZA" dirty="0">
              <a:latin typeface="Arial" panose="020B0604020202020204" pitchFamily="34" charset="0"/>
              <a:ea typeface="Calibri" panose="020F0502020204030204" pitchFamily="34" charset="0"/>
              <a:cs typeface="Times New Roman" panose="02020603050405020304" pitchFamily="18" charset="0"/>
            </a:endParaRPr>
          </a:p>
          <a:p>
            <a:pPr marL="257175" indent="-257175">
              <a:buFont typeface="Symbol" panose="05050102010706020507" pitchFamily="18" charset="2"/>
              <a:buChar char=""/>
            </a:pPr>
            <a:endParaRPr lang="en-ZA"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8" name="object 2"/>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solidFill>
            <a:srgbClr val="2D75B6"/>
          </a:solidFill>
        </p:spPr>
        <p:txBody>
          <a:bodyPr wrap="square" lIns="0" tIns="0" rIns="0" bIns="0" rtlCol="0"/>
          <a:lstStyle/>
          <a:p>
            <a:pPr algn="ctr"/>
            <a:r>
              <a:rPr lang="en-ZA" sz="3200" b="1" dirty="0" smtClean="0">
                <a:solidFill>
                  <a:schemeClr val="bg1"/>
                </a:solidFill>
                <a:latin typeface="Arial" panose="020B0604020202020204" pitchFamily="34" charset="0"/>
                <a:cs typeface="Arial" panose="020B0604020202020204" pitchFamily="34" charset="0"/>
              </a:rPr>
              <a:t>OUTLOOK FOR 2018/19</a:t>
            </a:r>
            <a:endParaRPr sz="3200" b="1" dirty="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7"/>
          </p:nvPr>
        </p:nvSpPr>
        <p:spPr>
          <a:xfrm>
            <a:off x="4337177" y="6643509"/>
            <a:ext cx="311023" cy="85696"/>
          </a:xfrm>
        </p:spPr>
        <p:txBody>
          <a:bodyPr/>
          <a:lstStyle/>
          <a:p>
            <a:pPr marL="25400">
              <a:lnSpc>
                <a:spcPts val="1425"/>
              </a:lnSpc>
            </a:pPr>
            <a:fld id="{81D60167-4931-47E6-BA6A-407CBD079E47}" type="slidenum">
              <a:rPr lang="en-ZA" spc="-5" smtClean="0"/>
              <a:pPr marL="25400">
                <a:lnSpc>
                  <a:spcPts val="1425"/>
                </a:lnSpc>
              </a:pPr>
              <a:t>22</a:t>
            </a:fld>
            <a:endParaRPr lang="en-ZA" spc="-5" dirty="0"/>
          </a:p>
        </p:txBody>
      </p:sp>
    </p:spTree>
    <p:extLst>
      <p:ext uri="{BB962C8B-B14F-4D97-AF65-F5344CB8AC3E}">
        <p14:creationId xmlns:p14="http://schemas.microsoft.com/office/powerpoint/2010/main" xmlns="" val="876269632"/>
      </p:ext>
    </p:extLst>
  </p:cSld>
  <p:clrMapOvr>
    <a:masterClrMapping/>
  </p:clrMapOvr>
  <p:transition spd="slow">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xmlns="" val="2076357851"/>
              </p:ext>
            </p:extLst>
          </p:nvPr>
        </p:nvGraphicFramePr>
        <p:xfrm>
          <a:off x="381000" y="1152525"/>
          <a:ext cx="8819865" cy="552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txBox="1">
            <a:spLocks/>
          </p:cNvSpPr>
          <p:nvPr/>
        </p:nvSpPr>
        <p:spPr>
          <a:xfrm>
            <a:off x="220482" y="1543051"/>
            <a:ext cx="6992242" cy="5251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500" dirty="0">
              <a:solidFill>
                <a:srgbClr val="EEECE1">
                  <a:lumMod val="10000"/>
                </a:srgbClr>
              </a:solidFill>
              <a:cs typeface="Arial" pitchFamily="34" charset="0"/>
            </a:endParaRPr>
          </a:p>
        </p:txBody>
      </p:sp>
      <p:sp>
        <p:nvSpPr>
          <p:cNvPr id="2" name="Rectangle 1"/>
          <p:cNvSpPr/>
          <p:nvPr/>
        </p:nvSpPr>
        <p:spPr>
          <a:xfrm>
            <a:off x="0" y="-1"/>
            <a:ext cx="9144000" cy="761403"/>
          </a:xfrm>
          <a:prstGeom prst="rect">
            <a:avLst/>
          </a:prstGeom>
          <a:solidFill>
            <a:srgbClr val="2D75B6"/>
          </a:solidFill>
        </p:spPr>
        <p:txBody>
          <a:bodyPr wrap="square" lIns="0" tIns="0" rIns="0" bIns="0" rtlCol="0"/>
          <a:lstStyle/>
          <a:p>
            <a:r>
              <a:rPr lang="en-ZA" sz="2800" b="1" dirty="0">
                <a:solidFill>
                  <a:schemeClr val="bg1"/>
                </a:solidFill>
              </a:rPr>
              <a:t>KEY</a:t>
            </a:r>
            <a:r>
              <a:rPr lang="en-ZA" b="1" spc="-30" dirty="0">
                <a:solidFill>
                  <a:schemeClr val="bg1"/>
                </a:solidFill>
              </a:rPr>
              <a:t> </a:t>
            </a:r>
            <a:r>
              <a:rPr lang="en-ZA" sz="2800" b="1" dirty="0">
                <a:solidFill>
                  <a:schemeClr val="bg1"/>
                </a:solidFill>
              </a:rPr>
              <a:t>STRATEGIC</a:t>
            </a:r>
            <a:r>
              <a:rPr lang="en-ZA" b="1" spc="-30" dirty="0">
                <a:solidFill>
                  <a:schemeClr val="bg1"/>
                </a:solidFill>
              </a:rPr>
              <a:t> </a:t>
            </a:r>
            <a:r>
              <a:rPr lang="en-ZA" sz="2800" b="1" dirty="0">
                <a:solidFill>
                  <a:schemeClr val="bg1"/>
                </a:solidFill>
              </a:rPr>
              <a:t>ISSUES</a:t>
            </a:r>
            <a:endParaRPr lang="en-GB" sz="2800" b="1" dirty="0">
              <a:solidFill>
                <a:schemeClr val="bg1"/>
              </a:solidFill>
            </a:endParaRPr>
          </a:p>
          <a:p>
            <a:endParaRPr lang="en-GB" dirty="0"/>
          </a:p>
        </p:txBody>
      </p:sp>
      <p:sp>
        <p:nvSpPr>
          <p:cNvPr id="3" name="Rectangle 2"/>
          <p:cNvSpPr/>
          <p:nvPr/>
        </p:nvSpPr>
        <p:spPr>
          <a:xfrm>
            <a:off x="162067" y="1336596"/>
            <a:ext cx="8819865" cy="369332"/>
          </a:xfrm>
          <a:prstGeom prst="rect">
            <a:avLst/>
          </a:prstGeom>
        </p:spPr>
        <p:txBody>
          <a:bodyPr wrap="square">
            <a:spAutoFit/>
          </a:bodyPr>
          <a:lstStyle/>
          <a:p>
            <a:r>
              <a:rPr lang="en-GB" dirty="0"/>
              <a:t>Establishment Road-Map envisages three key stages ….stages </a:t>
            </a:r>
            <a:r>
              <a:rPr lang="en-GB" b="1" dirty="0"/>
              <a:t>1</a:t>
            </a:r>
            <a:r>
              <a:rPr lang="en-GB" dirty="0"/>
              <a:t>&amp;</a:t>
            </a:r>
            <a:r>
              <a:rPr lang="en-GB" b="1" dirty="0"/>
              <a:t>2</a:t>
            </a:r>
            <a:r>
              <a:rPr lang="en-GB" dirty="0"/>
              <a:t> run in parallel…</a:t>
            </a:r>
            <a:endParaRPr lang="en-ZA" dirty="0"/>
          </a:p>
        </p:txBody>
      </p:sp>
      <p:sp>
        <p:nvSpPr>
          <p:cNvPr id="6" name="Rectangle 5"/>
          <p:cNvSpPr/>
          <p:nvPr/>
        </p:nvSpPr>
        <p:spPr>
          <a:xfrm>
            <a:off x="28074" y="761404"/>
            <a:ext cx="3388300" cy="369332"/>
          </a:xfrm>
          <a:prstGeom prst="rect">
            <a:avLst/>
          </a:prstGeom>
        </p:spPr>
        <p:txBody>
          <a:bodyPr wrap="none">
            <a:spAutoFit/>
          </a:bodyPr>
          <a:lstStyle/>
          <a:p>
            <a:pPr marL="147320">
              <a:lnSpc>
                <a:spcPct val="100000"/>
              </a:lnSpc>
              <a:spcBef>
                <a:spcPts val="5"/>
              </a:spcBef>
            </a:pPr>
            <a:r>
              <a:rPr lang="en-ZA" b="1" spc="-5" dirty="0">
                <a:cs typeface="Arial"/>
              </a:rPr>
              <a:t>DFI</a:t>
            </a:r>
            <a:r>
              <a:rPr lang="en-ZA" b="1" spc="-40" dirty="0">
                <a:cs typeface="Arial"/>
              </a:rPr>
              <a:t> </a:t>
            </a:r>
            <a:r>
              <a:rPr lang="en-ZA" b="1" spc="-5" dirty="0">
                <a:cs typeface="Arial"/>
              </a:rPr>
              <a:t>CONSOLIDATION/HSDB</a:t>
            </a:r>
            <a:endParaRPr lang="en-ZA" b="1" dirty="0">
              <a:cs typeface="Arial"/>
            </a:endParaRPr>
          </a:p>
        </p:txBody>
      </p:sp>
    </p:spTree>
    <p:extLst>
      <p:ext uri="{BB962C8B-B14F-4D97-AF65-F5344CB8AC3E}">
        <p14:creationId xmlns:p14="http://schemas.microsoft.com/office/powerpoint/2010/main" xmlns="" val="2989464898"/>
      </p:ext>
    </p:extLst>
  </p:cSld>
  <p:clrMapOvr>
    <a:masterClrMapping/>
  </p:clrMapOvr>
  <p:transition spd="slow">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357755" y="1916833"/>
            <a:ext cx="138564" cy="207749"/>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spAutoFit/>
          </a:bodyPr>
          <a:lstStyle/>
          <a:p>
            <a:pPr fontAlgn="base">
              <a:spcBef>
                <a:spcPct val="0"/>
              </a:spcBef>
              <a:spcAft>
                <a:spcPct val="0"/>
              </a:spcAft>
            </a:pPr>
            <a:endParaRPr lang="en-ZA" sz="900" dirty="0">
              <a:solidFill>
                <a:prstClr val="black"/>
              </a:solidFill>
            </a:endParaRPr>
          </a:p>
        </p:txBody>
      </p:sp>
      <p:sp>
        <p:nvSpPr>
          <p:cNvPr id="7" name="Rectangle 6"/>
          <p:cNvSpPr/>
          <p:nvPr/>
        </p:nvSpPr>
        <p:spPr bwMode="auto">
          <a:xfrm>
            <a:off x="5706127" y="2348881"/>
            <a:ext cx="138564" cy="207749"/>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spAutoFit/>
          </a:bodyPr>
          <a:lstStyle/>
          <a:p>
            <a:pPr fontAlgn="base">
              <a:spcBef>
                <a:spcPct val="0"/>
              </a:spcBef>
              <a:spcAft>
                <a:spcPct val="0"/>
              </a:spcAft>
            </a:pPr>
            <a:endParaRPr lang="en-ZA" sz="900" dirty="0">
              <a:solidFill>
                <a:prstClr val="black"/>
              </a:solidFill>
            </a:endParaRPr>
          </a:p>
        </p:txBody>
      </p:sp>
      <p:sp>
        <p:nvSpPr>
          <p:cNvPr id="8" name="Rectangle 7"/>
          <p:cNvSpPr/>
          <p:nvPr/>
        </p:nvSpPr>
        <p:spPr bwMode="auto">
          <a:xfrm>
            <a:off x="6732241" y="3104965"/>
            <a:ext cx="138564" cy="207749"/>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spAutoFit/>
          </a:bodyPr>
          <a:lstStyle/>
          <a:p>
            <a:pPr fontAlgn="base">
              <a:spcBef>
                <a:spcPct val="0"/>
              </a:spcBef>
              <a:spcAft>
                <a:spcPct val="0"/>
              </a:spcAft>
            </a:pPr>
            <a:endParaRPr lang="en-ZA" sz="900" dirty="0">
              <a:solidFill>
                <a:prstClr val="black"/>
              </a:solidFill>
            </a:endParaRPr>
          </a:p>
        </p:txBody>
      </p:sp>
      <p:sp>
        <p:nvSpPr>
          <p:cNvPr id="9" name="Rectangle 8"/>
          <p:cNvSpPr/>
          <p:nvPr/>
        </p:nvSpPr>
        <p:spPr bwMode="auto">
          <a:xfrm>
            <a:off x="1169623" y="1715693"/>
            <a:ext cx="138564" cy="207749"/>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spAutoFit/>
          </a:bodyPr>
          <a:lstStyle/>
          <a:p>
            <a:pPr fontAlgn="base">
              <a:spcBef>
                <a:spcPct val="0"/>
              </a:spcBef>
              <a:spcAft>
                <a:spcPct val="0"/>
              </a:spcAft>
            </a:pPr>
            <a:endParaRPr lang="en-ZA" sz="900" dirty="0">
              <a:solidFill>
                <a:prstClr val="black"/>
              </a:solidFill>
            </a:endParaRPr>
          </a:p>
        </p:txBody>
      </p:sp>
      <p:sp>
        <p:nvSpPr>
          <p:cNvPr id="10" name="Text Box 48"/>
          <p:cNvSpPr txBox="1">
            <a:spLocks noChangeArrowheads="1"/>
          </p:cNvSpPr>
          <p:nvPr/>
        </p:nvSpPr>
        <p:spPr bwMode="auto">
          <a:xfrm>
            <a:off x="288546" y="606815"/>
            <a:ext cx="4735196" cy="6181719"/>
          </a:xfrm>
          <a:prstGeom prst="rect">
            <a:avLst/>
          </a:prstGeom>
          <a:noFill/>
          <a:ln w="19050">
            <a:solidFill>
              <a:schemeClr val="tx1"/>
            </a:solidFill>
            <a:prstDash val="solid"/>
            <a:miter lim="800000"/>
            <a:headEnd/>
            <a:tailEnd/>
          </a:ln>
        </p:spPr>
        <p:txBody>
          <a:bodyPr vert="horz" wrap="square" lIns="54000" tIns="81000" rIns="27000" bIns="27000" numCol="1" anchor="t" anchorCtr="0" compatLnSpc="1">
            <a:prstTxWarp prst="textNoShape">
              <a:avLst/>
            </a:prstTxWarp>
          </a:bodyPr>
          <a:lstStyle/>
          <a:p>
            <a:pPr marL="989013" indent="-989013">
              <a:spcBef>
                <a:spcPts val="300"/>
              </a:spcBef>
              <a:spcAft>
                <a:spcPts val="300"/>
              </a:spcAft>
            </a:pPr>
            <a:r>
              <a:rPr lang="en-US" altLang="en-US" sz="1600" b="1" dirty="0">
                <a:solidFill>
                  <a:prstClr val="black"/>
                </a:solidFill>
              </a:rPr>
              <a:t>PHASE </a:t>
            </a:r>
            <a:r>
              <a:rPr lang="en-US" altLang="en-US" sz="1600" b="1" dirty="0" smtClean="0">
                <a:solidFill>
                  <a:prstClr val="black"/>
                </a:solidFill>
              </a:rPr>
              <a:t>1: CONSOLIDATION - </a:t>
            </a:r>
            <a:r>
              <a:rPr lang="en-ZA" sz="1400" b="1" dirty="0"/>
              <a:t>NHFC,NURCHA &amp; </a:t>
            </a:r>
            <a:r>
              <a:rPr lang="en-ZA" sz="1400" b="1" dirty="0" smtClean="0"/>
              <a:t>RHLF</a:t>
            </a:r>
          </a:p>
          <a:p>
            <a:pPr marL="989013" indent="-989013">
              <a:spcBef>
                <a:spcPts val="300"/>
              </a:spcBef>
              <a:spcAft>
                <a:spcPts val="300"/>
              </a:spcAft>
            </a:pPr>
            <a:endParaRPr lang="en-ZA" sz="1400" b="1" dirty="0"/>
          </a:p>
          <a:p>
            <a:pPr marL="342900" indent="-342900" fontAlgn="base">
              <a:buFont typeface="+mj-lt"/>
              <a:buAutoNum type="arabicPeriod"/>
            </a:pPr>
            <a:r>
              <a:rPr lang="en-GB" sz="1600" b="1" dirty="0" smtClean="0"/>
              <a:t>Tax </a:t>
            </a:r>
            <a:r>
              <a:rPr lang="en-GB" sz="1600" b="1" dirty="0"/>
              <a:t>Exemption for NHFC </a:t>
            </a:r>
            <a:r>
              <a:rPr lang="en-GB" sz="1600" dirty="0"/>
              <a:t>- </a:t>
            </a:r>
            <a:r>
              <a:rPr lang="en-GB" sz="1600" dirty="0">
                <a:solidFill>
                  <a:schemeClr val="accent6">
                    <a:lumMod val="75000"/>
                  </a:schemeClr>
                </a:solidFill>
              </a:rPr>
              <a:t>approved</a:t>
            </a:r>
          </a:p>
          <a:p>
            <a:pPr fontAlgn="base"/>
            <a:r>
              <a:rPr lang="en-GB" sz="1600" dirty="0"/>
              <a:t>       </a:t>
            </a:r>
            <a:r>
              <a:rPr lang="en-GB" sz="1600" dirty="0" smtClean="0"/>
              <a:t> effective </a:t>
            </a:r>
            <a:r>
              <a:rPr lang="en-GB" sz="1600" dirty="0"/>
              <a:t>April 2016</a:t>
            </a:r>
          </a:p>
          <a:p>
            <a:pPr marL="800100" lvl="1" indent="-342900" fontAlgn="base">
              <a:buFont typeface="+mj-lt"/>
              <a:buAutoNum type="arabicPeriod"/>
            </a:pPr>
            <a:endParaRPr lang="en-GB" sz="1550" dirty="0"/>
          </a:p>
          <a:p>
            <a:pPr marL="342900" indent="-342900" fontAlgn="base">
              <a:buAutoNum type="arabicPeriod" startAt="2"/>
            </a:pPr>
            <a:r>
              <a:rPr lang="en-GB" sz="1600" b="1" dirty="0"/>
              <a:t>Companies Tribunal application </a:t>
            </a:r>
            <a:r>
              <a:rPr lang="en-GB" sz="1600" dirty="0"/>
              <a:t>– </a:t>
            </a:r>
          </a:p>
          <a:p>
            <a:pPr fontAlgn="base"/>
            <a:r>
              <a:rPr lang="en-GB" sz="1600" dirty="0"/>
              <a:t>       </a:t>
            </a:r>
            <a:r>
              <a:rPr lang="en-GB" sz="1600" dirty="0">
                <a:solidFill>
                  <a:schemeClr val="accent6">
                    <a:lumMod val="75000"/>
                  </a:schemeClr>
                </a:solidFill>
              </a:rPr>
              <a:t>approved </a:t>
            </a:r>
            <a:r>
              <a:rPr lang="en-GB" sz="1600" b="1" dirty="0">
                <a:solidFill>
                  <a:schemeClr val="accent6">
                    <a:lumMod val="75000"/>
                  </a:schemeClr>
                </a:solidFill>
              </a:rPr>
              <a:t>April 2017  </a:t>
            </a:r>
          </a:p>
          <a:p>
            <a:pPr marL="407194" lvl="1" fontAlgn="base">
              <a:spcBef>
                <a:spcPts val="300"/>
              </a:spcBef>
              <a:spcAft>
                <a:spcPts val="300"/>
              </a:spcAft>
            </a:pPr>
            <a:endParaRPr lang="en-GB" sz="1550" dirty="0"/>
          </a:p>
          <a:p>
            <a:pPr marL="0" lvl="1" fontAlgn="base">
              <a:spcBef>
                <a:spcPts val="300"/>
              </a:spcBef>
              <a:spcAft>
                <a:spcPts val="300"/>
              </a:spcAft>
            </a:pPr>
            <a:r>
              <a:rPr lang="en-GB" sz="1550" dirty="0"/>
              <a:t>3.   </a:t>
            </a:r>
            <a:r>
              <a:rPr lang="en-GB" sz="1600" b="1" dirty="0"/>
              <a:t>PFMA Requirements </a:t>
            </a:r>
          </a:p>
          <a:p>
            <a:pPr marL="600075" lvl="1" indent="-257175" fontAlgn="base">
              <a:spcBef>
                <a:spcPts val="300"/>
              </a:spcBef>
              <a:spcAft>
                <a:spcPts val="300"/>
              </a:spcAft>
              <a:buFont typeface="Wingdings" panose="05000000000000000000" pitchFamily="2" charset="2"/>
              <a:buChar char="ü"/>
            </a:pPr>
            <a:r>
              <a:rPr lang="en-ZA" sz="1600" dirty="0"/>
              <a:t>Section 54 (2) - </a:t>
            </a:r>
            <a:r>
              <a:rPr lang="en-ZA" sz="1600" dirty="0">
                <a:solidFill>
                  <a:schemeClr val="accent6">
                    <a:lumMod val="75000"/>
                  </a:schemeClr>
                </a:solidFill>
              </a:rPr>
              <a:t>approved</a:t>
            </a:r>
          </a:p>
          <a:p>
            <a:pPr marL="600075" lvl="1" indent="-257175" fontAlgn="base">
              <a:spcBef>
                <a:spcPts val="300"/>
              </a:spcBef>
              <a:spcAft>
                <a:spcPts val="300"/>
              </a:spcAft>
              <a:buFont typeface="Wingdings" panose="05000000000000000000" pitchFamily="2" charset="2"/>
              <a:buChar char="ü"/>
            </a:pPr>
            <a:r>
              <a:rPr lang="en-ZA" sz="1600" dirty="0"/>
              <a:t>Section 66 (1) - </a:t>
            </a:r>
            <a:r>
              <a:rPr lang="en-ZA" sz="1600" dirty="0" smtClean="0">
                <a:solidFill>
                  <a:schemeClr val="accent6">
                    <a:lumMod val="75000"/>
                  </a:schemeClr>
                </a:solidFill>
              </a:rPr>
              <a:t>approved</a:t>
            </a:r>
            <a:endParaRPr lang="en-ZA" sz="1600" dirty="0">
              <a:solidFill>
                <a:schemeClr val="accent6">
                  <a:lumMod val="75000"/>
                </a:schemeClr>
              </a:solidFill>
            </a:endParaRPr>
          </a:p>
          <a:p>
            <a:pPr marL="600075" lvl="1" indent="-257175" fontAlgn="base">
              <a:spcBef>
                <a:spcPts val="300"/>
              </a:spcBef>
              <a:spcAft>
                <a:spcPts val="300"/>
              </a:spcAft>
              <a:buFont typeface="Wingdings" panose="05000000000000000000" pitchFamily="2" charset="2"/>
              <a:buChar char="ü"/>
            </a:pPr>
            <a:r>
              <a:rPr lang="en-ZA" sz="1600" dirty="0">
                <a:solidFill>
                  <a:srgbClr val="FF0000"/>
                </a:solidFill>
              </a:rPr>
              <a:t>Section 38 (1) (m) ; 51 (1) (g) – part JEP </a:t>
            </a:r>
            <a:r>
              <a:rPr lang="en-ZA" sz="1600" dirty="0" smtClean="0">
                <a:solidFill>
                  <a:srgbClr val="FF0000"/>
                </a:solidFill>
              </a:rPr>
              <a:t>process</a:t>
            </a:r>
          </a:p>
          <a:p>
            <a:pPr marL="342900" lvl="1" fontAlgn="base">
              <a:spcBef>
                <a:spcPts val="300"/>
              </a:spcBef>
              <a:spcAft>
                <a:spcPts val="300"/>
              </a:spcAft>
            </a:pPr>
            <a:endParaRPr lang="en-GB" sz="1600" dirty="0"/>
          </a:p>
          <a:p>
            <a:pPr marL="342900" lvl="1" indent="-342900" fontAlgn="base">
              <a:buAutoNum type="arabicPeriod" startAt="4"/>
            </a:pPr>
            <a:r>
              <a:rPr lang="en-ZA" sz="1600" b="1" dirty="0" smtClean="0"/>
              <a:t>Funders</a:t>
            </a:r>
            <a:r>
              <a:rPr lang="en-ZA" sz="1600" dirty="0" smtClean="0"/>
              <a:t> (Capital providers) </a:t>
            </a:r>
            <a:r>
              <a:rPr lang="en-ZA" sz="1600" dirty="0"/>
              <a:t>approval </a:t>
            </a:r>
            <a:r>
              <a:rPr lang="en-ZA" sz="1600" dirty="0" smtClean="0"/>
              <a:t>– </a:t>
            </a:r>
            <a:r>
              <a:rPr lang="en-ZA" sz="1600" dirty="0" smtClean="0">
                <a:solidFill>
                  <a:schemeClr val="accent6">
                    <a:lumMod val="75000"/>
                  </a:schemeClr>
                </a:solidFill>
              </a:rPr>
              <a:t>done</a:t>
            </a:r>
          </a:p>
          <a:p>
            <a:pPr marL="0" lvl="1" fontAlgn="base"/>
            <a:r>
              <a:rPr lang="en-ZA" sz="1600" dirty="0" smtClean="0"/>
              <a:t>       </a:t>
            </a:r>
            <a:r>
              <a:rPr lang="en-ZA" sz="1600" dirty="0" err="1" smtClean="0"/>
              <a:t>AfD</a:t>
            </a:r>
            <a:r>
              <a:rPr lang="en-ZA" sz="1600" dirty="0" smtClean="0"/>
              <a:t>, EIB, PIC, DBSA/</a:t>
            </a:r>
            <a:r>
              <a:rPr lang="en-ZA" sz="1600" dirty="0" err="1" smtClean="0"/>
              <a:t>KfW</a:t>
            </a:r>
            <a:endParaRPr lang="en-ZA" sz="1600" dirty="0" smtClean="0"/>
          </a:p>
          <a:p>
            <a:pPr marL="0" lvl="1" fontAlgn="base">
              <a:spcBef>
                <a:spcPts val="300"/>
              </a:spcBef>
              <a:spcAft>
                <a:spcPts val="300"/>
              </a:spcAft>
            </a:pPr>
            <a:endParaRPr lang="en-ZA" sz="1600" dirty="0" smtClean="0"/>
          </a:p>
          <a:p>
            <a:pPr marL="0" lvl="1" fontAlgn="base">
              <a:spcBef>
                <a:spcPts val="300"/>
              </a:spcBef>
              <a:spcAft>
                <a:spcPts val="300"/>
              </a:spcAft>
            </a:pPr>
            <a:r>
              <a:rPr lang="en-ZA" sz="1550" dirty="0" smtClean="0"/>
              <a:t>5</a:t>
            </a:r>
            <a:r>
              <a:rPr lang="en-ZA" sz="1600" dirty="0" smtClean="0"/>
              <a:t>.   </a:t>
            </a:r>
            <a:r>
              <a:rPr lang="en-GB" sz="1600" b="1" dirty="0"/>
              <a:t>Operational Integration</a:t>
            </a:r>
          </a:p>
          <a:p>
            <a:pPr marL="600075" lvl="1" indent="-257175" fontAlgn="base">
              <a:buFont typeface="Wingdings" panose="05000000000000000000" pitchFamily="2" charset="2"/>
              <a:buChar char="ü"/>
            </a:pPr>
            <a:r>
              <a:rPr lang="en-GB" sz="1600" dirty="0"/>
              <a:t>Governance - Board Established</a:t>
            </a:r>
          </a:p>
          <a:p>
            <a:pPr marL="600075" lvl="1" indent="-257175" fontAlgn="base">
              <a:buFont typeface="Wingdings" panose="05000000000000000000" pitchFamily="2" charset="2"/>
              <a:buChar char="ü"/>
            </a:pPr>
            <a:r>
              <a:rPr lang="en-GB" sz="1600" dirty="0"/>
              <a:t>PMO established</a:t>
            </a:r>
          </a:p>
          <a:p>
            <a:pPr marL="600075" lvl="1" indent="-257175" fontAlgn="base">
              <a:buFont typeface="Wingdings" panose="05000000000000000000" pitchFamily="2" charset="2"/>
              <a:buChar char="ü"/>
            </a:pPr>
            <a:r>
              <a:rPr lang="en-GB" sz="1600" dirty="0"/>
              <a:t>Change management facilitation has commenced</a:t>
            </a:r>
          </a:p>
          <a:p>
            <a:pPr marL="600075" lvl="1" indent="-257175" fontAlgn="base">
              <a:buFont typeface="Wingdings" panose="05000000000000000000" pitchFamily="2" charset="2"/>
              <a:buChar char="ü"/>
            </a:pPr>
            <a:r>
              <a:rPr lang="en-GB" sz="1600" dirty="0"/>
              <a:t>Staff Migration to NHFC offices finalised  </a:t>
            </a:r>
            <a:r>
              <a:rPr lang="en-GB" sz="1600" dirty="0" smtClean="0"/>
              <a:t>Oct’17</a:t>
            </a:r>
            <a:endParaRPr lang="en-ZA" sz="1200" b="1" dirty="0">
              <a:solidFill>
                <a:prstClr val="black"/>
              </a:solidFill>
            </a:endParaRPr>
          </a:p>
        </p:txBody>
      </p:sp>
      <p:sp>
        <p:nvSpPr>
          <p:cNvPr id="11" name="Text Box 48"/>
          <p:cNvSpPr txBox="1">
            <a:spLocks noChangeArrowheads="1"/>
          </p:cNvSpPr>
          <p:nvPr/>
        </p:nvSpPr>
        <p:spPr bwMode="auto">
          <a:xfrm>
            <a:off x="5284579" y="611700"/>
            <a:ext cx="3694655" cy="2818013"/>
          </a:xfrm>
          <a:prstGeom prst="rect">
            <a:avLst/>
          </a:prstGeom>
          <a:noFill/>
          <a:ln w="28575">
            <a:solidFill>
              <a:schemeClr val="tx1"/>
            </a:solidFill>
            <a:prstDash val="solid"/>
            <a:miter lim="800000"/>
            <a:headEnd/>
            <a:tailEnd/>
          </a:ln>
        </p:spPr>
        <p:txBody>
          <a:bodyPr vert="horz" wrap="square" lIns="54000" tIns="81000" rIns="27000" bIns="27000" numCol="1" anchor="t" anchorCtr="0" compatLnSpc="1">
            <a:prstTxWarp prst="textNoShape">
              <a:avLst/>
            </a:prstTxWarp>
          </a:bodyPr>
          <a:lstStyle/>
          <a:p>
            <a:pPr fontAlgn="base">
              <a:spcBef>
                <a:spcPts val="225"/>
              </a:spcBef>
              <a:spcAft>
                <a:spcPts val="225"/>
              </a:spcAft>
            </a:pPr>
            <a:r>
              <a:rPr lang="en-US" altLang="en-US" sz="1600" b="1" dirty="0">
                <a:solidFill>
                  <a:prstClr val="black"/>
                </a:solidFill>
              </a:rPr>
              <a:t>PHASE 2: ESTABLISHMENT OF HSDB</a:t>
            </a:r>
          </a:p>
          <a:p>
            <a:pPr fontAlgn="base">
              <a:spcBef>
                <a:spcPts val="225"/>
              </a:spcBef>
              <a:spcAft>
                <a:spcPts val="225"/>
              </a:spcAft>
            </a:pPr>
            <a:endParaRPr lang="en-US" altLang="en-US" sz="1163" b="1" dirty="0">
              <a:solidFill>
                <a:prstClr val="black"/>
              </a:solidFill>
            </a:endParaRPr>
          </a:p>
          <a:p>
            <a:pPr marL="257175" indent="-257175" fontAlgn="base">
              <a:spcBef>
                <a:spcPts val="225"/>
              </a:spcBef>
              <a:spcAft>
                <a:spcPts val="225"/>
              </a:spcAft>
              <a:buFont typeface="+mj-lt"/>
              <a:buAutoNum type="arabicPeriod"/>
            </a:pPr>
            <a:r>
              <a:rPr lang="en-US" altLang="en-US" sz="1600" dirty="0"/>
              <a:t>Policy for HSDB - done </a:t>
            </a:r>
          </a:p>
          <a:p>
            <a:pPr marL="257175" indent="-257175" fontAlgn="base">
              <a:spcBef>
                <a:spcPts val="225"/>
              </a:spcBef>
              <a:spcAft>
                <a:spcPts val="225"/>
              </a:spcAft>
              <a:buFont typeface="+mj-lt"/>
              <a:buAutoNum type="arabicPeriod"/>
            </a:pPr>
            <a:endParaRPr lang="en-US" altLang="en-US" sz="1600" dirty="0"/>
          </a:p>
          <a:p>
            <a:pPr marL="257175" indent="-257175" fontAlgn="base">
              <a:spcBef>
                <a:spcPts val="225"/>
              </a:spcBef>
              <a:spcAft>
                <a:spcPts val="225"/>
              </a:spcAft>
              <a:buFont typeface="+mj-lt"/>
              <a:buAutoNum type="arabicPeriod"/>
            </a:pPr>
            <a:r>
              <a:rPr lang="en-US" altLang="en-US" sz="1600" dirty="0"/>
              <a:t>Development of Business Case</a:t>
            </a:r>
          </a:p>
          <a:p>
            <a:pPr marL="257175" indent="-257175" fontAlgn="base">
              <a:spcBef>
                <a:spcPts val="225"/>
              </a:spcBef>
              <a:spcAft>
                <a:spcPts val="225"/>
              </a:spcAft>
              <a:buFont typeface="+mj-lt"/>
              <a:buAutoNum type="arabicPeriod"/>
            </a:pPr>
            <a:endParaRPr lang="en-US" altLang="en-US" sz="1600" dirty="0"/>
          </a:p>
          <a:p>
            <a:pPr marL="257175" indent="-257175" fontAlgn="base">
              <a:spcBef>
                <a:spcPts val="225"/>
              </a:spcBef>
              <a:spcAft>
                <a:spcPts val="225"/>
              </a:spcAft>
              <a:buFont typeface="+mj-lt"/>
              <a:buAutoNum type="arabicPeriod"/>
            </a:pPr>
            <a:r>
              <a:rPr lang="en-US" altLang="en-US" sz="1600" dirty="0"/>
              <a:t>Drafting of Enabling Legislation/Act</a:t>
            </a:r>
          </a:p>
          <a:p>
            <a:pPr marL="342900" lvl="2" fontAlgn="base">
              <a:spcBef>
                <a:spcPts val="225"/>
              </a:spcBef>
              <a:spcAft>
                <a:spcPts val="225"/>
              </a:spcAft>
            </a:pPr>
            <a:endParaRPr lang="en-US" altLang="en-US" sz="1600" dirty="0"/>
          </a:p>
          <a:p>
            <a:pPr marL="257175" indent="-257175" fontAlgn="base">
              <a:spcBef>
                <a:spcPts val="225"/>
              </a:spcBef>
              <a:spcAft>
                <a:spcPts val="225"/>
              </a:spcAft>
              <a:buFont typeface="+mj-lt"/>
              <a:buAutoNum type="arabicPeriod"/>
            </a:pPr>
            <a:r>
              <a:rPr lang="en-US" altLang="en-US" sz="1600" dirty="0"/>
              <a:t>Approve and Capitalize HSDB</a:t>
            </a:r>
          </a:p>
          <a:p>
            <a:pPr fontAlgn="base">
              <a:spcBef>
                <a:spcPts val="225"/>
              </a:spcBef>
              <a:spcAft>
                <a:spcPts val="225"/>
              </a:spcAft>
            </a:pPr>
            <a:endParaRPr lang="en-US" altLang="en-US" sz="1163" b="1" dirty="0">
              <a:solidFill>
                <a:prstClr val="black"/>
              </a:solidFill>
            </a:endParaRPr>
          </a:p>
        </p:txBody>
      </p:sp>
      <p:sp>
        <p:nvSpPr>
          <p:cNvPr id="14" name="Rectangle 13"/>
          <p:cNvSpPr/>
          <p:nvPr/>
        </p:nvSpPr>
        <p:spPr bwMode="auto">
          <a:xfrm>
            <a:off x="4229656" y="2853799"/>
            <a:ext cx="138564" cy="207749"/>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spAutoFit/>
          </a:bodyPr>
          <a:lstStyle/>
          <a:p>
            <a:pPr fontAlgn="base">
              <a:spcBef>
                <a:spcPct val="0"/>
              </a:spcBef>
              <a:spcAft>
                <a:spcPct val="0"/>
              </a:spcAft>
            </a:pPr>
            <a:endParaRPr lang="en-ZA" sz="900" dirty="0">
              <a:solidFill>
                <a:prstClr val="black"/>
              </a:solidFill>
            </a:endParaRPr>
          </a:p>
        </p:txBody>
      </p:sp>
      <p:sp>
        <p:nvSpPr>
          <p:cNvPr id="12" name="Text Box 48"/>
          <p:cNvSpPr txBox="1">
            <a:spLocks noChangeArrowheads="1"/>
          </p:cNvSpPr>
          <p:nvPr/>
        </p:nvSpPr>
        <p:spPr bwMode="auto">
          <a:xfrm>
            <a:off x="5289669" y="3696418"/>
            <a:ext cx="3689565" cy="3092116"/>
          </a:xfrm>
          <a:prstGeom prst="rect">
            <a:avLst/>
          </a:prstGeom>
          <a:noFill/>
          <a:ln w="28575">
            <a:solidFill>
              <a:schemeClr val="tx1"/>
            </a:solidFill>
            <a:prstDash val="solid"/>
            <a:miter lim="800000"/>
            <a:headEnd/>
            <a:tailEnd/>
          </a:ln>
        </p:spPr>
        <p:txBody>
          <a:bodyPr vert="horz" wrap="square" lIns="54000" tIns="81000" rIns="27000" bIns="27000" numCol="1" anchor="t" anchorCtr="0" compatLnSpc="1">
            <a:prstTxWarp prst="textNoShape">
              <a:avLst/>
            </a:prstTxWarp>
          </a:bodyPr>
          <a:lstStyle>
            <a:defPPr>
              <a:defRPr lang="en-US"/>
            </a:defPPr>
            <a:lvl1pPr fontAlgn="base">
              <a:spcBef>
                <a:spcPts val="225"/>
              </a:spcBef>
              <a:spcAft>
                <a:spcPts val="225"/>
              </a:spcAft>
              <a:defRPr sz="1163" b="1">
                <a:solidFill>
                  <a:prstClr val="black"/>
                </a:solidFill>
              </a:defRPr>
            </a:lvl1pPr>
            <a:lvl3pPr marL="342900" lvl="2" fontAlgn="base">
              <a:spcBef>
                <a:spcPts val="225"/>
              </a:spcBef>
              <a:spcAft>
                <a:spcPts val="225"/>
              </a:spcAft>
              <a:defRPr sz="1163">
                <a:solidFill>
                  <a:prstClr val="black"/>
                </a:solidFill>
              </a:defRPr>
            </a:lvl3pPr>
          </a:lstStyle>
          <a:p>
            <a:r>
              <a:rPr lang="en-US" altLang="en-US" sz="1600" dirty="0"/>
              <a:t>PHASE 3: OPTIMISATION</a:t>
            </a:r>
          </a:p>
          <a:p>
            <a:pPr lvl="2"/>
            <a:endParaRPr lang="en-US" altLang="en-US" dirty="0"/>
          </a:p>
          <a:p>
            <a:pPr marL="265113" lvl="2" indent="-265113">
              <a:buFont typeface="+mj-lt"/>
              <a:buAutoNum type="arabicPeriod"/>
            </a:pPr>
            <a:r>
              <a:rPr lang="en-GB" sz="1600" dirty="0">
                <a:solidFill>
                  <a:schemeClr val="tx1"/>
                </a:solidFill>
              </a:rPr>
              <a:t>Full integration of all systems and processes</a:t>
            </a:r>
          </a:p>
          <a:p>
            <a:pPr marL="265113" lvl="2" indent="-265113">
              <a:buFont typeface="+mj-lt"/>
              <a:buAutoNum type="arabicPeriod"/>
            </a:pPr>
            <a:endParaRPr lang="en-GB" sz="1600" dirty="0">
              <a:solidFill>
                <a:schemeClr val="tx1"/>
              </a:solidFill>
            </a:endParaRPr>
          </a:p>
          <a:p>
            <a:pPr marL="265113" lvl="2" indent="-265113">
              <a:buFont typeface="+mj-lt"/>
              <a:buAutoNum type="arabicPeriod"/>
            </a:pPr>
            <a:r>
              <a:rPr lang="en-GB" sz="1600" dirty="0">
                <a:solidFill>
                  <a:schemeClr val="tx1"/>
                </a:solidFill>
              </a:rPr>
              <a:t>Implement new products / service lines</a:t>
            </a:r>
          </a:p>
          <a:p>
            <a:pPr marL="265113" lvl="2" indent="-265113">
              <a:buFont typeface="+mj-lt"/>
              <a:buAutoNum type="arabicPeriod"/>
            </a:pPr>
            <a:endParaRPr lang="en-GB" sz="1600" dirty="0">
              <a:solidFill>
                <a:schemeClr val="tx1"/>
              </a:solidFill>
            </a:endParaRPr>
          </a:p>
          <a:p>
            <a:pPr marL="265113" lvl="2" indent="-265113">
              <a:buFont typeface="+mj-lt"/>
              <a:buAutoNum type="arabicPeriod"/>
            </a:pPr>
            <a:r>
              <a:rPr lang="en-GB" sz="1600" dirty="0">
                <a:solidFill>
                  <a:schemeClr val="tx1"/>
                </a:solidFill>
              </a:rPr>
              <a:t>Staff Migration</a:t>
            </a:r>
          </a:p>
          <a:p>
            <a:pPr lvl="2"/>
            <a:endParaRPr lang="en-US" altLang="en-US" dirty="0"/>
          </a:p>
        </p:txBody>
      </p:sp>
      <p:sp>
        <p:nvSpPr>
          <p:cNvPr id="13" name="object 2"/>
          <p:cNvSpPr/>
          <p:nvPr/>
        </p:nvSpPr>
        <p:spPr>
          <a:xfrm>
            <a:off x="0" y="972"/>
            <a:ext cx="9144000" cy="567026"/>
          </a:xfrm>
          <a:custGeom>
            <a:avLst/>
            <a:gdLst/>
            <a:ahLst/>
            <a:cxnLst/>
            <a:rect l="l" t="t" r="r" b="b"/>
            <a:pathLst>
              <a:path w="9144000" h="719455">
                <a:moveTo>
                  <a:pt x="0" y="719327"/>
                </a:moveTo>
                <a:lnTo>
                  <a:pt x="9144000" y="719327"/>
                </a:lnTo>
                <a:lnTo>
                  <a:pt x="9144000" y="0"/>
                </a:lnTo>
                <a:lnTo>
                  <a:pt x="0" y="0"/>
                </a:lnTo>
                <a:lnTo>
                  <a:pt x="0" y="719327"/>
                </a:lnTo>
                <a:close/>
              </a:path>
            </a:pathLst>
          </a:custGeom>
          <a:solidFill>
            <a:srgbClr val="2D75B6"/>
          </a:solidFill>
        </p:spPr>
        <p:txBody>
          <a:bodyPr wrap="square" lIns="0" tIns="0" rIns="0" bIns="0" rtlCol="0"/>
          <a:lstStyle/>
          <a:p>
            <a:pPr algn="ctr"/>
            <a:r>
              <a:rPr lang="en-ZA" sz="2800" b="1" dirty="0" smtClean="0">
                <a:solidFill>
                  <a:schemeClr val="bg1"/>
                </a:solidFill>
              </a:rPr>
              <a:t>DFI </a:t>
            </a:r>
            <a:r>
              <a:rPr lang="en-ZA" sz="2800" b="1" dirty="0">
                <a:solidFill>
                  <a:schemeClr val="bg1"/>
                </a:solidFill>
              </a:rPr>
              <a:t>CONSOLIDATION</a:t>
            </a:r>
            <a:r>
              <a:rPr lang="en-ZA" sz="2800" b="1" dirty="0" smtClean="0">
                <a:solidFill>
                  <a:schemeClr val="bg1"/>
                </a:solidFill>
              </a:rPr>
              <a:t> </a:t>
            </a:r>
            <a:r>
              <a:rPr lang="en-ZA" sz="2800" b="1" dirty="0">
                <a:solidFill>
                  <a:schemeClr val="bg1"/>
                </a:solidFill>
              </a:rPr>
              <a:t>MILESTONES</a:t>
            </a:r>
            <a:r>
              <a:rPr lang="en-ZA" sz="1900" b="1" dirty="0">
                <a:solidFill>
                  <a:schemeClr val="bg1"/>
                </a:solidFill>
                <a:latin typeface="+mj-lt"/>
                <a:ea typeface="+mj-ea"/>
                <a:cs typeface="+mj-cs"/>
              </a:rPr>
              <a:t> </a:t>
            </a:r>
            <a:endParaRPr sz="2800" b="1" dirty="0">
              <a:solidFill>
                <a:schemeClr val="bg1"/>
              </a:solidFill>
            </a:endParaRPr>
          </a:p>
        </p:txBody>
      </p:sp>
    </p:spTree>
    <p:extLst>
      <p:ext uri="{BB962C8B-B14F-4D97-AF65-F5344CB8AC3E}">
        <p14:creationId xmlns:p14="http://schemas.microsoft.com/office/powerpoint/2010/main" xmlns="" val="601079527"/>
      </p:ext>
    </p:extLst>
  </p:cSld>
  <p:clrMapOvr>
    <a:masterClrMapping/>
  </p:clrMapOvr>
  <p:transition spd="slow">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626043" y="1500188"/>
            <a:ext cx="6234817" cy="286247"/>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350" dirty="0">
              <a:solidFill>
                <a:prstClr val="black"/>
              </a:solidFill>
            </a:endParaRPr>
          </a:p>
        </p:txBody>
      </p:sp>
      <p:sp>
        <p:nvSpPr>
          <p:cNvPr id="2" name="Rectangle 1"/>
          <p:cNvSpPr/>
          <p:nvPr/>
        </p:nvSpPr>
        <p:spPr>
          <a:xfrm>
            <a:off x="2249743" y="2274878"/>
            <a:ext cx="5491541" cy="1321708"/>
          </a:xfrm>
          <a:prstGeom prst="rect">
            <a:avLst/>
          </a:prstGeom>
        </p:spPr>
        <p:txBody>
          <a:bodyPr wrap="square">
            <a:spAutoFit/>
          </a:bodyPr>
          <a:lstStyle/>
          <a:p>
            <a:endParaRPr lang="en-ZA" sz="1013" b="1" dirty="0"/>
          </a:p>
          <a:p>
            <a:endParaRPr lang="en-ZA" sz="1013" b="1" dirty="0"/>
          </a:p>
          <a:p>
            <a:endParaRPr lang="en-ZA" sz="1013" b="1" dirty="0"/>
          </a:p>
          <a:p>
            <a:r>
              <a:rPr lang="en-ZA" sz="4950" b="1" dirty="0"/>
              <a:t>   </a:t>
            </a:r>
          </a:p>
        </p:txBody>
      </p:sp>
      <p:sp>
        <p:nvSpPr>
          <p:cNvPr id="3" name="TextBox 2"/>
          <p:cNvSpPr txBox="1"/>
          <p:nvPr/>
        </p:nvSpPr>
        <p:spPr>
          <a:xfrm>
            <a:off x="5745890" y="2289951"/>
            <a:ext cx="1727817" cy="784830"/>
          </a:xfrm>
          <a:prstGeom prst="rect">
            <a:avLst/>
          </a:prstGeom>
          <a:noFill/>
        </p:spPr>
        <p:txBody>
          <a:bodyPr wrap="square" rtlCol="0">
            <a:spAutoFit/>
          </a:bodyPr>
          <a:lstStyle/>
          <a:p>
            <a:pPr marL="160735" indent="-160735">
              <a:buFont typeface="Arial" panose="020B0604020202020204" pitchFamily="34" charset="0"/>
              <a:buChar char="•"/>
            </a:pPr>
            <a:r>
              <a:rPr lang="en-ZA" sz="900" b="1" dirty="0">
                <a:solidFill>
                  <a:prstClr val="white"/>
                </a:solidFill>
              </a:rPr>
              <a:t>Govt. Response</a:t>
            </a:r>
            <a:r>
              <a:rPr lang="en-ZA" sz="900" dirty="0">
                <a:solidFill>
                  <a:prstClr val="white"/>
                </a:solidFill>
              </a:rPr>
              <a:t>:</a:t>
            </a:r>
          </a:p>
          <a:p>
            <a:endParaRPr lang="en-ZA" sz="900" dirty="0">
              <a:solidFill>
                <a:prstClr val="white"/>
              </a:solidFill>
            </a:endParaRPr>
          </a:p>
          <a:p>
            <a:pPr marL="417910" lvl="1" indent="-160735">
              <a:buFont typeface="Arial" panose="020B0604020202020204" pitchFamily="34" charset="0"/>
              <a:buChar char="•"/>
            </a:pPr>
            <a:r>
              <a:rPr lang="en-ZA" sz="900" dirty="0">
                <a:solidFill>
                  <a:prstClr val="white"/>
                </a:solidFill>
              </a:rPr>
              <a:t>Increase focus NDP </a:t>
            </a:r>
          </a:p>
          <a:p>
            <a:pPr marL="417910" lvl="1" indent="-160735">
              <a:buFont typeface="Arial" panose="020B0604020202020204" pitchFamily="34" charset="0"/>
              <a:buChar char="•"/>
            </a:pPr>
            <a:r>
              <a:rPr lang="en-ZA" sz="900" dirty="0">
                <a:solidFill>
                  <a:prstClr val="white"/>
                </a:solidFill>
              </a:rPr>
              <a:t>Fiscal Consolidation</a:t>
            </a:r>
          </a:p>
          <a:p>
            <a:pPr marL="417910" lvl="1" indent="-160735">
              <a:buFont typeface="Arial" panose="020B0604020202020204" pitchFamily="34" charset="0"/>
              <a:buChar char="•"/>
            </a:pPr>
            <a:r>
              <a:rPr lang="en-ZA" sz="900" dirty="0">
                <a:solidFill>
                  <a:prstClr val="white"/>
                </a:solidFill>
              </a:rPr>
              <a:t>Rationalisation of DFIs</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857250"/>
            <a:ext cx="9144000" cy="5143500"/>
          </a:xfrm>
          <a:prstGeom prst="rect">
            <a:avLst/>
          </a:prstGeom>
        </p:spPr>
      </p:pic>
      <p:sp>
        <p:nvSpPr>
          <p:cNvPr id="6" name="Rectangle 5"/>
          <p:cNvSpPr/>
          <p:nvPr/>
        </p:nvSpPr>
        <p:spPr>
          <a:xfrm>
            <a:off x="2047956" y="2255326"/>
            <a:ext cx="3345981" cy="854080"/>
          </a:xfrm>
          <a:prstGeom prst="rect">
            <a:avLst/>
          </a:prstGeom>
        </p:spPr>
        <p:txBody>
          <a:bodyPr wrap="none">
            <a:spAutoFit/>
          </a:bodyPr>
          <a:lstStyle/>
          <a:p>
            <a:r>
              <a:rPr lang="en-ZA" sz="4950" b="1" dirty="0">
                <a:solidFill>
                  <a:schemeClr val="accent3">
                    <a:lumMod val="50000"/>
                  </a:schemeClr>
                </a:solidFill>
              </a:rPr>
              <a:t>THANK YOU</a:t>
            </a:r>
            <a:endParaRPr lang="en-ZA" sz="1350" dirty="0">
              <a:solidFill>
                <a:schemeClr val="accent3">
                  <a:lumMod val="50000"/>
                </a:schemeClr>
              </a:solidFill>
            </a:endParaRPr>
          </a:p>
        </p:txBody>
      </p:sp>
      <p:sp>
        <p:nvSpPr>
          <p:cNvPr id="4" name="Slide Number Placeholder 3"/>
          <p:cNvSpPr>
            <a:spLocks noGrp="1"/>
          </p:cNvSpPr>
          <p:nvPr>
            <p:ph type="sldNum" sz="quarter" idx="7"/>
          </p:nvPr>
        </p:nvSpPr>
        <p:spPr>
          <a:xfrm>
            <a:off x="4337177" y="6553200"/>
            <a:ext cx="234823" cy="176005"/>
          </a:xfrm>
        </p:spPr>
        <p:txBody>
          <a:bodyPr/>
          <a:lstStyle/>
          <a:p>
            <a:pPr marL="25400">
              <a:lnSpc>
                <a:spcPts val="1425"/>
              </a:lnSpc>
            </a:pPr>
            <a:fld id="{81D60167-4931-47E6-BA6A-407CBD079E47}" type="slidenum">
              <a:rPr lang="en-ZA" spc="-5" smtClean="0"/>
              <a:pPr marL="25400">
                <a:lnSpc>
                  <a:spcPts val="1425"/>
                </a:lnSpc>
              </a:pPr>
              <a:t>25</a:t>
            </a:fld>
            <a:endParaRPr lang="en-ZA" spc="-5" dirty="0"/>
          </a:p>
        </p:txBody>
      </p:sp>
    </p:spTree>
    <p:extLst>
      <p:ext uri="{BB962C8B-B14F-4D97-AF65-F5344CB8AC3E}">
        <p14:creationId xmlns:p14="http://schemas.microsoft.com/office/powerpoint/2010/main" xmlns="" val="1186252843"/>
      </p:ext>
    </p:extLst>
  </p:cSld>
  <p:clrMapOvr>
    <a:masterClrMapping/>
  </p:clrMapOvr>
  <p:transition spd="slow">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solidFill>
            <a:srgbClr val="2D75B6"/>
          </a:solidFill>
        </p:spPr>
        <p:txBody>
          <a:bodyPr wrap="square" lIns="0" tIns="0" rIns="0" bIns="0" rtlCol="0"/>
          <a:lstStyle/>
          <a:p>
            <a:endParaRPr dirty="0"/>
          </a:p>
        </p:txBody>
      </p:sp>
      <p:sp>
        <p:nvSpPr>
          <p:cNvPr id="3" name="object 3"/>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ln w="6096">
            <a:solidFill>
              <a:srgbClr val="5B9BD4"/>
            </a:solidFill>
          </a:ln>
        </p:spPr>
        <p:txBody>
          <a:bodyPr wrap="square" lIns="0" tIns="0" rIns="0" bIns="0" rtlCol="0"/>
          <a:lstStyle/>
          <a:p>
            <a:endParaRPr dirty="0"/>
          </a:p>
        </p:txBody>
      </p:sp>
      <p:sp>
        <p:nvSpPr>
          <p:cNvPr id="4" name="object 4"/>
          <p:cNvSpPr txBox="1">
            <a:spLocks noGrp="1"/>
          </p:cNvSpPr>
          <p:nvPr>
            <p:ph type="title"/>
          </p:nvPr>
        </p:nvSpPr>
        <p:spPr>
          <a:xfrm>
            <a:off x="2846070" y="69341"/>
            <a:ext cx="3454400" cy="505459"/>
          </a:xfrm>
          <a:prstGeom prst="rect">
            <a:avLst/>
          </a:prstGeom>
        </p:spPr>
        <p:txBody>
          <a:bodyPr vert="horz" wrap="square" lIns="0" tIns="0" rIns="0" bIns="0" rtlCol="0">
            <a:spAutoFit/>
          </a:bodyPr>
          <a:lstStyle/>
          <a:p>
            <a:pPr marL="12700">
              <a:lnSpc>
                <a:spcPct val="100000"/>
              </a:lnSpc>
            </a:pPr>
            <a:r>
              <a:rPr sz="3200" b="1" dirty="0"/>
              <a:t>NHFC</a:t>
            </a:r>
            <a:r>
              <a:rPr sz="3200" b="1" spc="-90" dirty="0"/>
              <a:t> </a:t>
            </a:r>
            <a:r>
              <a:rPr sz="3200" b="1" spc="-5" dirty="0"/>
              <a:t>OVERVIEW</a:t>
            </a:r>
            <a:endParaRPr sz="3200" b="1" dirty="0"/>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3</a:t>
            </a:fld>
            <a:endParaRPr spc="-5" dirty="0"/>
          </a:p>
        </p:txBody>
      </p:sp>
      <p:sp>
        <p:nvSpPr>
          <p:cNvPr id="5" name="object 5"/>
          <p:cNvSpPr txBox="1"/>
          <p:nvPr/>
        </p:nvSpPr>
        <p:spPr>
          <a:xfrm>
            <a:off x="193038" y="1035430"/>
            <a:ext cx="8112761" cy="695062"/>
          </a:xfrm>
          <a:prstGeom prst="rect">
            <a:avLst/>
          </a:prstGeom>
        </p:spPr>
        <p:txBody>
          <a:bodyPr vert="horz" wrap="square" lIns="0" tIns="0" rIns="0" bIns="0" rtlCol="0">
            <a:spAutoFit/>
          </a:bodyPr>
          <a:lstStyle/>
          <a:p>
            <a:pPr marL="283845" indent="-271145">
              <a:lnSpc>
                <a:spcPct val="100000"/>
              </a:lnSpc>
              <a:buFont typeface="Wingdings"/>
              <a:buChar char=""/>
              <a:tabLst>
                <a:tab pos="284163" algn="l"/>
                <a:tab pos="2782888" algn="l"/>
              </a:tabLst>
            </a:pPr>
            <a:r>
              <a:rPr sz="1800" b="1" spc="-5" dirty="0">
                <a:solidFill>
                  <a:srgbClr val="212A35"/>
                </a:solidFill>
                <a:latin typeface="Arial"/>
                <a:cs typeface="Arial"/>
              </a:rPr>
              <a:t>Established:	</a:t>
            </a:r>
            <a:r>
              <a:rPr sz="1800" spc="-10" dirty="0">
                <a:solidFill>
                  <a:srgbClr val="212A35"/>
                </a:solidFill>
                <a:latin typeface="Arial"/>
                <a:cs typeface="Arial"/>
              </a:rPr>
              <a:t>1996</a:t>
            </a:r>
            <a:endParaRPr sz="1800" dirty="0">
              <a:latin typeface="Arial"/>
              <a:cs typeface="Arial"/>
            </a:endParaRPr>
          </a:p>
          <a:p>
            <a:pPr marL="283845" indent="-271145">
              <a:lnSpc>
                <a:spcPct val="100000"/>
              </a:lnSpc>
              <a:spcBef>
                <a:spcPts val="1080"/>
              </a:spcBef>
              <a:buFont typeface="Wingdings"/>
              <a:buChar char=""/>
              <a:tabLst>
                <a:tab pos="284480" algn="l"/>
              </a:tabLst>
            </a:pPr>
            <a:r>
              <a:rPr sz="1800" b="1" spc="-40" dirty="0">
                <a:solidFill>
                  <a:srgbClr val="212A35"/>
                </a:solidFill>
                <a:latin typeface="Arial"/>
                <a:cs typeface="Arial"/>
              </a:rPr>
              <a:t>Type </a:t>
            </a:r>
            <a:r>
              <a:rPr sz="1800" b="1" dirty="0">
                <a:solidFill>
                  <a:srgbClr val="212A35"/>
                </a:solidFill>
                <a:latin typeface="Arial"/>
                <a:cs typeface="Arial"/>
              </a:rPr>
              <a:t>of </a:t>
            </a:r>
            <a:r>
              <a:rPr sz="1800" b="1" spc="-5" dirty="0">
                <a:solidFill>
                  <a:srgbClr val="212A35"/>
                </a:solidFill>
                <a:latin typeface="Arial"/>
                <a:cs typeface="Arial"/>
              </a:rPr>
              <a:t>Organisation: </a:t>
            </a:r>
            <a:r>
              <a:rPr lang="en-ZA" sz="1800" b="1" spc="-5" dirty="0" smtClean="0">
                <a:solidFill>
                  <a:srgbClr val="212A35"/>
                </a:solidFill>
                <a:latin typeface="Arial"/>
                <a:cs typeface="Arial"/>
              </a:rPr>
              <a:t> </a:t>
            </a:r>
            <a:r>
              <a:rPr sz="1800" b="1" spc="-5" dirty="0" smtClean="0">
                <a:solidFill>
                  <a:srgbClr val="212A35"/>
                </a:solidFill>
                <a:latin typeface="Arial"/>
                <a:cs typeface="Arial"/>
              </a:rPr>
              <a:t> </a:t>
            </a:r>
            <a:r>
              <a:rPr sz="1800" spc="-5" dirty="0">
                <a:solidFill>
                  <a:srgbClr val="212A35"/>
                </a:solidFill>
                <a:latin typeface="Arial"/>
                <a:cs typeface="Arial"/>
              </a:rPr>
              <a:t>Development Finance Institution</a:t>
            </a:r>
            <a:r>
              <a:rPr sz="1800" spc="145" dirty="0">
                <a:solidFill>
                  <a:srgbClr val="212A35"/>
                </a:solidFill>
                <a:latin typeface="Arial"/>
                <a:cs typeface="Arial"/>
              </a:rPr>
              <a:t> </a:t>
            </a:r>
            <a:r>
              <a:rPr sz="1800" dirty="0">
                <a:solidFill>
                  <a:srgbClr val="212A35"/>
                </a:solidFill>
                <a:latin typeface="Arial"/>
                <a:cs typeface="Arial"/>
              </a:rPr>
              <a:t>(DFI)</a:t>
            </a:r>
            <a:endParaRPr sz="1800" dirty="0">
              <a:latin typeface="Arial"/>
              <a:cs typeface="Arial"/>
            </a:endParaRPr>
          </a:p>
        </p:txBody>
      </p:sp>
      <p:sp>
        <p:nvSpPr>
          <p:cNvPr id="6" name="object 6"/>
          <p:cNvSpPr txBox="1"/>
          <p:nvPr/>
        </p:nvSpPr>
        <p:spPr>
          <a:xfrm>
            <a:off x="193039" y="1858645"/>
            <a:ext cx="2035810" cy="2347595"/>
          </a:xfrm>
          <a:prstGeom prst="rect">
            <a:avLst/>
          </a:prstGeom>
        </p:spPr>
        <p:txBody>
          <a:bodyPr vert="horz" wrap="square" lIns="0" tIns="0" rIns="0" bIns="0" rtlCol="0">
            <a:spAutoFit/>
          </a:bodyPr>
          <a:lstStyle/>
          <a:p>
            <a:pPr marL="283845" indent="-271145">
              <a:lnSpc>
                <a:spcPct val="100000"/>
              </a:lnSpc>
              <a:buFont typeface="Wingdings"/>
              <a:buChar char=""/>
              <a:tabLst>
                <a:tab pos="284480" algn="l"/>
              </a:tabLst>
            </a:pPr>
            <a:r>
              <a:rPr sz="1800" b="1" dirty="0">
                <a:solidFill>
                  <a:srgbClr val="212A35"/>
                </a:solidFill>
                <a:latin typeface="Arial"/>
                <a:cs typeface="Arial"/>
              </a:rPr>
              <a:t>Ownership:</a:t>
            </a:r>
            <a:endParaRPr sz="1800" dirty="0">
              <a:latin typeface="Arial"/>
              <a:cs typeface="Arial"/>
            </a:endParaRPr>
          </a:p>
          <a:p>
            <a:pPr marL="283845" indent="-271145">
              <a:lnSpc>
                <a:spcPct val="100000"/>
              </a:lnSpc>
              <a:spcBef>
                <a:spcPts val="1080"/>
              </a:spcBef>
              <a:buFont typeface="Wingdings"/>
              <a:buChar char=""/>
              <a:tabLst>
                <a:tab pos="284480" algn="l"/>
              </a:tabLst>
            </a:pPr>
            <a:r>
              <a:rPr sz="1800" b="1" spc="-30" dirty="0">
                <a:solidFill>
                  <a:srgbClr val="212A35"/>
                </a:solidFill>
                <a:latin typeface="Arial"/>
                <a:cs typeface="Arial"/>
              </a:rPr>
              <a:t>Total</a:t>
            </a:r>
            <a:r>
              <a:rPr sz="1800" b="1" spc="-160" dirty="0">
                <a:solidFill>
                  <a:srgbClr val="212A35"/>
                </a:solidFill>
                <a:latin typeface="Arial"/>
                <a:cs typeface="Arial"/>
              </a:rPr>
              <a:t> </a:t>
            </a:r>
            <a:r>
              <a:rPr sz="1800" b="1" spc="-10" dirty="0">
                <a:solidFill>
                  <a:srgbClr val="212A35"/>
                </a:solidFill>
                <a:latin typeface="Arial"/>
                <a:cs typeface="Arial"/>
              </a:rPr>
              <a:t>Assets:</a:t>
            </a:r>
            <a:endParaRPr sz="1800" dirty="0">
              <a:latin typeface="Arial"/>
              <a:cs typeface="Arial"/>
            </a:endParaRPr>
          </a:p>
          <a:p>
            <a:pPr marL="283845" indent="-271145">
              <a:lnSpc>
                <a:spcPct val="100000"/>
              </a:lnSpc>
              <a:spcBef>
                <a:spcPts val="1080"/>
              </a:spcBef>
              <a:buFont typeface="Wingdings"/>
              <a:buChar char=""/>
              <a:tabLst>
                <a:tab pos="284480" algn="l"/>
              </a:tabLst>
            </a:pPr>
            <a:r>
              <a:rPr sz="1800" b="1" spc="-30" dirty="0">
                <a:solidFill>
                  <a:srgbClr val="212A35"/>
                </a:solidFill>
                <a:latin typeface="Arial"/>
                <a:cs typeface="Arial"/>
              </a:rPr>
              <a:t>Total</a:t>
            </a:r>
            <a:r>
              <a:rPr sz="1800" b="1" spc="-80" dirty="0">
                <a:solidFill>
                  <a:srgbClr val="212A35"/>
                </a:solidFill>
                <a:latin typeface="Arial"/>
                <a:cs typeface="Arial"/>
              </a:rPr>
              <a:t> </a:t>
            </a:r>
            <a:r>
              <a:rPr sz="1800" b="1" dirty="0">
                <a:solidFill>
                  <a:srgbClr val="212A35"/>
                </a:solidFill>
                <a:latin typeface="Arial"/>
                <a:cs typeface="Arial"/>
              </a:rPr>
              <a:t>liabilities:</a:t>
            </a:r>
            <a:endParaRPr sz="1800" dirty="0">
              <a:latin typeface="Arial"/>
              <a:cs typeface="Arial"/>
            </a:endParaRPr>
          </a:p>
          <a:p>
            <a:pPr marL="283845" indent="-271145">
              <a:lnSpc>
                <a:spcPct val="100000"/>
              </a:lnSpc>
              <a:spcBef>
                <a:spcPts val="1080"/>
              </a:spcBef>
              <a:buFont typeface="Wingdings"/>
              <a:buChar char=""/>
              <a:tabLst>
                <a:tab pos="284480" algn="l"/>
              </a:tabLst>
            </a:pPr>
            <a:r>
              <a:rPr sz="1800" b="1" dirty="0">
                <a:solidFill>
                  <a:srgbClr val="212A35"/>
                </a:solidFill>
                <a:latin typeface="Arial"/>
                <a:cs typeface="Arial"/>
              </a:rPr>
              <a:t>Funding</a:t>
            </a:r>
            <a:r>
              <a:rPr sz="1800" b="1" spc="-114" dirty="0">
                <a:solidFill>
                  <a:srgbClr val="212A35"/>
                </a:solidFill>
                <a:latin typeface="Arial"/>
                <a:cs typeface="Arial"/>
              </a:rPr>
              <a:t> </a:t>
            </a:r>
            <a:r>
              <a:rPr sz="1800" b="1" spc="-5" dirty="0">
                <a:solidFill>
                  <a:srgbClr val="212A35"/>
                </a:solidFill>
                <a:latin typeface="Arial"/>
                <a:cs typeface="Arial"/>
              </a:rPr>
              <a:t>Status:</a:t>
            </a:r>
            <a:endParaRPr sz="1800" dirty="0">
              <a:latin typeface="Arial"/>
              <a:cs typeface="Arial"/>
            </a:endParaRPr>
          </a:p>
          <a:p>
            <a:pPr marL="283845" indent="-271145">
              <a:lnSpc>
                <a:spcPct val="100000"/>
              </a:lnSpc>
              <a:spcBef>
                <a:spcPts val="1075"/>
              </a:spcBef>
              <a:buFont typeface="Wingdings"/>
              <a:buChar char=""/>
              <a:tabLst>
                <a:tab pos="284480" algn="l"/>
              </a:tabLst>
            </a:pPr>
            <a:r>
              <a:rPr sz="1800" b="1" spc="-5" dirty="0">
                <a:solidFill>
                  <a:srgbClr val="212A35"/>
                </a:solidFill>
                <a:latin typeface="Arial"/>
                <a:cs typeface="Arial"/>
              </a:rPr>
              <a:t>Credit</a:t>
            </a:r>
            <a:r>
              <a:rPr sz="1800" b="1" spc="-45" dirty="0">
                <a:solidFill>
                  <a:srgbClr val="212A35"/>
                </a:solidFill>
                <a:latin typeface="Arial"/>
                <a:cs typeface="Arial"/>
              </a:rPr>
              <a:t> </a:t>
            </a:r>
            <a:r>
              <a:rPr sz="1800" b="1" spc="-5" dirty="0">
                <a:solidFill>
                  <a:srgbClr val="212A35"/>
                </a:solidFill>
                <a:latin typeface="Arial"/>
                <a:cs typeface="Arial"/>
              </a:rPr>
              <a:t>Rating:</a:t>
            </a:r>
            <a:endParaRPr sz="1800" dirty="0">
              <a:latin typeface="Arial"/>
              <a:cs typeface="Arial"/>
            </a:endParaRPr>
          </a:p>
          <a:p>
            <a:pPr marL="283845" indent="-271145">
              <a:lnSpc>
                <a:spcPct val="100000"/>
              </a:lnSpc>
              <a:spcBef>
                <a:spcPts val="1075"/>
              </a:spcBef>
              <a:buFont typeface="Wingdings"/>
              <a:buChar char=""/>
              <a:tabLst>
                <a:tab pos="284480" algn="l"/>
              </a:tabLst>
            </a:pPr>
            <a:r>
              <a:rPr sz="1800" b="1" dirty="0">
                <a:solidFill>
                  <a:srgbClr val="212A35"/>
                </a:solidFill>
                <a:latin typeface="Arial"/>
                <a:cs typeface="Arial"/>
              </a:rPr>
              <a:t>Main</a:t>
            </a:r>
            <a:r>
              <a:rPr sz="1800" b="1" spc="-60" dirty="0">
                <a:solidFill>
                  <a:srgbClr val="212A35"/>
                </a:solidFill>
                <a:latin typeface="Arial"/>
                <a:cs typeface="Arial"/>
              </a:rPr>
              <a:t> </a:t>
            </a:r>
            <a:r>
              <a:rPr sz="1800" b="1" spc="-5" dirty="0">
                <a:solidFill>
                  <a:srgbClr val="212A35"/>
                </a:solidFill>
                <a:latin typeface="Arial"/>
                <a:cs typeface="Arial"/>
              </a:rPr>
              <a:t>business:</a:t>
            </a:r>
            <a:endParaRPr sz="1800" dirty="0">
              <a:latin typeface="Arial"/>
              <a:cs typeface="Arial"/>
            </a:endParaRPr>
          </a:p>
        </p:txBody>
      </p:sp>
      <p:sp>
        <p:nvSpPr>
          <p:cNvPr id="7" name="object 7"/>
          <p:cNvSpPr txBox="1">
            <a:spLocks noGrp="1"/>
          </p:cNvSpPr>
          <p:nvPr>
            <p:ph type="body" idx="1"/>
          </p:nvPr>
        </p:nvSpPr>
        <p:spPr>
          <a:prstGeom prst="rect">
            <a:avLst/>
          </a:prstGeom>
        </p:spPr>
        <p:txBody>
          <a:bodyPr vert="horz" wrap="square" lIns="0" tIns="0" rIns="0" bIns="0" rtlCol="0">
            <a:spAutoFit/>
          </a:bodyPr>
          <a:lstStyle/>
          <a:p>
            <a:pPr marL="12700" marR="1033780">
              <a:lnSpc>
                <a:spcPct val="150000"/>
              </a:lnSpc>
            </a:pPr>
            <a:r>
              <a:rPr dirty="0"/>
              <a:t>State </a:t>
            </a:r>
            <a:r>
              <a:rPr spc="-15" dirty="0"/>
              <a:t>Owned </a:t>
            </a:r>
            <a:r>
              <a:rPr spc="-25" dirty="0"/>
              <a:t>Company, </a:t>
            </a:r>
            <a:r>
              <a:rPr spc="-5" dirty="0"/>
              <a:t>100% </a:t>
            </a:r>
            <a:r>
              <a:rPr dirty="0"/>
              <a:t>SA </a:t>
            </a:r>
            <a:r>
              <a:rPr spc="-5" dirty="0"/>
              <a:t>government  R3,4 billion (31 </a:t>
            </a:r>
            <a:r>
              <a:rPr lang="en-ZA" spc="-5" dirty="0" smtClean="0"/>
              <a:t>March</a:t>
            </a:r>
            <a:r>
              <a:rPr spc="-5" dirty="0" smtClean="0"/>
              <a:t> 201</a:t>
            </a:r>
            <a:r>
              <a:rPr lang="en-ZA" spc="-5" dirty="0" smtClean="0"/>
              <a:t>8</a:t>
            </a:r>
            <a:r>
              <a:rPr spc="-5" dirty="0" smtClean="0"/>
              <a:t> </a:t>
            </a:r>
            <a:r>
              <a:rPr spc="-5" dirty="0"/>
              <a:t>–</a:t>
            </a:r>
            <a:r>
              <a:rPr spc="5" dirty="0"/>
              <a:t> </a:t>
            </a:r>
            <a:r>
              <a:rPr spc="-5" dirty="0"/>
              <a:t>group)</a:t>
            </a:r>
          </a:p>
          <a:p>
            <a:pPr marL="12700" marR="2108200">
              <a:lnSpc>
                <a:spcPts val="3240"/>
              </a:lnSpc>
              <a:spcBef>
                <a:spcPts val="285"/>
              </a:spcBef>
            </a:pPr>
            <a:r>
              <a:rPr spc="-5" dirty="0"/>
              <a:t>R323 million (31 </a:t>
            </a:r>
            <a:r>
              <a:rPr lang="en-ZA" spc="-5" dirty="0" smtClean="0"/>
              <a:t>Mar</a:t>
            </a:r>
            <a:r>
              <a:rPr spc="-5" dirty="0" smtClean="0"/>
              <a:t> </a:t>
            </a:r>
            <a:r>
              <a:rPr spc="-10" dirty="0" smtClean="0"/>
              <a:t>201</a:t>
            </a:r>
            <a:r>
              <a:rPr lang="en-ZA" spc="-10" dirty="0" smtClean="0"/>
              <a:t>8</a:t>
            </a:r>
            <a:r>
              <a:rPr spc="-10" dirty="0" smtClean="0"/>
              <a:t> </a:t>
            </a:r>
            <a:r>
              <a:rPr spc="-5" dirty="0" smtClean="0"/>
              <a:t>– group</a:t>
            </a:r>
            <a:r>
              <a:rPr spc="-5" dirty="0"/>
              <a:t>)  Self</a:t>
            </a:r>
            <a:r>
              <a:rPr spc="-65" dirty="0"/>
              <a:t> </a:t>
            </a:r>
            <a:r>
              <a:rPr spc="-5" dirty="0"/>
              <a:t>sustaining</a:t>
            </a:r>
          </a:p>
          <a:p>
            <a:pPr marL="12700">
              <a:lnSpc>
                <a:spcPct val="100000"/>
              </a:lnSpc>
              <a:spcBef>
                <a:spcPts val="790"/>
              </a:spcBef>
            </a:pPr>
            <a:r>
              <a:rPr spc="-5" dirty="0"/>
              <a:t>Long </a:t>
            </a:r>
            <a:r>
              <a:rPr dirty="0"/>
              <a:t>term A+, </a:t>
            </a:r>
            <a:r>
              <a:rPr spc="-5" dirty="0"/>
              <a:t>short </a:t>
            </a:r>
            <a:r>
              <a:rPr dirty="0"/>
              <a:t>term</a:t>
            </a:r>
            <a:r>
              <a:rPr spc="-254" dirty="0"/>
              <a:t> </a:t>
            </a:r>
            <a:r>
              <a:rPr spc="-5" dirty="0"/>
              <a:t>A1</a:t>
            </a:r>
          </a:p>
          <a:p>
            <a:pPr marL="12700">
              <a:lnSpc>
                <a:spcPct val="100000"/>
              </a:lnSpc>
              <a:spcBef>
                <a:spcPts val="1080"/>
              </a:spcBef>
            </a:pPr>
            <a:r>
              <a:rPr spc="-5" dirty="0"/>
              <a:t>Broadening and deepening access </a:t>
            </a:r>
            <a:r>
              <a:rPr dirty="0"/>
              <a:t>to </a:t>
            </a:r>
            <a:r>
              <a:rPr spc="-10" dirty="0"/>
              <a:t>affordable</a:t>
            </a:r>
            <a:r>
              <a:rPr spc="70" dirty="0"/>
              <a:t> </a:t>
            </a:r>
            <a:r>
              <a:rPr spc="-5" dirty="0"/>
              <a:t>housing</a:t>
            </a:r>
          </a:p>
          <a:p>
            <a:pPr marL="12700">
              <a:lnSpc>
                <a:spcPct val="100000"/>
              </a:lnSpc>
              <a:spcBef>
                <a:spcPts val="1080"/>
              </a:spcBef>
            </a:pPr>
            <a:r>
              <a:rPr spc="-5" dirty="0"/>
              <a:t>finance </a:t>
            </a:r>
            <a:r>
              <a:rPr dirty="0"/>
              <a:t>for the </a:t>
            </a:r>
            <a:r>
              <a:rPr spc="-10" dirty="0"/>
              <a:t>low-to-middle </a:t>
            </a:r>
            <a:r>
              <a:rPr spc="-5" dirty="0"/>
              <a:t>income </a:t>
            </a:r>
            <a:r>
              <a:rPr dirty="0"/>
              <a:t>SA</a:t>
            </a:r>
            <a:r>
              <a:rPr spc="-35" dirty="0"/>
              <a:t> </a:t>
            </a:r>
            <a:r>
              <a:rPr spc="-10" dirty="0"/>
              <a:t>households</a:t>
            </a:r>
          </a:p>
        </p:txBody>
      </p:sp>
      <p:sp>
        <p:nvSpPr>
          <p:cNvPr id="8" name="object 8"/>
          <p:cNvSpPr txBox="1"/>
          <p:nvPr/>
        </p:nvSpPr>
        <p:spPr>
          <a:xfrm>
            <a:off x="193039" y="4739640"/>
            <a:ext cx="3801745" cy="701675"/>
          </a:xfrm>
          <a:prstGeom prst="rect">
            <a:avLst/>
          </a:prstGeom>
        </p:spPr>
        <p:txBody>
          <a:bodyPr vert="horz" wrap="square" lIns="0" tIns="0" rIns="0" bIns="0" rtlCol="0">
            <a:spAutoFit/>
          </a:bodyPr>
          <a:lstStyle/>
          <a:p>
            <a:pPr marL="283845" indent="-271145">
              <a:lnSpc>
                <a:spcPct val="100000"/>
              </a:lnSpc>
              <a:buFont typeface="Wingdings"/>
              <a:buChar char=""/>
              <a:tabLst>
                <a:tab pos="284163" algn="l"/>
                <a:tab pos="2782888" algn="l"/>
              </a:tabLst>
            </a:pPr>
            <a:r>
              <a:rPr sz="1800" b="1" dirty="0">
                <a:solidFill>
                  <a:srgbClr val="212A35"/>
                </a:solidFill>
                <a:latin typeface="Arial"/>
                <a:cs typeface="Arial"/>
              </a:rPr>
              <a:t>Geographic</a:t>
            </a:r>
            <a:r>
              <a:rPr sz="1800" b="1" spc="-10" dirty="0">
                <a:solidFill>
                  <a:srgbClr val="212A35"/>
                </a:solidFill>
                <a:latin typeface="Arial"/>
                <a:cs typeface="Arial"/>
              </a:rPr>
              <a:t> </a:t>
            </a:r>
            <a:r>
              <a:rPr sz="1800" b="1" spc="-5" dirty="0">
                <a:solidFill>
                  <a:srgbClr val="212A35"/>
                </a:solidFill>
                <a:latin typeface="Arial"/>
                <a:cs typeface="Arial"/>
              </a:rPr>
              <a:t>activities:	</a:t>
            </a:r>
            <a:r>
              <a:rPr sz="1800" spc="-5" dirty="0">
                <a:solidFill>
                  <a:srgbClr val="212A35"/>
                </a:solidFill>
                <a:latin typeface="Arial"/>
                <a:cs typeface="Arial"/>
              </a:rPr>
              <a:t>National</a:t>
            </a:r>
            <a:endParaRPr sz="1800" dirty="0">
              <a:latin typeface="Arial"/>
              <a:cs typeface="Arial"/>
            </a:endParaRPr>
          </a:p>
          <a:p>
            <a:pPr marL="283845" indent="-271145">
              <a:lnSpc>
                <a:spcPct val="100000"/>
              </a:lnSpc>
              <a:spcBef>
                <a:spcPts val="1080"/>
              </a:spcBef>
              <a:buFont typeface="Wingdings"/>
              <a:buChar char=""/>
              <a:tabLst>
                <a:tab pos="284480" algn="l"/>
              </a:tabLst>
            </a:pPr>
            <a:r>
              <a:rPr sz="1800" b="1" dirty="0">
                <a:solidFill>
                  <a:srgbClr val="212A35"/>
                </a:solidFill>
                <a:latin typeface="Arial"/>
                <a:cs typeface="Arial"/>
              </a:rPr>
              <a:t>Number of </a:t>
            </a:r>
            <a:r>
              <a:rPr sz="1800" b="1" spc="-5" dirty="0">
                <a:solidFill>
                  <a:srgbClr val="212A35"/>
                </a:solidFill>
                <a:latin typeface="Arial"/>
                <a:cs typeface="Arial"/>
              </a:rPr>
              <a:t>Employees: </a:t>
            </a:r>
            <a:r>
              <a:rPr sz="1800" spc="-5" dirty="0">
                <a:solidFill>
                  <a:srgbClr val="212A35"/>
                </a:solidFill>
                <a:latin typeface="Arial"/>
                <a:cs typeface="Arial"/>
              </a:rPr>
              <a:t>Group</a:t>
            </a:r>
            <a:r>
              <a:rPr sz="1800" spc="-30" dirty="0">
                <a:solidFill>
                  <a:srgbClr val="212A35"/>
                </a:solidFill>
                <a:latin typeface="Arial"/>
                <a:cs typeface="Arial"/>
              </a:rPr>
              <a:t> </a:t>
            </a:r>
            <a:r>
              <a:rPr lang="en-ZA" sz="1800" spc="-30" dirty="0" smtClean="0">
                <a:solidFill>
                  <a:srgbClr val="212A35"/>
                </a:solidFill>
                <a:latin typeface="Arial"/>
                <a:cs typeface="Arial"/>
              </a:rPr>
              <a:t>61</a:t>
            </a:r>
            <a:endParaRPr sz="1800" dirty="0">
              <a:latin typeface="Arial"/>
              <a:cs typeface="Arial"/>
            </a:endParaRPr>
          </a:p>
        </p:txBody>
      </p:sp>
      <p:sp>
        <p:nvSpPr>
          <p:cNvPr id="9" name="object 9"/>
          <p:cNvSpPr txBox="1"/>
          <p:nvPr/>
        </p:nvSpPr>
        <p:spPr>
          <a:xfrm>
            <a:off x="4765928" y="5151120"/>
            <a:ext cx="1320800" cy="290195"/>
          </a:xfrm>
          <a:prstGeom prst="rect">
            <a:avLst/>
          </a:prstGeom>
        </p:spPr>
        <p:txBody>
          <a:bodyPr vert="horz" wrap="square" lIns="0" tIns="0" rIns="0" bIns="0" rtlCol="0">
            <a:spAutoFit/>
          </a:bodyPr>
          <a:lstStyle/>
          <a:p>
            <a:pPr marL="12700">
              <a:lnSpc>
                <a:spcPct val="100000"/>
              </a:lnSpc>
            </a:pPr>
            <a:r>
              <a:rPr sz="1800" spc="-5" dirty="0">
                <a:solidFill>
                  <a:srgbClr val="212A35"/>
                </a:solidFill>
                <a:latin typeface="Arial"/>
                <a:cs typeface="Arial"/>
              </a:rPr>
              <a:t>Company</a:t>
            </a:r>
            <a:r>
              <a:rPr sz="1800" spc="-75" dirty="0">
                <a:solidFill>
                  <a:srgbClr val="212A35"/>
                </a:solidFill>
                <a:latin typeface="Arial"/>
                <a:cs typeface="Arial"/>
              </a:rPr>
              <a:t> </a:t>
            </a:r>
            <a:r>
              <a:rPr sz="1800" spc="-5" dirty="0">
                <a:solidFill>
                  <a:srgbClr val="212A35"/>
                </a:solidFill>
                <a:latin typeface="Arial"/>
                <a:cs typeface="Arial"/>
              </a:rPr>
              <a:t>53</a:t>
            </a:r>
            <a:endParaRPr sz="1800" dirty="0">
              <a:latin typeface="Arial"/>
              <a:cs typeface="Arial"/>
            </a:endParaRPr>
          </a:p>
        </p:txBody>
      </p:sp>
    </p:spTree>
  </p:cSld>
  <p:clrMapOvr>
    <a:masterClrMapping/>
  </p:clrMapOvr>
  <p:transition spd="slow">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solidFill>
            <a:srgbClr val="2D75B6"/>
          </a:solidFill>
        </p:spPr>
        <p:txBody>
          <a:bodyPr wrap="square" lIns="0" tIns="0" rIns="0" bIns="0" rtlCol="0"/>
          <a:lstStyle/>
          <a:p>
            <a:endParaRPr dirty="0"/>
          </a:p>
        </p:txBody>
      </p:sp>
      <p:sp>
        <p:nvSpPr>
          <p:cNvPr id="3" name="object 3"/>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ln w="6096">
            <a:solidFill>
              <a:srgbClr val="5B9BD4"/>
            </a:solidFill>
          </a:ln>
        </p:spPr>
        <p:txBody>
          <a:bodyPr wrap="square" lIns="0" tIns="0" rIns="0" bIns="0" rtlCol="0"/>
          <a:lstStyle/>
          <a:p>
            <a:endParaRPr dirty="0"/>
          </a:p>
        </p:txBody>
      </p:sp>
      <p:sp>
        <p:nvSpPr>
          <p:cNvPr id="4" name="object 4"/>
          <p:cNvSpPr txBox="1">
            <a:spLocks noGrp="1"/>
          </p:cNvSpPr>
          <p:nvPr>
            <p:ph type="title"/>
          </p:nvPr>
        </p:nvSpPr>
        <p:spPr>
          <a:xfrm>
            <a:off x="2958844" y="69341"/>
            <a:ext cx="4203955" cy="492443"/>
          </a:xfrm>
          <a:prstGeom prst="rect">
            <a:avLst/>
          </a:prstGeom>
        </p:spPr>
        <p:txBody>
          <a:bodyPr vert="horz" wrap="square" lIns="0" tIns="0" rIns="0" bIns="0" rtlCol="0">
            <a:spAutoFit/>
          </a:bodyPr>
          <a:lstStyle/>
          <a:p>
            <a:pPr marL="12700">
              <a:lnSpc>
                <a:spcPct val="100000"/>
              </a:lnSpc>
            </a:pPr>
            <a:r>
              <a:rPr sz="3200" b="1" dirty="0"/>
              <a:t>NHFC</a:t>
            </a:r>
            <a:r>
              <a:rPr sz="3200" b="1" spc="-100" dirty="0"/>
              <a:t> </a:t>
            </a:r>
            <a:r>
              <a:rPr sz="3200" b="1" spc="-30" dirty="0"/>
              <a:t>MANDATE</a:t>
            </a:r>
            <a:endParaRPr sz="3200" b="1" dirty="0"/>
          </a:p>
        </p:txBody>
      </p:sp>
      <p:sp>
        <p:nvSpPr>
          <p:cNvPr id="5" name="object 5"/>
          <p:cNvSpPr/>
          <p:nvPr/>
        </p:nvSpPr>
        <p:spPr>
          <a:xfrm>
            <a:off x="0" y="1822704"/>
            <a:ext cx="9143999" cy="92963"/>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0" y="697991"/>
            <a:ext cx="9143999" cy="16763"/>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0" y="1822704"/>
            <a:ext cx="9143999" cy="115824"/>
          </a:xfrm>
          <a:prstGeom prst="rect">
            <a:avLst/>
          </a:prstGeom>
          <a:blipFill>
            <a:blip r:embed="rId4" cstate="print"/>
            <a:stretch>
              <a:fillRect/>
            </a:stretch>
          </a:blipFill>
        </p:spPr>
        <p:txBody>
          <a:bodyPr wrap="square" lIns="0" tIns="0" rIns="0" bIns="0" rtlCol="0"/>
          <a:lstStyle/>
          <a:p>
            <a:endParaRPr dirty="0"/>
          </a:p>
        </p:txBody>
      </p:sp>
      <p:sp>
        <p:nvSpPr>
          <p:cNvPr id="8" name="object 8"/>
          <p:cNvSpPr/>
          <p:nvPr/>
        </p:nvSpPr>
        <p:spPr>
          <a:xfrm>
            <a:off x="0" y="714755"/>
            <a:ext cx="9144000" cy="1108075"/>
          </a:xfrm>
          <a:custGeom>
            <a:avLst/>
            <a:gdLst/>
            <a:ahLst/>
            <a:cxnLst/>
            <a:rect l="l" t="t" r="r" b="b"/>
            <a:pathLst>
              <a:path w="9144000" h="1108075">
                <a:moveTo>
                  <a:pt x="0" y="1107948"/>
                </a:moveTo>
                <a:lnTo>
                  <a:pt x="9144000" y="1107948"/>
                </a:lnTo>
                <a:lnTo>
                  <a:pt x="9144000" y="0"/>
                </a:lnTo>
                <a:lnTo>
                  <a:pt x="0" y="0"/>
                </a:lnTo>
                <a:lnTo>
                  <a:pt x="0" y="1107948"/>
                </a:lnTo>
                <a:close/>
              </a:path>
            </a:pathLst>
          </a:custGeom>
          <a:ln w="3175">
            <a:solidFill>
              <a:srgbClr val="2D75B6"/>
            </a:solidFill>
          </a:ln>
        </p:spPr>
        <p:txBody>
          <a:bodyPr wrap="square" lIns="0" tIns="0" rIns="0" bIns="0" rtlCol="0"/>
          <a:lstStyle/>
          <a:p>
            <a:endParaRPr dirty="0"/>
          </a:p>
        </p:txBody>
      </p:sp>
      <p:sp>
        <p:nvSpPr>
          <p:cNvPr id="9" name="object 9"/>
          <p:cNvSpPr txBox="1"/>
          <p:nvPr/>
        </p:nvSpPr>
        <p:spPr>
          <a:xfrm>
            <a:off x="80637" y="945884"/>
            <a:ext cx="8983980" cy="677108"/>
          </a:xfrm>
          <a:prstGeom prst="rect">
            <a:avLst/>
          </a:prstGeom>
        </p:spPr>
        <p:txBody>
          <a:bodyPr vert="horz" wrap="square" lIns="0" tIns="0" rIns="0" bIns="0" rtlCol="0">
            <a:spAutoFit/>
          </a:bodyPr>
          <a:lstStyle/>
          <a:p>
            <a:pPr marL="12700" marR="5080" indent="-1905"/>
            <a:r>
              <a:rPr sz="1400" spc="-5" dirty="0">
                <a:solidFill>
                  <a:srgbClr val="001F5F"/>
                </a:solidFill>
                <a:latin typeface="Arial"/>
                <a:cs typeface="Arial"/>
              </a:rPr>
              <a:t>The </a:t>
            </a:r>
            <a:r>
              <a:rPr sz="1400" b="1" spc="-5" dirty="0">
                <a:solidFill>
                  <a:srgbClr val="001F5F"/>
                </a:solidFill>
                <a:latin typeface="Arial"/>
                <a:cs typeface="Arial"/>
              </a:rPr>
              <a:t>National Housing Finance Corporation Soc Ltd </a:t>
            </a:r>
            <a:r>
              <a:rPr sz="1400" spc="-5" dirty="0">
                <a:solidFill>
                  <a:srgbClr val="001F5F"/>
                </a:solidFill>
                <a:latin typeface="Arial"/>
                <a:cs typeface="Arial"/>
              </a:rPr>
              <a:t>(NHFC) </a:t>
            </a:r>
            <a:r>
              <a:rPr sz="1400" dirty="0">
                <a:solidFill>
                  <a:srgbClr val="001F5F"/>
                </a:solidFill>
                <a:latin typeface="Arial"/>
                <a:cs typeface="Arial"/>
              </a:rPr>
              <a:t>is a state </a:t>
            </a:r>
            <a:r>
              <a:rPr sz="1400" spc="-5" dirty="0">
                <a:solidFill>
                  <a:srgbClr val="001F5F"/>
                </a:solidFill>
                <a:latin typeface="Arial"/>
                <a:cs typeface="Arial"/>
              </a:rPr>
              <a:t>owned Development </a:t>
            </a:r>
            <a:r>
              <a:rPr sz="1400" dirty="0">
                <a:solidFill>
                  <a:srgbClr val="001F5F"/>
                </a:solidFill>
                <a:latin typeface="Arial"/>
                <a:cs typeface="Arial"/>
              </a:rPr>
              <a:t>Finance </a:t>
            </a:r>
            <a:r>
              <a:rPr sz="1400" spc="-5" dirty="0">
                <a:solidFill>
                  <a:srgbClr val="001F5F"/>
                </a:solidFill>
                <a:latin typeface="Arial"/>
                <a:cs typeface="Arial"/>
              </a:rPr>
              <a:t>Institution  with </a:t>
            </a:r>
            <a:r>
              <a:rPr sz="1400" dirty="0">
                <a:solidFill>
                  <a:srgbClr val="001F5F"/>
                </a:solidFill>
                <a:latin typeface="Arial"/>
                <a:cs typeface="Arial"/>
              </a:rPr>
              <a:t>a principal mandate to </a:t>
            </a:r>
            <a:r>
              <a:rPr sz="1400" b="1" spc="-5" dirty="0">
                <a:solidFill>
                  <a:srgbClr val="001F5F"/>
                </a:solidFill>
                <a:latin typeface="Arial"/>
                <a:cs typeface="Arial"/>
              </a:rPr>
              <a:t>broaden and deepen </a:t>
            </a:r>
            <a:r>
              <a:rPr sz="1400" b="1" dirty="0">
                <a:solidFill>
                  <a:srgbClr val="001F5F"/>
                </a:solidFill>
                <a:latin typeface="Arial"/>
                <a:cs typeface="Arial"/>
              </a:rPr>
              <a:t>access to </a:t>
            </a:r>
            <a:r>
              <a:rPr sz="1400" b="1" spc="-5" dirty="0">
                <a:solidFill>
                  <a:srgbClr val="001F5F"/>
                </a:solidFill>
                <a:latin typeface="Arial"/>
                <a:cs typeface="Arial"/>
              </a:rPr>
              <a:t>affordable housing finance </a:t>
            </a:r>
            <a:r>
              <a:rPr sz="1400" dirty="0">
                <a:solidFill>
                  <a:srgbClr val="001F5F"/>
                </a:solidFill>
                <a:latin typeface="Arial"/>
                <a:cs typeface="Arial"/>
              </a:rPr>
              <a:t>for the </a:t>
            </a:r>
            <a:r>
              <a:rPr sz="1400" spc="-5" dirty="0">
                <a:solidFill>
                  <a:srgbClr val="001F5F"/>
                </a:solidFill>
                <a:latin typeface="Arial"/>
                <a:cs typeface="Arial"/>
              </a:rPr>
              <a:t>low- </a:t>
            </a:r>
            <a:r>
              <a:rPr sz="1400" dirty="0">
                <a:solidFill>
                  <a:srgbClr val="001F5F"/>
                </a:solidFill>
                <a:latin typeface="Arial"/>
                <a:cs typeface="Arial"/>
              </a:rPr>
              <a:t>and</a:t>
            </a:r>
            <a:r>
              <a:rPr sz="1400" spc="-240" dirty="0">
                <a:solidFill>
                  <a:srgbClr val="001F5F"/>
                </a:solidFill>
                <a:latin typeface="Arial"/>
                <a:cs typeface="Arial"/>
              </a:rPr>
              <a:t> </a:t>
            </a:r>
            <a:r>
              <a:rPr sz="1400" dirty="0">
                <a:solidFill>
                  <a:srgbClr val="001F5F"/>
                </a:solidFill>
                <a:latin typeface="Arial"/>
                <a:cs typeface="Arial"/>
              </a:rPr>
              <a:t>middle-  income</a:t>
            </a:r>
            <a:r>
              <a:rPr sz="1400" spc="-120" dirty="0">
                <a:solidFill>
                  <a:srgbClr val="001F5F"/>
                </a:solidFill>
                <a:latin typeface="Arial"/>
                <a:cs typeface="Arial"/>
              </a:rPr>
              <a:t> </a:t>
            </a:r>
            <a:r>
              <a:rPr sz="1400" dirty="0">
                <a:solidFill>
                  <a:srgbClr val="001F5F"/>
                </a:solidFill>
                <a:latin typeface="Arial"/>
                <a:cs typeface="Arial"/>
              </a:rPr>
              <a:t>households</a:t>
            </a:r>
            <a:r>
              <a:rPr sz="1600" dirty="0">
                <a:solidFill>
                  <a:srgbClr val="001F5F"/>
                </a:solidFill>
                <a:latin typeface="Arial"/>
                <a:cs typeface="Arial"/>
              </a:rPr>
              <a:t>.</a:t>
            </a:r>
            <a:endParaRPr sz="1600" dirty="0">
              <a:latin typeface="Arial"/>
              <a:cs typeface="Arial"/>
            </a:endParaRPr>
          </a:p>
        </p:txBody>
      </p:sp>
      <p:sp>
        <p:nvSpPr>
          <p:cNvPr id="10" name="object 10"/>
          <p:cNvSpPr/>
          <p:nvPr/>
        </p:nvSpPr>
        <p:spPr>
          <a:xfrm>
            <a:off x="0" y="1828800"/>
            <a:ext cx="3803904" cy="4568952"/>
          </a:xfrm>
          <a:prstGeom prst="rect">
            <a:avLst/>
          </a:prstGeom>
          <a:solidFill>
            <a:schemeClr val="bg1"/>
          </a:solidFill>
        </p:spPr>
        <p:txBody>
          <a:bodyPr wrap="square" lIns="0" tIns="0" rIns="0" bIns="0" rtlCol="0"/>
          <a:lstStyle/>
          <a:p>
            <a:endParaRPr dirty="0"/>
          </a:p>
        </p:txBody>
      </p:sp>
      <p:sp>
        <p:nvSpPr>
          <p:cNvPr id="11" name="object 11"/>
          <p:cNvSpPr txBox="1"/>
          <p:nvPr/>
        </p:nvSpPr>
        <p:spPr>
          <a:xfrm>
            <a:off x="188468" y="2940557"/>
            <a:ext cx="3415665" cy="1124585"/>
          </a:xfrm>
          <a:prstGeom prst="rect">
            <a:avLst/>
          </a:prstGeom>
        </p:spPr>
        <p:txBody>
          <a:bodyPr vert="horz" wrap="square" lIns="0" tIns="0" rIns="0" bIns="0" rtlCol="0">
            <a:spAutoFit/>
          </a:bodyPr>
          <a:lstStyle/>
          <a:p>
            <a:pPr marL="167640" marR="5080" indent="-155575">
              <a:lnSpc>
                <a:spcPct val="130000"/>
              </a:lnSpc>
            </a:pPr>
            <a:r>
              <a:rPr sz="950" spc="-5" dirty="0">
                <a:solidFill>
                  <a:srgbClr val="5B9BD4"/>
                </a:solidFill>
                <a:latin typeface="Calibri"/>
                <a:cs typeface="Calibri"/>
              </a:rPr>
              <a:t>− </a:t>
            </a:r>
            <a:r>
              <a:rPr sz="1400" spc="-5" dirty="0">
                <a:solidFill>
                  <a:srgbClr val="001F5F"/>
                </a:solidFill>
                <a:latin typeface="Arial"/>
                <a:cs typeface="Arial"/>
              </a:rPr>
              <a:t>The low- </a:t>
            </a:r>
            <a:r>
              <a:rPr sz="1400" dirty="0">
                <a:solidFill>
                  <a:srgbClr val="001F5F"/>
                </a:solidFill>
                <a:latin typeface="Arial"/>
                <a:cs typeface="Arial"/>
              </a:rPr>
              <a:t>to middle-income housing  market is any South African household  </a:t>
            </a:r>
            <a:r>
              <a:rPr sz="1400" spc="-5" dirty="0">
                <a:solidFill>
                  <a:srgbClr val="001F5F"/>
                </a:solidFill>
                <a:latin typeface="Arial"/>
                <a:cs typeface="Arial"/>
              </a:rPr>
              <a:t>with </a:t>
            </a:r>
            <a:r>
              <a:rPr sz="1400" dirty="0">
                <a:solidFill>
                  <a:srgbClr val="001F5F"/>
                </a:solidFill>
                <a:latin typeface="Arial"/>
                <a:cs typeface="Arial"/>
              </a:rPr>
              <a:t>a regular </a:t>
            </a:r>
            <a:r>
              <a:rPr sz="1400" b="1" spc="-5" dirty="0">
                <a:solidFill>
                  <a:srgbClr val="001F5F"/>
                </a:solidFill>
                <a:latin typeface="Arial"/>
                <a:cs typeface="Arial"/>
              </a:rPr>
              <a:t>monthly income</a:t>
            </a:r>
            <a:r>
              <a:rPr sz="1400" b="1" spc="-110" dirty="0">
                <a:solidFill>
                  <a:srgbClr val="001F5F"/>
                </a:solidFill>
                <a:latin typeface="Arial"/>
                <a:cs typeface="Arial"/>
              </a:rPr>
              <a:t> </a:t>
            </a:r>
            <a:r>
              <a:rPr sz="1400" b="1" dirty="0">
                <a:solidFill>
                  <a:srgbClr val="001F5F"/>
                </a:solidFill>
                <a:latin typeface="Arial"/>
                <a:cs typeface="Arial"/>
              </a:rPr>
              <a:t>between  </a:t>
            </a:r>
            <a:r>
              <a:rPr sz="1400" b="1" spc="-5" dirty="0">
                <a:solidFill>
                  <a:srgbClr val="001F5F"/>
                </a:solidFill>
                <a:latin typeface="Arial"/>
                <a:cs typeface="Arial"/>
              </a:rPr>
              <a:t>R1 </a:t>
            </a:r>
            <a:r>
              <a:rPr sz="1400" b="1" dirty="0">
                <a:solidFill>
                  <a:srgbClr val="001F5F"/>
                </a:solidFill>
                <a:latin typeface="Arial"/>
                <a:cs typeface="Arial"/>
              </a:rPr>
              <a:t>500 </a:t>
            </a:r>
            <a:r>
              <a:rPr sz="1400" b="1" spc="-5" dirty="0">
                <a:solidFill>
                  <a:srgbClr val="001F5F"/>
                </a:solidFill>
                <a:latin typeface="Arial"/>
                <a:cs typeface="Arial"/>
              </a:rPr>
              <a:t>and R15</a:t>
            </a:r>
            <a:r>
              <a:rPr sz="1400" b="1" spc="-100" dirty="0">
                <a:solidFill>
                  <a:srgbClr val="001F5F"/>
                </a:solidFill>
                <a:latin typeface="Arial"/>
                <a:cs typeface="Arial"/>
              </a:rPr>
              <a:t> </a:t>
            </a:r>
            <a:r>
              <a:rPr sz="1400" b="1" spc="-5" dirty="0">
                <a:solidFill>
                  <a:srgbClr val="001F5F"/>
                </a:solidFill>
                <a:latin typeface="Arial"/>
                <a:cs typeface="Arial"/>
              </a:rPr>
              <a:t>000.</a:t>
            </a:r>
            <a:endParaRPr sz="1400" dirty="0">
              <a:latin typeface="Arial"/>
              <a:cs typeface="Arial"/>
            </a:endParaRPr>
          </a:p>
        </p:txBody>
      </p:sp>
      <p:sp>
        <p:nvSpPr>
          <p:cNvPr id="12" name="object 12"/>
          <p:cNvSpPr txBox="1"/>
          <p:nvPr/>
        </p:nvSpPr>
        <p:spPr>
          <a:xfrm>
            <a:off x="188468" y="4531995"/>
            <a:ext cx="3419475" cy="1124585"/>
          </a:xfrm>
          <a:prstGeom prst="rect">
            <a:avLst/>
          </a:prstGeom>
        </p:spPr>
        <p:txBody>
          <a:bodyPr vert="horz" wrap="square" lIns="0" tIns="0" rIns="0" bIns="0" rtlCol="0">
            <a:spAutoFit/>
          </a:bodyPr>
          <a:lstStyle/>
          <a:p>
            <a:pPr marL="167640" marR="5080" indent="-155575">
              <a:lnSpc>
                <a:spcPct val="130000"/>
              </a:lnSpc>
            </a:pPr>
            <a:r>
              <a:rPr sz="950" spc="-5" dirty="0">
                <a:solidFill>
                  <a:srgbClr val="5B9BD4"/>
                </a:solidFill>
                <a:latin typeface="Calibri"/>
                <a:cs typeface="Calibri"/>
              </a:rPr>
              <a:t>− </a:t>
            </a:r>
            <a:r>
              <a:rPr sz="1400" spc="-5" dirty="0">
                <a:solidFill>
                  <a:srgbClr val="001F5F"/>
                </a:solidFill>
                <a:latin typeface="Arial"/>
                <a:cs typeface="Arial"/>
              </a:rPr>
              <a:t>The </a:t>
            </a:r>
            <a:r>
              <a:rPr sz="1400" b="1" dirty="0">
                <a:solidFill>
                  <a:srgbClr val="001F5F"/>
                </a:solidFill>
                <a:latin typeface="Arial"/>
                <a:cs typeface="Arial"/>
              </a:rPr>
              <a:t>market </a:t>
            </a:r>
            <a:r>
              <a:rPr sz="1400" b="1" spc="-5" dirty="0">
                <a:solidFill>
                  <a:srgbClr val="001F5F"/>
                </a:solidFill>
                <a:latin typeface="Arial"/>
                <a:cs typeface="Arial"/>
              </a:rPr>
              <a:t>segment </a:t>
            </a:r>
            <a:r>
              <a:rPr sz="1400" dirty="0">
                <a:solidFill>
                  <a:srgbClr val="001F5F"/>
                </a:solidFill>
                <a:latin typeface="Arial"/>
                <a:cs typeface="Arial"/>
              </a:rPr>
              <a:t>is able to  contribute </a:t>
            </a:r>
            <a:r>
              <a:rPr sz="1400" spc="-5" dirty="0">
                <a:solidFill>
                  <a:srgbClr val="001F5F"/>
                </a:solidFill>
                <a:latin typeface="Arial"/>
                <a:cs typeface="Arial"/>
              </a:rPr>
              <a:t>towards </a:t>
            </a:r>
            <a:r>
              <a:rPr sz="1400" dirty="0">
                <a:solidFill>
                  <a:srgbClr val="001F5F"/>
                </a:solidFill>
                <a:latin typeface="Arial"/>
                <a:cs typeface="Arial"/>
              </a:rPr>
              <a:t>its housing costs, but  </a:t>
            </a:r>
            <a:r>
              <a:rPr sz="1400" spc="-5" dirty="0">
                <a:solidFill>
                  <a:srgbClr val="001F5F"/>
                </a:solidFill>
                <a:latin typeface="Arial"/>
                <a:cs typeface="Arial"/>
              </a:rPr>
              <a:t>unable </a:t>
            </a:r>
            <a:r>
              <a:rPr sz="1400" b="1" dirty="0">
                <a:solidFill>
                  <a:srgbClr val="001F5F"/>
                </a:solidFill>
                <a:latin typeface="Arial"/>
                <a:cs typeface="Arial"/>
              </a:rPr>
              <a:t>to </a:t>
            </a:r>
            <a:r>
              <a:rPr sz="1400" b="1" spc="-5" dirty="0">
                <a:solidFill>
                  <a:srgbClr val="001F5F"/>
                </a:solidFill>
                <a:latin typeface="Arial"/>
                <a:cs typeface="Arial"/>
              </a:rPr>
              <a:t>access housing finance</a:t>
            </a:r>
            <a:r>
              <a:rPr sz="1400" b="1" spc="-135" dirty="0">
                <a:solidFill>
                  <a:srgbClr val="001F5F"/>
                </a:solidFill>
                <a:latin typeface="Arial"/>
                <a:cs typeface="Arial"/>
              </a:rPr>
              <a:t> </a:t>
            </a:r>
            <a:r>
              <a:rPr sz="1400" b="1" spc="-5" dirty="0">
                <a:solidFill>
                  <a:srgbClr val="001F5F"/>
                </a:solidFill>
                <a:latin typeface="Arial"/>
                <a:cs typeface="Arial"/>
              </a:rPr>
              <a:t>from  Financial</a:t>
            </a:r>
            <a:r>
              <a:rPr sz="1400" b="1" spc="-95" dirty="0">
                <a:solidFill>
                  <a:srgbClr val="001F5F"/>
                </a:solidFill>
                <a:latin typeface="Arial"/>
                <a:cs typeface="Arial"/>
              </a:rPr>
              <a:t> </a:t>
            </a:r>
            <a:r>
              <a:rPr sz="1400" b="1" spc="-5" dirty="0">
                <a:solidFill>
                  <a:srgbClr val="001F5F"/>
                </a:solidFill>
                <a:latin typeface="Arial"/>
                <a:cs typeface="Arial"/>
              </a:rPr>
              <a:t>Institutions.</a:t>
            </a:r>
            <a:endParaRPr sz="1400" dirty="0">
              <a:latin typeface="Arial"/>
              <a:cs typeface="Arial"/>
            </a:endParaRPr>
          </a:p>
        </p:txBody>
      </p:sp>
      <p:sp>
        <p:nvSpPr>
          <p:cNvPr id="13" name="object 13"/>
          <p:cNvSpPr/>
          <p:nvPr/>
        </p:nvSpPr>
        <p:spPr>
          <a:xfrm>
            <a:off x="3688079" y="1830323"/>
            <a:ext cx="5455920" cy="4565904"/>
          </a:xfrm>
          <a:prstGeom prst="rect">
            <a:avLst/>
          </a:prstGeom>
          <a:blipFill>
            <a:blip r:embed="rId5" cstate="print"/>
            <a:stretch>
              <a:fillRect/>
            </a:stretch>
          </a:blipFill>
        </p:spPr>
        <p:txBody>
          <a:bodyPr wrap="square" lIns="0" tIns="0" rIns="0" bIns="0" rtlCol="0"/>
          <a:lstStyle/>
          <a:p>
            <a:endParaRPr dirty="0"/>
          </a:p>
        </p:txBody>
      </p:sp>
      <p:sp>
        <p:nvSpPr>
          <p:cNvPr id="14" name="object 14"/>
          <p:cNvSpPr/>
          <p:nvPr/>
        </p:nvSpPr>
        <p:spPr>
          <a:xfrm>
            <a:off x="3672840" y="2284476"/>
            <a:ext cx="5471160" cy="4107179"/>
          </a:xfrm>
          <a:prstGeom prst="rect">
            <a:avLst/>
          </a:prstGeom>
          <a:blipFill>
            <a:blip r:embed="rId6" cstate="print"/>
            <a:stretch>
              <a:fillRect/>
            </a:stretch>
          </a:blipFill>
        </p:spPr>
        <p:txBody>
          <a:bodyPr wrap="square" lIns="0" tIns="0" rIns="0" bIns="0" rtlCol="0"/>
          <a:lstStyle/>
          <a:p>
            <a:endParaRPr dirty="0"/>
          </a:p>
        </p:txBody>
      </p:sp>
      <p:sp>
        <p:nvSpPr>
          <p:cNvPr id="15" name="object 15"/>
          <p:cNvSpPr/>
          <p:nvPr/>
        </p:nvSpPr>
        <p:spPr>
          <a:xfrm>
            <a:off x="3698132" y="1787804"/>
            <a:ext cx="5402580" cy="4459605"/>
          </a:xfrm>
          <a:custGeom>
            <a:avLst/>
            <a:gdLst/>
            <a:ahLst/>
            <a:cxnLst/>
            <a:rect l="l" t="t" r="r" b="b"/>
            <a:pathLst>
              <a:path w="5402580" h="4459605">
                <a:moveTo>
                  <a:pt x="0" y="4459224"/>
                </a:moveTo>
                <a:lnTo>
                  <a:pt x="5402580" y="4459224"/>
                </a:lnTo>
                <a:lnTo>
                  <a:pt x="5402580" y="0"/>
                </a:lnTo>
                <a:lnTo>
                  <a:pt x="0" y="0"/>
                </a:lnTo>
                <a:lnTo>
                  <a:pt x="0" y="4459224"/>
                </a:lnTo>
                <a:close/>
              </a:path>
            </a:pathLst>
          </a:cu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dirty="0"/>
          </a:p>
        </p:txBody>
      </p:sp>
      <p:sp>
        <p:nvSpPr>
          <p:cNvPr id="16" name="object 16"/>
          <p:cNvSpPr txBox="1"/>
          <p:nvPr/>
        </p:nvSpPr>
        <p:spPr>
          <a:xfrm>
            <a:off x="3821048" y="2347467"/>
            <a:ext cx="5247005" cy="868680"/>
          </a:xfrm>
          <a:prstGeom prst="rect">
            <a:avLst/>
          </a:prstGeom>
        </p:spPr>
        <p:txBody>
          <a:bodyPr vert="horz" wrap="square" lIns="0" tIns="0" rIns="0" bIns="0" rtlCol="0">
            <a:spAutoFit/>
          </a:bodyPr>
          <a:lstStyle/>
          <a:p>
            <a:pPr marL="180975" marR="5080" indent="-168275" algn="just">
              <a:lnSpc>
                <a:spcPct val="100000"/>
              </a:lnSpc>
              <a:buFont typeface="Arial" panose="020B0604020202020204" pitchFamily="34" charset="0"/>
              <a:buChar char="•"/>
            </a:pPr>
            <a:r>
              <a:rPr sz="1400" spc="-5" dirty="0">
                <a:solidFill>
                  <a:srgbClr val="001F5F"/>
                </a:solidFill>
                <a:latin typeface="Arial"/>
                <a:cs typeface="Arial"/>
              </a:rPr>
              <a:t>Expand housing finance activities, through the </a:t>
            </a:r>
            <a:r>
              <a:rPr sz="1400" spc="-10" dirty="0">
                <a:solidFill>
                  <a:srgbClr val="001F5F"/>
                </a:solidFill>
                <a:latin typeface="Arial"/>
                <a:cs typeface="Arial"/>
              </a:rPr>
              <a:t>effective </a:t>
            </a:r>
            <a:r>
              <a:rPr sz="1400" b="1" spc="-10" dirty="0">
                <a:solidFill>
                  <a:srgbClr val="001F5F"/>
                </a:solidFill>
                <a:latin typeface="Arial"/>
                <a:cs typeface="Arial"/>
              </a:rPr>
              <a:t>provision  </a:t>
            </a:r>
            <a:r>
              <a:rPr sz="1400" b="1" spc="-5" dirty="0">
                <a:solidFill>
                  <a:srgbClr val="001F5F"/>
                </a:solidFill>
                <a:latin typeface="Arial"/>
                <a:cs typeface="Arial"/>
              </a:rPr>
              <a:t>of </a:t>
            </a:r>
            <a:r>
              <a:rPr sz="1400" b="1" spc="-10" dirty="0">
                <a:solidFill>
                  <a:srgbClr val="001F5F"/>
                </a:solidFill>
                <a:latin typeface="Arial"/>
                <a:cs typeface="Arial"/>
              </a:rPr>
              <a:t>housing finance solutions</a:t>
            </a:r>
            <a:r>
              <a:rPr sz="1400" spc="-10" dirty="0">
                <a:solidFill>
                  <a:srgbClr val="001F5F"/>
                </a:solidFill>
                <a:latin typeface="Arial"/>
                <a:cs typeface="Arial"/>
              </a:rPr>
              <a:t>, </a:t>
            </a:r>
            <a:r>
              <a:rPr sz="1400" spc="-5" dirty="0">
                <a:solidFill>
                  <a:srgbClr val="001F5F"/>
                </a:solidFill>
                <a:latin typeface="Arial"/>
                <a:cs typeface="Arial"/>
              </a:rPr>
              <a:t>thus enabling low-to-middle  income households </a:t>
            </a:r>
            <a:r>
              <a:rPr sz="1400" spc="5" dirty="0">
                <a:solidFill>
                  <a:srgbClr val="001F5F"/>
                </a:solidFill>
                <a:latin typeface="Arial"/>
                <a:cs typeface="Arial"/>
              </a:rPr>
              <a:t>to </a:t>
            </a:r>
            <a:r>
              <a:rPr sz="1400" spc="-10" dirty="0">
                <a:solidFill>
                  <a:srgbClr val="001F5F"/>
                </a:solidFill>
                <a:latin typeface="Arial"/>
                <a:cs typeface="Arial"/>
              </a:rPr>
              <a:t>have </a:t>
            </a:r>
            <a:r>
              <a:rPr sz="1400" spc="-5" dirty="0">
                <a:solidFill>
                  <a:srgbClr val="001F5F"/>
                </a:solidFill>
                <a:latin typeface="Arial"/>
                <a:cs typeface="Arial"/>
              </a:rPr>
              <a:t>choice of renting or owning or  </a:t>
            </a:r>
            <a:r>
              <a:rPr sz="1400" dirty="0">
                <a:solidFill>
                  <a:srgbClr val="001F5F"/>
                </a:solidFill>
                <a:latin typeface="Arial"/>
                <a:cs typeface="Arial"/>
              </a:rPr>
              <a:t>incrementally </a:t>
            </a:r>
            <a:r>
              <a:rPr sz="1400" spc="-5" dirty="0">
                <a:solidFill>
                  <a:srgbClr val="001F5F"/>
                </a:solidFill>
                <a:latin typeface="Arial"/>
                <a:cs typeface="Arial"/>
              </a:rPr>
              <a:t>building, </a:t>
            </a:r>
            <a:r>
              <a:rPr sz="1400" dirty="0">
                <a:solidFill>
                  <a:srgbClr val="001F5F"/>
                </a:solidFill>
                <a:latin typeface="Arial"/>
                <a:cs typeface="Arial"/>
              </a:rPr>
              <a:t>to meet their housing</a:t>
            </a:r>
            <a:r>
              <a:rPr sz="1400" spc="-185" dirty="0">
                <a:solidFill>
                  <a:srgbClr val="001F5F"/>
                </a:solidFill>
                <a:latin typeface="Arial"/>
                <a:cs typeface="Arial"/>
              </a:rPr>
              <a:t> </a:t>
            </a:r>
            <a:r>
              <a:rPr sz="1400" spc="-5" dirty="0">
                <a:solidFill>
                  <a:srgbClr val="001F5F"/>
                </a:solidFill>
                <a:latin typeface="Arial"/>
                <a:cs typeface="Arial"/>
              </a:rPr>
              <a:t>needs;</a:t>
            </a:r>
            <a:endParaRPr sz="1400" dirty="0">
              <a:latin typeface="Arial"/>
              <a:cs typeface="Arial"/>
            </a:endParaRPr>
          </a:p>
        </p:txBody>
      </p:sp>
      <p:sp>
        <p:nvSpPr>
          <p:cNvPr id="17" name="object 17"/>
          <p:cNvSpPr txBox="1"/>
          <p:nvPr/>
        </p:nvSpPr>
        <p:spPr>
          <a:xfrm>
            <a:off x="3821048" y="3414521"/>
            <a:ext cx="5245100" cy="441959"/>
          </a:xfrm>
          <a:prstGeom prst="rect">
            <a:avLst/>
          </a:prstGeom>
        </p:spPr>
        <p:txBody>
          <a:bodyPr vert="horz" wrap="square" lIns="0" tIns="0" rIns="0" bIns="0" rtlCol="0">
            <a:spAutoFit/>
          </a:bodyPr>
          <a:lstStyle/>
          <a:p>
            <a:pPr marL="180975" marR="5080" indent="-168275">
              <a:lnSpc>
                <a:spcPct val="100000"/>
              </a:lnSpc>
              <a:buFont typeface="Arial" panose="020B0604020202020204" pitchFamily="34" charset="0"/>
              <a:buChar char="•"/>
            </a:pPr>
            <a:r>
              <a:rPr sz="1400" spc="-5" dirty="0">
                <a:solidFill>
                  <a:srgbClr val="001F5F"/>
                </a:solidFill>
                <a:latin typeface="Arial"/>
                <a:cs typeface="Arial"/>
              </a:rPr>
              <a:t>Facilitate the </a:t>
            </a:r>
            <a:r>
              <a:rPr sz="1400" b="1" spc="-5" dirty="0">
                <a:solidFill>
                  <a:srgbClr val="001F5F"/>
                </a:solidFill>
                <a:latin typeface="Arial"/>
                <a:cs typeface="Arial"/>
              </a:rPr>
              <a:t>increased and sustained lending </a:t>
            </a:r>
            <a:r>
              <a:rPr sz="1400" b="1" dirty="0">
                <a:solidFill>
                  <a:srgbClr val="001F5F"/>
                </a:solidFill>
                <a:latin typeface="Arial"/>
                <a:cs typeface="Arial"/>
              </a:rPr>
              <a:t>by </a:t>
            </a:r>
            <a:r>
              <a:rPr sz="1400" b="1" spc="-5" dirty="0">
                <a:solidFill>
                  <a:srgbClr val="001F5F"/>
                </a:solidFill>
                <a:latin typeface="Arial"/>
                <a:cs typeface="Arial"/>
              </a:rPr>
              <a:t>financial  institutions </a:t>
            </a:r>
            <a:r>
              <a:rPr sz="1400" dirty="0">
                <a:solidFill>
                  <a:srgbClr val="001F5F"/>
                </a:solidFill>
                <a:latin typeface="Arial"/>
                <a:cs typeface="Arial"/>
              </a:rPr>
              <a:t>to the </a:t>
            </a:r>
            <a:r>
              <a:rPr sz="1400" spc="-5" dirty="0">
                <a:solidFill>
                  <a:srgbClr val="001F5F"/>
                </a:solidFill>
                <a:latin typeface="Arial"/>
                <a:cs typeface="Arial"/>
              </a:rPr>
              <a:t>affordable </a:t>
            </a:r>
            <a:r>
              <a:rPr sz="1400" dirty="0">
                <a:solidFill>
                  <a:srgbClr val="001F5F"/>
                </a:solidFill>
                <a:latin typeface="Arial"/>
                <a:cs typeface="Arial"/>
              </a:rPr>
              <a:t>housing</a:t>
            </a:r>
            <a:r>
              <a:rPr sz="1400" spc="-150" dirty="0">
                <a:solidFill>
                  <a:srgbClr val="001F5F"/>
                </a:solidFill>
                <a:latin typeface="Arial"/>
                <a:cs typeface="Arial"/>
              </a:rPr>
              <a:t> </a:t>
            </a:r>
            <a:r>
              <a:rPr sz="1400" dirty="0">
                <a:solidFill>
                  <a:srgbClr val="001F5F"/>
                </a:solidFill>
                <a:latin typeface="Arial"/>
                <a:cs typeface="Arial"/>
              </a:rPr>
              <a:t>market;</a:t>
            </a:r>
            <a:endParaRPr sz="1400" dirty="0">
              <a:latin typeface="Arial"/>
              <a:cs typeface="Arial"/>
            </a:endParaRPr>
          </a:p>
        </p:txBody>
      </p:sp>
      <p:sp>
        <p:nvSpPr>
          <p:cNvPr id="18" name="object 18"/>
          <p:cNvSpPr txBox="1"/>
          <p:nvPr/>
        </p:nvSpPr>
        <p:spPr>
          <a:xfrm>
            <a:off x="3821048" y="4054602"/>
            <a:ext cx="5245100" cy="655955"/>
          </a:xfrm>
          <a:prstGeom prst="rect">
            <a:avLst/>
          </a:prstGeom>
        </p:spPr>
        <p:txBody>
          <a:bodyPr vert="horz" wrap="square" lIns="0" tIns="0" rIns="0" bIns="0" rtlCol="0">
            <a:spAutoFit/>
          </a:bodyPr>
          <a:lstStyle/>
          <a:p>
            <a:pPr marL="180975" marR="5080" indent="-168275" algn="just">
              <a:lnSpc>
                <a:spcPct val="100000"/>
              </a:lnSpc>
              <a:buFont typeface="Arial" panose="020B0604020202020204" pitchFamily="34" charset="0"/>
              <a:buChar char="•"/>
            </a:pPr>
            <a:r>
              <a:rPr sz="1400" b="1" spc="-5" dirty="0">
                <a:solidFill>
                  <a:srgbClr val="001F5F"/>
                </a:solidFill>
                <a:latin typeface="Arial"/>
                <a:cs typeface="Arial"/>
              </a:rPr>
              <a:t>Mobilise </a:t>
            </a:r>
            <a:r>
              <a:rPr sz="1400" b="1" spc="-10" dirty="0">
                <a:solidFill>
                  <a:srgbClr val="001F5F"/>
                </a:solidFill>
                <a:latin typeface="Arial"/>
                <a:cs typeface="Arial"/>
              </a:rPr>
              <a:t>funding </a:t>
            </a:r>
            <a:r>
              <a:rPr sz="1400" b="1" spc="-5" dirty="0">
                <a:solidFill>
                  <a:srgbClr val="001F5F"/>
                </a:solidFill>
                <a:latin typeface="Arial"/>
                <a:cs typeface="Arial"/>
              </a:rPr>
              <a:t>into </a:t>
            </a:r>
            <a:r>
              <a:rPr sz="1400" b="1" spc="-10" dirty="0">
                <a:solidFill>
                  <a:srgbClr val="001F5F"/>
                </a:solidFill>
                <a:latin typeface="Arial"/>
                <a:cs typeface="Arial"/>
              </a:rPr>
              <a:t>the </a:t>
            </a:r>
            <a:r>
              <a:rPr sz="1400" b="1" spc="-5" dirty="0">
                <a:solidFill>
                  <a:srgbClr val="001F5F"/>
                </a:solidFill>
                <a:latin typeface="Arial"/>
                <a:cs typeface="Arial"/>
              </a:rPr>
              <a:t>human settlement space</a:t>
            </a:r>
            <a:r>
              <a:rPr sz="1400" spc="-5" dirty="0">
                <a:solidFill>
                  <a:srgbClr val="001F5F"/>
                </a:solidFill>
                <a:latin typeface="Arial"/>
                <a:cs typeface="Arial"/>
              </a:rPr>
              <a:t>, on </a:t>
            </a:r>
            <a:r>
              <a:rPr sz="1400" dirty="0">
                <a:solidFill>
                  <a:srgbClr val="001F5F"/>
                </a:solidFill>
                <a:latin typeface="Arial"/>
                <a:cs typeface="Arial"/>
              </a:rPr>
              <a:t>a  </a:t>
            </a:r>
            <a:r>
              <a:rPr sz="1400" spc="-5" dirty="0">
                <a:solidFill>
                  <a:srgbClr val="001F5F"/>
                </a:solidFill>
                <a:latin typeface="Arial"/>
                <a:cs typeface="Arial"/>
              </a:rPr>
              <a:t>sustainable basis, in partnership with the broadest range of  </a:t>
            </a:r>
            <a:r>
              <a:rPr sz="1400" dirty="0">
                <a:solidFill>
                  <a:srgbClr val="001F5F"/>
                </a:solidFill>
                <a:latin typeface="Arial"/>
                <a:cs typeface="Arial"/>
              </a:rPr>
              <a:t>institutions;</a:t>
            </a:r>
            <a:endParaRPr sz="1400" dirty="0">
              <a:latin typeface="Arial"/>
              <a:cs typeface="Arial"/>
            </a:endParaRPr>
          </a:p>
        </p:txBody>
      </p:sp>
      <p:sp>
        <p:nvSpPr>
          <p:cNvPr id="19" name="object 19"/>
          <p:cNvSpPr txBox="1"/>
          <p:nvPr/>
        </p:nvSpPr>
        <p:spPr>
          <a:xfrm>
            <a:off x="3733800" y="4908422"/>
            <a:ext cx="5245100" cy="868680"/>
          </a:xfrm>
          <a:prstGeom prst="rect">
            <a:avLst/>
          </a:prstGeom>
        </p:spPr>
        <p:txBody>
          <a:bodyPr vert="horz" wrap="square" lIns="0" tIns="0" rIns="0" bIns="0" rtlCol="0">
            <a:spAutoFit/>
          </a:bodyPr>
          <a:lstStyle/>
          <a:p>
            <a:pPr marL="298450" marR="5080" indent="-285750" algn="just">
              <a:lnSpc>
                <a:spcPct val="100000"/>
              </a:lnSpc>
              <a:buFont typeface="Arial" panose="020B0604020202020204" pitchFamily="34" charset="0"/>
              <a:buChar char="•"/>
            </a:pPr>
            <a:r>
              <a:rPr sz="1400" spc="-5" dirty="0">
                <a:solidFill>
                  <a:srgbClr val="001F5F"/>
                </a:solidFill>
                <a:latin typeface="Arial"/>
                <a:cs typeface="Arial"/>
              </a:rPr>
              <a:t>Conduct </a:t>
            </a:r>
            <a:r>
              <a:rPr sz="1400" dirty="0">
                <a:solidFill>
                  <a:srgbClr val="001F5F"/>
                </a:solidFill>
                <a:latin typeface="Arial"/>
                <a:cs typeface="Arial"/>
              </a:rPr>
              <a:t>the </a:t>
            </a:r>
            <a:r>
              <a:rPr sz="1400" spc="-5" dirty="0">
                <a:solidFill>
                  <a:srgbClr val="001F5F"/>
                </a:solidFill>
                <a:latin typeface="Arial"/>
                <a:cs typeface="Arial"/>
              </a:rPr>
              <a:t>business activities of </a:t>
            </a:r>
            <a:r>
              <a:rPr sz="1400" spc="-10" dirty="0">
                <a:solidFill>
                  <a:srgbClr val="001F5F"/>
                </a:solidFill>
                <a:latin typeface="Arial"/>
                <a:cs typeface="Arial"/>
              </a:rPr>
              <a:t>the </a:t>
            </a:r>
            <a:r>
              <a:rPr sz="1400" spc="-5" dirty="0">
                <a:solidFill>
                  <a:srgbClr val="001F5F"/>
                </a:solidFill>
                <a:latin typeface="Arial"/>
                <a:cs typeface="Arial"/>
              </a:rPr>
              <a:t>NHFC </a:t>
            </a:r>
            <a:r>
              <a:rPr sz="1400" dirty="0">
                <a:solidFill>
                  <a:srgbClr val="001F5F"/>
                </a:solidFill>
                <a:latin typeface="Arial"/>
                <a:cs typeface="Arial"/>
              </a:rPr>
              <a:t>in a </a:t>
            </a:r>
            <a:r>
              <a:rPr sz="1400" spc="-5" dirty="0">
                <a:solidFill>
                  <a:srgbClr val="001F5F"/>
                </a:solidFill>
                <a:latin typeface="Arial"/>
                <a:cs typeface="Arial"/>
              </a:rPr>
              <a:t>manner that  ensures the </a:t>
            </a:r>
            <a:r>
              <a:rPr sz="1400" b="1" spc="-10" dirty="0">
                <a:solidFill>
                  <a:srgbClr val="001F5F"/>
                </a:solidFill>
                <a:latin typeface="Arial"/>
                <a:cs typeface="Arial"/>
              </a:rPr>
              <a:t>continued </a:t>
            </a:r>
            <a:r>
              <a:rPr sz="1400" b="1" spc="-5" dirty="0">
                <a:solidFill>
                  <a:srgbClr val="001F5F"/>
                </a:solidFill>
                <a:latin typeface="Arial"/>
                <a:cs typeface="Arial"/>
              </a:rPr>
              <a:t>economic sustainability </a:t>
            </a:r>
            <a:r>
              <a:rPr sz="1400" spc="-5" dirty="0">
                <a:solidFill>
                  <a:srgbClr val="001F5F"/>
                </a:solidFill>
                <a:latin typeface="Arial"/>
                <a:cs typeface="Arial"/>
              </a:rPr>
              <a:t>of </a:t>
            </a:r>
            <a:r>
              <a:rPr sz="1400" spc="-10" dirty="0">
                <a:solidFill>
                  <a:srgbClr val="001F5F"/>
                </a:solidFill>
                <a:latin typeface="Arial"/>
                <a:cs typeface="Arial"/>
              </a:rPr>
              <a:t>the NHFC  </a:t>
            </a:r>
            <a:r>
              <a:rPr sz="1400" spc="-5" dirty="0">
                <a:solidFill>
                  <a:srgbClr val="001F5F"/>
                </a:solidFill>
                <a:latin typeface="Arial"/>
                <a:cs typeface="Arial"/>
              </a:rPr>
              <a:t>whilst promoting </a:t>
            </a:r>
            <a:r>
              <a:rPr sz="1400" b="1" spc="-5" dirty="0">
                <a:solidFill>
                  <a:srgbClr val="001F5F"/>
                </a:solidFill>
                <a:latin typeface="Arial"/>
                <a:cs typeface="Arial"/>
              </a:rPr>
              <a:t>lasting </a:t>
            </a:r>
            <a:r>
              <a:rPr sz="1400" b="1" spc="-10" dirty="0">
                <a:solidFill>
                  <a:srgbClr val="001F5F"/>
                </a:solidFill>
                <a:latin typeface="Arial"/>
                <a:cs typeface="Arial"/>
              </a:rPr>
              <a:t>social, </a:t>
            </a:r>
            <a:r>
              <a:rPr sz="1400" b="1" spc="-5" dirty="0">
                <a:solidFill>
                  <a:srgbClr val="001F5F"/>
                </a:solidFill>
                <a:latin typeface="Arial"/>
                <a:cs typeface="Arial"/>
              </a:rPr>
              <a:t>ethical and environmental  development</a:t>
            </a:r>
            <a:r>
              <a:rPr sz="1400" spc="-5" dirty="0">
                <a:solidFill>
                  <a:srgbClr val="001F5F"/>
                </a:solidFill>
                <a:latin typeface="Arial"/>
                <a:cs typeface="Arial"/>
              </a:rPr>
              <a:t>;</a:t>
            </a:r>
            <a:r>
              <a:rPr sz="1400" spc="-105" dirty="0">
                <a:solidFill>
                  <a:srgbClr val="001F5F"/>
                </a:solidFill>
                <a:latin typeface="Arial"/>
                <a:cs typeface="Arial"/>
              </a:rPr>
              <a:t> </a:t>
            </a:r>
            <a:r>
              <a:rPr sz="1400" spc="-5" dirty="0">
                <a:solidFill>
                  <a:srgbClr val="001F5F"/>
                </a:solidFill>
                <a:latin typeface="Arial"/>
                <a:cs typeface="Arial"/>
              </a:rPr>
              <a:t>and</a:t>
            </a:r>
            <a:endParaRPr sz="1400" dirty="0">
              <a:latin typeface="Arial"/>
              <a:cs typeface="Arial"/>
            </a:endParaRPr>
          </a:p>
        </p:txBody>
      </p:sp>
      <p:sp>
        <p:nvSpPr>
          <p:cNvPr id="20" name="object 20"/>
          <p:cNvSpPr txBox="1"/>
          <p:nvPr/>
        </p:nvSpPr>
        <p:spPr>
          <a:xfrm>
            <a:off x="3821048" y="5975502"/>
            <a:ext cx="5018152" cy="215444"/>
          </a:xfrm>
          <a:prstGeom prst="rect">
            <a:avLst/>
          </a:prstGeom>
        </p:spPr>
        <p:txBody>
          <a:bodyPr vert="horz" wrap="square" lIns="0" tIns="0" rIns="0" bIns="0" rtlCol="0">
            <a:spAutoFit/>
          </a:bodyPr>
          <a:lstStyle/>
          <a:p>
            <a:pPr marL="298450" indent="-285750">
              <a:lnSpc>
                <a:spcPct val="100000"/>
              </a:lnSpc>
              <a:buFont typeface="Arial" panose="020B0604020202020204" pitchFamily="34" charset="0"/>
              <a:buChar char="•"/>
            </a:pPr>
            <a:r>
              <a:rPr sz="1400" spc="-5" dirty="0">
                <a:solidFill>
                  <a:srgbClr val="001F5F"/>
                </a:solidFill>
                <a:latin typeface="Arial"/>
                <a:cs typeface="Arial"/>
              </a:rPr>
              <a:t>Provide </a:t>
            </a:r>
            <a:r>
              <a:rPr sz="1400" dirty="0">
                <a:solidFill>
                  <a:srgbClr val="001F5F"/>
                </a:solidFill>
                <a:latin typeface="Arial"/>
                <a:cs typeface="Arial"/>
              </a:rPr>
              <a:t>robust, timely </a:t>
            </a:r>
            <a:r>
              <a:rPr sz="1400" spc="-5" dirty="0">
                <a:solidFill>
                  <a:srgbClr val="001F5F"/>
                </a:solidFill>
                <a:latin typeface="Arial"/>
                <a:cs typeface="Arial"/>
              </a:rPr>
              <a:t>and relevant </a:t>
            </a:r>
            <a:r>
              <a:rPr sz="1400" b="1" dirty="0">
                <a:solidFill>
                  <a:srgbClr val="001F5F"/>
                </a:solidFill>
                <a:latin typeface="Arial"/>
                <a:cs typeface="Arial"/>
              </a:rPr>
              <a:t>market</a:t>
            </a:r>
            <a:r>
              <a:rPr sz="1400" b="1" spc="-95" dirty="0">
                <a:solidFill>
                  <a:srgbClr val="001F5F"/>
                </a:solidFill>
                <a:latin typeface="Arial"/>
                <a:cs typeface="Arial"/>
              </a:rPr>
              <a:t> </a:t>
            </a:r>
            <a:r>
              <a:rPr sz="1400" b="1" dirty="0">
                <a:solidFill>
                  <a:srgbClr val="001F5F"/>
                </a:solidFill>
                <a:latin typeface="Arial"/>
                <a:cs typeface="Arial"/>
              </a:rPr>
              <a:t>research</a:t>
            </a:r>
            <a:endParaRPr sz="1400" dirty="0">
              <a:latin typeface="Arial"/>
              <a:cs typeface="Arial"/>
            </a:endParaRPr>
          </a:p>
        </p:txBody>
      </p:sp>
      <p:sp>
        <p:nvSpPr>
          <p:cNvPr id="21" name="object 21"/>
          <p:cNvSpPr/>
          <p:nvPr/>
        </p:nvSpPr>
        <p:spPr>
          <a:xfrm>
            <a:off x="83819" y="1876044"/>
            <a:ext cx="3192780" cy="359663"/>
          </a:xfrm>
          <a:prstGeom prst="rect">
            <a:avLst/>
          </a:prstGeom>
          <a:solidFill>
            <a:schemeClr val="accent1"/>
          </a:solidFill>
        </p:spPr>
        <p:txBody>
          <a:bodyPr wrap="square" lIns="0" tIns="0" rIns="0" bIns="0" rtlCol="0"/>
          <a:lstStyle/>
          <a:p>
            <a:endParaRPr dirty="0"/>
          </a:p>
        </p:txBody>
      </p:sp>
      <p:sp>
        <p:nvSpPr>
          <p:cNvPr id="22" name="object 22"/>
          <p:cNvSpPr txBox="1"/>
          <p:nvPr/>
        </p:nvSpPr>
        <p:spPr>
          <a:xfrm>
            <a:off x="83819" y="1876044"/>
            <a:ext cx="3192780" cy="360045"/>
          </a:xfrm>
          <a:prstGeom prst="rect">
            <a:avLst/>
          </a:prstGeom>
          <a:ln w="6096">
            <a:solidFill>
              <a:srgbClr val="5B9BD4"/>
            </a:solidFill>
          </a:ln>
        </p:spPr>
        <p:txBody>
          <a:bodyPr vert="horz" wrap="square" lIns="0" tIns="47625" rIns="0" bIns="0" rtlCol="0">
            <a:spAutoFit/>
          </a:bodyPr>
          <a:lstStyle/>
          <a:p>
            <a:pPr marL="88265">
              <a:lnSpc>
                <a:spcPct val="100000"/>
              </a:lnSpc>
              <a:spcBef>
                <a:spcPts val="375"/>
              </a:spcBef>
              <a:tabLst>
                <a:tab pos="1018540" algn="l"/>
              </a:tabLst>
            </a:pPr>
            <a:r>
              <a:rPr sz="1600" b="1" spc="85" dirty="0">
                <a:solidFill>
                  <a:srgbClr val="FFFFFF"/>
                </a:solidFill>
                <a:latin typeface="Arial"/>
                <a:cs typeface="Arial"/>
              </a:rPr>
              <a:t>Ta</a:t>
            </a:r>
            <a:r>
              <a:rPr sz="1600" b="1" spc="-145" dirty="0">
                <a:solidFill>
                  <a:srgbClr val="FFFFFF"/>
                </a:solidFill>
                <a:latin typeface="Arial"/>
                <a:cs typeface="Arial"/>
              </a:rPr>
              <a:t> </a:t>
            </a:r>
            <a:r>
              <a:rPr sz="1600" b="1" spc="-5" dirty="0">
                <a:solidFill>
                  <a:srgbClr val="FFFFFF"/>
                </a:solidFill>
                <a:latin typeface="Arial"/>
                <a:cs typeface="Arial"/>
              </a:rPr>
              <a:t>r</a:t>
            </a:r>
            <a:r>
              <a:rPr sz="1600" b="1" spc="-145" dirty="0">
                <a:solidFill>
                  <a:srgbClr val="FFFFFF"/>
                </a:solidFill>
                <a:latin typeface="Arial"/>
                <a:cs typeface="Arial"/>
              </a:rPr>
              <a:t> </a:t>
            </a:r>
            <a:r>
              <a:rPr sz="1600" b="1" spc="-5" dirty="0">
                <a:solidFill>
                  <a:srgbClr val="FFFFFF"/>
                </a:solidFill>
                <a:latin typeface="Arial"/>
                <a:cs typeface="Arial"/>
              </a:rPr>
              <a:t>g</a:t>
            </a:r>
            <a:r>
              <a:rPr sz="1600" b="1" spc="-150" dirty="0">
                <a:solidFill>
                  <a:srgbClr val="FFFFFF"/>
                </a:solidFill>
                <a:latin typeface="Arial"/>
                <a:cs typeface="Arial"/>
              </a:rPr>
              <a:t> </a:t>
            </a:r>
            <a:r>
              <a:rPr sz="1600" b="1" spc="-5" dirty="0">
                <a:solidFill>
                  <a:srgbClr val="FFFFFF"/>
                </a:solidFill>
                <a:latin typeface="Arial"/>
                <a:cs typeface="Arial"/>
              </a:rPr>
              <a:t>e</a:t>
            </a:r>
            <a:r>
              <a:rPr sz="1600" b="1" spc="-145" dirty="0">
                <a:solidFill>
                  <a:srgbClr val="FFFFFF"/>
                </a:solidFill>
                <a:latin typeface="Arial"/>
                <a:cs typeface="Arial"/>
              </a:rPr>
              <a:t> </a:t>
            </a:r>
            <a:r>
              <a:rPr sz="1600" b="1" spc="-5" dirty="0">
                <a:solidFill>
                  <a:srgbClr val="FFFFFF"/>
                </a:solidFill>
                <a:latin typeface="Arial"/>
                <a:cs typeface="Arial"/>
              </a:rPr>
              <a:t>t	M</a:t>
            </a:r>
            <a:r>
              <a:rPr sz="1600" b="1" spc="-160" dirty="0">
                <a:solidFill>
                  <a:srgbClr val="FFFFFF"/>
                </a:solidFill>
                <a:latin typeface="Arial"/>
                <a:cs typeface="Arial"/>
              </a:rPr>
              <a:t> </a:t>
            </a:r>
            <a:r>
              <a:rPr sz="1600" b="1" spc="-5" dirty="0">
                <a:solidFill>
                  <a:srgbClr val="FFFFFF"/>
                </a:solidFill>
                <a:latin typeface="Arial"/>
                <a:cs typeface="Arial"/>
              </a:rPr>
              <a:t>a</a:t>
            </a:r>
            <a:r>
              <a:rPr sz="1600" b="1" spc="-160" dirty="0">
                <a:solidFill>
                  <a:srgbClr val="FFFFFF"/>
                </a:solidFill>
                <a:latin typeface="Arial"/>
                <a:cs typeface="Arial"/>
              </a:rPr>
              <a:t> </a:t>
            </a:r>
            <a:r>
              <a:rPr sz="1600" b="1" spc="-5" dirty="0">
                <a:solidFill>
                  <a:srgbClr val="FFFFFF"/>
                </a:solidFill>
                <a:latin typeface="Arial"/>
                <a:cs typeface="Arial"/>
              </a:rPr>
              <a:t>r</a:t>
            </a:r>
            <a:r>
              <a:rPr sz="1600" b="1" spc="-160" dirty="0">
                <a:solidFill>
                  <a:srgbClr val="FFFFFF"/>
                </a:solidFill>
                <a:latin typeface="Arial"/>
                <a:cs typeface="Arial"/>
              </a:rPr>
              <a:t> </a:t>
            </a:r>
            <a:r>
              <a:rPr sz="1600" b="1" spc="-5" dirty="0">
                <a:solidFill>
                  <a:srgbClr val="FFFFFF"/>
                </a:solidFill>
                <a:latin typeface="Arial"/>
                <a:cs typeface="Arial"/>
              </a:rPr>
              <a:t>k</a:t>
            </a:r>
            <a:r>
              <a:rPr sz="1600" b="1" spc="-160" dirty="0">
                <a:solidFill>
                  <a:srgbClr val="FFFFFF"/>
                </a:solidFill>
                <a:latin typeface="Arial"/>
                <a:cs typeface="Arial"/>
              </a:rPr>
              <a:t> </a:t>
            </a:r>
            <a:r>
              <a:rPr sz="1600" b="1" spc="-5" dirty="0">
                <a:solidFill>
                  <a:srgbClr val="FFFFFF"/>
                </a:solidFill>
                <a:latin typeface="Arial"/>
                <a:cs typeface="Arial"/>
              </a:rPr>
              <a:t>e</a:t>
            </a:r>
            <a:r>
              <a:rPr sz="1600" b="1" spc="-160" dirty="0">
                <a:solidFill>
                  <a:srgbClr val="FFFFFF"/>
                </a:solidFill>
                <a:latin typeface="Arial"/>
                <a:cs typeface="Arial"/>
              </a:rPr>
              <a:t> </a:t>
            </a:r>
            <a:r>
              <a:rPr sz="1600" b="1" spc="-5" dirty="0">
                <a:solidFill>
                  <a:srgbClr val="FFFFFF"/>
                </a:solidFill>
                <a:latin typeface="Arial"/>
                <a:cs typeface="Arial"/>
              </a:rPr>
              <a:t>t</a:t>
            </a:r>
            <a:r>
              <a:rPr sz="1600" b="1" spc="-165" dirty="0">
                <a:solidFill>
                  <a:srgbClr val="FFFFFF"/>
                </a:solidFill>
                <a:latin typeface="Arial"/>
                <a:cs typeface="Arial"/>
              </a:rPr>
              <a:t> </a:t>
            </a:r>
            <a:r>
              <a:rPr sz="1600" b="1" spc="-5" dirty="0">
                <a:solidFill>
                  <a:srgbClr val="FFFFFF"/>
                </a:solidFill>
                <a:latin typeface="Arial"/>
                <a:cs typeface="Arial"/>
              </a:rPr>
              <a:t>:</a:t>
            </a:r>
            <a:endParaRPr sz="1600" dirty="0">
              <a:latin typeface="Arial"/>
              <a:cs typeface="Arial"/>
            </a:endParaRPr>
          </a:p>
        </p:txBody>
      </p:sp>
      <p:sp>
        <p:nvSpPr>
          <p:cNvPr id="23" name="object 23"/>
          <p:cNvSpPr/>
          <p:nvPr/>
        </p:nvSpPr>
        <p:spPr>
          <a:xfrm>
            <a:off x="3877055" y="1905000"/>
            <a:ext cx="3096768" cy="330708"/>
          </a:xfrm>
          <a:prstGeom prst="rect">
            <a:avLst/>
          </a:prstGeom>
          <a:blipFill>
            <a:blip r:embed="rId7" cstate="print"/>
            <a:stretch>
              <a:fillRect/>
            </a:stretch>
          </a:blipFill>
        </p:spPr>
        <p:txBody>
          <a:bodyPr wrap="square" lIns="0" tIns="0" rIns="0" bIns="0" rtlCol="0"/>
          <a:lstStyle/>
          <a:p>
            <a:endParaRPr dirty="0"/>
          </a:p>
        </p:txBody>
      </p:sp>
      <p:sp>
        <p:nvSpPr>
          <p:cNvPr id="24" name="object 24"/>
          <p:cNvSpPr txBox="1"/>
          <p:nvPr/>
        </p:nvSpPr>
        <p:spPr>
          <a:xfrm>
            <a:off x="3877055" y="1905000"/>
            <a:ext cx="3096895" cy="330835"/>
          </a:xfrm>
          <a:prstGeom prst="rect">
            <a:avLst/>
          </a:prstGeom>
          <a:solidFill>
            <a:schemeClr val="accent1">
              <a:alpha val="29019"/>
            </a:schemeClr>
          </a:solidFill>
          <a:ln w="6096">
            <a:solidFill>
              <a:srgbClr val="5B9BD4"/>
            </a:solidFill>
          </a:ln>
        </p:spPr>
        <p:txBody>
          <a:bodyPr vert="horz" wrap="square" lIns="0" tIns="33020" rIns="0" bIns="0" rtlCol="0">
            <a:spAutoFit/>
          </a:bodyPr>
          <a:lstStyle/>
          <a:p>
            <a:pPr marL="88900">
              <a:lnSpc>
                <a:spcPct val="100000"/>
              </a:lnSpc>
              <a:spcBef>
                <a:spcPts val="260"/>
              </a:spcBef>
              <a:tabLst>
                <a:tab pos="1394460" algn="l"/>
              </a:tabLst>
            </a:pPr>
            <a:r>
              <a:rPr sz="1600" b="1" spc="-5" dirty="0">
                <a:solidFill>
                  <a:srgbClr val="FFFFFF"/>
                </a:solidFill>
                <a:latin typeface="Arial"/>
                <a:cs typeface="Arial"/>
              </a:rPr>
              <a:t>S</a:t>
            </a:r>
            <a:r>
              <a:rPr sz="1600" b="1" spc="-145" dirty="0">
                <a:solidFill>
                  <a:srgbClr val="FFFFFF"/>
                </a:solidFill>
                <a:latin typeface="Arial"/>
                <a:cs typeface="Arial"/>
              </a:rPr>
              <a:t> </a:t>
            </a:r>
            <a:r>
              <a:rPr sz="1600" b="1" spc="-5" dirty="0">
                <a:solidFill>
                  <a:srgbClr val="FFFFFF"/>
                </a:solidFill>
                <a:latin typeface="Arial"/>
                <a:cs typeface="Arial"/>
              </a:rPr>
              <a:t>t</a:t>
            </a:r>
            <a:r>
              <a:rPr sz="1600" b="1" spc="-150" dirty="0">
                <a:solidFill>
                  <a:srgbClr val="FFFFFF"/>
                </a:solidFill>
                <a:latin typeface="Arial"/>
                <a:cs typeface="Arial"/>
              </a:rPr>
              <a:t> </a:t>
            </a:r>
            <a:r>
              <a:rPr sz="1600" b="1" spc="-5" dirty="0">
                <a:solidFill>
                  <a:srgbClr val="FFFFFF"/>
                </a:solidFill>
                <a:latin typeface="Arial"/>
                <a:cs typeface="Arial"/>
              </a:rPr>
              <a:t>r</a:t>
            </a:r>
            <a:r>
              <a:rPr sz="1600" b="1" spc="-145" dirty="0">
                <a:solidFill>
                  <a:srgbClr val="FFFFFF"/>
                </a:solidFill>
                <a:latin typeface="Arial"/>
                <a:cs typeface="Arial"/>
              </a:rPr>
              <a:t> </a:t>
            </a:r>
            <a:r>
              <a:rPr sz="1600" b="1" spc="-5" dirty="0">
                <a:solidFill>
                  <a:srgbClr val="FFFFFF"/>
                </a:solidFill>
                <a:latin typeface="Arial"/>
                <a:cs typeface="Arial"/>
              </a:rPr>
              <a:t>a</a:t>
            </a:r>
            <a:r>
              <a:rPr sz="1600" b="1" spc="-150" dirty="0">
                <a:solidFill>
                  <a:srgbClr val="FFFFFF"/>
                </a:solidFill>
                <a:latin typeface="Arial"/>
                <a:cs typeface="Arial"/>
              </a:rPr>
              <a:t> </a:t>
            </a:r>
            <a:r>
              <a:rPr sz="1600" b="1" spc="-5" dirty="0">
                <a:solidFill>
                  <a:srgbClr val="FFFFFF"/>
                </a:solidFill>
                <a:latin typeface="Arial"/>
                <a:cs typeface="Arial"/>
              </a:rPr>
              <a:t>t</a:t>
            </a:r>
            <a:r>
              <a:rPr sz="1600" b="1" spc="-150" dirty="0">
                <a:solidFill>
                  <a:srgbClr val="FFFFFF"/>
                </a:solidFill>
                <a:latin typeface="Arial"/>
                <a:cs typeface="Arial"/>
              </a:rPr>
              <a:t> </a:t>
            </a:r>
            <a:r>
              <a:rPr sz="1600" b="1" spc="-5" dirty="0">
                <a:solidFill>
                  <a:srgbClr val="FFFFFF"/>
                </a:solidFill>
                <a:latin typeface="Arial"/>
                <a:cs typeface="Arial"/>
              </a:rPr>
              <a:t>e</a:t>
            </a:r>
            <a:r>
              <a:rPr sz="1600" b="1" spc="-150" dirty="0">
                <a:solidFill>
                  <a:srgbClr val="FFFFFF"/>
                </a:solidFill>
                <a:latin typeface="Arial"/>
                <a:cs typeface="Arial"/>
              </a:rPr>
              <a:t> </a:t>
            </a:r>
            <a:r>
              <a:rPr sz="1600" b="1" spc="-5" dirty="0">
                <a:solidFill>
                  <a:srgbClr val="FFFFFF"/>
                </a:solidFill>
                <a:latin typeface="Arial"/>
                <a:cs typeface="Arial"/>
              </a:rPr>
              <a:t>g</a:t>
            </a:r>
            <a:r>
              <a:rPr sz="1600" b="1" spc="-150" dirty="0">
                <a:solidFill>
                  <a:srgbClr val="FFFFFF"/>
                </a:solidFill>
                <a:latin typeface="Arial"/>
                <a:cs typeface="Arial"/>
              </a:rPr>
              <a:t> </a:t>
            </a:r>
            <a:r>
              <a:rPr sz="1600" b="1" spc="-5" dirty="0">
                <a:solidFill>
                  <a:srgbClr val="FFFFFF"/>
                </a:solidFill>
                <a:latin typeface="Arial"/>
                <a:cs typeface="Arial"/>
              </a:rPr>
              <a:t>i</a:t>
            </a:r>
            <a:r>
              <a:rPr sz="1600" b="1" spc="-150" dirty="0">
                <a:solidFill>
                  <a:srgbClr val="FFFFFF"/>
                </a:solidFill>
                <a:latin typeface="Arial"/>
                <a:cs typeface="Arial"/>
              </a:rPr>
              <a:t> </a:t>
            </a:r>
            <a:r>
              <a:rPr sz="1600" b="1" spc="-5" dirty="0">
                <a:solidFill>
                  <a:srgbClr val="FFFFFF"/>
                </a:solidFill>
                <a:latin typeface="Arial"/>
                <a:cs typeface="Arial"/>
              </a:rPr>
              <a:t>c	O</a:t>
            </a:r>
            <a:r>
              <a:rPr sz="1600" b="1" spc="-160" dirty="0">
                <a:solidFill>
                  <a:srgbClr val="FFFFFF"/>
                </a:solidFill>
                <a:latin typeface="Arial"/>
                <a:cs typeface="Arial"/>
              </a:rPr>
              <a:t> </a:t>
            </a:r>
            <a:r>
              <a:rPr sz="1600" b="1" spc="-5" dirty="0">
                <a:solidFill>
                  <a:srgbClr val="FFFFFF"/>
                </a:solidFill>
                <a:latin typeface="Arial"/>
                <a:cs typeface="Arial"/>
              </a:rPr>
              <a:t>b</a:t>
            </a:r>
            <a:r>
              <a:rPr sz="1600" b="1" spc="-160" dirty="0">
                <a:solidFill>
                  <a:srgbClr val="FFFFFF"/>
                </a:solidFill>
                <a:latin typeface="Arial"/>
                <a:cs typeface="Arial"/>
              </a:rPr>
              <a:t> </a:t>
            </a:r>
            <a:r>
              <a:rPr sz="1600" b="1" spc="-5" dirty="0">
                <a:solidFill>
                  <a:srgbClr val="FFFFFF"/>
                </a:solidFill>
                <a:latin typeface="Arial"/>
                <a:cs typeface="Arial"/>
              </a:rPr>
              <a:t>j</a:t>
            </a:r>
            <a:r>
              <a:rPr sz="1600" b="1" spc="-160" dirty="0">
                <a:solidFill>
                  <a:srgbClr val="FFFFFF"/>
                </a:solidFill>
                <a:latin typeface="Arial"/>
                <a:cs typeface="Arial"/>
              </a:rPr>
              <a:t> </a:t>
            </a:r>
            <a:r>
              <a:rPr sz="1600" b="1" spc="-5" dirty="0">
                <a:solidFill>
                  <a:srgbClr val="FFFFFF"/>
                </a:solidFill>
                <a:latin typeface="Arial"/>
                <a:cs typeface="Arial"/>
              </a:rPr>
              <a:t>e</a:t>
            </a:r>
            <a:r>
              <a:rPr sz="1600" b="1" spc="-160" dirty="0">
                <a:solidFill>
                  <a:srgbClr val="FFFFFF"/>
                </a:solidFill>
                <a:latin typeface="Arial"/>
                <a:cs typeface="Arial"/>
              </a:rPr>
              <a:t> </a:t>
            </a:r>
            <a:r>
              <a:rPr sz="1600" b="1" spc="-5" dirty="0">
                <a:solidFill>
                  <a:srgbClr val="FFFFFF"/>
                </a:solidFill>
                <a:latin typeface="Arial"/>
                <a:cs typeface="Arial"/>
              </a:rPr>
              <a:t>c</a:t>
            </a:r>
            <a:r>
              <a:rPr sz="1600" b="1" spc="-160" dirty="0">
                <a:solidFill>
                  <a:srgbClr val="FFFFFF"/>
                </a:solidFill>
                <a:latin typeface="Arial"/>
                <a:cs typeface="Arial"/>
              </a:rPr>
              <a:t> </a:t>
            </a:r>
            <a:r>
              <a:rPr sz="1600" b="1" spc="-5" dirty="0">
                <a:solidFill>
                  <a:srgbClr val="FFFFFF"/>
                </a:solidFill>
                <a:latin typeface="Arial"/>
                <a:cs typeface="Arial"/>
              </a:rPr>
              <a:t>t</a:t>
            </a:r>
            <a:r>
              <a:rPr sz="1600" b="1" spc="-160" dirty="0">
                <a:solidFill>
                  <a:srgbClr val="FFFFFF"/>
                </a:solidFill>
                <a:latin typeface="Arial"/>
                <a:cs typeface="Arial"/>
              </a:rPr>
              <a:t> </a:t>
            </a:r>
            <a:r>
              <a:rPr sz="1600" b="1" spc="-5" dirty="0">
                <a:solidFill>
                  <a:srgbClr val="FFFFFF"/>
                </a:solidFill>
                <a:latin typeface="Arial"/>
                <a:cs typeface="Arial"/>
              </a:rPr>
              <a:t>i</a:t>
            </a:r>
            <a:r>
              <a:rPr sz="1600" b="1" spc="-145" dirty="0">
                <a:solidFill>
                  <a:srgbClr val="FFFFFF"/>
                </a:solidFill>
                <a:latin typeface="Arial"/>
                <a:cs typeface="Arial"/>
              </a:rPr>
              <a:t> </a:t>
            </a:r>
            <a:r>
              <a:rPr sz="1600" b="1" spc="-5" dirty="0">
                <a:solidFill>
                  <a:srgbClr val="FFFFFF"/>
                </a:solidFill>
                <a:latin typeface="Arial"/>
                <a:cs typeface="Arial"/>
              </a:rPr>
              <a:t>v</a:t>
            </a:r>
            <a:r>
              <a:rPr sz="1600" b="1" spc="-195" dirty="0">
                <a:solidFill>
                  <a:srgbClr val="FFFFFF"/>
                </a:solidFill>
                <a:latin typeface="Arial"/>
                <a:cs typeface="Arial"/>
              </a:rPr>
              <a:t> </a:t>
            </a:r>
            <a:r>
              <a:rPr sz="1600" b="1" spc="-5" dirty="0">
                <a:solidFill>
                  <a:srgbClr val="FFFFFF"/>
                </a:solidFill>
                <a:latin typeface="Arial"/>
                <a:cs typeface="Arial"/>
              </a:rPr>
              <a:t>e</a:t>
            </a:r>
            <a:r>
              <a:rPr sz="1600" b="1" spc="-160" dirty="0">
                <a:solidFill>
                  <a:srgbClr val="FFFFFF"/>
                </a:solidFill>
                <a:latin typeface="Arial"/>
                <a:cs typeface="Arial"/>
              </a:rPr>
              <a:t> </a:t>
            </a:r>
            <a:r>
              <a:rPr sz="1600" b="1" spc="-5" dirty="0">
                <a:solidFill>
                  <a:srgbClr val="FFFFFF"/>
                </a:solidFill>
                <a:latin typeface="Arial"/>
                <a:cs typeface="Arial"/>
              </a:rPr>
              <a:t>s</a:t>
            </a:r>
            <a:endParaRPr sz="1600" dirty="0">
              <a:latin typeface="Arial"/>
              <a:cs typeface="Arial"/>
            </a:endParaRP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4</a:t>
            </a:fld>
            <a:endParaRPr spc="-5" dirty="0"/>
          </a:p>
        </p:txBody>
      </p:sp>
    </p:spTree>
    <p:extLst>
      <p:ext uri="{BB962C8B-B14F-4D97-AF65-F5344CB8AC3E}">
        <p14:creationId xmlns:p14="http://schemas.microsoft.com/office/powerpoint/2010/main" xmlns="" val="3052453454"/>
      </p:ext>
    </p:extLst>
  </p:cSld>
  <p:clrMapOvr>
    <a:masterClrMapping/>
  </p:clrMapOvr>
  <p:transition spd="slow">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solidFill>
            <a:srgbClr val="2D75B6"/>
          </a:solidFill>
        </p:spPr>
        <p:txBody>
          <a:bodyPr wrap="square" lIns="0" tIns="0" rIns="0" bIns="0" rtlCol="0"/>
          <a:lstStyle/>
          <a:p>
            <a:endParaRPr dirty="0"/>
          </a:p>
        </p:txBody>
      </p:sp>
      <p:sp>
        <p:nvSpPr>
          <p:cNvPr id="3" name="object 3"/>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ln w="6096">
            <a:solidFill>
              <a:srgbClr val="5B9BD4"/>
            </a:solidFill>
          </a:ln>
        </p:spPr>
        <p:txBody>
          <a:bodyPr wrap="square" lIns="0" tIns="0" rIns="0" bIns="0" rtlCol="0"/>
          <a:lstStyle/>
          <a:p>
            <a:endParaRPr dirty="0"/>
          </a:p>
        </p:txBody>
      </p:sp>
      <p:sp>
        <p:nvSpPr>
          <p:cNvPr id="4" name="object 4"/>
          <p:cNvSpPr txBox="1">
            <a:spLocks noGrp="1"/>
          </p:cNvSpPr>
          <p:nvPr>
            <p:ph type="title"/>
          </p:nvPr>
        </p:nvSpPr>
        <p:spPr>
          <a:xfrm>
            <a:off x="838200" y="69170"/>
            <a:ext cx="6773099" cy="492443"/>
          </a:xfrm>
          <a:prstGeom prst="rect">
            <a:avLst/>
          </a:prstGeom>
        </p:spPr>
        <p:txBody>
          <a:bodyPr vert="horz" wrap="square" lIns="0" tIns="0" rIns="0" bIns="0" rtlCol="0">
            <a:spAutoFit/>
          </a:bodyPr>
          <a:lstStyle/>
          <a:p>
            <a:pPr marL="12700">
              <a:lnSpc>
                <a:spcPct val="100000"/>
              </a:lnSpc>
            </a:pPr>
            <a:r>
              <a:rPr lang="en-ZA" sz="3200" b="1" dirty="0" smtClean="0"/>
              <a:t>ORGANISATIONAL STRUCTURE</a:t>
            </a:r>
            <a:endParaRPr sz="3200" b="1" dirty="0"/>
          </a:p>
        </p:txBody>
      </p:sp>
      <p:sp>
        <p:nvSpPr>
          <p:cNvPr id="6" name="object 6"/>
          <p:cNvSpPr/>
          <p:nvPr/>
        </p:nvSpPr>
        <p:spPr>
          <a:xfrm>
            <a:off x="0" y="697991"/>
            <a:ext cx="9143999" cy="16763"/>
          </a:xfrm>
          <a:prstGeom prst="rect">
            <a:avLst/>
          </a:prstGeom>
          <a:blipFill>
            <a:blip r:embed="rId3" cstate="print"/>
            <a:stretch>
              <a:fillRect/>
            </a:stretch>
          </a:blipFill>
        </p:spPr>
        <p:txBody>
          <a:bodyPr wrap="square" lIns="0" tIns="0" rIns="0" bIns="0" rtlCol="0"/>
          <a:lstStyle/>
          <a:p>
            <a:endParaRPr dirty="0"/>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5</a:t>
            </a:fld>
            <a:endParaRPr spc="-5" dirty="0"/>
          </a:p>
        </p:txBody>
      </p:sp>
      <p:pic>
        <p:nvPicPr>
          <p:cNvPr id="42" name="Picture 41"/>
          <p:cNvPicPr>
            <a:picLocks noChangeAspect="1"/>
          </p:cNvPicPr>
          <p:nvPr/>
        </p:nvPicPr>
        <p:blipFill>
          <a:blip r:embed="rId4" cstate="print"/>
          <a:stretch>
            <a:fillRect/>
          </a:stretch>
        </p:blipFill>
        <p:spPr>
          <a:xfrm>
            <a:off x="304801" y="1259604"/>
            <a:ext cx="8763000" cy="4531596"/>
          </a:xfrm>
          <a:prstGeom prst="rect">
            <a:avLst/>
          </a:prstGeom>
        </p:spPr>
      </p:pic>
    </p:spTree>
    <p:extLst>
      <p:ext uri="{BB962C8B-B14F-4D97-AF65-F5344CB8AC3E}">
        <p14:creationId xmlns:p14="http://schemas.microsoft.com/office/powerpoint/2010/main" xmlns="" val="170526158"/>
      </p:ext>
    </p:extLst>
  </p:cSld>
  <p:clrMapOvr>
    <a:masterClrMapping/>
  </p:clrMapOvr>
  <p:transition spd="slow">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90FA9AE-C7A0-4186-9DAE-125C2BDB37EE}"/>
              </a:ext>
            </a:extLst>
          </p:cNvPr>
          <p:cNvPicPr>
            <a:picLocks noChangeAspect="1"/>
          </p:cNvPicPr>
          <p:nvPr/>
        </p:nvPicPr>
        <p:blipFill rotWithShape="1">
          <a:blip r:embed="rId3" cstate="print">
            <a:lum contrast="20000"/>
          </a:blip>
          <a:srcRect t="45958" b="-1"/>
          <a:stretch/>
        </p:blipFill>
        <p:spPr>
          <a:xfrm>
            <a:off x="152401" y="1010909"/>
            <a:ext cx="8758551" cy="3139376"/>
          </a:xfrm>
          <a:prstGeom prst="rect">
            <a:avLst/>
          </a:prstGeom>
        </p:spPr>
      </p:pic>
      <p:sp>
        <p:nvSpPr>
          <p:cNvPr id="5" name="TextBox 4">
            <a:extLst>
              <a:ext uri="{FF2B5EF4-FFF2-40B4-BE49-F238E27FC236}">
                <a16:creationId xmlns="" xmlns:a16="http://schemas.microsoft.com/office/drawing/2014/main" id="{5A6E82BE-1556-4710-9DEC-FA4352D13B59}"/>
              </a:ext>
            </a:extLst>
          </p:cNvPr>
          <p:cNvSpPr txBox="1"/>
          <p:nvPr/>
        </p:nvSpPr>
        <p:spPr>
          <a:xfrm>
            <a:off x="1731819" y="4272395"/>
            <a:ext cx="184731" cy="300082"/>
          </a:xfrm>
          <a:prstGeom prst="rect">
            <a:avLst/>
          </a:prstGeom>
          <a:noFill/>
        </p:spPr>
        <p:txBody>
          <a:bodyPr wrap="none" rtlCol="0">
            <a:spAutoFit/>
          </a:bodyPr>
          <a:lstStyle/>
          <a:p>
            <a:endParaRPr lang="en-ZA" sz="1350" dirty="0"/>
          </a:p>
        </p:txBody>
      </p:sp>
      <p:sp>
        <p:nvSpPr>
          <p:cNvPr id="7" name="TextBox 6">
            <a:extLst>
              <a:ext uri="{FF2B5EF4-FFF2-40B4-BE49-F238E27FC236}">
                <a16:creationId xmlns="" xmlns:a16="http://schemas.microsoft.com/office/drawing/2014/main" id="{38B4C303-5F90-4E51-A1DC-893D9EDC96B7}"/>
              </a:ext>
            </a:extLst>
          </p:cNvPr>
          <p:cNvSpPr txBox="1"/>
          <p:nvPr/>
        </p:nvSpPr>
        <p:spPr>
          <a:xfrm>
            <a:off x="152401" y="4422436"/>
            <a:ext cx="8915400" cy="1546577"/>
          </a:xfrm>
          <a:prstGeom prst="rect">
            <a:avLst/>
          </a:prstGeom>
          <a:noFill/>
        </p:spPr>
        <p:txBody>
          <a:bodyPr wrap="square" numCol="3" rtlCol="0">
            <a:spAutoFit/>
          </a:bodyPr>
          <a:lstStyle/>
          <a:p>
            <a:r>
              <a:rPr lang="en-ZA" sz="1350" u="sng" dirty="0">
                <a:ln w="0"/>
                <a:effectLst>
                  <a:innerShdw blurRad="63500" dist="50800" dir="16200000">
                    <a:prstClr val="black">
                      <a:alpha val="50000"/>
                    </a:prstClr>
                  </a:innerShdw>
                </a:effectLst>
              </a:rPr>
              <a:t>From </a:t>
            </a:r>
            <a:r>
              <a:rPr lang="en-ZA" sz="1350" b="1" u="sng" dirty="0">
                <a:ln w="0"/>
                <a:effectLst>
                  <a:innerShdw blurRad="63500" dist="50800" dir="16200000">
                    <a:prstClr val="black">
                      <a:alpha val="50000"/>
                    </a:prstClr>
                  </a:innerShdw>
                </a:effectLst>
              </a:rPr>
              <a:t>left to right:</a:t>
            </a:r>
          </a:p>
          <a:p>
            <a:endParaRPr lang="en-ZA" sz="1350" dirty="0">
              <a:ln w="0"/>
              <a:effectLst>
                <a:innerShdw blurRad="63500" dist="50800" dir="16200000">
                  <a:prstClr val="black">
                    <a:alpha val="50000"/>
                  </a:prstClr>
                </a:innerShdw>
              </a:effectLst>
            </a:endParaRPr>
          </a:p>
          <a:p>
            <a:r>
              <a:rPr lang="en-ZA" sz="1350" b="1" dirty="0">
                <a:ln w="0"/>
                <a:effectLst>
                  <a:innerShdw blurRad="63500" dist="50800" dir="16200000">
                    <a:prstClr val="black">
                      <a:alpha val="50000"/>
                    </a:prstClr>
                  </a:innerShdw>
                </a:effectLst>
              </a:rPr>
              <a:t>1. Khehla Shubane</a:t>
            </a:r>
          </a:p>
          <a:p>
            <a:r>
              <a:rPr lang="en-ZA" sz="1350" b="1" dirty="0">
                <a:ln w="0"/>
                <a:effectLst>
                  <a:innerShdw blurRad="63500" dist="50800" dir="16200000">
                    <a:prstClr val="black">
                      <a:alpha val="50000"/>
                    </a:prstClr>
                  </a:innerShdw>
                </a:effectLst>
              </a:rPr>
              <a:t>2. Phekane Ramarumo</a:t>
            </a:r>
          </a:p>
          <a:p>
            <a:r>
              <a:rPr lang="en-ZA" sz="1350" b="1" dirty="0">
                <a:ln w="0"/>
                <a:effectLst>
                  <a:innerShdw blurRad="63500" dist="50800" dir="16200000">
                    <a:prstClr val="black">
                      <a:alpha val="50000"/>
                    </a:prstClr>
                  </a:innerShdw>
                </a:effectLst>
              </a:rPr>
              <a:t>3. Samson Moraba (Executive)</a:t>
            </a:r>
          </a:p>
          <a:p>
            <a:r>
              <a:rPr lang="en-ZA" sz="1350" b="1" dirty="0">
                <a:ln w="0"/>
                <a:effectLst>
                  <a:innerShdw blurRad="63500" dist="50800" dir="16200000">
                    <a:prstClr val="black">
                      <a:alpha val="50000"/>
                    </a:prstClr>
                  </a:innerShdw>
                </a:effectLst>
              </a:rPr>
              <a:t>4. Johan Coetzee</a:t>
            </a:r>
          </a:p>
          <a:p>
            <a:r>
              <a:rPr lang="en-ZA" sz="1350" b="1" dirty="0" smtClean="0">
                <a:ln w="0"/>
                <a:effectLst>
                  <a:innerShdw blurRad="63500" dist="50800" dir="16200000">
                    <a:prstClr val="black">
                      <a:alpha val="50000"/>
                    </a:prstClr>
                  </a:innerShdw>
                </a:effectLst>
              </a:rPr>
              <a:t>5</a:t>
            </a:r>
            <a:r>
              <a:rPr lang="en-ZA" sz="1350" b="1" dirty="0">
                <a:ln w="0"/>
                <a:effectLst>
                  <a:innerShdw blurRad="63500" dist="50800" dir="16200000">
                    <a:prstClr val="black">
                      <a:alpha val="50000"/>
                    </a:prstClr>
                  </a:innerShdw>
                </a:effectLst>
              </a:rPr>
              <a:t>. Anthea Houston</a:t>
            </a:r>
          </a:p>
          <a:p>
            <a:endParaRPr lang="en-ZA" sz="1350" b="1" dirty="0">
              <a:ln w="0"/>
              <a:effectLst>
                <a:innerShdw blurRad="63500" dist="50800" dir="16200000">
                  <a:prstClr val="black">
                    <a:alpha val="50000"/>
                  </a:prstClr>
                </a:innerShdw>
              </a:effectLst>
            </a:endParaRPr>
          </a:p>
          <a:p>
            <a:endParaRPr lang="en-ZA" sz="1350" b="1" dirty="0">
              <a:ln w="0"/>
              <a:effectLst>
                <a:innerShdw blurRad="63500" dist="50800" dir="16200000">
                  <a:prstClr val="black">
                    <a:alpha val="50000"/>
                  </a:prstClr>
                </a:innerShdw>
              </a:effectLst>
            </a:endParaRPr>
          </a:p>
          <a:p>
            <a:r>
              <a:rPr lang="en-ZA" sz="1350" b="1" dirty="0">
                <a:ln w="0"/>
                <a:effectLst>
                  <a:innerShdw blurRad="63500" dist="50800" dir="16200000">
                    <a:prstClr val="black">
                      <a:alpha val="50000"/>
                    </a:prstClr>
                  </a:innerShdw>
                </a:effectLst>
              </a:rPr>
              <a:t>6. Enoch Godongwana</a:t>
            </a:r>
          </a:p>
          <a:p>
            <a:r>
              <a:rPr lang="en-ZA" sz="1350" b="1" dirty="0">
                <a:ln w="0"/>
                <a:effectLst>
                  <a:innerShdw blurRad="63500" dist="50800" dir="16200000">
                    <a:prstClr val="black">
                      <a:alpha val="50000"/>
                    </a:prstClr>
                  </a:innerShdw>
                </a:effectLst>
              </a:rPr>
              <a:t>7. Prof. Michael Katz (Chairman)*</a:t>
            </a:r>
          </a:p>
          <a:p>
            <a:r>
              <a:rPr lang="en-ZA" sz="1350" b="1" dirty="0">
                <a:ln w="0"/>
                <a:effectLst>
                  <a:innerShdw blurRad="63500" dist="50800" dir="16200000">
                    <a:prstClr val="black">
                      <a:alpha val="50000"/>
                    </a:prstClr>
                  </a:innerShdw>
                </a:effectLst>
              </a:rPr>
              <a:t>8. Sizwe Tati (Acting Chairman)</a:t>
            </a:r>
          </a:p>
          <a:p>
            <a:r>
              <a:rPr lang="en-ZA" sz="1350" b="1" dirty="0">
                <a:ln w="0"/>
                <a:effectLst>
                  <a:innerShdw blurRad="63500" dist="50800" dir="16200000">
                    <a:prstClr val="black">
                      <a:alpha val="50000"/>
                    </a:prstClr>
                  </a:innerShdw>
                </a:effectLst>
              </a:rPr>
              <a:t>9. Andrew Higgs (Company Secretary)</a:t>
            </a:r>
          </a:p>
          <a:p>
            <a:r>
              <a:rPr lang="en-ZA" sz="1350" b="1" dirty="0">
                <a:ln w="0"/>
                <a:effectLst>
                  <a:innerShdw blurRad="63500" dist="50800" dir="16200000">
                    <a:prstClr val="black">
                      <a:alpha val="50000"/>
                    </a:prstClr>
                  </a:innerShdw>
                </a:effectLst>
              </a:rPr>
              <a:t>10. Thembi Chiliza</a:t>
            </a:r>
          </a:p>
          <a:p>
            <a:endParaRPr lang="en-ZA" sz="1350" b="1" dirty="0">
              <a:ln w="0"/>
              <a:effectLst>
                <a:innerShdw blurRad="63500" dist="50800" dir="16200000">
                  <a:prstClr val="black">
                    <a:alpha val="50000"/>
                  </a:prstClr>
                </a:innerShdw>
              </a:effectLst>
            </a:endParaRPr>
          </a:p>
          <a:p>
            <a:endParaRPr lang="en-ZA" sz="1350" b="1" dirty="0">
              <a:ln w="0"/>
              <a:effectLst>
                <a:innerShdw blurRad="63500" dist="50800" dir="16200000">
                  <a:prstClr val="black">
                    <a:alpha val="50000"/>
                  </a:prstClr>
                </a:innerShdw>
              </a:effectLst>
            </a:endParaRPr>
          </a:p>
          <a:p>
            <a:r>
              <a:rPr lang="en-ZA" sz="1350" b="1" dirty="0">
                <a:ln w="0"/>
                <a:effectLst>
                  <a:innerShdw blurRad="63500" dist="50800" dir="16200000">
                    <a:prstClr val="black">
                      <a:alpha val="50000"/>
                    </a:prstClr>
                  </a:innerShdw>
                </a:effectLst>
              </a:rPr>
              <a:t>11. Adrian Harris</a:t>
            </a:r>
          </a:p>
          <a:p>
            <a:r>
              <a:rPr lang="en-ZA" sz="1350" b="1" dirty="0">
                <a:ln w="0"/>
                <a:effectLst>
                  <a:innerShdw blurRad="63500" dist="50800" dir="16200000">
                    <a:prstClr val="black">
                      <a:alpha val="50000"/>
                    </a:prstClr>
                  </a:innerShdw>
                </a:effectLst>
              </a:rPr>
              <a:t>12. Sango Ntsaluba</a:t>
            </a:r>
          </a:p>
        </p:txBody>
      </p:sp>
      <p:sp>
        <p:nvSpPr>
          <p:cNvPr id="8" name="TextBox 7">
            <a:extLst>
              <a:ext uri="{FF2B5EF4-FFF2-40B4-BE49-F238E27FC236}">
                <a16:creationId xmlns="" xmlns:a16="http://schemas.microsoft.com/office/drawing/2014/main" id="{4F455763-9794-4744-AD0C-3C52461002A2}"/>
              </a:ext>
            </a:extLst>
          </p:cNvPr>
          <p:cNvSpPr txBox="1"/>
          <p:nvPr/>
        </p:nvSpPr>
        <p:spPr>
          <a:xfrm>
            <a:off x="135850" y="6579923"/>
            <a:ext cx="1819729" cy="253916"/>
          </a:xfrm>
          <a:prstGeom prst="rect">
            <a:avLst/>
          </a:prstGeom>
          <a:noFill/>
        </p:spPr>
        <p:txBody>
          <a:bodyPr wrap="none" rtlCol="0">
            <a:spAutoFit/>
          </a:bodyPr>
          <a:lstStyle/>
          <a:p>
            <a:r>
              <a:rPr lang="en-ZA" sz="1050" dirty="0"/>
              <a:t>*</a:t>
            </a:r>
            <a:r>
              <a:rPr lang="en-ZA" sz="1050" b="1" dirty="0"/>
              <a:t>Stepped down, post </a:t>
            </a:r>
            <a:r>
              <a:rPr lang="en-ZA" sz="1050" b="1" dirty="0" smtClean="0"/>
              <a:t>Vacant </a:t>
            </a:r>
            <a:endParaRPr lang="en-ZA" sz="1050" b="1" dirty="0"/>
          </a:p>
        </p:txBody>
      </p:sp>
      <p:sp>
        <p:nvSpPr>
          <p:cNvPr id="6" name="object 2"/>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solidFill>
            <a:srgbClr val="2D75B6"/>
          </a:solidFill>
        </p:spPr>
        <p:txBody>
          <a:bodyPr wrap="square" lIns="0" tIns="0" rIns="0" bIns="0" rtlCol="0"/>
          <a:lstStyle/>
          <a:p>
            <a:endParaRPr dirty="0"/>
          </a:p>
        </p:txBody>
      </p:sp>
      <p:sp>
        <p:nvSpPr>
          <p:cNvPr id="9" name="object 4"/>
          <p:cNvSpPr txBox="1">
            <a:spLocks/>
          </p:cNvSpPr>
          <p:nvPr/>
        </p:nvSpPr>
        <p:spPr>
          <a:xfrm>
            <a:off x="1143000" y="104902"/>
            <a:ext cx="7086600" cy="492443"/>
          </a:xfrm>
          <a:prstGeom prst="rect">
            <a:avLst/>
          </a:prstGeom>
        </p:spPr>
        <p:txBody>
          <a:bodyPr vert="horz" wrap="square" lIns="0" tIns="0" rIns="0" bIns="0" rtlCol="0">
            <a:spAutoFit/>
          </a:bodyPr>
          <a:lstStyle>
            <a:lvl1pPr>
              <a:defRPr sz="2900" b="0" i="0">
                <a:solidFill>
                  <a:schemeClr val="bg1"/>
                </a:solidFill>
                <a:latin typeface="Arial"/>
                <a:ea typeface="+mj-ea"/>
                <a:cs typeface="Arial"/>
              </a:defRPr>
            </a:lvl1pPr>
          </a:lstStyle>
          <a:p>
            <a:pPr marL="12700" algn="ctr"/>
            <a:r>
              <a:rPr lang="en-ZA" sz="3200" b="1" kern="0" spc="-30" dirty="0" smtClean="0"/>
              <a:t>NHFC BOARD MEMBERS</a:t>
            </a:r>
            <a:endParaRPr lang="en-ZA" sz="3200" b="1" kern="0" dirty="0"/>
          </a:p>
        </p:txBody>
      </p:sp>
    </p:spTree>
    <p:extLst>
      <p:ext uri="{BB962C8B-B14F-4D97-AF65-F5344CB8AC3E}">
        <p14:creationId xmlns:p14="http://schemas.microsoft.com/office/powerpoint/2010/main" xmlns="" val="165605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1591"/>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solidFill>
            <a:srgbClr val="2D75B6"/>
          </a:solidFill>
        </p:spPr>
        <p:txBody>
          <a:bodyPr wrap="square" lIns="0" tIns="0" rIns="0" bIns="0" rtlCol="0"/>
          <a:lstStyle/>
          <a:p>
            <a:endParaRPr dirty="0"/>
          </a:p>
        </p:txBody>
      </p:sp>
      <p:sp>
        <p:nvSpPr>
          <p:cNvPr id="3" name="object 3"/>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ln w="6096">
            <a:solidFill>
              <a:srgbClr val="5B9BD4"/>
            </a:solidFill>
          </a:ln>
        </p:spPr>
        <p:txBody>
          <a:bodyPr wrap="square" lIns="0" tIns="0" rIns="0" bIns="0" rtlCol="0"/>
          <a:lstStyle/>
          <a:p>
            <a:endParaRPr dirty="0"/>
          </a:p>
        </p:txBody>
      </p:sp>
      <p:sp>
        <p:nvSpPr>
          <p:cNvPr id="4" name="object 4"/>
          <p:cNvSpPr txBox="1">
            <a:spLocks noGrp="1"/>
          </p:cNvSpPr>
          <p:nvPr>
            <p:ph type="title"/>
          </p:nvPr>
        </p:nvSpPr>
        <p:spPr>
          <a:xfrm>
            <a:off x="1143000" y="104902"/>
            <a:ext cx="7086600" cy="492443"/>
          </a:xfrm>
          <a:prstGeom prst="rect">
            <a:avLst/>
          </a:prstGeom>
        </p:spPr>
        <p:txBody>
          <a:bodyPr vert="horz" wrap="square" lIns="0" tIns="0" rIns="0" bIns="0" rtlCol="0">
            <a:spAutoFit/>
          </a:bodyPr>
          <a:lstStyle/>
          <a:p>
            <a:pPr marL="12700" algn="ctr">
              <a:lnSpc>
                <a:spcPct val="100000"/>
              </a:lnSpc>
            </a:pPr>
            <a:r>
              <a:rPr lang="en-ZA" sz="3200" b="1" spc="-30" dirty="0" smtClean="0"/>
              <a:t>KEY STRATEGIC ISSUES</a:t>
            </a:r>
            <a:endParaRPr sz="3200" b="1" dirty="0"/>
          </a:p>
        </p:txBody>
      </p:sp>
      <p:sp>
        <p:nvSpPr>
          <p:cNvPr id="5" name="object 5"/>
          <p:cNvSpPr/>
          <p:nvPr/>
        </p:nvSpPr>
        <p:spPr>
          <a:xfrm>
            <a:off x="228600" y="867155"/>
            <a:ext cx="8610600" cy="5665835"/>
          </a:xfrm>
          <a:custGeom>
            <a:avLst/>
            <a:gdLst/>
            <a:ahLst/>
            <a:cxnLst/>
            <a:rect l="l" t="t" r="r" b="b"/>
            <a:pathLst>
              <a:path w="8330565" h="5413375">
                <a:moveTo>
                  <a:pt x="0" y="5413248"/>
                </a:moveTo>
                <a:lnTo>
                  <a:pt x="8330183" y="5413248"/>
                </a:lnTo>
                <a:lnTo>
                  <a:pt x="8330183" y="0"/>
                </a:lnTo>
                <a:lnTo>
                  <a:pt x="0" y="0"/>
                </a:lnTo>
                <a:lnTo>
                  <a:pt x="0" y="5413248"/>
                </a:lnTo>
                <a:close/>
              </a:path>
            </a:pathLst>
          </a:custGeom>
          <a:ln w="57912">
            <a:solidFill>
              <a:srgbClr val="41709C"/>
            </a:solidFill>
          </a:ln>
        </p:spPr>
        <p:txBody>
          <a:bodyPr wrap="square" lIns="0" tIns="0" rIns="0" bIns="0" rtlCol="0"/>
          <a:lstStyle/>
          <a:p>
            <a:endParaRPr dirty="0"/>
          </a:p>
        </p:txBody>
      </p:sp>
      <p:sp>
        <p:nvSpPr>
          <p:cNvPr id="17" name="object 17"/>
          <p:cNvSpPr txBox="1"/>
          <p:nvPr/>
        </p:nvSpPr>
        <p:spPr>
          <a:xfrm>
            <a:off x="4337177" y="6532990"/>
            <a:ext cx="221615" cy="196215"/>
          </a:xfrm>
          <a:prstGeom prst="rect">
            <a:avLst/>
          </a:prstGeom>
        </p:spPr>
        <p:txBody>
          <a:bodyPr vert="horz" wrap="square" lIns="0" tIns="0" rIns="0" bIns="0" rtlCol="0">
            <a:spAutoFit/>
          </a:bodyPr>
          <a:lstStyle/>
          <a:p>
            <a:pPr marL="25400">
              <a:lnSpc>
                <a:spcPts val="1425"/>
              </a:lnSpc>
            </a:pPr>
            <a:fld id="{81D60167-4931-47E6-BA6A-407CBD079E47}" type="slidenum">
              <a:rPr sz="1200" spc="-5" dirty="0">
                <a:solidFill>
                  <a:srgbClr val="212A35"/>
                </a:solidFill>
                <a:latin typeface="Arial"/>
                <a:cs typeface="Arial"/>
              </a:rPr>
              <a:pPr marL="25400">
                <a:lnSpc>
                  <a:spcPts val="1425"/>
                </a:lnSpc>
              </a:pPr>
              <a:t>7</a:t>
            </a:fld>
            <a:endParaRPr sz="1200" dirty="0">
              <a:latin typeface="Arial"/>
              <a:cs typeface="Arial"/>
            </a:endParaRPr>
          </a:p>
        </p:txBody>
      </p:sp>
      <p:sp>
        <p:nvSpPr>
          <p:cNvPr id="11" name="object 11"/>
          <p:cNvSpPr txBox="1"/>
          <p:nvPr/>
        </p:nvSpPr>
        <p:spPr>
          <a:xfrm>
            <a:off x="3922948" y="1308368"/>
            <a:ext cx="4799998" cy="646331"/>
          </a:xfrm>
          <a:prstGeom prst="rect">
            <a:avLst/>
          </a:prstGeom>
        </p:spPr>
        <p:txBody>
          <a:bodyPr vert="horz" wrap="square" lIns="0" tIns="0" rIns="0" bIns="0" rtlCol="0">
            <a:spAutoFit/>
          </a:bodyPr>
          <a:lstStyle/>
          <a:p>
            <a:pPr marL="285750" marR="5080" indent="-285750" algn="just">
              <a:lnSpc>
                <a:spcPct val="100000"/>
              </a:lnSpc>
              <a:buFont typeface="Wingdings" panose="05000000000000000000" pitchFamily="2" charset="2"/>
              <a:buChar char="ü"/>
            </a:pPr>
            <a:r>
              <a:rPr sz="1400" spc="-5" dirty="0">
                <a:solidFill>
                  <a:srgbClr val="212A35"/>
                </a:solidFill>
                <a:latin typeface="Arial"/>
                <a:cs typeface="Arial"/>
              </a:rPr>
              <a:t>Current economic and market conditions negatively </a:t>
            </a:r>
            <a:r>
              <a:rPr sz="1400" spc="-10" dirty="0">
                <a:solidFill>
                  <a:srgbClr val="212A35"/>
                </a:solidFill>
                <a:latin typeface="Arial"/>
                <a:cs typeface="Arial"/>
              </a:rPr>
              <a:t>affects </a:t>
            </a:r>
            <a:r>
              <a:rPr sz="1400" spc="-5" dirty="0">
                <a:solidFill>
                  <a:srgbClr val="212A35"/>
                </a:solidFill>
                <a:latin typeface="Arial"/>
                <a:cs typeface="Arial"/>
              </a:rPr>
              <a:t>both  the </a:t>
            </a:r>
            <a:r>
              <a:rPr sz="1400" spc="-10" dirty="0">
                <a:solidFill>
                  <a:srgbClr val="212A35"/>
                </a:solidFill>
                <a:latin typeface="Arial"/>
                <a:cs typeface="Arial"/>
              </a:rPr>
              <a:t>NHFC’s </a:t>
            </a:r>
            <a:r>
              <a:rPr sz="1400" spc="-5" dirty="0">
                <a:solidFill>
                  <a:srgbClr val="212A35"/>
                </a:solidFill>
                <a:latin typeface="Arial"/>
                <a:cs typeface="Arial"/>
              </a:rPr>
              <a:t>beneficiaries and clients. </a:t>
            </a:r>
            <a:endParaRPr lang="en-ZA" sz="1400" spc="-5" dirty="0" smtClean="0">
              <a:solidFill>
                <a:srgbClr val="212A35"/>
              </a:solidFill>
              <a:latin typeface="Arial"/>
              <a:cs typeface="Arial"/>
            </a:endParaRPr>
          </a:p>
          <a:p>
            <a:pPr marR="5080" indent="12700" algn="just">
              <a:lnSpc>
                <a:spcPct val="100000"/>
              </a:lnSpc>
            </a:pPr>
            <a:endParaRPr sz="1400" dirty="0">
              <a:latin typeface="Arial"/>
              <a:cs typeface="Arial"/>
            </a:endParaRPr>
          </a:p>
        </p:txBody>
      </p:sp>
      <p:sp>
        <p:nvSpPr>
          <p:cNvPr id="12" name="object 12"/>
          <p:cNvSpPr txBox="1"/>
          <p:nvPr/>
        </p:nvSpPr>
        <p:spPr>
          <a:xfrm>
            <a:off x="3922948" y="5113008"/>
            <a:ext cx="4709859" cy="1638910"/>
          </a:xfrm>
          <a:prstGeom prst="rect">
            <a:avLst/>
          </a:prstGeom>
        </p:spPr>
        <p:txBody>
          <a:bodyPr vert="horz" wrap="square" lIns="0" tIns="0" rIns="0" bIns="0" rtlCol="0">
            <a:spAutoFit/>
          </a:bodyPr>
          <a:lstStyle/>
          <a:p>
            <a:pPr marL="298450" marR="5080" indent="-285750" algn="just">
              <a:lnSpc>
                <a:spcPct val="100000"/>
              </a:lnSpc>
              <a:spcBef>
                <a:spcPts val="875"/>
              </a:spcBef>
              <a:buFont typeface="Wingdings" panose="05000000000000000000" pitchFamily="2" charset="2"/>
              <a:buChar char="ü"/>
            </a:pPr>
            <a:endParaRPr lang="en-ZA" sz="1400" dirty="0" smtClean="0">
              <a:solidFill>
                <a:srgbClr val="212A35"/>
              </a:solidFill>
              <a:latin typeface="Arial"/>
              <a:cs typeface="Arial"/>
            </a:endParaRPr>
          </a:p>
          <a:p>
            <a:pPr marL="298450" marR="5080" indent="-285750" algn="just">
              <a:lnSpc>
                <a:spcPct val="100000"/>
              </a:lnSpc>
              <a:spcBef>
                <a:spcPts val="875"/>
              </a:spcBef>
              <a:buFont typeface="Wingdings" panose="05000000000000000000" pitchFamily="2" charset="2"/>
              <a:buChar char="ü"/>
            </a:pPr>
            <a:r>
              <a:rPr lang="en-ZA" sz="1400" dirty="0" smtClean="0">
                <a:solidFill>
                  <a:srgbClr val="212A35"/>
                </a:solidFill>
                <a:latin typeface="Arial"/>
                <a:cs typeface="Arial"/>
              </a:rPr>
              <a:t>Double edged sword : </a:t>
            </a:r>
          </a:p>
          <a:p>
            <a:pPr marL="755650" marR="5080" lvl="1" indent="-285750" algn="just">
              <a:buFont typeface="Courier New" panose="02070309020205020404" pitchFamily="49" charset="0"/>
              <a:buChar char="o"/>
            </a:pPr>
            <a:r>
              <a:rPr lang="en-ZA" sz="1400" dirty="0">
                <a:solidFill>
                  <a:srgbClr val="212A35"/>
                </a:solidFill>
                <a:latin typeface="Arial"/>
                <a:cs typeface="Arial"/>
              </a:rPr>
              <a:t>R</a:t>
            </a:r>
            <a:r>
              <a:rPr lang="en-ZA" sz="1400" dirty="0" smtClean="0">
                <a:solidFill>
                  <a:srgbClr val="212A35"/>
                </a:solidFill>
                <a:latin typeface="Arial"/>
                <a:cs typeface="Arial"/>
              </a:rPr>
              <a:t>evenue loss</a:t>
            </a:r>
          </a:p>
          <a:p>
            <a:pPr marL="755650" marR="5080" lvl="1" indent="-285750" algn="just">
              <a:buFont typeface="Courier New" panose="02070309020205020404" pitchFamily="49" charset="0"/>
              <a:buChar char="o"/>
            </a:pPr>
            <a:r>
              <a:rPr lang="en-ZA" sz="1400" dirty="0" smtClean="0">
                <a:solidFill>
                  <a:srgbClr val="212A35"/>
                </a:solidFill>
                <a:latin typeface="Arial"/>
                <a:cs typeface="Arial"/>
              </a:rPr>
              <a:t>Mandate achievement</a:t>
            </a:r>
          </a:p>
          <a:p>
            <a:pPr marL="12700" marR="5080" algn="just">
              <a:lnSpc>
                <a:spcPct val="100000"/>
              </a:lnSpc>
              <a:spcBef>
                <a:spcPts val="875"/>
              </a:spcBef>
            </a:pPr>
            <a:endParaRPr lang="en-ZA" sz="1400" dirty="0">
              <a:solidFill>
                <a:srgbClr val="212A35"/>
              </a:solidFill>
              <a:latin typeface="Arial"/>
              <a:cs typeface="Arial"/>
            </a:endParaRPr>
          </a:p>
          <a:p>
            <a:pPr marL="12700" marR="5080" algn="just">
              <a:lnSpc>
                <a:spcPct val="100000"/>
              </a:lnSpc>
              <a:spcBef>
                <a:spcPts val="875"/>
              </a:spcBef>
            </a:pPr>
            <a:endParaRPr lang="en-ZA" sz="1400" dirty="0">
              <a:solidFill>
                <a:srgbClr val="212A35"/>
              </a:solidFill>
              <a:latin typeface="Arial"/>
              <a:cs typeface="Arial"/>
            </a:endParaRPr>
          </a:p>
        </p:txBody>
      </p:sp>
      <p:sp>
        <p:nvSpPr>
          <p:cNvPr id="13" name="object 13"/>
          <p:cNvSpPr txBox="1"/>
          <p:nvPr/>
        </p:nvSpPr>
        <p:spPr>
          <a:xfrm>
            <a:off x="3940043" y="2309344"/>
            <a:ext cx="5203957" cy="861774"/>
          </a:xfrm>
          <a:prstGeom prst="rect">
            <a:avLst/>
          </a:prstGeom>
        </p:spPr>
        <p:txBody>
          <a:bodyPr vert="horz" wrap="square" lIns="0" tIns="0" rIns="0" bIns="0" rtlCol="0">
            <a:spAutoFit/>
          </a:bodyPr>
          <a:lstStyle/>
          <a:p>
            <a:pPr marL="298450" marR="5080" indent="-285750">
              <a:lnSpc>
                <a:spcPct val="100000"/>
              </a:lnSpc>
              <a:buFont typeface="Wingdings" panose="05000000000000000000" pitchFamily="2" charset="2"/>
              <a:buChar char="ü"/>
            </a:pPr>
            <a:endParaRPr lang="en-ZA" sz="1400" spc="-5" dirty="0" smtClean="0">
              <a:solidFill>
                <a:srgbClr val="212A35"/>
              </a:solidFill>
              <a:latin typeface="Arial"/>
              <a:cs typeface="Arial"/>
            </a:endParaRPr>
          </a:p>
          <a:p>
            <a:pPr marL="298450" marR="5080" indent="-285750">
              <a:lnSpc>
                <a:spcPct val="100000"/>
              </a:lnSpc>
              <a:buFont typeface="Wingdings" panose="05000000000000000000" pitchFamily="2" charset="2"/>
              <a:buChar char="ü"/>
            </a:pPr>
            <a:r>
              <a:rPr lang="en-ZA" sz="1400" spc="-5" dirty="0" smtClean="0">
                <a:solidFill>
                  <a:srgbClr val="212A35"/>
                </a:solidFill>
                <a:latin typeface="Arial"/>
                <a:cs typeface="Arial"/>
              </a:rPr>
              <a:t>C</a:t>
            </a:r>
            <a:r>
              <a:rPr sz="1400" spc="-5" dirty="0" err="1" smtClean="0">
                <a:solidFill>
                  <a:srgbClr val="212A35"/>
                </a:solidFill>
                <a:latin typeface="Arial"/>
                <a:cs typeface="Arial"/>
              </a:rPr>
              <a:t>apital</a:t>
            </a:r>
            <a:r>
              <a:rPr lang="en-ZA" sz="1400" spc="-5" dirty="0" err="1" smtClean="0">
                <a:solidFill>
                  <a:srgbClr val="212A35"/>
                </a:solidFill>
                <a:latin typeface="Arial"/>
                <a:cs typeface="Arial"/>
              </a:rPr>
              <a:t>isation</a:t>
            </a:r>
            <a:r>
              <a:rPr lang="en-ZA" sz="1400" spc="-5" dirty="0" smtClean="0">
                <a:solidFill>
                  <a:srgbClr val="212A35"/>
                </a:solidFill>
                <a:latin typeface="Arial"/>
                <a:cs typeface="Arial"/>
              </a:rPr>
              <a:t> </a:t>
            </a:r>
            <a:r>
              <a:rPr sz="1400" spc="-5" dirty="0" smtClean="0">
                <a:solidFill>
                  <a:srgbClr val="212A35"/>
                </a:solidFill>
                <a:latin typeface="Arial"/>
                <a:cs typeface="Arial"/>
              </a:rPr>
              <a:t>over MT</a:t>
            </a:r>
            <a:r>
              <a:rPr lang="en-ZA" sz="1400" spc="-5" dirty="0" smtClean="0">
                <a:solidFill>
                  <a:srgbClr val="212A35"/>
                </a:solidFill>
                <a:latin typeface="Arial"/>
                <a:cs typeface="Arial"/>
              </a:rPr>
              <a:t>S</a:t>
            </a:r>
            <a:r>
              <a:rPr sz="1400" spc="-5" dirty="0" smtClean="0">
                <a:solidFill>
                  <a:srgbClr val="212A35"/>
                </a:solidFill>
                <a:latin typeface="Arial"/>
                <a:cs typeface="Arial"/>
              </a:rPr>
              <a:t>F</a:t>
            </a:r>
            <a:endParaRPr lang="en-ZA" sz="1400" spc="-5" dirty="0" smtClean="0">
              <a:solidFill>
                <a:srgbClr val="212A35"/>
              </a:solidFill>
              <a:latin typeface="Arial"/>
              <a:cs typeface="Arial"/>
            </a:endParaRPr>
          </a:p>
          <a:p>
            <a:pPr marL="12700" marR="5080">
              <a:lnSpc>
                <a:spcPct val="100000"/>
              </a:lnSpc>
            </a:pPr>
            <a:endParaRPr lang="en-ZA" sz="1400" dirty="0">
              <a:solidFill>
                <a:srgbClr val="212A35"/>
              </a:solidFill>
              <a:latin typeface="Arial"/>
              <a:cs typeface="Arial"/>
            </a:endParaRPr>
          </a:p>
          <a:p>
            <a:pPr marL="12700" marR="5080">
              <a:lnSpc>
                <a:spcPct val="100000"/>
              </a:lnSpc>
            </a:pPr>
            <a:endParaRPr sz="1400" dirty="0">
              <a:latin typeface="Arial"/>
              <a:cs typeface="Arial"/>
            </a:endParaRPr>
          </a:p>
        </p:txBody>
      </p:sp>
      <p:sp>
        <p:nvSpPr>
          <p:cNvPr id="14" name="object 14"/>
          <p:cNvSpPr txBox="1"/>
          <p:nvPr/>
        </p:nvSpPr>
        <p:spPr>
          <a:xfrm>
            <a:off x="3940043" y="3631613"/>
            <a:ext cx="5090460" cy="430887"/>
          </a:xfrm>
          <a:prstGeom prst="rect">
            <a:avLst/>
          </a:prstGeom>
        </p:spPr>
        <p:txBody>
          <a:bodyPr vert="horz" wrap="square" lIns="0" tIns="0" rIns="0" bIns="0" rtlCol="0">
            <a:spAutoFit/>
          </a:bodyPr>
          <a:lstStyle/>
          <a:p>
            <a:pPr marL="298450" marR="5080" indent="-285750">
              <a:lnSpc>
                <a:spcPct val="100000"/>
              </a:lnSpc>
              <a:buFont typeface="Wingdings" panose="05000000000000000000" pitchFamily="2" charset="2"/>
              <a:buChar char="ü"/>
              <a:tabLst>
                <a:tab pos="571500" algn="l"/>
                <a:tab pos="1341755" algn="l"/>
                <a:tab pos="2208530" algn="l"/>
                <a:tab pos="2641600" algn="l"/>
                <a:tab pos="3912870" algn="l"/>
                <a:tab pos="4591050" algn="l"/>
                <a:tab pos="4935855" algn="l"/>
              </a:tabLst>
            </a:pPr>
            <a:r>
              <a:rPr lang="en-ZA" sz="1400" spc="-20" dirty="0" smtClean="0">
                <a:solidFill>
                  <a:srgbClr val="212A35"/>
                </a:solidFill>
                <a:latin typeface="Arial"/>
                <a:cs typeface="Arial"/>
              </a:rPr>
              <a:t>HS Entities to be positioned as engines </a:t>
            </a:r>
            <a:r>
              <a:rPr lang="en-ZA" sz="1400" spc="-20" dirty="0">
                <a:solidFill>
                  <a:srgbClr val="212A35"/>
                </a:solidFill>
                <a:latin typeface="Arial"/>
                <a:cs typeface="Arial"/>
              </a:rPr>
              <a:t>of delivery - </a:t>
            </a:r>
            <a:r>
              <a:rPr lang="en-ZA" sz="1400" spc="-20" dirty="0" smtClean="0">
                <a:solidFill>
                  <a:srgbClr val="212A35"/>
                </a:solidFill>
                <a:latin typeface="Arial"/>
                <a:cs typeface="Arial"/>
              </a:rPr>
              <a:t>HSDB</a:t>
            </a:r>
            <a:r>
              <a:rPr lang="en-ZA" sz="1400" spc="-20" dirty="0">
                <a:solidFill>
                  <a:srgbClr val="212A35"/>
                </a:solidFill>
                <a:latin typeface="Arial"/>
                <a:cs typeface="Arial"/>
              </a:rPr>
              <a:t>, SHRA, NHBRC and </a:t>
            </a:r>
            <a:r>
              <a:rPr lang="en-ZA" sz="1400" spc="-20" dirty="0" smtClean="0">
                <a:solidFill>
                  <a:srgbClr val="212A35"/>
                </a:solidFill>
                <a:latin typeface="Arial"/>
                <a:cs typeface="Arial"/>
              </a:rPr>
              <a:t>HDA </a:t>
            </a:r>
            <a:r>
              <a:rPr lang="en-ZA" sz="1400" spc="-20" dirty="0">
                <a:solidFill>
                  <a:srgbClr val="212A35"/>
                </a:solidFill>
                <a:latin typeface="Arial"/>
                <a:cs typeface="Arial"/>
              </a:rPr>
              <a:t>. </a:t>
            </a:r>
            <a:endParaRPr sz="1400" dirty="0">
              <a:latin typeface="Arial"/>
              <a:cs typeface="Arial"/>
            </a:endParaRPr>
          </a:p>
        </p:txBody>
      </p:sp>
      <p:sp>
        <p:nvSpPr>
          <p:cNvPr id="16" name="object 16"/>
          <p:cNvSpPr txBox="1"/>
          <p:nvPr/>
        </p:nvSpPr>
        <p:spPr>
          <a:xfrm>
            <a:off x="3907959" y="4155908"/>
            <a:ext cx="4931241" cy="861774"/>
          </a:xfrm>
          <a:prstGeom prst="rect">
            <a:avLst/>
          </a:prstGeom>
        </p:spPr>
        <p:txBody>
          <a:bodyPr vert="horz" wrap="square" lIns="0" tIns="0" rIns="0" bIns="0" rtlCol="0">
            <a:spAutoFit/>
          </a:bodyPr>
          <a:lstStyle/>
          <a:p>
            <a:pPr marL="298450" indent="-285750">
              <a:lnSpc>
                <a:spcPct val="100000"/>
              </a:lnSpc>
              <a:buFont typeface="Wingdings" panose="05000000000000000000" pitchFamily="2" charset="2"/>
              <a:buChar char="ü"/>
            </a:pPr>
            <a:r>
              <a:rPr lang="en-ZA" sz="1400" spc="-5" dirty="0" smtClean="0">
                <a:solidFill>
                  <a:srgbClr val="212A35"/>
                </a:solidFill>
                <a:latin typeface="Arial"/>
                <a:cs typeface="Arial"/>
              </a:rPr>
              <a:t>Co-ordination of private sector funding mobilisation….HSDB </a:t>
            </a:r>
          </a:p>
          <a:p>
            <a:pPr marL="12700">
              <a:lnSpc>
                <a:spcPct val="100000"/>
              </a:lnSpc>
            </a:pPr>
            <a:endParaRPr lang="en-ZA" sz="1400" spc="-5" dirty="0">
              <a:solidFill>
                <a:srgbClr val="212A35"/>
              </a:solidFill>
              <a:latin typeface="Arial"/>
              <a:cs typeface="Arial"/>
            </a:endParaRPr>
          </a:p>
          <a:p>
            <a:pPr marL="12700">
              <a:lnSpc>
                <a:spcPct val="100000"/>
              </a:lnSpc>
            </a:pPr>
            <a:endParaRPr sz="1400" dirty="0">
              <a:latin typeface="Arial"/>
              <a:cs typeface="Arial"/>
            </a:endParaRPr>
          </a:p>
        </p:txBody>
      </p:sp>
      <p:sp>
        <p:nvSpPr>
          <p:cNvPr id="7" name="Pentagon 6"/>
          <p:cNvSpPr/>
          <p:nvPr/>
        </p:nvSpPr>
        <p:spPr>
          <a:xfrm>
            <a:off x="567467" y="978527"/>
            <a:ext cx="3149189" cy="101708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7955">
              <a:lnSpc>
                <a:spcPct val="100000"/>
              </a:lnSpc>
              <a:spcBef>
                <a:spcPts val="1325"/>
              </a:spcBef>
            </a:pPr>
            <a:r>
              <a:rPr lang="en-ZA" spc="-5" dirty="0">
                <a:solidFill>
                  <a:schemeClr val="bg1"/>
                </a:solidFill>
                <a:latin typeface="Arial"/>
                <a:cs typeface="Arial"/>
              </a:rPr>
              <a:t>The </a:t>
            </a:r>
            <a:r>
              <a:rPr lang="en-ZA" dirty="0">
                <a:solidFill>
                  <a:schemeClr val="bg1"/>
                </a:solidFill>
                <a:latin typeface="Arial"/>
                <a:cs typeface="Arial"/>
              </a:rPr>
              <a:t>Market</a:t>
            </a:r>
            <a:r>
              <a:rPr lang="en-ZA" spc="-114" dirty="0">
                <a:solidFill>
                  <a:schemeClr val="bg1"/>
                </a:solidFill>
                <a:latin typeface="Arial"/>
                <a:cs typeface="Arial"/>
              </a:rPr>
              <a:t> </a:t>
            </a:r>
            <a:r>
              <a:rPr lang="en-ZA" spc="-5" dirty="0">
                <a:solidFill>
                  <a:schemeClr val="bg1"/>
                </a:solidFill>
                <a:latin typeface="Arial"/>
                <a:cs typeface="Arial"/>
              </a:rPr>
              <a:t>Context</a:t>
            </a:r>
          </a:p>
        </p:txBody>
      </p:sp>
      <p:sp>
        <p:nvSpPr>
          <p:cNvPr id="18" name="Pentagon 17"/>
          <p:cNvSpPr/>
          <p:nvPr/>
        </p:nvSpPr>
        <p:spPr>
          <a:xfrm>
            <a:off x="567466" y="5101183"/>
            <a:ext cx="3161222" cy="103075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7955">
              <a:spcBef>
                <a:spcPts val="1325"/>
              </a:spcBef>
            </a:pPr>
            <a:endParaRPr lang="en-ZA" spc="-5" dirty="0" smtClean="0">
              <a:solidFill>
                <a:schemeClr val="bg1"/>
              </a:solidFill>
              <a:latin typeface="Arial"/>
              <a:cs typeface="Arial"/>
            </a:endParaRPr>
          </a:p>
          <a:p>
            <a:pPr marL="147955">
              <a:spcBef>
                <a:spcPts val="1325"/>
              </a:spcBef>
            </a:pPr>
            <a:r>
              <a:rPr lang="en-ZA" spc="-5" dirty="0" smtClean="0">
                <a:solidFill>
                  <a:schemeClr val="bg1"/>
                </a:solidFill>
                <a:latin typeface="Arial"/>
                <a:cs typeface="Arial"/>
              </a:rPr>
              <a:t>Graduation of matured Clients </a:t>
            </a:r>
            <a:endParaRPr lang="en-ZA" spc="-5" dirty="0">
              <a:solidFill>
                <a:schemeClr val="bg1"/>
              </a:solidFill>
              <a:latin typeface="Arial"/>
              <a:cs typeface="Arial"/>
            </a:endParaRPr>
          </a:p>
          <a:p>
            <a:pPr marL="146685">
              <a:lnSpc>
                <a:spcPct val="100000"/>
              </a:lnSpc>
            </a:pPr>
            <a:endParaRPr lang="en-ZA" dirty="0">
              <a:solidFill>
                <a:srgbClr val="212A35"/>
              </a:solidFill>
              <a:latin typeface="Arial"/>
              <a:cs typeface="Arial"/>
            </a:endParaRPr>
          </a:p>
        </p:txBody>
      </p:sp>
      <p:sp>
        <p:nvSpPr>
          <p:cNvPr id="20" name="Pentagon 19"/>
          <p:cNvSpPr/>
          <p:nvPr/>
        </p:nvSpPr>
        <p:spPr>
          <a:xfrm>
            <a:off x="576030" y="2258555"/>
            <a:ext cx="3090134" cy="111011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7955">
              <a:spcBef>
                <a:spcPts val="1325"/>
              </a:spcBef>
            </a:pPr>
            <a:endParaRPr lang="en-ZA" spc="-5" dirty="0" smtClean="0">
              <a:solidFill>
                <a:schemeClr val="bg1"/>
              </a:solidFill>
              <a:latin typeface="Arial"/>
              <a:cs typeface="Arial"/>
            </a:endParaRPr>
          </a:p>
          <a:p>
            <a:pPr marL="146685"/>
            <a:r>
              <a:rPr lang="en-ZA" spc="-5" dirty="0">
                <a:solidFill>
                  <a:schemeClr val="bg1"/>
                </a:solidFill>
                <a:latin typeface="Arial"/>
                <a:cs typeface="Arial"/>
              </a:rPr>
              <a:t>Shareholder Funding  </a:t>
            </a:r>
            <a:r>
              <a:rPr lang="en-ZA" spc="-5" dirty="0" smtClean="0">
                <a:solidFill>
                  <a:schemeClr val="bg1"/>
                </a:solidFill>
                <a:latin typeface="Arial"/>
                <a:cs typeface="Arial"/>
              </a:rPr>
              <a:t>Consolidated  NHFC</a:t>
            </a:r>
            <a:endParaRPr lang="en-ZA" dirty="0">
              <a:latin typeface="Arial"/>
              <a:cs typeface="Arial"/>
            </a:endParaRPr>
          </a:p>
          <a:p>
            <a:pPr marL="146685">
              <a:lnSpc>
                <a:spcPct val="100000"/>
              </a:lnSpc>
            </a:pPr>
            <a:endParaRPr lang="en-ZA" dirty="0">
              <a:solidFill>
                <a:srgbClr val="212A35"/>
              </a:solidFill>
              <a:latin typeface="Arial"/>
              <a:cs typeface="Arial"/>
            </a:endParaRPr>
          </a:p>
        </p:txBody>
      </p:sp>
      <p:sp>
        <p:nvSpPr>
          <p:cNvPr id="21" name="Pentagon 20"/>
          <p:cNvSpPr/>
          <p:nvPr/>
        </p:nvSpPr>
        <p:spPr>
          <a:xfrm>
            <a:off x="576030" y="3694600"/>
            <a:ext cx="3140626" cy="109278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7955">
              <a:spcBef>
                <a:spcPts val="1325"/>
              </a:spcBef>
            </a:pPr>
            <a:endParaRPr lang="en-ZA" spc="-5" dirty="0" smtClean="0">
              <a:solidFill>
                <a:schemeClr val="bg1"/>
              </a:solidFill>
              <a:latin typeface="Arial"/>
              <a:cs typeface="Arial"/>
            </a:endParaRPr>
          </a:p>
          <a:p>
            <a:pPr marL="146685">
              <a:lnSpc>
                <a:spcPct val="100000"/>
              </a:lnSpc>
              <a:spcBef>
                <a:spcPts val="5"/>
              </a:spcBef>
            </a:pPr>
            <a:r>
              <a:rPr lang="en-ZA" spc="-5" dirty="0" smtClean="0">
                <a:solidFill>
                  <a:schemeClr val="bg1"/>
                </a:solidFill>
                <a:latin typeface="Arial"/>
                <a:cs typeface="Arial"/>
              </a:rPr>
              <a:t>Co–ordinated </a:t>
            </a:r>
            <a:r>
              <a:rPr lang="en-ZA" spc="-5" dirty="0">
                <a:solidFill>
                  <a:schemeClr val="bg1"/>
                </a:solidFill>
                <a:latin typeface="Arial"/>
                <a:cs typeface="Arial"/>
              </a:rPr>
              <a:t>approach in the HS Sector</a:t>
            </a:r>
          </a:p>
          <a:p>
            <a:pPr marL="146685">
              <a:lnSpc>
                <a:spcPct val="100000"/>
              </a:lnSpc>
            </a:pPr>
            <a:endParaRPr lang="en-ZA" dirty="0">
              <a:solidFill>
                <a:srgbClr val="212A35"/>
              </a:solidFill>
              <a:latin typeface="Arial"/>
              <a:cs typeface="Arial"/>
            </a:endParaRPr>
          </a:p>
        </p:txBody>
      </p:sp>
      <p:sp>
        <p:nvSpPr>
          <p:cNvPr id="23" name="Slide Number Placeholder 22"/>
          <p:cNvSpPr>
            <a:spLocks noGrp="1"/>
          </p:cNvSpPr>
          <p:nvPr>
            <p:ph type="sldNum" sz="quarter" idx="7"/>
          </p:nvPr>
        </p:nvSpPr>
        <p:spPr/>
        <p:txBody>
          <a:bodyPr/>
          <a:lstStyle/>
          <a:p>
            <a:pPr marL="25400">
              <a:lnSpc>
                <a:spcPts val="1425"/>
              </a:lnSpc>
            </a:pPr>
            <a:fld id="{81D60167-4931-47E6-BA6A-407CBD079E47}" type="slidenum">
              <a:rPr lang="en-ZA" spc="-5" smtClean="0"/>
              <a:pPr marL="25400">
                <a:lnSpc>
                  <a:spcPts val="1425"/>
                </a:lnSpc>
              </a:pPr>
              <a:t>7</a:t>
            </a:fld>
            <a:endParaRPr lang="en-ZA" spc="-5" dirty="0"/>
          </a:p>
        </p:txBody>
      </p:sp>
    </p:spTree>
    <p:extLst>
      <p:ext uri="{BB962C8B-B14F-4D97-AF65-F5344CB8AC3E}">
        <p14:creationId xmlns:p14="http://schemas.microsoft.com/office/powerpoint/2010/main" xmlns="" val="496777744"/>
      </p:ext>
    </p:extLst>
  </p:cSld>
  <p:clrMapOvr>
    <a:masterClrMapping/>
  </p:clrMapOvr>
  <p:transition spd="slow">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1591"/>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solidFill>
            <a:srgbClr val="2D75B6"/>
          </a:solidFill>
        </p:spPr>
        <p:txBody>
          <a:bodyPr wrap="square" lIns="0" tIns="0" rIns="0" bIns="0" rtlCol="0"/>
          <a:lstStyle/>
          <a:p>
            <a:endParaRPr dirty="0"/>
          </a:p>
        </p:txBody>
      </p:sp>
      <p:sp>
        <p:nvSpPr>
          <p:cNvPr id="3" name="object 3"/>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ln w="6096">
            <a:solidFill>
              <a:srgbClr val="5B9BD4"/>
            </a:solidFill>
          </a:ln>
        </p:spPr>
        <p:txBody>
          <a:bodyPr wrap="square" lIns="0" tIns="0" rIns="0" bIns="0" rtlCol="0"/>
          <a:lstStyle/>
          <a:p>
            <a:endParaRPr dirty="0"/>
          </a:p>
        </p:txBody>
      </p:sp>
      <p:sp>
        <p:nvSpPr>
          <p:cNvPr id="4" name="object 4"/>
          <p:cNvSpPr txBox="1">
            <a:spLocks noGrp="1"/>
          </p:cNvSpPr>
          <p:nvPr>
            <p:ph type="title"/>
          </p:nvPr>
        </p:nvSpPr>
        <p:spPr>
          <a:xfrm>
            <a:off x="1143000" y="104902"/>
            <a:ext cx="7086600" cy="492443"/>
          </a:xfrm>
          <a:prstGeom prst="rect">
            <a:avLst/>
          </a:prstGeom>
        </p:spPr>
        <p:txBody>
          <a:bodyPr vert="horz" wrap="square" lIns="0" tIns="0" rIns="0" bIns="0" rtlCol="0">
            <a:spAutoFit/>
          </a:bodyPr>
          <a:lstStyle/>
          <a:p>
            <a:pPr marL="12700" algn="ctr">
              <a:lnSpc>
                <a:spcPct val="100000"/>
              </a:lnSpc>
            </a:pPr>
            <a:r>
              <a:rPr lang="en-ZA" sz="3200" b="1" dirty="0"/>
              <a:t>AREAS OF SUCCESS</a:t>
            </a:r>
            <a:endParaRPr sz="3200" b="1" dirty="0"/>
          </a:p>
        </p:txBody>
      </p:sp>
      <p:sp>
        <p:nvSpPr>
          <p:cNvPr id="5" name="object 5"/>
          <p:cNvSpPr/>
          <p:nvPr/>
        </p:nvSpPr>
        <p:spPr>
          <a:xfrm>
            <a:off x="228600" y="867155"/>
            <a:ext cx="8610600" cy="5665835"/>
          </a:xfrm>
          <a:custGeom>
            <a:avLst/>
            <a:gdLst/>
            <a:ahLst/>
            <a:cxnLst/>
            <a:rect l="l" t="t" r="r" b="b"/>
            <a:pathLst>
              <a:path w="8330565" h="5413375">
                <a:moveTo>
                  <a:pt x="0" y="5413248"/>
                </a:moveTo>
                <a:lnTo>
                  <a:pt x="8330183" y="5413248"/>
                </a:lnTo>
                <a:lnTo>
                  <a:pt x="8330183" y="0"/>
                </a:lnTo>
                <a:lnTo>
                  <a:pt x="0" y="0"/>
                </a:lnTo>
                <a:lnTo>
                  <a:pt x="0" y="5413248"/>
                </a:lnTo>
                <a:close/>
              </a:path>
            </a:pathLst>
          </a:custGeom>
          <a:ln w="57912">
            <a:solidFill>
              <a:srgbClr val="41709C"/>
            </a:solidFill>
          </a:ln>
        </p:spPr>
        <p:txBody>
          <a:bodyPr wrap="square" lIns="0" tIns="0" rIns="0" bIns="0" rtlCol="0"/>
          <a:lstStyle/>
          <a:p>
            <a:endParaRPr dirty="0"/>
          </a:p>
        </p:txBody>
      </p:sp>
      <p:sp>
        <p:nvSpPr>
          <p:cNvPr id="17" name="object 17"/>
          <p:cNvSpPr txBox="1"/>
          <p:nvPr/>
        </p:nvSpPr>
        <p:spPr>
          <a:xfrm>
            <a:off x="4337177" y="6532990"/>
            <a:ext cx="221615" cy="196215"/>
          </a:xfrm>
          <a:prstGeom prst="rect">
            <a:avLst/>
          </a:prstGeom>
        </p:spPr>
        <p:txBody>
          <a:bodyPr vert="horz" wrap="square" lIns="0" tIns="0" rIns="0" bIns="0" rtlCol="0">
            <a:spAutoFit/>
          </a:bodyPr>
          <a:lstStyle/>
          <a:p>
            <a:pPr marL="25400">
              <a:lnSpc>
                <a:spcPts val="1425"/>
              </a:lnSpc>
            </a:pPr>
            <a:fld id="{81D60167-4931-47E6-BA6A-407CBD079E47}" type="slidenum">
              <a:rPr sz="1200" spc="-5" dirty="0">
                <a:solidFill>
                  <a:srgbClr val="212A35"/>
                </a:solidFill>
                <a:latin typeface="Arial"/>
                <a:cs typeface="Arial"/>
              </a:rPr>
              <a:pPr marL="25400">
                <a:lnSpc>
                  <a:spcPts val="1425"/>
                </a:lnSpc>
              </a:pPr>
              <a:t>8</a:t>
            </a:fld>
            <a:endParaRPr sz="1200" dirty="0">
              <a:latin typeface="Arial"/>
              <a:cs typeface="Arial"/>
            </a:endParaRPr>
          </a:p>
        </p:txBody>
      </p:sp>
      <p:sp>
        <p:nvSpPr>
          <p:cNvPr id="11" name="object 11"/>
          <p:cNvSpPr txBox="1"/>
          <p:nvPr/>
        </p:nvSpPr>
        <p:spPr>
          <a:xfrm>
            <a:off x="3580634" y="990813"/>
            <a:ext cx="5176264" cy="1846659"/>
          </a:xfrm>
          <a:prstGeom prst="rect">
            <a:avLst/>
          </a:prstGeom>
        </p:spPr>
        <p:txBody>
          <a:bodyPr vert="horz" wrap="square" lIns="0" tIns="0" rIns="0" bIns="0" rtlCol="0">
            <a:spAutoFit/>
          </a:bodyPr>
          <a:lstStyle/>
          <a:p>
            <a:pPr marL="285750" marR="5080" indent="-285750" algn="just">
              <a:lnSpc>
                <a:spcPct val="150000"/>
              </a:lnSpc>
              <a:buFont typeface="Wingdings" panose="05000000000000000000" pitchFamily="2" charset="2"/>
              <a:buChar char="ü"/>
            </a:pPr>
            <a:r>
              <a:rPr lang="en-ZA" sz="1600" b="1" dirty="0" smtClean="0">
                <a:latin typeface="Arial"/>
                <a:cs typeface="Arial"/>
              </a:rPr>
              <a:t>R21 billion to date </a:t>
            </a:r>
            <a:r>
              <a:rPr lang="en-ZA" sz="1600" dirty="0" smtClean="0">
                <a:latin typeface="Arial"/>
                <a:cs typeface="Arial"/>
              </a:rPr>
              <a:t>……(initial capitalisation R800m)</a:t>
            </a:r>
          </a:p>
          <a:p>
            <a:pPr marL="285750" marR="5080" indent="-285750" algn="just">
              <a:buFont typeface="Wingdings" panose="05000000000000000000" pitchFamily="2" charset="2"/>
              <a:buChar char="ü"/>
            </a:pPr>
            <a:r>
              <a:rPr lang="en-ZA" sz="1600" b="1" dirty="0" smtClean="0">
                <a:latin typeface="Arial"/>
                <a:cs typeface="Arial"/>
              </a:rPr>
              <a:t>TUHF:</a:t>
            </a:r>
            <a:r>
              <a:rPr lang="en-ZA" sz="1600" dirty="0" smtClean="0">
                <a:latin typeface="Arial"/>
                <a:cs typeface="Arial"/>
              </a:rPr>
              <a:t> scaling up rental delivery, biggest inner city regeneration, </a:t>
            </a:r>
            <a:r>
              <a:rPr lang="en-ZA" sz="1600" b="1" dirty="0" smtClean="0">
                <a:latin typeface="Arial"/>
                <a:cs typeface="Arial"/>
              </a:rPr>
              <a:t>64%</a:t>
            </a:r>
            <a:r>
              <a:rPr lang="en-ZA" sz="1600" dirty="0" smtClean="0">
                <a:latin typeface="Arial"/>
                <a:cs typeface="Arial"/>
              </a:rPr>
              <a:t> property entrepreneurs, </a:t>
            </a:r>
            <a:r>
              <a:rPr lang="en-ZA" sz="1600" b="1" dirty="0" smtClean="0">
                <a:latin typeface="Arial"/>
                <a:cs typeface="Arial"/>
              </a:rPr>
              <a:t>33% ownership</a:t>
            </a:r>
          </a:p>
          <a:p>
            <a:pPr marL="285750" marR="5080" indent="-285750" algn="just">
              <a:lnSpc>
                <a:spcPct val="150000"/>
              </a:lnSpc>
              <a:buFont typeface="Wingdings" panose="05000000000000000000" pitchFamily="2" charset="2"/>
              <a:buChar char="ü"/>
            </a:pPr>
            <a:r>
              <a:rPr lang="en-ZA" sz="1600" b="1" dirty="0" err="1" smtClean="0">
                <a:latin typeface="Arial"/>
                <a:cs typeface="Arial"/>
              </a:rPr>
              <a:t>HiP</a:t>
            </a:r>
            <a:r>
              <a:rPr lang="en-ZA" sz="1600" dirty="0" smtClean="0">
                <a:latin typeface="Arial"/>
                <a:cs typeface="Arial"/>
              </a:rPr>
              <a:t> – innovation – income linked home loan product </a:t>
            </a:r>
          </a:p>
          <a:p>
            <a:pPr marL="285750" marR="5080" indent="-285750" algn="just">
              <a:lnSpc>
                <a:spcPct val="150000"/>
              </a:lnSpc>
              <a:buFont typeface="Wingdings" panose="05000000000000000000" pitchFamily="2" charset="2"/>
              <a:buChar char="ü"/>
            </a:pPr>
            <a:r>
              <a:rPr lang="en-ZA" sz="1600" b="1" dirty="0" smtClean="0">
                <a:latin typeface="Arial"/>
                <a:cs typeface="Arial"/>
              </a:rPr>
              <a:t>IHS </a:t>
            </a:r>
            <a:r>
              <a:rPr lang="en-ZA" sz="1600" dirty="0" smtClean="0">
                <a:latin typeface="Arial"/>
                <a:cs typeface="Arial"/>
              </a:rPr>
              <a:t>-  increasing private sector financing </a:t>
            </a:r>
            <a:endParaRPr sz="1600" dirty="0">
              <a:latin typeface="Arial"/>
              <a:cs typeface="Arial"/>
            </a:endParaRPr>
          </a:p>
        </p:txBody>
      </p:sp>
      <p:sp>
        <p:nvSpPr>
          <p:cNvPr id="12" name="object 12"/>
          <p:cNvSpPr txBox="1"/>
          <p:nvPr/>
        </p:nvSpPr>
        <p:spPr>
          <a:xfrm>
            <a:off x="3392827" y="5227548"/>
            <a:ext cx="4709859" cy="877163"/>
          </a:xfrm>
          <a:prstGeom prst="rect">
            <a:avLst/>
          </a:prstGeom>
        </p:spPr>
        <p:txBody>
          <a:bodyPr vert="horz" wrap="square" lIns="0" tIns="0" rIns="0" bIns="0" rtlCol="0">
            <a:spAutoFit/>
          </a:bodyPr>
          <a:lstStyle/>
          <a:p>
            <a:pPr marL="298450" marR="5080" indent="-285750" algn="just">
              <a:lnSpc>
                <a:spcPct val="100000"/>
              </a:lnSpc>
              <a:spcBef>
                <a:spcPts val="875"/>
              </a:spcBef>
              <a:buFont typeface="Wingdings" panose="05000000000000000000" pitchFamily="2" charset="2"/>
              <a:buChar char="ü"/>
            </a:pPr>
            <a:endParaRPr lang="en-ZA" sz="1400" dirty="0" smtClean="0">
              <a:solidFill>
                <a:srgbClr val="212A35"/>
              </a:solidFill>
              <a:latin typeface="Arial"/>
              <a:cs typeface="Arial"/>
            </a:endParaRPr>
          </a:p>
          <a:p>
            <a:pPr marL="12700" marR="5080" algn="just">
              <a:lnSpc>
                <a:spcPct val="100000"/>
              </a:lnSpc>
              <a:spcBef>
                <a:spcPts val="875"/>
              </a:spcBef>
            </a:pPr>
            <a:endParaRPr lang="en-ZA" sz="1400" dirty="0">
              <a:solidFill>
                <a:srgbClr val="212A35"/>
              </a:solidFill>
              <a:latin typeface="Arial"/>
              <a:cs typeface="Arial"/>
            </a:endParaRPr>
          </a:p>
          <a:p>
            <a:pPr marL="12700" marR="5080" algn="just">
              <a:lnSpc>
                <a:spcPct val="100000"/>
              </a:lnSpc>
              <a:spcBef>
                <a:spcPts val="875"/>
              </a:spcBef>
            </a:pPr>
            <a:endParaRPr lang="en-ZA" sz="1400" dirty="0">
              <a:solidFill>
                <a:srgbClr val="212A35"/>
              </a:solidFill>
              <a:latin typeface="Arial"/>
              <a:cs typeface="Arial"/>
            </a:endParaRPr>
          </a:p>
        </p:txBody>
      </p:sp>
      <p:sp>
        <p:nvSpPr>
          <p:cNvPr id="13" name="object 13"/>
          <p:cNvSpPr txBox="1"/>
          <p:nvPr/>
        </p:nvSpPr>
        <p:spPr>
          <a:xfrm>
            <a:off x="3498333" y="2308739"/>
            <a:ext cx="5203957" cy="646331"/>
          </a:xfrm>
          <a:prstGeom prst="rect">
            <a:avLst/>
          </a:prstGeom>
        </p:spPr>
        <p:txBody>
          <a:bodyPr vert="horz" wrap="square" lIns="0" tIns="0" rIns="0" bIns="0" rtlCol="0">
            <a:spAutoFit/>
          </a:bodyPr>
          <a:lstStyle/>
          <a:p>
            <a:pPr marL="298450" marR="5080" indent="-285750">
              <a:lnSpc>
                <a:spcPct val="100000"/>
              </a:lnSpc>
              <a:buFont typeface="Wingdings" panose="05000000000000000000" pitchFamily="2" charset="2"/>
              <a:buChar char="ü"/>
            </a:pPr>
            <a:endParaRPr lang="en-ZA" sz="1400" spc="-5" dirty="0" smtClean="0">
              <a:solidFill>
                <a:srgbClr val="212A35"/>
              </a:solidFill>
              <a:latin typeface="Arial"/>
              <a:cs typeface="Arial"/>
            </a:endParaRPr>
          </a:p>
          <a:p>
            <a:pPr marL="12700" marR="5080">
              <a:lnSpc>
                <a:spcPct val="100000"/>
              </a:lnSpc>
            </a:pPr>
            <a:endParaRPr lang="en-ZA" sz="1400" dirty="0">
              <a:solidFill>
                <a:srgbClr val="212A35"/>
              </a:solidFill>
              <a:latin typeface="Arial"/>
              <a:cs typeface="Arial"/>
            </a:endParaRPr>
          </a:p>
          <a:p>
            <a:pPr marL="12700" marR="5080">
              <a:lnSpc>
                <a:spcPct val="100000"/>
              </a:lnSpc>
            </a:pPr>
            <a:endParaRPr sz="1400" dirty="0">
              <a:latin typeface="Arial"/>
              <a:cs typeface="Arial"/>
            </a:endParaRPr>
          </a:p>
        </p:txBody>
      </p:sp>
      <p:sp>
        <p:nvSpPr>
          <p:cNvPr id="14" name="object 14"/>
          <p:cNvSpPr txBox="1"/>
          <p:nvPr/>
        </p:nvSpPr>
        <p:spPr>
          <a:xfrm>
            <a:off x="3528482" y="3068219"/>
            <a:ext cx="5382260" cy="984885"/>
          </a:xfrm>
          <a:prstGeom prst="rect">
            <a:avLst/>
          </a:prstGeom>
        </p:spPr>
        <p:txBody>
          <a:bodyPr vert="horz" wrap="square" lIns="0" tIns="0" rIns="0" bIns="0" rtlCol="0">
            <a:spAutoFit/>
          </a:bodyPr>
          <a:lstStyle/>
          <a:p>
            <a:pPr marL="298450" marR="5080" indent="-285750">
              <a:lnSpc>
                <a:spcPct val="100000"/>
              </a:lnSpc>
              <a:buFont typeface="Wingdings" panose="05000000000000000000" pitchFamily="2" charset="2"/>
              <a:buChar char="ü"/>
              <a:tabLst>
                <a:tab pos="571500" algn="l"/>
                <a:tab pos="1341755" algn="l"/>
                <a:tab pos="2208530" algn="l"/>
                <a:tab pos="2641600" algn="l"/>
                <a:tab pos="3912870" algn="l"/>
                <a:tab pos="4591050" algn="l"/>
                <a:tab pos="4935855" algn="l"/>
              </a:tabLst>
            </a:pPr>
            <a:r>
              <a:rPr lang="en-ZA" sz="1600" dirty="0">
                <a:latin typeface="Arial"/>
                <a:cs typeface="Arial"/>
              </a:rPr>
              <a:t>Attracted multilateral funding agencies to the total </a:t>
            </a:r>
            <a:r>
              <a:rPr lang="en-ZA" sz="1600" b="1" dirty="0" smtClean="0">
                <a:latin typeface="Arial"/>
                <a:cs typeface="Arial"/>
              </a:rPr>
              <a:t>R500 million </a:t>
            </a:r>
            <a:r>
              <a:rPr lang="en-ZA" sz="1600" dirty="0" smtClean="0">
                <a:latin typeface="Arial"/>
                <a:cs typeface="Arial"/>
              </a:rPr>
              <a:t>(</a:t>
            </a:r>
            <a:r>
              <a:rPr lang="en-ZA" sz="1600" dirty="0" err="1" smtClean="0">
                <a:latin typeface="Arial"/>
                <a:cs typeface="Arial"/>
              </a:rPr>
              <a:t>AfD</a:t>
            </a:r>
            <a:r>
              <a:rPr lang="en-ZA" sz="1600" dirty="0" smtClean="0">
                <a:latin typeface="Arial"/>
                <a:cs typeface="Arial"/>
              </a:rPr>
              <a:t>, EIB)</a:t>
            </a:r>
          </a:p>
          <a:p>
            <a:pPr marL="298450" marR="5080" indent="-285750">
              <a:lnSpc>
                <a:spcPct val="100000"/>
              </a:lnSpc>
              <a:buFont typeface="Wingdings" panose="05000000000000000000" pitchFamily="2" charset="2"/>
              <a:buChar char="ü"/>
              <a:tabLst>
                <a:tab pos="571500" algn="l"/>
                <a:tab pos="1341755" algn="l"/>
                <a:tab pos="2208530" algn="l"/>
                <a:tab pos="2641600" algn="l"/>
                <a:tab pos="3912870" algn="l"/>
                <a:tab pos="4591050" algn="l"/>
                <a:tab pos="4935855" algn="l"/>
              </a:tabLst>
            </a:pPr>
            <a:r>
              <a:rPr lang="en-ZA" sz="1600" dirty="0" smtClean="0">
                <a:latin typeface="Arial"/>
                <a:cs typeface="Arial"/>
              </a:rPr>
              <a:t>Potential relations – </a:t>
            </a:r>
            <a:r>
              <a:rPr lang="en-ZA" sz="1600" dirty="0" err="1" smtClean="0">
                <a:latin typeface="Arial"/>
                <a:cs typeface="Arial"/>
              </a:rPr>
              <a:t>AfBD</a:t>
            </a:r>
            <a:r>
              <a:rPr lang="en-ZA" sz="1600" dirty="0" smtClean="0">
                <a:latin typeface="Arial"/>
                <a:cs typeface="Arial"/>
              </a:rPr>
              <a:t>, </a:t>
            </a:r>
            <a:r>
              <a:rPr lang="en-ZA" sz="1600" dirty="0" err="1" smtClean="0">
                <a:latin typeface="Arial"/>
                <a:cs typeface="Arial"/>
              </a:rPr>
              <a:t>KfW</a:t>
            </a:r>
            <a:endParaRPr lang="en-ZA" sz="1600" dirty="0" smtClean="0">
              <a:latin typeface="Arial"/>
              <a:cs typeface="Arial"/>
            </a:endParaRPr>
          </a:p>
          <a:p>
            <a:pPr marL="298450" marR="5080" indent="-285750">
              <a:lnSpc>
                <a:spcPct val="100000"/>
              </a:lnSpc>
              <a:buFont typeface="Wingdings" panose="05000000000000000000" pitchFamily="2" charset="2"/>
              <a:buChar char="ü"/>
              <a:tabLst>
                <a:tab pos="571500" algn="l"/>
                <a:tab pos="1341755" algn="l"/>
                <a:tab pos="2208530" algn="l"/>
                <a:tab pos="2641600" algn="l"/>
                <a:tab pos="3912870" algn="l"/>
                <a:tab pos="4591050" algn="l"/>
                <a:tab pos="4935855" algn="l"/>
              </a:tabLst>
            </a:pPr>
            <a:r>
              <a:rPr lang="en-ZA" sz="1600" dirty="0" smtClean="0">
                <a:latin typeface="Arial"/>
                <a:cs typeface="Arial"/>
              </a:rPr>
              <a:t>Other local DFIs – PIC, DBSA</a:t>
            </a:r>
            <a:endParaRPr lang="en-ZA" sz="1600" dirty="0">
              <a:latin typeface="Arial"/>
              <a:cs typeface="Arial"/>
            </a:endParaRPr>
          </a:p>
        </p:txBody>
      </p:sp>
      <p:sp>
        <p:nvSpPr>
          <p:cNvPr id="16" name="object 16"/>
          <p:cNvSpPr txBox="1"/>
          <p:nvPr/>
        </p:nvSpPr>
        <p:spPr>
          <a:xfrm>
            <a:off x="3528482" y="4388101"/>
            <a:ext cx="5382260" cy="984885"/>
          </a:xfrm>
          <a:prstGeom prst="rect">
            <a:avLst/>
          </a:prstGeom>
        </p:spPr>
        <p:txBody>
          <a:bodyPr vert="horz" wrap="square" lIns="0" tIns="0" rIns="0" bIns="0" rtlCol="0">
            <a:spAutoFit/>
          </a:bodyPr>
          <a:lstStyle/>
          <a:p>
            <a:pPr marL="298450" marR="5080" indent="-285750">
              <a:buFont typeface="Wingdings" panose="05000000000000000000" pitchFamily="2" charset="2"/>
              <a:buChar char="ü"/>
              <a:tabLst>
                <a:tab pos="571500" algn="l"/>
                <a:tab pos="1341755" algn="l"/>
                <a:tab pos="2208530" algn="l"/>
                <a:tab pos="2641600" algn="l"/>
                <a:tab pos="3912870" algn="l"/>
                <a:tab pos="4591050" algn="l"/>
                <a:tab pos="4935855" algn="l"/>
              </a:tabLst>
            </a:pPr>
            <a:r>
              <a:rPr lang="en-ZA" sz="1600" b="1" dirty="0" smtClean="0">
                <a:latin typeface="Arial"/>
                <a:cs typeface="Arial"/>
              </a:rPr>
              <a:t>2003</a:t>
            </a:r>
            <a:r>
              <a:rPr lang="en-ZA" sz="1600" dirty="0" smtClean="0">
                <a:latin typeface="Arial"/>
                <a:cs typeface="Arial"/>
              </a:rPr>
              <a:t> removal </a:t>
            </a:r>
            <a:r>
              <a:rPr lang="en-ZA" sz="1600" dirty="0">
                <a:latin typeface="Arial"/>
                <a:cs typeface="Arial"/>
              </a:rPr>
              <a:t>of transfer and stamp duty – threshold </a:t>
            </a:r>
            <a:r>
              <a:rPr lang="en-ZA" sz="1600" dirty="0" smtClean="0">
                <a:latin typeface="Arial"/>
                <a:cs typeface="Arial"/>
              </a:rPr>
              <a:t>now 2018 at </a:t>
            </a:r>
            <a:r>
              <a:rPr lang="en-ZA" sz="1600" b="1" dirty="0">
                <a:latin typeface="Arial"/>
                <a:cs typeface="Arial"/>
              </a:rPr>
              <a:t>R900k</a:t>
            </a:r>
            <a:r>
              <a:rPr lang="en-ZA" sz="1600" dirty="0">
                <a:latin typeface="Arial"/>
                <a:cs typeface="Arial"/>
              </a:rPr>
              <a:t> </a:t>
            </a:r>
            <a:endParaRPr lang="en-ZA" sz="1600" dirty="0" smtClean="0">
              <a:latin typeface="Arial"/>
              <a:cs typeface="Arial"/>
            </a:endParaRPr>
          </a:p>
          <a:p>
            <a:pPr marL="298450" marR="5080" indent="-285750">
              <a:buFont typeface="Wingdings" panose="05000000000000000000" pitchFamily="2" charset="2"/>
              <a:buChar char="ü"/>
              <a:tabLst>
                <a:tab pos="571500" algn="l"/>
                <a:tab pos="1341755" algn="l"/>
                <a:tab pos="2208530" algn="l"/>
                <a:tab pos="2641600" algn="l"/>
                <a:tab pos="3912870" algn="l"/>
                <a:tab pos="4591050" algn="l"/>
                <a:tab pos="4935855" algn="l"/>
              </a:tabLst>
            </a:pPr>
            <a:r>
              <a:rPr lang="en-ZA" sz="1600" dirty="0" smtClean="0">
                <a:latin typeface="Arial"/>
                <a:cs typeface="Arial"/>
              </a:rPr>
              <a:t>Instrumental – establishment of regulator for micro finance intermediaries </a:t>
            </a:r>
            <a:endParaRPr lang="en-ZA" sz="1600" dirty="0">
              <a:latin typeface="Arial"/>
              <a:cs typeface="Arial"/>
            </a:endParaRPr>
          </a:p>
        </p:txBody>
      </p:sp>
      <p:sp>
        <p:nvSpPr>
          <p:cNvPr id="7" name="Pentagon 6"/>
          <p:cNvSpPr/>
          <p:nvPr/>
        </p:nvSpPr>
        <p:spPr>
          <a:xfrm>
            <a:off x="539774" y="991941"/>
            <a:ext cx="2958559" cy="16476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7955">
              <a:lnSpc>
                <a:spcPct val="100000"/>
              </a:lnSpc>
              <a:spcBef>
                <a:spcPts val="1325"/>
              </a:spcBef>
            </a:pPr>
            <a:r>
              <a:rPr lang="en-ZA" spc="-5" dirty="0" smtClean="0">
                <a:solidFill>
                  <a:schemeClr val="bg1"/>
                </a:solidFill>
                <a:latin typeface="Arial"/>
                <a:cs typeface="Arial"/>
              </a:rPr>
              <a:t>Strategic Partnership &amp; Leveraging </a:t>
            </a:r>
            <a:endParaRPr lang="en-ZA" spc="-5" dirty="0">
              <a:solidFill>
                <a:schemeClr val="bg1"/>
              </a:solidFill>
              <a:latin typeface="Arial"/>
              <a:cs typeface="Arial"/>
            </a:endParaRPr>
          </a:p>
        </p:txBody>
      </p:sp>
      <p:sp>
        <p:nvSpPr>
          <p:cNvPr id="18" name="Pentagon 17"/>
          <p:cNvSpPr/>
          <p:nvPr/>
        </p:nvSpPr>
        <p:spPr>
          <a:xfrm>
            <a:off x="576043" y="4270677"/>
            <a:ext cx="2833383" cy="110230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7955">
              <a:spcBef>
                <a:spcPts val="1325"/>
              </a:spcBef>
            </a:pPr>
            <a:r>
              <a:rPr lang="en-ZA" spc="-5" dirty="0" smtClean="0">
                <a:solidFill>
                  <a:schemeClr val="bg1"/>
                </a:solidFill>
                <a:latin typeface="Arial"/>
                <a:cs typeface="Arial"/>
              </a:rPr>
              <a:t>Advocacy Role </a:t>
            </a:r>
            <a:endParaRPr lang="en-ZA" spc="-5" dirty="0">
              <a:solidFill>
                <a:schemeClr val="bg1"/>
              </a:solidFill>
              <a:latin typeface="Arial"/>
              <a:cs typeface="Arial"/>
            </a:endParaRPr>
          </a:p>
        </p:txBody>
      </p:sp>
      <p:sp>
        <p:nvSpPr>
          <p:cNvPr id="21" name="Pentagon 20"/>
          <p:cNvSpPr/>
          <p:nvPr/>
        </p:nvSpPr>
        <p:spPr>
          <a:xfrm>
            <a:off x="539774" y="2818041"/>
            <a:ext cx="2864485" cy="12470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7955">
              <a:spcBef>
                <a:spcPts val="1325"/>
              </a:spcBef>
            </a:pPr>
            <a:r>
              <a:rPr lang="en-ZA" spc="-5" dirty="0" smtClean="0">
                <a:solidFill>
                  <a:schemeClr val="bg1"/>
                </a:solidFill>
                <a:latin typeface="Arial"/>
                <a:cs typeface="Arial"/>
              </a:rPr>
              <a:t>Fostering other funding sources</a:t>
            </a:r>
            <a:endParaRPr lang="en-ZA" spc="-5" dirty="0">
              <a:solidFill>
                <a:schemeClr val="bg1"/>
              </a:solidFill>
              <a:latin typeface="Arial"/>
              <a:cs typeface="Arial"/>
            </a:endParaRPr>
          </a:p>
        </p:txBody>
      </p:sp>
      <p:sp>
        <p:nvSpPr>
          <p:cNvPr id="19" name="Pentagon 18"/>
          <p:cNvSpPr/>
          <p:nvPr/>
        </p:nvSpPr>
        <p:spPr>
          <a:xfrm>
            <a:off x="576043" y="5537289"/>
            <a:ext cx="2833383" cy="68656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7955">
              <a:spcBef>
                <a:spcPts val="1325"/>
              </a:spcBef>
            </a:pPr>
            <a:r>
              <a:rPr lang="en-ZA" spc="-5" dirty="0" smtClean="0">
                <a:solidFill>
                  <a:schemeClr val="bg1"/>
                </a:solidFill>
                <a:latin typeface="Arial"/>
                <a:cs typeface="Arial"/>
              </a:rPr>
              <a:t>NHFC Tax exempt </a:t>
            </a:r>
            <a:endParaRPr lang="en-ZA" spc="-5" dirty="0">
              <a:solidFill>
                <a:schemeClr val="bg1"/>
              </a:solidFill>
              <a:latin typeface="Arial"/>
              <a:cs typeface="Arial"/>
            </a:endParaRPr>
          </a:p>
        </p:txBody>
      </p:sp>
      <p:sp>
        <p:nvSpPr>
          <p:cNvPr id="6" name="Rectangle 5"/>
          <p:cNvSpPr/>
          <p:nvPr/>
        </p:nvSpPr>
        <p:spPr>
          <a:xfrm>
            <a:off x="3392827" y="5683902"/>
            <a:ext cx="4561185" cy="338554"/>
          </a:xfrm>
          <a:prstGeom prst="rect">
            <a:avLst/>
          </a:prstGeom>
        </p:spPr>
        <p:txBody>
          <a:bodyPr wrap="none">
            <a:spAutoFit/>
          </a:bodyPr>
          <a:lstStyle/>
          <a:p>
            <a:pPr marL="298450" marR="5080" indent="-285750">
              <a:lnSpc>
                <a:spcPct val="100000"/>
              </a:lnSpc>
              <a:buFont typeface="Wingdings" panose="05000000000000000000" pitchFamily="2" charset="2"/>
              <a:buChar char="ü"/>
              <a:tabLst>
                <a:tab pos="571500" algn="l"/>
                <a:tab pos="1341755" algn="l"/>
                <a:tab pos="2208530" algn="l"/>
                <a:tab pos="2641600" algn="l"/>
                <a:tab pos="3912870" algn="l"/>
                <a:tab pos="4591050" algn="l"/>
                <a:tab pos="4935855" algn="l"/>
              </a:tabLst>
            </a:pPr>
            <a:r>
              <a:rPr lang="en-ZA" sz="1600" dirty="0">
                <a:latin typeface="Arial"/>
                <a:cs typeface="Arial"/>
              </a:rPr>
              <a:t>Increase available resource towards funding </a:t>
            </a:r>
          </a:p>
        </p:txBody>
      </p:sp>
      <p:sp>
        <p:nvSpPr>
          <p:cNvPr id="8" name="Slide Number Placeholder 7"/>
          <p:cNvSpPr>
            <a:spLocks noGrp="1"/>
          </p:cNvSpPr>
          <p:nvPr>
            <p:ph type="sldNum" sz="quarter" idx="7"/>
          </p:nvPr>
        </p:nvSpPr>
        <p:spPr/>
        <p:txBody>
          <a:bodyPr/>
          <a:lstStyle/>
          <a:p>
            <a:pPr marL="25400">
              <a:lnSpc>
                <a:spcPts val="1425"/>
              </a:lnSpc>
            </a:pPr>
            <a:fld id="{81D60167-4931-47E6-BA6A-407CBD079E47}" type="slidenum">
              <a:rPr lang="en-ZA" spc="-5" smtClean="0"/>
              <a:pPr marL="25400">
                <a:lnSpc>
                  <a:spcPts val="1425"/>
                </a:lnSpc>
              </a:pPr>
              <a:t>8</a:t>
            </a:fld>
            <a:endParaRPr lang="en-ZA" spc="-5" dirty="0"/>
          </a:p>
        </p:txBody>
      </p:sp>
    </p:spTree>
    <p:extLst>
      <p:ext uri="{BB962C8B-B14F-4D97-AF65-F5344CB8AC3E}">
        <p14:creationId xmlns:p14="http://schemas.microsoft.com/office/powerpoint/2010/main" xmlns="" val="1343961866"/>
      </p:ext>
    </p:extLst>
  </p:cSld>
  <p:clrMapOvr>
    <a:masterClrMapping/>
  </p:clrMapOvr>
  <p:transition spd="slow">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1591"/>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solidFill>
            <a:srgbClr val="2D75B6"/>
          </a:solidFill>
        </p:spPr>
        <p:txBody>
          <a:bodyPr wrap="square" lIns="0" tIns="0" rIns="0" bIns="0" rtlCol="0"/>
          <a:lstStyle/>
          <a:p>
            <a:endParaRPr dirty="0"/>
          </a:p>
        </p:txBody>
      </p:sp>
      <p:sp>
        <p:nvSpPr>
          <p:cNvPr id="3" name="object 3"/>
          <p:cNvSpPr/>
          <p:nvPr/>
        </p:nvSpPr>
        <p:spPr>
          <a:xfrm>
            <a:off x="0" y="0"/>
            <a:ext cx="9144000" cy="719455"/>
          </a:xfrm>
          <a:custGeom>
            <a:avLst/>
            <a:gdLst/>
            <a:ahLst/>
            <a:cxnLst/>
            <a:rect l="l" t="t" r="r" b="b"/>
            <a:pathLst>
              <a:path w="9144000" h="719455">
                <a:moveTo>
                  <a:pt x="0" y="719327"/>
                </a:moveTo>
                <a:lnTo>
                  <a:pt x="9144000" y="719327"/>
                </a:lnTo>
                <a:lnTo>
                  <a:pt x="9144000" y="0"/>
                </a:lnTo>
                <a:lnTo>
                  <a:pt x="0" y="0"/>
                </a:lnTo>
                <a:lnTo>
                  <a:pt x="0" y="719327"/>
                </a:lnTo>
                <a:close/>
              </a:path>
            </a:pathLst>
          </a:custGeom>
          <a:ln w="6096">
            <a:solidFill>
              <a:srgbClr val="5B9BD4"/>
            </a:solidFill>
          </a:ln>
        </p:spPr>
        <p:txBody>
          <a:bodyPr wrap="square" lIns="0" tIns="0" rIns="0" bIns="0" rtlCol="0"/>
          <a:lstStyle/>
          <a:p>
            <a:endParaRPr dirty="0"/>
          </a:p>
        </p:txBody>
      </p:sp>
      <p:sp>
        <p:nvSpPr>
          <p:cNvPr id="4" name="object 4"/>
          <p:cNvSpPr txBox="1">
            <a:spLocks noGrp="1"/>
          </p:cNvSpPr>
          <p:nvPr>
            <p:ph type="title"/>
          </p:nvPr>
        </p:nvSpPr>
        <p:spPr>
          <a:xfrm>
            <a:off x="228600" y="104902"/>
            <a:ext cx="8001000" cy="492443"/>
          </a:xfrm>
          <a:prstGeom prst="rect">
            <a:avLst/>
          </a:prstGeom>
        </p:spPr>
        <p:txBody>
          <a:bodyPr vert="horz" wrap="square" lIns="0" tIns="0" rIns="0" bIns="0" rtlCol="0">
            <a:spAutoFit/>
          </a:bodyPr>
          <a:lstStyle/>
          <a:p>
            <a:pPr marL="12700" algn="ctr">
              <a:lnSpc>
                <a:spcPct val="100000"/>
              </a:lnSpc>
            </a:pPr>
            <a:r>
              <a:rPr lang="en-ZA" sz="3200" b="1" dirty="0" smtClean="0"/>
              <a:t>2017/18 EXTERNAL AUDIT</a:t>
            </a:r>
            <a:endParaRPr sz="3200" b="1" dirty="0"/>
          </a:p>
        </p:txBody>
      </p:sp>
      <p:sp>
        <p:nvSpPr>
          <p:cNvPr id="5" name="object 5"/>
          <p:cNvSpPr/>
          <p:nvPr/>
        </p:nvSpPr>
        <p:spPr>
          <a:xfrm>
            <a:off x="228600" y="867155"/>
            <a:ext cx="8610600" cy="5665835"/>
          </a:xfrm>
          <a:custGeom>
            <a:avLst/>
            <a:gdLst/>
            <a:ahLst/>
            <a:cxnLst/>
            <a:rect l="l" t="t" r="r" b="b"/>
            <a:pathLst>
              <a:path w="8330565" h="5413375">
                <a:moveTo>
                  <a:pt x="0" y="5413248"/>
                </a:moveTo>
                <a:lnTo>
                  <a:pt x="8330183" y="5413248"/>
                </a:lnTo>
                <a:lnTo>
                  <a:pt x="8330183" y="0"/>
                </a:lnTo>
                <a:lnTo>
                  <a:pt x="0" y="0"/>
                </a:lnTo>
                <a:lnTo>
                  <a:pt x="0" y="5413248"/>
                </a:lnTo>
                <a:close/>
              </a:path>
            </a:pathLst>
          </a:custGeom>
          <a:ln w="57912">
            <a:solidFill>
              <a:srgbClr val="41709C"/>
            </a:solidFill>
          </a:ln>
        </p:spPr>
        <p:txBody>
          <a:bodyPr wrap="square" lIns="0" tIns="0" rIns="0" bIns="0" rtlCol="0"/>
          <a:lstStyle/>
          <a:p>
            <a:endParaRPr dirty="0"/>
          </a:p>
        </p:txBody>
      </p:sp>
      <p:sp>
        <p:nvSpPr>
          <p:cNvPr id="17" name="object 17"/>
          <p:cNvSpPr txBox="1"/>
          <p:nvPr/>
        </p:nvSpPr>
        <p:spPr>
          <a:xfrm>
            <a:off x="4337177" y="6532990"/>
            <a:ext cx="221615" cy="196215"/>
          </a:xfrm>
          <a:prstGeom prst="rect">
            <a:avLst/>
          </a:prstGeom>
        </p:spPr>
        <p:txBody>
          <a:bodyPr vert="horz" wrap="square" lIns="0" tIns="0" rIns="0" bIns="0" rtlCol="0">
            <a:spAutoFit/>
          </a:bodyPr>
          <a:lstStyle/>
          <a:p>
            <a:pPr marL="25400">
              <a:lnSpc>
                <a:spcPts val="1425"/>
              </a:lnSpc>
            </a:pPr>
            <a:fld id="{81D60167-4931-47E6-BA6A-407CBD079E47}" type="slidenum">
              <a:rPr sz="1200" spc="-5" dirty="0">
                <a:solidFill>
                  <a:srgbClr val="212A35"/>
                </a:solidFill>
                <a:latin typeface="Arial"/>
                <a:cs typeface="Arial"/>
              </a:rPr>
              <a:pPr marL="25400">
                <a:lnSpc>
                  <a:spcPts val="1425"/>
                </a:lnSpc>
              </a:pPr>
              <a:t>9</a:t>
            </a:fld>
            <a:endParaRPr sz="1200" dirty="0">
              <a:latin typeface="Arial"/>
              <a:cs typeface="Arial"/>
            </a:endParaRPr>
          </a:p>
        </p:txBody>
      </p:sp>
      <p:sp>
        <p:nvSpPr>
          <p:cNvPr id="12" name="object 12"/>
          <p:cNvSpPr txBox="1"/>
          <p:nvPr/>
        </p:nvSpPr>
        <p:spPr>
          <a:xfrm>
            <a:off x="3392827" y="5227548"/>
            <a:ext cx="4709859" cy="877163"/>
          </a:xfrm>
          <a:prstGeom prst="rect">
            <a:avLst/>
          </a:prstGeom>
        </p:spPr>
        <p:txBody>
          <a:bodyPr vert="horz" wrap="square" lIns="0" tIns="0" rIns="0" bIns="0" rtlCol="0">
            <a:spAutoFit/>
          </a:bodyPr>
          <a:lstStyle/>
          <a:p>
            <a:pPr marL="298450" marR="5080" indent="-285750" algn="just">
              <a:lnSpc>
                <a:spcPct val="100000"/>
              </a:lnSpc>
              <a:spcBef>
                <a:spcPts val="875"/>
              </a:spcBef>
              <a:buFont typeface="Wingdings" panose="05000000000000000000" pitchFamily="2" charset="2"/>
              <a:buChar char="ü"/>
            </a:pPr>
            <a:endParaRPr lang="en-ZA" sz="1400" dirty="0" smtClean="0">
              <a:solidFill>
                <a:srgbClr val="212A35"/>
              </a:solidFill>
              <a:latin typeface="Arial"/>
              <a:cs typeface="Arial"/>
            </a:endParaRPr>
          </a:p>
          <a:p>
            <a:pPr marL="12700" marR="5080" algn="just">
              <a:lnSpc>
                <a:spcPct val="100000"/>
              </a:lnSpc>
              <a:spcBef>
                <a:spcPts val="875"/>
              </a:spcBef>
            </a:pPr>
            <a:endParaRPr lang="en-ZA" sz="1400" dirty="0">
              <a:solidFill>
                <a:srgbClr val="212A35"/>
              </a:solidFill>
              <a:latin typeface="Arial"/>
              <a:cs typeface="Arial"/>
            </a:endParaRPr>
          </a:p>
          <a:p>
            <a:pPr marL="12700" marR="5080" algn="just">
              <a:lnSpc>
                <a:spcPct val="100000"/>
              </a:lnSpc>
              <a:spcBef>
                <a:spcPts val="875"/>
              </a:spcBef>
            </a:pPr>
            <a:endParaRPr lang="en-ZA" sz="1400" dirty="0">
              <a:solidFill>
                <a:srgbClr val="212A35"/>
              </a:solidFill>
              <a:latin typeface="Arial"/>
              <a:cs typeface="Arial"/>
            </a:endParaRPr>
          </a:p>
        </p:txBody>
      </p:sp>
      <p:sp>
        <p:nvSpPr>
          <p:cNvPr id="13" name="object 13"/>
          <p:cNvSpPr txBox="1"/>
          <p:nvPr/>
        </p:nvSpPr>
        <p:spPr>
          <a:xfrm>
            <a:off x="3498333" y="2308739"/>
            <a:ext cx="5203957" cy="646331"/>
          </a:xfrm>
          <a:prstGeom prst="rect">
            <a:avLst/>
          </a:prstGeom>
        </p:spPr>
        <p:txBody>
          <a:bodyPr vert="horz" wrap="square" lIns="0" tIns="0" rIns="0" bIns="0" rtlCol="0">
            <a:spAutoFit/>
          </a:bodyPr>
          <a:lstStyle/>
          <a:p>
            <a:pPr marL="298450" marR="5080" indent="-285750">
              <a:lnSpc>
                <a:spcPct val="100000"/>
              </a:lnSpc>
              <a:buFont typeface="Wingdings" panose="05000000000000000000" pitchFamily="2" charset="2"/>
              <a:buChar char="ü"/>
            </a:pPr>
            <a:endParaRPr lang="en-ZA" sz="1400" spc="-5" dirty="0" smtClean="0">
              <a:solidFill>
                <a:srgbClr val="212A35"/>
              </a:solidFill>
              <a:latin typeface="Arial"/>
              <a:cs typeface="Arial"/>
            </a:endParaRPr>
          </a:p>
          <a:p>
            <a:pPr marL="12700" marR="5080">
              <a:lnSpc>
                <a:spcPct val="100000"/>
              </a:lnSpc>
            </a:pPr>
            <a:endParaRPr lang="en-ZA" sz="1400" dirty="0">
              <a:solidFill>
                <a:srgbClr val="212A35"/>
              </a:solidFill>
              <a:latin typeface="Arial"/>
              <a:cs typeface="Arial"/>
            </a:endParaRPr>
          </a:p>
          <a:p>
            <a:pPr marL="12700" marR="5080">
              <a:lnSpc>
                <a:spcPct val="100000"/>
              </a:lnSpc>
            </a:pPr>
            <a:endParaRPr sz="1400" dirty="0">
              <a:latin typeface="Arial"/>
              <a:cs typeface="Arial"/>
            </a:endParaRPr>
          </a:p>
        </p:txBody>
      </p:sp>
      <p:sp>
        <p:nvSpPr>
          <p:cNvPr id="16" name="object 16"/>
          <p:cNvSpPr txBox="1"/>
          <p:nvPr/>
        </p:nvSpPr>
        <p:spPr>
          <a:xfrm>
            <a:off x="287338" y="1174094"/>
            <a:ext cx="8551861" cy="4678204"/>
          </a:xfrm>
          <a:prstGeom prst="rect">
            <a:avLst/>
          </a:prstGeom>
        </p:spPr>
        <p:txBody>
          <a:bodyPr vert="horz" wrap="square" lIns="0" tIns="0" rIns="0" bIns="0" rtlCol="0">
            <a:spAutoFit/>
          </a:bodyPr>
          <a:lstStyle/>
          <a:p>
            <a:pPr marL="298450" marR="5080" indent="-285750">
              <a:buFont typeface="Wingdings" panose="05000000000000000000" pitchFamily="2" charset="2"/>
              <a:buChar char="ü"/>
              <a:tabLst>
                <a:tab pos="571500" algn="l"/>
                <a:tab pos="1341755" algn="l"/>
                <a:tab pos="2208530" algn="l"/>
                <a:tab pos="2641600" algn="l"/>
                <a:tab pos="3912870" algn="l"/>
                <a:tab pos="4591050" algn="l"/>
                <a:tab pos="4935855" algn="l"/>
              </a:tabLst>
            </a:pPr>
            <a:r>
              <a:rPr lang="en-ZA" sz="1600" b="1" dirty="0" smtClean="0">
                <a:latin typeface="Arial"/>
                <a:cs typeface="Arial"/>
              </a:rPr>
              <a:t>November 2017</a:t>
            </a:r>
            <a:r>
              <a:rPr lang="en-ZA" sz="1600" dirty="0" smtClean="0">
                <a:latin typeface="Arial"/>
                <a:cs typeface="Arial"/>
              </a:rPr>
              <a:t>: </a:t>
            </a:r>
            <a:r>
              <a:rPr lang="en-ZA" sz="1600" dirty="0" err="1" smtClean="0">
                <a:latin typeface="Arial"/>
                <a:cs typeface="Arial"/>
              </a:rPr>
              <a:t>Nkonki</a:t>
            </a:r>
            <a:r>
              <a:rPr lang="en-ZA" sz="1600" dirty="0" smtClean="0">
                <a:latin typeface="Arial"/>
                <a:cs typeface="Arial"/>
              </a:rPr>
              <a:t> appointed as external auditors (5 year term)</a:t>
            </a:r>
          </a:p>
          <a:p>
            <a:pPr marL="298450" marR="5080" indent="-285750">
              <a:buFont typeface="Wingdings" panose="05000000000000000000" pitchFamily="2" charset="2"/>
              <a:buChar char="ü"/>
              <a:tabLst>
                <a:tab pos="571500" algn="l"/>
                <a:tab pos="1341755" algn="l"/>
                <a:tab pos="2208530" algn="l"/>
                <a:tab pos="2641600" algn="l"/>
                <a:tab pos="3912870" algn="l"/>
                <a:tab pos="4591050" algn="l"/>
                <a:tab pos="4935855" algn="l"/>
              </a:tabLst>
            </a:pPr>
            <a:endParaRPr lang="en-ZA" sz="1600" dirty="0" smtClean="0">
              <a:latin typeface="Arial"/>
              <a:cs typeface="Arial"/>
            </a:endParaRPr>
          </a:p>
          <a:p>
            <a:pPr marL="298450" marR="5080" indent="-285750">
              <a:buFont typeface="Wingdings" panose="05000000000000000000" pitchFamily="2" charset="2"/>
              <a:buChar char="ü"/>
              <a:tabLst>
                <a:tab pos="571500" algn="l"/>
                <a:tab pos="1341755" algn="l"/>
                <a:tab pos="2208530" algn="l"/>
                <a:tab pos="2641600" algn="l"/>
                <a:tab pos="3912870" algn="l"/>
                <a:tab pos="4591050" algn="l"/>
                <a:tab pos="4935855" algn="l"/>
              </a:tabLst>
            </a:pPr>
            <a:r>
              <a:rPr lang="en-ZA" sz="1600" b="1" dirty="0" smtClean="0">
                <a:latin typeface="Arial"/>
                <a:cs typeface="Arial"/>
              </a:rPr>
              <a:t>April 2018: </a:t>
            </a:r>
            <a:r>
              <a:rPr lang="en-ZA" sz="1600" dirty="0" smtClean="0">
                <a:latin typeface="Arial"/>
                <a:cs typeface="Arial"/>
              </a:rPr>
              <a:t>Auditor General terminated the concurrent approval of appointment of </a:t>
            </a:r>
            <a:r>
              <a:rPr lang="en-ZA" sz="1600" dirty="0" err="1" smtClean="0">
                <a:latin typeface="Arial"/>
                <a:cs typeface="Arial"/>
              </a:rPr>
              <a:t>Nkonki</a:t>
            </a:r>
            <a:r>
              <a:rPr lang="en-ZA" sz="1600" dirty="0" smtClean="0">
                <a:latin typeface="Arial"/>
                <a:cs typeface="Arial"/>
              </a:rPr>
              <a:t> </a:t>
            </a:r>
            <a:r>
              <a:rPr lang="en-ZA" sz="1600" dirty="0" err="1" smtClean="0">
                <a:latin typeface="Arial"/>
                <a:cs typeface="Arial"/>
              </a:rPr>
              <a:t>Inc</a:t>
            </a:r>
            <a:endParaRPr lang="en-ZA" sz="1600" dirty="0" smtClean="0">
              <a:latin typeface="Arial"/>
              <a:cs typeface="Arial"/>
            </a:endParaRPr>
          </a:p>
          <a:p>
            <a:pPr marL="298450" marR="5080" indent="-285750">
              <a:buFont typeface="Wingdings" panose="05000000000000000000" pitchFamily="2" charset="2"/>
              <a:buChar char="ü"/>
              <a:tabLst>
                <a:tab pos="571500" algn="l"/>
                <a:tab pos="1341755" algn="l"/>
                <a:tab pos="2208530" algn="l"/>
                <a:tab pos="2641600" algn="l"/>
                <a:tab pos="3912870" algn="l"/>
                <a:tab pos="4591050" algn="l"/>
                <a:tab pos="4935855" algn="l"/>
              </a:tabLst>
            </a:pPr>
            <a:endParaRPr lang="en-ZA" sz="1600" dirty="0" smtClean="0">
              <a:latin typeface="Arial"/>
              <a:cs typeface="Arial"/>
            </a:endParaRPr>
          </a:p>
          <a:p>
            <a:pPr marL="298450" marR="5080" indent="-285750">
              <a:buFont typeface="Wingdings" panose="05000000000000000000" pitchFamily="2" charset="2"/>
              <a:buChar char="ü"/>
              <a:tabLst>
                <a:tab pos="571500" algn="l"/>
                <a:tab pos="1341755" algn="l"/>
                <a:tab pos="2208530" algn="l"/>
                <a:tab pos="2641600" algn="l"/>
                <a:tab pos="3912870" algn="l"/>
                <a:tab pos="4591050" algn="l"/>
                <a:tab pos="4935855" algn="l"/>
              </a:tabLst>
            </a:pPr>
            <a:r>
              <a:rPr lang="en-ZA" sz="1600" dirty="0" smtClean="0">
                <a:latin typeface="Arial"/>
                <a:cs typeface="Arial"/>
              </a:rPr>
              <a:t>External audit process commenced fully </a:t>
            </a:r>
            <a:r>
              <a:rPr lang="en-ZA" sz="1600" b="1" dirty="0" smtClean="0">
                <a:latin typeface="Arial"/>
                <a:cs typeface="Arial"/>
              </a:rPr>
              <a:t>4 weeks </a:t>
            </a:r>
            <a:r>
              <a:rPr lang="en-ZA" sz="1600" dirty="0" smtClean="0">
                <a:latin typeface="Arial"/>
                <a:cs typeface="Arial"/>
              </a:rPr>
              <a:t>later than scheduled</a:t>
            </a:r>
          </a:p>
          <a:p>
            <a:pPr marL="298450" marR="5080" indent="-285750">
              <a:buFont typeface="Wingdings" panose="05000000000000000000" pitchFamily="2" charset="2"/>
              <a:buChar char="ü"/>
              <a:tabLst>
                <a:tab pos="571500" algn="l"/>
                <a:tab pos="1341755" algn="l"/>
                <a:tab pos="2208530" algn="l"/>
                <a:tab pos="2641600" algn="l"/>
                <a:tab pos="3912870" algn="l"/>
                <a:tab pos="4591050" algn="l"/>
                <a:tab pos="4935855" algn="l"/>
              </a:tabLst>
            </a:pPr>
            <a:endParaRPr lang="en-ZA" sz="1600" dirty="0">
              <a:latin typeface="Arial"/>
              <a:cs typeface="Arial"/>
            </a:endParaRPr>
          </a:p>
          <a:p>
            <a:pPr marL="298450" marR="5080" indent="-285750">
              <a:buFont typeface="Wingdings" panose="05000000000000000000" pitchFamily="2" charset="2"/>
              <a:buChar char="ü"/>
              <a:tabLst>
                <a:tab pos="571500" algn="l"/>
                <a:tab pos="1341755" algn="l"/>
                <a:tab pos="2208530" algn="l"/>
                <a:tab pos="2641600" algn="l"/>
                <a:tab pos="3912870" algn="l"/>
                <a:tab pos="4591050" algn="l"/>
                <a:tab pos="4935855" algn="l"/>
              </a:tabLst>
            </a:pPr>
            <a:r>
              <a:rPr lang="en-ZA" sz="1600" dirty="0" smtClean="0">
                <a:latin typeface="Arial"/>
                <a:cs typeface="Arial"/>
              </a:rPr>
              <a:t>On </a:t>
            </a:r>
            <a:r>
              <a:rPr lang="en-ZA" sz="1600" b="1" dirty="0" smtClean="0">
                <a:latin typeface="Arial"/>
                <a:cs typeface="Arial"/>
              </a:rPr>
              <a:t>31 July 2018 </a:t>
            </a:r>
            <a:r>
              <a:rPr lang="en-ZA" sz="1600" dirty="0" smtClean="0">
                <a:latin typeface="Arial"/>
                <a:cs typeface="Arial"/>
              </a:rPr>
              <a:t>AG informed National Treasury and NDOHS of delays in inability to submit Audited Financial Statements (AFS) for 2017/2018</a:t>
            </a:r>
          </a:p>
          <a:p>
            <a:pPr marL="298450" marR="5080" indent="-285750">
              <a:buFont typeface="Wingdings" panose="05000000000000000000" pitchFamily="2" charset="2"/>
              <a:buChar char="ü"/>
              <a:tabLst>
                <a:tab pos="571500" algn="l"/>
                <a:tab pos="1341755" algn="l"/>
                <a:tab pos="2208530" algn="l"/>
                <a:tab pos="2641600" algn="l"/>
                <a:tab pos="3912870" algn="l"/>
                <a:tab pos="4591050" algn="l"/>
                <a:tab pos="4935855" algn="l"/>
              </a:tabLst>
            </a:pPr>
            <a:endParaRPr lang="en-ZA" sz="1600" dirty="0">
              <a:latin typeface="Arial"/>
              <a:cs typeface="Arial"/>
            </a:endParaRPr>
          </a:p>
          <a:p>
            <a:pPr marL="298450" marR="5080" indent="-285750">
              <a:buFont typeface="Wingdings" panose="05000000000000000000" pitchFamily="2" charset="2"/>
              <a:buChar char="ü"/>
              <a:tabLst>
                <a:tab pos="571500" algn="l"/>
                <a:tab pos="1341755" algn="l"/>
                <a:tab pos="2208530" algn="l"/>
                <a:tab pos="2641600" algn="l"/>
                <a:tab pos="3912870" algn="l"/>
                <a:tab pos="4591050" algn="l"/>
                <a:tab pos="4935855" algn="l"/>
              </a:tabLst>
            </a:pPr>
            <a:r>
              <a:rPr lang="en-ZA" sz="1600" dirty="0" smtClean="0">
                <a:latin typeface="Arial"/>
                <a:cs typeface="Arial"/>
              </a:rPr>
              <a:t>On </a:t>
            </a:r>
            <a:r>
              <a:rPr lang="en-ZA" sz="1600" b="1" dirty="0" smtClean="0">
                <a:latin typeface="Arial"/>
                <a:cs typeface="Arial"/>
              </a:rPr>
              <a:t>31 August 2018 </a:t>
            </a:r>
            <a:r>
              <a:rPr lang="en-ZA" sz="1600" dirty="0" smtClean="0">
                <a:latin typeface="Arial"/>
                <a:cs typeface="Arial"/>
              </a:rPr>
              <a:t>National Treasury and NDOHS were informed of inability to submit AFS for 2017/2018 of the NHFC (as required by </a:t>
            </a:r>
            <a:r>
              <a:rPr lang="en-ZA" sz="1600" b="1" dirty="0" smtClean="0">
                <a:latin typeface="Arial"/>
                <a:cs typeface="Arial"/>
              </a:rPr>
              <a:t>Section 55 of the PFMA</a:t>
            </a:r>
            <a:r>
              <a:rPr lang="en-ZA" sz="1600" dirty="0" smtClean="0">
                <a:latin typeface="Arial"/>
                <a:cs typeface="Arial"/>
              </a:rPr>
              <a:t>)</a:t>
            </a:r>
          </a:p>
          <a:p>
            <a:pPr marL="298450" marR="5080" indent="-285750">
              <a:buFont typeface="Wingdings" panose="05000000000000000000" pitchFamily="2" charset="2"/>
              <a:buChar char="ü"/>
              <a:tabLst>
                <a:tab pos="571500" algn="l"/>
                <a:tab pos="1341755" algn="l"/>
                <a:tab pos="2208530" algn="l"/>
                <a:tab pos="2641600" algn="l"/>
                <a:tab pos="3912870" algn="l"/>
                <a:tab pos="4591050" algn="l"/>
                <a:tab pos="4935855" algn="l"/>
              </a:tabLst>
            </a:pPr>
            <a:endParaRPr lang="en-ZA" sz="1600" dirty="0">
              <a:latin typeface="Arial"/>
              <a:cs typeface="Arial"/>
            </a:endParaRPr>
          </a:p>
          <a:p>
            <a:pPr marL="298450" marR="5080" indent="-285750">
              <a:buFont typeface="Wingdings" panose="05000000000000000000" pitchFamily="2" charset="2"/>
              <a:buChar char="ü"/>
              <a:tabLst>
                <a:tab pos="571500" algn="l"/>
                <a:tab pos="1341755" algn="l"/>
                <a:tab pos="2208530" algn="l"/>
                <a:tab pos="2641600" algn="l"/>
                <a:tab pos="3912870" algn="l"/>
                <a:tab pos="4591050" algn="l"/>
                <a:tab pos="4935855" algn="l"/>
              </a:tabLst>
            </a:pPr>
            <a:r>
              <a:rPr lang="en-ZA" sz="1600" dirty="0" smtClean="0">
                <a:latin typeface="Arial"/>
                <a:cs typeface="Arial"/>
              </a:rPr>
              <a:t>Independent Auditors report received on </a:t>
            </a:r>
            <a:r>
              <a:rPr lang="en-ZA" sz="1600" b="1" dirty="0" smtClean="0">
                <a:latin typeface="Arial"/>
                <a:cs typeface="Arial"/>
              </a:rPr>
              <a:t>18 September 2018</a:t>
            </a:r>
          </a:p>
          <a:p>
            <a:pPr marL="298450" marR="5080" indent="-285750">
              <a:buFont typeface="Wingdings" panose="05000000000000000000" pitchFamily="2" charset="2"/>
              <a:buChar char="ü"/>
              <a:tabLst>
                <a:tab pos="571500" algn="l"/>
                <a:tab pos="1341755" algn="l"/>
                <a:tab pos="2208530" algn="l"/>
                <a:tab pos="2641600" algn="l"/>
                <a:tab pos="3912870" algn="l"/>
                <a:tab pos="4591050" algn="l"/>
                <a:tab pos="4935855" algn="l"/>
              </a:tabLst>
            </a:pPr>
            <a:endParaRPr lang="en-ZA" sz="1600" dirty="0" smtClean="0">
              <a:latin typeface="Arial"/>
              <a:cs typeface="Arial"/>
            </a:endParaRPr>
          </a:p>
          <a:p>
            <a:pPr marL="755650" marR="5080" lvl="1" indent="-285750">
              <a:buFont typeface="Wingdings" panose="05000000000000000000" pitchFamily="2" charset="2"/>
              <a:buChar char="q"/>
              <a:tabLst>
                <a:tab pos="571500" algn="l"/>
                <a:tab pos="1341755" algn="l"/>
                <a:tab pos="2208530" algn="l"/>
                <a:tab pos="2641600" algn="l"/>
                <a:tab pos="3912870" algn="l"/>
                <a:tab pos="4591050" algn="l"/>
                <a:tab pos="4935855" algn="l"/>
              </a:tabLst>
            </a:pPr>
            <a:r>
              <a:rPr lang="en-ZA" sz="1600" b="1" dirty="0" smtClean="0">
                <a:solidFill>
                  <a:srgbClr val="0070C0"/>
                </a:solidFill>
                <a:latin typeface="Arial"/>
                <a:cs typeface="Arial"/>
              </a:rPr>
              <a:t>Unqualified audit opinion</a:t>
            </a:r>
          </a:p>
          <a:p>
            <a:pPr marL="298450" marR="5080" indent="-285750">
              <a:buFont typeface="Wingdings" panose="05000000000000000000" pitchFamily="2" charset="2"/>
              <a:buChar char="ü"/>
              <a:tabLst>
                <a:tab pos="571500" algn="l"/>
                <a:tab pos="1341755" algn="l"/>
                <a:tab pos="2208530" algn="l"/>
                <a:tab pos="2641600" algn="l"/>
                <a:tab pos="3912870" algn="l"/>
                <a:tab pos="4591050" algn="l"/>
                <a:tab pos="4935855" algn="l"/>
              </a:tabLst>
            </a:pPr>
            <a:endParaRPr lang="en-ZA" sz="1600" dirty="0">
              <a:latin typeface="Arial"/>
              <a:cs typeface="Arial"/>
            </a:endParaRPr>
          </a:p>
          <a:p>
            <a:pPr marL="298450" marR="5080" indent="-285750">
              <a:buFont typeface="Wingdings" panose="05000000000000000000" pitchFamily="2" charset="2"/>
              <a:buChar char="ü"/>
              <a:tabLst>
                <a:tab pos="571500" algn="l"/>
                <a:tab pos="1341755" algn="l"/>
                <a:tab pos="2208530" algn="l"/>
                <a:tab pos="2641600" algn="l"/>
                <a:tab pos="3912870" algn="l"/>
                <a:tab pos="4591050" algn="l"/>
                <a:tab pos="4935855" algn="l"/>
              </a:tabLst>
            </a:pPr>
            <a:r>
              <a:rPr lang="en-ZA" sz="1600" dirty="0" smtClean="0">
                <a:latin typeface="Arial"/>
                <a:cs typeface="Arial"/>
              </a:rPr>
              <a:t>Printers will provide Integrated Report (printed) in time to meet </a:t>
            </a:r>
            <a:r>
              <a:rPr lang="en-ZA" sz="1600" b="1" dirty="0" smtClean="0">
                <a:latin typeface="Arial"/>
                <a:cs typeface="Arial"/>
              </a:rPr>
              <a:t>28 September 2018 </a:t>
            </a:r>
            <a:r>
              <a:rPr lang="en-ZA" sz="1600" dirty="0" smtClean="0">
                <a:latin typeface="Arial"/>
                <a:cs typeface="Arial"/>
              </a:rPr>
              <a:t>Parliamentary deadline </a:t>
            </a:r>
            <a:endParaRPr lang="en-ZA" sz="1600" dirty="0">
              <a:latin typeface="Arial"/>
              <a:cs typeface="Arial"/>
            </a:endParaRPr>
          </a:p>
        </p:txBody>
      </p:sp>
      <p:sp>
        <p:nvSpPr>
          <p:cNvPr id="8" name="Slide Number Placeholder 7"/>
          <p:cNvSpPr>
            <a:spLocks noGrp="1"/>
          </p:cNvSpPr>
          <p:nvPr>
            <p:ph type="sldNum" sz="quarter" idx="7"/>
          </p:nvPr>
        </p:nvSpPr>
        <p:spPr/>
        <p:txBody>
          <a:bodyPr/>
          <a:lstStyle/>
          <a:p>
            <a:pPr marL="25400">
              <a:lnSpc>
                <a:spcPts val="1425"/>
              </a:lnSpc>
            </a:pPr>
            <a:fld id="{81D60167-4931-47E6-BA6A-407CBD079E47}" type="slidenum">
              <a:rPr lang="en-ZA" spc="-5" smtClean="0"/>
              <a:pPr marL="25400">
                <a:lnSpc>
                  <a:spcPts val="1425"/>
                </a:lnSpc>
              </a:pPr>
              <a:t>9</a:t>
            </a:fld>
            <a:endParaRPr lang="en-ZA" spc="-5" dirty="0"/>
          </a:p>
        </p:txBody>
      </p:sp>
    </p:spTree>
    <p:extLst>
      <p:ext uri="{BB962C8B-B14F-4D97-AF65-F5344CB8AC3E}">
        <p14:creationId xmlns:p14="http://schemas.microsoft.com/office/powerpoint/2010/main" xmlns="" val="3390432433"/>
      </p:ext>
    </p:extLst>
  </p:cSld>
  <p:clrMapOvr>
    <a:masterClrMapping/>
  </p:clrMapOvr>
  <p:transition spd="slow">
    <p:push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0C0"/>
      </a:hlink>
      <a:folHlink>
        <a:srgbClr val="0070C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82B5CA"/>
        </a:dk2>
        <a:lt2>
          <a:srgbClr val="669933"/>
        </a:lt2>
        <a:accent1>
          <a:srgbClr val="660033"/>
        </a:accent1>
        <a:accent2>
          <a:srgbClr val="067875"/>
        </a:accent2>
        <a:accent3>
          <a:srgbClr val="FFFFFF"/>
        </a:accent3>
        <a:accent4>
          <a:srgbClr val="000000"/>
        </a:accent4>
        <a:accent5>
          <a:srgbClr val="B8AAAD"/>
        </a:accent5>
        <a:accent6>
          <a:srgbClr val="056C69"/>
        </a:accent6>
        <a:hlink>
          <a:srgbClr val="FEC024"/>
        </a:hlink>
        <a:folHlink>
          <a:srgbClr val="17496F"/>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3399"/>
        </a:dk2>
        <a:lt2>
          <a:srgbClr val="CCFF99"/>
        </a:lt2>
        <a:accent1>
          <a:srgbClr val="008000"/>
        </a:accent1>
        <a:accent2>
          <a:srgbClr val="FFCC66"/>
        </a:accent2>
        <a:accent3>
          <a:srgbClr val="AAADCA"/>
        </a:accent3>
        <a:accent4>
          <a:srgbClr val="DADADA"/>
        </a:accent4>
        <a:accent5>
          <a:srgbClr val="AAC0AA"/>
        </a:accent5>
        <a:accent6>
          <a:srgbClr val="E7B95C"/>
        </a:accent6>
        <a:hlink>
          <a:srgbClr val="0099CC"/>
        </a:hlink>
        <a:folHlink>
          <a:srgbClr val="990000"/>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4D4D4D"/>
        </a:lt2>
        <a:accent1>
          <a:srgbClr val="DDDDDD"/>
        </a:accent1>
        <a:accent2>
          <a:srgbClr val="B2B2B2"/>
        </a:accent2>
        <a:accent3>
          <a:srgbClr val="FFFFFF"/>
        </a:accent3>
        <a:accent4>
          <a:srgbClr val="000000"/>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000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1134</TotalTime>
  <Words>2061</Words>
  <Application>Microsoft Office PowerPoint</Application>
  <PresentationFormat>On-screen Show (4:3)</PresentationFormat>
  <Paragraphs>442</Paragraphs>
  <Slides>25</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28" baseType="lpstr">
      <vt:lpstr>Office Theme</vt:lpstr>
      <vt:lpstr>1_Blank Presentation</vt:lpstr>
      <vt:lpstr>Document</vt:lpstr>
      <vt:lpstr>Slide 1</vt:lpstr>
      <vt:lpstr>CONTENTS</vt:lpstr>
      <vt:lpstr>NHFC OVERVIEW</vt:lpstr>
      <vt:lpstr>NHFC MANDATE</vt:lpstr>
      <vt:lpstr>ORGANISATIONAL STRUCTURE</vt:lpstr>
      <vt:lpstr>Slide 6</vt:lpstr>
      <vt:lpstr>KEY STRATEGIC ISSUES</vt:lpstr>
      <vt:lpstr>AREAS OF SUCCESS</vt:lpstr>
      <vt:lpstr>2017/18 EXTERNAL AUDIT</vt:lpstr>
      <vt:lpstr>2017/18 EXTERNAL AUDIT</vt:lpstr>
      <vt:lpstr> 2018 PERFORMANCE SNAPSHOT </vt:lpstr>
      <vt:lpstr>CUMULATIVE FUNDS DISBURSED DIRECTLY BY NHFC</vt:lpstr>
      <vt:lpstr>Slide 13</vt:lpstr>
      <vt:lpstr>DEVELOPMENT IMPACT: FUNDS LEVERAGED </vt:lpstr>
      <vt:lpstr>FINANCIAL PERFORMANCE</vt:lpstr>
      <vt:lpstr>SUMMARY GROUP STATEMENT OF COMPREHENSIVE INCOME:  FY 2017/18 </vt:lpstr>
      <vt:lpstr>SUMMARY GROUP STATEMENT OF FINANCIAL POSITION:  FY 2017/18 </vt:lpstr>
      <vt:lpstr>KEY FINANCIAL INDICATORS: FY 2017/18 </vt:lpstr>
      <vt:lpstr>BUSINESS PLAN: MTSF TARGETS 2015 - 2019</vt:lpstr>
      <vt:lpstr>CHALLENGES</vt:lpstr>
      <vt:lpstr>CHALLENGES</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Govender</dc:creator>
  <cp:lastModifiedBy>PUMZA</cp:lastModifiedBy>
  <cp:revision>179</cp:revision>
  <cp:lastPrinted>2018-09-07T14:42:52Z</cp:lastPrinted>
  <dcterms:created xsi:type="dcterms:W3CDTF">2018-03-06T09:34:11Z</dcterms:created>
  <dcterms:modified xsi:type="dcterms:W3CDTF">2018-10-12T09:20:58Z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2018-02-09T00:00:00Z</vt:filetime>
  </property>
  <property fmtid="{D5CDD505-2E9C-101B-9397-08002B2CF9AE}" pid="3" name="Creator">
    <vt:lpwstr>Microsoft® PowerPoint® 2013</vt:lpwstr>
  </property>
  <property fmtid="{D5CDD505-2E9C-101B-9397-08002B2CF9AE}" pid="4" name="LastSaved">
    <vt:filetime>2018-03-06T00:00:00Z</vt:filetime>
  </property>
</Properties>
</file>