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60" r:id="rId6"/>
    <p:sldMasterId id="2147483672" r:id="rId7"/>
  </p:sldMasterIdLst>
  <p:notesMasterIdLst>
    <p:notesMasterId r:id="rId59"/>
  </p:notesMasterIdLst>
  <p:sldIdLst>
    <p:sldId id="289" r:id="rId8"/>
    <p:sldId id="416" r:id="rId9"/>
    <p:sldId id="307" r:id="rId10"/>
    <p:sldId id="357" r:id="rId11"/>
    <p:sldId id="363" r:id="rId12"/>
    <p:sldId id="360" r:id="rId13"/>
    <p:sldId id="430" r:id="rId14"/>
    <p:sldId id="314" r:id="rId15"/>
    <p:sldId id="400" r:id="rId16"/>
    <p:sldId id="380" r:id="rId17"/>
    <p:sldId id="401" r:id="rId18"/>
    <p:sldId id="402" r:id="rId19"/>
    <p:sldId id="381" r:id="rId20"/>
    <p:sldId id="383" r:id="rId21"/>
    <p:sldId id="384" r:id="rId22"/>
    <p:sldId id="386" r:id="rId23"/>
    <p:sldId id="387" r:id="rId24"/>
    <p:sldId id="388" r:id="rId25"/>
    <p:sldId id="390" r:id="rId26"/>
    <p:sldId id="385" r:id="rId27"/>
    <p:sldId id="389" r:id="rId28"/>
    <p:sldId id="392" r:id="rId29"/>
    <p:sldId id="394" r:id="rId30"/>
    <p:sldId id="391" r:id="rId31"/>
    <p:sldId id="395" r:id="rId32"/>
    <p:sldId id="397" r:id="rId33"/>
    <p:sldId id="396" r:id="rId34"/>
    <p:sldId id="399" r:id="rId35"/>
    <p:sldId id="398" r:id="rId36"/>
    <p:sldId id="404" r:id="rId37"/>
    <p:sldId id="403" r:id="rId38"/>
    <p:sldId id="406" r:id="rId39"/>
    <p:sldId id="407" r:id="rId40"/>
    <p:sldId id="408" r:id="rId41"/>
    <p:sldId id="405" r:id="rId42"/>
    <p:sldId id="410" r:id="rId43"/>
    <p:sldId id="409" r:id="rId44"/>
    <p:sldId id="411" r:id="rId45"/>
    <p:sldId id="412" r:id="rId46"/>
    <p:sldId id="413" r:id="rId47"/>
    <p:sldId id="414" r:id="rId48"/>
    <p:sldId id="415" r:id="rId49"/>
    <p:sldId id="420" r:id="rId50"/>
    <p:sldId id="428" r:id="rId51"/>
    <p:sldId id="429" r:id="rId52"/>
    <p:sldId id="421" r:id="rId53"/>
    <p:sldId id="423" r:id="rId54"/>
    <p:sldId id="424" r:id="rId55"/>
    <p:sldId id="422" r:id="rId56"/>
    <p:sldId id="427" r:id="rId57"/>
    <p:sldId id="426"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Default Section" id="{6A5FDBD4-42DC-44DA-A975-C5BD82F30E06}">
          <p14:sldIdLst>
            <p14:sldId id="289"/>
            <p14:sldId id="416"/>
            <p14:sldId id="307"/>
            <p14:sldId id="357"/>
            <p14:sldId id="363"/>
            <p14:sldId id="360"/>
            <p14:sldId id="430"/>
            <p14:sldId id="314"/>
            <p14:sldId id="400"/>
            <p14:sldId id="380"/>
            <p14:sldId id="401"/>
            <p14:sldId id="402"/>
            <p14:sldId id="381"/>
            <p14:sldId id="383"/>
            <p14:sldId id="384"/>
            <p14:sldId id="386"/>
            <p14:sldId id="387"/>
            <p14:sldId id="388"/>
            <p14:sldId id="390"/>
            <p14:sldId id="385"/>
            <p14:sldId id="389"/>
            <p14:sldId id="392"/>
            <p14:sldId id="394"/>
            <p14:sldId id="391"/>
            <p14:sldId id="395"/>
            <p14:sldId id="397"/>
            <p14:sldId id="396"/>
            <p14:sldId id="399"/>
            <p14:sldId id="398"/>
            <p14:sldId id="404"/>
            <p14:sldId id="403"/>
            <p14:sldId id="406"/>
            <p14:sldId id="407"/>
            <p14:sldId id="408"/>
            <p14:sldId id="405"/>
            <p14:sldId id="410"/>
            <p14:sldId id="409"/>
            <p14:sldId id="411"/>
            <p14:sldId id="412"/>
            <p14:sldId id="413"/>
            <p14:sldId id="414"/>
            <p14:sldId id="415"/>
            <p14:sldId id="420"/>
            <p14:sldId id="428"/>
            <p14:sldId id="429"/>
            <p14:sldId id="421"/>
            <p14:sldId id="423"/>
            <p14:sldId id="424"/>
            <p14:sldId id="422"/>
            <p14:sldId id="427"/>
            <p14:sldId id="426"/>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35855"/>
    <a:srgbClr val="39A13A"/>
    <a:srgbClr val="89E569"/>
    <a:srgbClr val="6DE17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3073" autoAdjust="0"/>
  </p:normalViewPr>
  <p:slideViewPr>
    <p:cSldViewPr snapToGrid="0" snapToObjects="1">
      <p:cViewPr>
        <p:scale>
          <a:sx n="81" d="100"/>
          <a:sy n="81" d="100"/>
        </p:scale>
        <p:origin x="-2484" y="-594"/>
      </p:cViewPr>
      <p:guideLst>
        <p:guide orient="horz" pos="2160"/>
        <p:guide pos="2880"/>
      </p:guideLst>
    </p:cSldViewPr>
  </p:slideViewPr>
  <p:outlineViewPr>
    <p:cViewPr>
      <p:scale>
        <a:sx n="33" d="100"/>
        <a:sy n="33" d="100"/>
      </p:scale>
      <p:origin x="0" y="9186"/>
    </p:cViewPr>
  </p:outlineViewPr>
  <p:notesTextViewPr>
    <p:cViewPr>
      <p:scale>
        <a:sx n="100" d="100"/>
        <a:sy n="100" d="100"/>
      </p:scale>
      <p:origin x="0" y="0"/>
    </p:cViewPr>
  </p:notesTextViewPr>
  <p:sorterViewPr>
    <p:cViewPr>
      <p:scale>
        <a:sx n="142" d="100"/>
        <a:sy n="142" d="100"/>
      </p:scale>
      <p:origin x="0" y="89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ableStyles" Target="tableStyle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38682A-9801-4938-A039-C73E97E469D9}" type="datetimeFigureOut">
              <a:rPr lang="en-ZA" smtClean="0"/>
              <a:pPr/>
              <a:t>2018/10/12</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92A38B-2ACD-4901-9622-F5E96A70B78B}" type="slidenum">
              <a:rPr lang="en-ZA" smtClean="0"/>
              <a:pPr/>
              <a:t>‹#›</a:t>
            </a:fld>
            <a:endParaRPr lang="en-ZA"/>
          </a:p>
        </p:txBody>
      </p:sp>
    </p:spTree>
    <p:extLst>
      <p:ext uri="{BB962C8B-B14F-4D97-AF65-F5344CB8AC3E}">
        <p14:creationId xmlns="" xmlns:p14="http://schemas.microsoft.com/office/powerpoint/2010/main" val="3660729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07FB97-2CA5-4703-9509-FC9E13EB18A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1807998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E92A38B-2ACD-4901-9622-F5E96A70B78B}" type="slidenum">
              <a:rPr lang="en-ZA" smtClean="0">
                <a:solidFill>
                  <a:prstClr val="black"/>
                </a:solidFill>
              </a:rPr>
              <a:pPr>
                <a:defRPr/>
              </a:pPr>
              <a:t>13</a:t>
            </a:fld>
            <a:endParaRPr lang="en-ZA">
              <a:solidFill>
                <a:prstClr val="black"/>
              </a:solidFill>
            </a:endParaRPr>
          </a:p>
        </p:txBody>
      </p:sp>
    </p:spTree>
    <p:extLst>
      <p:ext uri="{BB962C8B-B14F-4D97-AF65-F5344CB8AC3E}">
        <p14:creationId xmlns="" xmlns:p14="http://schemas.microsoft.com/office/powerpoint/2010/main" val="1176740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E92A38B-2ACD-4901-9622-F5E96A70B78B}" type="slidenum">
              <a:rPr lang="en-ZA" smtClean="0">
                <a:solidFill>
                  <a:prstClr val="black"/>
                </a:solidFill>
              </a:rPr>
              <a:pPr>
                <a:defRPr/>
              </a:pPr>
              <a:t>14</a:t>
            </a:fld>
            <a:endParaRPr lang="en-ZA">
              <a:solidFill>
                <a:prstClr val="black"/>
              </a:solidFill>
            </a:endParaRPr>
          </a:p>
        </p:txBody>
      </p:sp>
    </p:spTree>
    <p:extLst>
      <p:ext uri="{BB962C8B-B14F-4D97-AF65-F5344CB8AC3E}">
        <p14:creationId xmlns="" xmlns:p14="http://schemas.microsoft.com/office/powerpoint/2010/main" val="1176740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E92A38B-2ACD-4901-9622-F5E96A70B78B}" type="slidenum">
              <a:rPr lang="en-ZA" smtClean="0">
                <a:solidFill>
                  <a:prstClr val="black"/>
                </a:solidFill>
              </a:rPr>
              <a:pPr>
                <a:defRPr/>
              </a:pPr>
              <a:t>15</a:t>
            </a:fld>
            <a:endParaRPr lang="en-ZA">
              <a:solidFill>
                <a:prstClr val="black"/>
              </a:solidFill>
            </a:endParaRPr>
          </a:p>
        </p:txBody>
      </p:sp>
    </p:spTree>
    <p:extLst>
      <p:ext uri="{BB962C8B-B14F-4D97-AF65-F5344CB8AC3E}">
        <p14:creationId xmlns="" xmlns:p14="http://schemas.microsoft.com/office/powerpoint/2010/main" val="1176740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E92A38B-2ACD-4901-9622-F5E96A70B78B}" type="slidenum">
              <a:rPr lang="en-ZA" smtClean="0">
                <a:solidFill>
                  <a:prstClr val="black"/>
                </a:solidFill>
              </a:rPr>
              <a:pPr>
                <a:defRPr/>
              </a:pPr>
              <a:t>16</a:t>
            </a:fld>
            <a:endParaRPr lang="en-ZA">
              <a:solidFill>
                <a:prstClr val="black"/>
              </a:solidFill>
            </a:endParaRPr>
          </a:p>
        </p:txBody>
      </p:sp>
    </p:spTree>
    <p:extLst>
      <p:ext uri="{BB962C8B-B14F-4D97-AF65-F5344CB8AC3E}">
        <p14:creationId xmlns="" xmlns:p14="http://schemas.microsoft.com/office/powerpoint/2010/main" val="1176740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E92A38B-2ACD-4901-9622-F5E96A70B78B}" type="slidenum">
              <a:rPr lang="en-ZA" smtClean="0">
                <a:solidFill>
                  <a:prstClr val="black"/>
                </a:solidFill>
              </a:rPr>
              <a:pPr>
                <a:defRPr/>
              </a:pPr>
              <a:t>17</a:t>
            </a:fld>
            <a:endParaRPr lang="en-ZA">
              <a:solidFill>
                <a:prstClr val="black"/>
              </a:solidFill>
            </a:endParaRPr>
          </a:p>
        </p:txBody>
      </p:sp>
    </p:spTree>
    <p:extLst>
      <p:ext uri="{BB962C8B-B14F-4D97-AF65-F5344CB8AC3E}">
        <p14:creationId xmlns="" xmlns:p14="http://schemas.microsoft.com/office/powerpoint/2010/main" val="1176740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E92A38B-2ACD-4901-9622-F5E96A70B78B}" type="slidenum">
              <a:rPr lang="en-ZA" smtClean="0">
                <a:solidFill>
                  <a:prstClr val="black"/>
                </a:solidFill>
              </a:rPr>
              <a:pPr>
                <a:defRPr/>
              </a:pPr>
              <a:t>18</a:t>
            </a:fld>
            <a:endParaRPr lang="en-ZA">
              <a:solidFill>
                <a:prstClr val="black"/>
              </a:solidFill>
            </a:endParaRPr>
          </a:p>
        </p:txBody>
      </p:sp>
    </p:spTree>
    <p:extLst>
      <p:ext uri="{BB962C8B-B14F-4D97-AF65-F5344CB8AC3E}">
        <p14:creationId xmlns="" xmlns:p14="http://schemas.microsoft.com/office/powerpoint/2010/main" val="1176740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E92A38B-2ACD-4901-9622-F5E96A70B78B}" type="slidenum">
              <a:rPr lang="en-ZA" smtClean="0">
                <a:solidFill>
                  <a:prstClr val="black"/>
                </a:solidFill>
              </a:rPr>
              <a:pPr>
                <a:defRPr/>
              </a:pPr>
              <a:t>19</a:t>
            </a:fld>
            <a:endParaRPr lang="en-ZA">
              <a:solidFill>
                <a:prstClr val="black"/>
              </a:solidFill>
            </a:endParaRPr>
          </a:p>
        </p:txBody>
      </p:sp>
    </p:spTree>
    <p:extLst>
      <p:ext uri="{BB962C8B-B14F-4D97-AF65-F5344CB8AC3E}">
        <p14:creationId xmlns="" xmlns:p14="http://schemas.microsoft.com/office/powerpoint/2010/main" val="1176740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E92A38B-2ACD-4901-9622-F5E96A70B78B}" type="slidenum">
              <a:rPr lang="en-ZA" smtClean="0">
                <a:solidFill>
                  <a:prstClr val="black"/>
                </a:solidFill>
              </a:rPr>
              <a:pPr>
                <a:defRPr/>
              </a:pPr>
              <a:t>20</a:t>
            </a:fld>
            <a:endParaRPr lang="en-ZA">
              <a:solidFill>
                <a:prstClr val="black"/>
              </a:solidFill>
            </a:endParaRPr>
          </a:p>
        </p:txBody>
      </p:sp>
    </p:spTree>
    <p:extLst>
      <p:ext uri="{BB962C8B-B14F-4D97-AF65-F5344CB8AC3E}">
        <p14:creationId xmlns="" xmlns:p14="http://schemas.microsoft.com/office/powerpoint/2010/main" val="1176740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E92A38B-2ACD-4901-9622-F5E96A70B78B}" type="slidenum">
              <a:rPr lang="en-ZA" smtClean="0">
                <a:solidFill>
                  <a:prstClr val="black"/>
                </a:solidFill>
              </a:rPr>
              <a:pPr>
                <a:defRPr/>
              </a:pPr>
              <a:t>21</a:t>
            </a:fld>
            <a:endParaRPr lang="en-ZA">
              <a:solidFill>
                <a:prstClr val="black"/>
              </a:solidFill>
            </a:endParaRPr>
          </a:p>
        </p:txBody>
      </p:sp>
    </p:spTree>
    <p:extLst>
      <p:ext uri="{BB962C8B-B14F-4D97-AF65-F5344CB8AC3E}">
        <p14:creationId xmlns="" xmlns:p14="http://schemas.microsoft.com/office/powerpoint/2010/main" val="1176740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E92A38B-2ACD-4901-9622-F5E96A70B78B}" type="slidenum">
              <a:rPr lang="en-ZA" smtClean="0">
                <a:solidFill>
                  <a:prstClr val="black"/>
                </a:solidFill>
              </a:rPr>
              <a:pPr>
                <a:defRPr/>
              </a:pPr>
              <a:t>22</a:t>
            </a:fld>
            <a:endParaRPr lang="en-ZA">
              <a:solidFill>
                <a:prstClr val="black"/>
              </a:solidFill>
            </a:endParaRPr>
          </a:p>
        </p:txBody>
      </p:sp>
    </p:spTree>
    <p:extLst>
      <p:ext uri="{BB962C8B-B14F-4D97-AF65-F5344CB8AC3E}">
        <p14:creationId xmlns="" xmlns:p14="http://schemas.microsoft.com/office/powerpoint/2010/main" val="1176740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03FCC3D-C58B-4A34-88B0-297114D0CC6B}" type="slidenum">
              <a:rPr lang="en-ZA" smtClean="0">
                <a:solidFill>
                  <a:prstClr val="black"/>
                </a:solidFill>
              </a:rPr>
              <a:pPr/>
              <a:t>4</a:t>
            </a:fld>
            <a:endParaRPr lang="en-ZA">
              <a:solidFill>
                <a:prstClr val="black"/>
              </a:solidFill>
            </a:endParaRPr>
          </a:p>
        </p:txBody>
      </p:sp>
    </p:spTree>
    <p:extLst>
      <p:ext uri="{BB962C8B-B14F-4D97-AF65-F5344CB8AC3E}">
        <p14:creationId xmlns="" xmlns:p14="http://schemas.microsoft.com/office/powerpoint/2010/main" val="4272518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E92A38B-2ACD-4901-9622-F5E96A70B78B}" type="slidenum">
              <a:rPr lang="en-ZA" smtClean="0">
                <a:solidFill>
                  <a:prstClr val="black"/>
                </a:solidFill>
              </a:rPr>
              <a:pPr>
                <a:defRPr/>
              </a:pPr>
              <a:t>23</a:t>
            </a:fld>
            <a:endParaRPr lang="en-ZA">
              <a:solidFill>
                <a:prstClr val="black"/>
              </a:solidFill>
            </a:endParaRPr>
          </a:p>
        </p:txBody>
      </p:sp>
    </p:spTree>
    <p:extLst>
      <p:ext uri="{BB962C8B-B14F-4D97-AF65-F5344CB8AC3E}">
        <p14:creationId xmlns="" xmlns:p14="http://schemas.microsoft.com/office/powerpoint/2010/main" val="1176740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E92A38B-2ACD-4901-9622-F5E96A70B78B}" type="slidenum">
              <a:rPr lang="en-ZA" smtClean="0">
                <a:solidFill>
                  <a:prstClr val="black"/>
                </a:solidFill>
              </a:rPr>
              <a:pPr>
                <a:defRPr/>
              </a:pPr>
              <a:t>24</a:t>
            </a:fld>
            <a:endParaRPr lang="en-ZA">
              <a:solidFill>
                <a:prstClr val="black"/>
              </a:solidFill>
            </a:endParaRPr>
          </a:p>
        </p:txBody>
      </p:sp>
    </p:spTree>
    <p:extLst>
      <p:ext uri="{BB962C8B-B14F-4D97-AF65-F5344CB8AC3E}">
        <p14:creationId xmlns="" xmlns:p14="http://schemas.microsoft.com/office/powerpoint/2010/main" val="1176740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E92A38B-2ACD-4901-9622-F5E96A70B78B}" type="slidenum">
              <a:rPr lang="en-ZA" smtClean="0">
                <a:solidFill>
                  <a:prstClr val="black"/>
                </a:solidFill>
              </a:rPr>
              <a:pPr>
                <a:defRPr/>
              </a:pPr>
              <a:t>25</a:t>
            </a:fld>
            <a:endParaRPr lang="en-ZA">
              <a:solidFill>
                <a:prstClr val="black"/>
              </a:solidFill>
            </a:endParaRPr>
          </a:p>
        </p:txBody>
      </p:sp>
    </p:spTree>
    <p:extLst>
      <p:ext uri="{BB962C8B-B14F-4D97-AF65-F5344CB8AC3E}">
        <p14:creationId xmlns="" xmlns:p14="http://schemas.microsoft.com/office/powerpoint/2010/main" val="1176740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E92A38B-2ACD-4901-9622-F5E96A70B78B}" type="slidenum">
              <a:rPr lang="en-ZA" smtClean="0">
                <a:solidFill>
                  <a:prstClr val="black"/>
                </a:solidFill>
              </a:rPr>
              <a:pPr>
                <a:defRPr/>
              </a:pPr>
              <a:t>26</a:t>
            </a:fld>
            <a:endParaRPr lang="en-ZA">
              <a:solidFill>
                <a:prstClr val="black"/>
              </a:solidFill>
            </a:endParaRPr>
          </a:p>
        </p:txBody>
      </p:sp>
    </p:spTree>
    <p:extLst>
      <p:ext uri="{BB962C8B-B14F-4D97-AF65-F5344CB8AC3E}">
        <p14:creationId xmlns="" xmlns:p14="http://schemas.microsoft.com/office/powerpoint/2010/main" val="11767401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E92A38B-2ACD-4901-9622-F5E96A70B78B}" type="slidenum">
              <a:rPr lang="en-ZA" smtClean="0">
                <a:solidFill>
                  <a:prstClr val="black"/>
                </a:solidFill>
              </a:rPr>
              <a:pPr>
                <a:defRPr/>
              </a:pPr>
              <a:t>27</a:t>
            </a:fld>
            <a:endParaRPr lang="en-ZA">
              <a:solidFill>
                <a:prstClr val="black"/>
              </a:solidFill>
            </a:endParaRPr>
          </a:p>
        </p:txBody>
      </p:sp>
    </p:spTree>
    <p:extLst>
      <p:ext uri="{BB962C8B-B14F-4D97-AF65-F5344CB8AC3E}">
        <p14:creationId xmlns="" xmlns:p14="http://schemas.microsoft.com/office/powerpoint/2010/main" val="11767401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E92A38B-2ACD-4901-9622-F5E96A70B78B}" type="slidenum">
              <a:rPr lang="en-ZA" smtClean="0">
                <a:solidFill>
                  <a:prstClr val="black"/>
                </a:solidFill>
              </a:rPr>
              <a:pPr>
                <a:defRPr/>
              </a:pPr>
              <a:t>28</a:t>
            </a:fld>
            <a:endParaRPr lang="en-ZA">
              <a:solidFill>
                <a:prstClr val="black"/>
              </a:solidFill>
            </a:endParaRPr>
          </a:p>
        </p:txBody>
      </p:sp>
    </p:spTree>
    <p:extLst>
      <p:ext uri="{BB962C8B-B14F-4D97-AF65-F5344CB8AC3E}">
        <p14:creationId xmlns="" xmlns:p14="http://schemas.microsoft.com/office/powerpoint/2010/main" val="11767401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E92A38B-2ACD-4901-9622-F5E96A70B78B}" type="slidenum">
              <a:rPr lang="en-ZA" smtClean="0">
                <a:solidFill>
                  <a:prstClr val="black"/>
                </a:solidFill>
              </a:rPr>
              <a:pPr>
                <a:defRPr/>
              </a:pPr>
              <a:t>29</a:t>
            </a:fld>
            <a:endParaRPr lang="en-ZA">
              <a:solidFill>
                <a:prstClr val="black"/>
              </a:solidFill>
            </a:endParaRPr>
          </a:p>
        </p:txBody>
      </p:sp>
    </p:spTree>
    <p:extLst>
      <p:ext uri="{BB962C8B-B14F-4D97-AF65-F5344CB8AC3E}">
        <p14:creationId xmlns="" xmlns:p14="http://schemas.microsoft.com/office/powerpoint/2010/main" val="11767401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E92A38B-2ACD-4901-9622-F5E96A70B78B}" type="slidenum">
              <a:rPr lang="en-ZA" smtClean="0">
                <a:solidFill>
                  <a:prstClr val="black"/>
                </a:solidFill>
              </a:rPr>
              <a:pPr>
                <a:defRPr/>
              </a:pPr>
              <a:t>30</a:t>
            </a:fld>
            <a:endParaRPr lang="en-ZA">
              <a:solidFill>
                <a:prstClr val="black"/>
              </a:solidFill>
            </a:endParaRPr>
          </a:p>
        </p:txBody>
      </p:sp>
    </p:spTree>
    <p:extLst>
      <p:ext uri="{BB962C8B-B14F-4D97-AF65-F5344CB8AC3E}">
        <p14:creationId xmlns="" xmlns:p14="http://schemas.microsoft.com/office/powerpoint/2010/main" val="11767401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E92A38B-2ACD-4901-9622-F5E96A70B78B}" type="slidenum">
              <a:rPr lang="en-ZA" smtClean="0">
                <a:solidFill>
                  <a:prstClr val="black"/>
                </a:solidFill>
              </a:rPr>
              <a:pPr>
                <a:defRPr/>
              </a:pPr>
              <a:t>31</a:t>
            </a:fld>
            <a:endParaRPr lang="en-ZA">
              <a:solidFill>
                <a:prstClr val="black"/>
              </a:solidFill>
            </a:endParaRPr>
          </a:p>
        </p:txBody>
      </p:sp>
    </p:spTree>
    <p:extLst>
      <p:ext uri="{BB962C8B-B14F-4D97-AF65-F5344CB8AC3E}">
        <p14:creationId xmlns="" xmlns:p14="http://schemas.microsoft.com/office/powerpoint/2010/main" val="11767401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E92A38B-2ACD-4901-9622-F5E96A70B78B}" type="slidenum">
              <a:rPr lang="en-ZA" smtClean="0">
                <a:solidFill>
                  <a:prstClr val="black"/>
                </a:solidFill>
              </a:rPr>
              <a:pPr>
                <a:defRPr/>
              </a:pPr>
              <a:t>32</a:t>
            </a:fld>
            <a:endParaRPr lang="en-ZA">
              <a:solidFill>
                <a:prstClr val="black"/>
              </a:solidFill>
            </a:endParaRPr>
          </a:p>
        </p:txBody>
      </p:sp>
    </p:spTree>
    <p:extLst>
      <p:ext uri="{BB962C8B-B14F-4D97-AF65-F5344CB8AC3E}">
        <p14:creationId xmlns="" xmlns:p14="http://schemas.microsoft.com/office/powerpoint/2010/main" val="1176740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07FB97-2CA5-4703-9509-FC9E13EB18AE}" type="slidenum">
              <a:rPr lang="en-US" smtClean="0">
                <a:solidFill>
                  <a:prstClr val="black"/>
                </a:solidFill>
              </a:rPr>
              <a:pPr/>
              <a:t>5</a:t>
            </a:fld>
            <a:endParaRPr lang="en-US">
              <a:solidFill>
                <a:prstClr val="black"/>
              </a:solidFill>
            </a:endParaRPr>
          </a:p>
        </p:txBody>
      </p:sp>
    </p:spTree>
    <p:extLst>
      <p:ext uri="{BB962C8B-B14F-4D97-AF65-F5344CB8AC3E}">
        <p14:creationId xmlns="" xmlns:p14="http://schemas.microsoft.com/office/powerpoint/2010/main" val="203813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E92A38B-2ACD-4901-9622-F5E96A70B78B}" type="slidenum">
              <a:rPr lang="en-ZA" smtClean="0">
                <a:solidFill>
                  <a:prstClr val="black"/>
                </a:solidFill>
              </a:rPr>
              <a:pPr>
                <a:defRPr/>
              </a:pPr>
              <a:t>33</a:t>
            </a:fld>
            <a:endParaRPr lang="en-ZA">
              <a:solidFill>
                <a:prstClr val="black"/>
              </a:solidFill>
            </a:endParaRPr>
          </a:p>
        </p:txBody>
      </p:sp>
    </p:spTree>
    <p:extLst>
      <p:ext uri="{BB962C8B-B14F-4D97-AF65-F5344CB8AC3E}">
        <p14:creationId xmlns="" xmlns:p14="http://schemas.microsoft.com/office/powerpoint/2010/main" val="11767401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E92A38B-2ACD-4901-9622-F5E96A70B78B}" type="slidenum">
              <a:rPr lang="en-ZA" smtClean="0">
                <a:solidFill>
                  <a:prstClr val="black"/>
                </a:solidFill>
              </a:rPr>
              <a:pPr>
                <a:defRPr/>
              </a:pPr>
              <a:t>34</a:t>
            </a:fld>
            <a:endParaRPr lang="en-ZA">
              <a:solidFill>
                <a:prstClr val="black"/>
              </a:solidFill>
            </a:endParaRPr>
          </a:p>
        </p:txBody>
      </p:sp>
    </p:spTree>
    <p:extLst>
      <p:ext uri="{BB962C8B-B14F-4D97-AF65-F5344CB8AC3E}">
        <p14:creationId xmlns="" xmlns:p14="http://schemas.microsoft.com/office/powerpoint/2010/main" val="11767401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E92A38B-2ACD-4901-9622-F5E96A70B78B}" type="slidenum">
              <a:rPr lang="en-ZA" smtClean="0">
                <a:solidFill>
                  <a:prstClr val="black"/>
                </a:solidFill>
              </a:rPr>
              <a:pPr>
                <a:defRPr/>
              </a:pPr>
              <a:t>35</a:t>
            </a:fld>
            <a:endParaRPr lang="en-ZA">
              <a:solidFill>
                <a:prstClr val="black"/>
              </a:solidFill>
            </a:endParaRPr>
          </a:p>
        </p:txBody>
      </p:sp>
    </p:spTree>
    <p:extLst>
      <p:ext uri="{BB962C8B-B14F-4D97-AF65-F5344CB8AC3E}">
        <p14:creationId xmlns="" xmlns:p14="http://schemas.microsoft.com/office/powerpoint/2010/main" val="11767401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E92A38B-2ACD-4901-9622-F5E96A70B78B}" type="slidenum">
              <a:rPr lang="en-ZA" smtClean="0">
                <a:solidFill>
                  <a:prstClr val="black"/>
                </a:solidFill>
              </a:rPr>
              <a:pPr>
                <a:defRPr/>
              </a:pPr>
              <a:t>36</a:t>
            </a:fld>
            <a:endParaRPr lang="en-ZA">
              <a:solidFill>
                <a:prstClr val="black"/>
              </a:solidFill>
            </a:endParaRPr>
          </a:p>
        </p:txBody>
      </p:sp>
    </p:spTree>
    <p:extLst>
      <p:ext uri="{BB962C8B-B14F-4D97-AF65-F5344CB8AC3E}">
        <p14:creationId xmlns="" xmlns:p14="http://schemas.microsoft.com/office/powerpoint/2010/main" val="11767401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E92A38B-2ACD-4901-9622-F5E96A70B78B}" type="slidenum">
              <a:rPr lang="en-ZA" smtClean="0">
                <a:solidFill>
                  <a:prstClr val="black"/>
                </a:solidFill>
              </a:rPr>
              <a:pPr>
                <a:defRPr/>
              </a:pPr>
              <a:t>37</a:t>
            </a:fld>
            <a:endParaRPr lang="en-ZA">
              <a:solidFill>
                <a:prstClr val="black"/>
              </a:solidFill>
            </a:endParaRPr>
          </a:p>
        </p:txBody>
      </p:sp>
    </p:spTree>
    <p:extLst>
      <p:ext uri="{BB962C8B-B14F-4D97-AF65-F5344CB8AC3E}">
        <p14:creationId xmlns="" xmlns:p14="http://schemas.microsoft.com/office/powerpoint/2010/main" val="11767401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E92A38B-2ACD-4901-9622-F5E96A70B78B}" type="slidenum">
              <a:rPr lang="en-ZA" smtClean="0">
                <a:solidFill>
                  <a:prstClr val="black"/>
                </a:solidFill>
              </a:rPr>
              <a:pPr>
                <a:defRPr/>
              </a:pPr>
              <a:t>38</a:t>
            </a:fld>
            <a:endParaRPr lang="en-ZA">
              <a:solidFill>
                <a:prstClr val="black"/>
              </a:solidFill>
            </a:endParaRPr>
          </a:p>
        </p:txBody>
      </p:sp>
    </p:spTree>
    <p:extLst>
      <p:ext uri="{BB962C8B-B14F-4D97-AF65-F5344CB8AC3E}">
        <p14:creationId xmlns="" xmlns:p14="http://schemas.microsoft.com/office/powerpoint/2010/main" val="11767401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E92A38B-2ACD-4901-9622-F5E96A70B78B}" type="slidenum">
              <a:rPr lang="en-ZA" smtClean="0">
                <a:solidFill>
                  <a:prstClr val="black"/>
                </a:solidFill>
              </a:rPr>
              <a:pPr>
                <a:defRPr/>
              </a:pPr>
              <a:t>39</a:t>
            </a:fld>
            <a:endParaRPr lang="en-ZA">
              <a:solidFill>
                <a:prstClr val="black"/>
              </a:solidFill>
            </a:endParaRPr>
          </a:p>
        </p:txBody>
      </p:sp>
    </p:spTree>
    <p:extLst>
      <p:ext uri="{BB962C8B-B14F-4D97-AF65-F5344CB8AC3E}">
        <p14:creationId xmlns="" xmlns:p14="http://schemas.microsoft.com/office/powerpoint/2010/main" val="11767401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E92A38B-2ACD-4901-9622-F5E96A70B78B}" type="slidenum">
              <a:rPr lang="en-ZA" smtClean="0">
                <a:solidFill>
                  <a:prstClr val="black"/>
                </a:solidFill>
              </a:rPr>
              <a:pPr>
                <a:defRPr/>
              </a:pPr>
              <a:t>40</a:t>
            </a:fld>
            <a:endParaRPr lang="en-ZA">
              <a:solidFill>
                <a:prstClr val="black"/>
              </a:solidFill>
            </a:endParaRPr>
          </a:p>
        </p:txBody>
      </p:sp>
    </p:spTree>
    <p:extLst>
      <p:ext uri="{BB962C8B-B14F-4D97-AF65-F5344CB8AC3E}">
        <p14:creationId xmlns="" xmlns:p14="http://schemas.microsoft.com/office/powerpoint/2010/main" val="11767401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E92A38B-2ACD-4901-9622-F5E96A70B78B}" type="slidenum">
              <a:rPr lang="en-ZA" smtClean="0">
                <a:solidFill>
                  <a:prstClr val="black"/>
                </a:solidFill>
              </a:rPr>
              <a:pPr>
                <a:defRPr/>
              </a:pPr>
              <a:t>41</a:t>
            </a:fld>
            <a:endParaRPr lang="en-ZA">
              <a:solidFill>
                <a:prstClr val="black"/>
              </a:solidFill>
            </a:endParaRPr>
          </a:p>
        </p:txBody>
      </p:sp>
    </p:spTree>
    <p:extLst>
      <p:ext uri="{BB962C8B-B14F-4D97-AF65-F5344CB8AC3E}">
        <p14:creationId xmlns="" xmlns:p14="http://schemas.microsoft.com/office/powerpoint/2010/main" val="11767401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E92A38B-2ACD-4901-9622-F5E96A70B78B}" type="slidenum">
              <a:rPr lang="en-ZA" smtClean="0">
                <a:solidFill>
                  <a:prstClr val="black"/>
                </a:solidFill>
              </a:rPr>
              <a:pPr>
                <a:defRPr/>
              </a:pPr>
              <a:t>43</a:t>
            </a:fld>
            <a:endParaRPr lang="en-ZA">
              <a:solidFill>
                <a:prstClr val="black"/>
              </a:solidFill>
            </a:endParaRPr>
          </a:p>
        </p:txBody>
      </p:sp>
    </p:spTree>
    <p:extLst>
      <p:ext uri="{BB962C8B-B14F-4D97-AF65-F5344CB8AC3E}">
        <p14:creationId xmlns="" xmlns:p14="http://schemas.microsoft.com/office/powerpoint/2010/main" val="1176740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03FCC3D-C58B-4A34-88B0-297114D0CC6B}" type="slidenum">
              <a:rPr lang="en-ZA" smtClean="0">
                <a:solidFill>
                  <a:prstClr val="black"/>
                </a:solidFill>
              </a:rPr>
              <a:pPr/>
              <a:t>6</a:t>
            </a:fld>
            <a:endParaRPr lang="en-ZA">
              <a:solidFill>
                <a:prstClr val="black"/>
              </a:solidFill>
            </a:endParaRPr>
          </a:p>
        </p:txBody>
      </p:sp>
    </p:spTree>
    <p:extLst>
      <p:ext uri="{BB962C8B-B14F-4D97-AF65-F5344CB8AC3E}">
        <p14:creationId xmlns="" xmlns:p14="http://schemas.microsoft.com/office/powerpoint/2010/main" val="42725189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E92A38B-2ACD-4901-9622-F5E96A70B78B}" type="slidenum">
              <a:rPr lang="en-ZA" smtClean="0">
                <a:solidFill>
                  <a:prstClr val="black"/>
                </a:solidFill>
              </a:rPr>
              <a:pPr>
                <a:defRPr/>
              </a:pPr>
              <a:t>44</a:t>
            </a:fld>
            <a:endParaRPr lang="en-ZA">
              <a:solidFill>
                <a:prstClr val="black"/>
              </a:solidFill>
            </a:endParaRPr>
          </a:p>
        </p:txBody>
      </p:sp>
    </p:spTree>
    <p:extLst>
      <p:ext uri="{BB962C8B-B14F-4D97-AF65-F5344CB8AC3E}">
        <p14:creationId xmlns="" xmlns:p14="http://schemas.microsoft.com/office/powerpoint/2010/main" val="11767401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E92A38B-2ACD-4901-9622-F5E96A70B78B}" type="slidenum">
              <a:rPr lang="en-ZA" smtClean="0">
                <a:solidFill>
                  <a:prstClr val="black"/>
                </a:solidFill>
              </a:rPr>
              <a:pPr>
                <a:defRPr/>
              </a:pPr>
              <a:t>45</a:t>
            </a:fld>
            <a:endParaRPr lang="en-ZA">
              <a:solidFill>
                <a:prstClr val="black"/>
              </a:solidFill>
            </a:endParaRPr>
          </a:p>
        </p:txBody>
      </p:sp>
    </p:spTree>
    <p:extLst>
      <p:ext uri="{BB962C8B-B14F-4D97-AF65-F5344CB8AC3E}">
        <p14:creationId xmlns="" xmlns:p14="http://schemas.microsoft.com/office/powerpoint/2010/main" val="11767401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E92A38B-2ACD-4901-9622-F5E96A70B78B}" type="slidenum">
              <a:rPr lang="en-ZA" smtClean="0">
                <a:solidFill>
                  <a:prstClr val="black"/>
                </a:solidFill>
              </a:rPr>
              <a:pPr>
                <a:defRPr/>
              </a:pPr>
              <a:t>46</a:t>
            </a:fld>
            <a:endParaRPr lang="en-ZA">
              <a:solidFill>
                <a:prstClr val="black"/>
              </a:solidFill>
            </a:endParaRPr>
          </a:p>
        </p:txBody>
      </p:sp>
    </p:spTree>
    <p:extLst>
      <p:ext uri="{BB962C8B-B14F-4D97-AF65-F5344CB8AC3E}">
        <p14:creationId xmlns="" xmlns:p14="http://schemas.microsoft.com/office/powerpoint/2010/main" val="11767401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E92A38B-2ACD-4901-9622-F5E96A70B78B}" type="slidenum">
              <a:rPr lang="en-ZA" smtClean="0">
                <a:solidFill>
                  <a:prstClr val="black"/>
                </a:solidFill>
              </a:rPr>
              <a:pPr>
                <a:defRPr/>
              </a:pPr>
              <a:t>47</a:t>
            </a:fld>
            <a:endParaRPr lang="en-ZA">
              <a:solidFill>
                <a:prstClr val="black"/>
              </a:solidFill>
            </a:endParaRPr>
          </a:p>
        </p:txBody>
      </p:sp>
    </p:spTree>
    <p:extLst>
      <p:ext uri="{BB962C8B-B14F-4D97-AF65-F5344CB8AC3E}">
        <p14:creationId xmlns="" xmlns:p14="http://schemas.microsoft.com/office/powerpoint/2010/main" val="11767401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E92A38B-2ACD-4901-9622-F5E96A70B78B}" type="slidenum">
              <a:rPr lang="en-ZA" smtClean="0">
                <a:solidFill>
                  <a:prstClr val="black"/>
                </a:solidFill>
              </a:rPr>
              <a:pPr>
                <a:defRPr/>
              </a:pPr>
              <a:t>48</a:t>
            </a:fld>
            <a:endParaRPr lang="en-ZA">
              <a:solidFill>
                <a:prstClr val="black"/>
              </a:solidFill>
            </a:endParaRPr>
          </a:p>
        </p:txBody>
      </p:sp>
    </p:spTree>
    <p:extLst>
      <p:ext uri="{BB962C8B-B14F-4D97-AF65-F5344CB8AC3E}">
        <p14:creationId xmlns="" xmlns:p14="http://schemas.microsoft.com/office/powerpoint/2010/main" val="11767401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E92A38B-2ACD-4901-9622-F5E96A70B78B}" type="slidenum">
              <a:rPr lang="en-ZA" smtClean="0">
                <a:solidFill>
                  <a:prstClr val="black"/>
                </a:solidFill>
              </a:rPr>
              <a:pPr>
                <a:defRPr/>
              </a:pPr>
              <a:t>49</a:t>
            </a:fld>
            <a:endParaRPr lang="en-ZA">
              <a:solidFill>
                <a:prstClr val="black"/>
              </a:solidFill>
            </a:endParaRPr>
          </a:p>
        </p:txBody>
      </p:sp>
    </p:spTree>
    <p:extLst>
      <p:ext uri="{BB962C8B-B14F-4D97-AF65-F5344CB8AC3E}">
        <p14:creationId xmlns="" xmlns:p14="http://schemas.microsoft.com/office/powerpoint/2010/main" val="11767401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E92A38B-2ACD-4901-9622-F5E96A70B78B}" type="slidenum">
              <a:rPr lang="en-ZA" smtClean="0">
                <a:solidFill>
                  <a:prstClr val="black"/>
                </a:solidFill>
              </a:rPr>
              <a:pPr>
                <a:defRPr/>
              </a:pPr>
              <a:t>50</a:t>
            </a:fld>
            <a:endParaRPr lang="en-ZA">
              <a:solidFill>
                <a:prstClr val="black"/>
              </a:solidFill>
            </a:endParaRPr>
          </a:p>
        </p:txBody>
      </p:sp>
    </p:spTree>
    <p:extLst>
      <p:ext uri="{BB962C8B-B14F-4D97-AF65-F5344CB8AC3E}">
        <p14:creationId xmlns="" xmlns:p14="http://schemas.microsoft.com/office/powerpoint/2010/main" val="11767401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E92A38B-2ACD-4901-9622-F5E96A70B78B}" type="slidenum">
              <a:rPr lang="en-ZA" smtClean="0">
                <a:solidFill>
                  <a:prstClr val="black"/>
                </a:solidFill>
              </a:rPr>
              <a:pPr>
                <a:defRPr/>
              </a:pPr>
              <a:t>51</a:t>
            </a:fld>
            <a:endParaRPr lang="en-ZA">
              <a:solidFill>
                <a:prstClr val="black"/>
              </a:solidFill>
            </a:endParaRPr>
          </a:p>
        </p:txBody>
      </p:sp>
    </p:spTree>
    <p:extLst>
      <p:ext uri="{BB962C8B-B14F-4D97-AF65-F5344CB8AC3E}">
        <p14:creationId xmlns="" xmlns:p14="http://schemas.microsoft.com/office/powerpoint/2010/main" val="1176740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E92A38B-2ACD-4901-9622-F5E96A70B78B}" type="slidenum">
              <a:rPr lang="en-ZA" smtClean="0"/>
              <a:pPr/>
              <a:t>7</a:t>
            </a:fld>
            <a:endParaRPr lang="en-ZA"/>
          </a:p>
        </p:txBody>
      </p:sp>
    </p:spTree>
    <p:extLst>
      <p:ext uri="{BB962C8B-B14F-4D97-AF65-F5344CB8AC3E}">
        <p14:creationId xmlns="" xmlns:p14="http://schemas.microsoft.com/office/powerpoint/2010/main" val="21831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E92A38B-2ACD-4901-9622-F5E96A70B78B}" type="slidenum">
              <a:rPr lang="en-ZA" smtClean="0">
                <a:solidFill>
                  <a:prstClr val="black"/>
                </a:solidFill>
              </a:rPr>
              <a:pPr>
                <a:defRPr/>
              </a:pPr>
              <a:t>9</a:t>
            </a:fld>
            <a:endParaRPr lang="en-ZA">
              <a:solidFill>
                <a:prstClr val="black"/>
              </a:solidFill>
            </a:endParaRPr>
          </a:p>
        </p:txBody>
      </p:sp>
    </p:spTree>
    <p:extLst>
      <p:ext uri="{BB962C8B-B14F-4D97-AF65-F5344CB8AC3E}">
        <p14:creationId xmlns="" xmlns:p14="http://schemas.microsoft.com/office/powerpoint/2010/main" val="1176740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E92A38B-2ACD-4901-9622-F5E96A70B78B}" type="slidenum">
              <a:rPr lang="en-ZA" smtClean="0">
                <a:solidFill>
                  <a:prstClr val="black"/>
                </a:solidFill>
              </a:rPr>
              <a:pPr>
                <a:defRPr/>
              </a:pPr>
              <a:t>10</a:t>
            </a:fld>
            <a:endParaRPr lang="en-ZA">
              <a:solidFill>
                <a:prstClr val="black"/>
              </a:solidFill>
            </a:endParaRPr>
          </a:p>
        </p:txBody>
      </p:sp>
    </p:spTree>
    <p:extLst>
      <p:ext uri="{BB962C8B-B14F-4D97-AF65-F5344CB8AC3E}">
        <p14:creationId xmlns="" xmlns:p14="http://schemas.microsoft.com/office/powerpoint/2010/main" val="1176740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E92A38B-2ACD-4901-9622-F5E96A70B78B}" type="slidenum">
              <a:rPr lang="en-ZA" smtClean="0">
                <a:solidFill>
                  <a:prstClr val="black"/>
                </a:solidFill>
              </a:rPr>
              <a:pPr>
                <a:defRPr/>
              </a:pPr>
              <a:t>11</a:t>
            </a:fld>
            <a:endParaRPr lang="en-ZA">
              <a:solidFill>
                <a:prstClr val="black"/>
              </a:solidFill>
            </a:endParaRPr>
          </a:p>
        </p:txBody>
      </p:sp>
    </p:spTree>
    <p:extLst>
      <p:ext uri="{BB962C8B-B14F-4D97-AF65-F5344CB8AC3E}">
        <p14:creationId xmlns="" xmlns:p14="http://schemas.microsoft.com/office/powerpoint/2010/main" val="1176740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E92A38B-2ACD-4901-9622-F5E96A70B78B}" type="slidenum">
              <a:rPr lang="en-ZA" smtClean="0">
                <a:solidFill>
                  <a:prstClr val="black"/>
                </a:solidFill>
              </a:rPr>
              <a:pPr>
                <a:defRPr/>
              </a:pPr>
              <a:t>12</a:t>
            </a:fld>
            <a:endParaRPr lang="en-ZA">
              <a:solidFill>
                <a:prstClr val="black"/>
              </a:solidFill>
            </a:endParaRPr>
          </a:p>
        </p:txBody>
      </p:sp>
    </p:spTree>
    <p:extLst>
      <p:ext uri="{BB962C8B-B14F-4D97-AF65-F5344CB8AC3E}">
        <p14:creationId xmlns="" xmlns:p14="http://schemas.microsoft.com/office/powerpoint/2010/main" val="1176740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480E012-8BDA-E44A-AB95-2C3DF8F00A67}" type="datetimeFigureOut">
              <a:rPr lang="en-US" smtClean="0"/>
              <a:pPr/>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CAB5A-9401-5442-B54D-9E441F4DE593}" type="slidenum">
              <a:rPr lang="en-US" smtClean="0"/>
              <a:pPr/>
              <a:t>‹#›</a:t>
            </a:fld>
            <a:endParaRPr lang="en-US"/>
          </a:p>
        </p:txBody>
      </p:sp>
    </p:spTree>
    <p:extLst>
      <p:ext uri="{BB962C8B-B14F-4D97-AF65-F5344CB8AC3E}">
        <p14:creationId xmlns="" xmlns:p14="http://schemas.microsoft.com/office/powerpoint/2010/main" val="4205162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80E012-8BDA-E44A-AB95-2C3DF8F00A67}" type="datetimeFigureOut">
              <a:rPr lang="en-US" smtClean="0"/>
              <a:pPr/>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CAB5A-9401-5442-B54D-9E441F4DE593}" type="slidenum">
              <a:rPr lang="en-US" smtClean="0"/>
              <a:pPr/>
              <a:t>‹#›</a:t>
            </a:fld>
            <a:endParaRPr lang="en-US"/>
          </a:p>
        </p:txBody>
      </p:sp>
    </p:spTree>
    <p:extLst>
      <p:ext uri="{BB962C8B-B14F-4D97-AF65-F5344CB8AC3E}">
        <p14:creationId xmlns="" xmlns:p14="http://schemas.microsoft.com/office/powerpoint/2010/main" val="292179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80E012-8BDA-E44A-AB95-2C3DF8F00A67}" type="datetimeFigureOut">
              <a:rPr lang="en-US" smtClean="0"/>
              <a:pPr/>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CAB5A-9401-5442-B54D-9E441F4DE593}" type="slidenum">
              <a:rPr lang="en-US" smtClean="0"/>
              <a:pPr/>
              <a:t>‹#›</a:t>
            </a:fld>
            <a:endParaRPr lang="en-US"/>
          </a:p>
        </p:txBody>
      </p:sp>
    </p:spTree>
    <p:extLst>
      <p:ext uri="{BB962C8B-B14F-4D97-AF65-F5344CB8AC3E}">
        <p14:creationId xmlns="" xmlns:p14="http://schemas.microsoft.com/office/powerpoint/2010/main" val="372004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480E012-8BDA-E44A-AB95-2C3DF8F00A67}" type="datetimeFigureOut">
              <a:rPr lang="en-US" smtClean="0">
                <a:solidFill>
                  <a:prstClr val="black">
                    <a:tint val="75000"/>
                  </a:prstClr>
                </a:solidFill>
              </a:rPr>
              <a:pPr/>
              <a:t>10/12/2018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ECAB5A-9401-5442-B54D-9E441F4DE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961225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80E012-8BDA-E44A-AB95-2C3DF8F00A67}" type="datetimeFigureOut">
              <a:rPr lang="en-US" smtClean="0">
                <a:solidFill>
                  <a:prstClr val="black">
                    <a:tint val="75000"/>
                  </a:prstClr>
                </a:solidFill>
              </a:rPr>
              <a:pPr/>
              <a:t>10/12/2018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ECAB5A-9401-5442-B54D-9E441F4DE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779575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hda-thank-you-page-01.png"/>
          <p:cNvPicPr>
            <a:picLocks noChangeAspect="1"/>
          </p:cNvPicPr>
          <p:nvPr userDrawn="1"/>
        </p:nvPicPr>
        <p:blipFill>
          <a:blip r:embed="rId2"/>
          <a:stretch>
            <a:fillRect/>
          </a:stretch>
        </p:blipFill>
        <p:spPr>
          <a:xfrm>
            <a:off x="-88699" y="0"/>
            <a:ext cx="9321398" cy="5022364"/>
          </a:xfrm>
          <a:prstGeom prst="rect">
            <a:avLst/>
          </a:prstGeom>
        </p:spPr>
      </p:pic>
      <p:sp>
        <p:nvSpPr>
          <p:cNvPr id="2" name="Title 1"/>
          <p:cNvSpPr>
            <a:spLocks noGrp="1"/>
          </p:cNvSpPr>
          <p:nvPr>
            <p:ph type="title"/>
          </p:nvPr>
        </p:nvSpPr>
        <p:spPr>
          <a:xfrm>
            <a:off x="722313" y="4313241"/>
            <a:ext cx="7772400" cy="1362075"/>
          </a:xfrm>
        </p:spPr>
        <p:txBody>
          <a:bodyPr anchor="t"/>
          <a:lstStyle>
            <a:lvl1pPr algn="l">
              <a:defRPr sz="4000" b="1" cap="all"/>
            </a:lvl1pPr>
          </a:lstStyle>
          <a:p>
            <a:r>
              <a:rPr lang="en-US" dirty="0"/>
              <a:t>Click to edit Master title style</a:t>
            </a:r>
          </a:p>
        </p:txBody>
      </p:sp>
      <p:sp>
        <p:nvSpPr>
          <p:cNvPr id="4" name="Date Placeholder 3"/>
          <p:cNvSpPr>
            <a:spLocks noGrp="1"/>
          </p:cNvSpPr>
          <p:nvPr>
            <p:ph type="dt" sz="half" idx="10"/>
          </p:nvPr>
        </p:nvSpPr>
        <p:spPr/>
        <p:txBody>
          <a:bodyPr/>
          <a:lstStyle/>
          <a:p>
            <a:fld id="{5480E012-8BDA-E44A-AB95-2C3DF8F00A67}" type="datetimeFigureOut">
              <a:rPr lang="en-US" smtClean="0">
                <a:solidFill>
                  <a:prstClr val="black">
                    <a:tint val="75000"/>
                  </a:prstClr>
                </a:solidFill>
              </a:rPr>
              <a:pPr/>
              <a:t>10/12/2018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ECAB5A-9401-5442-B54D-9E441F4DE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489475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80E012-8BDA-E44A-AB95-2C3DF8F00A67}" type="datetimeFigureOut">
              <a:rPr lang="en-US" smtClean="0">
                <a:solidFill>
                  <a:prstClr val="black">
                    <a:tint val="75000"/>
                  </a:prstClr>
                </a:solidFill>
              </a:rPr>
              <a:pPr/>
              <a:t>10/12/2018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6ECAB5A-9401-5442-B54D-9E441F4DE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765702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80E012-8BDA-E44A-AB95-2C3DF8F00A67}" type="datetimeFigureOut">
              <a:rPr lang="en-US" smtClean="0">
                <a:solidFill>
                  <a:prstClr val="black">
                    <a:tint val="75000"/>
                  </a:prstClr>
                </a:solidFill>
              </a:rPr>
              <a:pPr/>
              <a:t>10/12/2018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6ECAB5A-9401-5442-B54D-9E441F4DE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089059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80E012-8BDA-E44A-AB95-2C3DF8F00A67}" type="datetimeFigureOut">
              <a:rPr lang="en-US" smtClean="0">
                <a:solidFill>
                  <a:prstClr val="black">
                    <a:tint val="75000"/>
                  </a:prstClr>
                </a:solidFill>
              </a:rPr>
              <a:pPr/>
              <a:t>10/12/2018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6ECAB5A-9401-5442-B54D-9E441F4DE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033776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80E012-8BDA-E44A-AB95-2C3DF8F00A67}" type="datetimeFigureOut">
              <a:rPr lang="en-US" smtClean="0">
                <a:solidFill>
                  <a:prstClr val="black">
                    <a:tint val="75000"/>
                  </a:prstClr>
                </a:solidFill>
              </a:rPr>
              <a:pPr/>
              <a:t>10/12/2018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6ECAB5A-9401-5442-B54D-9E441F4DE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2762221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80E012-8BDA-E44A-AB95-2C3DF8F00A67}" type="datetimeFigureOut">
              <a:rPr lang="en-US" smtClean="0">
                <a:solidFill>
                  <a:prstClr val="black">
                    <a:tint val="75000"/>
                  </a:prstClr>
                </a:solidFill>
              </a:rPr>
              <a:pPr/>
              <a:t>10/12/2018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6ECAB5A-9401-5442-B54D-9E441F4DE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802727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80E012-8BDA-E44A-AB95-2C3DF8F00A67}" type="datetimeFigureOut">
              <a:rPr lang="en-US" smtClean="0"/>
              <a:pPr/>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CAB5A-9401-5442-B54D-9E441F4DE593}" type="slidenum">
              <a:rPr lang="en-US" smtClean="0"/>
              <a:pPr/>
              <a:t>‹#›</a:t>
            </a:fld>
            <a:endParaRPr lang="en-US"/>
          </a:p>
        </p:txBody>
      </p:sp>
    </p:spTree>
    <p:extLst>
      <p:ext uri="{BB962C8B-B14F-4D97-AF65-F5344CB8AC3E}">
        <p14:creationId xmlns="" xmlns:p14="http://schemas.microsoft.com/office/powerpoint/2010/main" val="3274934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80E012-8BDA-E44A-AB95-2C3DF8F00A67}" type="datetimeFigureOut">
              <a:rPr lang="en-US" smtClean="0">
                <a:solidFill>
                  <a:prstClr val="black">
                    <a:tint val="75000"/>
                  </a:prstClr>
                </a:solidFill>
              </a:rPr>
              <a:pPr/>
              <a:t>10/12/2018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6ECAB5A-9401-5442-B54D-9E441F4DE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2087089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80E012-8BDA-E44A-AB95-2C3DF8F00A67}" type="datetimeFigureOut">
              <a:rPr lang="en-US" smtClean="0">
                <a:solidFill>
                  <a:prstClr val="black">
                    <a:tint val="75000"/>
                  </a:prstClr>
                </a:solidFill>
              </a:rPr>
              <a:pPr/>
              <a:t>10/12/2018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ECAB5A-9401-5442-B54D-9E441F4DE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5577597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80E012-8BDA-E44A-AB95-2C3DF8F00A67}" type="datetimeFigureOut">
              <a:rPr lang="en-US" smtClean="0">
                <a:solidFill>
                  <a:prstClr val="black">
                    <a:tint val="75000"/>
                  </a:prstClr>
                </a:solidFill>
              </a:rPr>
              <a:pPr/>
              <a:t>10/12/2018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6ECAB5A-9401-5442-B54D-9E441F4DE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843062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480E012-8BDA-E44A-AB95-2C3DF8F00A67}" type="datetimeFigureOut">
              <a:rPr lang="en-US" smtClean="0">
                <a:solidFill>
                  <a:prstClr val="black">
                    <a:tint val="75000"/>
                  </a:prstClr>
                </a:solidFill>
              </a:rPr>
              <a:pPr/>
              <a:t>10/12/2018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ECAB5A-9401-5442-B54D-9E441F4DE5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4634847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80E012-8BDA-E44A-AB95-2C3DF8F00A67}" type="datetimeFigureOut">
              <a:rPr lang="en-US" smtClean="0">
                <a:solidFill>
                  <a:prstClr val="black">
                    <a:tint val="75000"/>
                  </a:prstClr>
                </a:solidFill>
              </a:rPr>
              <a:pPr/>
              <a:t>10/12/2018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ECAB5A-9401-5442-B54D-9E441F4DE5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4246759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hda-thank-you-page-01.png"/>
          <p:cNvPicPr>
            <a:picLocks noChangeAspect="1"/>
          </p:cNvPicPr>
          <p:nvPr userDrawn="1"/>
        </p:nvPicPr>
        <p:blipFill>
          <a:blip r:embed="rId2"/>
          <a:stretch>
            <a:fillRect/>
          </a:stretch>
        </p:blipFill>
        <p:spPr>
          <a:xfrm>
            <a:off x="-88699" y="0"/>
            <a:ext cx="9321398" cy="5022364"/>
          </a:xfrm>
          <a:prstGeom prst="rect">
            <a:avLst/>
          </a:prstGeom>
        </p:spPr>
      </p:pic>
      <p:sp>
        <p:nvSpPr>
          <p:cNvPr id="2" name="Title 1"/>
          <p:cNvSpPr>
            <a:spLocks noGrp="1"/>
          </p:cNvSpPr>
          <p:nvPr>
            <p:ph type="title"/>
          </p:nvPr>
        </p:nvSpPr>
        <p:spPr>
          <a:xfrm>
            <a:off x="722313" y="4313247"/>
            <a:ext cx="7772400" cy="1362075"/>
          </a:xfrm>
        </p:spPr>
        <p:txBody>
          <a:bodyPr anchor="t"/>
          <a:lstStyle>
            <a:lvl1pPr algn="l">
              <a:defRPr sz="3000" b="1" cap="all"/>
            </a:lvl1pPr>
          </a:lstStyle>
          <a:p>
            <a:r>
              <a:rPr lang="en-US" dirty="0"/>
              <a:t>Click to edit Master title style</a:t>
            </a:r>
          </a:p>
        </p:txBody>
      </p:sp>
      <p:sp>
        <p:nvSpPr>
          <p:cNvPr id="4" name="Date Placeholder 3"/>
          <p:cNvSpPr>
            <a:spLocks noGrp="1"/>
          </p:cNvSpPr>
          <p:nvPr>
            <p:ph type="dt" sz="half" idx="10"/>
          </p:nvPr>
        </p:nvSpPr>
        <p:spPr/>
        <p:txBody>
          <a:bodyPr/>
          <a:lstStyle/>
          <a:p>
            <a:fld id="{5480E012-8BDA-E44A-AB95-2C3DF8F00A67}" type="datetimeFigureOut">
              <a:rPr lang="en-US" smtClean="0">
                <a:solidFill>
                  <a:prstClr val="black">
                    <a:tint val="75000"/>
                  </a:prstClr>
                </a:solidFill>
              </a:rPr>
              <a:pPr/>
              <a:t>10/12/2018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ECAB5A-9401-5442-B54D-9E441F4DE5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8734603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80E012-8BDA-E44A-AB95-2C3DF8F00A67}" type="datetimeFigureOut">
              <a:rPr lang="en-US" smtClean="0">
                <a:solidFill>
                  <a:prstClr val="black">
                    <a:tint val="75000"/>
                  </a:prstClr>
                </a:solidFill>
              </a:rPr>
              <a:pPr/>
              <a:t>10/12/2018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6ECAB5A-9401-5442-B54D-9E441F4DE5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0595916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80E012-8BDA-E44A-AB95-2C3DF8F00A67}" type="datetimeFigureOut">
              <a:rPr lang="en-US" smtClean="0">
                <a:solidFill>
                  <a:prstClr val="black">
                    <a:tint val="75000"/>
                  </a:prstClr>
                </a:solidFill>
              </a:rPr>
              <a:pPr/>
              <a:t>10/12/2018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6ECAB5A-9401-5442-B54D-9E441F4DE5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3817902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80E012-8BDA-E44A-AB95-2C3DF8F00A67}" type="datetimeFigureOut">
              <a:rPr lang="en-US" smtClean="0">
                <a:solidFill>
                  <a:prstClr val="black">
                    <a:tint val="75000"/>
                  </a:prstClr>
                </a:solidFill>
              </a:rPr>
              <a:pPr/>
              <a:t>10/12/2018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6ECAB5A-9401-5442-B54D-9E441F4DE5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6112308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80E012-8BDA-E44A-AB95-2C3DF8F00A67}" type="datetimeFigureOut">
              <a:rPr lang="en-US" smtClean="0">
                <a:solidFill>
                  <a:prstClr val="black">
                    <a:tint val="75000"/>
                  </a:prstClr>
                </a:solidFill>
              </a:rPr>
              <a:pPr/>
              <a:t>10/12/2018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6ECAB5A-9401-5442-B54D-9E441F4DE5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949171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hda-thank-you-page-01.png"/>
          <p:cNvPicPr>
            <a:picLocks noChangeAspect="1"/>
          </p:cNvPicPr>
          <p:nvPr userDrawn="1"/>
        </p:nvPicPr>
        <p:blipFill>
          <a:blip r:embed="rId2"/>
          <a:stretch>
            <a:fillRect/>
          </a:stretch>
        </p:blipFill>
        <p:spPr>
          <a:xfrm>
            <a:off x="-88699" y="0"/>
            <a:ext cx="9321398" cy="5022364"/>
          </a:xfrm>
          <a:prstGeom prst="rect">
            <a:avLst/>
          </a:prstGeom>
        </p:spPr>
      </p:pic>
      <p:sp>
        <p:nvSpPr>
          <p:cNvPr id="2" name="Title 1"/>
          <p:cNvSpPr>
            <a:spLocks noGrp="1"/>
          </p:cNvSpPr>
          <p:nvPr>
            <p:ph type="title"/>
          </p:nvPr>
        </p:nvSpPr>
        <p:spPr>
          <a:xfrm>
            <a:off x="722313" y="4313239"/>
            <a:ext cx="7772400" cy="1362075"/>
          </a:xfrm>
        </p:spPr>
        <p:txBody>
          <a:bodyPr anchor="t"/>
          <a:lstStyle>
            <a:lvl1pPr algn="l">
              <a:defRPr sz="4000" b="1" cap="all"/>
            </a:lvl1pPr>
          </a:lstStyle>
          <a:p>
            <a:r>
              <a:rPr lang="en-US" dirty="0"/>
              <a:t>Click to edit Master title style</a:t>
            </a:r>
          </a:p>
        </p:txBody>
      </p:sp>
      <p:sp>
        <p:nvSpPr>
          <p:cNvPr id="4" name="Date Placeholder 3"/>
          <p:cNvSpPr>
            <a:spLocks noGrp="1"/>
          </p:cNvSpPr>
          <p:nvPr>
            <p:ph type="dt" sz="half" idx="10"/>
          </p:nvPr>
        </p:nvSpPr>
        <p:spPr/>
        <p:txBody>
          <a:bodyPr/>
          <a:lstStyle/>
          <a:p>
            <a:fld id="{5480E012-8BDA-E44A-AB95-2C3DF8F00A67}" type="datetimeFigureOut">
              <a:rPr lang="en-US" smtClean="0"/>
              <a:pPr/>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CAB5A-9401-5442-B54D-9E441F4DE593}" type="slidenum">
              <a:rPr lang="en-US" smtClean="0"/>
              <a:pPr/>
              <a:t>‹#›</a:t>
            </a:fld>
            <a:endParaRPr lang="en-US"/>
          </a:p>
        </p:txBody>
      </p:sp>
    </p:spTree>
    <p:extLst>
      <p:ext uri="{BB962C8B-B14F-4D97-AF65-F5344CB8AC3E}">
        <p14:creationId xmlns="" xmlns:p14="http://schemas.microsoft.com/office/powerpoint/2010/main" val="42527570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9"/>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480E012-8BDA-E44A-AB95-2C3DF8F00A67}" type="datetimeFigureOut">
              <a:rPr lang="en-US" smtClean="0">
                <a:solidFill>
                  <a:prstClr val="black">
                    <a:tint val="75000"/>
                  </a:prstClr>
                </a:solidFill>
              </a:rPr>
              <a:pPr/>
              <a:t>10/12/2018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6ECAB5A-9401-5442-B54D-9E441F4DE5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4171350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480E012-8BDA-E44A-AB95-2C3DF8F00A67}" type="datetimeFigureOut">
              <a:rPr lang="en-US" smtClean="0">
                <a:solidFill>
                  <a:prstClr val="black">
                    <a:tint val="75000"/>
                  </a:prstClr>
                </a:solidFill>
              </a:rPr>
              <a:pPr/>
              <a:t>10/12/2018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6ECAB5A-9401-5442-B54D-9E441F4DE5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5446955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80E012-8BDA-E44A-AB95-2C3DF8F00A67}" type="datetimeFigureOut">
              <a:rPr lang="en-US" smtClean="0">
                <a:solidFill>
                  <a:prstClr val="black">
                    <a:tint val="75000"/>
                  </a:prstClr>
                </a:solidFill>
              </a:rPr>
              <a:pPr/>
              <a:t>10/12/2018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ECAB5A-9401-5442-B54D-9E441F4DE5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8319861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7"/>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7"/>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80E012-8BDA-E44A-AB95-2C3DF8F00A67}" type="datetimeFigureOut">
              <a:rPr lang="en-US" smtClean="0">
                <a:solidFill>
                  <a:prstClr val="black">
                    <a:tint val="75000"/>
                  </a:prstClr>
                </a:solidFill>
              </a:rPr>
              <a:pPr/>
              <a:t>10/12/2018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ECAB5A-9401-5442-B54D-9E441F4DE5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865497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80E012-8BDA-E44A-AB95-2C3DF8F00A67}" type="datetimeFigureOut">
              <a:rPr lang="en-US" smtClean="0"/>
              <a:pPr/>
              <a:t>10/12/2018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ECAB5A-9401-5442-B54D-9E441F4DE593}" type="slidenum">
              <a:rPr lang="en-US" smtClean="0"/>
              <a:pPr/>
              <a:t>‹#›</a:t>
            </a:fld>
            <a:endParaRPr lang="en-US"/>
          </a:p>
        </p:txBody>
      </p:sp>
    </p:spTree>
    <p:extLst>
      <p:ext uri="{BB962C8B-B14F-4D97-AF65-F5344CB8AC3E}">
        <p14:creationId xmlns="" xmlns:p14="http://schemas.microsoft.com/office/powerpoint/2010/main" val="1276184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80E012-8BDA-E44A-AB95-2C3DF8F00A67}" type="datetimeFigureOut">
              <a:rPr lang="en-US" smtClean="0"/>
              <a:pPr/>
              <a:t>10/12/2018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ECAB5A-9401-5442-B54D-9E441F4DE593}" type="slidenum">
              <a:rPr lang="en-US" smtClean="0"/>
              <a:pPr/>
              <a:t>‹#›</a:t>
            </a:fld>
            <a:endParaRPr lang="en-US"/>
          </a:p>
        </p:txBody>
      </p:sp>
    </p:spTree>
    <p:extLst>
      <p:ext uri="{BB962C8B-B14F-4D97-AF65-F5344CB8AC3E}">
        <p14:creationId xmlns="" xmlns:p14="http://schemas.microsoft.com/office/powerpoint/2010/main" val="2823136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80E012-8BDA-E44A-AB95-2C3DF8F00A67}" type="datetimeFigureOut">
              <a:rPr lang="en-US" smtClean="0"/>
              <a:pPr/>
              <a:t>10/12/2018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ECAB5A-9401-5442-B54D-9E441F4DE593}" type="slidenum">
              <a:rPr lang="en-US" smtClean="0"/>
              <a:pPr/>
              <a:t>‹#›</a:t>
            </a:fld>
            <a:endParaRPr lang="en-US"/>
          </a:p>
        </p:txBody>
      </p:sp>
    </p:spTree>
    <p:extLst>
      <p:ext uri="{BB962C8B-B14F-4D97-AF65-F5344CB8AC3E}">
        <p14:creationId xmlns="" xmlns:p14="http://schemas.microsoft.com/office/powerpoint/2010/main" val="3655422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80E012-8BDA-E44A-AB95-2C3DF8F00A67}" type="datetimeFigureOut">
              <a:rPr lang="en-US" smtClean="0"/>
              <a:pPr/>
              <a:t>10/12/2018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ECAB5A-9401-5442-B54D-9E441F4DE593}" type="slidenum">
              <a:rPr lang="en-US" smtClean="0"/>
              <a:pPr/>
              <a:t>‹#›</a:t>
            </a:fld>
            <a:endParaRPr lang="en-US"/>
          </a:p>
        </p:txBody>
      </p:sp>
    </p:spTree>
    <p:extLst>
      <p:ext uri="{BB962C8B-B14F-4D97-AF65-F5344CB8AC3E}">
        <p14:creationId xmlns="" xmlns:p14="http://schemas.microsoft.com/office/powerpoint/2010/main" val="2950633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80E012-8BDA-E44A-AB95-2C3DF8F00A67}" type="datetimeFigureOut">
              <a:rPr lang="en-US" smtClean="0"/>
              <a:pPr/>
              <a:t>10/12/2018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ECAB5A-9401-5442-B54D-9E441F4DE593}" type="slidenum">
              <a:rPr lang="en-US" smtClean="0"/>
              <a:pPr/>
              <a:t>‹#›</a:t>
            </a:fld>
            <a:endParaRPr lang="en-US"/>
          </a:p>
        </p:txBody>
      </p:sp>
    </p:spTree>
    <p:extLst>
      <p:ext uri="{BB962C8B-B14F-4D97-AF65-F5344CB8AC3E}">
        <p14:creationId xmlns="" xmlns:p14="http://schemas.microsoft.com/office/powerpoint/2010/main" val="3784921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80E012-8BDA-E44A-AB95-2C3DF8F00A67}" type="datetimeFigureOut">
              <a:rPr lang="en-US" smtClean="0"/>
              <a:pPr/>
              <a:t>10/12/2018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ECAB5A-9401-5442-B54D-9E441F4DE593}" type="slidenum">
              <a:rPr lang="en-US" smtClean="0"/>
              <a:pPr/>
              <a:t>‹#›</a:t>
            </a:fld>
            <a:endParaRPr lang="en-US"/>
          </a:p>
        </p:txBody>
      </p:sp>
    </p:spTree>
    <p:extLst>
      <p:ext uri="{BB962C8B-B14F-4D97-AF65-F5344CB8AC3E}">
        <p14:creationId xmlns="" xmlns:p14="http://schemas.microsoft.com/office/powerpoint/2010/main" val="4132359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80E012-8BDA-E44A-AB95-2C3DF8F00A67}" type="datetimeFigureOut">
              <a:rPr lang="en-US" smtClean="0"/>
              <a:pPr/>
              <a:t>10/12/2018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ECAB5A-9401-5442-B54D-9E441F4DE593}" type="slidenum">
              <a:rPr lang="en-US" smtClean="0"/>
              <a:pPr/>
              <a:t>‹#›</a:t>
            </a:fld>
            <a:endParaRPr lang="en-US"/>
          </a:p>
        </p:txBody>
      </p:sp>
    </p:spTree>
    <p:extLst>
      <p:ext uri="{BB962C8B-B14F-4D97-AF65-F5344CB8AC3E}">
        <p14:creationId xmlns="" xmlns:p14="http://schemas.microsoft.com/office/powerpoint/2010/main" val="968934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80E012-8BDA-E44A-AB95-2C3DF8F00A67}" type="datetimeFigureOut">
              <a:rPr lang="en-US" smtClean="0">
                <a:solidFill>
                  <a:prstClr val="black">
                    <a:tint val="75000"/>
                  </a:prstClr>
                </a:solidFill>
              </a:rPr>
              <a:pPr/>
              <a:t>10/12/2018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ECAB5A-9401-5442-B54D-9E441F4DE5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5637593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480E012-8BDA-E44A-AB95-2C3DF8F00A67}" type="datetimeFigureOut">
              <a:rPr lang="en-US" smtClean="0">
                <a:solidFill>
                  <a:prstClr val="black">
                    <a:tint val="75000"/>
                  </a:prstClr>
                </a:solidFill>
              </a:rPr>
              <a:pPr/>
              <a:t>10/12/2018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ECAB5A-9401-5442-B54D-9E441F4DE5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1670152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467736885"/>
              </p:ext>
            </p:extLst>
          </p:nvPr>
        </p:nvGraphicFramePr>
        <p:xfrm>
          <a:off x="-1" y="4372077"/>
          <a:ext cx="9144001" cy="4206240"/>
        </p:xfrm>
        <a:graphic>
          <a:graphicData uri="http://schemas.openxmlformats.org/drawingml/2006/table">
            <a:tbl>
              <a:tblPr firstRow="1" bandRow="1">
                <a:tableStyleId>{5C22544A-7EE6-4342-B048-85BDC9FD1C3A}</a:tableStyleId>
              </a:tblPr>
              <a:tblGrid>
                <a:gridCol w="9144001">
                  <a:extLst>
                    <a:ext uri="{9D8B030D-6E8A-4147-A177-3AD203B41FA5}">
                      <a16:colId xmlns:a16="http://schemas.microsoft.com/office/drawing/2014/main" xmlns="" val="862600679"/>
                    </a:ext>
                  </a:extLst>
                </a:gridCol>
              </a:tblGrid>
              <a:tr h="370840">
                <a:tc>
                  <a:txBody>
                    <a:bodyPr/>
                    <a:lstStyle/>
                    <a:p>
                      <a:pPr algn="ctr">
                        <a:lnSpc>
                          <a:spcPct val="200000"/>
                        </a:lnSpc>
                      </a:pPr>
                      <a:r>
                        <a:rPr lang="en-ZA" dirty="0" smtClean="0">
                          <a:solidFill>
                            <a:schemeClr val="tx2">
                              <a:lumMod val="75000"/>
                            </a:schemeClr>
                          </a:solidFill>
                          <a:latin typeface="Caviar Dreams" panose="020B0402020204020504" pitchFamily="34" charset="0"/>
                        </a:rPr>
                        <a:t>PORTFOLIO</a:t>
                      </a:r>
                      <a:r>
                        <a:rPr lang="en-ZA" baseline="0" dirty="0" smtClean="0">
                          <a:solidFill>
                            <a:schemeClr val="tx2">
                              <a:lumMod val="75000"/>
                            </a:schemeClr>
                          </a:solidFill>
                          <a:latin typeface="Caviar Dreams" panose="020B0402020204020504" pitchFamily="34" charset="0"/>
                        </a:rPr>
                        <a:t> COMMITTEE </a:t>
                      </a:r>
                    </a:p>
                    <a:p>
                      <a:pPr algn="ctr">
                        <a:lnSpc>
                          <a:spcPct val="200000"/>
                        </a:lnSpc>
                      </a:pPr>
                      <a:r>
                        <a:rPr lang="en-ZA" baseline="0" smtClean="0">
                          <a:solidFill>
                            <a:schemeClr val="tx2">
                              <a:lumMod val="75000"/>
                            </a:schemeClr>
                          </a:solidFill>
                          <a:latin typeface="Caviar Dreams" panose="020B0402020204020504" pitchFamily="34" charset="0"/>
                        </a:rPr>
                        <a:t>10 OCTOBER 2018</a:t>
                      </a:r>
                      <a:endParaRPr lang="en-ZA" dirty="0">
                        <a:solidFill>
                          <a:schemeClr val="tx2">
                            <a:lumMod val="75000"/>
                          </a:schemeClr>
                        </a:solidFill>
                        <a:latin typeface="Caviar Dreams" panose="020B0402020204020504" pitchFamily="34" charset="0"/>
                      </a:endParaRPr>
                    </a:p>
                  </a:txBody>
                  <a:tcPr>
                    <a:solidFill>
                      <a:schemeClr val="bg1"/>
                    </a:solidFill>
                  </a:tcPr>
                </a:tc>
                <a:extLst>
                  <a:ext uri="{0D108BD9-81ED-4DB2-BD59-A6C34878D82A}">
                    <a16:rowId xmlns:a16="http://schemas.microsoft.com/office/drawing/2014/main" xmlns="" val="3701567045"/>
                  </a:ext>
                </a:extLst>
              </a:tr>
              <a:tr h="370840">
                <a:tc>
                  <a:txBody>
                    <a:bodyPr/>
                    <a:lstStyle/>
                    <a:p>
                      <a:pPr algn="ctr">
                        <a:lnSpc>
                          <a:spcPct val="200000"/>
                        </a:lnSpc>
                      </a:pPr>
                      <a:endParaRPr lang="en-ZA" dirty="0">
                        <a:solidFill>
                          <a:schemeClr val="tx2">
                            <a:lumMod val="75000"/>
                          </a:schemeClr>
                        </a:solidFill>
                        <a:latin typeface="Caviar Dreams" panose="020B0402020204020504" pitchFamily="34" charset="0"/>
                      </a:endParaRPr>
                    </a:p>
                  </a:txBody>
                  <a:tcPr>
                    <a:solidFill>
                      <a:schemeClr val="bg1"/>
                    </a:solidFill>
                  </a:tcPr>
                </a:tc>
                <a:extLst>
                  <a:ext uri="{0D108BD9-81ED-4DB2-BD59-A6C34878D82A}">
                    <a16:rowId xmlns:a16="http://schemas.microsoft.com/office/drawing/2014/main" xmlns="" val="2470105273"/>
                  </a:ext>
                </a:extLst>
              </a:tr>
              <a:tr h="370840">
                <a:tc>
                  <a:txBody>
                    <a:bodyPr/>
                    <a:lstStyle/>
                    <a:p>
                      <a:pPr algn="ctr">
                        <a:lnSpc>
                          <a:spcPct val="200000"/>
                        </a:lnSpc>
                      </a:pPr>
                      <a:r>
                        <a:rPr lang="en-ZW" dirty="0" smtClean="0">
                          <a:solidFill>
                            <a:schemeClr val="tx2">
                              <a:lumMod val="75000"/>
                            </a:schemeClr>
                          </a:solidFill>
                          <a:latin typeface="Caviar Dreams" panose="020B0402020204020504" pitchFamily="34" charset="0"/>
                        </a:rPr>
                        <a:t>PRESENTED</a:t>
                      </a:r>
                    </a:p>
                    <a:p>
                      <a:pPr algn="ctr">
                        <a:lnSpc>
                          <a:spcPct val="200000"/>
                        </a:lnSpc>
                      </a:pPr>
                      <a:r>
                        <a:rPr lang="en-ZW" dirty="0" smtClean="0">
                          <a:solidFill>
                            <a:schemeClr val="tx2">
                              <a:lumMod val="75000"/>
                            </a:schemeClr>
                          </a:solidFill>
                          <a:latin typeface="Caviar Dreams" panose="020B0402020204020504" pitchFamily="34" charset="0"/>
                        </a:rPr>
                        <a:t> BY</a:t>
                      </a:r>
                    </a:p>
                    <a:p>
                      <a:pPr algn="ctr">
                        <a:lnSpc>
                          <a:spcPct val="200000"/>
                        </a:lnSpc>
                      </a:pPr>
                      <a:r>
                        <a:rPr lang="en-ZW" dirty="0" smtClean="0">
                          <a:solidFill>
                            <a:schemeClr val="tx2">
                              <a:lumMod val="75000"/>
                            </a:schemeClr>
                          </a:solidFill>
                          <a:latin typeface="Caviar Dreams" panose="020B0402020204020504" pitchFamily="34" charset="0"/>
                        </a:rPr>
                        <a:t> </a:t>
                      </a:r>
                      <a:r>
                        <a:rPr lang="en-ZW" dirty="0">
                          <a:solidFill>
                            <a:schemeClr val="tx2">
                              <a:lumMod val="75000"/>
                            </a:schemeClr>
                          </a:solidFill>
                          <a:latin typeface="Caviar Dreams" panose="020B0402020204020504" pitchFamily="34" charset="0"/>
                        </a:rPr>
                        <a:t>PASCAL MOLOI</a:t>
                      </a:r>
                      <a:endParaRPr lang="en-ZA" dirty="0">
                        <a:solidFill>
                          <a:schemeClr val="tx2">
                            <a:lumMod val="75000"/>
                          </a:schemeClr>
                        </a:solidFill>
                        <a:latin typeface="Caviar Dreams" panose="020B0402020204020504" pitchFamily="34" charset="0"/>
                      </a:endParaRPr>
                    </a:p>
                  </a:txBody>
                  <a:tcPr>
                    <a:solidFill>
                      <a:schemeClr val="bg1"/>
                    </a:solidFill>
                  </a:tcPr>
                </a:tc>
                <a:extLst>
                  <a:ext uri="{0D108BD9-81ED-4DB2-BD59-A6C34878D82A}">
                    <a16:rowId xmlns:a16="http://schemas.microsoft.com/office/drawing/2014/main" xmlns="" val="332202686"/>
                  </a:ext>
                </a:extLst>
              </a:tr>
              <a:tr h="370840">
                <a:tc>
                  <a:txBody>
                    <a:bodyPr/>
                    <a:lstStyle/>
                    <a:p>
                      <a:pPr algn="ctr">
                        <a:lnSpc>
                          <a:spcPct val="200000"/>
                        </a:lnSpc>
                      </a:pPr>
                      <a:r>
                        <a:rPr lang="en-ZW" dirty="0">
                          <a:solidFill>
                            <a:schemeClr val="tx2">
                              <a:lumMod val="75000"/>
                            </a:schemeClr>
                          </a:solidFill>
                          <a:latin typeface="Caviar Dreams" panose="020B0402020204020504" pitchFamily="34" charset="0"/>
                        </a:rPr>
                        <a:t>Chief Executive Officer</a:t>
                      </a:r>
                      <a:endParaRPr lang="en-ZA" dirty="0">
                        <a:solidFill>
                          <a:schemeClr val="tx2">
                            <a:lumMod val="75000"/>
                          </a:schemeClr>
                        </a:solidFill>
                        <a:latin typeface="Caviar Dreams" panose="020B0402020204020504" pitchFamily="34" charset="0"/>
                      </a:endParaRPr>
                    </a:p>
                  </a:txBody>
                  <a:tcPr>
                    <a:solidFill>
                      <a:schemeClr val="bg1"/>
                    </a:solidFill>
                  </a:tcPr>
                </a:tc>
                <a:extLst>
                  <a:ext uri="{0D108BD9-81ED-4DB2-BD59-A6C34878D82A}">
                    <a16:rowId xmlns:a16="http://schemas.microsoft.com/office/drawing/2014/main" xmlns="" val="577924443"/>
                  </a:ext>
                </a:extLst>
              </a:tr>
            </a:tbl>
          </a:graphicData>
        </a:graphic>
      </p:graphicFrame>
    </p:spTree>
    <p:extLst>
      <p:ext uri="{BB962C8B-B14F-4D97-AF65-F5344CB8AC3E}">
        <p14:creationId xmlns="" xmlns:p14="http://schemas.microsoft.com/office/powerpoint/2010/main" val="263779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1368"/>
            <a:ext cx="8229600" cy="569424"/>
          </a:xfrm>
        </p:spPr>
        <p:txBody>
          <a:bodyPr>
            <a:normAutofit/>
          </a:bodyPr>
          <a:lstStyle/>
          <a:p>
            <a:r>
              <a:rPr lang="en-ZA" sz="1600" dirty="0" smtClean="0"/>
              <a:t>MACRO INDICATORS</a:t>
            </a:r>
            <a:endParaRPr lang="en-ZA" sz="1600" dirty="0"/>
          </a:p>
        </p:txBody>
      </p:sp>
      <p:graphicFrame>
        <p:nvGraphicFramePr>
          <p:cNvPr id="2" name="Table 1"/>
          <p:cNvGraphicFramePr>
            <a:graphicFrameLocks noGrp="1"/>
          </p:cNvGraphicFramePr>
          <p:nvPr>
            <p:extLst>
              <p:ext uri="{D42A27DB-BD31-4B8C-83A1-F6EECF244321}">
                <p14:modId xmlns="" xmlns:p14="http://schemas.microsoft.com/office/powerpoint/2010/main" val="315899356"/>
              </p:ext>
            </p:extLst>
          </p:nvPr>
        </p:nvGraphicFramePr>
        <p:xfrm>
          <a:off x="175847" y="1227567"/>
          <a:ext cx="8510953" cy="4739480"/>
        </p:xfrm>
        <a:graphic>
          <a:graphicData uri="http://schemas.openxmlformats.org/drawingml/2006/table">
            <a:tbl>
              <a:tblPr firstRow="1" firstCol="1" bandRow="1"/>
              <a:tblGrid>
                <a:gridCol w="1274098"/>
                <a:gridCol w="1193460"/>
                <a:gridCol w="1541733"/>
                <a:gridCol w="1301262"/>
                <a:gridCol w="3200400"/>
              </a:tblGrid>
              <a:tr h="563568">
                <a:tc>
                  <a:txBody>
                    <a:bodyPr/>
                    <a:lstStyle/>
                    <a:p>
                      <a:pPr algn="l">
                        <a:lnSpc>
                          <a:spcPct val="107000"/>
                        </a:lnSpc>
                        <a:spcAft>
                          <a:spcPts val="0"/>
                        </a:spcAft>
                      </a:pPr>
                      <a:r>
                        <a:rPr lang="en-US" sz="900" b="1" dirty="0">
                          <a:solidFill>
                            <a:srgbClr val="FFFFFF"/>
                          </a:solidFill>
                          <a:effectLst/>
                          <a:latin typeface="Arial" pitchFamily="34" charset="0"/>
                          <a:ea typeface="Cambria"/>
                          <a:cs typeface="Arial" pitchFamily="34" charset="0"/>
                        </a:rPr>
                        <a:t>MACRO INDICATORS</a:t>
                      </a:r>
                      <a:endParaRPr lang="en-ZA" sz="900" dirty="0">
                        <a:effectLst/>
                        <a:latin typeface="Arial" pitchFamily="34" charset="0"/>
                        <a:ea typeface="MS Mincho"/>
                        <a:cs typeface="Arial" pitchFamily="34" charset="0"/>
                      </a:endParaRPr>
                    </a:p>
                  </a:txBody>
                  <a:tcPr marL="11875" marR="3125" marT="31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07000"/>
                        </a:lnSpc>
                        <a:spcAft>
                          <a:spcPts val="0"/>
                        </a:spcAft>
                      </a:pPr>
                      <a:r>
                        <a:rPr lang="en-US" sz="900" b="1">
                          <a:solidFill>
                            <a:srgbClr val="FFFFFF"/>
                          </a:solidFill>
                          <a:effectLst/>
                          <a:latin typeface="Arial" pitchFamily="34" charset="0"/>
                          <a:ea typeface="Cambria"/>
                          <a:cs typeface="Arial" pitchFamily="34" charset="0"/>
                        </a:rPr>
                        <a:t>Baseline</a:t>
                      </a:r>
                      <a:endParaRPr lang="en-ZA" sz="900">
                        <a:effectLst/>
                        <a:latin typeface="Arial" pitchFamily="34" charset="0"/>
                        <a:ea typeface="MS Mincho"/>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07000"/>
                        </a:lnSpc>
                        <a:spcAft>
                          <a:spcPts val="0"/>
                        </a:spcAft>
                      </a:pPr>
                      <a:r>
                        <a:rPr lang="en-US" sz="900" b="1">
                          <a:solidFill>
                            <a:srgbClr val="FFFFFF"/>
                          </a:solidFill>
                          <a:effectLst/>
                          <a:latin typeface="Arial" pitchFamily="34" charset="0"/>
                          <a:ea typeface="Cambria"/>
                          <a:cs typeface="Arial" pitchFamily="34" charset="0"/>
                        </a:rPr>
                        <a:t>Annual Target</a:t>
                      </a:r>
                      <a:endParaRPr lang="en-ZA" sz="900">
                        <a:effectLst/>
                        <a:latin typeface="Arial" pitchFamily="34" charset="0"/>
                        <a:ea typeface="MS Mincho"/>
                        <a:cs typeface="Arial" pitchFamily="34" charset="0"/>
                      </a:endParaRPr>
                    </a:p>
                    <a:p>
                      <a:pPr algn="ctr">
                        <a:lnSpc>
                          <a:spcPct val="107000"/>
                        </a:lnSpc>
                        <a:spcAft>
                          <a:spcPts val="0"/>
                        </a:spcAft>
                      </a:pPr>
                      <a:r>
                        <a:rPr lang="en-US" sz="900" b="1">
                          <a:solidFill>
                            <a:srgbClr val="FFFFFF"/>
                          </a:solidFill>
                          <a:effectLst/>
                          <a:latin typeface="Arial" pitchFamily="34" charset="0"/>
                          <a:ea typeface="Cambria"/>
                          <a:cs typeface="Arial" pitchFamily="34" charset="0"/>
                        </a:rPr>
                        <a:t>2017/18</a:t>
                      </a:r>
                      <a:endParaRPr lang="en-ZA" sz="900">
                        <a:effectLst/>
                        <a:latin typeface="Arial" pitchFamily="34" charset="0"/>
                        <a:ea typeface="MS Mincho"/>
                        <a:cs typeface="Arial" pitchFamily="34" charset="0"/>
                      </a:endParaRPr>
                    </a:p>
                  </a:txBody>
                  <a:tcPr marL="11875" marR="3958" marT="31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07000"/>
                        </a:lnSpc>
                        <a:spcAft>
                          <a:spcPts val="0"/>
                        </a:spcAft>
                      </a:pPr>
                      <a:r>
                        <a:rPr lang="en-US" sz="900" b="1">
                          <a:solidFill>
                            <a:srgbClr val="FFFFFF"/>
                          </a:solidFill>
                          <a:effectLst/>
                          <a:latin typeface="Arial" pitchFamily="34" charset="0"/>
                          <a:ea typeface="Calibri"/>
                          <a:cs typeface="Arial" pitchFamily="34" charset="0"/>
                        </a:rPr>
                        <a:t>Annual</a:t>
                      </a:r>
                      <a:endParaRPr lang="en-ZA" sz="900">
                        <a:effectLst/>
                        <a:latin typeface="Arial" pitchFamily="34" charset="0"/>
                        <a:ea typeface="MS Mincho"/>
                        <a:cs typeface="Arial" pitchFamily="34" charset="0"/>
                      </a:endParaRPr>
                    </a:p>
                    <a:p>
                      <a:pPr algn="ctr">
                        <a:lnSpc>
                          <a:spcPct val="107000"/>
                        </a:lnSpc>
                        <a:spcAft>
                          <a:spcPts val="0"/>
                        </a:spcAft>
                      </a:pPr>
                      <a:r>
                        <a:rPr lang="en-US" sz="900" b="1">
                          <a:solidFill>
                            <a:srgbClr val="FFFFFF"/>
                          </a:solidFill>
                          <a:effectLst/>
                          <a:latin typeface="Arial" pitchFamily="34" charset="0"/>
                          <a:ea typeface="Calibri"/>
                          <a:cs typeface="Arial" pitchFamily="34" charset="0"/>
                        </a:rPr>
                        <a:t>Status</a:t>
                      </a:r>
                      <a:endParaRPr lang="en-ZA" sz="900">
                        <a:effectLst/>
                        <a:latin typeface="Arial" pitchFamily="34" charset="0"/>
                        <a:ea typeface="MS Mincho"/>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07000"/>
                        </a:lnSpc>
                        <a:spcAft>
                          <a:spcPts val="0"/>
                        </a:spcAft>
                      </a:pPr>
                      <a:r>
                        <a:rPr lang="en-US" sz="900" b="1">
                          <a:solidFill>
                            <a:srgbClr val="FFFFFF"/>
                          </a:solidFill>
                          <a:effectLst/>
                          <a:latin typeface="Arial" pitchFamily="34" charset="0"/>
                          <a:ea typeface="Calibri"/>
                          <a:cs typeface="Arial" pitchFamily="34" charset="0"/>
                        </a:rPr>
                        <a:t>Comment</a:t>
                      </a:r>
                      <a:endParaRPr lang="en-ZA" sz="900">
                        <a:effectLst/>
                        <a:latin typeface="Arial" pitchFamily="34" charset="0"/>
                        <a:ea typeface="MS Mincho"/>
                        <a:cs typeface="Arial" pitchFamily="34" charset="0"/>
                      </a:endParaRPr>
                    </a:p>
                  </a:txBody>
                  <a:tcPr marL="11875" marR="3125" marT="31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r>
              <a:tr h="1054585">
                <a:tc rowSpan="3">
                  <a:txBody>
                    <a:bodyPr/>
                    <a:lstStyle/>
                    <a:p>
                      <a:pPr marR="75565" algn="l">
                        <a:lnSpc>
                          <a:spcPct val="150000"/>
                        </a:lnSpc>
                        <a:spcAft>
                          <a:spcPts val="0"/>
                        </a:spcAft>
                      </a:pPr>
                      <a:r>
                        <a:rPr lang="en-ZA" sz="900" kern="1200" dirty="0">
                          <a:effectLst/>
                          <a:latin typeface="Arial" pitchFamily="34" charset="0"/>
                          <a:ea typeface="Calibri"/>
                          <a:cs typeface="Arial" pitchFamily="34" charset="0"/>
                        </a:rPr>
                        <a:t>Number of national priority programmes provided with programme management and technical project support.</a:t>
                      </a:r>
                      <a:endParaRPr lang="en-ZA" sz="900" dirty="0">
                        <a:effectLst/>
                        <a:latin typeface="Arial" pitchFamily="34" charset="0"/>
                        <a:ea typeface="MS Mincho"/>
                        <a:cs typeface="Arial" pitchFamily="34" charset="0"/>
                      </a:endParaRPr>
                    </a:p>
                  </a:txBody>
                  <a:tcPr marL="11875" marR="3958" marT="31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76200" algn="just">
                        <a:lnSpc>
                          <a:spcPct val="150000"/>
                        </a:lnSpc>
                        <a:spcAft>
                          <a:spcPts val="0"/>
                        </a:spcAft>
                      </a:pPr>
                      <a:r>
                        <a:rPr lang="en-ZA" sz="900" dirty="0">
                          <a:effectLst/>
                          <a:latin typeface="Arial" pitchFamily="34" charset="0"/>
                          <a:ea typeface="Calibri"/>
                          <a:cs typeface="Arial" pitchFamily="34" charset="0"/>
                        </a:rPr>
                        <a:t>356 Informal Settlements provided with technical </a:t>
                      </a:r>
                      <a:r>
                        <a:rPr lang="en-ZA" sz="900" dirty="0" smtClean="0">
                          <a:effectLst/>
                          <a:latin typeface="Arial" pitchFamily="34" charset="0"/>
                          <a:ea typeface="Calibri"/>
                          <a:cs typeface="Arial" pitchFamily="34" charset="0"/>
                        </a:rPr>
                        <a:t>support</a:t>
                      </a:r>
                      <a:endParaRPr lang="en-ZA" sz="900" dirty="0">
                        <a:effectLst/>
                        <a:latin typeface="Arial" pitchFamily="34" charset="0"/>
                        <a:ea typeface="MS Mincho"/>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76200" algn="just">
                        <a:lnSpc>
                          <a:spcPct val="150000"/>
                        </a:lnSpc>
                        <a:spcAft>
                          <a:spcPts val="0"/>
                        </a:spcAft>
                      </a:pPr>
                      <a:r>
                        <a:rPr lang="en-ZA" sz="900" dirty="0">
                          <a:effectLst/>
                          <a:latin typeface="Arial" pitchFamily="34" charset="0"/>
                          <a:ea typeface="Calibri"/>
                          <a:cs typeface="Arial" pitchFamily="34" charset="0"/>
                        </a:rPr>
                        <a:t>5 Projects provided with implementation support</a:t>
                      </a:r>
                      <a:endParaRPr lang="en-ZA" sz="900" dirty="0">
                        <a:effectLst/>
                        <a:latin typeface="Arial" pitchFamily="34" charset="0"/>
                        <a:ea typeface="MS Mincho"/>
                        <a:cs typeface="Arial" pitchFamily="34" charset="0"/>
                      </a:endParaRPr>
                    </a:p>
                  </a:txBody>
                  <a:tcPr marL="11875" marR="3958" marT="31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l">
                        <a:lnSpc>
                          <a:spcPct val="150000"/>
                        </a:lnSpc>
                        <a:spcAft>
                          <a:spcPts val="800"/>
                        </a:spcAft>
                      </a:pPr>
                      <a:endParaRPr lang="en-ZA" sz="900" dirty="0">
                        <a:effectLst/>
                        <a:latin typeface="Arial" pitchFamily="34" charset="0"/>
                        <a:ea typeface="MS Mincho"/>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0" algn="just">
                        <a:lnSpc>
                          <a:spcPct val="150000"/>
                        </a:lnSpc>
                        <a:spcAft>
                          <a:spcPts val="0"/>
                        </a:spcAft>
                      </a:pPr>
                      <a:r>
                        <a:rPr lang="en-US" sz="900" dirty="0">
                          <a:effectLst/>
                          <a:latin typeface="Arial" pitchFamily="34" charset="0"/>
                          <a:ea typeface="Cambria"/>
                          <a:cs typeface="Arial" pitchFamily="34" charset="0"/>
                        </a:rPr>
                        <a:t>6 Informal Settlement have been provided with implementation support i.e. </a:t>
                      </a:r>
                      <a:r>
                        <a:rPr lang="en-US" sz="900" dirty="0" err="1">
                          <a:effectLst/>
                          <a:latin typeface="Arial" pitchFamily="34" charset="0"/>
                          <a:ea typeface="Cambria"/>
                          <a:cs typeface="Arial" pitchFamily="34" charset="0"/>
                        </a:rPr>
                        <a:t>Smashblock</a:t>
                      </a:r>
                      <a:r>
                        <a:rPr lang="en-US" sz="900" dirty="0">
                          <a:effectLst/>
                          <a:latin typeface="Arial" pitchFamily="34" charset="0"/>
                          <a:ea typeface="Cambria"/>
                          <a:cs typeface="Arial" pitchFamily="34" charset="0"/>
                        </a:rPr>
                        <a:t>, </a:t>
                      </a:r>
                      <a:r>
                        <a:rPr lang="en-US" sz="900" dirty="0" err="1">
                          <a:effectLst/>
                          <a:latin typeface="Arial" pitchFamily="34" charset="0"/>
                          <a:ea typeface="Cambria"/>
                          <a:cs typeface="Arial" pitchFamily="34" charset="0"/>
                        </a:rPr>
                        <a:t>Nkaneng</a:t>
                      </a:r>
                      <a:r>
                        <a:rPr lang="en-US" sz="900" dirty="0">
                          <a:effectLst/>
                          <a:latin typeface="Arial" pitchFamily="34" charset="0"/>
                          <a:ea typeface="Cambria"/>
                          <a:cs typeface="Arial" pitchFamily="34" charset="0"/>
                        </a:rPr>
                        <a:t>, </a:t>
                      </a:r>
                      <a:r>
                        <a:rPr lang="en-US" sz="900" dirty="0" err="1">
                          <a:effectLst/>
                          <a:latin typeface="Arial" pitchFamily="34" charset="0"/>
                          <a:ea typeface="Cambria"/>
                          <a:cs typeface="Arial" pitchFamily="34" charset="0"/>
                        </a:rPr>
                        <a:t>Noordgedacht</a:t>
                      </a:r>
                      <a:r>
                        <a:rPr lang="en-US" sz="900" dirty="0">
                          <a:effectLst/>
                          <a:latin typeface="Arial" pitchFamily="34" charset="0"/>
                          <a:ea typeface="Cambria"/>
                          <a:cs typeface="Arial" pitchFamily="34" charset="0"/>
                        </a:rPr>
                        <a:t>, </a:t>
                      </a:r>
                      <a:r>
                        <a:rPr lang="en-US" sz="900" dirty="0" err="1">
                          <a:effectLst/>
                          <a:latin typeface="Arial" pitchFamily="34" charset="0"/>
                          <a:ea typeface="Cambria"/>
                          <a:cs typeface="Arial" pitchFamily="34" charset="0"/>
                        </a:rPr>
                        <a:t>Jabulani</a:t>
                      </a:r>
                      <a:r>
                        <a:rPr lang="en-US" sz="900" dirty="0">
                          <a:effectLst/>
                          <a:latin typeface="Arial" pitchFamily="34" charset="0"/>
                          <a:ea typeface="Cambria"/>
                          <a:cs typeface="Arial" pitchFamily="34" charset="0"/>
                        </a:rPr>
                        <a:t>, Promised Land, </a:t>
                      </a:r>
                      <a:r>
                        <a:rPr lang="en-US" sz="900" dirty="0" err="1">
                          <a:effectLst/>
                          <a:latin typeface="Arial" pitchFamily="34" charset="0"/>
                          <a:ea typeface="Cambria"/>
                          <a:cs typeface="Arial" pitchFamily="34" charset="0"/>
                        </a:rPr>
                        <a:t>Amaoti</a:t>
                      </a:r>
                      <a:endParaRPr lang="en-ZA" sz="900" dirty="0">
                        <a:effectLst/>
                        <a:latin typeface="Arial" pitchFamily="34" charset="0"/>
                        <a:ea typeface="MS Mincho"/>
                        <a:cs typeface="Arial" pitchFamily="34" charset="0"/>
                      </a:endParaRPr>
                    </a:p>
                  </a:txBody>
                  <a:tcPr marL="11875" marR="3125" marT="31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91289">
                <a:tc vMerge="1">
                  <a:txBody>
                    <a:bodyPr/>
                    <a:lstStyle/>
                    <a:p>
                      <a:endParaRPr lang="en-ZA"/>
                    </a:p>
                  </a:txBody>
                  <a:tcPr/>
                </a:tc>
                <a:tc>
                  <a:txBody>
                    <a:bodyPr/>
                    <a:lstStyle/>
                    <a:p>
                      <a:pPr marL="13970" marR="76200" algn="just">
                        <a:lnSpc>
                          <a:spcPct val="150000"/>
                        </a:lnSpc>
                        <a:spcAft>
                          <a:spcPts val="0"/>
                        </a:spcAft>
                      </a:pPr>
                      <a:r>
                        <a:rPr lang="en-ZA" sz="900" dirty="0">
                          <a:effectLst/>
                          <a:latin typeface="Arial" pitchFamily="34" charset="0"/>
                          <a:ea typeface="Calibri"/>
                          <a:cs typeface="Arial" pitchFamily="34" charset="0"/>
                        </a:rPr>
                        <a:t>Technical support provided to projects in 22 mining towns</a:t>
                      </a:r>
                      <a:endParaRPr lang="en-ZA" sz="900" dirty="0">
                        <a:effectLst/>
                        <a:latin typeface="Arial" pitchFamily="34" charset="0"/>
                        <a:ea typeface="MS Mincho"/>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76200" algn="just">
                        <a:lnSpc>
                          <a:spcPct val="150000"/>
                        </a:lnSpc>
                        <a:spcAft>
                          <a:spcPts val="0"/>
                        </a:spcAft>
                      </a:pPr>
                      <a:r>
                        <a:rPr lang="en-ZA" sz="900" dirty="0">
                          <a:effectLst/>
                          <a:latin typeface="Arial" pitchFamily="34" charset="0"/>
                          <a:ea typeface="Calibri"/>
                          <a:cs typeface="Arial" pitchFamily="34" charset="0"/>
                        </a:rPr>
                        <a:t>Technical support provided to projects in 22 mining towns</a:t>
                      </a:r>
                      <a:endParaRPr lang="en-ZA" sz="900" dirty="0">
                        <a:effectLst/>
                        <a:latin typeface="Arial" pitchFamily="34" charset="0"/>
                        <a:ea typeface="MS Mincho"/>
                        <a:cs typeface="Arial" pitchFamily="34" charset="0"/>
                      </a:endParaRPr>
                    </a:p>
                  </a:txBody>
                  <a:tcPr marL="11875" marR="3958" marT="31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0" algn="just">
                        <a:lnSpc>
                          <a:spcPct val="150000"/>
                        </a:lnSpc>
                        <a:spcAft>
                          <a:spcPts val="0"/>
                        </a:spcAft>
                      </a:pPr>
                      <a:endParaRPr lang="en-ZA" sz="900" dirty="0">
                        <a:effectLst/>
                        <a:latin typeface="Arial" pitchFamily="34" charset="0"/>
                        <a:ea typeface="MS Mincho"/>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900" dirty="0">
                          <a:effectLst/>
                          <a:latin typeface="Arial" pitchFamily="34" charset="0"/>
                          <a:ea typeface="Cambria"/>
                          <a:cs typeface="Arial" pitchFamily="34" charset="0"/>
                        </a:rPr>
                        <a:t>Technical support provided to projects in 22 mining towns as part of the governments </a:t>
                      </a:r>
                      <a:r>
                        <a:rPr lang="en-US" sz="900" dirty="0" err="1">
                          <a:effectLst/>
                          <a:latin typeface="Arial" pitchFamily="34" charset="0"/>
                          <a:ea typeface="Cambria"/>
                          <a:cs typeface="Arial" pitchFamily="34" charset="0"/>
                        </a:rPr>
                        <a:t>revitalisation</a:t>
                      </a:r>
                      <a:r>
                        <a:rPr lang="en-US" sz="900" dirty="0">
                          <a:effectLst/>
                          <a:latin typeface="Arial" pitchFamily="34" charset="0"/>
                          <a:ea typeface="Cambria"/>
                          <a:cs typeface="Arial" pitchFamily="34" charset="0"/>
                        </a:rPr>
                        <a:t> of mining towns.</a:t>
                      </a:r>
                      <a:endParaRPr lang="en-ZA" sz="900" dirty="0">
                        <a:effectLst/>
                        <a:latin typeface="Arial" pitchFamily="34" charset="0"/>
                        <a:ea typeface="MS Mincho"/>
                        <a:cs typeface="Arial" pitchFamily="34" charset="0"/>
                      </a:endParaRPr>
                    </a:p>
                  </a:txBody>
                  <a:tcPr marL="11875" marR="3125" marT="31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30038">
                <a:tc vMerge="1">
                  <a:txBody>
                    <a:bodyPr/>
                    <a:lstStyle/>
                    <a:p>
                      <a:endParaRPr lang="en-ZA"/>
                    </a:p>
                  </a:txBody>
                  <a:tcPr/>
                </a:tc>
                <a:tc>
                  <a:txBody>
                    <a:bodyPr/>
                    <a:lstStyle/>
                    <a:p>
                      <a:pPr marL="13970" marR="76200" algn="just">
                        <a:lnSpc>
                          <a:spcPct val="150000"/>
                        </a:lnSpc>
                        <a:spcAft>
                          <a:spcPts val="0"/>
                        </a:spcAft>
                      </a:pPr>
                      <a:r>
                        <a:rPr lang="en-ZA" sz="900" dirty="0">
                          <a:effectLst/>
                          <a:latin typeface="Arial" pitchFamily="34" charset="0"/>
                          <a:ea typeface="Calibri"/>
                          <a:cs typeface="Arial" pitchFamily="34" charset="0"/>
                        </a:rPr>
                        <a:t>99 catalytic projects provided with support</a:t>
                      </a:r>
                      <a:endParaRPr lang="en-ZA" sz="900" dirty="0">
                        <a:effectLst/>
                        <a:latin typeface="Arial" pitchFamily="34" charset="0"/>
                        <a:ea typeface="MS Mincho"/>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76200" algn="just">
                        <a:lnSpc>
                          <a:spcPct val="150000"/>
                        </a:lnSpc>
                        <a:spcAft>
                          <a:spcPts val="0"/>
                        </a:spcAft>
                      </a:pPr>
                      <a:r>
                        <a:rPr lang="en-ZA" sz="900">
                          <a:effectLst/>
                          <a:latin typeface="Arial" pitchFamily="34" charset="0"/>
                          <a:ea typeface="Calibri"/>
                          <a:cs typeface="Arial" pitchFamily="34" charset="0"/>
                        </a:rPr>
                        <a:t>50 catalytic projects managed for implementation </a:t>
                      </a:r>
                      <a:endParaRPr lang="en-ZA" sz="900">
                        <a:effectLst/>
                        <a:latin typeface="Arial" pitchFamily="34" charset="0"/>
                        <a:ea typeface="MS Mincho"/>
                        <a:cs typeface="Arial" pitchFamily="34" charset="0"/>
                      </a:endParaRPr>
                    </a:p>
                  </a:txBody>
                  <a:tcPr marL="11875" marR="3958" marT="31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en-ZA" sz="900" dirty="0">
                        <a:effectLst/>
                        <a:latin typeface="Arial" pitchFamily="34" charset="0"/>
                        <a:ea typeface="MS Mincho"/>
                        <a:cs typeface="Arial"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900" b="1" dirty="0">
                          <a:effectLst/>
                          <a:latin typeface="Arial" pitchFamily="34" charset="0"/>
                          <a:ea typeface="Cambria"/>
                          <a:cs typeface="Arial" pitchFamily="34" charset="0"/>
                        </a:rPr>
                        <a:t>A total of 58 Catalytic Projects have been managed for implementation</a:t>
                      </a:r>
                      <a:r>
                        <a:rPr lang="en-US" sz="900" dirty="0">
                          <a:effectLst/>
                          <a:latin typeface="Arial" pitchFamily="34" charset="0"/>
                          <a:ea typeface="Cambria"/>
                          <a:cs typeface="Arial" pitchFamily="34" charset="0"/>
                        </a:rPr>
                        <a:t>.48 government led national priority human settlements catalytic projects have been approved/confirmed by MINMEC for </a:t>
                      </a:r>
                      <a:r>
                        <a:rPr lang="en-US" sz="900" dirty="0" err="1">
                          <a:effectLst/>
                          <a:latin typeface="Arial" pitchFamily="34" charset="0"/>
                          <a:ea typeface="Cambria"/>
                          <a:cs typeface="Arial" pitchFamily="34" charset="0"/>
                        </a:rPr>
                        <a:t>programme</a:t>
                      </a:r>
                      <a:r>
                        <a:rPr lang="en-US" sz="900" dirty="0">
                          <a:effectLst/>
                          <a:latin typeface="Arial" pitchFamily="34" charset="0"/>
                          <a:ea typeface="Cambria"/>
                          <a:cs typeface="Arial" pitchFamily="34" charset="0"/>
                        </a:rPr>
                        <a:t> delivery. An additional 10 with ; 3 private(</a:t>
                      </a:r>
                      <a:r>
                        <a:rPr lang="en-US" sz="900" dirty="0" err="1">
                          <a:effectLst/>
                          <a:latin typeface="Arial" pitchFamily="34" charset="0"/>
                          <a:ea typeface="Cambria"/>
                          <a:cs typeface="Arial" pitchFamily="34" charset="0"/>
                        </a:rPr>
                        <a:t>Northam</a:t>
                      </a:r>
                      <a:r>
                        <a:rPr lang="en-US" sz="900" dirty="0">
                          <a:effectLst/>
                          <a:latin typeface="Arial" pitchFamily="34" charset="0"/>
                          <a:ea typeface="Cambria"/>
                          <a:cs typeface="Arial" pitchFamily="34" charset="0"/>
                        </a:rPr>
                        <a:t>, </a:t>
                      </a:r>
                      <a:r>
                        <a:rPr lang="en-US" sz="900" dirty="0" err="1">
                          <a:effectLst/>
                          <a:latin typeface="Arial" pitchFamily="34" charset="0"/>
                          <a:ea typeface="Cambria"/>
                          <a:cs typeface="Arial" pitchFamily="34" charset="0"/>
                        </a:rPr>
                        <a:t>Leratong</a:t>
                      </a:r>
                      <a:r>
                        <a:rPr lang="en-US" sz="900" dirty="0">
                          <a:effectLst/>
                          <a:latin typeface="Arial" pitchFamily="34" charset="0"/>
                          <a:ea typeface="Cambria"/>
                          <a:cs typeface="Arial" pitchFamily="34" charset="0"/>
                        </a:rPr>
                        <a:t> &amp; </a:t>
                      </a:r>
                      <a:r>
                        <a:rPr lang="en-US" sz="900" dirty="0" err="1">
                          <a:effectLst/>
                          <a:latin typeface="Arial" pitchFamily="34" charset="0"/>
                          <a:ea typeface="Cambria"/>
                          <a:cs typeface="Arial" pitchFamily="34" charset="0"/>
                        </a:rPr>
                        <a:t>Helderwyk</a:t>
                      </a:r>
                      <a:r>
                        <a:rPr lang="en-US" sz="900" dirty="0">
                          <a:effectLst/>
                          <a:latin typeface="Arial" pitchFamily="34" charset="0"/>
                          <a:ea typeface="Cambria"/>
                          <a:cs typeface="Arial" pitchFamily="34" charset="0"/>
                        </a:rPr>
                        <a:t>) and 7 Mega (Savanna city, Malibongwe, </a:t>
                      </a:r>
                      <a:r>
                        <a:rPr lang="en-US" sz="900" dirty="0" err="1">
                          <a:effectLst/>
                          <a:latin typeface="Arial" pitchFamily="34" charset="0"/>
                          <a:ea typeface="Cambria"/>
                          <a:cs typeface="Arial" pitchFamily="34" charset="0"/>
                        </a:rPr>
                        <a:t>Clayville</a:t>
                      </a:r>
                      <a:r>
                        <a:rPr lang="en-US" sz="900" dirty="0">
                          <a:effectLst/>
                          <a:latin typeface="Arial" pitchFamily="34" charset="0"/>
                          <a:ea typeface="Cambria"/>
                          <a:cs typeface="Arial" pitchFamily="34" charset="0"/>
                        </a:rPr>
                        <a:t>, </a:t>
                      </a:r>
                      <a:r>
                        <a:rPr lang="en-US" sz="900" dirty="0" err="1">
                          <a:effectLst/>
                          <a:latin typeface="Arial" pitchFamily="34" charset="0"/>
                          <a:ea typeface="Cambria"/>
                          <a:cs typeface="Arial" pitchFamily="34" charset="0"/>
                        </a:rPr>
                        <a:t>Fleurhof</a:t>
                      </a:r>
                      <a:r>
                        <a:rPr lang="en-US" sz="900" dirty="0">
                          <a:effectLst/>
                          <a:latin typeface="Arial" pitchFamily="34" charset="0"/>
                          <a:ea typeface="Cambria"/>
                          <a:cs typeface="Arial" pitchFamily="34" charset="0"/>
                        </a:rPr>
                        <a:t>, </a:t>
                      </a:r>
                      <a:r>
                        <a:rPr lang="en-US" sz="900" dirty="0" err="1">
                          <a:effectLst/>
                          <a:latin typeface="Arial" pitchFamily="34" charset="0"/>
                          <a:ea typeface="Cambria"/>
                          <a:cs typeface="Arial" pitchFamily="34" charset="0"/>
                        </a:rPr>
                        <a:t>Esselen</a:t>
                      </a:r>
                      <a:r>
                        <a:rPr lang="en-US" sz="900" dirty="0">
                          <a:effectLst/>
                          <a:latin typeface="Arial" pitchFamily="34" charset="0"/>
                          <a:ea typeface="Cambria"/>
                          <a:cs typeface="Arial" pitchFamily="34" charset="0"/>
                        </a:rPr>
                        <a:t> Park, Riverside view, </a:t>
                      </a:r>
                      <a:r>
                        <a:rPr lang="en-US" sz="900" dirty="0" err="1">
                          <a:effectLst/>
                          <a:latin typeface="Arial" pitchFamily="34" charset="0"/>
                          <a:ea typeface="Cambria"/>
                          <a:cs typeface="Arial" pitchFamily="34" charset="0"/>
                        </a:rPr>
                        <a:t>Southhills</a:t>
                      </a:r>
                      <a:r>
                        <a:rPr lang="en-US" sz="900" dirty="0">
                          <a:effectLst/>
                          <a:latin typeface="Arial" pitchFamily="34" charset="0"/>
                          <a:ea typeface="Cambria"/>
                          <a:cs typeface="Arial" pitchFamily="34" charset="0"/>
                        </a:rPr>
                        <a:t>)].</a:t>
                      </a:r>
                      <a:endParaRPr lang="en-ZA" sz="900" dirty="0">
                        <a:effectLst/>
                        <a:latin typeface="Arial" pitchFamily="34" charset="0"/>
                        <a:ea typeface="MS Mincho"/>
                        <a:cs typeface="Arial" pitchFamily="34" charset="0"/>
                      </a:endParaRPr>
                    </a:p>
                  </a:txBody>
                  <a:tcPr marL="11875" marR="3125" marT="31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pic>
        <p:nvPicPr>
          <p:cNvPr id="5" name="Picture 4"/>
          <p:cNvPicPr>
            <a:picLocks noChangeAspect="1"/>
          </p:cNvPicPr>
          <p:nvPr/>
        </p:nvPicPr>
        <p:blipFill rotWithShape="1">
          <a:blip r:embed="rId4"/>
          <a:srcRect t="340" b="340"/>
          <a:stretch/>
        </p:blipFill>
        <p:spPr>
          <a:xfrm>
            <a:off x="4270345" y="1947180"/>
            <a:ext cx="729434" cy="729434"/>
          </a:xfrm>
          <a:prstGeom prst="ellipse">
            <a:avLst/>
          </a:prstGeom>
        </p:spPr>
      </p:pic>
      <p:pic>
        <p:nvPicPr>
          <p:cNvPr id="7" name="Picture 6"/>
          <p:cNvPicPr>
            <a:picLocks noChangeAspect="1"/>
          </p:cNvPicPr>
          <p:nvPr/>
        </p:nvPicPr>
        <p:blipFill rotWithShape="1">
          <a:blip r:embed="rId4"/>
          <a:srcRect t="340" b="340"/>
          <a:stretch/>
        </p:blipFill>
        <p:spPr>
          <a:xfrm>
            <a:off x="4409720" y="2934521"/>
            <a:ext cx="729434" cy="729434"/>
          </a:xfrm>
          <a:prstGeom prst="ellipse">
            <a:avLst/>
          </a:prstGeom>
        </p:spPr>
      </p:pic>
      <p:pic>
        <p:nvPicPr>
          <p:cNvPr id="8" name="Picture 7"/>
          <p:cNvPicPr>
            <a:picLocks noChangeAspect="1"/>
          </p:cNvPicPr>
          <p:nvPr/>
        </p:nvPicPr>
        <p:blipFill rotWithShape="1">
          <a:blip r:embed="rId4"/>
          <a:srcRect t="340" b="340"/>
          <a:stretch/>
        </p:blipFill>
        <p:spPr>
          <a:xfrm>
            <a:off x="4409720" y="3963549"/>
            <a:ext cx="729434" cy="729434"/>
          </a:xfrm>
          <a:prstGeom prst="ellipse">
            <a:avLst/>
          </a:prstGeom>
        </p:spPr>
      </p:pic>
    </p:spTree>
    <p:extLst>
      <p:ext uri="{BB962C8B-B14F-4D97-AF65-F5344CB8AC3E}">
        <p14:creationId xmlns="" xmlns:p14="http://schemas.microsoft.com/office/powerpoint/2010/main" val="1247662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69424"/>
          </a:xfrm>
        </p:spPr>
        <p:txBody>
          <a:bodyPr>
            <a:normAutofit/>
          </a:bodyPr>
          <a:lstStyle/>
          <a:p>
            <a:r>
              <a:rPr lang="en-ZA" sz="1600" dirty="0" smtClean="0"/>
              <a:t>MACRO INDICATORS</a:t>
            </a:r>
            <a:endParaRPr lang="en-ZA" sz="1600" dirty="0"/>
          </a:p>
        </p:txBody>
      </p:sp>
      <p:graphicFrame>
        <p:nvGraphicFramePr>
          <p:cNvPr id="2" name="Table 1"/>
          <p:cNvGraphicFramePr>
            <a:graphicFrameLocks noGrp="1"/>
          </p:cNvGraphicFramePr>
          <p:nvPr>
            <p:extLst>
              <p:ext uri="{D42A27DB-BD31-4B8C-83A1-F6EECF244321}">
                <p14:modId xmlns="" xmlns:p14="http://schemas.microsoft.com/office/powerpoint/2010/main" val="281351941"/>
              </p:ext>
            </p:extLst>
          </p:nvPr>
        </p:nvGraphicFramePr>
        <p:xfrm>
          <a:off x="515815" y="1247316"/>
          <a:ext cx="7807569" cy="4974890"/>
        </p:xfrm>
        <a:graphic>
          <a:graphicData uri="http://schemas.openxmlformats.org/drawingml/2006/table">
            <a:tbl>
              <a:tblPr firstRow="1" firstCol="1" bandRow="1"/>
              <a:tblGrid>
                <a:gridCol w="1406511"/>
                <a:gridCol w="1449567"/>
                <a:gridCol w="1463919"/>
                <a:gridCol w="1076410"/>
                <a:gridCol w="2411162"/>
              </a:tblGrid>
              <a:tr h="99332">
                <a:tc>
                  <a:txBody>
                    <a:bodyPr/>
                    <a:lstStyle/>
                    <a:p>
                      <a:pPr algn="l">
                        <a:lnSpc>
                          <a:spcPct val="107000"/>
                        </a:lnSpc>
                        <a:spcAft>
                          <a:spcPts val="0"/>
                        </a:spcAft>
                      </a:pPr>
                      <a:r>
                        <a:rPr lang="en-US" sz="900" b="1" dirty="0">
                          <a:solidFill>
                            <a:srgbClr val="FFFFFF"/>
                          </a:solidFill>
                          <a:effectLst/>
                          <a:latin typeface="Calibri"/>
                          <a:ea typeface="Cambria"/>
                          <a:cs typeface="Arial"/>
                        </a:rPr>
                        <a:t>MACRO INDICATORS</a:t>
                      </a:r>
                      <a:endParaRPr lang="en-ZA" sz="900" dirty="0">
                        <a:effectLst/>
                        <a:latin typeface="Arial"/>
                        <a:ea typeface="MS Mincho"/>
                        <a:cs typeface="Times New Roman"/>
                      </a:endParaRPr>
                    </a:p>
                  </a:txBody>
                  <a:tcPr marL="9147" marR="2407" marT="2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07000"/>
                        </a:lnSpc>
                        <a:spcAft>
                          <a:spcPts val="0"/>
                        </a:spcAft>
                      </a:pPr>
                      <a:r>
                        <a:rPr lang="en-US" sz="900" b="1">
                          <a:solidFill>
                            <a:srgbClr val="FFFFFF"/>
                          </a:solidFill>
                          <a:effectLst/>
                          <a:latin typeface="Calibri"/>
                          <a:ea typeface="Cambria"/>
                          <a:cs typeface="Arial"/>
                        </a:rPr>
                        <a:t>Baseline</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07000"/>
                        </a:lnSpc>
                        <a:spcAft>
                          <a:spcPts val="0"/>
                        </a:spcAft>
                      </a:pPr>
                      <a:r>
                        <a:rPr lang="en-US" sz="900" b="1">
                          <a:solidFill>
                            <a:srgbClr val="FFFFFF"/>
                          </a:solidFill>
                          <a:effectLst/>
                          <a:latin typeface="Calibri"/>
                          <a:ea typeface="Cambria"/>
                          <a:cs typeface="Arial"/>
                        </a:rPr>
                        <a:t>Annual Target</a:t>
                      </a:r>
                      <a:endParaRPr lang="en-ZA" sz="900">
                        <a:effectLst/>
                        <a:latin typeface="Arial"/>
                        <a:ea typeface="MS Mincho"/>
                        <a:cs typeface="Times New Roman"/>
                      </a:endParaRPr>
                    </a:p>
                    <a:p>
                      <a:pPr algn="ctr">
                        <a:lnSpc>
                          <a:spcPct val="107000"/>
                        </a:lnSpc>
                        <a:spcAft>
                          <a:spcPts val="0"/>
                        </a:spcAft>
                      </a:pPr>
                      <a:r>
                        <a:rPr lang="en-US" sz="900" b="1">
                          <a:solidFill>
                            <a:srgbClr val="FFFFFF"/>
                          </a:solidFill>
                          <a:effectLst/>
                          <a:latin typeface="Calibri"/>
                          <a:ea typeface="Cambria"/>
                          <a:cs typeface="Arial"/>
                        </a:rPr>
                        <a:t>2017/18</a:t>
                      </a:r>
                      <a:endParaRPr lang="en-ZA" sz="900">
                        <a:effectLst/>
                        <a:latin typeface="Arial"/>
                        <a:ea typeface="MS Mincho"/>
                        <a:cs typeface="Times New Roman"/>
                      </a:endParaRPr>
                    </a:p>
                  </a:txBody>
                  <a:tcPr marL="9147" marR="3049" marT="2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07000"/>
                        </a:lnSpc>
                        <a:spcAft>
                          <a:spcPts val="0"/>
                        </a:spcAft>
                      </a:pPr>
                      <a:r>
                        <a:rPr lang="en-US" sz="900" b="1">
                          <a:solidFill>
                            <a:srgbClr val="FFFFFF"/>
                          </a:solidFill>
                          <a:effectLst/>
                          <a:latin typeface="Calibri"/>
                          <a:ea typeface="Calibri"/>
                          <a:cs typeface="Arial"/>
                        </a:rPr>
                        <a:t>Annual</a:t>
                      </a:r>
                      <a:endParaRPr lang="en-ZA" sz="900">
                        <a:effectLst/>
                        <a:latin typeface="Arial"/>
                        <a:ea typeface="MS Mincho"/>
                        <a:cs typeface="Times New Roman"/>
                      </a:endParaRPr>
                    </a:p>
                    <a:p>
                      <a:pPr algn="ctr">
                        <a:lnSpc>
                          <a:spcPct val="107000"/>
                        </a:lnSpc>
                        <a:spcAft>
                          <a:spcPts val="0"/>
                        </a:spcAft>
                      </a:pPr>
                      <a:r>
                        <a:rPr lang="en-US" sz="900" b="1">
                          <a:solidFill>
                            <a:srgbClr val="FFFFFF"/>
                          </a:solidFill>
                          <a:effectLst/>
                          <a:latin typeface="Calibri"/>
                          <a:ea typeface="Calibri"/>
                          <a:cs typeface="Arial"/>
                        </a:rPr>
                        <a:t>Status</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07000"/>
                        </a:lnSpc>
                        <a:spcAft>
                          <a:spcPts val="0"/>
                        </a:spcAft>
                      </a:pPr>
                      <a:r>
                        <a:rPr lang="en-US" sz="900" b="1" dirty="0">
                          <a:solidFill>
                            <a:srgbClr val="FFFFFF"/>
                          </a:solidFill>
                          <a:effectLst/>
                          <a:latin typeface="Calibri"/>
                          <a:ea typeface="Calibri"/>
                          <a:cs typeface="Arial"/>
                        </a:rPr>
                        <a:t>Comment</a:t>
                      </a:r>
                      <a:endParaRPr lang="en-ZA" sz="900" dirty="0">
                        <a:effectLst/>
                        <a:latin typeface="Arial"/>
                        <a:ea typeface="MS Mincho"/>
                        <a:cs typeface="Times New Roman"/>
                      </a:endParaRPr>
                    </a:p>
                  </a:txBody>
                  <a:tcPr marL="9147" marR="2407" marT="2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r>
              <a:tr h="1138644">
                <a:tc>
                  <a:txBody>
                    <a:bodyPr/>
                    <a:lstStyle/>
                    <a:p>
                      <a:pPr marL="13970" marR="76200" algn="l">
                        <a:lnSpc>
                          <a:spcPct val="150000"/>
                        </a:lnSpc>
                        <a:spcAft>
                          <a:spcPts val="0"/>
                        </a:spcAft>
                      </a:pPr>
                      <a:r>
                        <a:rPr lang="en-ZA" sz="900" dirty="0">
                          <a:effectLst/>
                          <a:latin typeface="Arial"/>
                          <a:ea typeface="Calibri"/>
                          <a:cs typeface="Arial"/>
                        </a:rPr>
                        <a:t>Number of provinces provided with capacity and implementation support as per MTOPs and business plans.</a:t>
                      </a:r>
                      <a:endParaRPr lang="en-ZA" sz="900" dirty="0">
                        <a:effectLst/>
                        <a:latin typeface="Arial"/>
                        <a:ea typeface="MS Mincho"/>
                        <a:cs typeface="Times New Roman"/>
                      </a:endParaRPr>
                    </a:p>
                  </a:txBody>
                  <a:tcPr marL="9147" marR="3049" marT="2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76200" algn="just">
                        <a:lnSpc>
                          <a:spcPct val="150000"/>
                        </a:lnSpc>
                        <a:spcAft>
                          <a:spcPts val="0"/>
                        </a:spcAft>
                      </a:pPr>
                      <a:r>
                        <a:rPr lang="en-ZA" sz="900" dirty="0">
                          <a:effectLst/>
                          <a:latin typeface="Arial"/>
                          <a:ea typeface="Calibri"/>
                          <a:cs typeface="Arial"/>
                        </a:rPr>
                        <a:t>9 provinces provided with implementation support and regional coordination as per MTOPs and business plans</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76200" algn="just">
                        <a:lnSpc>
                          <a:spcPct val="150000"/>
                        </a:lnSpc>
                        <a:spcAft>
                          <a:spcPts val="0"/>
                        </a:spcAft>
                      </a:pPr>
                      <a:r>
                        <a:rPr lang="en-ZA" sz="900" dirty="0">
                          <a:effectLst/>
                          <a:latin typeface="Arial"/>
                          <a:ea typeface="Calibri"/>
                          <a:cs typeface="Arial"/>
                        </a:rPr>
                        <a:t>9 provinces provided with implementation support and regional coordination as per MTOPs and business plans</a:t>
                      </a:r>
                      <a:endParaRPr lang="en-ZA" sz="900" dirty="0">
                        <a:effectLst/>
                        <a:latin typeface="Arial"/>
                        <a:ea typeface="MS Mincho"/>
                        <a:cs typeface="Times New Roman"/>
                      </a:endParaRPr>
                    </a:p>
                  </a:txBody>
                  <a:tcPr marL="9147" marR="3049" marT="2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ctr">
                        <a:lnSpc>
                          <a:spcPct val="150000"/>
                        </a:lnSpc>
                        <a:spcAft>
                          <a:spcPts val="800"/>
                        </a:spcAft>
                      </a:pP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5565" algn="just">
                        <a:lnSpc>
                          <a:spcPct val="150000"/>
                        </a:lnSpc>
                        <a:spcAft>
                          <a:spcPts val="0"/>
                        </a:spcAft>
                      </a:pPr>
                      <a:r>
                        <a:rPr lang="en-ZA" sz="900" kern="1200">
                          <a:effectLst/>
                          <a:latin typeface="Calibri"/>
                          <a:ea typeface="Calibri"/>
                          <a:cs typeface="Arial"/>
                        </a:rPr>
                        <a:t>9 Provinces were provided with Human Settlements implementation support in line with MTOP’s or Business Plans</a:t>
                      </a:r>
                      <a:endParaRPr lang="en-ZA" sz="900">
                        <a:effectLst/>
                        <a:latin typeface="Arial"/>
                        <a:ea typeface="MS Mincho"/>
                        <a:cs typeface="Times New Roman"/>
                      </a:endParaRPr>
                    </a:p>
                  </a:txBody>
                  <a:tcPr marL="9147" marR="2407" marT="2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0171">
                <a:tc rowSpan="2">
                  <a:txBody>
                    <a:bodyPr/>
                    <a:lstStyle/>
                    <a:p>
                      <a:pPr marL="13970" marR="76200" algn="just">
                        <a:lnSpc>
                          <a:spcPct val="150000"/>
                        </a:lnSpc>
                        <a:spcAft>
                          <a:spcPts val="0"/>
                        </a:spcAft>
                      </a:pPr>
                      <a:r>
                        <a:rPr lang="en-ZA" sz="900">
                          <a:effectLst/>
                          <a:latin typeface="Arial"/>
                          <a:ea typeface="Calibri"/>
                          <a:cs typeface="Arial"/>
                        </a:rPr>
                        <a:t>Number of housing units and serviced sites provided as part of Implementation support to programmes and projects</a:t>
                      </a:r>
                      <a:endParaRPr lang="en-ZA" sz="900">
                        <a:effectLst/>
                        <a:latin typeface="Arial"/>
                        <a:ea typeface="MS Mincho"/>
                        <a:cs typeface="Times New Roman"/>
                      </a:endParaRPr>
                    </a:p>
                  </a:txBody>
                  <a:tcPr marL="9147" marR="3049" marT="2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76200" algn="just">
                        <a:lnSpc>
                          <a:spcPct val="150000"/>
                        </a:lnSpc>
                        <a:spcAft>
                          <a:spcPts val="0"/>
                        </a:spcAft>
                      </a:pPr>
                      <a:r>
                        <a:rPr lang="en-ZA" sz="900">
                          <a:effectLst/>
                          <a:latin typeface="Arial"/>
                          <a:ea typeface="Calibri"/>
                          <a:cs typeface="Arial"/>
                        </a:rPr>
                        <a:t>6912 housing units</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300"/>
                        </a:spcBef>
                        <a:spcAft>
                          <a:spcPts val="300"/>
                        </a:spcAft>
                      </a:pPr>
                      <a:r>
                        <a:rPr lang="en-ZA" sz="900">
                          <a:effectLst/>
                          <a:latin typeface="Arial"/>
                          <a:ea typeface="Calibri"/>
                          <a:cs typeface="Arial"/>
                        </a:rPr>
                        <a:t>6518 housing units</a:t>
                      </a:r>
                      <a:endParaRPr lang="en-ZA" sz="900">
                        <a:effectLst/>
                        <a:latin typeface="Arial"/>
                        <a:ea typeface="MS Mincho"/>
                        <a:cs typeface="Times New Roman"/>
                      </a:endParaRPr>
                    </a:p>
                  </a:txBody>
                  <a:tcPr marL="9147" marR="3049" marT="2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ctr">
                        <a:lnSpc>
                          <a:spcPct val="150000"/>
                        </a:lnSpc>
                        <a:spcAft>
                          <a:spcPts val="800"/>
                        </a:spcAft>
                      </a:pP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900" kern="1200" dirty="0">
                          <a:effectLst/>
                          <a:latin typeface="Calibri"/>
                          <a:ea typeface="Calibri"/>
                          <a:cs typeface="Arial"/>
                        </a:rPr>
                        <a:t> </a:t>
                      </a:r>
                      <a:r>
                        <a:rPr lang="en-ZA" sz="900" b="1" kern="1200" dirty="0">
                          <a:effectLst/>
                          <a:latin typeface="Calibri"/>
                          <a:ea typeface="Calibri"/>
                          <a:cs typeface="Arial"/>
                        </a:rPr>
                        <a:t>Annual Total 5690 housing units was achieved. There was a shortfall of 828 Housing Units</a:t>
                      </a:r>
                      <a:r>
                        <a:rPr lang="en-ZA" sz="900" kern="1200" dirty="0">
                          <a:effectLst/>
                          <a:latin typeface="Calibri"/>
                          <a:ea typeface="Calibri"/>
                          <a:cs typeface="Arial"/>
                        </a:rPr>
                        <a:t> to reach the annual target. Delivery of housing units was encumbered by the delay in appointing new contractors due to uncertainty regarding timeous receipt of funds from the EC Provincial Department of Human Settlements. </a:t>
                      </a:r>
                      <a:endParaRPr lang="en-ZA" sz="900" dirty="0">
                        <a:effectLst/>
                        <a:latin typeface="Arial"/>
                        <a:ea typeface="MS Mincho"/>
                        <a:cs typeface="Times New Roman"/>
                      </a:endParaRPr>
                    </a:p>
                  </a:txBody>
                  <a:tcPr marL="9147" marR="2407" marT="2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0171">
                <a:tc vMerge="1">
                  <a:txBody>
                    <a:bodyPr/>
                    <a:lstStyle/>
                    <a:p>
                      <a:endParaRPr lang="en-ZA"/>
                    </a:p>
                  </a:txBody>
                  <a:tcPr/>
                </a:tc>
                <a:tc>
                  <a:txBody>
                    <a:bodyPr/>
                    <a:lstStyle/>
                    <a:p>
                      <a:pPr marL="13970" marR="76200" algn="just">
                        <a:lnSpc>
                          <a:spcPct val="150000"/>
                        </a:lnSpc>
                        <a:spcAft>
                          <a:spcPts val="0"/>
                        </a:spcAft>
                      </a:pPr>
                      <a:r>
                        <a:rPr lang="en-ZA" sz="900">
                          <a:effectLst/>
                          <a:latin typeface="Arial"/>
                          <a:ea typeface="Calibri"/>
                          <a:cs typeface="Arial"/>
                        </a:rPr>
                        <a:t>9539 serviced sites</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300"/>
                        </a:spcBef>
                        <a:spcAft>
                          <a:spcPts val="300"/>
                        </a:spcAft>
                      </a:pPr>
                      <a:r>
                        <a:rPr lang="en-ZA" sz="900">
                          <a:effectLst/>
                          <a:latin typeface="Arial"/>
                          <a:ea typeface="Calibri"/>
                          <a:cs typeface="Arial"/>
                        </a:rPr>
                        <a:t>5203 serviced sites</a:t>
                      </a:r>
                      <a:endParaRPr lang="en-ZA" sz="900">
                        <a:effectLst/>
                        <a:latin typeface="Arial"/>
                        <a:ea typeface="MS Mincho"/>
                        <a:cs typeface="Times New Roman"/>
                      </a:endParaRPr>
                    </a:p>
                  </a:txBody>
                  <a:tcPr marL="9147" marR="3049" marT="2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0" algn="ctr">
                        <a:lnSpc>
                          <a:spcPct val="150000"/>
                        </a:lnSpc>
                        <a:spcAft>
                          <a:spcPts val="0"/>
                        </a:spcAft>
                      </a:pP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900" b="1" kern="1200" dirty="0">
                          <a:effectLst/>
                          <a:latin typeface="Calibri"/>
                          <a:ea typeface="Calibri"/>
                          <a:cs typeface="Arial"/>
                        </a:rPr>
                        <a:t>A Total of 7446 was achieved exceeding the annual target by a total of 2243</a:t>
                      </a:r>
                      <a:r>
                        <a:rPr lang="en-ZA" sz="900" kern="1200" dirty="0">
                          <a:effectLst/>
                          <a:latin typeface="Calibri"/>
                          <a:ea typeface="Calibri"/>
                          <a:cs typeface="Arial"/>
                        </a:rPr>
                        <a:t>. Due to the slow pace in the delivery of projects such as Joe </a:t>
                      </a:r>
                      <a:r>
                        <a:rPr lang="en-ZA" sz="900" kern="1200" dirty="0" err="1">
                          <a:effectLst/>
                          <a:latin typeface="Calibri"/>
                          <a:ea typeface="Calibri"/>
                          <a:cs typeface="Arial"/>
                        </a:rPr>
                        <a:t>Slovo</a:t>
                      </a:r>
                      <a:r>
                        <a:rPr lang="en-ZA" sz="900" kern="1200" dirty="0">
                          <a:effectLst/>
                          <a:latin typeface="Calibri"/>
                          <a:ea typeface="Calibri"/>
                          <a:cs typeface="Arial"/>
                        </a:rPr>
                        <a:t> in the Western Cape, additional projects were identified that required the HDA’s support. The addition of these  projects resulted in improved performance for this indicator.</a:t>
                      </a:r>
                      <a:endParaRPr lang="en-ZA" sz="900" dirty="0">
                        <a:effectLst/>
                        <a:latin typeface="Arial"/>
                        <a:ea typeface="MS Mincho"/>
                        <a:cs typeface="Times New Roman"/>
                      </a:endParaRPr>
                    </a:p>
                  </a:txBody>
                  <a:tcPr marL="9147" marR="2407" marT="2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Picture 3"/>
          <p:cNvPicPr>
            <a:picLocks noChangeAspect="1"/>
          </p:cNvPicPr>
          <p:nvPr/>
        </p:nvPicPr>
        <p:blipFill rotWithShape="1">
          <a:blip r:embed="rId4"/>
          <a:srcRect t="340" b="340"/>
          <a:stretch/>
        </p:blipFill>
        <p:spPr>
          <a:xfrm>
            <a:off x="5028819" y="1665826"/>
            <a:ext cx="729434" cy="729434"/>
          </a:xfrm>
          <a:prstGeom prst="ellipse">
            <a:avLst/>
          </a:prstGeom>
        </p:spPr>
      </p:pic>
      <p:pic>
        <p:nvPicPr>
          <p:cNvPr id="5" name="Picture 4"/>
          <p:cNvPicPr>
            <a:picLocks noChangeAspect="1"/>
          </p:cNvPicPr>
          <p:nvPr/>
        </p:nvPicPr>
        <p:blipFill>
          <a:blip r:embed="rId5"/>
          <a:stretch>
            <a:fillRect/>
          </a:stretch>
        </p:blipFill>
        <p:spPr>
          <a:xfrm>
            <a:off x="5089658" y="3130062"/>
            <a:ext cx="607757" cy="575738"/>
          </a:xfrm>
          <a:prstGeom prst="rect">
            <a:avLst/>
          </a:prstGeom>
        </p:spPr>
      </p:pic>
      <p:pic>
        <p:nvPicPr>
          <p:cNvPr id="6" name="Picture 5"/>
          <p:cNvPicPr>
            <a:picLocks noChangeAspect="1"/>
          </p:cNvPicPr>
          <p:nvPr/>
        </p:nvPicPr>
        <p:blipFill rotWithShape="1">
          <a:blip r:embed="rId4"/>
          <a:srcRect t="340" b="340"/>
          <a:stretch/>
        </p:blipFill>
        <p:spPr>
          <a:xfrm>
            <a:off x="5028819" y="4608318"/>
            <a:ext cx="729434" cy="729434"/>
          </a:xfrm>
          <a:prstGeom prst="ellipse">
            <a:avLst/>
          </a:prstGeom>
        </p:spPr>
      </p:pic>
    </p:spTree>
    <p:extLst>
      <p:ext uri="{BB962C8B-B14F-4D97-AF65-F5344CB8AC3E}">
        <p14:creationId xmlns="" xmlns:p14="http://schemas.microsoft.com/office/powerpoint/2010/main" val="1762922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69424"/>
          </a:xfrm>
        </p:spPr>
        <p:txBody>
          <a:bodyPr>
            <a:normAutofit/>
          </a:bodyPr>
          <a:lstStyle/>
          <a:p>
            <a:r>
              <a:rPr lang="en-ZA" sz="1600" dirty="0" smtClean="0"/>
              <a:t>MACRO INDICATORS</a:t>
            </a:r>
            <a:endParaRPr lang="en-ZA" sz="1600" dirty="0"/>
          </a:p>
        </p:txBody>
      </p:sp>
      <p:graphicFrame>
        <p:nvGraphicFramePr>
          <p:cNvPr id="2" name="Table 1"/>
          <p:cNvGraphicFramePr>
            <a:graphicFrameLocks noGrp="1"/>
          </p:cNvGraphicFramePr>
          <p:nvPr>
            <p:extLst>
              <p:ext uri="{D42A27DB-BD31-4B8C-83A1-F6EECF244321}">
                <p14:modId xmlns="" xmlns:p14="http://schemas.microsoft.com/office/powerpoint/2010/main" val="555118403"/>
              </p:ext>
            </p:extLst>
          </p:nvPr>
        </p:nvGraphicFramePr>
        <p:xfrm>
          <a:off x="457200" y="1781908"/>
          <a:ext cx="8023859" cy="3007421"/>
        </p:xfrm>
        <a:graphic>
          <a:graphicData uri="http://schemas.openxmlformats.org/drawingml/2006/table">
            <a:tbl>
              <a:tblPr firstRow="1" firstCol="1" bandRow="1"/>
              <a:tblGrid>
                <a:gridCol w="1901654"/>
                <a:gridCol w="1864745"/>
                <a:gridCol w="1697849"/>
                <a:gridCol w="1455528"/>
                <a:gridCol w="1104083"/>
              </a:tblGrid>
              <a:tr h="638188">
                <a:tc>
                  <a:txBody>
                    <a:bodyPr/>
                    <a:lstStyle/>
                    <a:p>
                      <a:pPr algn="l">
                        <a:lnSpc>
                          <a:spcPct val="107000"/>
                        </a:lnSpc>
                        <a:spcAft>
                          <a:spcPts val="0"/>
                        </a:spcAft>
                      </a:pPr>
                      <a:r>
                        <a:rPr lang="en-US" sz="900" b="1" dirty="0">
                          <a:solidFill>
                            <a:srgbClr val="FFFFFF"/>
                          </a:solidFill>
                          <a:effectLst/>
                          <a:latin typeface="Calibri"/>
                          <a:ea typeface="Cambria"/>
                          <a:cs typeface="Arial"/>
                        </a:rPr>
                        <a:t>MACRO INDICATORS</a:t>
                      </a:r>
                      <a:endParaRPr lang="en-ZA" sz="1100" dirty="0">
                        <a:effectLst/>
                        <a:latin typeface="Arial"/>
                        <a:ea typeface="MS Mincho"/>
                        <a:cs typeface="Times New Roman"/>
                      </a:endParaRPr>
                    </a:p>
                  </a:txBody>
                  <a:tcPr marL="3619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07000"/>
                        </a:lnSpc>
                        <a:spcAft>
                          <a:spcPts val="0"/>
                        </a:spcAft>
                      </a:pPr>
                      <a:r>
                        <a:rPr lang="en-US" sz="900" b="1">
                          <a:solidFill>
                            <a:srgbClr val="FFFFFF"/>
                          </a:solidFill>
                          <a:effectLst/>
                          <a:latin typeface="Calibri"/>
                          <a:ea typeface="Cambria"/>
                          <a:cs typeface="Arial"/>
                        </a:rPr>
                        <a:t>Baseline</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07000"/>
                        </a:lnSpc>
                        <a:spcAft>
                          <a:spcPts val="0"/>
                        </a:spcAft>
                      </a:pPr>
                      <a:r>
                        <a:rPr lang="en-US" sz="900" b="1">
                          <a:solidFill>
                            <a:srgbClr val="FFFFFF"/>
                          </a:solidFill>
                          <a:effectLst/>
                          <a:latin typeface="Calibri"/>
                          <a:ea typeface="Cambria"/>
                          <a:cs typeface="Arial"/>
                        </a:rPr>
                        <a:t>Annual Target</a:t>
                      </a:r>
                      <a:endParaRPr lang="en-ZA" sz="1100">
                        <a:effectLst/>
                        <a:latin typeface="Arial"/>
                        <a:ea typeface="MS Mincho"/>
                        <a:cs typeface="Times New Roman"/>
                      </a:endParaRPr>
                    </a:p>
                    <a:p>
                      <a:pPr algn="ctr">
                        <a:lnSpc>
                          <a:spcPct val="107000"/>
                        </a:lnSpc>
                        <a:spcAft>
                          <a:spcPts val="0"/>
                        </a:spcAft>
                      </a:pPr>
                      <a:r>
                        <a:rPr lang="en-US" sz="900" b="1">
                          <a:solidFill>
                            <a:srgbClr val="FFFFFF"/>
                          </a:solidFill>
                          <a:effectLst/>
                          <a:latin typeface="Calibri"/>
                          <a:ea typeface="Cambria"/>
                          <a:cs typeface="Arial"/>
                        </a:rPr>
                        <a:t>2017/18</a:t>
                      </a:r>
                      <a:endParaRPr lang="en-ZA" sz="1100">
                        <a:effectLst/>
                        <a:latin typeface="Arial"/>
                        <a:ea typeface="MS Mincho"/>
                        <a:cs typeface="Times New Roman"/>
                      </a:endParaRPr>
                    </a:p>
                  </a:txBody>
                  <a:tcPr marL="36195" marR="1206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07000"/>
                        </a:lnSpc>
                        <a:spcAft>
                          <a:spcPts val="0"/>
                        </a:spcAft>
                      </a:pPr>
                      <a:r>
                        <a:rPr lang="en-US" sz="900" b="1">
                          <a:solidFill>
                            <a:srgbClr val="FFFFFF"/>
                          </a:solidFill>
                          <a:effectLst/>
                          <a:latin typeface="Calibri"/>
                          <a:ea typeface="Calibri"/>
                          <a:cs typeface="Arial"/>
                        </a:rPr>
                        <a:t>Annual</a:t>
                      </a:r>
                      <a:endParaRPr lang="en-ZA" sz="1100">
                        <a:effectLst/>
                        <a:latin typeface="Arial"/>
                        <a:ea typeface="MS Mincho"/>
                        <a:cs typeface="Times New Roman"/>
                      </a:endParaRPr>
                    </a:p>
                    <a:p>
                      <a:pPr algn="ctr">
                        <a:lnSpc>
                          <a:spcPct val="107000"/>
                        </a:lnSpc>
                        <a:spcAft>
                          <a:spcPts val="0"/>
                        </a:spcAft>
                      </a:pPr>
                      <a:r>
                        <a:rPr lang="en-US" sz="900" b="1">
                          <a:solidFill>
                            <a:srgbClr val="FFFFFF"/>
                          </a:solidFill>
                          <a:effectLst/>
                          <a:latin typeface="Calibri"/>
                          <a:ea typeface="Calibri"/>
                          <a:cs typeface="Arial"/>
                        </a:rPr>
                        <a:t>Status</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07000"/>
                        </a:lnSpc>
                        <a:spcAft>
                          <a:spcPts val="0"/>
                        </a:spcAft>
                      </a:pPr>
                      <a:r>
                        <a:rPr lang="en-US" sz="900" b="1">
                          <a:solidFill>
                            <a:srgbClr val="FFFFFF"/>
                          </a:solidFill>
                          <a:effectLst/>
                          <a:latin typeface="Calibri"/>
                          <a:ea typeface="Calibri"/>
                          <a:cs typeface="Arial"/>
                        </a:rPr>
                        <a:t>Comment</a:t>
                      </a:r>
                      <a:endParaRPr lang="en-ZA" sz="1100">
                        <a:effectLst/>
                        <a:latin typeface="Arial"/>
                        <a:ea typeface="MS Mincho"/>
                        <a:cs typeface="Times New Roman"/>
                      </a:endParaRPr>
                    </a:p>
                  </a:txBody>
                  <a:tcPr marL="3619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r>
              <a:tr h="1351638">
                <a:tc rowSpan="2">
                  <a:txBody>
                    <a:bodyPr/>
                    <a:lstStyle/>
                    <a:p>
                      <a:pPr marL="13970" marR="76200" algn="just">
                        <a:lnSpc>
                          <a:spcPct val="150000"/>
                        </a:lnSpc>
                        <a:spcAft>
                          <a:spcPts val="0"/>
                        </a:spcAft>
                      </a:pPr>
                      <a:r>
                        <a:rPr lang="en-ZA" sz="800">
                          <a:effectLst/>
                          <a:latin typeface="Arial"/>
                          <a:ea typeface="Calibri"/>
                          <a:cs typeface="Arial"/>
                        </a:rPr>
                        <a:t>Number of private sector developers meeting targets in the Transformation and Empowerment Framework (TEF)</a:t>
                      </a:r>
                      <a:endParaRPr lang="en-ZA" sz="1100">
                        <a:effectLst/>
                        <a:latin typeface="Arial"/>
                        <a:ea typeface="MS Mincho"/>
                        <a:cs typeface="Times New Roman"/>
                      </a:endParaRPr>
                    </a:p>
                  </a:txBody>
                  <a:tcPr marL="36195" marR="1206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76200" algn="just">
                        <a:lnSpc>
                          <a:spcPct val="150000"/>
                        </a:lnSpc>
                        <a:spcAft>
                          <a:spcPts val="0"/>
                        </a:spcAft>
                      </a:pPr>
                      <a:r>
                        <a:rPr lang="en-ZA" sz="800">
                          <a:effectLst/>
                          <a:latin typeface="Arial"/>
                          <a:ea typeface="Calibri"/>
                          <a:cs typeface="Arial"/>
                        </a:rPr>
                        <a:t>No Baseline – New target</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76200" algn="just">
                        <a:lnSpc>
                          <a:spcPct val="150000"/>
                        </a:lnSpc>
                        <a:spcAft>
                          <a:spcPts val="0"/>
                        </a:spcAft>
                      </a:pPr>
                      <a:r>
                        <a:rPr lang="en-ZA" sz="800">
                          <a:effectLst/>
                          <a:latin typeface="Arial"/>
                          <a:ea typeface="Calibri"/>
                          <a:cs typeface="Arial"/>
                        </a:rPr>
                        <a:t>19 Transformation and Empowerment plans signed</a:t>
                      </a:r>
                      <a:endParaRPr lang="en-ZA" sz="1100">
                        <a:effectLst/>
                        <a:latin typeface="Arial"/>
                        <a:ea typeface="MS Mincho"/>
                        <a:cs typeface="Times New Roman"/>
                      </a:endParaRPr>
                    </a:p>
                  </a:txBody>
                  <a:tcPr marL="36195" marR="1206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0" algn="ctr">
                        <a:lnSpc>
                          <a:spcPct val="150000"/>
                        </a:lnSpc>
                        <a:spcAft>
                          <a:spcPts val="0"/>
                        </a:spcAft>
                      </a:pPr>
                      <a:endParaRPr lang="en-ZA" sz="11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l">
                        <a:lnSpc>
                          <a:spcPct val="150000"/>
                        </a:lnSpc>
                        <a:spcAft>
                          <a:spcPts val="800"/>
                        </a:spcAft>
                      </a:pPr>
                      <a:r>
                        <a:rPr lang="en-ZA" sz="900" kern="1200">
                          <a:effectLst/>
                          <a:latin typeface="Calibri"/>
                          <a:ea typeface="Calibri"/>
                          <a:cs typeface="Arial"/>
                        </a:rPr>
                        <a:t>21 transformation and empowerment plans signed with partners.</a:t>
                      </a:r>
                      <a:endParaRPr lang="en-ZA" sz="1100">
                        <a:effectLst/>
                        <a:latin typeface="Arial"/>
                        <a:ea typeface="MS Mincho"/>
                        <a:cs typeface="Times New Roman"/>
                      </a:endParaRPr>
                    </a:p>
                  </a:txBody>
                  <a:tcPr marL="3619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17595">
                <a:tc vMerge="1">
                  <a:txBody>
                    <a:bodyPr/>
                    <a:lstStyle/>
                    <a:p>
                      <a:endParaRPr lang="en-ZA"/>
                    </a:p>
                  </a:txBody>
                  <a:tcPr/>
                </a:tc>
                <a:tc>
                  <a:txBody>
                    <a:bodyPr/>
                    <a:lstStyle/>
                    <a:p>
                      <a:pPr marL="13970" marR="76200" algn="just">
                        <a:lnSpc>
                          <a:spcPct val="150000"/>
                        </a:lnSpc>
                        <a:spcAft>
                          <a:spcPts val="0"/>
                        </a:spcAft>
                      </a:pPr>
                      <a:r>
                        <a:rPr lang="en-ZA" sz="800">
                          <a:effectLst/>
                          <a:latin typeface="Arial"/>
                          <a:ea typeface="Calibri"/>
                          <a:cs typeface="Arial"/>
                        </a:rPr>
                        <a:t>No Baseline – New Target</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76200" algn="just">
                        <a:lnSpc>
                          <a:spcPct val="150000"/>
                        </a:lnSpc>
                        <a:spcAft>
                          <a:spcPts val="0"/>
                        </a:spcAft>
                      </a:pPr>
                      <a:r>
                        <a:rPr lang="en-ZA" sz="800">
                          <a:effectLst/>
                          <a:latin typeface="Arial"/>
                          <a:ea typeface="Calibri"/>
                          <a:cs typeface="Arial"/>
                        </a:rPr>
                        <a:t>5 Implementation frameworks signed</a:t>
                      </a:r>
                      <a:endParaRPr lang="en-ZA" sz="1100">
                        <a:effectLst/>
                        <a:latin typeface="Arial"/>
                        <a:ea typeface="MS Mincho"/>
                        <a:cs typeface="Times New Roman"/>
                      </a:endParaRPr>
                    </a:p>
                  </a:txBody>
                  <a:tcPr marL="36195" marR="1206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0" algn="ctr">
                        <a:lnSpc>
                          <a:spcPct val="150000"/>
                        </a:lnSpc>
                        <a:spcAft>
                          <a:spcPts val="0"/>
                        </a:spcAft>
                      </a:pPr>
                      <a:endParaRPr lang="en-ZA" sz="11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l">
                        <a:lnSpc>
                          <a:spcPct val="150000"/>
                        </a:lnSpc>
                        <a:spcAft>
                          <a:spcPts val="800"/>
                        </a:spcAft>
                      </a:pPr>
                      <a:r>
                        <a:rPr lang="en-ZA" sz="900" kern="1200" dirty="0">
                          <a:effectLst/>
                          <a:latin typeface="Calibri"/>
                          <a:ea typeface="Calibri"/>
                          <a:cs typeface="Arial"/>
                        </a:rPr>
                        <a:t>Implementation frameworks signed for catalytic projects</a:t>
                      </a:r>
                      <a:endParaRPr lang="en-ZA" sz="1100" dirty="0">
                        <a:effectLst/>
                        <a:latin typeface="Arial"/>
                        <a:ea typeface="MS Mincho"/>
                        <a:cs typeface="Times New Roman"/>
                      </a:endParaRPr>
                    </a:p>
                  </a:txBody>
                  <a:tcPr marL="3619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pic>
        <p:nvPicPr>
          <p:cNvPr id="4" name="Picture 3"/>
          <p:cNvPicPr>
            <a:picLocks noChangeAspect="1"/>
          </p:cNvPicPr>
          <p:nvPr/>
        </p:nvPicPr>
        <p:blipFill rotWithShape="1">
          <a:blip r:embed="rId4"/>
          <a:srcRect t="340" b="340"/>
          <a:stretch/>
        </p:blipFill>
        <p:spPr>
          <a:xfrm>
            <a:off x="6285411" y="2720903"/>
            <a:ext cx="729434" cy="729434"/>
          </a:xfrm>
          <a:prstGeom prst="ellipse">
            <a:avLst/>
          </a:prstGeom>
        </p:spPr>
      </p:pic>
      <p:pic>
        <p:nvPicPr>
          <p:cNvPr id="5" name="Picture 4"/>
          <p:cNvPicPr>
            <a:picLocks noChangeAspect="1"/>
          </p:cNvPicPr>
          <p:nvPr/>
        </p:nvPicPr>
        <p:blipFill rotWithShape="1">
          <a:blip r:embed="rId4"/>
          <a:srcRect t="340" b="340"/>
          <a:stretch/>
        </p:blipFill>
        <p:spPr>
          <a:xfrm>
            <a:off x="6285411" y="3893211"/>
            <a:ext cx="729434" cy="729434"/>
          </a:xfrm>
          <a:prstGeom prst="ellipse">
            <a:avLst/>
          </a:prstGeom>
        </p:spPr>
      </p:pic>
    </p:spTree>
    <p:extLst>
      <p:ext uri="{BB962C8B-B14F-4D97-AF65-F5344CB8AC3E}">
        <p14:creationId xmlns="" xmlns:p14="http://schemas.microsoft.com/office/powerpoint/2010/main" val="2331188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69424"/>
          </a:xfrm>
        </p:spPr>
        <p:txBody>
          <a:bodyPr>
            <a:normAutofit/>
          </a:bodyPr>
          <a:lstStyle/>
          <a:p>
            <a:r>
              <a:rPr lang="en-ZA" sz="1600" dirty="0" smtClean="0"/>
              <a:t>PROGRAMME 1: CEO’S OFFICE</a:t>
            </a:r>
            <a:endParaRPr lang="en-ZA" sz="1600" dirty="0"/>
          </a:p>
        </p:txBody>
      </p:sp>
      <p:graphicFrame>
        <p:nvGraphicFramePr>
          <p:cNvPr id="6" name="Table 5"/>
          <p:cNvGraphicFramePr>
            <a:graphicFrameLocks noGrp="1"/>
          </p:cNvGraphicFramePr>
          <p:nvPr>
            <p:extLst>
              <p:ext uri="{D42A27DB-BD31-4B8C-83A1-F6EECF244321}">
                <p14:modId xmlns="" xmlns:p14="http://schemas.microsoft.com/office/powerpoint/2010/main" val="4109011004"/>
              </p:ext>
            </p:extLst>
          </p:nvPr>
        </p:nvGraphicFramePr>
        <p:xfrm>
          <a:off x="187569" y="1280000"/>
          <a:ext cx="8745415" cy="4288461"/>
        </p:xfrm>
        <a:graphic>
          <a:graphicData uri="http://schemas.openxmlformats.org/drawingml/2006/table">
            <a:tbl>
              <a:tblPr/>
              <a:tblGrid>
                <a:gridCol w="1126410"/>
                <a:gridCol w="1189376"/>
                <a:gridCol w="577197"/>
                <a:gridCol w="780091"/>
                <a:gridCol w="781840"/>
                <a:gridCol w="1234852"/>
                <a:gridCol w="904275"/>
                <a:gridCol w="1075687"/>
                <a:gridCol w="1075687"/>
              </a:tblGrid>
              <a:tr h="645961">
                <a:tc gridSpan="9">
                  <a:txBody>
                    <a:bodyPr/>
                    <a:lstStyle/>
                    <a:p>
                      <a:pPr algn="just">
                        <a:lnSpc>
                          <a:spcPct val="150000"/>
                        </a:lnSpc>
                        <a:spcAft>
                          <a:spcPts val="0"/>
                        </a:spcAft>
                      </a:pPr>
                      <a:r>
                        <a:rPr lang="en-US" sz="800" b="1" dirty="0" err="1">
                          <a:solidFill>
                            <a:srgbClr val="FFFFFF"/>
                          </a:solidFill>
                          <a:effectLst/>
                          <a:latin typeface="Arial"/>
                          <a:ea typeface="MS Mincho"/>
                          <a:cs typeface="Arial"/>
                        </a:rPr>
                        <a:t>Programme</a:t>
                      </a:r>
                      <a:r>
                        <a:rPr lang="en-US" sz="800" b="1" dirty="0">
                          <a:solidFill>
                            <a:srgbClr val="FFFFFF"/>
                          </a:solidFill>
                          <a:effectLst/>
                          <a:latin typeface="Arial"/>
                          <a:ea typeface="MS Mincho"/>
                          <a:cs typeface="Arial"/>
                        </a:rPr>
                        <a:t> </a:t>
                      </a:r>
                      <a:r>
                        <a:rPr lang="en-GB" sz="800" b="1" dirty="0">
                          <a:solidFill>
                            <a:srgbClr val="FFFFFF"/>
                          </a:solidFill>
                          <a:effectLst/>
                          <a:latin typeface="Arial"/>
                          <a:ea typeface="MS Mincho"/>
                          <a:cs typeface="Arial"/>
                        </a:rPr>
                        <a:t>1A:  Office of the CEO</a:t>
                      </a:r>
                      <a:endParaRPr lang="en-ZA" sz="1100" dirty="0">
                        <a:effectLst/>
                        <a:latin typeface="Arial"/>
                        <a:ea typeface="MS Mincho"/>
                        <a:cs typeface="Times New Roman"/>
                      </a:endParaRPr>
                    </a:p>
                    <a:p>
                      <a:pPr algn="just">
                        <a:lnSpc>
                          <a:spcPct val="150000"/>
                        </a:lnSpc>
                        <a:spcAft>
                          <a:spcPts val="0"/>
                        </a:spcAft>
                      </a:pPr>
                      <a:r>
                        <a:rPr lang="en-GB" sz="800" b="1" dirty="0">
                          <a:solidFill>
                            <a:srgbClr val="FFFFFF"/>
                          </a:solidFill>
                          <a:effectLst/>
                          <a:latin typeface="Arial"/>
                          <a:ea typeface="MS Mincho"/>
                          <a:cs typeface="Arial"/>
                        </a:rPr>
                        <a:t>Programme Purpose: </a:t>
                      </a:r>
                      <a:r>
                        <a:rPr lang="en-US" sz="800" dirty="0">
                          <a:solidFill>
                            <a:srgbClr val="FFFFFF"/>
                          </a:solidFill>
                          <a:effectLst/>
                          <a:latin typeface="Arial"/>
                          <a:ea typeface="MS Mincho"/>
                          <a:cs typeface="Arial"/>
                        </a:rPr>
                        <a:t>To implement </a:t>
                      </a:r>
                      <a:r>
                        <a:rPr lang="en-GB" sz="800" dirty="0">
                          <a:solidFill>
                            <a:srgbClr val="FFFFFF"/>
                          </a:solidFill>
                          <a:effectLst/>
                          <a:latin typeface="Arial"/>
                          <a:ea typeface="MS Mincho"/>
                          <a:cs typeface="Arial"/>
                        </a:rPr>
                        <a:t>strategic leadership and </a:t>
                      </a:r>
                      <a:r>
                        <a:rPr lang="en-US" sz="800" dirty="0">
                          <a:solidFill>
                            <a:srgbClr val="FFFFFF"/>
                          </a:solidFill>
                          <a:effectLst/>
                          <a:latin typeface="Arial"/>
                          <a:ea typeface="MS Mincho"/>
                          <a:cs typeface="Arial"/>
                        </a:rPr>
                        <a:t>good governance</a:t>
                      </a:r>
                      <a:endParaRPr lang="en-ZA" sz="1100" dirty="0">
                        <a:effectLst/>
                        <a:latin typeface="Arial"/>
                        <a:ea typeface="MS Mincho"/>
                        <a:cs typeface="Times New Roman"/>
                      </a:endParaRPr>
                    </a:p>
                    <a:p>
                      <a:pPr algn="ctr">
                        <a:lnSpc>
                          <a:spcPct val="150000"/>
                        </a:lnSpc>
                        <a:spcAft>
                          <a:spcPts val="0"/>
                        </a:spcAft>
                      </a:pPr>
                      <a:r>
                        <a:rPr lang="en-GB" sz="800" b="1" dirty="0">
                          <a:solidFill>
                            <a:srgbClr val="FFFFFF"/>
                          </a:solidFill>
                          <a:effectLst/>
                          <a:latin typeface="Arial"/>
                          <a:ea typeface="MS Mincho"/>
                          <a:cs typeface="Arial"/>
                        </a:rPr>
                        <a:t> </a:t>
                      </a:r>
                      <a:endParaRPr lang="en-ZA" sz="11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412697">
                <a:tc>
                  <a:txBody>
                    <a:bodyPr/>
                    <a:lstStyle/>
                    <a:p>
                      <a:pPr algn="just">
                        <a:lnSpc>
                          <a:spcPct val="115000"/>
                        </a:lnSpc>
                        <a:spcAft>
                          <a:spcPts val="0"/>
                        </a:spcAft>
                      </a:pPr>
                      <a:r>
                        <a:rPr lang="en-GB" sz="800" b="1">
                          <a:solidFill>
                            <a:srgbClr val="FFFFFF"/>
                          </a:solidFill>
                          <a:effectLst/>
                          <a:latin typeface="Arial"/>
                          <a:ea typeface="MS Mincho"/>
                          <a:cs typeface="Arial"/>
                        </a:rPr>
                        <a:t>Strategic Objective</a:t>
                      </a:r>
                      <a:endParaRPr lang="en-ZA" sz="1100">
                        <a:effectLst/>
                        <a:latin typeface="Arial"/>
                        <a:ea typeface="MS Mincho"/>
                        <a:cs typeface="Times New Roman"/>
                      </a:endParaRPr>
                    </a:p>
                  </a:txBody>
                  <a:tcPr marL="75639" marR="75639" marT="35052" marB="350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just">
                        <a:lnSpc>
                          <a:spcPct val="115000"/>
                        </a:lnSpc>
                        <a:spcAft>
                          <a:spcPts val="0"/>
                        </a:spcAft>
                      </a:pPr>
                      <a:r>
                        <a:rPr lang="en-GB" sz="800" b="1">
                          <a:solidFill>
                            <a:srgbClr val="FFFFFF"/>
                          </a:solidFill>
                          <a:effectLst/>
                          <a:latin typeface="Arial"/>
                          <a:ea typeface="MS Mincho"/>
                          <a:cs typeface="Arial"/>
                        </a:rPr>
                        <a:t>Key Activities</a:t>
                      </a:r>
                      <a:endParaRPr lang="en-ZA" sz="1100">
                        <a:effectLst/>
                        <a:latin typeface="Arial"/>
                        <a:ea typeface="MS Mincho"/>
                        <a:cs typeface="Times New Roman"/>
                      </a:endParaRPr>
                    </a:p>
                  </a:txBody>
                  <a:tcPr marL="75639" marR="75639" marT="35052" marB="350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15000"/>
                        </a:lnSpc>
                        <a:spcAft>
                          <a:spcPts val="0"/>
                        </a:spcAft>
                      </a:pPr>
                      <a:r>
                        <a:rPr lang="en-GB" sz="800" b="1">
                          <a:solidFill>
                            <a:srgbClr val="FFFFFF"/>
                          </a:solidFill>
                          <a:effectLst/>
                          <a:latin typeface="Arial"/>
                          <a:ea typeface="MS Mincho"/>
                          <a:cs typeface="Arial"/>
                        </a:rPr>
                        <a:t>Indicator</a:t>
                      </a:r>
                      <a:endParaRPr lang="en-ZA" sz="1100">
                        <a:effectLst/>
                        <a:latin typeface="Arial"/>
                        <a:ea typeface="MS Mincho"/>
                        <a:cs typeface="Times New Roman"/>
                      </a:endParaRPr>
                    </a:p>
                    <a:p>
                      <a:pPr algn="ctr">
                        <a:lnSpc>
                          <a:spcPct val="115000"/>
                        </a:lnSpc>
                        <a:spcAft>
                          <a:spcPts val="0"/>
                        </a:spcAft>
                      </a:pPr>
                      <a:r>
                        <a:rPr lang="en-GB" sz="800" b="1">
                          <a:solidFill>
                            <a:srgbClr val="FFFFFF"/>
                          </a:solidFill>
                          <a:effectLst/>
                          <a:latin typeface="Arial"/>
                          <a:ea typeface="MS Mincho"/>
                          <a:cs typeface="Arial"/>
                        </a:rPr>
                        <a:t>Number</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just">
                        <a:lnSpc>
                          <a:spcPct val="115000"/>
                        </a:lnSpc>
                        <a:spcAft>
                          <a:spcPts val="0"/>
                        </a:spcAft>
                      </a:pPr>
                      <a:r>
                        <a:rPr lang="en-GB" sz="800" b="1">
                          <a:solidFill>
                            <a:srgbClr val="FFFFFF"/>
                          </a:solidFill>
                          <a:effectLst/>
                          <a:latin typeface="Arial"/>
                          <a:ea typeface="MS Mincho"/>
                          <a:cs typeface="Arial"/>
                        </a:rPr>
                        <a:t>Performance Indicator</a:t>
                      </a:r>
                      <a:endParaRPr lang="en-ZA" sz="1100">
                        <a:effectLst/>
                        <a:latin typeface="Arial"/>
                        <a:ea typeface="MS Mincho"/>
                        <a:cs typeface="Times New Roman"/>
                      </a:endParaRPr>
                    </a:p>
                  </a:txBody>
                  <a:tcPr marL="75639" marR="75639" marT="35052" marB="350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just">
                        <a:lnSpc>
                          <a:spcPct val="115000"/>
                        </a:lnSpc>
                        <a:spcAft>
                          <a:spcPts val="0"/>
                        </a:spcAft>
                      </a:pPr>
                      <a:r>
                        <a:rPr lang="en-US" sz="800">
                          <a:solidFill>
                            <a:srgbClr val="FFFFFF"/>
                          </a:solidFill>
                          <a:effectLst/>
                          <a:latin typeface="Arial"/>
                          <a:ea typeface="MS Mincho"/>
                          <a:cs typeface="Arial"/>
                        </a:rPr>
                        <a:t> Baseline</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15000"/>
                        </a:lnSpc>
                        <a:spcAft>
                          <a:spcPts val="0"/>
                        </a:spcAft>
                      </a:pPr>
                      <a:r>
                        <a:rPr lang="en-GB" sz="800" b="1">
                          <a:solidFill>
                            <a:srgbClr val="FFFFFF"/>
                          </a:solidFill>
                          <a:effectLst/>
                          <a:latin typeface="Arial"/>
                          <a:ea typeface="MS Mincho"/>
                          <a:cs typeface="Arial"/>
                        </a:rPr>
                        <a:t>2017/18 Target</a:t>
                      </a:r>
                      <a:endParaRPr lang="en-ZA" sz="1100">
                        <a:effectLst/>
                        <a:latin typeface="Arial"/>
                        <a:ea typeface="MS Mincho"/>
                        <a:cs typeface="Times New Roman"/>
                      </a:endParaRPr>
                    </a:p>
                  </a:txBody>
                  <a:tcPr marL="75639" marR="75639" marT="35052" marB="350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15000"/>
                        </a:lnSpc>
                        <a:spcAft>
                          <a:spcPts val="0"/>
                        </a:spcAft>
                      </a:pPr>
                      <a:r>
                        <a:rPr lang="en-GB" sz="800" b="1">
                          <a:solidFill>
                            <a:srgbClr val="FFFFFF"/>
                          </a:solidFill>
                          <a:effectLst/>
                          <a:latin typeface="Arial"/>
                          <a:ea typeface="MS Mincho"/>
                          <a:cs typeface="Arial"/>
                        </a:rPr>
                        <a:t>Actual</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15000"/>
                        </a:lnSpc>
                        <a:spcAft>
                          <a:spcPts val="0"/>
                        </a:spcAft>
                      </a:pPr>
                      <a:r>
                        <a:rPr lang="en-GB" sz="800" b="1">
                          <a:solidFill>
                            <a:srgbClr val="FFFFFF"/>
                          </a:solidFill>
                          <a:effectLst/>
                          <a:latin typeface="Arial"/>
                          <a:ea typeface="MS Mincho"/>
                          <a:cs typeface="Arial"/>
                        </a:rPr>
                        <a:t>Variance</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15000"/>
                        </a:lnSpc>
                        <a:spcAft>
                          <a:spcPts val="0"/>
                        </a:spcAft>
                      </a:pPr>
                      <a:r>
                        <a:rPr lang="en-GB" sz="800" b="1">
                          <a:solidFill>
                            <a:srgbClr val="FFFFFF"/>
                          </a:solidFill>
                          <a:effectLst/>
                          <a:latin typeface="Arial"/>
                          <a:ea typeface="MS Mincho"/>
                          <a:cs typeface="Arial"/>
                        </a:rPr>
                        <a:t>Reason for variance</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r>
              <a:tr h="3229803">
                <a:tc>
                  <a:txBody>
                    <a:bodyPr/>
                    <a:lstStyle/>
                    <a:p>
                      <a:pPr algn="l">
                        <a:lnSpc>
                          <a:spcPct val="150000"/>
                        </a:lnSpc>
                        <a:spcAft>
                          <a:spcPts val="0"/>
                        </a:spcAft>
                      </a:pPr>
                      <a:r>
                        <a:rPr lang="en-GB" sz="800">
                          <a:effectLst/>
                          <a:latin typeface="Arial"/>
                          <a:ea typeface="Calibri"/>
                          <a:cs typeface="Arial"/>
                        </a:rPr>
                        <a:t> </a:t>
                      </a:r>
                      <a:r>
                        <a:rPr lang="en-US" sz="800">
                          <a:effectLst/>
                          <a:latin typeface="Arial"/>
                          <a:ea typeface="Calibri"/>
                          <a:cs typeface="Arial"/>
                        </a:rPr>
                        <a:t>To provide strategic   leadership and support in the implementation of   HDA mandate  </a:t>
                      </a:r>
                      <a:endParaRPr lang="en-ZA" sz="1100">
                        <a:effectLst/>
                        <a:latin typeface="Arial"/>
                        <a:ea typeface="MS Mincho"/>
                        <a:cs typeface="Times New Roman"/>
                      </a:endParaRPr>
                    </a:p>
                  </a:txBody>
                  <a:tcPr marL="75639" marR="75639" marT="35052" marB="350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W" sz="800">
                          <a:effectLst/>
                          <a:latin typeface="Arial"/>
                          <a:ea typeface="Calibri"/>
                          <a:cs typeface="Arial"/>
                        </a:rPr>
                        <a:t>Develop and Implement strategic and organisational frameworks and systems to ensure implementation of the new mandate and on-going programmes</a:t>
                      </a:r>
                      <a:endParaRPr lang="en-ZA" sz="1100">
                        <a:effectLst/>
                        <a:latin typeface="Arial"/>
                        <a:ea typeface="MS Mincho"/>
                        <a:cs typeface="Times New Roman"/>
                      </a:endParaRPr>
                    </a:p>
                  </a:txBody>
                  <a:tcPr marL="75639" marR="75639" marT="35052" marB="350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800" b="1">
                          <a:effectLst/>
                          <a:latin typeface="Arial"/>
                          <a:ea typeface="Calibri"/>
                          <a:cs typeface="Arial"/>
                        </a:rPr>
                        <a:t>1A.1</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800">
                          <a:effectLst/>
                          <a:latin typeface="Arial"/>
                          <a:ea typeface="Calibri"/>
                          <a:cs typeface="Arial"/>
                        </a:rPr>
                        <a:t>Business case and Strategic Plan developed and implemented</a:t>
                      </a:r>
                      <a:endParaRPr lang="en-ZA" sz="1100">
                        <a:effectLst/>
                        <a:latin typeface="Arial"/>
                        <a:ea typeface="MS Mincho"/>
                        <a:cs typeface="Times New Roman"/>
                      </a:endParaRPr>
                    </a:p>
                  </a:txBody>
                  <a:tcPr marL="75639" marR="75639" marT="35052" marB="350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800">
                          <a:effectLst/>
                          <a:latin typeface="Arial"/>
                          <a:ea typeface="Calibri"/>
                          <a:cs typeface="Arial"/>
                        </a:rPr>
                        <a:t>No Baseline</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6200" algn="just">
                        <a:lnSpc>
                          <a:spcPct val="150000"/>
                        </a:lnSpc>
                        <a:spcAft>
                          <a:spcPts val="0"/>
                        </a:spcAft>
                      </a:pPr>
                      <a:r>
                        <a:rPr lang="en-GB" sz="800" kern="1200">
                          <a:effectLst/>
                          <a:latin typeface="Arial"/>
                          <a:ea typeface="MS Mincho"/>
                          <a:cs typeface="Arial"/>
                        </a:rPr>
                        <a:t>Business</a:t>
                      </a:r>
                      <a:r>
                        <a:rPr lang="en-US" sz="800">
                          <a:effectLst/>
                          <a:latin typeface="Arial"/>
                          <a:ea typeface="Calibri"/>
                          <a:cs typeface="Arial"/>
                        </a:rPr>
                        <a:t> case and Strategic Plan implemented and set targets in the APP met </a:t>
                      </a:r>
                      <a:endParaRPr lang="en-ZA" sz="1100">
                        <a:effectLst/>
                        <a:latin typeface="Arial"/>
                        <a:ea typeface="MS Mincho"/>
                        <a:cs typeface="Times New Roman"/>
                      </a:endParaRPr>
                    </a:p>
                    <a:p>
                      <a:pPr algn="just">
                        <a:lnSpc>
                          <a:spcPct val="150000"/>
                        </a:lnSpc>
                        <a:spcAft>
                          <a:spcPts val="0"/>
                        </a:spcAft>
                      </a:pPr>
                      <a:r>
                        <a:rPr lang="en-US" sz="800">
                          <a:effectLst/>
                          <a:latin typeface="Arial"/>
                          <a:ea typeface="Calibri"/>
                          <a:cs typeface="Arial"/>
                        </a:rPr>
                        <a:t> </a:t>
                      </a:r>
                      <a:endParaRPr lang="en-ZA" sz="1100">
                        <a:effectLst/>
                        <a:latin typeface="Arial"/>
                        <a:ea typeface="MS Mincho"/>
                        <a:cs typeface="Times New Roman"/>
                      </a:endParaRPr>
                    </a:p>
                  </a:txBody>
                  <a:tcPr marL="75639" marR="75639" marT="35052" marB="350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marR="80645" algn="ctr">
                        <a:lnSpc>
                          <a:spcPct val="115000"/>
                        </a:lnSpc>
                        <a:spcAft>
                          <a:spcPts val="0"/>
                        </a:spcAft>
                        <a:tabLst>
                          <a:tab pos="457200" algn="l"/>
                        </a:tabLst>
                      </a:pPr>
                      <a:r>
                        <a:rPr lang="en-US" sz="800" dirty="0">
                          <a:effectLst/>
                          <a:latin typeface="Arial"/>
                          <a:ea typeface="Calibri"/>
                          <a:cs typeface="Arial"/>
                        </a:rPr>
                        <a:t> </a:t>
                      </a:r>
                      <a:r>
                        <a:rPr lang="en-GB" sz="900" b="1" dirty="0">
                          <a:solidFill>
                            <a:srgbClr val="FF0000"/>
                          </a:solidFill>
                          <a:effectLst/>
                          <a:latin typeface="Arial"/>
                          <a:ea typeface="MS Mincho"/>
                          <a:cs typeface="Arial"/>
                        </a:rPr>
                        <a:t>Not Achieved</a:t>
                      </a:r>
                      <a:endParaRPr lang="en-ZA" sz="1100" dirty="0">
                        <a:effectLst/>
                        <a:latin typeface="Arial"/>
                        <a:ea typeface="MS Mincho"/>
                        <a:cs typeface="Times New Roman"/>
                      </a:endParaRPr>
                    </a:p>
                    <a:p>
                      <a:pPr marL="109220" marR="80645" algn="ctr">
                        <a:lnSpc>
                          <a:spcPct val="115000"/>
                        </a:lnSpc>
                        <a:spcAft>
                          <a:spcPts val="0"/>
                        </a:spcAft>
                        <a:tabLst>
                          <a:tab pos="457200" algn="l"/>
                        </a:tabLst>
                      </a:pPr>
                      <a:r>
                        <a:rPr lang="en-US" sz="800" b="1" dirty="0">
                          <a:solidFill>
                            <a:srgbClr val="00B050"/>
                          </a:solidFill>
                          <a:effectLst/>
                          <a:latin typeface="Arial"/>
                          <a:ea typeface="Calibri"/>
                          <a:cs typeface="Arial"/>
                        </a:rPr>
                        <a:t> </a:t>
                      </a:r>
                      <a:endParaRPr lang="en-ZA" sz="1100" dirty="0">
                        <a:effectLst/>
                        <a:latin typeface="Arial"/>
                        <a:ea typeface="MS Mincho"/>
                        <a:cs typeface="Times New Roman"/>
                      </a:endParaRPr>
                    </a:p>
                    <a:p>
                      <a:pPr marL="109220" algn="l">
                        <a:lnSpc>
                          <a:spcPct val="115000"/>
                        </a:lnSpc>
                        <a:spcAft>
                          <a:spcPts val="0"/>
                        </a:spcAft>
                        <a:tabLst>
                          <a:tab pos="457200" algn="l"/>
                        </a:tabLst>
                      </a:pPr>
                      <a:r>
                        <a:rPr lang="en-US" sz="800" dirty="0">
                          <a:effectLst/>
                          <a:latin typeface="Arial"/>
                          <a:ea typeface="Calibri"/>
                          <a:cs typeface="Arial"/>
                        </a:rPr>
                        <a:t>Business case implemented however not all targets were achieved</a:t>
                      </a:r>
                      <a:endParaRPr lang="en-ZA" sz="11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800">
                          <a:effectLst/>
                          <a:latin typeface="Arial"/>
                          <a:ea typeface="Calibri"/>
                          <a:cs typeface="Arial"/>
                        </a:rPr>
                        <a:t> Not all targets in the APP for 2017</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800" dirty="0">
                          <a:effectLst/>
                          <a:latin typeface="Arial"/>
                          <a:ea typeface="Calibri"/>
                          <a:cs typeface="Arial"/>
                        </a:rPr>
                        <a:t>The first part of the KPI, i.e. the business case and strategic plan has been successfully implemented however not all targets were achieved due to various reasons such as delays in the appointment of contractors and withdrawal of some projects from HDA’s portfolio</a:t>
                      </a:r>
                      <a:endParaRPr lang="en-ZA" sz="11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959345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69424"/>
          </a:xfrm>
        </p:spPr>
        <p:txBody>
          <a:bodyPr>
            <a:normAutofit/>
          </a:bodyPr>
          <a:lstStyle/>
          <a:p>
            <a:r>
              <a:rPr lang="en-ZA" sz="1600" dirty="0"/>
              <a:t>PROGRAMME 1: CEO’S OFFICE</a:t>
            </a:r>
          </a:p>
        </p:txBody>
      </p:sp>
      <p:graphicFrame>
        <p:nvGraphicFramePr>
          <p:cNvPr id="4" name="Table 3"/>
          <p:cNvGraphicFramePr>
            <a:graphicFrameLocks noGrp="1"/>
          </p:cNvGraphicFramePr>
          <p:nvPr>
            <p:extLst>
              <p:ext uri="{D42A27DB-BD31-4B8C-83A1-F6EECF244321}">
                <p14:modId xmlns="" xmlns:p14="http://schemas.microsoft.com/office/powerpoint/2010/main" val="2193903800"/>
              </p:ext>
            </p:extLst>
          </p:nvPr>
        </p:nvGraphicFramePr>
        <p:xfrm>
          <a:off x="222738" y="1606062"/>
          <a:ext cx="8464061" cy="3839031"/>
        </p:xfrm>
        <a:graphic>
          <a:graphicData uri="http://schemas.openxmlformats.org/drawingml/2006/table">
            <a:tbl>
              <a:tblPr/>
              <a:tblGrid>
                <a:gridCol w="1090172"/>
                <a:gridCol w="1151112"/>
                <a:gridCol w="558628"/>
                <a:gridCol w="754994"/>
                <a:gridCol w="756687"/>
                <a:gridCol w="1195125"/>
                <a:gridCol w="875183"/>
                <a:gridCol w="1041080"/>
                <a:gridCol w="1041080"/>
              </a:tblGrid>
              <a:tr h="665728">
                <a:tc gridSpan="9">
                  <a:txBody>
                    <a:bodyPr/>
                    <a:lstStyle/>
                    <a:p>
                      <a:pPr algn="just">
                        <a:lnSpc>
                          <a:spcPct val="150000"/>
                        </a:lnSpc>
                        <a:spcAft>
                          <a:spcPts val="0"/>
                        </a:spcAft>
                      </a:pPr>
                      <a:r>
                        <a:rPr lang="en-US" sz="800" b="1">
                          <a:solidFill>
                            <a:srgbClr val="FFFFFF"/>
                          </a:solidFill>
                          <a:effectLst/>
                          <a:latin typeface="Arial"/>
                          <a:ea typeface="MS Mincho"/>
                          <a:cs typeface="Arial"/>
                        </a:rPr>
                        <a:t>Programme </a:t>
                      </a:r>
                      <a:r>
                        <a:rPr lang="en-GB" sz="800" b="1">
                          <a:solidFill>
                            <a:srgbClr val="FFFFFF"/>
                          </a:solidFill>
                          <a:effectLst/>
                          <a:latin typeface="Arial"/>
                          <a:ea typeface="MS Mincho"/>
                          <a:cs typeface="Arial"/>
                        </a:rPr>
                        <a:t>1A:  Office of the CEO</a:t>
                      </a:r>
                      <a:endParaRPr lang="en-ZA" sz="1100">
                        <a:effectLst/>
                        <a:latin typeface="Arial"/>
                        <a:ea typeface="MS Mincho"/>
                        <a:cs typeface="Times New Roman"/>
                      </a:endParaRPr>
                    </a:p>
                    <a:p>
                      <a:pPr algn="just">
                        <a:lnSpc>
                          <a:spcPct val="150000"/>
                        </a:lnSpc>
                        <a:spcAft>
                          <a:spcPts val="0"/>
                        </a:spcAft>
                      </a:pPr>
                      <a:r>
                        <a:rPr lang="en-GB" sz="800" b="1">
                          <a:solidFill>
                            <a:srgbClr val="FFFFFF"/>
                          </a:solidFill>
                          <a:effectLst/>
                          <a:latin typeface="Arial"/>
                          <a:ea typeface="MS Mincho"/>
                          <a:cs typeface="Arial"/>
                        </a:rPr>
                        <a:t>Programme Purpose: </a:t>
                      </a:r>
                      <a:r>
                        <a:rPr lang="en-US" sz="800">
                          <a:solidFill>
                            <a:srgbClr val="FFFFFF"/>
                          </a:solidFill>
                          <a:effectLst/>
                          <a:latin typeface="Arial"/>
                          <a:ea typeface="MS Mincho"/>
                          <a:cs typeface="Arial"/>
                        </a:rPr>
                        <a:t>To implement </a:t>
                      </a:r>
                      <a:r>
                        <a:rPr lang="en-GB" sz="800">
                          <a:solidFill>
                            <a:srgbClr val="FFFFFF"/>
                          </a:solidFill>
                          <a:effectLst/>
                          <a:latin typeface="Arial"/>
                          <a:ea typeface="MS Mincho"/>
                          <a:cs typeface="Arial"/>
                        </a:rPr>
                        <a:t>strategic leadership and </a:t>
                      </a:r>
                      <a:r>
                        <a:rPr lang="en-US" sz="800">
                          <a:solidFill>
                            <a:srgbClr val="FFFFFF"/>
                          </a:solidFill>
                          <a:effectLst/>
                          <a:latin typeface="Arial"/>
                          <a:ea typeface="MS Mincho"/>
                          <a:cs typeface="Arial"/>
                        </a:rPr>
                        <a:t>good governance</a:t>
                      </a:r>
                      <a:endParaRPr lang="en-ZA" sz="1100">
                        <a:effectLst/>
                        <a:latin typeface="Arial"/>
                        <a:ea typeface="MS Mincho"/>
                        <a:cs typeface="Times New Roman"/>
                      </a:endParaRPr>
                    </a:p>
                    <a:p>
                      <a:pPr algn="ctr">
                        <a:lnSpc>
                          <a:spcPct val="150000"/>
                        </a:lnSpc>
                        <a:spcAft>
                          <a:spcPts val="0"/>
                        </a:spcAft>
                      </a:pPr>
                      <a:r>
                        <a:rPr lang="en-GB" sz="800" b="1">
                          <a:solidFill>
                            <a:srgbClr val="FFFFFF"/>
                          </a:solidFill>
                          <a:effectLst/>
                          <a:latin typeface="Arial"/>
                          <a:ea typeface="MS Mincho"/>
                          <a:cs typeface="Arial"/>
                        </a:rPr>
                        <a:t> </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425326">
                <a:tc>
                  <a:txBody>
                    <a:bodyPr/>
                    <a:lstStyle/>
                    <a:p>
                      <a:pPr algn="just">
                        <a:lnSpc>
                          <a:spcPct val="115000"/>
                        </a:lnSpc>
                        <a:spcAft>
                          <a:spcPts val="0"/>
                        </a:spcAft>
                      </a:pPr>
                      <a:r>
                        <a:rPr lang="en-GB" sz="800" b="1">
                          <a:solidFill>
                            <a:srgbClr val="FFFFFF"/>
                          </a:solidFill>
                          <a:effectLst/>
                          <a:latin typeface="Arial"/>
                          <a:ea typeface="MS Mincho"/>
                          <a:cs typeface="Arial"/>
                        </a:rPr>
                        <a:t>Strategic Objective</a:t>
                      </a:r>
                      <a:endParaRPr lang="en-ZA" sz="1100">
                        <a:effectLst/>
                        <a:latin typeface="Arial"/>
                        <a:ea typeface="MS Mincho"/>
                        <a:cs typeface="Times New Roman"/>
                      </a:endParaRPr>
                    </a:p>
                  </a:txBody>
                  <a:tcPr marL="75639" marR="75639" marT="35052" marB="350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just">
                        <a:lnSpc>
                          <a:spcPct val="115000"/>
                        </a:lnSpc>
                        <a:spcAft>
                          <a:spcPts val="0"/>
                        </a:spcAft>
                      </a:pPr>
                      <a:r>
                        <a:rPr lang="en-GB" sz="800" b="1">
                          <a:solidFill>
                            <a:srgbClr val="FFFFFF"/>
                          </a:solidFill>
                          <a:effectLst/>
                          <a:latin typeface="Arial"/>
                          <a:ea typeface="MS Mincho"/>
                          <a:cs typeface="Arial"/>
                        </a:rPr>
                        <a:t>Key Activities</a:t>
                      </a:r>
                      <a:endParaRPr lang="en-ZA" sz="1100">
                        <a:effectLst/>
                        <a:latin typeface="Arial"/>
                        <a:ea typeface="MS Mincho"/>
                        <a:cs typeface="Times New Roman"/>
                      </a:endParaRPr>
                    </a:p>
                  </a:txBody>
                  <a:tcPr marL="75639" marR="75639" marT="35052" marB="350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15000"/>
                        </a:lnSpc>
                        <a:spcAft>
                          <a:spcPts val="0"/>
                        </a:spcAft>
                      </a:pPr>
                      <a:r>
                        <a:rPr lang="en-GB" sz="800" b="1">
                          <a:solidFill>
                            <a:srgbClr val="FFFFFF"/>
                          </a:solidFill>
                          <a:effectLst/>
                          <a:latin typeface="Arial"/>
                          <a:ea typeface="MS Mincho"/>
                          <a:cs typeface="Arial"/>
                        </a:rPr>
                        <a:t>Indicator</a:t>
                      </a:r>
                      <a:endParaRPr lang="en-ZA" sz="1100">
                        <a:effectLst/>
                        <a:latin typeface="Arial"/>
                        <a:ea typeface="MS Mincho"/>
                        <a:cs typeface="Times New Roman"/>
                      </a:endParaRPr>
                    </a:p>
                    <a:p>
                      <a:pPr algn="ctr">
                        <a:lnSpc>
                          <a:spcPct val="115000"/>
                        </a:lnSpc>
                        <a:spcAft>
                          <a:spcPts val="0"/>
                        </a:spcAft>
                      </a:pPr>
                      <a:r>
                        <a:rPr lang="en-GB" sz="800" b="1">
                          <a:solidFill>
                            <a:srgbClr val="FFFFFF"/>
                          </a:solidFill>
                          <a:effectLst/>
                          <a:latin typeface="Arial"/>
                          <a:ea typeface="MS Mincho"/>
                          <a:cs typeface="Arial"/>
                        </a:rPr>
                        <a:t>Number</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just">
                        <a:lnSpc>
                          <a:spcPct val="115000"/>
                        </a:lnSpc>
                        <a:spcAft>
                          <a:spcPts val="0"/>
                        </a:spcAft>
                      </a:pPr>
                      <a:r>
                        <a:rPr lang="en-GB" sz="800" b="1">
                          <a:solidFill>
                            <a:srgbClr val="FFFFFF"/>
                          </a:solidFill>
                          <a:effectLst/>
                          <a:latin typeface="Arial"/>
                          <a:ea typeface="MS Mincho"/>
                          <a:cs typeface="Arial"/>
                        </a:rPr>
                        <a:t>Performance Indicator</a:t>
                      </a:r>
                      <a:endParaRPr lang="en-ZA" sz="1100">
                        <a:effectLst/>
                        <a:latin typeface="Arial"/>
                        <a:ea typeface="MS Mincho"/>
                        <a:cs typeface="Times New Roman"/>
                      </a:endParaRPr>
                    </a:p>
                  </a:txBody>
                  <a:tcPr marL="75639" marR="75639" marT="35052" marB="350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just">
                        <a:lnSpc>
                          <a:spcPct val="115000"/>
                        </a:lnSpc>
                        <a:spcAft>
                          <a:spcPts val="0"/>
                        </a:spcAft>
                      </a:pPr>
                      <a:r>
                        <a:rPr lang="en-US" sz="800">
                          <a:solidFill>
                            <a:srgbClr val="FFFFFF"/>
                          </a:solidFill>
                          <a:effectLst/>
                          <a:latin typeface="Arial"/>
                          <a:ea typeface="MS Mincho"/>
                          <a:cs typeface="Arial"/>
                        </a:rPr>
                        <a:t> Baseline</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15000"/>
                        </a:lnSpc>
                        <a:spcAft>
                          <a:spcPts val="0"/>
                        </a:spcAft>
                      </a:pPr>
                      <a:r>
                        <a:rPr lang="en-GB" sz="800" b="1">
                          <a:solidFill>
                            <a:srgbClr val="FFFFFF"/>
                          </a:solidFill>
                          <a:effectLst/>
                          <a:latin typeface="Arial"/>
                          <a:ea typeface="MS Mincho"/>
                          <a:cs typeface="Arial"/>
                        </a:rPr>
                        <a:t>2017/18 Target</a:t>
                      </a:r>
                      <a:endParaRPr lang="en-ZA" sz="1100">
                        <a:effectLst/>
                        <a:latin typeface="Arial"/>
                        <a:ea typeface="MS Mincho"/>
                        <a:cs typeface="Times New Roman"/>
                      </a:endParaRPr>
                    </a:p>
                  </a:txBody>
                  <a:tcPr marL="75639" marR="75639" marT="35052" marB="350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15000"/>
                        </a:lnSpc>
                        <a:spcAft>
                          <a:spcPts val="0"/>
                        </a:spcAft>
                      </a:pPr>
                      <a:r>
                        <a:rPr lang="en-GB" sz="800" b="1">
                          <a:solidFill>
                            <a:srgbClr val="FFFFFF"/>
                          </a:solidFill>
                          <a:effectLst/>
                          <a:latin typeface="Arial"/>
                          <a:ea typeface="MS Mincho"/>
                          <a:cs typeface="Arial"/>
                        </a:rPr>
                        <a:t>Actual</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15000"/>
                        </a:lnSpc>
                        <a:spcAft>
                          <a:spcPts val="0"/>
                        </a:spcAft>
                      </a:pPr>
                      <a:r>
                        <a:rPr lang="en-GB" sz="800" b="1">
                          <a:solidFill>
                            <a:srgbClr val="FFFFFF"/>
                          </a:solidFill>
                          <a:effectLst/>
                          <a:latin typeface="Arial"/>
                          <a:ea typeface="MS Mincho"/>
                          <a:cs typeface="Arial"/>
                        </a:rPr>
                        <a:t>Variance</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15000"/>
                        </a:lnSpc>
                        <a:spcAft>
                          <a:spcPts val="0"/>
                        </a:spcAft>
                      </a:pPr>
                      <a:r>
                        <a:rPr lang="en-GB" sz="800" b="1">
                          <a:solidFill>
                            <a:srgbClr val="FFFFFF"/>
                          </a:solidFill>
                          <a:effectLst/>
                          <a:latin typeface="Arial"/>
                          <a:ea typeface="MS Mincho"/>
                          <a:cs typeface="Arial"/>
                        </a:rPr>
                        <a:t>Reason for variance</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r>
              <a:tr h="2747977">
                <a:tc>
                  <a:txBody>
                    <a:bodyPr/>
                    <a:lstStyle/>
                    <a:p>
                      <a:pPr algn="l">
                        <a:lnSpc>
                          <a:spcPct val="150000"/>
                        </a:lnSpc>
                        <a:spcAft>
                          <a:spcPts val="0"/>
                        </a:spcAft>
                      </a:pPr>
                      <a:r>
                        <a:rPr lang="en-GB" sz="800">
                          <a:effectLst/>
                          <a:latin typeface="Arial"/>
                          <a:ea typeface="Calibri"/>
                          <a:cs typeface="Arial"/>
                        </a:rPr>
                        <a:t> </a:t>
                      </a:r>
                      <a:r>
                        <a:rPr lang="en-US" sz="800">
                          <a:effectLst/>
                          <a:latin typeface="Arial"/>
                          <a:ea typeface="Calibri"/>
                          <a:cs typeface="Arial"/>
                        </a:rPr>
                        <a:t>To provide strategic   leadership and support in the implementation of   HDA mandate  </a:t>
                      </a:r>
                      <a:endParaRPr lang="en-ZA" sz="1100">
                        <a:effectLst/>
                        <a:latin typeface="Arial"/>
                        <a:ea typeface="MS Mincho"/>
                        <a:cs typeface="Times New Roman"/>
                      </a:endParaRPr>
                    </a:p>
                  </a:txBody>
                  <a:tcPr marL="75639" marR="75639" marT="35052" marB="350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800">
                          <a:effectLst/>
                          <a:latin typeface="Arial"/>
                          <a:ea typeface="Calibri"/>
                          <a:cs typeface="Arial"/>
                        </a:rPr>
                        <a:t>Reposition and align the organization to the new mandate </a:t>
                      </a:r>
                      <a:endParaRPr lang="en-ZA" sz="1100">
                        <a:effectLst/>
                        <a:latin typeface="Arial"/>
                        <a:ea typeface="MS Mincho"/>
                        <a:cs typeface="Times New Roman"/>
                      </a:endParaRPr>
                    </a:p>
                  </a:txBody>
                  <a:tcPr marL="75639" marR="75639" marT="35052" marB="350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800" b="1">
                          <a:effectLst/>
                          <a:latin typeface="Arial"/>
                          <a:ea typeface="Calibri"/>
                          <a:cs typeface="Arial"/>
                        </a:rPr>
                        <a:t>1A.2</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800">
                          <a:effectLst/>
                          <a:latin typeface="Arial"/>
                          <a:ea typeface="Calibri"/>
                          <a:cs typeface="Arial"/>
                        </a:rPr>
                        <a:t>Strategic interventions to align the structures, systems, processes and capabilities to the new mandate implemented</a:t>
                      </a:r>
                      <a:endParaRPr lang="en-ZA" sz="1100">
                        <a:effectLst/>
                        <a:latin typeface="Arial"/>
                        <a:ea typeface="MS Mincho"/>
                        <a:cs typeface="Times New Roman"/>
                      </a:endParaRPr>
                    </a:p>
                  </a:txBody>
                  <a:tcPr marL="75639" marR="75639" marT="35052" marB="350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800">
                          <a:effectLst/>
                          <a:latin typeface="Arial"/>
                          <a:ea typeface="Calibri"/>
                          <a:cs typeface="Arial"/>
                        </a:rPr>
                        <a:t>No baseline</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800">
                          <a:effectLst/>
                          <a:latin typeface="Arial"/>
                          <a:ea typeface="Calibri"/>
                          <a:cs typeface="Arial"/>
                        </a:rPr>
                        <a:t>Identified structures, systems, processes and capabilities developed and implemented</a:t>
                      </a:r>
                      <a:endParaRPr lang="en-ZA" sz="1100">
                        <a:effectLst/>
                        <a:latin typeface="Arial"/>
                        <a:ea typeface="MS Mincho"/>
                        <a:cs typeface="Times New Roman"/>
                      </a:endParaRPr>
                    </a:p>
                  </a:txBody>
                  <a:tcPr marL="75639" marR="75639" marT="35052" marB="350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ctr">
                        <a:lnSpc>
                          <a:spcPct val="115000"/>
                        </a:lnSpc>
                        <a:spcAft>
                          <a:spcPts val="0"/>
                        </a:spcAft>
                        <a:tabLst>
                          <a:tab pos="457200" algn="l"/>
                        </a:tabLst>
                      </a:pPr>
                      <a:r>
                        <a:rPr lang="en-US" sz="800" b="1">
                          <a:solidFill>
                            <a:srgbClr val="00B050"/>
                          </a:solidFill>
                          <a:effectLst/>
                          <a:latin typeface="Arial"/>
                          <a:ea typeface="Calibri"/>
                          <a:cs typeface="Arial"/>
                        </a:rPr>
                        <a:t>Achieved</a:t>
                      </a:r>
                      <a:endParaRPr lang="en-ZA" sz="1100">
                        <a:effectLst/>
                        <a:latin typeface="Arial"/>
                        <a:ea typeface="MS Mincho"/>
                        <a:cs typeface="Times New Roman"/>
                      </a:endParaRPr>
                    </a:p>
                    <a:p>
                      <a:pPr marL="109220" algn="just">
                        <a:lnSpc>
                          <a:spcPct val="115000"/>
                        </a:lnSpc>
                        <a:spcAft>
                          <a:spcPts val="0"/>
                        </a:spcAft>
                        <a:tabLst>
                          <a:tab pos="457200" algn="l"/>
                        </a:tabLst>
                      </a:pPr>
                      <a:r>
                        <a:rPr lang="en-US" sz="800">
                          <a:effectLst/>
                          <a:latin typeface="Arial"/>
                          <a:ea typeface="Calibri"/>
                          <a:cs typeface="Arial"/>
                        </a:rPr>
                        <a:t>Structures, system, processes and capabilities implemented</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800">
                          <a:effectLst/>
                          <a:latin typeface="Arial"/>
                          <a:ea typeface="Calibri"/>
                          <a:cs typeface="Arial"/>
                        </a:rPr>
                        <a:t>None </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800" dirty="0">
                          <a:effectLst/>
                          <a:latin typeface="Arial"/>
                          <a:ea typeface="Calibri"/>
                          <a:cs typeface="Arial"/>
                        </a:rPr>
                        <a:t>None</a:t>
                      </a:r>
                      <a:endParaRPr lang="en-ZA" sz="11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061812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69424"/>
          </a:xfrm>
        </p:spPr>
        <p:txBody>
          <a:bodyPr>
            <a:normAutofit/>
          </a:bodyPr>
          <a:lstStyle/>
          <a:p>
            <a:r>
              <a:rPr lang="en-ZA" sz="1600" dirty="0" smtClean="0"/>
              <a:t>PROGRAMME 1: CFO’S OFFICE</a:t>
            </a:r>
            <a:endParaRPr lang="en-ZA" sz="1600" dirty="0"/>
          </a:p>
        </p:txBody>
      </p:sp>
      <p:graphicFrame>
        <p:nvGraphicFramePr>
          <p:cNvPr id="4" name="Table 3"/>
          <p:cNvGraphicFramePr>
            <a:graphicFrameLocks noGrp="1"/>
          </p:cNvGraphicFramePr>
          <p:nvPr>
            <p:extLst>
              <p:ext uri="{D42A27DB-BD31-4B8C-83A1-F6EECF244321}">
                <p14:modId xmlns="" xmlns:p14="http://schemas.microsoft.com/office/powerpoint/2010/main" val="1228096506"/>
              </p:ext>
            </p:extLst>
          </p:nvPr>
        </p:nvGraphicFramePr>
        <p:xfrm>
          <a:off x="725157" y="1096108"/>
          <a:ext cx="7879581" cy="4360598"/>
        </p:xfrm>
        <a:graphic>
          <a:graphicData uri="http://schemas.openxmlformats.org/drawingml/2006/table">
            <a:tbl>
              <a:tblPr/>
              <a:tblGrid>
                <a:gridCol w="1189018"/>
                <a:gridCol w="1189018"/>
                <a:gridCol w="729410"/>
                <a:gridCol w="729410"/>
                <a:gridCol w="842325"/>
                <a:gridCol w="1148862"/>
                <a:gridCol w="1043354"/>
                <a:gridCol w="468923"/>
                <a:gridCol w="539261"/>
              </a:tblGrid>
              <a:tr h="603738">
                <a:tc gridSpan="9">
                  <a:txBody>
                    <a:bodyPr/>
                    <a:lstStyle/>
                    <a:p>
                      <a:pPr algn="just">
                        <a:lnSpc>
                          <a:spcPct val="200000"/>
                        </a:lnSpc>
                        <a:spcAft>
                          <a:spcPts val="0"/>
                        </a:spcAft>
                      </a:pPr>
                      <a:r>
                        <a:rPr lang="en-US" sz="900" b="1" dirty="0" err="1">
                          <a:solidFill>
                            <a:srgbClr val="FFFFFF"/>
                          </a:solidFill>
                          <a:effectLst/>
                          <a:latin typeface="Arial"/>
                          <a:ea typeface="MS Mincho"/>
                          <a:cs typeface="Arial"/>
                        </a:rPr>
                        <a:t>Programme</a:t>
                      </a:r>
                      <a:r>
                        <a:rPr lang="en-US" sz="900" b="1" dirty="0">
                          <a:solidFill>
                            <a:srgbClr val="FFFFFF"/>
                          </a:solidFill>
                          <a:effectLst/>
                          <a:latin typeface="Arial"/>
                          <a:ea typeface="MS Mincho"/>
                          <a:cs typeface="Arial"/>
                        </a:rPr>
                        <a:t> </a:t>
                      </a:r>
                      <a:r>
                        <a:rPr lang="en-GB" sz="900" b="1" dirty="0">
                          <a:solidFill>
                            <a:srgbClr val="FFFFFF"/>
                          </a:solidFill>
                          <a:effectLst/>
                          <a:latin typeface="Arial"/>
                          <a:ea typeface="MS Mincho"/>
                          <a:cs typeface="Arial"/>
                        </a:rPr>
                        <a:t>1B:  Office of the CFO</a:t>
                      </a:r>
                      <a:endParaRPr lang="en-ZA" sz="900" dirty="0">
                        <a:effectLst/>
                        <a:latin typeface="Arial"/>
                        <a:ea typeface="MS Mincho"/>
                        <a:cs typeface="Times New Roman"/>
                      </a:endParaRPr>
                    </a:p>
                    <a:p>
                      <a:pPr algn="just">
                        <a:lnSpc>
                          <a:spcPct val="200000"/>
                        </a:lnSpc>
                        <a:spcAft>
                          <a:spcPts val="0"/>
                        </a:spcAft>
                      </a:pPr>
                      <a:r>
                        <a:rPr lang="en-GB" sz="900" b="1" dirty="0">
                          <a:solidFill>
                            <a:srgbClr val="FFFFFF"/>
                          </a:solidFill>
                          <a:effectLst/>
                          <a:latin typeface="Arial"/>
                          <a:ea typeface="MS Mincho"/>
                          <a:cs typeface="Arial"/>
                        </a:rPr>
                        <a:t> Programme Purpose: </a:t>
                      </a:r>
                      <a:r>
                        <a:rPr lang="en-GB" sz="900" dirty="0">
                          <a:solidFill>
                            <a:srgbClr val="FFFFFF"/>
                          </a:solidFill>
                          <a:effectLst/>
                          <a:latin typeface="Arial"/>
                          <a:ea typeface="MS Mincho"/>
                          <a:cs typeface="Arial"/>
                        </a:rPr>
                        <a:t>To ensure that the HDA is financially sustainable</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981780">
                <a:tc>
                  <a:txBody>
                    <a:bodyPr/>
                    <a:lstStyle/>
                    <a:p>
                      <a:pPr algn="just">
                        <a:lnSpc>
                          <a:spcPct val="115000"/>
                        </a:lnSpc>
                        <a:spcAft>
                          <a:spcPts val="0"/>
                        </a:spcAft>
                      </a:pPr>
                      <a:r>
                        <a:rPr lang="en-GB" sz="900" b="1" dirty="0">
                          <a:solidFill>
                            <a:srgbClr val="FFFFFF"/>
                          </a:solidFill>
                          <a:effectLst/>
                          <a:latin typeface="Arial"/>
                          <a:ea typeface="MS Mincho"/>
                          <a:cs typeface="Arial"/>
                        </a:rPr>
                        <a:t>Strategic Objective</a:t>
                      </a:r>
                      <a:endParaRPr lang="en-ZA" sz="900" dirty="0">
                        <a:effectLst/>
                        <a:latin typeface="Arial"/>
                        <a:ea typeface="MS Mincho"/>
                        <a:cs typeface="Times New Roman"/>
                      </a:endParaRPr>
                    </a:p>
                  </a:txBody>
                  <a:tcPr marL="54195" marR="54195" marT="25115" marB="251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just">
                        <a:lnSpc>
                          <a:spcPct val="115000"/>
                        </a:lnSpc>
                        <a:spcAft>
                          <a:spcPts val="0"/>
                        </a:spcAft>
                      </a:pPr>
                      <a:r>
                        <a:rPr lang="en-GB" sz="900" b="1">
                          <a:solidFill>
                            <a:srgbClr val="FFFFFF"/>
                          </a:solidFill>
                          <a:effectLst/>
                          <a:latin typeface="Arial"/>
                          <a:ea typeface="MS Mincho"/>
                          <a:cs typeface="Arial"/>
                        </a:rPr>
                        <a:t>Key Activities</a:t>
                      </a:r>
                      <a:endParaRPr lang="en-ZA" sz="900">
                        <a:effectLst/>
                        <a:latin typeface="Arial"/>
                        <a:ea typeface="MS Mincho"/>
                        <a:cs typeface="Times New Roman"/>
                      </a:endParaRPr>
                    </a:p>
                  </a:txBody>
                  <a:tcPr marL="54195" marR="54195" marT="25115" marB="251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15000"/>
                        </a:lnSpc>
                        <a:spcAft>
                          <a:spcPts val="0"/>
                        </a:spcAft>
                      </a:pPr>
                      <a:r>
                        <a:rPr lang="en-GB" sz="900" b="1" dirty="0">
                          <a:solidFill>
                            <a:srgbClr val="FFFFFF"/>
                          </a:solidFill>
                          <a:effectLst/>
                          <a:latin typeface="Arial"/>
                          <a:ea typeface="MS Mincho"/>
                          <a:cs typeface="Arial"/>
                        </a:rPr>
                        <a:t>Indicator</a:t>
                      </a:r>
                      <a:endParaRPr lang="en-ZA" sz="900" dirty="0">
                        <a:effectLst/>
                        <a:latin typeface="Arial"/>
                        <a:ea typeface="MS Mincho"/>
                        <a:cs typeface="Times New Roman"/>
                      </a:endParaRPr>
                    </a:p>
                    <a:p>
                      <a:pPr algn="ctr">
                        <a:lnSpc>
                          <a:spcPct val="115000"/>
                        </a:lnSpc>
                        <a:spcAft>
                          <a:spcPts val="0"/>
                        </a:spcAft>
                      </a:pPr>
                      <a:r>
                        <a:rPr lang="en-GB" sz="900" b="1" dirty="0">
                          <a:solidFill>
                            <a:srgbClr val="FFFFFF"/>
                          </a:solidFill>
                          <a:effectLst/>
                          <a:latin typeface="Arial"/>
                          <a:ea typeface="MS Mincho"/>
                          <a:cs typeface="Arial"/>
                        </a:rPr>
                        <a:t>Number</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just">
                        <a:lnSpc>
                          <a:spcPct val="115000"/>
                        </a:lnSpc>
                        <a:spcAft>
                          <a:spcPts val="0"/>
                        </a:spcAft>
                      </a:pPr>
                      <a:r>
                        <a:rPr lang="en-GB" sz="900" b="1" dirty="0">
                          <a:solidFill>
                            <a:srgbClr val="FFFFFF"/>
                          </a:solidFill>
                          <a:effectLst/>
                          <a:latin typeface="Arial"/>
                          <a:ea typeface="MS Mincho"/>
                          <a:cs typeface="Arial"/>
                        </a:rPr>
                        <a:t>Performance Measure/Indicator</a:t>
                      </a:r>
                      <a:endParaRPr lang="en-ZA" sz="900" dirty="0">
                        <a:effectLst/>
                        <a:latin typeface="Arial"/>
                        <a:ea typeface="MS Mincho"/>
                        <a:cs typeface="Times New Roman"/>
                      </a:endParaRPr>
                    </a:p>
                  </a:txBody>
                  <a:tcPr marL="54195" marR="54195" marT="25115" marB="251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just">
                        <a:lnSpc>
                          <a:spcPct val="115000"/>
                        </a:lnSpc>
                        <a:spcAft>
                          <a:spcPts val="0"/>
                        </a:spcAft>
                      </a:pPr>
                      <a:r>
                        <a:rPr lang="en-US" sz="900" dirty="0">
                          <a:solidFill>
                            <a:srgbClr val="FFFFFF"/>
                          </a:solidFill>
                          <a:effectLst/>
                          <a:latin typeface="Arial"/>
                          <a:ea typeface="MS Mincho"/>
                          <a:cs typeface="Arial"/>
                        </a:rPr>
                        <a:t> </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just">
                        <a:lnSpc>
                          <a:spcPct val="115000"/>
                        </a:lnSpc>
                        <a:spcAft>
                          <a:spcPts val="0"/>
                        </a:spcAft>
                      </a:pPr>
                      <a:r>
                        <a:rPr lang="en-GB" sz="900" b="1">
                          <a:solidFill>
                            <a:srgbClr val="FFFFFF"/>
                          </a:solidFill>
                          <a:effectLst/>
                          <a:latin typeface="Arial"/>
                          <a:ea typeface="MS Mincho"/>
                          <a:cs typeface="Arial"/>
                        </a:rPr>
                        <a:t>2017/18 Target</a:t>
                      </a:r>
                      <a:endParaRPr lang="en-ZA" sz="900">
                        <a:effectLst/>
                        <a:latin typeface="Arial"/>
                        <a:ea typeface="MS Mincho"/>
                        <a:cs typeface="Times New Roman"/>
                      </a:endParaRPr>
                    </a:p>
                  </a:txBody>
                  <a:tcPr marL="54195" marR="54195" marT="25115" marB="251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15000"/>
                        </a:lnSpc>
                        <a:spcAft>
                          <a:spcPts val="0"/>
                        </a:spcAft>
                      </a:pPr>
                      <a:r>
                        <a:rPr lang="en-GB" sz="900" b="1">
                          <a:solidFill>
                            <a:srgbClr val="FFFFFF"/>
                          </a:solidFill>
                          <a:effectLst/>
                          <a:latin typeface="Arial"/>
                          <a:ea typeface="MS Mincho"/>
                          <a:cs typeface="Arial"/>
                        </a:rPr>
                        <a:t>Annual Performance</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15000"/>
                        </a:lnSpc>
                        <a:spcAft>
                          <a:spcPts val="0"/>
                        </a:spcAft>
                      </a:pPr>
                      <a:r>
                        <a:rPr lang="en-GB" sz="900" b="1">
                          <a:solidFill>
                            <a:srgbClr val="FFFFFF"/>
                          </a:solidFill>
                          <a:effectLst/>
                          <a:latin typeface="Arial"/>
                          <a:ea typeface="MS Mincho"/>
                          <a:cs typeface="Arial"/>
                        </a:rPr>
                        <a:t>Variance</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just">
                        <a:lnSpc>
                          <a:spcPct val="115000"/>
                        </a:lnSpc>
                        <a:spcAft>
                          <a:spcPts val="0"/>
                        </a:spcAft>
                      </a:pPr>
                      <a:r>
                        <a:rPr lang="en-GB" sz="900" b="1">
                          <a:solidFill>
                            <a:srgbClr val="FFFFFF"/>
                          </a:solidFill>
                          <a:effectLst/>
                          <a:latin typeface="Arial"/>
                          <a:ea typeface="MS Mincho"/>
                          <a:cs typeface="Arial"/>
                        </a:rPr>
                        <a:t> Reason for variance</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r>
              <a:tr h="886644">
                <a:tc rowSpan="2">
                  <a:txBody>
                    <a:bodyPr/>
                    <a:lstStyle/>
                    <a:p>
                      <a:pPr algn="just">
                        <a:lnSpc>
                          <a:spcPct val="115000"/>
                        </a:lnSpc>
                        <a:spcAft>
                          <a:spcPts val="0"/>
                        </a:spcAft>
                      </a:pPr>
                      <a:r>
                        <a:rPr lang="en-ZW" sz="900" dirty="0">
                          <a:effectLst/>
                          <a:latin typeface="Arial"/>
                          <a:ea typeface="Calibri"/>
                          <a:cs typeface="Arial"/>
                        </a:rPr>
                        <a:t> To ensure that the     HDA is financially sustainable over the period of the MTEF</a:t>
                      </a:r>
                      <a:endParaRPr lang="en-ZA" sz="900" dirty="0">
                        <a:effectLst/>
                        <a:latin typeface="Arial"/>
                        <a:ea typeface="MS Mincho"/>
                        <a:cs typeface="Times New Roman"/>
                      </a:endParaRPr>
                    </a:p>
                  </a:txBody>
                  <a:tcPr marL="54195" marR="54195" marT="25115" marB="251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900">
                          <a:effectLst/>
                          <a:latin typeface="Arial"/>
                          <a:ea typeface="Calibri"/>
                          <a:cs typeface="Arial"/>
                        </a:rPr>
                        <a:t>Formulate a budget for HDA that sets out operational and capital requirements</a:t>
                      </a:r>
                      <a:endParaRPr lang="en-ZA" sz="900">
                        <a:effectLst/>
                        <a:latin typeface="Arial"/>
                        <a:ea typeface="MS Mincho"/>
                        <a:cs typeface="Times New Roman"/>
                      </a:endParaRPr>
                    </a:p>
                  </a:txBody>
                  <a:tcPr marL="54195" marR="54195" marT="25115" marB="251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900" b="1" dirty="0">
                          <a:effectLst/>
                          <a:latin typeface="Arial"/>
                          <a:ea typeface="MS Mincho"/>
                          <a:cs typeface="Arial"/>
                        </a:rPr>
                        <a:t>1B.1</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900" dirty="0">
                          <a:effectLst/>
                          <a:latin typeface="Arial"/>
                          <a:ea typeface="Calibri"/>
                          <a:cs typeface="Arial"/>
                        </a:rPr>
                        <a:t>Budget</a:t>
                      </a:r>
                      <a:r>
                        <a:rPr lang="en-ZW" sz="900" dirty="0">
                          <a:effectLst/>
                          <a:latin typeface="Arial"/>
                          <a:ea typeface="Calibri"/>
                          <a:cs typeface="Arial"/>
                        </a:rPr>
                        <a:t> for the HDA formulated and approved in time</a:t>
                      </a:r>
                      <a:endParaRPr lang="en-ZA" sz="900" dirty="0">
                        <a:effectLst/>
                        <a:latin typeface="Arial"/>
                        <a:ea typeface="MS Mincho"/>
                        <a:cs typeface="Times New Roman"/>
                      </a:endParaRPr>
                    </a:p>
                  </a:txBody>
                  <a:tcPr marL="54195" marR="54195" marT="25115" marB="251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900" b="1">
                          <a:effectLst/>
                          <a:latin typeface="Arial"/>
                          <a:ea typeface="MS Mincho"/>
                          <a:cs typeface="Arial"/>
                        </a:rPr>
                        <a:t>No Baseline</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900" dirty="0">
                          <a:effectLst/>
                          <a:latin typeface="Arial"/>
                          <a:ea typeface="Calibri"/>
                          <a:cs typeface="Arial"/>
                        </a:rPr>
                        <a:t>Budget</a:t>
                      </a:r>
                      <a:r>
                        <a:rPr lang="en-GB" sz="900" dirty="0">
                          <a:effectLst/>
                          <a:latin typeface="Arial"/>
                          <a:ea typeface="MS Mincho"/>
                          <a:cs typeface="Arial"/>
                        </a:rPr>
                        <a:t> for the HDA formulated and approved in time</a:t>
                      </a:r>
                      <a:endParaRPr lang="en-ZA" sz="900" dirty="0">
                        <a:effectLst/>
                        <a:latin typeface="Arial"/>
                        <a:ea typeface="MS Mincho"/>
                        <a:cs typeface="Times New Roman"/>
                      </a:endParaRPr>
                    </a:p>
                    <a:p>
                      <a:pPr algn="just">
                        <a:lnSpc>
                          <a:spcPct val="150000"/>
                        </a:lnSpc>
                        <a:spcAft>
                          <a:spcPts val="0"/>
                        </a:spcAft>
                      </a:pPr>
                      <a:r>
                        <a:rPr lang="en-GB" sz="900" b="1" dirty="0">
                          <a:effectLst/>
                          <a:latin typeface="Arial"/>
                          <a:ea typeface="MS Mincho"/>
                          <a:cs typeface="Arial"/>
                        </a:rPr>
                        <a:t> </a:t>
                      </a:r>
                      <a:endParaRPr lang="en-ZA" sz="900" dirty="0">
                        <a:effectLst/>
                        <a:latin typeface="Arial"/>
                        <a:ea typeface="MS Mincho"/>
                        <a:cs typeface="Times New Roman"/>
                      </a:endParaRPr>
                    </a:p>
                  </a:txBody>
                  <a:tcPr marL="54195" marR="54195" marT="25115" marB="251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marR="80645" algn="ctr">
                        <a:lnSpc>
                          <a:spcPct val="115000"/>
                        </a:lnSpc>
                        <a:spcAft>
                          <a:spcPts val="0"/>
                        </a:spcAft>
                        <a:tabLst>
                          <a:tab pos="457200" algn="l"/>
                        </a:tabLst>
                      </a:pPr>
                      <a:r>
                        <a:rPr lang="en-GB" sz="900" b="1" dirty="0">
                          <a:solidFill>
                            <a:srgbClr val="00B050"/>
                          </a:solidFill>
                          <a:effectLst/>
                          <a:latin typeface="Arial"/>
                          <a:ea typeface="MS Mincho"/>
                          <a:cs typeface="Arial"/>
                        </a:rPr>
                        <a:t>Achieved</a:t>
                      </a:r>
                      <a:endParaRPr lang="en-ZA" sz="900" dirty="0">
                        <a:effectLst/>
                        <a:latin typeface="Arial"/>
                        <a:ea typeface="MS Mincho"/>
                        <a:cs typeface="Times New Roman"/>
                      </a:endParaRPr>
                    </a:p>
                    <a:p>
                      <a:pPr marL="109220" marR="80645" algn="just">
                        <a:lnSpc>
                          <a:spcPct val="115000"/>
                        </a:lnSpc>
                        <a:spcAft>
                          <a:spcPts val="0"/>
                        </a:spcAft>
                        <a:tabLst>
                          <a:tab pos="457200" algn="l"/>
                        </a:tabLst>
                      </a:pPr>
                      <a:r>
                        <a:rPr lang="en-GB" sz="900" dirty="0">
                          <a:effectLst/>
                          <a:latin typeface="Arial"/>
                          <a:ea typeface="MS Mincho"/>
                          <a:cs typeface="Arial"/>
                        </a:rPr>
                        <a:t>Budget submitted with the HDA Annual Performance Plan 2018-2019</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900" dirty="0">
                          <a:effectLst/>
                          <a:latin typeface="Arial"/>
                          <a:ea typeface="MS Mincho"/>
                          <a:cs typeface="Arial"/>
                        </a:rPr>
                        <a:t> None</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900">
                          <a:effectLst/>
                          <a:latin typeface="Arial"/>
                          <a:ea typeface="MS Mincho"/>
                          <a:cs typeface="Arial"/>
                        </a:rPr>
                        <a:t>None</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6232">
                <a:tc vMerge="1">
                  <a:txBody>
                    <a:bodyPr/>
                    <a:lstStyle/>
                    <a:p>
                      <a:endParaRPr lang="en-ZA"/>
                    </a:p>
                  </a:txBody>
                  <a:tcPr/>
                </a:tc>
                <a:tc>
                  <a:txBody>
                    <a:bodyPr/>
                    <a:lstStyle/>
                    <a:p>
                      <a:pPr algn="just">
                        <a:lnSpc>
                          <a:spcPct val="150000"/>
                        </a:lnSpc>
                        <a:spcAft>
                          <a:spcPts val="0"/>
                        </a:spcAft>
                      </a:pPr>
                      <a:r>
                        <a:rPr lang="en-US" sz="900">
                          <a:effectLst/>
                          <a:latin typeface="Arial"/>
                          <a:ea typeface="MS Mincho"/>
                          <a:cs typeface="Arial"/>
                        </a:rPr>
                        <a:t>Monitor budget implementation and report expenditure against budget to meet legislative and contractual requirements</a:t>
                      </a:r>
                      <a:endParaRPr lang="en-ZA" sz="900">
                        <a:effectLst/>
                        <a:latin typeface="Arial"/>
                        <a:ea typeface="MS Mincho"/>
                        <a:cs typeface="Times New Roman"/>
                      </a:endParaRPr>
                    </a:p>
                  </a:txBody>
                  <a:tcPr marL="54195" marR="54195" marT="25115" marB="251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900" b="1">
                          <a:effectLst/>
                          <a:latin typeface="Arial"/>
                          <a:ea typeface="MS Mincho"/>
                          <a:cs typeface="Arial"/>
                        </a:rPr>
                        <a:t>1B.2</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900">
                          <a:effectLst/>
                          <a:latin typeface="Arial"/>
                          <a:ea typeface="MS Mincho"/>
                          <a:cs typeface="Arial"/>
                        </a:rPr>
                        <a:t>% </a:t>
                      </a:r>
                      <a:r>
                        <a:rPr lang="en-US" sz="900">
                          <a:effectLst/>
                          <a:latin typeface="Arial"/>
                          <a:ea typeface="Calibri"/>
                          <a:cs typeface="Arial"/>
                        </a:rPr>
                        <a:t>within</a:t>
                      </a:r>
                      <a:r>
                        <a:rPr lang="en-GB" sz="900">
                          <a:effectLst/>
                          <a:latin typeface="Arial"/>
                          <a:ea typeface="MS Mincho"/>
                          <a:cs typeface="Arial"/>
                        </a:rPr>
                        <a:t> which expenditure of funds received is kept </a:t>
                      </a:r>
                      <a:endParaRPr lang="en-ZA" sz="900">
                        <a:effectLst/>
                        <a:latin typeface="Arial"/>
                        <a:ea typeface="MS Mincho"/>
                        <a:cs typeface="Times New Roman"/>
                      </a:endParaRPr>
                    </a:p>
                  </a:txBody>
                  <a:tcPr marL="54195" marR="54195" marT="25115" marB="251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900" dirty="0">
                          <a:effectLst/>
                          <a:latin typeface="Arial"/>
                          <a:ea typeface="MS Mincho"/>
                          <a:cs typeface="Arial"/>
                        </a:rPr>
                        <a:t>No baseline</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900" dirty="0">
                          <a:effectLst/>
                          <a:latin typeface="Arial"/>
                          <a:ea typeface="Calibri"/>
                          <a:cs typeface="Arial"/>
                        </a:rPr>
                        <a:t>Ensure that expenditure is within a 5% variance (over or under) of budgeted funds received</a:t>
                      </a:r>
                      <a:endParaRPr lang="en-ZA" sz="900" dirty="0">
                        <a:effectLst/>
                        <a:latin typeface="Arial"/>
                        <a:ea typeface="MS Mincho"/>
                        <a:cs typeface="Times New Roman"/>
                      </a:endParaRPr>
                    </a:p>
                  </a:txBody>
                  <a:tcPr marL="54195" marR="54195" marT="25115" marB="251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marR="80645" algn="ctr">
                        <a:lnSpc>
                          <a:spcPct val="115000"/>
                        </a:lnSpc>
                        <a:spcAft>
                          <a:spcPts val="0"/>
                        </a:spcAft>
                        <a:tabLst>
                          <a:tab pos="457200" algn="l"/>
                        </a:tabLst>
                      </a:pPr>
                      <a:r>
                        <a:rPr lang="en-GB" sz="900" b="1" dirty="0">
                          <a:solidFill>
                            <a:srgbClr val="00B050"/>
                          </a:solidFill>
                          <a:effectLst/>
                          <a:latin typeface="Arial"/>
                          <a:ea typeface="MS Mincho"/>
                          <a:cs typeface="Arial"/>
                        </a:rPr>
                        <a:t>Achieved</a:t>
                      </a:r>
                      <a:endParaRPr lang="en-ZA" sz="900" dirty="0">
                        <a:effectLst/>
                        <a:latin typeface="Arial"/>
                        <a:ea typeface="MS Mincho"/>
                        <a:cs typeface="Times New Roman"/>
                      </a:endParaRPr>
                    </a:p>
                    <a:p>
                      <a:pPr marL="109220" marR="80645" algn="ctr">
                        <a:lnSpc>
                          <a:spcPct val="115000"/>
                        </a:lnSpc>
                        <a:spcAft>
                          <a:spcPts val="0"/>
                        </a:spcAft>
                        <a:tabLst>
                          <a:tab pos="457200" algn="l"/>
                        </a:tabLst>
                      </a:pPr>
                      <a:r>
                        <a:rPr lang="en-GB" sz="900" dirty="0">
                          <a:effectLst/>
                          <a:latin typeface="Arial"/>
                          <a:ea typeface="MS Mincho"/>
                          <a:cs typeface="Arial"/>
                        </a:rPr>
                        <a:t>All expenditure is kept within the 5% variance</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900" dirty="0">
                          <a:effectLst/>
                          <a:latin typeface="Arial"/>
                          <a:ea typeface="MS Mincho"/>
                          <a:cs typeface="Arial"/>
                        </a:rPr>
                        <a:t>None</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GB" sz="900" b="1" dirty="0">
                          <a:effectLst/>
                          <a:latin typeface="Arial"/>
                          <a:ea typeface="MS Mincho"/>
                          <a:cs typeface="Arial"/>
                        </a:rPr>
                        <a:t>None</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5396217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403592"/>
            <a:ext cx="8229600" cy="569424"/>
          </a:xfrm>
        </p:spPr>
        <p:txBody>
          <a:bodyPr>
            <a:normAutofit/>
          </a:bodyPr>
          <a:lstStyle/>
          <a:p>
            <a:r>
              <a:rPr lang="en-ZA" sz="1600" b="1" dirty="0" smtClean="0"/>
              <a:t>PROGRAMME 1 : CFO’s OFFICE</a:t>
            </a:r>
            <a:endParaRPr lang="en-ZA" sz="1600" b="1" dirty="0"/>
          </a:p>
        </p:txBody>
      </p:sp>
      <p:graphicFrame>
        <p:nvGraphicFramePr>
          <p:cNvPr id="4" name="Table 3"/>
          <p:cNvGraphicFramePr>
            <a:graphicFrameLocks noGrp="1"/>
          </p:cNvGraphicFramePr>
          <p:nvPr>
            <p:extLst>
              <p:ext uri="{D42A27DB-BD31-4B8C-83A1-F6EECF244321}">
                <p14:modId xmlns="" xmlns:p14="http://schemas.microsoft.com/office/powerpoint/2010/main" val="265563174"/>
              </p:ext>
            </p:extLst>
          </p:nvPr>
        </p:nvGraphicFramePr>
        <p:xfrm>
          <a:off x="269631" y="961292"/>
          <a:ext cx="8311661" cy="5325720"/>
        </p:xfrm>
        <a:graphic>
          <a:graphicData uri="http://schemas.openxmlformats.org/drawingml/2006/table">
            <a:tbl>
              <a:tblPr/>
              <a:tblGrid>
                <a:gridCol w="875642"/>
                <a:gridCol w="1250918"/>
                <a:gridCol w="722753"/>
                <a:gridCol w="1056331"/>
                <a:gridCol w="1084130"/>
                <a:gridCol w="1181424"/>
                <a:gridCol w="875644"/>
                <a:gridCol w="549712"/>
                <a:gridCol w="715107"/>
              </a:tblGrid>
              <a:tr h="527603">
                <a:tc gridSpan="9">
                  <a:txBody>
                    <a:bodyPr/>
                    <a:lstStyle/>
                    <a:p>
                      <a:pPr algn="just">
                        <a:lnSpc>
                          <a:spcPct val="200000"/>
                        </a:lnSpc>
                        <a:spcAft>
                          <a:spcPts val="0"/>
                        </a:spcAft>
                      </a:pPr>
                      <a:r>
                        <a:rPr lang="en-US" sz="900" b="1" dirty="0" err="1">
                          <a:solidFill>
                            <a:srgbClr val="FFFFFF"/>
                          </a:solidFill>
                          <a:effectLst/>
                          <a:latin typeface="Arial"/>
                          <a:ea typeface="MS Mincho"/>
                          <a:cs typeface="Arial"/>
                        </a:rPr>
                        <a:t>Programme</a:t>
                      </a:r>
                      <a:r>
                        <a:rPr lang="en-US" sz="900" b="1" dirty="0">
                          <a:solidFill>
                            <a:srgbClr val="FFFFFF"/>
                          </a:solidFill>
                          <a:effectLst/>
                          <a:latin typeface="Arial"/>
                          <a:ea typeface="MS Mincho"/>
                          <a:cs typeface="Arial"/>
                        </a:rPr>
                        <a:t> </a:t>
                      </a:r>
                      <a:r>
                        <a:rPr lang="en-GB" sz="900" b="1" dirty="0">
                          <a:solidFill>
                            <a:srgbClr val="FFFFFF"/>
                          </a:solidFill>
                          <a:effectLst/>
                          <a:latin typeface="Arial"/>
                          <a:ea typeface="MS Mincho"/>
                          <a:cs typeface="Arial"/>
                        </a:rPr>
                        <a:t>1B:  Office of the CFO</a:t>
                      </a:r>
                      <a:endParaRPr lang="en-ZA" sz="900" dirty="0">
                        <a:effectLst/>
                        <a:latin typeface="Arial"/>
                        <a:ea typeface="MS Mincho"/>
                        <a:cs typeface="Times New Roman"/>
                      </a:endParaRPr>
                    </a:p>
                    <a:p>
                      <a:pPr algn="just">
                        <a:lnSpc>
                          <a:spcPct val="200000"/>
                        </a:lnSpc>
                        <a:spcAft>
                          <a:spcPts val="0"/>
                        </a:spcAft>
                      </a:pPr>
                      <a:r>
                        <a:rPr lang="en-GB" sz="900" b="1" dirty="0">
                          <a:solidFill>
                            <a:srgbClr val="FFFFFF"/>
                          </a:solidFill>
                          <a:effectLst/>
                          <a:latin typeface="Arial"/>
                          <a:ea typeface="MS Mincho"/>
                          <a:cs typeface="Arial"/>
                        </a:rPr>
                        <a:t> Programme Purpose: </a:t>
                      </a:r>
                      <a:r>
                        <a:rPr lang="en-GB" sz="900" dirty="0">
                          <a:solidFill>
                            <a:srgbClr val="FFFFFF"/>
                          </a:solidFill>
                          <a:effectLst/>
                          <a:latin typeface="Arial"/>
                          <a:ea typeface="MS Mincho"/>
                          <a:cs typeface="Arial"/>
                        </a:rPr>
                        <a:t>To ensure that the HDA is financially sustainable</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601731">
                <a:tc>
                  <a:txBody>
                    <a:bodyPr/>
                    <a:lstStyle/>
                    <a:p>
                      <a:pPr algn="just">
                        <a:lnSpc>
                          <a:spcPct val="115000"/>
                        </a:lnSpc>
                        <a:spcAft>
                          <a:spcPts val="0"/>
                        </a:spcAft>
                      </a:pPr>
                      <a:r>
                        <a:rPr lang="en-GB" sz="900" b="1" dirty="0">
                          <a:solidFill>
                            <a:srgbClr val="FFFFFF"/>
                          </a:solidFill>
                          <a:effectLst/>
                          <a:latin typeface="Arial"/>
                          <a:ea typeface="MS Mincho"/>
                          <a:cs typeface="Arial"/>
                        </a:rPr>
                        <a:t>Strategic Objective</a:t>
                      </a:r>
                      <a:endParaRPr lang="en-ZA" sz="900" dirty="0">
                        <a:effectLst/>
                        <a:latin typeface="Arial"/>
                        <a:ea typeface="MS Mincho"/>
                        <a:cs typeface="Times New Roman"/>
                      </a:endParaRPr>
                    </a:p>
                  </a:txBody>
                  <a:tcPr marL="12694" marR="12694" marT="5883" marB="58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just">
                        <a:lnSpc>
                          <a:spcPct val="115000"/>
                        </a:lnSpc>
                        <a:spcAft>
                          <a:spcPts val="0"/>
                        </a:spcAft>
                      </a:pPr>
                      <a:r>
                        <a:rPr lang="en-GB" sz="900" b="1" dirty="0">
                          <a:solidFill>
                            <a:srgbClr val="FFFFFF"/>
                          </a:solidFill>
                          <a:effectLst/>
                          <a:latin typeface="Arial"/>
                          <a:ea typeface="MS Mincho"/>
                          <a:cs typeface="Arial"/>
                        </a:rPr>
                        <a:t>Key Activities</a:t>
                      </a:r>
                      <a:endParaRPr lang="en-ZA" sz="900" dirty="0">
                        <a:effectLst/>
                        <a:latin typeface="Arial"/>
                        <a:ea typeface="MS Mincho"/>
                        <a:cs typeface="Times New Roman"/>
                      </a:endParaRPr>
                    </a:p>
                  </a:txBody>
                  <a:tcPr marL="12694" marR="12694" marT="5883" marB="58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15000"/>
                        </a:lnSpc>
                        <a:spcAft>
                          <a:spcPts val="0"/>
                        </a:spcAft>
                      </a:pPr>
                      <a:r>
                        <a:rPr lang="en-GB" sz="900" b="1" dirty="0">
                          <a:solidFill>
                            <a:srgbClr val="FFFFFF"/>
                          </a:solidFill>
                          <a:effectLst/>
                          <a:latin typeface="Arial"/>
                          <a:ea typeface="MS Mincho"/>
                          <a:cs typeface="Arial"/>
                        </a:rPr>
                        <a:t>Indicator</a:t>
                      </a:r>
                      <a:endParaRPr lang="en-ZA" sz="900" dirty="0">
                        <a:effectLst/>
                        <a:latin typeface="Arial"/>
                        <a:ea typeface="MS Mincho"/>
                        <a:cs typeface="Times New Roman"/>
                      </a:endParaRPr>
                    </a:p>
                    <a:p>
                      <a:pPr algn="ctr">
                        <a:lnSpc>
                          <a:spcPct val="115000"/>
                        </a:lnSpc>
                        <a:spcAft>
                          <a:spcPts val="0"/>
                        </a:spcAft>
                      </a:pPr>
                      <a:r>
                        <a:rPr lang="en-GB" sz="900" b="1" dirty="0">
                          <a:solidFill>
                            <a:srgbClr val="FFFFFF"/>
                          </a:solidFill>
                          <a:effectLst/>
                          <a:latin typeface="Arial"/>
                          <a:ea typeface="MS Mincho"/>
                          <a:cs typeface="Arial"/>
                        </a:rPr>
                        <a:t>Number</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just">
                        <a:lnSpc>
                          <a:spcPct val="115000"/>
                        </a:lnSpc>
                        <a:spcAft>
                          <a:spcPts val="0"/>
                        </a:spcAft>
                      </a:pPr>
                      <a:r>
                        <a:rPr lang="en-GB" sz="900" b="1" dirty="0">
                          <a:solidFill>
                            <a:srgbClr val="FFFFFF"/>
                          </a:solidFill>
                          <a:effectLst/>
                          <a:latin typeface="Arial"/>
                          <a:ea typeface="MS Mincho"/>
                          <a:cs typeface="Arial"/>
                        </a:rPr>
                        <a:t>Performance Measure/Indicator</a:t>
                      </a:r>
                      <a:endParaRPr lang="en-ZA" sz="900" dirty="0">
                        <a:effectLst/>
                        <a:latin typeface="Arial"/>
                        <a:ea typeface="MS Mincho"/>
                        <a:cs typeface="Times New Roman"/>
                      </a:endParaRPr>
                    </a:p>
                  </a:txBody>
                  <a:tcPr marL="12694" marR="12694" marT="5883" marB="58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just">
                        <a:lnSpc>
                          <a:spcPct val="115000"/>
                        </a:lnSpc>
                        <a:spcAft>
                          <a:spcPts val="0"/>
                        </a:spcAft>
                      </a:pPr>
                      <a:r>
                        <a:rPr lang="en-US" sz="900" dirty="0">
                          <a:solidFill>
                            <a:srgbClr val="FFFFFF"/>
                          </a:solidFill>
                          <a:effectLst/>
                          <a:latin typeface="Arial"/>
                          <a:ea typeface="MS Mincho"/>
                          <a:cs typeface="Arial"/>
                        </a:rPr>
                        <a:t> </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just">
                        <a:lnSpc>
                          <a:spcPct val="115000"/>
                        </a:lnSpc>
                        <a:spcAft>
                          <a:spcPts val="0"/>
                        </a:spcAft>
                      </a:pPr>
                      <a:r>
                        <a:rPr lang="en-GB" sz="900" b="1" dirty="0">
                          <a:solidFill>
                            <a:srgbClr val="FFFFFF"/>
                          </a:solidFill>
                          <a:effectLst/>
                          <a:latin typeface="Arial"/>
                          <a:ea typeface="MS Mincho"/>
                          <a:cs typeface="Arial"/>
                        </a:rPr>
                        <a:t>2017/18 Target</a:t>
                      </a:r>
                      <a:endParaRPr lang="en-ZA" sz="900" dirty="0">
                        <a:effectLst/>
                        <a:latin typeface="Arial"/>
                        <a:ea typeface="MS Mincho"/>
                        <a:cs typeface="Times New Roman"/>
                      </a:endParaRPr>
                    </a:p>
                  </a:txBody>
                  <a:tcPr marL="12694" marR="12694" marT="5883" marB="58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15000"/>
                        </a:lnSpc>
                        <a:spcAft>
                          <a:spcPts val="0"/>
                        </a:spcAft>
                      </a:pPr>
                      <a:r>
                        <a:rPr lang="en-GB" sz="900" b="1" dirty="0">
                          <a:solidFill>
                            <a:srgbClr val="FFFFFF"/>
                          </a:solidFill>
                          <a:effectLst/>
                          <a:latin typeface="Arial"/>
                          <a:ea typeface="MS Mincho"/>
                          <a:cs typeface="Arial"/>
                        </a:rPr>
                        <a:t>Annual Performance</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15000"/>
                        </a:lnSpc>
                        <a:spcAft>
                          <a:spcPts val="0"/>
                        </a:spcAft>
                      </a:pPr>
                      <a:r>
                        <a:rPr lang="en-GB" sz="900" b="1" dirty="0">
                          <a:solidFill>
                            <a:srgbClr val="FFFFFF"/>
                          </a:solidFill>
                          <a:effectLst/>
                          <a:latin typeface="Arial"/>
                          <a:ea typeface="MS Mincho"/>
                          <a:cs typeface="Arial"/>
                        </a:rPr>
                        <a:t>Variance</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just">
                        <a:lnSpc>
                          <a:spcPct val="115000"/>
                        </a:lnSpc>
                        <a:spcAft>
                          <a:spcPts val="0"/>
                        </a:spcAft>
                      </a:pPr>
                      <a:r>
                        <a:rPr lang="en-GB" sz="900" b="1" dirty="0">
                          <a:solidFill>
                            <a:srgbClr val="FFFFFF"/>
                          </a:solidFill>
                          <a:effectLst/>
                          <a:latin typeface="Arial"/>
                          <a:ea typeface="MS Mincho"/>
                          <a:cs typeface="Arial"/>
                        </a:rPr>
                        <a:t> Reason for variance</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r>
              <a:tr h="1380123">
                <a:tc rowSpan="2">
                  <a:txBody>
                    <a:bodyPr/>
                    <a:lstStyle/>
                    <a:p>
                      <a:pPr algn="just">
                        <a:lnSpc>
                          <a:spcPct val="150000"/>
                        </a:lnSpc>
                        <a:spcAft>
                          <a:spcPts val="0"/>
                        </a:spcAft>
                      </a:pPr>
                      <a:r>
                        <a:rPr lang="en-ZW" sz="900" dirty="0">
                          <a:effectLst/>
                          <a:latin typeface="Arial"/>
                          <a:ea typeface="Calibri"/>
                          <a:cs typeface="Arial"/>
                        </a:rPr>
                        <a:t> To ensure that the       HDA is financially sustainable over the period of the MTEF</a:t>
                      </a:r>
                      <a:endParaRPr lang="en-ZA" sz="900" dirty="0">
                        <a:effectLst/>
                        <a:latin typeface="Arial"/>
                        <a:ea typeface="MS Mincho"/>
                        <a:cs typeface="Times New Roman"/>
                      </a:endParaRPr>
                    </a:p>
                  </a:txBody>
                  <a:tcPr marL="12694" marR="12694" marT="5883" marB="58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900" dirty="0">
                          <a:effectLst/>
                          <a:latin typeface="Arial"/>
                          <a:ea typeface="Calibri"/>
                          <a:cs typeface="Arial"/>
                        </a:rPr>
                        <a:t>Develop</a:t>
                      </a:r>
                      <a:r>
                        <a:rPr lang="en-US" sz="900" dirty="0">
                          <a:effectLst/>
                          <a:latin typeface="Arial"/>
                          <a:ea typeface="MS Mincho"/>
                          <a:cs typeface="Arial"/>
                        </a:rPr>
                        <a:t> &amp; implement systems to ensure operational and capital requirements are implemented</a:t>
                      </a:r>
                      <a:endParaRPr lang="en-ZA" sz="900" dirty="0">
                        <a:effectLst/>
                        <a:latin typeface="Arial"/>
                        <a:ea typeface="MS Mincho"/>
                        <a:cs typeface="Times New Roman"/>
                      </a:endParaRPr>
                    </a:p>
                  </a:txBody>
                  <a:tcPr marL="12694" marR="12694" marT="5883" marB="58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b="1" dirty="0">
                          <a:effectLst/>
                          <a:latin typeface="Arial"/>
                          <a:ea typeface="MS Mincho"/>
                          <a:cs typeface="Arial"/>
                        </a:rPr>
                        <a:t>1B.3</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900" dirty="0">
                          <a:effectLst/>
                          <a:latin typeface="Arial"/>
                          <a:ea typeface="Calibri"/>
                          <a:cs typeface="Arial"/>
                        </a:rPr>
                        <a:t>Systems</a:t>
                      </a:r>
                      <a:r>
                        <a:rPr lang="en-US" sz="900" dirty="0">
                          <a:effectLst/>
                          <a:latin typeface="Arial"/>
                          <a:ea typeface="MS Mincho"/>
                          <a:cs typeface="Arial"/>
                        </a:rPr>
                        <a:t> to ensure operational and capital requirements are implemented developed</a:t>
                      </a:r>
                      <a:endParaRPr lang="en-ZA" sz="900" dirty="0">
                        <a:effectLst/>
                        <a:latin typeface="Arial"/>
                        <a:ea typeface="MS Mincho"/>
                        <a:cs typeface="Times New Roman"/>
                      </a:endParaRPr>
                    </a:p>
                  </a:txBody>
                  <a:tcPr marL="12694" marR="12694" marT="5883" marB="58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a:effectLst/>
                          <a:latin typeface="Arial"/>
                          <a:ea typeface="MS Mincho"/>
                          <a:cs typeface="Arial"/>
                        </a:rPr>
                        <a:t>No Baseline</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900">
                          <a:effectLst/>
                          <a:latin typeface="Arial"/>
                          <a:ea typeface="Calibri"/>
                          <a:cs typeface="Arial"/>
                        </a:rPr>
                        <a:t>Reports</a:t>
                      </a:r>
                      <a:r>
                        <a:rPr lang="en-GB" sz="900">
                          <a:effectLst/>
                          <a:latin typeface="Arial"/>
                          <a:ea typeface="MS Mincho"/>
                          <a:cs typeface="Arial"/>
                        </a:rPr>
                        <a:t> showing 100% compliance produced</a:t>
                      </a:r>
                      <a:endParaRPr lang="en-ZA" sz="900">
                        <a:effectLst/>
                        <a:latin typeface="Arial"/>
                        <a:ea typeface="MS Mincho"/>
                        <a:cs typeface="Times New Roman"/>
                      </a:endParaRPr>
                    </a:p>
                  </a:txBody>
                  <a:tcPr marL="12694" marR="12694" marT="5883" marB="58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marR="80645" algn="ctr">
                        <a:lnSpc>
                          <a:spcPct val="115000"/>
                        </a:lnSpc>
                        <a:spcAft>
                          <a:spcPts val="0"/>
                        </a:spcAft>
                        <a:tabLst>
                          <a:tab pos="457200" algn="l"/>
                        </a:tabLst>
                      </a:pPr>
                      <a:r>
                        <a:rPr lang="en-GB" sz="900" b="1">
                          <a:solidFill>
                            <a:srgbClr val="00B050"/>
                          </a:solidFill>
                          <a:effectLst/>
                          <a:latin typeface="Arial"/>
                          <a:ea typeface="MS Mincho"/>
                          <a:cs typeface="Arial"/>
                        </a:rPr>
                        <a:t>Achieved</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900" b="1">
                          <a:effectLst/>
                          <a:latin typeface="Arial"/>
                          <a:ea typeface="MS Mincho"/>
                          <a:cs typeface="Arial"/>
                        </a:rPr>
                        <a:t>None</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900" b="1">
                          <a:effectLst/>
                          <a:latin typeface="Arial"/>
                          <a:ea typeface="MS Mincho"/>
                          <a:cs typeface="Arial"/>
                        </a:rPr>
                        <a:t>None</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5226">
                <a:tc vMerge="1">
                  <a:txBody>
                    <a:bodyPr/>
                    <a:lstStyle/>
                    <a:p>
                      <a:endParaRPr lang="en-ZA"/>
                    </a:p>
                  </a:txBody>
                  <a:tcPr/>
                </a:tc>
                <a:tc>
                  <a:txBody>
                    <a:bodyPr/>
                    <a:lstStyle/>
                    <a:p>
                      <a:pPr algn="just">
                        <a:lnSpc>
                          <a:spcPct val="150000"/>
                        </a:lnSpc>
                        <a:spcAft>
                          <a:spcPts val="0"/>
                        </a:spcAft>
                      </a:pPr>
                      <a:r>
                        <a:rPr lang="en-US" sz="900">
                          <a:effectLst/>
                          <a:latin typeface="Arial"/>
                          <a:ea typeface="MS Mincho"/>
                          <a:cs typeface="Arial"/>
                        </a:rPr>
                        <a:t>Develop and implement a comprehensive financial modeling for long term sustainability of HDA</a:t>
                      </a:r>
                      <a:endParaRPr lang="en-ZA" sz="900">
                        <a:effectLst/>
                        <a:latin typeface="Arial"/>
                        <a:ea typeface="MS Mincho"/>
                        <a:cs typeface="Times New Roman"/>
                      </a:endParaRPr>
                    </a:p>
                  </a:txBody>
                  <a:tcPr marL="12694" marR="12694" marT="5883" marB="58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900" b="1">
                          <a:effectLst/>
                          <a:latin typeface="Arial"/>
                          <a:ea typeface="MS Mincho"/>
                          <a:cs typeface="Arial"/>
                        </a:rPr>
                        <a:t>1B.4</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900">
                          <a:effectLst/>
                          <a:latin typeface="Arial"/>
                          <a:ea typeface="Calibri"/>
                          <a:cs typeface="Arial"/>
                        </a:rPr>
                        <a:t>Financial</a:t>
                      </a:r>
                      <a:r>
                        <a:rPr lang="en-GB" sz="900">
                          <a:effectLst/>
                          <a:latin typeface="Arial"/>
                          <a:ea typeface="MS Mincho"/>
                          <a:cs typeface="Arial"/>
                        </a:rPr>
                        <a:t> modelling developed and implemented</a:t>
                      </a:r>
                      <a:endParaRPr lang="en-ZA" sz="900">
                        <a:effectLst/>
                        <a:latin typeface="Arial"/>
                        <a:ea typeface="MS Mincho"/>
                        <a:cs typeface="Times New Roman"/>
                      </a:endParaRPr>
                    </a:p>
                  </a:txBody>
                  <a:tcPr marL="12694" marR="12694" marT="5883" marB="58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900" dirty="0">
                          <a:effectLst/>
                          <a:latin typeface="Arial"/>
                          <a:ea typeface="MS Mincho"/>
                          <a:cs typeface="Arial"/>
                        </a:rPr>
                        <a:t>No Baseline</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900" dirty="0">
                          <a:effectLst/>
                          <a:latin typeface="Arial"/>
                          <a:ea typeface="MS Mincho"/>
                          <a:cs typeface="Arial"/>
                        </a:rPr>
                        <a:t>Development of financial modelling commenced</a:t>
                      </a:r>
                      <a:endParaRPr lang="en-ZA" sz="900" dirty="0">
                        <a:effectLst/>
                        <a:latin typeface="Arial"/>
                        <a:ea typeface="MS Mincho"/>
                        <a:cs typeface="Times New Roman"/>
                      </a:endParaRPr>
                    </a:p>
                  </a:txBody>
                  <a:tcPr marL="12694" marR="12694" marT="5883" marB="58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marR="80645" algn="ctr" defTabSz="457200" rtl="0" eaLnBrk="1" latinLnBrk="0" hangingPunct="1">
                        <a:lnSpc>
                          <a:spcPct val="115000"/>
                        </a:lnSpc>
                        <a:spcAft>
                          <a:spcPts val="0"/>
                        </a:spcAft>
                        <a:tabLst>
                          <a:tab pos="457200" algn="l"/>
                        </a:tabLst>
                      </a:pPr>
                      <a:r>
                        <a:rPr lang="en-GB" sz="900" b="1" kern="1200" dirty="0">
                          <a:solidFill>
                            <a:srgbClr val="FF0000"/>
                          </a:solidFill>
                          <a:effectLst/>
                          <a:latin typeface="Arial"/>
                          <a:ea typeface="MS Mincho"/>
                          <a:cs typeface="Arial"/>
                        </a:rPr>
                        <a:t>Not  Achieved </a:t>
                      </a:r>
                      <a:endParaRPr lang="en-ZA" sz="900" b="1" kern="1200" dirty="0">
                        <a:solidFill>
                          <a:srgbClr val="FF0000"/>
                        </a:solidFill>
                        <a:effectLst/>
                        <a:latin typeface="Arial"/>
                        <a:ea typeface="MS Mincho"/>
                        <a:cs typeface="Arial"/>
                      </a:endParaRPr>
                    </a:p>
                    <a:p>
                      <a:pPr marL="109220" marR="80645" algn="ctr">
                        <a:lnSpc>
                          <a:spcPct val="115000"/>
                        </a:lnSpc>
                        <a:spcAft>
                          <a:spcPts val="0"/>
                        </a:spcAft>
                        <a:tabLst>
                          <a:tab pos="457200" algn="l"/>
                        </a:tabLst>
                      </a:pPr>
                      <a:r>
                        <a:rPr lang="en-GB" sz="900" b="1" dirty="0">
                          <a:solidFill>
                            <a:srgbClr val="00B050"/>
                          </a:solidFill>
                          <a:effectLst/>
                          <a:latin typeface="Arial"/>
                          <a:ea typeface="MS Mincho"/>
                          <a:cs typeface="Arial"/>
                        </a:rPr>
                        <a:t>HDA financial model has not been developed</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900" dirty="0">
                          <a:effectLst/>
                          <a:latin typeface="Arial"/>
                          <a:ea typeface="Calibri"/>
                          <a:cs typeface="Arial"/>
                        </a:rPr>
                        <a:t> </a:t>
                      </a:r>
                      <a:endParaRPr lang="en-ZA" sz="900" dirty="0">
                        <a:effectLst/>
                        <a:latin typeface="Arial"/>
                        <a:ea typeface="MS Mincho"/>
                        <a:cs typeface="Times New Roman"/>
                      </a:endParaRPr>
                    </a:p>
                    <a:p>
                      <a:pPr algn="ctr">
                        <a:lnSpc>
                          <a:spcPct val="150000"/>
                        </a:lnSpc>
                        <a:spcAft>
                          <a:spcPts val="0"/>
                        </a:spcAft>
                      </a:pPr>
                      <a:r>
                        <a:rPr lang="en-US" sz="900" dirty="0">
                          <a:effectLst/>
                          <a:latin typeface="Arial"/>
                          <a:ea typeface="Calibri"/>
                          <a:cs typeface="Arial"/>
                        </a:rPr>
                        <a:t>None</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900" dirty="0">
                          <a:effectLst/>
                          <a:latin typeface="Arial"/>
                          <a:ea typeface="Calibri"/>
                          <a:cs typeface="Arial"/>
                        </a:rPr>
                        <a:t>The was a delay in Process to procure a service provider, this target has been included in the 2018-2019 APP</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32882263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69424"/>
          </a:xfrm>
        </p:spPr>
        <p:txBody>
          <a:bodyPr>
            <a:normAutofit/>
          </a:bodyPr>
          <a:lstStyle/>
          <a:p>
            <a:r>
              <a:rPr lang="en-ZA" sz="1600" dirty="0" smtClean="0"/>
              <a:t>Continued…</a:t>
            </a:r>
            <a:endParaRPr lang="en-ZA" sz="1600" dirty="0"/>
          </a:p>
        </p:txBody>
      </p:sp>
      <p:graphicFrame>
        <p:nvGraphicFramePr>
          <p:cNvPr id="2" name="Table 1"/>
          <p:cNvGraphicFramePr>
            <a:graphicFrameLocks noGrp="1"/>
          </p:cNvGraphicFramePr>
          <p:nvPr>
            <p:extLst>
              <p:ext uri="{D42A27DB-BD31-4B8C-83A1-F6EECF244321}">
                <p14:modId xmlns="" xmlns:p14="http://schemas.microsoft.com/office/powerpoint/2010/main" val="4032656331"/>
              </p:ext>
            </p:extLst>
          </p:nvPr>
        </p:nvGraphicFramePr>
        <p:xfrm>
          <a:off x="187569" y="1406769"/>
          <a:ext cx="8429280" cy="4442184"/>
        </p:xfrm>
        <a:graphic>
          <a:graphicData uri="http://schemas.openxmlformats.org/drawingml/2006/table">
            <a:tbl>
              <a:tblPr/>
              <a:tblGrid>
                <a:gridCol w="901933"/>
                <a:gridCol w="885074"/>
                <a:gridCol w="453496"/>
                <a:gridCol w="1050288"/>
                <a:gridCol w="581620"/>
                <a:gridCol w="1009828"/>
                <a:gridCol w="1026686"/>
                <a:gridCol w="955881"/>
                <a:gridCol w="1564474"/>
              </a:tblGrid>
              <a:tr h="529278">
                <a:tc gridSpan="9">
                  <a:txBody>
                    <a:bodyPr/>
                    <a:lstStyle/>
                    <a:p>
                      <a:pPr algn="just">
                        <a:lnSpc>
                          <a:spcPct val="115000"/>
                        </a:lnSpc>
                        <a:spcAft>
                          <a:spcPts val="0"/>
                        </a:spcAft>
                      </a:pPr>
                      <a:r>
                        <a:rPr lang="en-US" sz="900" b="1" dirty="0" err="1">
                          <a:solidFill>
                            <a:srgbClr val="FFFFFF"/>
                          </a:solidFill>
                          <a:effectLst/>
                          <a:latin typeface="Arial"/>
                          <a:ea typeface="MS Mincho"/>
                          <a:cs typeface="Arial"/>
                        </a:rPr>
                        <a:t>Programme</a:t>
                      </a:r>
                      <a:r>
                        <a:rPr lang="en-US" sz="900" b="1" dirty="0">
                          <a:solidFill>
                            <a:srgbClr val="FFFFFF"/>
                          </a:solidFill>
                          <a:effectLst/>
                          <a:latin typeface="Arial"/>
                          <a:ea typeface="MS Mincho"/>
                          <a:cs typeface="Arial"/>
                        </a:rPr>
                        <a:t> </a:t>
                      </a:r>
                      <a:r>
                        <a:rPr lang="en-GB" sz="900" b="1" dirty="0">
                          <a:solidFill>
                            <a:srgbClr val="FFFFFF"/>
                          </a:solidFill>
                          <a:effectLst/>
                          <a:latin typeface="Arial"/>
                          <a:ea typeface="MS Mincho"/>
                          <a:cs typeface="Arial"/>
                        </a:rPr>
                        <a:t>1B:  Office of the CFO</a:t>
                      </a:r>
                      <a:endParaRPr lang="en-ZA" sz="1100" dirty="0">
                        <a:effectLst/>
                        <a:latin typeface="Arial"/>
                        <a:ea typeface="MS Mincho"/>
                        <a:cs typeface="Times New Roman"/>
                      </a:endParaRPr>
                    </a:p>
                    <a:p>
                      <a:pPr algn="just">
                        <a:lnSpc>
                          <a:spcPct val="115000"/>
                        </a:lnSpc>
                        <a:spcAft>
                          <a:spcPts val="0"/>
                        </a:spcAft>
                      </a:pPr>
                      <a:r>
                        <a:rPr lang="en-GB" sz="900" b="1" dirty="0">
                          <a:solidFill>
                            <a:srgbClr val="FFFFFF"/>
                          </a:solidFill>
                          <a:effectLst/>
                          <a:latin typeface="Arial"/>
                          <a:ea typeface="MS Mincho"/>
                          <a:cs typeface="Arial"/>
                        </a:rPr>
                        <a:t>Programme Purpose: </a:t>
                      </a:r>
                      <a:r>
                        <a:rPr lang="en-GB" sz="900" dirty="0">
                          <a:solidFill>
                            <a:srgbClr val="FFFFFF"/>
                          </a:solidFill>
                          <a:effectLst/>
                          <a:latin typeface="Arial"/>
                          <a:ea typeface="MS Mincho"/>
                          <a:cs typeface="Arial"/>
                        </a:rPr>
                        <a:t>To ensure that the HDA is financially sustainable</a:t>
                      </a:r>
                      <a:endParaRPr lang="en-ZA" sz="1100" dirty="0">
                        <a:effectLst/>
                        <a:latin typeface="Arial"/>
                        <a:ea typeface="MS Mincho"/>
                        <a:cs typeface="Times New Roman"/>
                      </a:endParaRPr>
                    </a:p>
                    <a:p>
                      <a:pPr algn="ctr">
                        <a:lnSpc>
                          <a:spcPct val="115000"/>
                        </a:lnSpc>
                        <a:spcAft>
                          <a:spcPts val="0"/>
                        </a:spcAft>
                      </a:pPr>
                      <a:r>
                        <a:rPr lang="en-GB" sz="900" b="1" dirty="0">
                          <a:solidFill>
                            <a:srgbClr val="FFFFFF"/>
                          </a:solidFill>
                          <a:effectLst/>
                          <a:latin typeface="Arial"/>
                          <a:ea typeface="MS Mincho"/>
                          <a:cs typeface="Arial"/>
                        </a:rPr>
                        <a:t> </a:t>
                      </a:r>
                      <a:endParaRPr lang="en-ZA" sz="11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610246">
                <a:tc>
                  <a:txBody>
                    <a:bodyPr/>
                    <a:lstStyle/>
                    <a:p>
                      <a:pPr algn="just">
                        <a:lnSpc>
                          <a:spcPct val="115000"/>
                        </a:lnSpc>
                        <a:spcAft>
                          <a:spcPts val="0"/>
                        </a:spcAft>
                      </a:pPr>
                      <a:r>
                        <a:rPr lang="en-GB" sz="900" b="1">
                          <a:solidFill>
                            <a:srgbClr val="FFFFFF"/>
                          </a:solidFill>
                          <a:effectLst/>
                          <a:latin typeface="Arial"/>
                          <a:ea typeface="MS Mincho"/>
                          <a:cs typeface="Arial"/>
                        </a:rPr>
                        <a:t>Strategic Objective</a:t>
                      </a:r>
                      <a:endParaRPr lang="en-ZA" sz="1100">
                        <a:effectLst/>
                        <a:latin typeface="Arial"/>
                        <a:ea typeface="MS Mincho"/>
                        <a:cs typeface="Times New Roman"/>
                      </a:endParaRPr>
                    </a:p>
                  </a:txBody>
                  <a:tcPr marL="78105" marR="78105"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just">
                        <a:lnSpc>
                          <a:spcPct val="115000"/>
                        </a:lnSpc>
                        <a:spcAft>
                          <a:spcPts val="0"/>
                        </a:spcAft>
                      </a:pPr>
                      <a:r>
                        <a:rPr lang="en-GB" sz="900" b="1">
                          <a:solidFill>
                            <a:srgbClr val="FFFFFF"/>
                          </a:solidFill>
                          <a:effectLst/>
                          <a:latin typeface="Arial"/>
                          <a:ea typeface="MS Mincho"/>
                          <a:cs typeface="Arial"/>
                        </a:rPr>
                        <a:t>Key Activities</a:t>
                      </a:r>
                      <a:endParaRPr lang="en-ZA" sz="1100">
                        <a:effectLst/>
                        <a:latin typeface="Arial"/>
                        <a:ea typeface="MS Mincho"/>
                        <a:cs typeface="Times New Roman"/>
                      </a:endParaRPr>
                    </a:p>
                  </a:txBody>
                  <a:tcPr marL="78105" marR="78105"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15000"/>
                        </a:lnSpc>
                        <a:spcAft>
                          <a:spcPts val="0"/>
                        </a:spcAft>
                      </a:pPr>
                      <a:r>
                        <a:rPr lang="en-GB" sz="900" b="1">
                          <a:solidFill>
                            <a:srgbClr val="FFFFFF"/>
                          </a:solidFill>
                          <a:effectLst/>
                          <a:latin typeface="Arial"/>
                          <a:ea typeface="MS Mincho"/>
                          <a:cs typeface="Arial"/>
                        </a:rPr>
                        <a:t>Indicator</a:t>
                      </a:r>
                      <a:endParaRPr lang="en-ZA" sz="1100">
                        <a:effectLst/>
                        <a:latin typeface="Arial"/>
                        <a:ea typeface="MS Mincho"/>
                        <a:cs typeface="Times New Roman"/>
                      </a:endParaRPr>
                    </a:p>
                    <a:p>
                      <a:pPr algn="ctr">
                        <a:lnSpc>
                          <a:spcPct val="115000"/>
                        </a:lnSpc>
                        <a:spcAft>
                          <a:spcPts val="0"/>
                        </a:spcAft>
                      </a:pPr>
                      <a:r>
                        <a:rPr lang="en-GB" sz="900" b="1">
                          <a:solidFill>
                            <a:srgbClr val="FFFFFF"/>
                          </a:solidFill>
                          <a:effectLst/>
                          <a:latin typeface="Arial"/>
                          <a:ea typeface="MS Mincho"/>
                          <a:cs typeface="Arial"/>
                        </a:rPr>
                        <a:t>Number</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just">
                        <a:lnSpc>
                          <a:spcPct val="115000"/>
                        </a:lnSpc>
                        <a:spcAft>
                          <a:spcPts val="0"/>
                        </a:spcAft>
                      </a:pPr>
                      <a:r>
                        <a:rPr lang="en-GB" sz="900" b="1">
                          <a:solidFill>
                            <a:srgbClr val="FFFFFF"/>
                          </a:solidFill>
                          <a:effectLst/>
                          <a:latin typeface="Arial"/>
                          <a:ea typeface="MS Mincho"/>
                          <a:cs typeface="Arial"/>
                        </a:rPr>
                        <a:t>Performance Measure/Indicator</a:t>
                      </a:r>
                      <a:endParaRPr lang="en-ZA" sz="1100">
                        <a:effectLst/>
                        <a:latin typeface="Arial"/>
                        <a:ea typeface="MS Mincho"/>
                        <a:cs typeface="Times New Roman"/>
                      </a:endParaRPr>
                    </a:p>
                  </a:txBody>
                  <a:tcPr marL="78105" marR="78105"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just">
                        <a:lnSpc>
                          <a:spcPct val="115000"/>
                        </a:lnSpc>
                        <a:spcAft>
                          <a:spcPts val="0"/>
                        </a:spcAft>
                      </a:pPr>
                      <a:r>
                        <a:rPr lang="en-US" sz="900">
                          <a:solidFill>
                            <a:srgbClr val="FFFFFF"/>
                          </a:solidFill>
                          <a:effectLst/>
                          <a:latin typeface="Arial"/>
                          <a:ea typeface="MS Mincho"/>
                          <a:cs typeface="Arial"/>
                        </a:rPr>
                        <a:t>Baseline</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just">
                        <a:lnSpc>
                          <a:spcPct val="115000"/>
                        </a:lnSpc>
                        <a:spcAft>
                          <a:spcPts val="0"/>
                        </a:spcAft>
                      </a:pPr>
                      <a:r>
                        <a:rPr lang="en-GB" sz="900" b="1">
                          <a:solidFill>
                            <a:srgbClr val="FFFFFF"/>
                          </a:solidFill>
                          <a:effectLst/>
                          <a:latin typeface="Arial"/>
                          <a:ea typeface="MS Mincho"/>
                          <a:cs typeface="Arial"/>
                        </a:rPr>
                        <a:t>2017/18 Target</a:t>
                      </a:r>
                      <a:endParaRPr lang="en-ZA" sz="1100">
                        <a:effectLst/>
                        <a:latin typeface="Arial"/>
                        <a:ea typeface="MS Mincho"/>
                        <a:cs typeface="Times New Roman"/>
                      </a:endParaRPr>
                    </a:p>
                  </a:txBody>
                  <a:tcPr marL="78105" marR="78105"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15000"/>
                        </a:lnSpc>
                        <a:spcAft>
                          <a:spcPts val="0"/>
                        </a:spcAft>
                      </a:pPr>
                      <a:r>
                        <a:rPr lang="en-GB" sz="900" b="1">
                          <a:solidFill>
                            <a:srgbClr val="FFFFFF"/>
                          </a:solidFill>
                          <a:effectLst/>
                          <a:latin typeface="Arial"/>
                          <a:ea typeface="MS Mincho"/>
                          <a:cs typeface="Arial"/>
                        </a:rPr>
                        <a:t>Annual Performance</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15000"/>
                        </a:lnSpc>
                        <a:spcAft>
                          <a:spcPts val="0"/>
                        </a:spcAft>
                      </a:pPr>
                      <a:r>
                        <a:rPr lang="en-GB" sz="900" b="1">
                          <a:solidFill>
                            <a:srgbClr val="FFFFFF"/>
                          </a:solidFill>
                          <a:effectLst/>
                          <a:latin typeface="Arial"/>
                          <a:ea typeface="MS Mincho"/>
                          <a:cs typeface="Arial"/>
                        </a:rPr>
                        <a:t>Variance</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15000"/>
                        </a:lnSpc>
                        <a:spcAft>
                          <a:spcPts val="0"/>
                        </a:spcAft>
                      </a:pPr>
                      <a:r>
                        <a:rPr lang="en-GB" sz="900" b="1">
                          <a:solidFill>
                            <a:srgbClr val="FFFFFF"/>
                          </a:solidFill>
                          <a:effectLst/>
                          <a:latin typeface="Arial"/>
                          <a:ea typeface="MS Mincho"/>
                          <a:cs typeface="Arial"/>
                        </a:rPr>
                        <a:t>Reasons for Variance</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r>
              <a:tr h="3302660">
                <a:tc>
                  <a:txBody>
                    <a:bodyPr/>
                    <a:lstStyle/>
                    <a:p>
                      <a:pPr algn="just">
                        <a:lnSpc>
                          <a:spcPct val="150000"/>
                        </a:lnSpc>
                        <a:spcAft>
                          <a:spcPts val="0"/>
                        </a:spcAft>
                      </a:pPr>
                      <a:r>
                        <a:rPr lang="en-GB" sz="900">
                          <a:effectLst/>
                          <a:latin typeface="Arial"/>
                          <a:ea typeface="Calibri"/>
                          <a:cs typeface="Arial"/>
                        </a:rPr>
                        <a:t> </a:t>
                      </a:r>
                      <a:r>
                        <a:rPr lang="en-ZW" sz="900">
                          <a:effectLst/>
                          <a:latin typeface="Arial"/>
                          <a:ea typeface="Calibri"/>
                          <a:cs typeface="Arial"/>
                        </a:rPr>
                        <a:t>To ensure that the  HDA is financially sustainable over the period of the MTEF</a:t>
                      </a:r>
                      <a:endParaRPr lang="en-ZA" sz="1100">
                        <a:effectLst/>
                        <a:latin typeface="Arial"/>
                        <a:ea typeface="MS Mincho"/>
                        <a:cs typeface="Times New Roman"/>
                      </a:endParaRPr>
                    </a:p>
                  </a:txBody>
                  <a:tcPr marL="78105" marR="78105"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900">
                          <a:effectLst/>
                          <a:latin typeface="Arial"/>
                          <a:ea typeface="MS Mincho"/>
                          <a:cs typeface="Arial"/>
                        </a:rPr>
                        <a:t>Develop and monitor implementation of systems to manage finance, budgets and performance management, SCM and risk management compliance</a:t>
                      </a:r>
                      <a:endParaRPr lang="en-ZA" sz="1100">
                        <a:effectLst/>
                        <a:latin typeface="Arial"/>
                        <a:ea typeface="MS Mincho"/>
                        <a:cs typeface="Times New Roman"/>
                      </a:endParaRPr>
                    </a:p>
                  </a:txBody>
                  <a:tcPr marL="78105" marR="78105"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900" b="1">
                          <a:effectLst/>
                          <a:latin typeface="Arial"/>
                          <a:ea typeface="MS Mincho"/>
                          <a:cs typeface="Arial"/>
                        </a:rPr>
                        <a:t>1B.5</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7780" algn="just">
                        <a:lnSpc>
                          <a:spcPct val="150000"/>
                        </a:lnSpc>
                        <a:spcAft>
                          <a:spcPts val="0"/>
                        </a:spcAft>
                      </a:pPr>
                      <a:r>
                        <a:rPr lang="en-US" sz="900">
                          <a:effectLst/>
                          <a:latin typeface="Arial"/>
                          <a:ea typeface="Calibri"/>
                          <a:cs typeface="Arial"/>
                        </a:rPr>
                        <a:t>Unqualified financial audit opinion on the financial statements obtained from external auditors</a:t>
                      </a:r>
                      <a:endParaRPr lang="en-ZA" sz="1100">
                        <a:effectLst/>
                        <a:latin typeface="Arial"/>
                        <a:ea typeface="MS Mincho"/>
                        <a:cs typeface="Times New Roman"/>
                      </a:endParaRPr>
                    </a:p>
                  </a:txBody>
                  <a:tcPr marL="78105" marR="78105"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7780" algn="just">
                        <a:lnSpc>
                          <a:spcPct val="150000"/>
                        </a:lnSpc>
                        <a:spcAft>
                          <a:spcPts val="0"/>
                        </a:spcAft>
                      </a:pPr>
                      <a:r>
                        <a:rPr lang="en-US" sz="900">
                          <a:effectLst/>
                          <a:latin typeface="Arial"/>
                          <a:ea typeface="MS Mincho"/>
                          <a:cs typeface="Arial"/>
                        </a:rPr>
                        <a:t>Unqualified financial audit opinion obtained for the 2016-2017 financial year</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 algn="just">
                        <a:lnSpc>
                          <a:spcPct val="150000"/>
                        </a:lnSpc>
                        <a:spcAft>
                          <a:spcPts val="0"/>
                        </a:spcAft>
                      </a:pPr>
                      <a:r>
                        <a:rPr lang="en-US" sz="900">
                          <a:effectLst/>
                          <a:latin typeface="Arial"/>
                          <a:ea typeface="Calibri"/>
                          <a:cs typeface="Arial"/>
                        </a:rPr>
                        <a:t>Unqualified financial audit report for 2017/18 from external auditors</a:t>
                      </a:r>
                      <a:endParaRPr lang="en-ZA" sz="1100">
                        <a:effectLst/>
                        <a:latin typeface="Arial"/>
                        <a:ea typeface="MS Mincho"/>
                        <a:cs typeface="Times New Roman"/>
                      </a:endParaRPr>
                    </a:p>
                  </a:txBody>
                  <a:tcPr marL="78105" marR="78105" marT="36195" marB="361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marR="80645" indent="25400" algn="ctr" defTabSz="457200" rtl="0" eaLnBrk="1" latinLnBrk="0" hangingPunct="1">
                        <a:lnSpc>
                          <a:spcPct val="115000"/>
                        </a:lnSpc>
                        <a:spcAft>
                          <a:spcPts val="0"/>
                        </a:spcAft>
                        <a:tabLst>
                          <a:tab pos="457200" algn="l"/>
                        </a:tabLst>
                      </a:pPr>
                      <a:r>
                        <a:rPr lang="en-US" sz="900" b="1" kern="1200" dirty="0">
                          <a:solidFill>
                            <a:srgbClr val="00B050"/>
                          </a:solidFill>
                          <a:effectLst/>
                          <a:latin typeface="Arial"/>
                          <a:ea typeface="MS Mincho"/>
                          <a:cs typeface="Arial"/>
                        </a:rPr>
                        <a:t>Achieved</a:t>
                      </a:r>
                      <a:endParaRPr lang="en-ZA" sz="900" b="1" kern="1200" dirty="0">
                        <a:solidFill>
                          <a:srgbClr val="00B050"/>
                        </a:solidFill>
                        <a:effectLst/>
                        <a:latin typeface="Arial"/>
                        <a:ea typeface="MS Mincho"/>
                        <a:cs typeface="Arial"/>
                      </a:endParaRPr>
                    </a:p>
                    <a:p>
                      <a:pPr indent="25400" algn="ctr">
                        <a:lnSpc>
                          <a:spcPct val="150000"/>
                        </a:lnSpc>
                        <a:spcAft>
                          <a:spcPts val="0"/>
                        </a:spcAft>
                      </a:pPr>
                      <a:r>
                        <a:rPr lang="en-US" sz="900" dirty="0">
                          <a:effectLst/>
                          <a:latin typeface="Arial"/>
                          <a:ea typeface="Calibri"/>
                          <a:cs typeface="Arial"/>
                        </a:rPr>
                        <a:t>All finance controls are within the legislative requirements</a:t>
                      </a:r>
                      <a:endParaRPr lang="en-ZA" sz="11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900">
                          <a:effectLst/>
                          <a:latin typeface="Arial"/>
                          <a:ea typeface="Calibri"/>
                          <a:cs typeface="Arial"/>
                        </a:rPr>
                        <a:t>None</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900" dirty="0">
                          <a:effectLst/>
                          <a:latin typeface="Arial"/>
                          <a:ea typeface="Calibri"/>
                          <a:cs typeface="Arial"/>
                        </a:rPr>
                        <a:t>None</a:t>
                      </a:r>
                      <a:endParaRPr lang="en-ZA" sz="11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19053115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303091"/>
            <a:ext cx="8229600" cy="569424"/>
          </a:xfrm>
        </p:spPr>
        <p:txBody>
          <a:bodyPr>
            <a:normAutofit/>
          </a:bodyPr>
          <a:lstStyle/>
          <a:p>
            <a:r>
              <a:rPr lang="en-ZA" sz="1600" dirty="0"/>
              <a:t>PROGRAMME </a:t>
            </a:r>
            <a:r>
              <a:rPr lang="en-ZA" sz="1600" dirty="0" smtClean="0"/>
              <a:t>1: CORPORATE SUPPORT</a:t>
            </a:r>
            <a:endParaRPr lang="en-ZA" sz="1600" dirty="0"/>
          </a:p>
        </p:txBody>
      </p:sp>
      <p:graphicFrame>
        <p:nvGraphicFramePr>
          <p:cNvPr id="2" name="Table 1"/>
          <p:cNvGraphicFramePr>
            <a:graphicFrameLocks noGrp="1"/>
          </p:cNvGraphicFramePr>
          <p:nvPr>
            <p:extLst>
              <p:ext uri="{D42A27DB-BD31-4B8C-83A1-F6EECF244321}">
                <p14:modId xmlns="" xmlns:p14="http://schemas.microsoft.com/office/powerpoint/2010/main" val="1643448938"/>
              </p:ext>
            </p:extLst>
          </p:nvPr>
        </p:nvGraphicFramePr>
        <p:xfrm>
          <a:off x="363415" y="1217646"/>
          <a:ext cx="8229599" cy="4611134"/>
        </p:xfrm>
        <a:graphic>
          <a:graphicData uri="http://schemas.openxmlformats.org/drawingml/2006/table">
            <a:tbl>
              <a:tblPr/>
              <a:tblGrid>
                <a:gridCol w="1135912"/>
                <a:gridCol w="902145"/>
                <a:gridCol w="665084"/>
                <a:gridCol w="1033844"/>
                <a:gridCol w="712826"/>
                <a:gridCol w="1042075"/>
                <a:gridCol w="961410"/>
                <a:gridCol w="780322"/>
                <a:gridCol w="995981"/>
              </a:tblGrid>
              <a:tr h="673939">
                <a:tc gridSpan="9">
                  <a:txBody>
                    <a:bodyPr/>
                    <a:lstStyle/>
                    <a:p>
                      <a:pPr algn="just">
                        <a:lnSpc>
                          <a:spcPct val="150000"/>
                        </a:lnSpc>
                        <a:spcAft>
                          <a:spcPts val="0"/>
                        </a:spcAft>
                      </a:pPr>
                      <a:r>
                        <a:rPr lang="en-US" sz="1000" b="1">
                          <a:solidFill>
                            <a:srgbClr val="FFFFFF"/>
                          </a:solidFill>
                          <a:effectLst/>
                          <a:latin typeface="Arial"/>
                          <a:ea typeface="MS Mincho"/>
                          <a:cs typeface="Arial"/>
                        </a:rPr>
                        <a:t>Programme </a:t>
                      </a:r>
                      <a:r>
                        <a:rPr lang="en-GB" sz="1000" b="1">
                          <a:solidFill>
                            <a:srgbClr val="FFFFFF"/>
                          </a:solidFill>
                          <a:effectLst/>
                          <a:latin typeface="Arial"/>
                          <a:ea typeface="MS Mincho"/>
                          <a:cs typeface="Arial"/>
                        </a:rPr>
                        <a:t>1C:  Corporate Support </a:t>
                      </a:r>
                      <a:endParaRPr lang="en-ZA" sz="1100">
                        <a:effectLst/>
                        <a:latin typeface="Arial"/>
                        <a:ea typeface="MS Mincho"/>
                        <a:cs typeface="Times New Roman"/>
                      </a:endParaRPr>
                    </a:p>
                    <a:p>
                      <a:pPr algn="just">
                        <a:lnSpc>
                          <a:spcPct val="150000"/>
                        </a:lnSpc>
                        <a:spcAft>
                          <a:spcPts val="0"/>
                        </a:spcAft>
                      </a:pPr>
                      <a:r>
                        <a:rPr lang="en-GB" sz="1000" b="1">
                          <a:solidFill>
                            <a:srgbClr val="FFFFFF"/>
                          </a:solidFill>
                          <a:effectLst/>
                          <a:latin typeface="Arial"/>
                          <a:ea typeface="MS Mincho"/>
                          <a:cs typeface="Arial"/>
                        </a:rPr>
                        <a:t>Strategic Goal:</a:t>
                      </a:r>
                      <a:r>
                        <a:rPr lang="en-US" sz="1000">
                          <a:solidFill>
                            <a:srgbClr val="FFFFFF"/>
                          </a:solidFill>
                          <a:effectLst/>
                          <a:latin typeface="Arial"/>
                          <a:ea typeface="MS Mincho"/>
                          <a:cs typeface="Arial"/>
                        </a:rPr>
                        <a:t> Enhance efficiency and effectiveness of the organization</a:t>
                      </a:r>
                      <a:endParaRPr lang="en-ZA" sz="1100">
                        <a:effectLst/>
                        <a:latin typeface="Arial"/>
                        <a:ea typeface="MS Mincho"/>
                        <a:cs typeface="Times New Roman"/>
                      </a:endParaRPr>
                    </a:p>
                    <a:p>
                      <a:pPr algn="ctr">
                        <a:lnSpc>
                          <a:spcPct val="150000"/>
                        </a:lnSpc>
                        <a:spcAft>
                          <a:spcPts val="0"/>
                        </a:spcAft>
                      </a:pPr>
                      <a:r>
                        <a:rPr lang="en-GB" sz="1000" b="1">
                          <a:solidFill>
                            <a:srgbClr val="FFFFFF"/>
                          </a:solidFill>
                          <a:effectLst/>
                          <a:latin typeface="Arial"/>
                          <a:ea typeface="MS Mincho"/>
                          <a:cs typeface="Arial"/>
                        </a:rPr>
                        <a:t> </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536156">
                <a:tc>
                  <a:txBody>
                    <a:bodyPr/>
                    <a:lstStyle/>
                    <a:p>
                      <a:pPr algn="just">
                        <a:lnSpc>
                          <a:spcPct val="115000"/>
                        </a:lnSpc>
                        <a:spcAft>
                          <a:spcPts val="0"/>
                        </a:spcAft>
                      </a:pPr>
                      <a:r>
                        <a:rPr lang="en-GB" sz="900" b="1">
                          <a:solidFill>
                            <a:srgbClr val="FFFFFF"/>
                          </a:solidFill>
                          <a:effectLst/>
                          <a:latin typeface="Arial"/>
                          <a:ea typeface="MS Mincho"/>
                          <a:cs typeface="Arial"/>
                        </a:rPr>
                        <a:t>Strategic Objective</a:t>
                      </a:r>
                      <a:endParaRPr lang="en-ZA" sz="1100">
                        <a:effectLst/>
                        <a:latin typeface="Arial"/>
                        <a:ea typeface="MS Mincho"/>
                        <a:cs typeface="Times New Roman"/>
                      </a:endParaRPr>
                    </a:p>
                  </a:txBody>
                  <a:tcPr marL="76754" marR="76754" marT="35569" marB="355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just">
                        <a:lnSpc>
                          <a:spcPct val="115000"/>
                        </a:lnSpc>
                        <a:spcAft>
                          <a:spcPts val="0"/>
                        </a:spcAft>
                      </a:pPr>
                      <a:r>
                        <a:rPr lang="en-GB" sz="900" b="1">
                          <a:solidFill>
                            <a:srgbClr val="FFFFFF"/>
                          </a:solidFill>
                          <a:effectLst/>
                          <a:latin typeface="Arial"/>
                          <a:ea typeface="MS Mincho"/>
                          <a:cs typeface="Arial"/>
                        </a:rPr>
                        <a:t>Key Activities</a:t>
                      </a:r>
                      <a:endParaRPr lang="en-ZA" sz="1100">
                        <a:effectLst/>
                        <a:latin typeface="Arial"/>
                        <a:ea typeface="MS Mincho"/>
                        <a:cs typeface="Times New Roman"/>
                      </a:endParaRPr>
                    </a:p>
                  </a:txBody>
                  <a:tcPr marL="76754" marR="76754" marT="35569" marB="355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15000"/>
                        </a:lnSpc>
                        <a:spcAft>
                          <a:spcPts val="0"/>
                        </a:spcAft>
                      </a:pPr>
                      <a:r>
                        <a:rPr lang="en-GB" sz="900" b="1">
                          <a:solidFill>
                            <a:srgbClr val="FFFFFF"/>
                          </a:solidFill>
                          <a:effectLst/>
                          <a:latin typeface="Arial"/>
                          <a:ea typeface="MS Mincho"/>
                          <a:cs typeface="Arial"/>
                        </a:rPr>
                        <a:t>Indicator Number</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just">
                        <a:lnSpc>
                          <a:spcPct val="115000"/>
                        </a:lnSpc>
                        <a:spcAft>
                          <a:spcPts val="0"/>
                        </a:spcAft>
                      </a:pPr>
                      <a:r>
                        <a:rPr lang="en-GB" sz="900" b="1">
                          <a:solidFill>
                            <a:srgbClr val="FFFFFF"/>
                          </a:solidFill>
                          <a:effectLst/>
                          <a:latin typeface="Arial"/>
                          <a:ea typeface="MS Mincho"/>
                          <a:cs typeface="Arial"/>
                        </a:rPr>
                        <a:t>Performance Measure/Indicator</a:t>
                      </a:r>
                      <a:endParaRPr lang="en-ZA" sz="1100">
                        <a:effectLst/>
                        <a:latin typeface="Arial"/>
                        <a:ea typeface="MS Mincho"/>
                        <a:cs typeface="Times New Roman"/>
                      </a:endParaRPr>
                    </a:p>
                  </a:txBody>
                  <a:tcPr marL="76754" marR="76754" marT="35569" marB="355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just">
                        <a:lnSpc>
                          <a:spcPct val="115000"/>
                        </a:lnSpc>
                        <a:spcAft>
                          <a:spcPts val="0"/>
                        </a:spcAft>
                      </a:pPr>
                      <a:r>
                        <a:rPr lang="en-US" sz="900">
                          <a:solidFill>
                            <a:srgbClr val="FFFFFF"/>
                          </a:solidFill>
                          <a:effectLst/>
                          <a:latin typeface="Arial"/>
                          <a:ea typeface="MS Mincho"/>
                          <a:cs typeface="Arial"/>
                        </a:rPr>
                        <a:t>Baseline</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just">
                        <a:lnSpc>
                          <a:spcPct val="115000"/>
                        </a:lnSpc>
                        <a:spcAft>
                          <a:spcPts val="0"/>
                        </a:spcAft>
                      </a:pPr>
                      <a:r>
                        <a:rPr lang="en-GB" sz="900" b="1">
                          <a:solidFill>
                            <a:srgbClr val="FFFFFF"/>
                          </a:solidFill>
                          <a:effectLst/>
                          <a:latin typeface="Arial"/>
                          <a:ea typeface="MS Mincho"/>
                          <a:cs typeface="Arial"/>
                        </a:rPr>
                        <a:t>2017/18 Target</a:t>
                      </a:r>
                      <a:endParaRPr lang="en-ZA" sz="1100">
                        <a:effectLst/>
                        <a:latin typeface="Arial"/>
                        <a:ea typeface="MS Mincho"/>
                        <a:cs typeface="Times New Roman"/>
                      </a:endParaRPr>
                    </a:p>
                  </a:txBody>
                  <a:tcPr marL="76754" marR="76754" marT="35569" marB="355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15000"/>
                        </a:lnSpc>
                        <a:spcAft>
                          <a:spcPts val="0"/>
                        </a:spcAft>
                      </a:pPr>
                      <a:r>
                        <a:rPr lang="en-GB" sz="900" b="1">
                          <a:solidFill>
                            <a:srgbClr val="FFFFFF"/>
                          </a:solidFill>
                          <a:effectLst/>
                          <a:latin typeface="Arial"/>
                          <a:ea typeface="MS Mincho"/>
                          <a:cs typeface="Arial"/>
                        </a:rPr>
                        <a:t>Annual Performance</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15000"/>
                        </a:lnSpc>
                        <a:spcAft>
                          <a:spcPts val="0"/>
                        </a:spcAft>
                      </a:pPr>
                      <a:r>
                        <a:rPr lang="en-GB" sz="900" b="1">
                          <a:solidFill>
                            <a:srgbClr val="FFFFFF"/>
                          </a:solidFill>
                          <a:effectLst/>
                          <a:latin typeface="Arial"/>
                          <a:ea typeface="MS Mincho"/>
                          <a:cs typeface="Arial"/>
                        </a:rPr>
                        <a:t>Variance</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15000"/>
                        </a:lnSpc>
                        <a:spcAft>
                          <a:spcPts val="0"/>
                        </a:spcAft>
                      </a:pPr>
                      <a:r>
                        <a:rPr lang="en-GB" sz="900" b="1">
                          <a:solidFill>
                            <a:srgbClr val="FFFFFF"/>
                          </a:solidFill>
                          <a:effectLst/>
                          <a:latin typeface="Arial"/>
                          <a:ea typeface="MS Mincho"/>
                          <a:cs typeface="Arial"/>
                        </a:rPr>
                        <a:t>Reasons for variance</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r>
              <a:tr h="1705065">
                <a:tc>
                  <a:txBody>
                    <a:bodyPr/>
                    <a:lstStyle/>
                    <a:p>
                      <a:pPr algn="just">
                        <a:lnSpc>
                          <a:spcPct val="150000"/>
                        </a:lnSpc>
                        <a:spcAft>
                          <a:spcPts val="0"/>
                        </a:spcAft>
                      </a:pPr>
                      <a:r>
                        <a:rPr lang="en-GB" sz="900">
                          <a:effectLst/>
                          <a:latin typeface="Arial"/>
                          <a:ea typeface="MS Mincho"/>
                          <a:cs typeface="Arial"/>
                        </a:rPr>
                        <a:t>To ensure that the organisational structure is reviewed, approved and implemented</a:t>
                      </a:r>
                      <a:endParaRPr lang="en-ZA" sz="1100">
                        <a:effectLst/>
                        <a:latin typeface="Arial"/>
                        <a:ea typeface="MS Mincho"/>
                        <a:cs typeface="Times New Roman"/>
                      </a:endParaRPr>
                    </a:p>
                  </a:txBody>
                  <a:tcPr marL="76754" marR="76754" marT="35569" marB="355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7200" algn="l"/>
                        </a:tabLst>
                      </a:pPr>
                      <a:r>
                        <a:rPr lang="en-US" sz="900">
                          <a:effectLst/>
                          <a:latin typeface="Arial"/>
                          <a:ea typeface="MS Mincho"/>
                          <a:cs typeface="Arial"/>
                        </a:rPr>
                        <a:t>Develop, finalize and approve organizational structure and recruit and place staff</a:t>
                      </a:r>
                      <a:endParaRPr lang="en-ZA" sz="1100">
                        <a:effectLst/>
                        <a:latin typeface="Arial"/>
                        <a:ea typeface="MS Mincho"/>
                        <a:cs typeface="Times New Roman"/>
                      </a:endParaRPr>
                    </a:p>
                  </a:txBody>
                  <a:tcPr marL="76754" marR="76754" marT="35569" marB="355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b="1">
                          <a:effectLst/>
                          <a:latin typeface="Arial"/>
                          <a:ea typeface="MS Mincho"/>
                          <a:cs typeface="Arial"/>
                        </a:rPr>
                        <a:t>1C.1</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7200" algn="l"/>
                        </a:tabLst>
                      </a:pPr>
                      <a:r>
                        <a:rPr lang="en-GB" sz="900">
                          <a:effectLst/>
                          <a:latin typeface="Arial"/>
                          <a:ea typeface="MS Mincho"/>
                          <a:cs typeface="Arial"/>
                        </a:rPr>
                        <a:t>Organizational structure developed, approved and placement of staff commenced</a:t>
                      </a:r>
                      <a:endParaRPr lang="en-ZA" sz="1100">
                        <a:effectLst/>
                        <a:latin typeface="Arial"/>
                        <a:ea typeface="MS Mincho"/>
                        <a:cs typeface="Times New Roman"/>
                      </a:endParaRPr>
                    </a:p>
                  </a:txBody>
                  <a:tcPr marL="76754" marR="76754" marT="35569" marB="355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7200" algn="l"/>
                        </a:tabLst>
                      </a:pPr>
                      <a:r>
                        <a:rPr lang="en-GB" sz="900">
                          <a:effectLst/>
                          <a:latin typeface="Arial"/>
                          <a:ea typeface="MS Mincho"/>
                          <a:cs typeface="Arial"/>
                        </a:rPr>
                        <a:t>Organizational structure developed, approved and placement of staff commenced</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0" indent="-26670" algn="just">
                        <a:lnSpc>
                          <a:spcPct val="150000"/>
                        </a:lnSpc>
                        <a:spcAft>
                          <a:spcPts val="0"/>
                        </a:spcAft>
                      </a:pPr>
                      <a:r>
                        <a:rPr lang="en-GB" sz="900">
                          <a:effectLst/>
                          <a:latin typeface="Arial"/>
                          <a:ea typeface="MS Mincho"/>
                          <a:cs typeface="Arial"/>
                        </a:rPr>
                        <a:t>Organizational </a:t>
                      </a:r>
                      <a:endParaRPr lang="en-ZA" sz="1100">
                        <a:effectLst/>
                        <a:latin typeface="Arial"/>
                        <a:ea typeface="MS Mincho"/>
                        <a:cs typeface="Times New Roman"/>
                      </a:endParaRPr>
                    </a:p>
                    <a:p>
                      <a:pPr marL="44450" indent="-26670" algn="just">
                        <a:lnSpc>
                          <a:spcPct val="150000"/>
                        </a:lnSpc>
                        <a:spcAft>
                          <a:spcPts val="0"/>
                        </a:spcAft>
                      </a:pPr>
                      <a:r>
                        <a:rPr lang="en-GB" sz="900">
                          <a:effectLst/>
                          <a:latin typeface="Arial"/>
                          <a:ea typeface="MS Mincho"/>
                          <a:cs typeface="Arial"/>
                        </a:rPr>
                        <a:t>structure developed, approved and placement of staff commenced </a:t>
                      </a:r>
                      <a:endParaRPr lang="en-ZA" sz="1100">
                        <a:effectLst/>
                        <a:latin typeface="Arial"/>
                        <a:ea typeface="MS Mincho"/>
                        <a:cs typeface="Times New Roman"/>
                      </a:endParaRPr>
                    </a:p>
                  </a:txBody>
                  <a:tcPr marL="76754" marR="76754" marT="35569" marB="355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marR="80645" algn="ctr">
                        <a:lnSpc>
                          <a:spcPct val="115000"/>
                        </a:lnSpc>
                        <a:spcAft>
                          <a:spcPts val="0"/>
                        </a:spcAft>
                        <a:tabLst>
                          <a:tab pos="457200" algn="l"/>
                        </a:tabLst>
                      </a:pPr>
                      <a:r>
                        <a:rPr lang="en-GB" sz="900" b="1">
                          <a:solidFill>
                            <a:srgbClr val="00B050"/>
                          </a:solidFill>
                          <a:effectLst/>
                          <a:latin typeface="Arial"/>
                          <a:ea typeface="MS Mincho"/>
                          <a:cs typeface="Arial"/>
                        </a:rPr>
                        <a:t>Achieved</a:t>
                      </a:r>
                      <a:endParaRPr lang="en-ZA" sz="1100">
                        <a:effectLst/>
                        <a:latin typeface="Arial"/>
                        <a:ea typeface="MS Mincho"/>
                        <a:cs typeface="Times New Roman"/>
                      </a:endParaRPr>
                    </a:p>
                    <a:p>
                      <a:pPr marL="109220" marR="80645" algn="l">
                        <a:lnSpc>
                          <a:spcPct val="115000"/>
                        </a:lnSpc>
                        <a:spcAft>
                          <a:spcPts val="0"/>
                        </a:spcAft>
                        <a:tabLst>
                          <a:tab pos="457200" algn="l"/>
                        </a:tabLst>
                      </a:pPr>
                      <a:r>
                        <a:rPr lang="en-GB" sz="900">
                          <a:effectLst/>
                          <a:latin typeface="Arial"/>
                          <a:ea typeface="MS Mincho"/>
                          <a:cs typeface="Arial"/>
                        </a:rPr>
                        <a:t>Final organisational Structure completed and approved Placement of staff in line with Approved organisational Structure</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marR="80645" algn="ctr">
                        <a:lnSpc>
                          <a:spcPct val="115000"/>
                        </a:lnSpc>
                        <a:spcAft>
                          <a:spcPts val="0"/>
                        </a:spcAft>
                        <a:tabLst>
                          <a:tab pos="457200" algn="l"/>
                        </a:tabLst>
                      </a:pPr>
                      <a:r>
                        <a:rPr lang="en-GB" sz="900" b="1">
                          <a:solidFill>
                            <a:srgbClr val="00B050"/>
                          </a:solidFill>
                          <a:effectLst/>
                          <a:latin typeface="Arial"/>
                          <a:ea typeface="MS Mincho"/>
                          <a:cs typeface="Arial"/>
                        </a:rPr>
                        <a:t>None</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lnSpc>
                          <a:spcPct val="115000"/>
                        </a:lnSpc>
                        <a:spcAft>
                          <a:spcPts val="0"/>
                        </a:spcAft>
                        <a:tabLst>
                          <a:tab pos="457200" algn="l"/>
                        </a:tabLst>
                      </a:pPr>
                      <a:r>
                        <a:rPr lang="en-GB" sz="900">
                          <a:effectLst/>
                          <a:latin typeface="Arial"/>
                          <a:ea typeface="MS Mincho"/>
                          <a:cs typeface="Arial"/>
                        </a:rPr>
                        <a:t>None</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6409">
                <a:tc>
                  <a:txBody>
                    <a:bodyPr/>
                    <a:lstStyle/>
                    <a:p>
                      <a:pPr algn="just">
                        <a:lnSpc>
                          <a:spcPct val="150000"/>
                        </a:lnSpc>
                        <a:spcAft>
                          <a:spcPts val="0"/>
                        </a:spcAft>
                      </a:pPr>
                      <a:r>
                        <a:rPr lang="en-GB" sz="900">
                          <a:effectLst/>
                          <a:latin typeface="Arial"/>
                          <a:ea typeface="MS Mincho"/>
                          <a:cs typeface="Arial"/>
                        </a:rPr>
                        <a:t>To ensure that the organisation functions at optimal capacity at all times  </a:t>
                      </a:r>
                      <a:endParaRPr lang="en-ZA" sz="1100">
                        <a:effectLst/>
                        <a:latin typeface="Arial"/>
                        <a:ea typeface="MS Mincho"/>
                        <a:cs typeface="Times New Roman"/>
                      </a:endParaRPr>
                    </a:p>
                  </a:txBody>
                  <a:tcPr marL="76754" marR="76754" marT="35569" marB="355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7200" algn="l"/>
                        </a:tabLst>
                      </a:pPr>
                      <a:r>
                        <a:rPr lang="en-US" sz="900">
                          <a:effectLst/>
                          <a:latin typeface="Arial"/>
                          <a:ea typeface="MS Mincho"/>
                          <a:cs typeface="Arial"/>
                        </a:rPr>
                        <a:t>Fill all prioritized and budgeted posts in the approved organizational structure </a:t>
                      </a:r>
                      <a:endParaRPr lang="en-ZA" sz="1100">
                        <a:effectLst/>
                        <a:latin typeface="Arial"/>
                        <a:ea typeface="MS Mincho"/>
                        <a:cs typeface="Times New Roman"/>
                      </a:endParaRPr>
                    </a:p>
                  </a:txBody>
                  <a:tcPr marL="76754" marR="76754" marT="35569" marB="355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57200" algn="l"/>
                        </a:tabLst>
                      </a:pPr>
                      <a:r>
                        <a:rPr lang="en-US" sz="900" b="1">
                          <a:effectLst/>
                          <a:latin typeface="Arial"/>
                          <a:ea typeface="MS Mincho"/>
                          <a:cs typeface="Arial"/>
                        </a:rPr>
                        <a:t>1C.2</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7200" algn="l"/>
                        </a:tabLst>
                      </a:pPr>
                      <a:r>
                        <a:rPr lang="en-ZA" sz="900">
                          <a:effectLst/>
                          <a:latin typeface="Arial"/>
                          <a:ea typeface="MS Mincho"/>
                          <a:cs typeface="Arial"/>
                        </a:rPr>
                        <a:t>All prioritized and budgeted posts in the approved organizational structure filled</a:t>
                      </a:r>
                      <a:endParaRPr lang="en-ZA" sz="1100">
                        <a:effectLst/>
                        <a:latin typeface="Arial"/>
                        <a:ea typeface="MS Mincho"/>
                        <a:cs typeface="Times New Roman"/>
                      </a:endParaRPr>
                    </a:p>
                  </a:txBody>
                  <a:tcPr marL="76754" marR="76754" marT="35569" marB="355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7200" algn="l"/>
                        </a:tabLst>
                      </a:pPr>
                      <a:r>
                        <a:rPr lang="en-GB" sz="900">
                          <a:effectLst/>
                          <a:latin typeface="Arial"/>
                          <a:ea typeface="MS Mincho"/>
                          <a:cs typeface="Arial"/>
                        </a:rPr>
                        <a:t>100% of prioritised positions filled in accordance with approved organisational structure</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7200" algn="l"/>
                        </a:tabLst>
                      </a:pPr>
                      <a:r>
                        <a:rPr lang="en-GB" sz="900">
                          <a:effectLst/>
                          <a:latin typeface="Arial"/>
                          <a:ea typeface="MS Mincho"/>
                          <a:cs typeface="Arial"/>
                        </a:rPr>
                        <a:t>100% of prioritised positions filled in accordance with approved organisational structure </a:t>
                      </a:r>
                      <a:endParaRPr lang="en-ZA" sz="1100">
                        <a:effectLst/>
                        <a:latin typeface="Arial"/>
                        <a:ea typeface="MS Mincho"/>
                        <a:cs typeface="Times New Roman"/>
                      </a:endParaRPr>
                    </a:p>
                  </a:txBody>
                  <a:tcPr marL="76754" marR="76754" marT="35569" marB="355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marR="80645" algn="ctr">
                        <a:lnSpc>
                          <a:spcPct val="115000"/>
                        </a:lnSpc>
                        <a:spcAft>
                          <a:spcPts val="0"/>
                        </a:spcAft>
                        <a:tabLst>
                          <a:tab pos="457200" algn="l"/>
                        </a:tabLst>
                      </a:pPr>
                      <a:r>
                        <a:rPr lang="en-GB" sz="900" b="1">
                          <a:solidFill>
                            <a:srgbClr val="00B050"/>
                          </a:solidFill>
                          <a:effectLst/>
                          <a:latin typeface="Arial"/>
                          <a:ea typeface="MS Mincho"/>
                          <a:cs typeface="Arial"/>
                        </a:rPr>
                        <a:t>Achieved</a:t>
                      </a:r>
                      <a:endParaRPr lang="en-ZA" sz="1100">
                        <a:effectLst/>
                        <a:latin typeface="Arial"/>
                        <a:ea typeface="MS Mincho"/>
                        <a:cs typeface="Times New Roman"/>
                      </a:endParaRPr>
                    </a:p>
                    <a:p>
                      <a:pPr marL="109220" marR="80645" algn="ctr">
                        <a:lnSpc>
                          <a:spcPct val="115000"/>
                        </a:lnSpc>
                        <a:spcAft>
                          <a:spcPts val="0"/>
                        </a:spcAft>
                        <a:tabLst>
                          <a:tab pos="457200" algn="l"/>
                        </a:tabLst>
                      </a:pPr>
                      <a:r>
                        <a:rPr lang="en-GB" sz="900" b="1">
                          <a:solidFill>
                            <a:srgbClr val="00B050"/>
                          </a:solidFill>
                          <a:effectLst/>
                          <a:latin typeface="Arial"/>
                          <a:ea typeface="MS Mincho"/>
                          <a:cs typeface="Arial"/>
                        </a:rPr>
                        <a:t>100% </a:t>
                      </a:r>
                      <a:endParaRPr lang="en-ZA" sz="1100">
                        <a:effectLst/>
                        <a:latin typeface="Arial"/>
                        <a:ea typeface="MS Mincho"/>
                        <a:cs typeface="Times New Roman"/>
                      </a:endParaRPr>
                    </a:p>
                    <a:p>
                      <a:pPr marL="109220" marR="80645" algn="ctr">
                        <a:lnSpc>
                          <a:spcPct val="115000"/>
                        </a:lnSpc>
                        <a:spcAft>
                          <a:spcPts val="0"/>
                        </a:spcAft>
                        <a:tabLst>
                          <a:tab pos="457200" algn="l"/>
                        </a:tabLst>
                      </a:pPr>
                      <a:r>
                        <a:rPr lang="en-US" sz="900">
                          <a:effectLst/>
                          <a:latin typeface="Arial"/>
                          <a:ea typeface="MS Mincho"/>
                          <a:cs typeface="Arial"/>
                        </a:rPr>
                        <a:t>of prioritised positions filled in accordance with approved organisational structure</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marR="80645" algn="ctr">
                        <a:lnSpc>
                          <a:spcPct val="115000"/>
                        </a:lnSpc>
                        <a:spcAft>
                          <a:spcPts val="0"/>
                        </a:spcAft>
                        <a:tabLst>
                          <a:tab pos="457200" algn="l"/>
                        </a:tabLst>
                      </a:pPr>
                      <a:r>
                        <a:rPr lang="en-GB" sz="900" b="1">
                          <a:solidFill>
                            <a:srgbClr val="00B050"/>
                          </a:solidFill>
                          <a:effectLst/>
                          <a:latin typeface="Arial"/>
                          <a:ea typeface="MS Mincho"/>
                          <a:cs typeface="Arial"/>
                        </a:rPr>
                        <a:t>None</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GB" sz="900" dirty="0">
                          <a:effectLst/>
                          <a:latin typeface="Arial"/>
                          <a:ea typeface="MS Mincho"/>
                          <a:cs typeface="Times New Roman"/>
                        </a:rPr>
                        <a:t> None</a:t>
                      </a:r>
                      <a:endParaRPr lang="en-ZA" sz="11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39749198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559350"/>
            <a:ext cx="8229600" cy="569424"/>
          </a:xfrm>
          <a:noFill/>
        </p:spPr>
        <p:txBody>
          <a:bodyPr>
            <a:normAutofit/>
          </a:bodyPr>
          <a:lstStyle/>
          <a:p>
            <a:r>
              <a:rPr lang="en-ZA" sz="1600" dirty="0"/>
              <a:t>PROGRAMME 1: CORPORATE SUPPORT</a:t>
            </a:r>
          </a:p>
        </p:txBody>
      </p:sp>
      <p:graphicFrame>
        <p:nvGraphicFramePr>
          <p:cNvPr id="2" name="Table 1"/>
          <p:cNvGraphicFramePr>
            <a:graphicFrameLocks noGrp="1"/>
          </p:cNvGraphicFramePr>
          <p:nvPr>
            <p:extLst>
              <p:ext uri="{D42A27DB-BD31-4B8C-83A1-F6EECF244321}">
                <p14:modId xmlns="" xmlns:p14="http://schemas.microsoft.com/office/powerpoint/2010/main" val="2185802506"/>
              </p:ext>
            </p:extLst>
          </p:nvPr>
        </p:nvGraphicFramePr>
        <p:xfrm>
          <a:off x="316289" y="1765706"/>
          <a:ext cx="8230068" cy="2741290"/>
        </p:xfrm>
        <a:graphic>
          <a:graphicData uri="http://schemas.openxmlformats.org/drawingml/2006/table">
            <a:tbl>
              <a:tblPr/>
              <a:tblGrid>
                <a:gridCol w="1133378"/>
                <a:gridCol w="898489"/>
                <a:gridCol w="661958"/>
                <a:gridCol w="1029895"/>
                <a:gridCol w="711235"/>
                <a:gridCol w="1038109"/>
                <a:gridCol w="959265"/>
                <a:gridCol w="778581"/>
                <a:gridCol w="993758"/>
                <a:gridCol w="25400"/>
              </a:tblGrid>
              <a:tr h="673141">
                <a:tc gridSpan="9">
                  <a:txBody>
                    <a:bodyPr/>
                    <a:lstStyle/>
                    <a:p>
                      <a:pPr algn="just">
                        <a:lnSpc>
                          <a:spcPct val="150000"/>
                        </a:lnSpc>
                        <a:spcAft>
                          <a:spcPts val="0"/>
                        </a:spcAft>
                      </a:pPr>
                      <a:r>
                        <a:rPr lang="en-US" sz="1000" b="1">
                          <a:solidFill>
                            <a:srgbClr val="FFFFFF"/>
                          </a:solidFill>
                          <a:effectLst/>
                          <a:latin typeface="Arial"/>
                          <a:ea typeface="MS Mincho"/>
                          <a:cs typeface="Arial"/>
                        </a:rPr>
                        <a:t>Programme </a:t>
                      </a:r>
                      <a:r>
                        <a:rPr lang="en-GB" sz="1000" b="1">
                          <a:solidFill>
                            <a:srgbClr val="FFFFFF"/>
                          </a:solidFill>
                          <a:effectLst/>
                          <a:latin typeface="Arial"/>
                          <a:ea typeface="MS Mincho"/>
                          <a:cs typeface="Arial"/>
                        </a:rPr>
                        <a:t>1C:  Corporate Support </a:t>
                      </a:r>
                      <a:endParaRPr lang="en-ZA" sz="1100">
                        <a:effectLst/>
                        <a:latin typeface="Arial"/>
                        <a:ea typeface="MS Mincho"/>
                        <a:cs typeface="Times New Roman"/>
                      </a:endParaRPr>
                    </a:p>
                    <a:p>
                      <a:pPr algn="just">
                        <a:lnSpc>
                          <a:spcPct val="150000"/>
                        </a:lnSpc>
                        <a:spcAft>
                          <a:spcPts val="0"/>
                        </a:spcAft>
                      </a:pPr>
                      <a:r>
                        <a:rPr lang="en-GB" sz="1000" b="1">
                          <a:solidFill>
                            <a:srgbClr val="FFFFFF"/>
                          </a:solidFill>
                          <a:effectLst/>
                          <a:latin typeface="Arial"/>
                          <a:ea typeface="MS Mincho"/>
                          <a:cs typeface="Arial"/>
                        </a:rPr>
                        <a:t>Strategic Goal:</a:t>
                      </a:r>
                      <a:r>
                        <a:rPr lang="en-US" sz="1000">
                          <a:solidFill>
                            <a:srgbClr val="FFFFFF"/>
                          </a:solidFill>
                          <a:effectLst/>
                          <a:latin typeface="Arial"/>
                          <a:ea typeface="MS Mincho"/>
                          <a:cs typeface="Arial"/>
                        </a:rPr>
                        <a:t> Enhance efficiency and effectiveness of the organization</a:t>
                      </a:r>
                      <a:endParaRPr lang="en-ZA" sz="1100">
                        <a:effectLst/>
                        <a:latin typeface="Arial"/>
                        <a:ea typeface="MS Mincho"/>
                        <a:cs typeface="Times New Roman"/>
                      </a:endParaRPr>
                    </a:p>
                    <a:p>
                      <a:pPr algn="ctr">
                        <a:lnSpc>
                          <a:spcPct val="150000"/>
                        </a:lnSpc>
                        <a:spcAft>
                          <a:spcPts val="0"/>
                        </a:spcAft>
                      </a:pPr>
                      <a:r>
                        <a:rPr lang="en-GB" sz="1000" b="1">
                          <a:solidFill>
                            <a:srgbClr val="FFFFFF"/>
                          </a:solidFill>
                          <a:effectLst/>
                          <a:latin typeface="Arial"/>
                          <a:ea typeface="MS Mincho"/>
                          <a:cs typeface="Arial"/>
                        </a:rPr>
                        <a:t> </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just">
                        <a:lnSpc>
                          <a:spcPct val="115000"/>
                        </a:lnSpc>
                        <a:spcAft>
                          <a:spcPts val="1000"/>
                        </a:spcAft>
                      </a:pPr>
                      <a:r>
                        <a:rPr lang="en-ZA" sz="1100">
                          <a:effectLst/>
                          <a:latin typeface="Arial"/>
                          <a:ea typeface="MS Mincho"/>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535521">
                <a:tc>
                  <a:txBody>
                    <a:bodyPr/>
                    <a:lstStyle/>
                    <a:p>
                      <a:pPr algn="just">
                        <a:lnSpc>
                          <a:spcPct val="115000"/>
                        </a:lnSpc>
                        <a:spcAft>
                          <a:spcPts val="0"/>
                        </a:spcAft>
                      </a:pPr>
                      <a:r>
                        <a:rPr lang="en-GB" sz="900" b="1">
                          <a:solidFill>
                            <a:srgbClr val="FFFFFF"/>
                          </a:solidFill>
                          <a:effectLst/>
                          <a:latin typeface="Arial"/>
                          <a:ea typeface="MS Mincho"/>
                          <a:cs typeface="Arial"/>
                        </a:rPr>
                        <a:t>Strategic Objective</a:t>
                      </a:r>
                      <a:endParaRPr lang="en-ZA" sz="1100">
                        <a:effectLst/>
                        <a:latin typeface="Arial"/>
                        <a:ea typeface="MS Mincho"/>
                        <a:cs typeface="Times New Roman"/>
                      </a:endParaRPr>
                    </a:p>
                  </a:txBody>
                  <a:tcPr marL="76663" marR="76663" marT="35527" marB="355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just">
                        <a:lnSpc>
                          <a:spcPct val="115000"/>
                        </a:lnSpc>
                        <a:spcAft>
                          <a:spcPts val="0"/>
                        </a:spcAft>
                      </a:pPr>
                      <a:r>
                        <a:rPr lang="en-GB" sz="900" b="1">
                          <a:solidFill>
                            <a:srgbClr val="FFFFFF"/>
                          </a:solidFill>
                          <a:effectLst/>
                          <a:latin typeface="Arial"/>
                          <a:ea typeface="MS Mincho"/>
                          <a:cs typeface="Arial"/>
                        </a:rPr>
                        <a:t>Key Activities</a:t>
                      </a:r>
                      <a:endParaRPr lang="en-ZA" sz="1100">
                        <a:effectLst/>
                        <a:latin typeface="Arial"/>
                        <a:ea typeface="MS Mincho"/>
                        <a:cs typeface="Times New Roman"/>
                      </a:endParaRPr>
                    </a:p>
                  </a:txBody>
                  <a:tcPr marL="76663" marR="76663" marT="35527" marB="355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15000"/>
                        </a:lnSpc>
                        <a:spcAft>
                          <a:spcPts val="0"/>
                        </a:spcAft>
                      </a:pPr>
                      <a:r>
                        <a:rPr lang="en-GB" sz="900" b="1">
                          <a:solidFill>
                            <a:srgbClr val="FFFFFF"/>
                          </a:solidFill>
                          <a:effectLst/>
                          <a:latin typeface="Arial"/>
                          <a:ea typeface="MS Mincho"/>
                          <a:cs typeface="Arial"/>
                        </a:rPr>
                        <a:t>Indicator Number</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just">
                        <a:lnSpc>
                          <a:spcPct val="115000"/>
                        </a:lnSpc>
                        <a:spcAft>
                          <a:spcPts val="0"/>
                        </a:spcAft>
                      </a:pPr>
                      <a:r>
                        <a:rPr lang="en-GB" sz="900" b="1">
                          <a:solidFill>
                            <a:srgbClr val="FFFFFF"/>
                          </a:solidFill>
                          <a:effectLst/>
                          <a:latin typeface="Arial"/>
                          <a:ea typeface="MS Mincho"/>
                          <a:cs typeface="Arial"/>
                        </a:rPr>
                        <a:t>Performance Measure/Indicator</a:t>
                      </a:r>
                      <a:endParaRPr lang="en-ZA" sz="1100">
                        <a:effectLst/>
                        <a:latin typeface="Arial"/>
                        <a:ea typeface="MS Mincho"/>
                        <a:cs typeface="Times New Roman"/>
                      </a:endParaRPr>
                    </a:p>
                  </a:txBody>
                  <a:tcPr marL="76663" marR="76663" marT="35527" marB="355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just">
                        <a:lnSpc>
                          <a:spcPct val="115000"/>
                        </a:lnSpc>
                        <a:spcAft>
                          <a:spcPts val="0"/>
                        </a:spcAft>
                      </a:pPr>
                      <a:r>
                        <a:rPr lang="en-US" sz="900">
                          <a:solidFill>
                            <a:srgbClr val="FFFFFF"/>
                          </a:solidFill>
                          <a:effectLst/>
                          <a:latin typeface="Arial"/>
                          <a:ea typeface="MS Mincho"/>
                          <a:cs typeface="Arial"/>
                        </a:rPr>
                        <a:t>Baseline</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just">
                        <a:lnSpc>
                          <a:spcPct val="115000"/>
                        </a:lnSpc>
                        <a:spcAft>
                          <a:spcPts val="0"/>
                        </a:spcAft>
                      </a:pPr>
                      <a:r>
                        <a:rPr lang="en-GB" sz="900" b="1">
                          <a:solidFill>
                            <a:srgbClr val="FFFFFF"/>
                          </a:solidFill>
                          <a:effectLst/>
                          <a:latin typeface="Arial"/>
                          <a:ea typeface="MS Mincho"/>
                          <a:cs typeface="Arial"/>
                        </a:rPr>
                        <a:t>2017/18 Target</a:t>
                      </a:r>
                      <a:endParaRPr lang="en-ZA" sz="1100">
                        <a:effectLst/>
                        <a:latin typeface="Arial"/>
                        <a:ea typeface="MS Mincho"/>
                        <a:cs typeface="Times New Roman"/>
                      </a:endParaRPr>
                    </a:p>
                  </a:txBody>
                  <a:tcPr marL="76663" marR="76663" marT="35527" marB="355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15000"/>
                        </a:lnSpc>
                        <a:spcAft>
                          <a:spcPts val="0"/>
                        </a:spcAft>
                      </a:pPr>
                      <a:r>
                        <a:rPr lang="en-GB" sz="900" b="1">
                          <a:solidFill>
                            <a:srgbClr val="FFFFFF"/>
                          </a:solidFill>
                          <a:effectLst/>
                          <a:latin typeface="Arial"/>
                          <a:ea typeface="MS Mincho"/>
                          <a:cs typeface="Arial"/>
                        </a:rPr>
                        <a:t>Annual Performance</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15000"/>
                        </a:lnSpc>
                        <a:spcAft>
                          <a:spcPts val="0"/>
                        </a:spcAft>
                      </a:pPr>
                      <a:r>
                        <a:rPr lang="en-GB" sz="900" b="1">
                          <a:solidFill>
                            <a:srgbClr val="FFFFFF"/>
                          </a:solidFill>
                          <a:effectLst/>
                          <a:latin typeface="Arial"/>
                          <a:ea typeface="MS Mincho"/>
                          <a:cs typeface="Arial"/>
                        </a:rPr>
                        <a:t>Variance</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15000"/>
                        </a:lnSpc>
                        <a:spcAft>
                          <a:spcPts val="0"/>
                        </a:spcAft>
                      </a:pPr>
                      <a:r>
                        <a:rPr lang="en-GB" sz="900" b="1">
                          <a:solidFill>
                            <a:srgbClr val="FFFFFF"/>
                          </a:solidFill>
                          <a:effectLst/>
                          <a:latin typeface="Arial"/>
                          <a:ea typeface="MS Mincho"/>
                          <a:cs typeface="Arial"/>
                        </a:rPr>
                        <a:t>Reasons for variance</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just">
                        <a:lnSpc>
                          <a:spcPct val="115000"/>
                        </a:lnSpc>
                        <a:spcAft>
                          <a:spcPts val="1000"/>
                        </a:spcAft>
                      </a:pPr>
                      <a:r>
                        <a:rPr lang="en-ZA" sz="1100">
                          <a:effectLst/>
                          <a:latin typeface="Arial"/>
                          <a:ea typeface="MS Mincho"/>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484649">
                <a:tc>
                  <a:txBody>
                    <a:bodyPr/>
                    <a:lstStyle/>
                    <a:p>
                      <a:pPr algn="just">
                        <a:lnSpc>
                          <a:spcPct val="150000"/>
                        </a:lnSpc>
                        <a:spcAft>
                          <a:spcPts val="0"/>
                        </a:spcAft>
                      </a:pPr>
                      <a:r>
                        <a:rPr lang="en-GB" sz="900">
                          <a:effectLst/>
                          <a:latin typeface="Arial"/>
                          <a:ea typeface="MS Mincho"/>
                          <a:cs typeface="Arial"/>
                        </a:rPr>
                        <a:t>To promote HDA an employer of choice and that support social and community development</a:t>
                      </a:r>
                      <a:endParaRPr lang="en-ZA" sz="1100">
                        <a:effectLst/>
                        <a:latin typeface="Arial"/>
                        <a:ea typeface="MS Mincho"/>
                        <a:cs typeface="Times New Roman"/>
                      </a:endParaRPr>
                    </a:p>
                  </a:txBody>
                  <a:tcPr marL="76663" marR="76663" marT="35527" marB="355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900">
                          <a:effectLst/>
                          <a:latin typeface="Arial"/>
                          <a:ea typeface="MS Mincho"/>
                          <a:cs typeface="Arial"/>
                        </a:rPr>
                        <a:t>Develop and implement employee support and social responsibility programmes </a:t>
                      </a:r>
                      <a:endParaRPr lang="en-ZA" sz="1100">
                        <a:effectLst/>
                        <a:latin typeface="Arial"/>
                        <a:ea typeface="MS Mincho"/>
                        <a:cs typeface="Times New Roman"/>
                      </a:endParaRPr>
                    </a:p>
                  </a:txBody>
                  <a:tcPr marL="76663" marR="76663" marT="35527" marB="355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900" b="1">
                          <a:effectLst/>
                          <a:latin typeface="Arial"/>
                          <a:ea typeface="MS Mincho"/>
                          <a:cs typeface="Arial"/>
                        </a:rPr>
                        <a:t>1C.3</a:t>
                      </a:r>
                      <a:endParaRPr lang="en-ZA" sz="1100">
                        <a:effectLst/>
                        <a:latin typeface="Arial"/>
                        <a:ea typeface="MS Mincho"/>
                        <a:cs typeface="Times New Roman"/>
                      </a:endParaRPr>
                    </a:p>
                    <a:p>
                      <a:pPr algn="just">
                        <a:lnSpc>
                          <a:spcPct val="150000"/>
                        </a:lnSpc>
                        <a:spcAft>
                          <a:spcPts val="0"/>
                        </a:spcAft>
                      </a:pPr>
                      <a:r>
                        <a:rPr lang="en-GB" sz="900" b="1">
                          <a:effectLst/>
                          <a:latin typeface="Arial"/>
                          <a:ea typeface="MS Mincho"/>
                          <a:cs typeface="Arial"/>
                        </a:rPr>
                        <a:t> </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7200" algn="l"/>
                        </a:tabLst>
                      </a:pPr>
                      <a:r>
                        <a:rPr lang="en-GB" sz="900">
                          <a:effectLst/>
                          <a:latin typeface="Arial"/>
                          <a:ea typeface="MS Mincho"/>
                          <a:cs typeface="Arial"/>
                        </a:rPr>
                        <a:t>Employee support and social responsibility programmes implemented</a:t>
                      </a:r>
                      <a:endParaRPr lang="en-ZA" sz="1100">
                        <a:effectLst/>
                        <a:latin typeface="Arial"/>
                        <a:ea typeface="MS Mincho"/>
                        <a:cs typeface="Times New Roman"/>
                      </a:endParaRPr>
                    </a:p>
                  </a:txBody>
                  <a:tcPr marL="76663" marR="76663" marT="35527" marB="355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7200" algn="l"/>
                        </a:tabLst>
                      </a:pPr>
                      <a:r>
                        <a:rPr lang="en-GB" sz="900">
                          <a:effectLst/>
                          <a:latin typeface="Arial"/>
                          <a:ea typeface="MS Mincho"/>
                          <a:cs typeface="Arial"/>
                        </a:rPr>
                        <a:t>No baseline</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900">
                          <a:effectLst/>
                          <a:latin typeface="Arial"/>
                          <a:ea typeface="MS Mincho"/>
                          <a:cs typeface="Arial"/>
                        </a:rPr>
                        <a:t>Employee support and social responsibility programmes developed </a:t>
                      </a:r>
                      <a:endParaRPr lang="en-ZA" sz="1100">
                        <a:effectLst/>
                        <a:latin typeface="Arial"/>
                        <a:ea typeface="MS Mincho"/>
                        <a:cs typeface="Times New Roman"/>
                      </a:endParaRPr>
                    </a:p>
                  </a:txBody>
                  <a:tcPr marL="76663" marR="76663" marT="35527" marB="3552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marR="80645" algn="ctr">
                        <a:lnSpc>
                          <a:spcPct val="115000"/>
                        </a:lnSpc>
                        <a:spcAft>
                          <a:spcPts val="0"/>
                        </a:spcAft>
                        <a:tabLst>
                          <a:tab pos="457200" algn="l"/>
                        </a:tabLst>
                      </a:pPr>
                      <a:r>
                        <a:rPr lang="en-GB" sz="900" b="1">
                          <a:solidFill>
                            <a:srgbClr val="00B050"/>
                          </a:solidFill>
                          <a:effectLst/>
                          <a:latin typeface="Arial"/>
                          <a:ea typeface="MS Mincho"/>
                          <a:cs typeface="Arial"/>
                        </a:rPr>
                        <a:t>Achieved</a:t>
                      </a:r>
                      <a:endParaRPr lang="en-ZA" sz="1100">
                        <a:effectLst/>
                        <a:latin typeface="Arial"/>
                        <a:ea typeface="MS Mincho"/>
                        <a:cs typeface="Times New Roman"/>
                      </a:endParaRPr>
                    </a:p>
                    <a:p>
                      <a:pPr marL="109220" marR="80645" algn="ctr">
                        <a:lnSpc>
                          <a:spcPct val="115000"/>
                        </a:lnSpc>
                        <a:spcAft>
                          <a:spcPts val="0"/>
                        </a:spcAft>
                        <a:tabLst>
                          <a:tab pos="457200" algn="l"/>
                        </a:tabLst>
                      </a:pPr>
                      <a:r>
                        <a:rPr lang="en-GB" sz="900">
                          <a:effectLst/>
                          <a:latin typeface="Arial"/>
                          <a:ea typeface="MS Mincho"/>
                          <a:cs typeface="Arial"/>
                        </a:rPr>
                        <a:t>Employee support and social responsibility programmes implemented</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marR="80645" algn="ctr">
                        <a:lnSpc>
                          <a:spcPct val="115000"/>
                        </a:lnSpc>
                        <a:spcAft>
                          <a:spcPts val="0"/>
                        </a:spcAft>
                        <a:tabLst>
                          <a:tab pos="457200" algn="l"/>
                        </a:tabLst>
                      </a:pPr>
                      <a:r>
                        <a:rPr lang="en-GB" sz="900" b="1">
                          <a:solidFill>
                            <a:srgbClr val="00B050"/>
                          </a:solidFill>
                          <a:effectLst/>
                          <a:latin typeface="Arial"/>
                          <a:ea typeface="MS Mincho"/>
                          <a:cs typeface="Arial"/>
                        </a:rPr>
                        <a:t>None</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1000"/>
                        </a:spcAft>
                      </a:pPr>
                      <a:r>
                        <a:rPr lang="en-GB" sz="900">
                          <a:effectLst/>
                          <a:latin typeface="Arial"/>
                          <a:ea typeface="MS Mincho"/>
                          <a:cs typeface="Arial"/>
                        </a:rPr>
                        <a:t>None</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900" dirty="0">
                          <a:effectLst/>
                          <a:latin typeface="Arial"/>
                          <a:ea typeface="MS Mincho"/>
                          <a:cs typeface="Arial"/>
                        </a:rPr>
                        <a:t> </a:t>
                      </a:r>
                      <a:endParaRPr lang="en-ZA" sz="11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a:noFill/>
                    </a:lnR>
                    <a:lnT>
                      <a:noFill/>
                    </a:lnT>
                    <a:lnB>
                      <a:noFill/>
                    </a:lnB>
                  </a:tcPr>
                </a:tc>
              </a:tr>
            </a:tbl>
          </a:graphicData>
        </a:graphic>
      </p:graphicFrame>
    </p:spTree>
    <p:extLst>
      <p:ext uri="{BB962C8B-B14F-4D97-AF65-F5344CB8AC3E}">
        <p14:creationId xmlns="" xmlns:p14="http://schemas.microsoft.com/office/powerpoint/2010/main" val="2442859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2"/>
          <p:cNvSpPr>
            <a:spLocks noChangeArrowheads="1"/>
          </p:cNvSpPr>
          <p:nvPr/>
        </p:nvSpPr>
        <p:spPr bwMode="gray">
          <a:xfrm>
            <a:off x="2935739" y="654685"/>
            <a:ext cx="5978421" cy="299788"/>
          </a:xfrm>
          <a:prstGeom prst="rect">
            <a:avLst/>
          </a:prstGeom>
          <a:solidFill>
            <a:schemeClr val="tx2">
              <a:lumMod val="40000"/>
              <a:lumOff val="60000"/>
            </a:schemeClr>
          </a:solidFill>
          <a:ln>
            <a:headEnd/>
            <a:tailEnd/>
          </a:ln>
        </p:spPr>
        <p:style>
          <a:lnRef idx="1">
            <a:schemeClr val="accent1"/>
          </a:lnRef>
          <a:fillRef idx="3">
            <a:schemeClr val="accent1"/>
          </a:fillRef>
          <a:effectRef idx="2">
            <a:schemeClr val="accent1"/>
          </a:effectRef>
          <a:fontRef idx="minor">
            <a:schemeClr val="lt1"/>
          </a:fontRef>
        </p:style>
        <p:txBody>
          <a:bodyPr lIns="73467" tIns="73467" rIns="73467" bIns="73467" anchor="ctr"/>
          <a:lstStyle/>
          <a:p>
            <a:pPr marL="176213" lvl="1" indent="-174625" defTabSz="914400" fontAlgn="base">
              <a:spcBef>
                <a:spcPct val="0"/>
              </a:spcBef>
              <a:spcAft>
                <a:spcPct val="0"/>
              </a:spcAft>
              <a:buClr>
                <a:prstClr val="white"/>
              </a:buClr>
              <a:buSzPct val="125000"/>
              <a:defRPr/>
            </a:pPr>
            <a:r>
              <a:rPr lang="en-ZA" sz="1600" kern="0" dirty="0">
                <a:solidFill>
                  <a:prstClr val="black"/>
                </a:solidFill>
                <a:latin typeface="Caviar Dreams" panose="020B0402020204020504" pitchFamily="34" charset="0"/>
                <a:ea typeface="ＭＳ Ｐゴシック" pitchFamily="34" charset="-128"/>
              </a:rPr>
              <a:t>Introduction to the Housing Development Agency</a:t>
            </a:r>
          </a:p>
        </p:txBody>
      </p:sp>
      <p:sp>
        <p:nvSpPr>
          <p:cNvPr id="8" name="Rectangle 15"/>
          <p:cNvSpPr>
            <a:spLocks noChangeArrowheads="1"/>
          </p:cNvSpPr>
          <p:nvPr/>
        </p:nvSpPr>
        <p:spPr bwMode="gray">
          <a:xfrm>
            <a:off x="2560692" y="654685"/>
            <a:ext cx="303610" cy="299788"/>
          </a:xfrm>
          <a:prstGeom prst="rect">
            <a:avLst/>
          </a:prstGeom>
          <a:solidFill>
            <a:schemeClr val="tx2"/>
          </a:solidFill>
          <a:ln w="9525">
            <a:noFill/>
            <a:miter lim="800000"/>
            <a:headEnd/>
            <a:tailEnd/>
          </a:ln>
        </p:spPr>
        <p:txBody>
          <a:bodyPr lIns="73467" tIns="73467" rIns="73467" bIns="73467" anchor="ctr"/>
          <a:lstStyle/>
          <a:p>
            <a:pPr marL="0" lvl="1" indent="-174625" algn="ctr" defTabSz="911225" fontAlgn="base">
              <a:spcBef>
                <a:spcPct val="0"/>
              </a:spcBef>
              <a:spcAft>
                <a:spcPct val="0"/>
              </a:spcAft>
              <a:buClr>
                <a:srgbClr val="04617B"/>
              </a:buClr>
              <a:buSzPct val="125000"/>
              <a:defRPr/>
            </a:pPr>
            <a:r>
              <a:rPr lang="en-GB" sz="2000" kern="0" dirty="0">
                <a:solidFill>
                  <a:prstClr val="white"/>
                </a:solidFill>
                <a:latin typeface="Caviar Dreams" panose="020B0402020204020504" pitchFamily="34" charset="0"/>
                <a:ea typeface="ＭＳ Ｐゴシック" pitchFamily="34" charset="-128"/>
              </a:rPr>
              <a:t>1</a:t>
            </a:r>
          </a:p>
        </p:txBody>
      </p:sp>
      <p:sp>
        <p:nvSpPr>
          <p:cNvPr id="11" name="Rectangle 13"/>
          <p:cNvSpPr>
            <a:spLocks noChangeArrowheads="1"/>
          </p:cNvSpPr>
          <p:nvPr/>
        </p:nvSpPr>
        <p:spPr bwMode="gray">
          <a:xfrm>
            <a:off x="2935739" y="1344529"/>
            <a:ext cx="5978421" cy="300485"/>
          </a:xfrm>
          <a:prstGeom prst="rect">
            <a:avLst/>
          </a:prstGeom>
          <a:solidFill>
            <a:schemeClr val="tx2">
              <a:lumMod val="40000"/>
              <a:lumOff val="60000"/>
            </a:schemeClr>
          </a:solidFill>
          <a:ln>
            <a:headEnd/>
            <a:tailEnd/>
          </a:ln>
        </p:spPr>
        <p:style>
          <a:lnRef idx="1">
            <a:schemeClr val="accent1"/>
          </a:lnRef>
          <a:fillRef idx="3">
            <a:schemeClr val="accent1"/>
          </a:fillRef>
          <a:effectRef idx="2">
            <a:schemeClr val="accent1"/>
          </a:effectRef>
          <a:fontRef idx="minor">
            <a:schemeClr val="lt1"/>
          </a:fontRef>
        </p:style>
        <p:txBody>
          <a:bodyPr anchor="ctr"/>
          <a:lstStyle/>
          <a:p>
            <a:pPr marL="0" lvl="1" indent="-174625" defTabSz="911225" fontAlgn="base">
              <a:spcBef>
                <a:spcPct val="0"/>
              </a:spcBef>
              <a:spcAft>
                <a:spcPct val="0"/>
              </a:spcAft>
              <a:buClr>
                <a:srgbClr val="808080"/>
              </a:buClr>
              <a:buSzPct val="125000"/>
              <a:defRPr/>
            </a:pPr>
            <a:r>
              <a:rPr lang="en-ZA" sz="1600" dirty="0">
                <a:solidFill>
                  <a:prstClr val="black"/>
                </a:solidFill>
                <a:latin typeface="Caviar Dreams" panose="020B0402020204020504" pitchFamily="34" charset="0"/>
                <a:ea typeface="ＭＳ Ｐゴシック" pitchFamily="34" charset="-128"/>
              </a:rPr>
              <a:t>Overview of the HDA’s Functions</a:t>
            </a:r>
          </a:p>
        </p:txBody>
      </p:sp>
      <p:sp>
        <p:nvSpPr>
          <p:cNvPr id="12" name="Rectangle 16"/>
          <p:cNvSpPr>
            <a:spLocks noChangeArrowheads="1"/>
          </p:cNvSpPr>
          <p:nvPr/>
        </p:nvSpPr>
        <p:spPr bwMode="gray">
          <a:xfrm>
            <a:off x="2560692" y="1342942"/>
            <a:ext cx="303610" cy="300485"/>
          </a:xfrm>
          <a:prstGeom prst="rect">
            <a:avLst/>
          </a:prstGeom>
          <a:solidFill>
            <a:schemeClr val="tx2"/>
          </a:solidFill>
          <a:ln w="9525">
            <a:noFill/>
            <a:miter lim="800000"/>
            <a:headEnd/>
            <a:tailEnd/>
          </a:ln>
        </p:spPr>
        <p:txBody>
          <a:bodyPr wrap="none" anchor="ctr"/>
          <a:lstStyle/>
          <a:p>
            <a:pPr marL="176213" lvl="1" indent="-174625" algn="ctr" defTabSz="911225" fontAlgn="base">
              <a:spcBef>
                <a:spcPct val="0"/>
              </a:spcBef>
              <a:spcAft>
                <a:spcPct val="0"/>
              </a:spcAft>
              <a:buClr>
                <a:srgbClr val="808080"/>
              </a:buClr>
              <a:buSzPct val="125000"/>
              <a:defRPr/>
            </a:pPr>
            <a:r>
              <a:rPr lang="en-GB" sz="2000" dirty="0">
                <a:solidFill>
                  <a:prstClr val="white"/>
                </a:solidFill>
                <a:latin typeface="Caviar Dreams" panose="020B0402020204020504" pitchFamily="34" charset="0"/>
                <a:ea typeface="ＭＳ Ｐゴシック" pitchFamily="34" charset="-128"/>
              </a:rPr>
              <a:t>2</a:t>
            </a:r>
          </a:p>
        </p:txBody>
      </p:sp>
      <p:sp>
        <p:nvSpPr>
          <p:cNvPr id="15" name="Rectangle 12"/>
          <p:cNvSpPr>
            <a:spLocks noChangeArrowheads="1"/>
          </p:cNvSpPr>
          <p:nvPr/>
        </p:nvSpPr>
        <p:spPr bwMode="gray">
          <a:xfrm>
            <a:off x="2935739" y="2087402"/>
            <a:ext cx="5978421" cy="299788"/>
          </a:xfrm>
          <a:prstGeom prst="rect">
            <a:avLst/>
          </a:prstGeom>
          <a:solidFill>
            <a:schemeClr val="tx2">
              <a:lumMod val="40000"/>
              <a:lumOff val="60000"/>
            </a:schemeClr>
          </a:solidFill>
          <a:ln>
            <a:headEnd/>
            <a:tailEnd/>
          </a:ln>
        </p:spPr>
        <p:style>
          <a:lnRef idx="1">
            <a:schemeClr val="accent1"/>
          </a:lnRef>
          <a:fillRef idx="3">
            <a:schemeClr val="accent1"/>
          </a:fillRef>
          <a:effectRef idx="2">
            <a:schemeClr val="accent1"/>
          </a:effectRef>
          <a:fontRef idx="minor">
            <a:schemeClr val="lt1"/>
          </a:fontRef>
        </p:style>
        <p:txBody>
          <a:bodyPr anchor="ctr"/>
          <a:lstStyle/>
          <a:p>
            <a:pPr marL="0" lvl="1" indent="-174625" defTabSz="911225" fontAlgn="base">
              <a:spcBef>
                <a:spcPct val="0"/>
              </a:spcBef>
              <a:spcAft>
                <a:spcPct val="0"/>
              </a:spcAft>
              <a:buClr>
                <a:srgbClr val="808080"/>
              </a:buClr>
              <a:buSzPct val="125000"/>
              <a:defRPr/>
            </a:pPr>
            <a:r>
              <a:rPr lang="en-ZA" sz="1600" dirty="0">
                <a:solidFill>
                  <a:prstClr val="black"/>
                </a:solidFill>
                <a:latin typeface="Caviar Dreams" panose="020B0402020204020504" pitchFamily="34" charset="0"/>
                <a:ea typeface="ＭＳ Ｐゴシック" pitchFamily="34" charset="-128"/>
              </a:rPr>
              <a:t>The HDA MTSF Targets</a:t>
            </a:r>
          </a:p>
        </p:txBody>
      </p:sp>
      <p:sp>
        <p:nvSpPr>
          <p:cNvPr id="16" name="Rectangle 15"/>
          <p:cNvSpPr>
            <a:spLocks noChangeArrowheads="1"/>
          </p:cNvSpPr>
          <p:nvPr/>
        </p:nvSpPr>
        <p:spPr bwMode="gray">
          <a:xfrm>
            <a:off x="2560692" y="2087402"/>
            <a:ext cx="303610" cy="299788"/>
          </a:xfrm>
          <a:prstGeom prst="rect">
            <a:avLst/>
          </a:prstGeom>
          <a:solidFill>
            <a:schemeClr val="tx2"/>
          </a:solidFill>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marL="176213" lvl="1" indent="-174625" algn="ctr" defTabSz="911225" fontAlgn="base">
              <a:spcBef>
                <a:spcPct val="0"/>
              </a:spcBef>
              <a:spcAft>
                <a:spcPct val="0"/>
              </a:spcAft>
              <a:buClr>
                <a:srgbClr val="808080"/>
              </a:buClr>
              <a:buSzPct val="125000"/>
              <a:defRPr/>
            </a:pPr>
            <a:r>
              <a:rPr lang="en-GB" sz="2000" dirty="0">
                <a:solidFill>
                  <a:prstClr val="white"/>
                </a:solidFill>
                <a:latin typeface="Caviar Dreams" panose="020B0402020204020504" pitchFamily="34" charset="0"/>
                <a:ea typeface="ＭＳ Ｐゴシック" pitchFamily="34" charset="-128"/>
              </a:rPr>
              <a:t>3</a:t>
            </a:r>
          </a:p>
        </p:txBody>
      </p:sp>
      <p:sp>
        <p:nvSpPr>
          <p:cNvPr id="19" name="Rectangle 12"/>
          <p:cNvSpPr>
            <a:spLocks noChangeArrowheads="1"/>
          </p:cNvSpPr>
          <p:nvPr/>
        </p:nvSpPr>
        <p:spPr bwMode="gray">
          <a:xfrm>
            <a:off x="375047" y="2645606"/>
            <a:ext cx="5978421" cy="299788"/>
          </a:xfrm>
          <a:prstGeom prst="rect">
            <a:avLst/>
          </a:prstGeom>
          <a:solidFill>
            <a:schemeClr val="tx2">
              <a:lumMod val="40000"/>
              <a:lumOff val="60000"/>
            </a:schemeClr>
          </a:solidFill>
          <a:ln>
            <a:headEnd/>
            <a:tailEnd/>
          </a:ln>
        </p:spPr>
        <p:style>
          <a:lnRef idx="1">
            <a:schemeClr val="accent1"/>
          </a:lnRef>
          <a:fillRef idx="3">
            <a:schemeClr val="accent1"/>
          </a:fillRef>
          <a:effectRef idx="2">
            <a:schemeClr val="accent1"/>
          </a:effectRef>
          <a:fontRef idx="minor">
            <a:schemeClr val="lt1"/>
          </a:fontRef>
        </p:style>
        <p:txBody>
          <a:bodyPr anchor="ctr"/>
          <a:lstStyle/>
          <a:p>
            <a:pPr marL="0" lvl="1" indent="-174625" defTabSz="911225" fontAlgn="base">
              <a:spcBef>
                <a:spcPct val="0"/>
              </a:spcBef>
              <a:spcAft>
                <a:spcPct val="0"/>
              </a:spcAft>
              <a:buClr>
                <a:srgbClr val="808080"/>
              </a:buClr>
              <a:buSzPct val="125000"/>
              <a:defRPr/>
            </a:pPr>
            <a:r>
              <a:rPr lang="en-ZA" sz="1600" dirty="0">
                <a:solidFill>
                  <a:prstClr val="black"/>
                </a:solidFill>
                <a:latin typeface="Caviar Dreams" panose="020B0402020204020504" pitchFamily="34" charset="0"/>
                <a:ea typeface="ＭＳ Ｐゴシック" pitchFamily="34" charset="-128"/>
              </a:rPr>
              <a:t>Overview of National Priority Programmes</a:t>
            </a:r>
          </a:p>
        </p:txBody>
      </p:sp>
      <p:sp>
        <p:nvSpPr>
          <p:cNvPr id="20" name="Rectangle 15"/>
          <p:cNvSpPr>
            <a:spLocks noChangeArrowheads="1"/>
          </p:cNvSpPr>
          <p:nvPr/>
        </p:nvSpPr>
        <p:spPr bwMode="gray">
          <a:xfrm>
            <a:off x="0" y="2645606"/>
            <a:ext cx="303610" cy="299788"/>
          </a:xfrm>
          <a:prstGeom prst="rect">
            <a:avLst/>
          </a:prstGeom>
          <a:solidFill>
            <a:schemeClr val="tx2"/>
          </a:solidFill>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marL="176213" lvl="1" indent="-174625" algn="ctr" defTabSz="911225" fontAlgn="base">
              <a:spcBef>
                <a:spcPct val="0"/>
              </a:spcBef>
              <a:spcAft>
                <a:spcPct val="0"/>
              </a:spcAft>
              <a:buClr>
                <a:srgbClr val="808080"/>
              </a:buClr>
              <a:buSzPct val="125000"/>
              <a:defRPr/>
            </a:pPr>
            <a:r>
              <a:rPr lang="en-GB" sz="2000" dirty="0">
                <a:solidFill>
                  <a:prstClr val="white"/>
                </a:solidFill>
                <a:latin typeface="Caviar Dreams" panose="020B0402020204020504" pitchFamily="34" charset="0"/>
                <a:ea typeface="ＭＳ Ｐゴシック" pitchFamily="34" charset="-128"/>
              </a:rPr>
              <a:t>4</a:t>
            </a:r>
          </a:p>
        </p:txBody>
      </p:sp>
      <p:sp>
        <p:nvSpPr>
          <p:cNvPr id="23" name="Rectangle 12"/>
          <p:cNvSpPr>
            <a:spLocks noChangeArrowheads="1"/>
          </p:cNvSpPr>
          <p:nvPr/>
        </p:nvSpPr>
        <p:spPr bwMode="gray">
          <a:xfrm>
            <a:off x="375047" y="3092239"/>
            <a:ext cx="5978421" cy="299788"/>
          </a:xfrm>
          <a:prstGeom prst="rect">
            <a:avLst/>
          </a:prstGeom>
          <a:solidFill>
            <a:schemeClr val="tx2">
              <a:lumMod val="40000"/>
              <a:lumOff val="60000"/>
            </a:schemeClr>
          </a:solidFill>
          <a:ln>
            <a:headEnd/>
            <a:tailEnd/>
          </a:ln>
        </p:spPr>
        <p:style>
          <a:lnRef idx="1">
            <a:schemeClr val="accent1"/>
          </a:lnRef>
          <a:fillRef idx="3">
            <a:schemeClr val="accent1"/>
          </a:fillRef>
          <a:effectRef idx="2">
            <a:schemeClr val="accent1"/>
          </a:effectRef>
          <a:fontRef idx="minor">
            <a:schemeClr val="lt1"/>
          </a:fontRef>
        </p:style>
        <p:txBody>
          <a:bodyPr anchor="ctr"/>
          <a:lstStyle/>
          <a:p>
            <a:pPr marL="0" lvl="1" indent="-174625" defTabSz="911225" fontAlgn="base">
              <a:spcBef>
                <a:spcPct val="0"/>
              </a:spcBef>
              <a:spcAft>
                <a:spcPct val="0"/>
              </a:spcAft>
              <a:buClr>
                <a:srgbClr val="808080"/>
              </a:buClr>
              <a:buSzPct val="125000"/>
              <a:defRPr/>
            </a:pPr>
            <a:r>
              <a:rPr lang="en-ZA" sz="1600" dirty="0">
                <a:solidFill>
                  <a:prstClr val="black"/>
                </a:solidFill>
                <a:latin typeface="Caviar Dreams" panose="020B0402020204020504" pitchFamily="34" charset="0"/>
                <a:ea typeface="ＭＳ Ｐゴシック" pitchFamily="34" charset="-128"/>
              </a:rPr>
              <a:t>The HDA’s Performance </a:t>
            </a:r>
            <a:r>
              <a:rPr lang="en-ZA" sz="1600" dirty="0" smtClean="0">
                <a:solidFill>
                  <a:prstClr val="black"/>
                </a:solidFill>
                <a:latin typeface="Caviar Dreams" panose="020B0402020204020504" pitchFamily="34" charset="0"/>
                <a:ea typeface="ＭＳ Ｐゴシック" pitchFamily="34" charset="-128"/>
              </a:rPr>
              <a:t>Highlights: Macro Indicators</a:t>
            </a:r>
            <a:endParaRPr lang="en-ZA" sz="1600" dirty="0">
              <a:solidFill>
                <a:prstClr val="black"/>
              </a:solidFill>
              <a:latin typeface="Caviar Dreams" panose="020B0402020204020504" pitchFamily="34" charset="0"/>
              <a:ea typeface="ＭＳ Ｐゴシック" pitchFamily="34" charset="-128"/>
            </a:endParaRPr>
          </a:p>
        </p:txBody>
      </p:sp>
      <p:sp>
        <p:nvSpPr>
          <p:cNvPr id="24" name="Rectangle 15"/>
          <p:cNvSpPr>
            <a:spLocks noChangeArrowheads="1"/>
          </p:cNvSpPr>
          <p:nvPr/>
        </p:nvSpPr>
        <p:spPr bwMode="gray">
          <a:xfrm>
            <a:off x="0" y="3092239"/>
            <a:ext cx="303610" cy="299788"/>
          </a:xfrm>
          <a:prstGeom prst="rect">
            <a:avLst/>
          </a:prstGeom>
          <a:solidFill>
            <a:schemeClr val="tx2"/>
          </a:solidFill>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marL="176213" lvl="1" indent="-174625" algn="ctr" defTabSz="911225" fontAlgn="base">
              <a:spcBef>
                <a:spcPct val="0"/>
              </a:spcBef>
              <a:spcAft>
                <a:spcPct val="0"/>
              </a:spcAft>
              <a:buClr>
                <a:srgbClr val="808080"/>
              </a:buClr>
              <a:buSzPct val="125000"/>
              <a:defRPr/>
            </a:pPr>
            <a:r>
              <a:rPr lang="en-GB" sz="2000" dirty="0">
                <a:solidFill>
                  <a:prstClr val="white"/>
                </a:solidFill>
                <a:latin typeface="Caviar Dreams" panose="020B0402020204020504" pitchFamily="34" charset="0"/>
                <a:ea typeface="ＭＳ Ｐゴシック" pitchFamily="34" charset="-128"/>
              </a:rPr>
              <a:t>5</a:t>
            </a:r>
          </a:p>
        </p:txBody>
      </p:sp>
      <p:sp>
        <p:nvSpPr>
          <p:cNvPr id="27" name="Rectangle 12"/>
          <p:cNvSpPr>
            <a:spLocks noChangeArrowheads="1"/>
          </p:cNvSpPr>
          <p:nvPr/>
        </p:nvSpPr>
        <p:spPr bwMode="gray">
          <a:xfrm>
            <a:off x="375047" y="3503553"/>
            <a:ext cx="5978421" cy="299788"/>
          </a:xfrm>
          <a:prstGeom prst="rect">
            <a:avLst/>
          </a:prstGeom>
          <a:solidFill>
            <a:schemeClr val="tx2">
              <a:lumMod val="40000"/>
              <a:lumOff val="60000"/>
            </a:schemeClr>
          </a:solidFill>
          <a:ln>
            <a:headEnd/>
            <a:tailEnd/>
          </a:ln>
        </p:spPr>
        <p:style>
          <a:lnRef idx="1">
            <a:schemeClr val="accent1"/>
          </a:lnRef>
          <a:fillRef idx="3">
            <a:schemeClr val="accent1"/>
          </a:fillRef>
          <a:effectRef idx="2">
            <a:schemeClr val="accent1"/>
          </a:effectRef>
          <a:fontRef idx="minor">
            <a:schemeClr val="lt1"/>
          </a:fontRef>
        </p:style>
        <p:txBody>
          <a:bodyPr anchor="ctr"/>
          <a:lstStyle/>
          <a:p>
            <a:pPr marL="0" lvl="1" indent="-174625" defTabSz="911225" fontAlgn="base">
              <a:spcBef>
                <a:spcPct val="0"/>
              </a:spcBef>
              <a:spcAft>
                <a:spcPct val="0"/>
              </a:spcAft>
              <a:buClr>
                <a:srgbClr val="808080"/>
              </a:buClr>
              <a:buSzPct val="125000"/>
              <a:defRPr/>
            </a:pPr>
            <a:r>
              <a:rPr lang="en-ZA" sz="1600" dirty="0" smtClean="0">
                <a:solidFill>
                  <a:prstClr val="black"/>
                </a:solidFill>
                <a:latin typeface="Caviar Dreams" panose="020B0402020204020504" pitchFamily="34" charset="0"/>
                <a:ea typeface="ＭＳ Ｐゴシック" pitchFamily="34" charset="-128"/>
              </a:rPr>
              <a:t>Programme Performance Information</a:t>
            </a:r>
            <a:endParaRPr lang="en-ZA" sz="1600" dirty="0">
              <a:solidFill>
                <a:prstClr val="black"/>
              </a:solidFill>
              <a:latin typeface="Caviar Dreams" panose="020B0402020204020504" pitchFamily="34" charset="0"/>
              <a:ea typeface="ＭＳ Ｐゴシック" pitchFamily="34" charset="-128"/>
            </a:endParaRPr>
          </a:p>
        </p:txBody>
      </p:sp>
      <p:sp>
        <p:nvSpPr>
          <p:cNvPr id="28" name="Rectangle 15"/>
          <p:cNvSpPr>
            <a:spLocks noChangeArrowheads="1"/>
          </p:cNvSpPr>
          <p:nvPr/>
        </p:nvSpPr>
        <p:spPr bwMode="gray">
          <a:xfrm>
            <a:off x="0" y="3503553"/>
            <a:ext cx="303610" cy="299788"/>
          </a:xfrm>
          <a:prstGeom prst="rect">
            <a:avLst/>
          </a:prstGeom>
          <a:solidFill>
            <a:schemeClr val="tx2"/>
          </a:solidFill>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marL="176213" lvl="1" indent="-174625" algn="ctr" defTabSz="911225" fontAlgn="base">
              <a:spcBef>
                <a:spcPct val="0"/>
              </a:spcBef>
              <a:spcAft>
                <a:spcPct val="0"/>
              </a:spcAft>
              <a:buClr>
                <a:srgbClr val="808080"/>
              </a:buClr>
              <a:buSzPct val="125000"/>
              <a:defRPr/>
            </a:pPr>
            <a:r>
              <a:rPr lang="en-GB" sz="2000" dirty="0">
                <a:solidFill>
                  <a:prstClr val="white"/>
                </a:solidFill>
                <a:latin typeface="Caviar Dreams" panose="020B0402020204020504" pitchFamily="34" charset="0"/>
                <a:ea typeface="ＭＳ Ｐゴシック" pitchFamily="34" charset="-128"/>
              </a:rPr>
              <a:t>6</a:t>
            </a:r>
          </a:p>
        </p:txBody>
      </p:sp>
      <p:sp>
        <p:nvSpPr>
          <p:cNvPr id="31" name="Rectangle 12"/>
          <p:cNvSpPr>
            <a:spLocks noChangeArrowheads="1"/>
          </p:cNvSpPr>
          <p:nvPr/>
        </p:nvSpPr>
        <p:spPr bwMode="gray">
          <a:xfrm>
            <a:off x="375047" y="3929615"/>
            <a:ext cx="5978421" cy="299788"/>
          </a:xfrm>
          <a:prstGeom prst="rect">
            <a:avLst/>
          </a:prstGeom>
          <a:solidFill>
            <a:schemeClr val="tx2">
              <a:lumMod val="40000"/>
              <a:lumOff val="60000"/>
            </a:schemeClr>
          </a:solidFill>
          <a:ln>
            <a:headEnd/>
            <a:tailEnd/>
          </a:ln>
        </p:spPr>
        <p:style>
          <a:lnRef idx="1">
            <a:schemeClr val="accent1"/>
          </a:lnRef>
          <a:fillRef idx="3">
            <a:schemeClr val="accent1"/>
          </a:fillRef>
          <a:effectRef idx="2">
            <a:schemeClr val="accent1"/>
          </a:effectRef>
          <a:fontRef idx="minor">
            <a:schemeClr val="lt1"/>
          </a:fontRef>
        </p:style>
        <p:txBody>
          <a:bodyPr anchor="ctr"/>
          <a:lstStyle/>
          <a:p>
            <a:pPr marL="0" lvl="1" indent="-174625" defTabSz="911225" fontAlgn="base">
              <a:spcBef>
                <a:spcPct val="0"/>
              </a:spcBef>
              <a:spcAft>
                <a:spcPct val="0"/>
              </a:spcAft>
              <a:buClr>
                <a:srgbClr val="808080"/>
              </a:buClr>
              <a:buSzPct val="125000"/>
              <a:defRPr/>
            </a:pPr>
            <a:r>
              <a:rPr lang="en-ZA" sz="1600" dirty="0" smtClean="0">
                <a:solidFill>
                  <a:prstClr val="black"/>
                </a:solidFill>
                <a:latin typeface="Caviar Dreams" panose="020B0402020204020504" pitchFamily="34" charset="0"/>
                <a:ea typeface="ＭＳ Ｐゴシック" pitchFamily="34" charset="-128"/>
              </a:rPr>
              <a:t>Part 2: HDA Board and Terms of Office</a:t>
            </a:r>
            <a:endParaRPr lang="en-ZA" sz="1600" dirty="0">
              <a:solidFill>
                <a:prstClr val="black"/>
              </a:solidFill>
              <a:latin typeface="Caviar Dreams" panose="020B0402020204020504" pitchFamily="34" charset="0"/>
              <a:ea typeface="ＭＳ Ｐゴシック" pitchFamily="34" charset="-128"/>
            </a:endParaRPr>
          </a:p>
        </p:txBody>
      </p:sp>
      <p:sp>
        <p:nvSpPr>
          <p:cNvPr id="32" name="Rectangle 15"/>
          <p:cNvSpPr>
            <a:spLocks noChangeArrowheads="1"/>
          </p:cNvSpPr>
          <p:nvPr/>
        </p:nvSpPr>
        <p:spPr bwMode="gray">
          <a:xfrm>
            <a:off x="0" y="3929615"/>
            <a:ext cx="303610" cy="299788"/>
          </a:xfrm>
          <a:prstGeom prst="rect">
            <a:avLst/>
          </a:prstGeom>
          <a:solidFill>
            <a:schemeClr val="tx2"/>
          </a:solidFill>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marL="176213" lvl="1" indent="-174625" algn="ctr" defTabSz="911225" fontAlgn="base">
              <a:spcBef>
                <a:spcPct val="0"/>
              </a:spcBef>
              <a:spcAft>
                <a:spcPct val="0"/>
              </a:spcAft>
              <a:buClr>
                <a:srgbClr val="808080"/>
              </a:buClr>
              <a:buSzPct val="125000"/>
              <a:defRPr/>
            </a:pPr>
            <a:r>
              <a:rPr lang="en-GB" sz="2000" dirty="0">
                <a:solidFill>
                  <a:prstClr val="white"/>
                </a:solidFill>
                <a:latin typeface="Caviar Dreams" panose="020B0402020204020504" pitchFamily="34" charset="0"/>
                <a:ea typeface="ＭＳ Ｐゴシック" pitchFamily="34" charset="-128"/>
              </a:rPr>
              <a:t>7</a:t>
            </a:r>
          </a:p>
        </p:txBody>
      </p:sp>
      <p:sp>
        <p:nvSpPr>
          <p:cNvPr id="43" name="Rectangle 12"/>
          <p:cNvSpPr>
            <a:spLocks noChangeArrowheads="1"/>
          </p:cNvSpPr>
          <p:nvPr/>
        </p:nvSpPr>
        <p:spPr bwMode="gray">
          <a:xfrm>
            <a:off x="2935739" y="5018955"/>
            <a:ext cx="5978421" cy="299788"/>
          </a:xfrm>
          <a:prstGeom prst="rect">
            <a:avLst/>
          </a:prstGeom>
          <a:solidFill>
            <a:schemeClr val="tx2">
              <a:lumMod val="40000"/>
              <a:lumOff val="60000"/>
            </a:schemeClr>
          </a:solidFill>
          <a:ln>
            <a:headEnd/>
            <a:tailEnd/>
          </a:ln>
        </p:spPr>
        <p:style>
          <a:lnRef idx="1">
            <a:schemeClr val="accent1"/>
          </a:lnRef>
          <a:fillRef idx="3">
            <a:schemeClr val="accent1"/>
          </a:fillRef>
          <a:effectRef idx="2">
            <a:schemeClr val="accent1"/>
          </a:effectRef>
          <a:fontRef idx="minor">
            <a:schemeClr val="lt1"/>
          </a:fontRef>
        </p:style>
        <p:txBody>
          <a:bodyPr anchor="ctr"/>
          <a:lstStyle/>
          <a:p>
            <a:pPr marL="0" lvl="1" indent="-174625" defTabSz="911225" fontAlgn="base">
              <a:spcBef>
                <a:spcPct val="0"/>
              </a:spcBef>
              <a:spcAft>
                <a:spcPct val="0"/>
              </a:spcAft>
              <a:buClr>
                <a:srgbClr val="808080"/>
              </a:buClr>
              <a:buSzPct val="125000"/>
              <a:defRPr/>
            </a:pPr>
            <a:r>
              <a:rPr lang="en-ZA" sz="1600" dirty="0">
                <a:solidFill>
                  <a:prstClr val="black"/>
                </a:solidFill>
                <a:latin typeface="Caviar Dreams" panose="020B0402020204020504" pitchFamily="34" charset="0"/>
                <a:ea typeface="ＭＳ Ｐゴシック" pitchFamily="34" charset="-128"/>
              </a:rPr>
              <a:t>Part 3: HDA Management Structures and Organogram</a:t>
            </a:r>
          </a:p>
        </p:txBody>
      </p:sp>
      <p:sp>
        <p:nvSpPr>
          <p:cNvPr id="44" name="Rectangle 15"/>
          <p:cNvSpPr>
            <a:spLocks noChangeArrowheads="1"/>
          </p:cNvSpPr>
          <p:nvPr/>
        </p:nvSpPr>
        <p:spPr bwMode="gray">
          <a:xfrm>
            <a:off x="2560692" y="5018955"/>
            <a:ext cx="303610" cy="299788"/>
          </a:xfrm>
          <a:prstGeom prst="rect">
            <a:avLst/>
          </a:prstGeom>
          <a:solidFill>
            <a:schemeClr val="tx2"/>
          </a:solidFill>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marL="176213" lvl="1" indent="-174625" algn="ctr" defTabSz="911225" fontAlgn="base">
              <a:spcBef>
                <a:spcPct val="0"/>
              </a:spcBef>
              <a:spcAft>
                <a:spcPct val="0"/>
              </a:spcAft>
              <a:buClr>
                <a:srgbClr val="808080"/>
              </a:buClr>
              <a:buSzPct val="125000"/>
              <a:defRPr/>
            </a:pPr>
            <a:r>
              <a:rPr lang="en-GB" sz="2000" dirty="0" smtClean="0">
                <a:solidFill>
                  <a:prstClr val="white"/>
                </a:solidFill>
                <a:latin typeface="Caviar Dreams" panose="020B0402020204020504" pitchFamily="34" charset="0"/>
                <a:ea typeface="ＭＳ Ｐゴシック" pitchFamily="34" charset="-128"/>
              </a:rPr>
              <a:t>8</a:t>
            </a:r>
            <a:endParaRPr lang="en-GB" sz="2000" dirty="0">
              <a:solidFill>
                <a:prstClr val="white"/>
              </a:solidFill>
              <a:latin typeface="Caviar Dreams" panose="020B0402020204020504" pitchFamily="34" charset="0"/>
              <a:ea typeface="ＭＳ Ｐゴシック" pitchFamily="34" charset="-128"/>
            </a:endParaRPr>
          </a:p>
        </p:txBody>
      </p:sp>
      <p:sp>
        <p:nvSpPr>
          <p:cNvPr id="47" name="Rectangle 12"/>
          <p:cNvSpPr>
            <a:spLocks noChangeArrowheads="1"/>
          </p:cNvSpPr>
          <p:nvPr/>
        </p:nvSpPr>
        <p:spPr bwMode="gray">
          <a:xfrm>
            <a:off x="2935740" y="5486400"/>
            <a:ext cx="5978421" cy="483159"/>
          </a:xfrm>
          <a:prstGeom prst="rect">
            <a:avLst/>
          </a:prstGeom>
          <a:solidFill>
            <a:schemeClr val="tx2">
              <a:lumMod val="40000"/>
              <a:lumOff val="60000"/>
            </a:schemeClr>
          </a:solidFill>
          <a:ln>
            <a:headEnd/>
            <a:tailEnd/>
          </a:ln>
        </p:spPr>
        <p:style>
          <a:lnRef idx="1">
            <a:schemeClr val="accent1"/>
          </a:lnRef>
          <a:fillRef idx="3">
            <a:schemeClr val="accent1"/>
          </a:fillRef>
          <a:effectRef idx="2">
            <a:schemeClr val="accent1"/>
          </a:effectRef>
          <a:fontRef idx="minor">
            <a:schemeClr val="lt1"/>
          </a:fontRef>
        </p:style>
        <p:txBody>
          <a:bodyPr anchor="ctr"/>
          <a:lstStyle/>
          <a:p>
            <a:pPr marL="0" lvl="1" indent="-174625" defTabSz="911225" fontAlgn="base">
              <a:spcBef>
                <a:spcPct val="0"/>
              </a:spcBef>
              <a:spcAft>
                <a:spcPct val="0"/>
              </a:spcAft>
              <a:buClr>
                <a:srgbClr val="808080"/>
              </a:buClr>
              <a:buSzPct val="125000"/>
              <a:defRPr/>
            </a:pPr>
            <a:endParaRPr lang="en-ZA" sz="1600" dirty="0" smtClean="0">
              <a:solidFill>
                <a:prstClr val="black"/>
              </a:solidFill>
              <a:latin typeface="Caviar Dreams" panose="020B0402020204020504" pitchFamily="34" charset="0"/>
              <a:ea typeface="ＭＳ Ｐゴシック" pitchFamily="34" charset="-128"/>
            </a:endParaRPr>
          </a:p>
          <a:p>
            <a:pPr marL="0" lvl="1" indent="-174625" defTabSz="911225" fontAlgn="base">
              <a:spcBef>
                <a:spcPct val="0"/>
              </a:spcBef>
              <a:spcAft>
                <a:spcPct val="0"/>
              </a:spcAft>
              <a:buClr>
                <a:srgbClr val="808080"/>
              </a:buClr>
              <a:buSzPct val="125000"/>
              <a:defRPr/>
            </a:pPr>
            <a:r>
              <a:rPr lang="en-ZA" sz="1600" dirty="0" smtClean="0">
                <a:solidFill>
                  <a:prstClr val="black"/>
                </a:solidFill>
                <a:latin typeface="Caviar Dreams" panose="020B0402020204020504" pitchFamily="34" charset="0"/>
                <a:ea typeface="ＭＳ Ｐゴシック" pitchFamily="34" charset="-128"/>
              </a:rPr>
              <a:t>Part </a:t>
            </a:r>
            <a:r>
              <a:rPr lang="en-ZA" sz="1600" dirty="0">
                <a:solidFill>
                  <a:prstClr val="black"/>
                </a:solidFill>
                <a:latin typeface="Caviar Dreams" panose="020B0402020204020504" pitchFamily="34" charset="0"/>
                <a:ea typeface="ＭＳ Ｐゴシック" pitchFamily="34" charset="-128"/>
              </a:rPr>
              <a:t>4: Audit outcome and key issues</a:t>
            </a:r>
          </a:p>
          <a:p>
            <a:pPr marL="0" lvl="1" indent="-174625" defTabSz="911225" fontAlgn="base">
              <a:spcBef>
                <a:spcPct val="0"/>
              </a:spcBef>
              <a:spcAft>
                <a:spcPct val="0"/>
              </a:spcAft>
              <a:buClr>
                <a:srgbClr val="808080"/>
              </a:buClr>
              <a:buSzPct val="125000"/>
              <a:defRPr/>
            </a:pPr>
            <a:endParaRPr lang="en-ZA" sz="1600" dirty="0">
              <a:solidFill>
                <a:prstClr val="black"/>
              </a:solidFill>
              <a:latin typeface="Caviar Dreams" panose="020B0402020204020504" pitchFamily="34" charset="0"/>
              <a:ea typeface="ＭＳ Ｐゴシック" pitchFamily="34" charset="-128"/>
            </a:endParaRPr>
          </a:p>
        </p:txBody>
      </p:sp>
      <p:sp>
        <p:nvSpPr>
          <p:cNvPr id="48" name="Rectangle 15"/>
          <p:cNvSpPr>
            <a:spLocks noChangeArrowheads="1"/>
          </p:cNvSpPr>
          <p:nvPr/>
        </p:nvSpPr>
        <p:spPr bwMode="gray">
          <a:xfrm>
            <a:off x="2560692" y="5630669"/>
            <a:ext cx="303610" cy="299788"/>
          </a:xfrm>
          <a:prstGeom prst="rect">
            <a:avLst/>
          </a:prstGeom>
          <a:solidFill>
            <a:schemeClr val="tx2"/>
          </a:solidFill>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marL="176213" lvl="1" indent="-174625" algn="ctr" defTabSz="911225" fontAlgn="base">
              <a:spcBef>
                <a:spcPct val="0"/>
              </a:spcBef>
              <a:spcAft>
                <a:spcPct val="0"/>
              </a:spcAft>
              <a:buClr>
                <a:srgbClr val="808080"/>
              </a:buClr>
              <a:buSzPct val="125000"/>
              <a:defRPr/>
            </a:pPr>
            <a:r>
              <a:rPr lang="en-GB" sz="2000" dirty="0">
                <a:solidFill>
                  <a:prstClr val="white"/>
                </a:solidFill>
                <a:latin typeface="Caviar Dreams" panose="020B0402020204020504" pitchFamily="34" charset="0"/>
                <a:ea typeface="ＭＳ Ｐゴシック" pitchFamily="34" charset="-128"/>
              </a:rPr>
              <a:t>10</a:t>
            </a:r>
          </a:p>
        </p:txBody>
      </p:sp>
      <p:sp>
        <p:nvSpPr>
          <p:cNvPr id="51" name="Rectangle 12"/>
          <p:cNvSpPr>
            <a:spLocks noChangeArrowheads="1"/>
          </p:cNvSpPr>
          <p:nvPr/>
        </p:nvSpPr>
        <p:spPr bwMode="gray">
          <a:xfrm>
            <a:off x="2935739" y="6302964"/>
            <a:ext cx="5978421" cy="299788"/>
          </a:xfrm>
          <a:prstGeom prst="rect">
            <a:avLst/>
          </a:prstGeom>
          <a:solidFill>
            <a:schemeClr val="tx2">
              <a:lumMod val="40000"/>
              <a:lumOff val="60000"/>
            </a:schemeClr>
          </a:solidFill>
          <a:ln>
            <a:headEnd/>
            <a:tailEnd/>
          </a:ln>
        </p:spPr>
        <p:style>
          <a:lnRef idx="1">
            <a:schemeClr val="accent1"/>
          </a:lnRef>
          <a:fillRef idx="3">
            <a:schemeClr val="accent1"/>
          </a:fillRef>
          <a:effectRef idx="2">
            <a:schemeClr val="accent1"/>
          </a:effectRef>
          <a:fontRef idx="minor">
            <a:schemeClr val="lt1"/>
          </a:fontRef>
        </p:style>
        <p:txBody>
          <a:bodyPr anchor="ctr"/>
          <a:lstStyle/>
          <a:p>
            <a:pPr marL="0" lvl="1" indent="-174625" defTabSz="911225" fontAlgn="base">
              <a:spcBef>
                <a:spcPct val="0"/>
              </a:spcBef>
              <a:spcAft>
                <a:spcPct val="0"/>
              </a:spcAft>
              <a:buClr>
                <a:srgbClr val="808080"/>
              </a:buClr>
              <a:buSzPct val="125000"/>
              <a:defRPr/>
            </a:pPr>
            <a:r>
              <a:rPr lang="en-ZA" sz="1600" dirty="0">
                <a:solidFill>
                  <a:prstClr val="black"/>
                </a:solidFill>
                <a:latin typeface="Caviar Dreams" panose="020B0402020204020504" pitchFamily="34" charset="0"/>
                <a:ea typeface="ＭＳ Ｐゴシック" pitchFamily="34" charset="-128"/>
              </a:rPr>
              <a:t>Financial Results</a:t>
            </a:r>
          </a:p>
        </p:txBody>
      </p:sp>
      <p:sp>
        <p:nvSpPr>
          <p:cNvPr id="52" name="Rectangle 15"/>
          <p:cNvSpPr>
            <a:spLocks noChangeArrowheads="1"/>
          </p:cNvSpPr>
          <p:nvPr/>
        </p:nvSpPr>
        <p:spPr bwMode="gray">
          <a:xfrm>
            <a:off x="2560692" y="6302964"/>
            <a:ext cx="303610" cy="299788"/>
          </a:xfrm>
          <a:prstGeom prst="rect">
            <a:avLst/>
          </a:prstGeom>
          <a:solidFill>
            <a:schemeClr val="tx2"/>
          </a:solidFill>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marL="176213" lvl="1" indent="-174625" algn="ctr" defTabSz="911225" fontAlgn="base">
              <a:spcBef>
                <a:spcPct val="0"/>
              </a:spcBef>
              <a:spcAft>
                <a:spcPct val="0"/>
              </a:spcAft>
              <a:buClr>
                <a:srgbClr val="808080"/>
              </a:buClr>
              <a:buSzPct val="125000"/>
              <a:defRPr/>
            </a:pPr>
            <a:r>
              <a:rPr lang="en-GB" sz="2000" dirty="0">
                <a:solidFill>
                  <a:prstClr val="white"/>
                </a:solidFill>
                <a:latin typeface="Caviar Dreams" panose="020B0402020204020504" pitchFamily="34" charset="0"/>
                <a:ea typeface="ＭＳ Ｐゴシック" pitchFamily="34" charset="-128"/>
              </a:rPr>
              <a:t>11</a:t>
            </a:r>
          </a:p>
        </p:txBody>
      </p:sp>
      <p:pic>
        <p:nvPicPr>
          <p:cNvPr id="53" name="Picture 52" descr="\\hdajhbfiles\Departments\Thebho\N2Gateway_CapeTown\Joe slovo &amp; boystown Folder 1-101.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 y="633924"/>
            <a:ext cx="2489252" cy="1794643"/>
          </a:xfrm>
          <a:prstGeom prst="rect">
            <a:avLst/>
          </a:prstGeom>
          <a:noFill/>
          <a:ln>
            <a:noFill/>
          </a:ln>
        </p:spPr>
      </p:pic>
      <p:pic>
        <p:nvPicPr>
          <p:cNvPr id="55" name="Picture 54" descr="\\hdajhbfiles\Departments\Thebho\N2Gateway_CapeTown\JoeSlovo (3).JP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430898" y="2608011"/>
            <a:ext cx="2483263" cy="2047454"/>
          </a:xfrm>
          <a:prstGeom prst="rect">
            <a:avLst/>
          </a:prstGeom>
          <a:noFill/>
          <a:ln>
            <a:noFill/>
          </a:ln>
        </p:spPr>
      </p:pic>
      <p:pic>
        <p:nvPicPr>
          <p:cNvPr id="56" name="Picture 2"/>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11837" b="8170"/>
          <a:stretch/>
        </p:blipFill>
        <p:spPr bwMode="auto">
          <a:xfrm>
            <a:off x="27888" y="5018130"/>
            <a:ext cx="2461367" cy="16030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908833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69424"/>
          </a:xfrm>
          <a:noFill/>
        </p:spPr>
        <p:txBody>
          <a:bodyPr>
            <a:normAutofit/>
          </a:bodyPr>
          <a:lstStyle/>
          <a:p>
            <a:r>
              <a:rPr lang="en-ZA" sz="1600" dirty="0" smtClean="0"/>
              <a:t>PROGRAMME 2: ORGANISATIONAL PERFORMANCE</a:t>
            </a:r>
            <a:endParaRPr lang="en-ZA" sz="1600" dirty="0"/>
          </a:p>
        </p:txBody>
      </p:sp>
      <p:graphicFrame>
        <p:nvGraphicFramePr>
          <p:cNvPr id="4" name="Table 3"/>
          <p:cNvGraphicFramePr>
            <a:graphicFrameLocks noGrp="1"/>
          </p:cNvGraphicFramePr>
          <p:nvPr>
            <p:extLst>
              <p:ext uri="{D42A27DB-BD31-4B8C-83A1-F6EECF244321}">
                <p14:modId xmlns="" xmlns:p14="http://schemas.microsoft.com/office/powerpoint/2010/main" val="1584647395"/>
              </p:ext>
            </p:extLst>
          </p:nvPr>
        </p:nvGraphicFramePr>
        <p:xfrm>
          <a:off x="333930" y="844065"/>
          <a:ext cx="8165301" cy="5663138"/>
        </p:xfrm>
        <a:graphic>
          <a:graphicData uri="http://schemas.openxmlformats.org/drawingml/2006/table">
            <a:tbl>
              <a:tblPr/>
              <a:tblGrid>
                <a:gridCol w="837759"/>
                <a:gridCol w="1231329"/>
                <a:gridCol w="445826"/>
                <a:gridCol w="1020662"/>
                <a:gridCol w="600966"/>
                <a:gridCol w="1296650"/>
                <a:gridCol w="839393"/>
                <a:gridCol w="844292"/>
                <a:gridCol w="1048424"/>
              </a:tblGrid>
              <a:tr h="393320">
                <a:tc gridSpan="9">
                  <a:txBody>
                    <a:bodyPr/>
                    <a:lstStyle/>
                    <a:p>
                      <a:pPr algn="just">
                        <a:lnSpc>
                          <a:spcPct val="150000"/>
                        </a:lnSpc>
                        <a:spcAft>
                          <a:spcPts val="0"/>
                        </a:spcAft>
                      </a:pPr>
                      <a:r>
                        <a:rPr lang="en-US" sz="900" b="1" dirty="0" err="1">
                          <a:solidFill>
                            <a:srgbClr val="FFFFFF"/>
                          </a:solidFill>
                          <a:effectLst/>
                          <a:latin typeface="Arial"/>
                          <a:ea typeface="MS Mincho"/>
                          <a:cs typeface="Arial"/>
                        </a:rPr>
                        <a:t>Programme</a:t>
                      </a:r>
                      <a:r>
                        <a:rPr lang="en-US" sz="900" b="1" dirty="0">
                          <a:solidFill>
                            <a:srgbClr val="FFFFFF"/>
                          </a:solidFill>
                          <a:effectLst/>
                          <a:latin typeface="Arial"/>
                          <a:ea typeface="MS Mincho"/>
                          <a:cs typeface="Arial"/>
                        </a:rPr>
                        <a:t> </a:t>
                      </a:r>
                      <a:r>
                        <a:rPr lang="en-GB" sz="900" b="1" dirty="0">
                          <a:solidFill>
                            <a:srgbClr val="FFFFFF"/>
                          </a:solidFill>
                          <a:effectLst/>
                          <a:latin typeface="Arial"/>
                          <a:ea typeface="MS Mincho"/>
                          <a:cs typeface="Arial"/>
                        </a:rPr>
                        <a:t>2A: Strategic Organisational Performance</a:t>
                      </a:r>
                      <a:endParaRPr lang="en-ZA" sz="900" dirty="0">
                        <a:effectLst/>
                        <a:latin typeface="Arial"/>
                        <a:ea typeface="MS Mincho"/>
                        <a:cs typeface="Times New Roman"/>
                      </a:endParaRPr>
                    </a:p>
                    <a:p>
                      <a:pPr algn="ctr">
                        <a:lnSpc>
                          <a:spcPct val="150000"/>
                        </a:lnSpc>
                        <a:spcAft>
                          <a:spcPts val="0"/>
                        </a:spcAft>
                      </a:pPr>
                      <a:r>
                        <a:rPr lang="en-GB" sz="900" b="1" dirty="0">
                          <a:solidFill>
                            <a:srgbClr val="FFFFFF"/>
                          </a:solidFill>
                          <a:effectLst/>
                          <a:latin typeface="Arial"/>
                          <a:ea typeface="MS Mincho"/>
                          <a:cs typeface="Arial"/>
                        </a:rPr>
                        <a:t>Programme purpose:</a:t>
                      </a:r>
                      <a:r>
                        <a:rPr lang="en-GB" sz="900" dirty="0">
                          <a:solidFill>
                            <a:srgbClr val="FFFFFF"/>
                          </a:solidFill>
                          <a:effectLst/>
                          <a:latin typeface="Arial"/>
                          <a:ea typeface="MS Mincho"/>
                          <a:cs typeface="Arial"/>
                        </a:rPr>
                        <a:t> </a:t>
                      </a:r>
                      <a:r>
                        <a:rPr lang="en-US" sz="900" dirty="0">
                          <a:solidFill>
                            <a:srgbClr val="FFFFFF"/>
                          </a:solidFill>
                          <a:effectLst/>
                          <a:latin typeface="Arial"/>
                          <a:ea typeface="MS Mincho"/>
                          <a:cs typeface="Arial"/>
                        </a:rPr>
                        <a:t>To develop and implement a long-term vision and strategy for the HDA to achieve its mandate</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659175">
                <a:tc>
                  <a:txBody>
                    <a:bodyPr/>
                    <a:lstStyle/>
                    <a:p>
                      <a:pPr algn="just">
                        <a:lnSpc>
                          <a:spcPct val="150000"/>
                        </a:lnSpc>
                        <a:spcAft>
                          <a:spcPts val="0"/>
                        </a:spcAft>
                      </a:pPr>
                      <a:r>
                        <a:rPr lang="en-GB" sz="900" b="1">
                          <a:solidFill>
                            <a:srgbClr val="FFFFFF"/>
                          </a:solidFill>
                          <a:effectLst/>
                          <a:latin typeface="Arial"/>
                          <a:ea typeface="MS Mincho"/>
                          <a:cs typeface="Arial"/>
                        </a:rPr>
                        <a:t>Strategic Objective</a:t>
                      </a:r>
                      <a:endParaRPr lang="en-ZA" sz="900">
                        <a:effectLst/>
                        <a:latin typeface="Arial"/>
                        <a:ea typeface="MS Mincho"/>
                        <a:cs typeface="Times New Roman"/>
                      </a:endParaRPr>
                    </a:p>
                  </a:txBody>
                  <a:tcPr marL="64627" marR="64627" marT="29949" marB="299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just">
                        <a:lnSpc>
                          <a:spcPct val="150000"/>
                        </a:lnSpc>
                        <a:spcAft>
                          <a:spcPts val="0"/>
                        </a:spcAft>
                      </a:pPr>
                      <a:r>
                        <a:rPr lang="en-GB" sz="900" b="1" dirty="0">
                          <a:solidFill>
                            <a:srgbClr val="FFFFFF"/>
                          </a:solidFill>
                          <a:effectLst/>
                          <a:latin typeface="Arial"/>
                          <a:ea typeface="MS Mincho"/>
                          <a:cs typeface="Arial"/>
                        </a:rPr>
                        <a:t>Key Activities</a:t>
                      </a:r>
                      <a:endParaRPr lang="en-ZA" sz="900" dirty="0">
                        <a:effectLst/>
                        <a:latin typeface="Arial"/>
                        <a:ea typeface="MS Mincho"/>
                        <a:cs typeface="Times New Roman"/>
                      </a:endParaRPr>
                    </a:p>
                  </a:txBody>
                  <a:tcPr marL="64627" marR="64627" marT="29949" marB="299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50000"/>
                        </a:lnSpc>
                        <a:spcAft>
                          <a:spcPts val="0"/>
                        </a:spcAft>
                      </a:pPr>
                      <a:r>
                        <a:rPr lang="en-GB" sz="900" b="1">
                          <a:solidFill>
                            <a:srgbClr val="FFFFFF"/>
                          </a:solidFill>
                          <a:effectLst/>
                          <a:latin typeface="Arial"/>
                          <a:ea typeface="MS Mincho"/>
                          <a:cs typeface="Arial"/>
                        </a:rPr>
                        <a:t>Indicator Number</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just">
                        <a:lnSpc>
                          <a:spcPct val="150000"/>
                        </a:lnSpc>
                        <a:spcAft>
                          <a:spcPts val="0"/>
                        </a:spcAft>
                      </a:pPr>
                      <a:r>
                        <a:rPr lang="en-GB" sz="900" b="1">
                          <a:solidFill>
                            <a:srgbClr val="FFFFFF"/>
                          </a:solidFill>
                          <a:effectLst/>
                          <a:latin typeface="Arial"/>
                          <a:ea typeface="MS Mincho"/>
                          <a:cs typeface="Arial"/>
                        </a:rPr>
                        <a:t>Performance Measure/Indicator</a:t>
                      </a:r>
                      <a:endParaRPr lang="en-ZA" sz="900">
                        <a:effectLst/>
                        <a:latin typeface="Arial"/>
                        <a:ea typeface="MS Mincho"/>
                        <a:cs typeface="Times New Roman"/>
                      </a:endParaRPr>
                    </a:p>
                  </a:txBody>
                  <a:tcPr marL="64627" marR="64627" marT="29949" marB="299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just">
                        <a:lnSpc>
                          <a:spcPct val="150000"/>
                        </a:lnSpc>
                        <a:spcAft>
                          <a:spcPts val="0"/>
                        </a:spcAft>
                      </a:pPr>
                      <a:r>
                        <a:rPr lang="en-US" sz="900">
                          <a:solidFill>
                            <a:srgbClr val="FFFFFF"/>
                          </a:solidFill>
                          <a:effectLst/>
                          <a:latin typeface="Arial"/>
                          <a:ea typeface="MS Mincho"/>
                          <a:cs typeface="Arial"/>
                        </a:rPr>
                        <a:t>Baseline</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50000"/>
                        </a:lnSpc>
                        <a:spcAft>
                          <a:spcPts val="0"/>
                        </a:spcAft>
                      </a:pPr>
                      <a:r>
                        <a:rPr lang="en-GB" sz="900" b="1">
                          <a:solidFill>
                            <a:srgbClr val="FFFFFF"/>
                          </a:solidFill>
                          <a:effectLst/>
                          <a:latin typeface="Arial"/>
                          <a:ea typeface="MS Mincho"/>
                          <a:cs typeface="Arial"/>
                        </a:rPr>
                        <a:t>2017/18 Target</a:t>
                      </a:r>
                      <a:endParaRPr lang="en-ZA" sz="900">
                        <a:effectLst/>
                        <a:latin typeface="Arial"/>
                        <a:ea typeface="MS Mincho"/>
                        <a:cs typeface="Times New Roman"/>
                      </a:endParaRPr>
                    </a:p>
                  </a:txBody>
                  <a:tcPr marL="64627" marR="64627" marT="29949" marB="299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15000"/>
                        </a:lnSpc>
                        <a:spcAft>
                          <a:spcPts val="0"/>
                        </a:spcAft>
                      </a:pPr>
                      <a:r>
                        <a:rPr lang="en-GB" sz="900" b="1">
                          <a:solidFill>
                            <a:srgbClr val="FFFFFF"/>
                          </a:solidFill>
                          <a:effectLst/>
                          <a:latin typeface="Arial"/>
                          <a:ea typeface="MS Mincho"/>
                          <a:cs typeface="Arial"/>
                        </a:rPr>
                        <a:t>Annual Performance</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15000"/>
                        </a:lnSpc>
                        <a:spcAft>
                          <a:spcPts val="0"/>
                        </a:spcAft>
                      </a:pPr>
                      <a:r>
                        <a:rPr lang="en-GB" sz="900" b="1">
                          <a:solidFill>
                            <a:srgbClr val="FFFFFF"/>
                          </a:solidFill>
                          <a:effectLst/>
                          <a:latin typeface="Arial"/>
                          <a:ea typeface="MS Mincho"/>
                          <a:cs typeface="Arial"/>
                        </a:rPr>
                        <a:t>Variance</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15000"/>
                        </a:lnSpc>
                        <a:spcAft>
                          <a:spcPts val="0"/>
                        </a:spcAft>
                      </a:pPr>
                      <a:r>
                        <a:rPr lang="en-GB" sz="900" b="1">
                          <a:solidFill>
                            <a:srgbClr val="FFFFFF"/>
                          </a:solidFill>
                          <a:effectLst/>
                          <a:latin typeface="Arial"/>
                          <a:ea typeface="MS Mincho"/>
                          <a:cs typeface="Arial"/>
                        </a:rPr>
                        <a:t>Reasons for variance</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r>
              <a:tr h="1891337">
                <a:tc>
                  <a:txBody>
                    <a:bodyPr/>
                    <a:lstStyle/>
                    <a:p>
                      <a:pPr algn="just">
                        <a:lnSpc>
                          <a:spcPct val="115000"/>
                        </a:lnSpc>
                        <a:spcAft>
                          <a:spcPts val="0"/>
                        </a:spcAft>
                      </a:pPr>
                      <a:r>
                        <a:rPr lang="en-US" sz="900">
                          <a:effectLst/>
                          <a:latin typeface="Arial"/>
                          <a:ea typeface="MS Mincho"/>
                          <a:cs typeface="Arial"/>
                        </a:rPr>
                        <a:t>To ensure the development and implementation of a long-term vision and strategy for the HDA</a:t>
                      </a:r>
                      <a:endParaRPr lang="en-ZA" sz="900">
                        <a:effectLst/>
                        <a:latin typeface="Arial"/>
                        <a:ea typeface="MS Mincho"/>
                        <a:cs typeface="Times New Roman"/>
                      </a:endParaRPr>
                    </a:p>
                  </a:txBody>
                  <a:tcPr marL="64627" marR="64627" marT="29949" marB="299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900">
                          <a:effectLst/>
                          <a:latin typeface="Arial"/>
                          <a:ea typeface="MS Mincho"/>
                          <a:cs typeface="Arial"/>
                        </a:rPr>
                        <a:t>A workshop held with the HDA Executive Committee every six months to review and refine the strategic plan </a:t>
                      </a:r>
                      <a:endParaRPr lang="en-ZA" sz="900">
                        <a:effectLst/>
                        <a:latin typeface="Arial"/>
                        <a:ea typeface="MS Mincho"/>
                        <a:cs typeface="Times New Roman"/>
                      </a:endParaRPr>
                    </a:p>
                    <a:p>
                      <a:pPr algn="just">
                        <a:lnSpc>
                          <a:spcPct val="115000"/>
                        </a:lnSpc>
                        <a:spcAft>
                          <a:spcPts val="0"/>
                        </a:spcAft>
                      </a:pPr>
                      <a:r>
                        <a:rPr lang="en-US" sz="900">
                          <a:effectLst/>
                          <a:latin typeface="Arial"/>
                          <a:ea typeface="MS Mincho"/>
                          <a:cs typeface="Arial"/>
                        </a:rPr>
                        <a:t>An annual evaluation undertaken of the strategic plan and revisions made accordingly</a:t>
                      </a:r>
                      <a:endParaRPr lang="en-ZA" sz="900">
                        <a:effectLst/>
                        <a:latin typeface="Arial"/>
                        <a:ea typeface="MS Mincho"/>
                        <a:cs typeface="Times New Roman"/>
                      </a:endParaRPr>
                    </a:p>
                  </a:txBody>
                  <a:tcPr marL="64627" marR="64627" marT="29949" marB="299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900" b="1">
                          <a:effectLst/>
                          <a:latin typeface="Arial"/>
                          <a:ea typeface="MS Mincho"/>
                          <a:cs typeface="Arial"/>
                        </a:rPr>
                        <a:t>2A.1</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900" dirty="0">
                          <a:effectLst/>
                          <a:latin typeface="Arial"/>
                          <a:ea typeface="MS Mincho"/>
                          <a:cs typeface="Arial"/>
                        </a:rPr>
                        <a:t>Approved three-year strategic plan for the HDA </a:t>
                      </a:r>
                      <a:endParaRPr lang="en-ZA" sz="900" dirty="0">
                        <a:effectLst/>
                        <a:latin typeface="Arial"/>
                        <a:ea typeface="MS Mincho"/>
                        <a:cs typeface="Times New Roman"/>
                      </a:endParaRPr>
                    </a:p>
                    <a:p>
                      <a:pPr algn="just">
                        <a:lnSpc>
                          <a:spcPct val="115000"/>
                        </a:lnSpc>
                        <a:spcAft>
                          <a:spcPts val="0"/>
                        </a:spcAft>
                      </a:pPr>
                      <a:r>
                        <a:rPr lang="en-GB" sz="900" dirty="0">
                          <a:effectLst/>
                          <a:latin typeface="Arial"/>
                          <a:ea typeface="MS Mincho"/>
                          <a:cs typeface="Arial"/>
                        </a:rPr>
                        <a:t> </a:t>
                      </a:r>
                      <a:endParaRPr lang="en-ZA" sz="900" dirty="0">
                        <a:effectLst/>
                        <a:latin typeface="Arial"/>
                        <a:ea typeface="MS Mincho"/>
                        <a:cs typeface="Times New Roman"/>
                      </a:endParaRPr>
                    </a:p>
                    <a:p>
                      <a:pPr algn="just">
                        <a:lnSpc>
                          <a:spcPct val="115000"/>
                        </a:lnSpc>
                        <a:spcAft>
                          <a:spcPts val="0"/>
                        </a:spcAft>
                      </a:pPr>
                      <a:r>
                        <a:rPr lang="en-GB" sz="900" dirty="0">
                          <a:effectLst/>
                          <a:latin typeface="Arial"/>
                          <a:ea typeface="MS Mincho"/>
                          <a:cs typeface="Arial"/>
                        </a:rPr>
                        <a:t>Six monthly reviews by the Executive Committee </a:t>
                      </a:r>
                      <a:endParaRPr lang="en-ZA" sz="900" dirty="0">
                        <a:effectLst/>
                        <a:latin typeface="Arial"/>
                        <a:ea typeface="MS Mincho"/>
                        <a:cs typeface="Times New Roman"/>
                      </a:endParaRPr>
                    </a:p>
                    <a:p>
                      <a:pPr algn="just">
                        <a:lnSpc>
                          <a:spcPct val="115000"/>
                        </a:lnSpc>
                        <a:spcAft>
                          <a:spcPts val="0"/>
                        </a:spcAft>
                      </a:pPr>
                      <a:r>
                        <a:rPr lang="en-GB" sz="900" dirty="0">
                          <a:effectLst/>
                          <a:latin typeface="Arial"/>
                          <a:ea typeface="MS Mincho"/>
                          <a:cs typeface="Arial"/>
                        </a:rPr>
                        <a:t>Annual evaluation</a:t>
                      </a:r>
                      <a:endParaRPr lang="en-ZA" sz="900" dirty="0">
                        <a:effectLst/>
                        <a:latin typeface="Arial"/>
                        <a:ea typeface="MS Mincho"/>
                        <a:cs typeface="Times New Roman"/>
                      </a:endParaRPr>
                    </a:p>
                  </a:txBody>
                  <a:tcPr marL="64627" marR="64627" marT="29949" marB="299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900" dirty="0">
                          <a:effectLst/>
                          <a:latin typeface="Arial"/>
                          <a:ea typeface="MS Mincho"/>
                          <a:cs typeface="Arial"/>
                        </a:rPr>
                        <a:t> </a:t>
                      </a:r>
                      <a:endParaRPr lang="en-ZA" sz="900" dirty="0">
                        <a:effectLst/>
                        <a:latin typeface="Arial"/>
                        <a:ea typeface="MS Mincho"/>
                        <a:cs typeface="Times New Roman"/>
                      </a:endParaRPr>
                    </a:p>
                    <a:p>
                      <a:pPr algn="just">
                        <a:lnSpc>
                          <a:spcPct val="115000"/>
                        </a:lnSpc>
                        <a:spcAft>
                          <a:spcPts val="0"/>
                        </a:spcAft>
                      </a:pPr>
                      <a:r>
                        <a:rPr lang="en-GB" sz="900" dirty="0">
                          <a:effectLst/>
                          <a:latin typeface="Arial"/>
                          <a:ea typeface="MS Mincho"/>
                          <a:cs typeface="Arial"/>
                        </a:rPr>
                        <a:t>No Baseline</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900">
                          <a:effectLst/>
                          <a:latin typeface="Arial"/>
                          <a:ea typeface="MS Mincho"/>
                          <a:cs typeface="Arial"/>
                        </a:rPr>
                        <a:t>Three-year strategic plan finalized by end August 2017</a:t>
                      </a:r>
                      <a:endParaRPr lang="en-ZA" sz="900">
                        <a:effectLst/>
                        <a:latin typeface="Arial"/>
                        <a:ea typeface="MS Mincho"/>
                        <a:cs typeface="Times New Roman"/>
                      </a:endParaRPr>
                    </a:p>
                    <a:p>
                      <a:pPr algn="just">
                        <a:lnSpc>
                          <a:spcPct val="115000"/>
                        </a:lnSpc>
                        <a:spcAft>
                          <a:spcPts val="0"/>
                        </a:spcAft>
                      </a:pPr>
                      <a:r>
                        <a:rPr lang="en-GB" sz="900">
                          <a:effectLst/>
                          <a:latin typeface="Arial"/>
                          <a:ea typeface="MS Mincho"/>
                          <a:cs typeface="Arial"/>
                        </a:rPr>
                        <a:t> </a:t>
                      </a:r>
                      <a:endParaRPr lang="en-ZA" sz="900">
                        <a:effectLst/>
                        <a:latin typeface="Arial"/>
                        <a:ea typeface="MS Mincho"/>
                        <a:cs typeface="Times New Roman"/>
                      </a:endParaRPr>
                    </a:p>
                    <a:p>
                      <a:pPr algn="l">
                        <a:lnSpc>
                          <a:spcPct val="115000"/>
                        </a:lnSpc>
                        <a:spcAft>
                          <a:spcPts val="0"/>
                        </a:spcAft>
                      </a:pPr>
                      <a:r>
                        <a:rPr lang="en-GB" sz="900">
                          <a:effectLst/>
                          <a:latin typeface="Arial"/>
                          <a:ea typeface="MS Mincho"/>
                          <a:cs typeface="Arial"/>
                        </a:rPr>
                        <a:t>Annual evaluation in November 2017</a:t>
                      </a:r>
                      <a:endParaRPr lang="en-ZA" sz="900">
                        <a:effectLst/>
                        <a:latin typeface="Arial"/>
                        <a:ea typeface="MS Mincho"/>
                        <a:cs typeface="Times New Roman"/>
                      </a:endParaRPr>
                    </a:p>
                  </a:txBody>
                  <a:tcPr marL="64627" marR="64627" marT="29949" marB="299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ctr">
                        <a:lnSpc>
                          <a:spcPct val="150000"/>
                        </a:lnSpc>
                        <a:spcAft>
                          <a:spcPts val="1000"/>
                        </a:spcAft>
                        <a:tabLst>
                          <a:tab pos="457200" algn="l"/>
                        </a:tabLst>
                      </a:pPr>
                      <a:r>
                        <a:rPr lang="en-GB" sz="900" b="1" dirty="0">
                          <a:solidFill>
                            <a:srgbClr val="92D050"/>
                          </a:solidFill>
                          <a:effectLst/>
                          <a:latin typeface="Arial"/>
                          <a:ea typeface="MS Mincho"/>
                          <a:cs typeface="Arial"/>
                        </a:rPr>
                        <a:t>Achieved</a:t>
                      </a:r>
                      <a:endParaRPr lang="en-ZA" sz="900" dirty="0">
                        <a:effectLst/>
                        <a:latin typeface="Arial"/>
                        <a:ea typeface="MS Mincho"/>
                        <a:cs typeface="Times New Roman"/>
                      </a:endParaRPr>
                    </a:p>
                    <a:p>
                      <a:pPr marL="109220" algn="l">
                        <a:lnSpc>
                          <a:spcPct val="150000"/>
                        </a:lnSpc>
                        <a:spcAft>
                          <a:spcPts val="1000"/>
                        </a:spcAft>
                        <a:tabLst>
                          <a:tab pos="457200" algn="l"/>
                        </a:tabLst>
                      </a:pPr>
                      <a:r>
                        <a:rPr lang="en-GB" sz="900" dirty="0">
                          <a:effectLst/>
                          <a:latin typeface="Arial"/>
                          <a:ea typeface="MS Mincho"/>
                          <a:cs typeface="Arial"/>
                        </a:rPr>
                        <a:t>Annual Performance Plan and Strategic Plan 2018-2023  completed and approved by HDA Board</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ctr">
                        <a:lnSpc>
                          <a:spcPct val="150000"/>
                        </a:lnSpc>
                        <a:spcAft>
                          <a:spcPts val="1000"/>
                        </a:spcAft>
                        <a:tabLst>
                          <a:tab pos="457200" algn="l"/>
                        </a:tabLst>
                      </a:pPr>
                      <a:r>
                        <a:rPr lang="en-GB" sz="900" b="1">
                          <a:effectLst/>
                          <a:latin typeface="Arial"/>
                          <a:ea typeface="MS Mincho"/>
                          <a:cs typeface="Arial"/>
                        </a:rPr>
                        <a:t>None</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1435" marR="97790" algn="just">
                        <a:lnSpc>
                          <a:spcPct val="115000"/>
                        </a:lnSpc>
                        <a:spcAft>
                          <a:spcPts val="0"/>
                        </a:spcAft>
                      </a:pPr>
                      <a:r>
                        <a:rPr lang="en-GB" sz="900">
                          <a:effectLst/>
                          <a:latin typeface="Arial"/>
                          <a:ea typeface="MS Mincho"/>
                          <a:cs typeface="Arial"/>
                        </a:rPr>
                        <a:t>None</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4657">
                <a:tc>
                  <a:txBody>
                    <a:bodyPr/>
                    <a:lstStyle/>
                    <a:p>
                      <a:pPr algn="just">
                        <a:lnSpc>
                          <a:spcPct val="150000"/>
                        </a:lnSpc>
                        <a:spcAft>
                          <a:spcPts val="0"/>
                        </a:spcAft>
                      </a:pPr>
                      <a:r>
                        <a:rPr lang="en-US" sz="900">
                          <a:effectLst/>
                          <a:latin typeface="Arial"/>
                          <a:ea typeface="MS Mincho"/>
                          <a:cs typeface="Arial"/>
                        </a:rPr>
                        <a:t>To ensure the development andeffective implementation and monitoring of the Annual Performance Plan</a:t>
                      </a:r>
                      <a:endParaRPr lang="en-ZA" sz="900">
                        <a:effectLst/>
                        <a:latin typeface="Arial"/>
                        <a:ea typeface="MS Mincho"/>
                        <a:cs typeface="Times New Roman"/>
                      </a:endParaRPr>
                    </a:p>
                  </a:txBody>
                  <a:tcPr marL="64627" marR="64627" marT="29949" marB="299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900">
                          <a:effectLst/>
                          <a:latin typeface="Arial"/>
                          <a:ea typeface="MS Mincho"/>
                          <a:cs typeface="Arial"/>
                        </a:rPr>
                        <a:t>Produce reports on implementation of Annual Performance Plan.</a:t>
                      </a:r>
                      <a:endParaRPr lang="en-ZA" sz="900">
                        <a:effectLst/>
                        <a:latin typeface="Arial"/>
                        <a:ea typeface="MS Mincho"/>
                        <a:cs typeface="Times New Roman"/>
                      </a:endParaRPr>
                    </a:p>
                  </a:txBody>
                  <a:tcPr marL="64627" marR="64627" marT="29949" marB="299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b="1">
                          <a:effectLst/>
                          <a:latin typeface="Arial"/>
                          <a:ea typeface="MS Mincho"/>
                          <a:cs typeface="Arial"/>
                        </a:rPr>
                        <a:t>2A.2</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900">
                          <a:effectLst/>
                          <a:latin typeface="Arial"/>
                          <a:ea typeface="MS Mincho"/>
                          <a:cs typeface="Arial"/>
                        </a:rPr>
                        <a:t>Reports produced 100% according to set reporting requirements</a:t>
                      </a:r>
                      <a:endParaRPr lang="en-ZA" sz="900">
                        <a:effectLst/>
                        <a:latin typeface="Arial"/>
                        <a:ea typeface="MS Mincho"/>
                        <a:cs typeface="Times New Roman"/>
                      </a:endParaRPr>
                    </a:p>
                  </a:txBody>
                  <a:tcPr marL="64627" marR="64627" marT="29949" marB="299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900">
                          <a:effectLst/>
                          <a:latin typeface="Arial"/>
                          <a:ea typeface="MS Mincho"/>
                          <a:cs typeface="Arial"/>
                        </a:rPr>
                        <a:t>No Baseline</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900" dirty="0">
                          <a:effectLst/>
                          <a:latin typeface="Arial"/>
                          <a:ea typeface="MS Mincho"/>
                          <a:cs typeface="Arial"/>
                        </a:rPr>
                        <a:t>Reports produced 100% according to set reporting requirements</a:t>
                      </a:r>
                      <a:endParaRPr lang="en-ZA" sz="900" dirty="0">
                        <a:effectLst/>
                        <a:latin typeface="Arial"/>
                        <a:ea typeface="MS Mincho"/>
                        <a:cs typeface="Times New Roman"/>
                      </a:endParaRPr>
                    </a:p>
                  </a:txBody>
                  <a:tcPr marL="64627" marR="64627" marT="29949" marB="299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ctr" defTabSz="457200" rtl="0" eaLnBrk="1" latinLnBrk="0" hangingPunct="1">
                        <a:lnSpc>
                          <a:spcPct val="150000"/>
                        </a:lnSpc>
                        <a:spcAft>
                          <a:spcPts val="1000"/>
                        </a:spcAft>
                        <a:tabLst>
                          <a:tab pos="457200" algn="l"/>
                        </a:tabLst>
                      </a:pPr>
                      <a:r>
                        <a:rPr lang="en-US" sz="900" b="1" kern="1200" dirty="0">
                          <a:solidFill>
                            <a:srgbClr val="92D050"/>
                          </a:solidFill>
                          <a:effectLst/>
                          <a:latin typeface="Arial"/>
                          <a:ea typeface="MS Mincho"/>
                          <a:cs typeface="Arial"/>
                        </a:rPr>
                        <a:t>Achieved</a:t>
                      </a:r>
                      <a:endParaRPr lang="en-ZA" sz="900" b="1" kern="1200" dirty="0">
                        <a:solidFill>
                          <a:srgbClr val="92D050"/>
                        </a:solidFill>
                        <a:effectLst/>
                        <a:latin typeface="Arial"/>
                        <a:ea typeface="MS Mincho"/>
                        <a:cs typeface="Arial"/>
                      </a:endParaRPr>
                    </a:p>
                    <a:p>
                      <a:pPr marL="109220" algn="just">
                        <a:lnSpc>
                          <a:spcPct val="150000"/>
                        </a:lnSpc>
                        <a:spcAft>
                          <a:spcPts val="1000"/>
                        </a:spcAft>
                        <a:tabLst>
                          <a:tab pos="457200" algn="l"/>
                        </a:tabLst>
                      </a:pPr>
                      <a:r>
                        <a:rPr lang="en-US" sz="900" dirty="0">
                          <a:effectLst/>
                          <a:latin typeface="Arial"/>
                          <a:ea typeface="MS Mincho"/>
                          <a:cs typeface="Arial"/>
                        </a:rPr>
                        <a:t>100% reports developed in line with requirements as defined in the HDA </a:t>
                      </a:r>
                      <a:r>
                        <a:rPr lang="en-US" sz="900" dirty="0" err="1">
                          <a:effectLst/>
                          <a:latin typeface="Arial"/>
                          <a:ea typeface="MS Mincho"/>
                          <a:cs typeface="Arial"/>
                        </a:rPr>
                        <a:t>Organisational</a:t>
                      </a:r>
                      <a:r>
                        <a:rPr lang="en-US" sz="900" dirty="0">
                          <a:effectLst/>
                          <a:latin typeface="Arial"/>
                          <a:ea typeface="MS Mincho"/>
                          <a:cs typeface="Arial"/>
                        </a:rPr>
                        <a:t> Performance Management Framework</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ctr">
                        <a:lnSpc>
                          <a:spcPct val="150000"/>
                        </a:lnSpc>
                        <a:spcAft>
                          <a:spcPts val="1000"/>
                        </a:spcAft>
                        <a:tabLst>
                          <a:tab pos="457200" algn="l"/>
                        </a:tabLst>
                      </a:pPr>
                      <a:r>
                        <a:rPr lang="en-US" sz="900" dirty="0">
                          <a:effectLst/>
                          <a:latin typeface="Arial"/>
                          <a:ea typeface="MS Mincho"/>
                          <a:cs typeface="Arial"/>
                        </a:rPr>
                        <a:t>None</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1595" marR="88265" algn="just">
                        <a:lnSpc>
                          <a:spcPct val="150000"/>
                        </a:lnSpc>
                        <a:spcAft>
                          <a:spcPts val="1000"/>
                        </a:spcAft>
                        <a:tabLst>
                          <a:tab pos="457200" algn="l"/>
                        </a:tabLst>
                      </a:pPr>
                      <a:r>
                        <a:rPr lang="en-GB" sz="900" dirty="0">
                          <a:effectLst/>
                          <a:latin typeface="Arial"/>
                          <a:ea typeface="MS Mincho"/>
                          <a:cs typeface="Arial"/>
                        </a:rPr>
                        <a:t>None</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39829385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69424"/>
          </a:xfrm>
          <a:noFill/>
        </p:spPr>
        <p:txBody>
          <a:bodyPr>
            <a:normAutofit/>
          </a:bodyPr>
          <a:lstStyle/>
          <a:p>
            <a:r>
              <a:rPr lang="en-ZA" sz="1600" dirty="0">
                <a:solidFill>
                  <a:prstClr val="black"/>
                </a:solidFill>
              </a:rPr>
              <a:t>PROGRAMME 2: ORGANISATIONAL PERFORMANCE</a:t>
            </a:r>
            <a:endParaRPr lang="en-ZA" sz="1600" dirty="0"/>
          </a:p>
        </p:txBody>
      </p:sp>
      <p:graphicFrame>
        <p:nvGraphicFramePr>
          <p:cNvPr id="2" name="Table 1"/>
          <p:cNvGraphicFramePr>
            <a:graphicFrameLocks noGrp="1"/>
          </p:cNvGraphicFramePr>
          <p:nvPr>
            <p:extLst>
              <p:ext uri="{D42A27DB-BD31-4B8C-83A1-F6EECF244321}">
                <p14:modId xmlns="" xmlns:p14="http://schemas.microsoft.com/office/powerpoint/2010/main" val="1882562890"/>
              </p:ext>
            </p:extLst>
          </p:nvPr>
        </p:nvGraphicFramePr>
        <p:xfrm>
          <a:off x="457200" y="785447"/>
          <a:ext cx="8382000" cy="6525920"/>
        </p:xfrm>
        <a:graphic>
          <a:graphicData uri="http://schemas.openxmlformats.org/drawingml/2006/table">
            <a:tbl>
              <a:tblPr/>
              <a:tblGrid>
                <a:gridCol w="1026203"/>
                <a:gridCol w="1224600"/>
                <a:gridCol w="447545"/>
                <a:gridCol w="1024598"/>
                <a:gridCol w="772138"/>
                <a:gridCol w="1183616"/>
                <a:gridCol w="1018041"/>
                <a:gridCol w="568856"/>
                <a:gridCol w="1116403"/>
              </a:tblGrid>
              <a:tr h="376955">
                <a:tc gridSpan="9">
                  <a:txBody>
                    <a:bodyPr/>
                    <a:lstStyle/>
                    <a:p>
                      <a:pPr algn="just">
                        <a:lnSpc>
                          <a:spcPct val="150000"/>
                        </a:lnSpc>
                        <a:spcAft>
                          <a:spcPts val="0"/>
                        </a:spcAft>
                      </a:pPr>
                      <a:r>
                        <a:rPr lang="en-US" sz="900" b="1" dirty="0" err="1">
                          <a:solidFill>
                            <a:srgbClr val="FFFFFF"/>
                          </a:solidFill>
                          <a:effectLst/>
                          <a:latin typeface="Arial"/>
                          <a:ea typeface="MS Mincho"/>
                          <a:cs typeface="Arial"/>
                        </a:rPr>
                        <a:t>Programme</a:t>
                      </a:r>
                      <a:r>
                        <a:rPr lang="en-US" sz="900" b="1" dirty="0">
                          <a:solidFill>
                            <a:srgbClr val="FFFFFF"/>
                          </a:solidFill>
                          <a:effectLst/>
                          <a:latin typeface="Arial"/>
                          <a:ea typeface="MS Mincho"/>
                          <a:cs typeface="Arial"/>
                        </a:rPr>
                        <a:t> </a:t>
                      </a:r>
                      <a:r>
                        <a:rPr lang="en-GB" sz="900" b="1" dirty="0">
                          <a:solidFill>
                            <a:srgbClr val="FFFFFF"/>
                          </a:solidFill>
                          <a:effectLst/>
                          <a:latin typeface="Arial"/>
                          <a:ea typeface="MS Mincho"/>
                          <a:cs typeface="Arial"/>
                        </a:rPr>
                        <a:t>2A: Strategic Organisational Performance</a:t>
                      </a:r>
                      <a:endParaRPr lang="en-ZA" sz="900" dirty="0">
                        <a:effectLst/>
                        <a:latin typeface="Arial"/>
                        <a:ea typeface="MS Mincho"/>
                        <a:cs typeface="Times New Roman"/>
                      </a:endParaRPr>
                    </a:p>
                    <a:p>
                      <a:pPr algn="just">
                        <a:lnSpc>
                          <a:spcPct val="150000"/>
                        </a:lnSpc>
                        <a:spcAft>
                          <a:spcPts val="0"/>
                        </a:spcAft>
                      </a:pPr>
                      <a:r>
                        <a:rPr lang="en-GB" sz="900" b="1" dirty="0">
                          <a:solidFill>
                            <a:srgbClr val="FFFFFF"/>
                          </a:solidFill>
                          <a:effectLst/>
                          <a:latin typeface="Arial"/>
                          <a:ea typeface="MS Mincho"/>
                          <a:cs typeface="Arial"/>
                        </a:rPr>
                        <a:t>Programme purpose:</a:t>
                      </a:r>
                      <a:r>
                        <a:rPr lang="en-GB" sz="900" dirty="0">
                          <a:solidFill>
                            <a:srgbClr val="FFFFFF"/>
                          </a:solidFill>
                          <a:effectLst/>
                          <a:latin typeface="Arial"/>
                          <a:ea typeface="MS Mincho"/>
                          <a:cs typeface="Arial"/>
                        </a:rPr>
                        <a:t> </a:t>
                      </a:r>
                      <a:r>
                        <a:rPr lang="en-US" sz="900" dirty="0">
                          <a:solidFill>
                            <a:srgbClr val="FFFFFF"/>
                          </a:solidFill>
                          <a:effectLst/>
                          <a:latin typeface="Arial"/>
                          <a:ea typeface="MS Mincho"/>
                          <a:cs typeface="Arial"/>
                        </a:rPr>
                        <a:t>To develop and implement a long-term vision and strategy for the HDA to achieve its mandate</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626555">
                <a:tc>
                  <a:txBody>
                    <a:bodyPr/>
                    <a:lstStyle/>
                    <a:p>
                      <a:pPr algn="just">
                        <a:lnSpc>
                          <a:spcPct val="150000"/>
                        </a:lnSpc>
                        <a:spcAft>
                          <a:spcPts val="0"/>
                        </a:spcAft>
                      </a:pPr>
                      <a:r>
                        <a:rPr lang="en-GB" sz="900" b="1" dirty="0">
                          <a:solidFill>
                            <a:srgbClr val="FFFFFF"/>
                          </a:solidFill>
                          <a:effectLst/>
                          <a:latin typeface="Arial"/>
                          <a:ea typeface="MS Mincho"/>
                          <a:cs typeface="Arial"/>
                        </a:rPr>
                        <a:t>Strategic Objective</a:t>
                      </a:r>
                      <a:endParaRPr lang="en-ZA" sz="900" dirty="0">
                        <a:effectLst/>
                        <a:latin typeface="Arial"/>
                        <a:ea typeface="MS Mincho"/>
                        <a:cs typeface="Times New Roman"/>
                      </a:endParaRPr>
                    </a:p>
                  </a:txBody>
                  <a:tcPr marL="53797" marR="53797" marT="24930" marB="249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just">
                        <a:lnSpc>
                          <a:spcPct val="150000"/>
                        </a:lnSpc>
                        <a:spcAft>
                          <a:spcPts val="0"/>
                        </a:spcAft>
                      </a:pPr>
                      <a:r>
                        <a:rPr lang="en-GB" sz="900" b="1">
                          <a:solidFill>
                            <a:srgbClr val="FFFFFF"/>
                          </a:solidFill>
                          <a:effectLst/>
                          <a:latin typeface="Arial"/>
                          <a:ea typeface="MS Mincho"/>
                          <a:cs typeface="Arial"/>
                        </a:rPr>
                        <a:t>Key Activities</a:t>
                      </a:r>
                      <a:endParaRPr lang="en-ZA" sz="900">
                        <a:effectLst/>
                        <a:latin typeface="Arial"/>
                        <a:ea typeface="MS Mincho"/>
                        <a:cs typeface="Times New Roman"/>
                      </a:endParaRPr>
                    </a:p>
                  </a:txBody>
                  <a:tcPr marL="53797" marR="53797" marT="24930" marB="249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50000"/>
                        </a:lnSpc>
                        <a:spcAft>
                          <a:spcPts val="0"/>
                        </a:spcAft>
                      </a:pPr>
                      <a:r>
                        <a:rPr lang="en-GB" sz="900" b="1">
                          <a:solidFill>
                            <a:srgbClr val="FFFFFF"/>
                          </a:solidFill>
                          <a:effectLst/>
                          <a:latin typeface="Arial"/>
                          <a:ea typeface="MS Mincho"/>
                          <a:cs typeface="Arial"/>
                        </a:rPr>
                        <a:t>Indicator Number</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just">
                        <a:lnSpc>
                          <a:spcPct val="150000"/>
                        </a:lnSpc>
                        <a:spcAft>
                          <a:spcPts val="0"/>
                        </a:spcAft>
                      </a:pPr>
                      <a:r>
                        <a:rPr lang="en-GB" sz="900" b="1">
                          <a:solidFill>
                            <a:srgbClr val="FFFFFF"/>
                          </a:solidFill>
                          <a:effectLst/>
                          <a:latin typeface="Arial"/>
                          <a:ea typeface="MS Mincho"/>
                          <a:cs typeface="Arial"/>
                        </a:rPr>
                        <a:t>Performance Measure/Indicator</a:t>
                      </a:r>
                      <a:endParaRPr lang="en-ZA" sz="900">
                        <a:effectLst/>
                        <a:latin typeface="Arial"/>
                        <a:ea typeface="MS Mincho"/>
                        <a:cs typeface="Times New Roman"/>
                      </a:endParaRPr>
                    </a:p>
                  </a:txBody>
                  <a:tcPr marL="53797" marR="53797" marT="24930" marB="249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just">
                        <a:lnSpc>
                          <a:spcPct val="150000"/>
                        </a:lnSpc>
                        <a:spcAft>
                          <a:spcPts val="0"/>
                        </a:spcAft>
                      </a:pPr>
                      <a:r>
                        <a:rPr lang="en-US" sz="900">
                          <a:solidFill>
                            <a:srgbClr val="FFFFFF"/>
                          </a:solidFill>
                          <a:effectLst/>
                          <a:latin typeface="Arial"/>
                          <a:ea typeface="MS Mincho"/>
                          <a:cs typeface="Arial"/>
                        </a:rPr>
                        <a:t>Baseline</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50000"/>
                        </a:lnSpc>
                        <a:spcAft>
                          <a:spcPts val="0"/>
                        </a:spcAft>
                      </a:pPr>
                      <a:r>
                        <a:rPr lang="en-GB" sz="900" b="1">
                          <a:solidFill>
                            <a:srgbClr val="FFFFFF"/>
                          </a:solidFill>
                          <a:effectLst/>
                          <a:latin typeface="Arial"/>
                          <a:ea typeface="MS Mincho"/>
                          <a:cs typeface="Arial"/>
                        </a:rPr>
                        <a:t>2017/18 Target</a:t>
                      </a:r>
                      <a:endParaRPr lang="en-ZA" sz="900">
                        <a:effectLst/>
                        <a:latin typeface="Arial"/>
                        <a:ea typeface="MS Mincho"/>
                        <a:cs typeface="Times New Roman"/>
                      </a:endParaRPr>
                    </a:p>
                  </a:txBody>
                  <a:tcPr marL="53797" marR="53797" marT="24930" marB="249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15000"/>
                        </a:lnSpc>
                        <a:spcAft>
                          <a:spcPts val="0"/>
                        </a:spcAft>
                      </a:pPr>
                      <a:r>
                        <a:rPr lang="en-GB" sz="900" b="1">
                          <a:solidFill>
                            <a:srgbClr val="FFFFFF"/>
                          </a:solidFill>
                          <a:effectLst/>
                          <a:latin typeface="Arial"/>
                          <a:ea typeface="MS Mincho"/>
                          <a:cs typeface="Arial"/>
                        </a:rPr>
                        <a:t>Annual Performance</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15000"/>
                        </a:lnSpc>
                        <a:spcAft>
                          <a:spcPts val="0"/>
                        </a:spcAft>
                      </a:pPr>
                      <a:r>
                        <a:rPr lang="en-GB" sz="900" b="1">
                          <a:solidFill>
                            <a:srgbClr val="FFFFFF"/>
                          </a:solidFill>
                          <a:effectLst/>
                          <a:latin typeface="Arial"/>
                          <a:ea typeface="MS Mincho"/>
                          <a:cs typeface="Arial"/>
                        </a:rPr>
                        <a:t>Variance</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15000"/>
                        </a:lnSpc>
                        <a:spcAft>
                          <a:spcPts val="0"/>
                        </a:spcAft>
                      </a:pPr>
                      <a:r>
                        <a:rPr lang="en-GB" sz="900" b="1">
                          <a:solidFill>
                            <a:srgbClr val="FFFFFF"/>
                          </a:solidFill>
                          <a:effectLst/>
                          <a:latin typeface="Arial"/>
                          <a:ea typeface="MS Mincho"/>
                          <a:cs typeface="Arial"/>
                        </a:rPr>
                        <a:t>Reasons for variance</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r>
              <a:tr h="979686">
                <a:tc>
                  <a:txBody>
                    <a:bodyPr/>
                    <a:lstStyle/>
                    <a:p>
                      <a:pPr algn="l">
                        <a:lnSpc>
                          <a:spcPct val="150000"/>
                        </a:lnSpc>
                        <a:spcAft>
                          <a:spcPts val="0"/>
                        </a:spcAft>
                      </a:pPr>
                      <a:r>
                        <a:rPr lang="en-US" sz="900">
                          <a:effectLst/>
                          <a:latin typeface="Arial"/>
                          <a:ea typeface="MS Mincho"/>
                          <a:cs typeface="Arial"/>
                        </a:rPr>
                        <a:t> </a:t>
                      </a:r>
                      <a:endParaRPr lang="en-ZA" sz="900">
                        <a:effectLst/>
                        <a:latin typeface="Arial"/>
                        <a:ea typeface="MS Mincho"/>
                        <a:cs typeface="Times New Roman"/>
                      </a:endParaRPr>
                    </a:p>
                  </a:txBody>
                  <a:tcPr marL="53797" marR="53797" marT="24930" marB="249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900" dirty="0">
                          <a:effectLst/>
                          <a:latin typeface="Arial"/>
                          <a:ea typeface="MS Mincho"/>
                          <a:cs typeface="Arial"/>
                        </a:rPr>
                        <a:t>Intervene to resolve blockages in implementation</a:t>
                      </a:r>
                      <a:endParaRPr lang="en-ZA" sz="900" dirty="0">
                        <a:effectLst/>
                        <a:latin typeface="Arial"/>
                        <a:ea typeface="MS Mincho"/>
                        <a:cs typeface="Times New Roman"/>
                      </a:endParaRPr>
                    </a:p>
                  </a:txBody>
                  <a:tcPr marL="53797" marR="53797" marT="24930" marB="249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b="1">
                          <a:effectLst/>
                          <a:latin typeface="Arial"/>
                          <a:ea typeface="MS Mincho"/>
                          <a:cs typeface="Arial"/>
                        </a:rPr>
                        <a:t>2A.3</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900">
                          <a:effectLst/>
                          <a:latin typeface="Arial"/>
                          <a:ea typeface="MS Mincho"/>
                          <a:cs typeface="Arial"/>
                        </a:rPr>
                        <a:t>90% of targets in the APP are met</a:t>
                      </a:r>
                      <a:endParaRPr lang="en-ZA" sz="900">
                        <a:effectLst/>
                        <a:latin typeface="Arial"/>
                        <a:ea typeface="MS Mincho"/>
                        <a:cs typeface="Times New Roman"/>
                      </a:endParaRPr>
                    </a:p>
                  </a:txBody>
                  <a:tcPr marL="53797" marR="53797" marT="24930" marB="249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900">
                          <a:effectLst/>
                          <a:latin typeface="Arial"/>
                          <a:ea typeface="MS Mincho"/>
                          <a:cs typeface="Arial"/>
                        </a:rPr>
                        <a:t>No baseline</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900">
                          <a:effectLst/>
                          <a:latin typeface="Arial"/>
                          <a:ea typeface="MS Mincho"/>
                          <a:cs typeface="Arial"/>
                        </a:rPr>
                        <a:t>90% of targets in the APP are met</a:t>
                      </a:r>
                      <a:endParaRPr lang="en-ZA" sz="900">
                        <a:effectLst/>
                        <a:latin typeface="Arial"/>
                        <a:ea typeface="MS Mincho"/>
                        <a:cs typeface="Times New Roman"/>
                      </a:endParaRPr>
                    </a:p>
                  </a:txBody>
                  <a:tcPr marL="53797" marR="53797" marT="24930" marB="249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ctr">
                        <a:lnSpc>
                          <a:spcPct val="150000"/>
                        </a:lnSpc>
                        <a:spcAft>
                          <a:spcPts val="1000"/>
                        </a:spcAft>
                        <a:tabLst>
                          <a:tab pos="457200" algn="l"/>
                        </a:tabLst>
                      </a:pPr>
                      <a:r>
                        <a:rPr lang="en-US" sz="900" b="1">
                          <a:solidFill>
                            <a:srgbClr val="FF0000"/>
                          </a:solidFill>
                          <a:effectLst/>
                          <a:latin typeface="Arial"/>
                          <a:ea typeface="MS Mincho"/>
                          <a:cs typeface="Arial"/>
                        </a:rPr>
                        <a:t> Achieved</a:t>
                      </a:r>
                      <a:endParaRPr lang="en-ZA" sz="900">
                        <a:effectLst/>
                        <a:latin typeface="Arial"/>
                        <a:ea typeface="MS Mincho"/>
                        <a:cs typeface="Times New Roman"/>
                      </a:endParaRPr>
                    </a:p>
                    <a:p>
                      <a:pPr marL="109220" algn="ctr">
                        <a:lnSpc>
                          <a:spcPct val="150000"/>
                        </a:lnSpc>
                        <a:spcAft>
                          <a:spcPts val="1000"/>
                        </a:spcAft>
                        <a:tabLst>
                          <a:tab pos="457200" algn="l"/>
                        </a:tabLst>
                      </a:pPr>
                      <a:r>
                        <a:rPr lang="en-US" sz="900" b="1">
                          <a:solidFill>
                            <a:srgbClr val="FF0000"/>
                          </a:solidFill>
                          <a:effectLst/>
                          <a:latin typeface="Arial"/>
                          <a:ea typeface="MS Mincho"/>
                          <a:cs typeface="Arial"/>
                        </a:rPr>
                        <a:t>90.4% of targets in the APP were met</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ctr">
                        <a:lnSpc>
                          <a:spcPct val="150000"/>
                        </a:lnSpc>
                        <a:spcAft>
                          <a:spcPts val="1000"/>
                        </a:spcAft>
                        <a:tabLst>
                          <a:tab pos="457200" algn="l"/>
                        </a:tabLst>
                      </a:pPr>
                      <a:r>
                        <a:rPr lang="en-US" sz="900" b="1">
                          <a:effectLst/>
                          <a:latin typeface="Arial"/>
                          <a:ea typeface="MS Mincho"/>
                          <a:cs typeface="Arial"/>
                        </a:rPr>
                        <a:t>9.5%</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l">
                        <a:lnSpc>
                          <a:spcPct val="150000"/>
                        </a:lnSpc>
                        <a:spcAft>
                          <a:spcPts val="1000"/>
                        </a:spcAft>
                        <a:tabLst>
                          <a:tab pos="457200" algn="l"/>
                        </a:tabLst>
                      </a:pPr>
                      <a:r>
                        <a:rPr lang="en-US" sz="900">
                          <a:effectLst/>
                          <a:latin typeface="Arial"/>
                          <a:ea typeface="MS Mincho"/>
                          <a:cs typeface="Arial"/>
                        </a:rPr>
                        <a:t>Not all organizational target for the year under review were achieved</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0196">
                <a:tc>
                  <a:txBody>
                    <a:bodyPr/>
                    <a:lstStyle/>
                    <a:p>
                      <a:pPr algn="l">
                        <a:lnSpc>
                          <a:spcPct val="150000"/>
                        </a:lnSpc>
                        <a:spcAft>
                          <a:spcPts val="0"/>
                        </a:spcAft>
                      </a:pPr>
                      <a:r>
                        <a:rPr lang="en-US" sz="900">
                          <a:effectLst/>
                          <a:latin typeface="Arial"/>
                          <a:ea typeface="MS Mincho"/>
                          <a:cs typeface="Arial"/>
                        </a:rPr>
                        <a:t>To ensure   implementation of good corporate governance</a:t>
                      </a:r>
                      <a:endParaRPr lang="en-ZA" sz="900">
                        <a:effectLst/>
                        <a:latin typeface="Arial"/>
                        <a:ea typeface="MS Mincho"/>
                        <a:cs typeface="Times New Roman"/>
                      </a:endParaRPr>
                    </a:p>
                  </a:txBody>
                  <a:tcPr marL="53797" marR="53797" marT="24930" marB="249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900">
                          <a:effectLst/>
                          <a:latin typeface="Arial"/>
                          <a:ea typeface="MS Mincho"/>
                          <a:cs typeface="Arial"/>
                        </a:rPr>
                        <a:t>Report quarterly on the compliance matrix to the NDoHS</a:t>
                      </a:r>
                      <a:endParaRPr lang="en-ZA" sz="900">
                        <a:effectLst/>
                        <a:latin typeface="Arial"/>
                        <a:ea typeface="MS Mincho"/>
                        <a:cs typeface="Times New Roman"/>
                      </a:endParaRPr>
                    </a:p>
                  </a:txBody>
                  <a:tcPr marL="53797" marR="53797" marT="24930" marB="249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b="1">
                          <a:effectLst/>
                          <a:latin typeface="Arial"/>
                          <a:ea typeface="MS Mincho"/>
                          <a:cs typeface="Arial"/>
                        </a:rPr>
                        <a:t>2A.4</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900" dirty="0">
                          <a:effectLst/>
                          <a:latin typeface="Arial"/>
                          <a:ea typeface="MS Mincho"/>
                          <a:cs typeface="Arial"/>
                        </a:rPr>
                        <a:t>% compliance with governance protocols and standards as provided in the compliance matrix </a:t>
                      </a:r>
                      <a:endParaRPr lang="en-ZA" sz="900" dirty="0">
                        <a:effectLst/>
                        <a:latin typeface="Arial"/>
                        <a:ea typeface="MS Mincho"/>
                        <a:cs typeface="Times New Roman"/>
                      </a:endParaRPr>
                    </a:p>
                  </a:txBody>
                  <a:tcPr marL="53797" marR="53797" marT="24930" marB="249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900" dirty="0">
                          <a:effectLst/>
                          <a:latin typeface="Arial"/>
                          <a:ea typeface="MS Mincho"/>
                          <a:cs typeface="Arial"/>
                        </a:rPr>
                        <a:t>No Baseline</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6995" algn="just">
                        <a:lnSpc>
                          <a:spcPct val="150000"/>
                        </a:lnSpc>
                        <a:spcAft>
                          <a:spcPts val="1000"/>
                        </a:spcAft>
                      </a:pPr>
                      <a:r>
                        <a:rPr lang="en-US" sz="900">
                          <a:effectLst/>
                          <a:latin typeface="Arial"/>
                          <a:ea typeface="MS Mincho"/>
                          <a:cs typeface="Arial"/>
                        </a:rPr>
                        <a:t>100% Compliance with governance protocols and standards as provided in the compliance matrix</a:t>
                      </a:r>
                      <a:endParaRPr lang="en-ZA" sz="900">
                        <a:effectLst/>
                        <a:latin typeface="Arial"/>
                        <a:ea typeface="MS Mincho"/>
                        <a:cs typeface="Times New Roman"/>
                      </a:endParaRPr>
                    </a:p>
                  </a:txBody>
                  <a:tcPr marL="53797" marR="53797" marT="24930" marB="249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ctr">
                        <a:lnSpc>
                          <a:spcPct val="150000"/>
                        </a:lnSpc>
                        <a:spcAft>
                          <a:spcPts val="1000"/>
                        </a:spcAft>
                        <a:tabLst>
                          <a:tab pos="457200" algn="l"/>
                        </a:tabLst>
                      </a:pPr>
                      <a:r>
                        <a:rPr lang="en-US" sz="900" b="1" kern="1200" dirty="0">
                          <a:solidFill>
                            <a:srgbClr val="92D050"/>
                          </a:solidFill>
                          <a:effectLst/>
                          <a:latin typeface="Arial"/>
                          <a:ea typeface="MS Mincho"/>
                          <a:cs typeface="Arial"/>
                        </a:rPr>
                        <a:t>Achieved</a:t>
                      </a:r>
                      <a:endParaRPr lang="en-ZA" sz="900" b="1" kern="1200" dirty="0">
                        <a:solidFill>
                          <a:srgbClr val="92D050"/>
                        </a:solidFill>
                        <a:effectLst/>
                        <a:latin typeface="Arial"/>
                        <a:ea typeface="MS Mincho"/>
                        <a:cs typeface="Arial"/>
                      </a:endParaRPr>
                    </a:p>
                    <a:p>
                      <a:pPr marL="109220" algn="l">
                        <a:lnSpc>
                          <a:spcPct val="150000"/>
                        </a:lnSpc>
                        <a:spcAft>
                          <a:spcPts val="1000"/>
                        </a:spcAft>
                        <a:tabLst>
                          <a:tab pos="457200" algn="l"/>
                        </a:tabLst>
                      </a:pPr>
                      <a:r>
                        <a:rPr lang="en-US" sz="900" dirty="0">
                          <a:effectLst/>
                          <a:latin typeface="Arial"/>
                          <a:ea typeface="MS Mincho"/>
                          <a:cs typeface="Arial"/>
                        </a:rPr>
                        <a:t>100% compliance to the compliance matrix</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ctr">
                        <a:lnSpc>
                          <a:spcPct val="150000"/>
                        </a:lnSpc>
                        <a:spcAft>
                          <a:spcPts val="1000"/>
                        </a:spcAft>
                        <a:tabLst>
                          <a:tab pos="457200" algn="l"/>
                        </a:tabLst>
                      </a:pPr>
                      <a:r>
                        <a:rPr lang="en-US" sz="900" dirty="0">
                          <a:effectLst/>
                          <a:latin typeface="Arial"/>
                          <a:ea typeface="MS Mincho"/>
                          <a:cs typeface="Arial"/>
                        </a:rPr>
                        <a:t>None</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lnSpc>
                          <a:spcPct val="150000"/>
                        </a:lnSpc>
                        <a:spcAft>
                          <a:spcPts val="1000"/>
                        </a:spcAft>
                        <a:tabLst>
                          <a:tab pos="457200" algn="l"/>
                        </a:tabLst>
                      </a:pPr>
                      <a:r>
                        <a:rPr lang="en-US" sz="900">
                          <a:effectLst/>
                          <a:latin typeface="Arial"/>
                          <a:ea typeface="MS Mincho"/>
                          <a:cs typeface="Arial"/>
                        </a:rPr>
                        <a:t>None</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5006">
                <a:tc>
                  <a:txBody>
                    <a:bodyPr/>
                    <a:lstStyle/>
                    <a:p>
                      <a:pPr algn="l">
                        <a:lnSpc>
                          <a:spcPct val="150000"/>
                        </a:lnSpc>
                        <a:spcAft>
                          <a:spcPts val="0"/>
                        </a:spcAft>
                      </a:pPr>
                      <a:r>
                        <a:rPr lang="en-US" sz="900">
                          <a:effectLst/>
                          <a:latin typeface="Arial"/>
                          <a:ea typeface="MS Mincho"/>
                          <a:cs typeface="Arial"/>
                        </a:rPr>
                        <a:t>To ensure effective monitoring and improvement of organizational performance</a:t>
                      </a:r>
                      <a:endParaRPr lang="en-ZA" sz="900">
                        <a:effectLst/>
                        <a:latin typeface="Arial"/>
                        <a:ea typeface="MS Mincho"/>
                        <a:cs typeface="Times New Roman"/>
                      </a:endParaRPr>
                    </a:p>
                  </a:txBody>
                  <a:tcPr marL="53797" marR="53797" marT="24930" marB="249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900">
                          <a:effectLst/>
                          <a:latin typeface="Arial"/>
                          <a:ea typeface="MS Mincho"/>
                          <a:cs typeface="Arial"/>
                        </a:rPr>
                        <a:t>Develop &amp; implement organizational performance management framework</a:t>
                      </a:r>
                      <a:endParaRPr lang="en-ZA" sz="900">
                        <a:effectLst/>
                        <a:latin typeface="Arial"/>
                        <a:ea typeface="MS Mincho"/>
                        <a:cs typeface="Times New Roman"/>
                      </a:endParaRPr>
                    </a:p>
                  </a:txBody>
                  <a:tcPr marL="53797" marR="53797" marT="24930" marB="249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b="1">
                          <a:effectLst/>
                          <a:latin typeface="Arial"/>
                          <a:ea typeface="MS Mincho"/>
                          <a:cs typeface="Arial"/>
                        </a:rPr>
                        <a:t>2A.5</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900">
                          <a:effectLst/>
                          <a:latin typeface="Arial"/>
                          <a:ea typeface="MS Mincho"/>
                          <a:cs typeface="Arial"/>
                        </a:rPr>
                        <a:t>Organizational performance management framework developed and implemented</a:t>
                      </a:r>
                      <a:endParaRPr lang="en-ZA" sz="900">
                        <a:effectLst/>
                        <a:latin typeface="Arial"/>
                        <a:ea typeface="MS Mincho"/>
                        <a:cs typeface="Times New Roman"/>
                      </a:endParaRPr>
                    </a:p>
                  </a:txBody>
                  <a:tcPr marL="53797" marR="53797" marT="24930" marB="249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900" dirty="0">
                          <a:effectLst/>
                          <a:latin typeface="Arial"/>
                          <a:ea typeface="MS Mincho"/>
                          <a:cs typeface="Arial"/>
                        </a:rPr>
                        <a:t>No Baseline</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900" dirty="0">
                          <a:effectLst/>
                          <a:latin typeface="Arial"/>
                          <a:ea typeface="MS Mincho"/>
                          <a:cs typeface="Arial"/>
                        </a:rPr>
                        <a:t>Organizational performance management framework developed and implemented</a:t>
                      </a:r>
                      <a:endParaRPr lang="en-ZA" sz="900" dirty="0">
                        <a:effectLst/>
                        <a:latin typeface="Arial"/>
                        <a:ea typeface="MS Mincho"/>
                        <a:cs typeface="Times New Roman"/>
                      </a:endParaRPr>
                    </a:p>
                  </a:txBody>
                  <a:tcPr marL="53797" marR="53797" marT="24930" marB="2493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ctr" defTabSz="457200" rtl="0" eaLnBrk="1" latinLnBrk="0" hangingPunct="1">
                        <a:lnSpc>
                          <a:spcPct val="150000"/>
                        </a:lnSpc>
                        <a:spcAft>
                          <a:spcPts val="1000"/>
                        </a:spcAft>
                        <a:tabLst>
                          <a:tab pos="457200" algn="l"/>
                        </a:tabLst>
                      </a:pPr>
                      <a:r>
                        <a:rPr lang="en-US" sz="900" b="1" kern="1200" dirty="0" smtClean="0">
                          <a:solidFill>
                            <a:srgbClr val="92D050"/>
                          </a:solidFill>
                          <a:effectLst/>
                          <a:latin typeface="Arial"/>
                          <a:ea typeface="MS Mincho"/>
                          <a:cs typeface="Arial"/>
                        </a:rPr>
                        <a:t>Achieved</a:t>
                      </a:r>
                      <a:endParaRPr lang="en-ZA" sz="900" b="1" kern="1200" dirty="0" smtClean="0">
                        <a:solidFill>
                          <a:srgbClr val="92D050"/>
                        </a:solidFill>
                        <a:effectLst/>
                        <a:latin typeface="Arial"/>
                        <a:ea typeface="MS Mincho"/>
                        <a:cs typeface="Arial"/>
                      </a:endParaRPr>
                    </a:p>
                    <a:p>
                      <a:pPr marL="109220" algn="ctr">
                        <a:lnSpc>
                          <a:spcPct val="150000"/>
                        </a:lnSpc>
                        <a:spcAft>
                          <a:spcPts val="1000"/>
                        </a:spcAft>
                        <a:tabLst>
                          <a:tab pos="457200" algn="l"/>
                        </a:tabLst>
                      </a:pPr>
                      <a:r>
                        <a:rPr lang="en-US" sz="900" dirty="0" err="1" smtClean="0">
                          <a:effectLst/>
                          <a:latin typeface="Arial"/>
                          <a:ea typeface="MS Mincho"/>
                          <a:cs typeface="Arial"/>
                        </a:rPr>
                        <a:t>Organisational</a:t>
                      </a:r>
                      <a:r>
                        <a:rPr lang="en-US" sz="900" dirty="0" smtClean="0">
                          <a:effectLst/>
                          <a:latin typeface="Arial"/>
                          <a:ea typeface="MS Mincho"/>
                          <a:cs typeface="Arial"/>
                        </a:rPr>
                        <a:t> </a:t>
                      </a:r>
                      <a:r>
                        <a:rPr lang="en-US" sz="900" dirty="0">
                          <a:effectLst/>
                          <a:latin typeface="Arial"/>
                          <a:ea typeface="MS Mincho"/>
                          <a:cs typeface="Arial"/>
                        </a:rPr>
                        <a:t>performance management framework development Timelines for planning and reporting as defined by the Framework adhered to</a:t>
                      </a:r>
                      <a:endParaRPr lang="en-ZA" sz="900" dirty="0">
                        <a:effectLst/>
                        <a:latin typeface="Arial"/>
                        <a:ea typeface="MS Mincho"/>
                        <a:cs typeface="Times New Roman"/>
                      </a:endParaRPr>
                    </a:p>
                    <a:p>
                      <a:pPr marL="109220" algn="ctr">
                        <a:lnSpc>
                          <a:spcPct val="150000"/>
                        </a:lnSpc>
                        <a:spcAft>
                          <a:spcPts val="1000"/>
                        </a:spcAft>
                        <a:tabLst>
                          <a:tab pos="457200" algn="l"/>
                        </a:tabLst>
                      </a:pPr>
                      <a:r>
                        <a:rPr lang="en-US" sz="900" dirty="0">
                          <a:effectLst/>
                          <a:latin typeface="Arial"/>
                          <a:ea typeface="MS Mincho"/>
                          <a:cs typeface="Arial"/>
                        </a:rPr>
                        <a:t> </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ctr">
                        <a:lnSpc>
                          <a:spcPct val="150000"/>
                        </a:lnSpc>
                        <a:spcAft>
                          <a:spcPts val="1000"/>
                        </a:spcAft>
                        <a:tabLst>
                          <a:tab pos="457200" algn="l"/>
                        </a:tabLst>
                      </a:pPr>
                      <a:r>
                        <a:rPr lang="en-US" sz="900" dirty="0">
                          <a:effectLst/>
                          <a:latin typeface="Arial"/>
                          <a:ea typeface="MS Mincho"/>
                          <a:cs typeface="Arial"/>
                        </a:rPr>
                        <a:t>None</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lnSpc>
                          <a:spcPct val="150000"/>
                        </a:lnSpc>
                        <a:spcAft>
                          <a:spcPts val="1000"/>
                        </a:spcAft>
                        <a:tabLst>
                          <a:tab pos="457200" algn="l"/>
                        </a:tabLst>
                      </a:pPr>
                      <a:r>
                        <a:rPr lang="en-US" sz="900" dirty="0">
                          <a:effectLst/>
                          <a:latin typeface="Arial"/>
                          <a:ea typeface="MS Mincho"/>
                          <a:cs typeface="Arial"/>
                        </a:rPr>
                        <a:t>None</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37211474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69424"/>
          </a:xfrm>
          <a:noFill/>
        </p:spPr>
        <p:txBody>
          <a:bodyPr>
            <a:normAutofit/>
          </a:bodyPr>
          <a:lstStyle/>
          <a:p>
            <a:r>
              <a:rPr lang="en-ZA" sz="1600" dirty="0" smtClean="0"/>
              <a:t>PROGRAMME 2: COMMUNICATIONS AND SIR</a:t>
            </a:r>
            <a:endParaRPr lang="en-ZA" sz="1600" dirty="0"/>
          </a:p>
        </p:txBody>
      </p:sp>
      <p:graphicFrame>
        <p:nvGraphicFramePr>
          <p:cNvPr id="2" name="Table 1"/>
          <p:cNvGraphicFramePr>
            <a:graphicFrameLocks noGrp="1"/>
          </p:cNvGraphicFramePr>
          <p:nvPr>
            <p:extLst>
              <p:ext uri="{D42A27DB-BD31-4B8C-83A1-F6EECF244321}">
                <p14:modId xmlns="" xmlns:p14="http://schemas.microsoft.com/office/powerpoint/2010/main" val="3076464119"/>
              </p:ext>
            </p:extLst>
          </p:nvPr>
        </p:nvGraphicFramePr>
        <p:xfrm>
          <a:off x="211015" y="1207478"/>
          <a:ext cx="8721969" cy="4918686"/>
        </p:xfrm>
        <a:graphic>
          <a:graphicData uri="http://schemas.openxmlformats.org/drawingml/2006/table">
            <a:tbl>
              <a:tblPr/>
              <a:tblGrid>
                <a:gridCol w="1118156"/>
                <a:gridCol w="1201888"/>
                <a:gridCol w="523317"/>
                <a:gridCol w="1194911"/>
                <a:gridCol w="797188"/>
                <a:gridCol w="1323995"/>
                <a:gridCol w="957673"/>
                <a:gridCol w="661125"/>
                <a:gridCol w="943716"/>
              </a:tblGrid>
              <a:tr h="417078">
                <a:tc gridSpan="9">
                  <a:txBody>
                    <a:bodyPr/>
                    <a:lstStyle/>
                    <a:p>
                      <a:pPr algn="just">
                        <a:lnSpc>
                          <a:spcPct val="150000"/>
                        </a:lnSpc>
                        <a:spcAft>
                          <a:spcPts val="0"/>
                        </a:spcAft>
                      </a:pPr>
                      <a:r>
                        <a:rPr lang="en-US" sz="800" b="1" dirty="0" err="1">
                          <a:solidFill>
                            <a:srgbClr val="FFFFFF"/>
                          </a:solidFill>
                          <a:effectLst/>
                          <a:latin typeface="Arial"/>
                          <a:ea typeface="MS Mincho"/>
                          <a:cs typeface="Arial"/>
                        </a:rPr>
                        <a:t>Programme</a:t>
                      </a:r>
                      <a:r>
                        <a:rPr lang="en-US" sz="800" b="1" dirty="0">
                          <a:solidFill>
                            <a:srgbClr val="FFFFFF"/>
                          </a:solidFill>
                          <a:effectLst/>
                          <a:latin typeface="Arial"/>
                          <a:ea typeface="MS Mincho"/>
                          <a:cs typeface="Arial"/>
                        </a:rPr>
                        <a:t> </a:t>
                      </a:r>
                      <a:r>
                        <a:rPr lang="en-GB" sz="800" b="1" dirty="0">
                          <a:solidFill>
                            <a:srgbClr val="FFFFFF"/>
                          </a:solidFill>
                          <a:effectLst/>
                          <a:latin typeface="Arial"/>
                          <a:ea typeface="MS Mincho"/>
                          <a:cs typeface="Arial"/>
                        </a:rPr>
                        <a:t>2B: Marketing, Communication and SIR</a:t>
                      </a:r>
                      <a:endParaRPr lang="en-ZA" sz="1000" dirty="0">
                        <a:effectLst/>
                        <a:latin typeface="Arial"/>
                        <a:ea typeface="MS Mincho"/>
                        <a:cs typeface="Times New Roman"/>
                      </a:endParaRPr>
                    </a:p>
                    <a:p>
                      <a:pPr algn="l">
                        <a:lnSpc>
                          <a:spcPct val="150000"/>
                        </a:lnSpc>
                        <a:spcAft>
                          <a:spcPts val="0"/>
                        </a:spcAft>
                      </a:pPr>
                      <a:r>
                        <a:rPr lang="en-GB" sz="800" b="1" dirty="0">
                          <a:solidFill>
                            <a:srgbClr val="FFFFFF"/>
                          </a:solidFill>
                          <a:effectLst/>
                          <a:latin typeface="Arial"/>
                          <a:ea typeface="MS Mincho"/>
                          <a:cs typeface="Arial"/>
                        </a:rPr>
                        <a:t>Programme purpose:</a:t>
                      </a:r>
                      <a:r>
                        <a:rPr lang="en-GB" sz="800" dirty="0">
                          <a:solidFill>
                            <a:srgbClr val="FFFFFF"/>
                          </a:solidFill>
                          <a:effectLst/>
                          <a:latin typeface="Arial"/>
                          <a:ea typeface="MS Mincho"/>
                          <a:cs typeface="Arial"/>
                        </a:rPr>
                        <a:t> To undertake effective stakeholder management and communications</a:t>
                      </a:r>
                      <a:endParaRPr lang="en-ZA" sz="10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698992">
                <a:tc>
                  <a:txBody>
                    <a:bodyPr/>
                    <a:lstStyle/>
                    <a:p>
                      <a:pPr algn="just">
                        <a:lnSpc>
                          <a:spcPct val="150000"/>
                        </a:lnSpc>
                        <a:spcAft>
                          <a:spcPts val="0"/>
                        </a:spcAft>
                      </a:pPr>
                      <a:r>
                        <a:rPr lang="en-GB" sz="800" b="1">
                          <a:solidFill>
                            <a:srgbClr val="FFFFFF"/>
                          </a:solidFill>
                          <a:effectLst/>
                          <a:latin typeface="Arial"/>
                          <a:ea typeface="MS Mincho"/>
                          <a:cs typeface="Arial"/>
                        </a:rPr>
                        <a:t>Strategic Objective</a:t>
                      </a:r>
                      <a:endParaRPr lang="en-ZA" sz="1000">
                        <a:effectLst/>
                        <a:latin typeface="Arial"/>
                        <a:ea typeface="MS Mincho"/>
                        <a:cs typeface="Times New Roman"/>
                      </a:endParaRPr>
                    </a:p>
                  </a:txBody>
                  <a:tcPr marL="72847" marR="72847" marT="33758" marB="33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just">
                        <a:lnSpc>
                          <a:spcPct val="150000"/>
                        </a:lnSpc>
                        <a:spcAft>
                          <a:spcPts val="0"/>
                        </a:spcAft>
                      </a:pPr>
                      <a:r>
                        <a:rPr lang="en-GB" sz="800" b="1">
                          <a:solidFill>
                            <a:srgbClr val="FFFFFF"/>
                          </a:solidFill>
                          <a:effectLst/>
                          <a:latin typeface="Arial"/>
                          <a:ea typeface="MS Mincho"/>
                          <a:cs typeface="Arial"/>
                        </a:rPr>
                        <a:t>Key Activities</a:t>
                      </a:r>
                      <a:endParaRPr lang="en-ZA" sz="1000">
                        <a:effectLst/>
                        <a:latin typeface="Arial"/>
                        <a:ea typeface="MS Mincho"/>
                        <a:cs typeface="Times New Roman"/>
                      </a:endParaRPr>
                    </a:p>
                  </a:txBody>
                  <a:tcPr marL="72847" marR="72847" marT="33758" marB="33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50000"/>
                        </a:lnSpc>
                        <a:spcAft>
                          <a:spcPts val="0"/>
                        </a:spcAft>
                      </a:pPr>
                      <a:r>
                        <a:rPr lang="en-GB" sz="800" b="1">
                          <a:solidFill>
                            <a:srgbClr val="FFFFFF"/>
                          </a:solidFill>
                          <a:effectLst/>
                          <a:latin typeface="Arial"/>
                          <a:ea typeface="MS Mincho"/>
                          <a:cs typeface="Arial"/>
                        </a:rPr>
                        <a:t>Indicator Number</a:t>
                      </a:r>
                      <a:endParaRPr lang="en-ZA" sz="10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just">
                        <a:lnSpc>
                          <a:spcPct val="150000"/>
                        </a:lnSpc>
                        <a:spcAft>
                          <a:spcPts val="0"/>
                        </a:spcAft>
                      </a:pPr>
                      <a:r>
                        <a:rPr lang="en-GB" sz="800" b="1">
                          <a:solidFill>
                            <a:srgbClr val="FFFFFF"/>
                          </a:solidFill>
                          <a:effectLst/>
                          <a:latin typeface="Arial"/>
                          <a:ea typeface="MS Mincho"/>
                          <a:cs typeface="Arial"/>
                        </a:rPr>
                        <a:t>Performance Measure/Indicator</a:t>
                      </a:r>
                      <a:endParaRPr lang="en-ZA" sz="1000">
                        <a:effectLst/>
                        <a:latin typeface="Arial"/>
                        <a:ea typeface="MS Mincho"/>
                        <a:cs typeface="Times New Roman"/>
                      </a:endParaRPr>
                    </a:p>
                  </a:txBody>
                  <a:tcPr marL="72847" marR="72847" marT="33758" marB="33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just">
                        <a:lnSpc>
                          <a:spcPct val="150000"/>
                        </a:lnSpc>
                        <a:spcAft>
                          <a:spcPts val="0"/>
                        </a:spcAft>
                      </a:pPr>
                      <a:r>
                        <a:rPr lang="en-US" sz="800">
                          <a:solidFill>
                            <a:srgbClr val="FFFFFF"/>
                          </a:solidFill>
                          <a:effectLst/>
                          <a:latin typeface="Arial"/>
                          <a:ea typeface="MS Mincho"/>
                          <a:cs typeface="Arial"/>
                        </a:rPr>
                        <a:t> Baseline</a:t>
                      </a:r>
                      <a:endParaRPr lang="en-ZA" sz="10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50000"/>
                        </a:lnSpc>
                        <a:spcAft>
                          <a:spcPts val="0"/>
                        </a:spcAft>
                      </a:pPr>
                      <a:r>
                        <a:rPr lang="en-GB" sz="800" b="1">
                          <a:solidFill>
                            <a:srgbClr val="FFFFFF"/>
                          </a:solidFill>
                          <a:effectLst/>
                          <a:latin typeface="Arial"/>
                          <a:ea typeface="MS Mincho"/>
                          <a:cs typeface="Arial"/>
                        </a:rPr>
                        <a:t>2017/18 Target</a:t>
                      </a:r>
                      <a:endParaRPr lang="en-ZA" sz="1000">
                        <a:effectLst/>
                        <a:latin typeface="Arial"/>
                        <a:ea typeface="MS Mincho"/>
                        <a:cs typeface="Times New Roman"/>
                      </a:endParaRPr>
                    </a:p>
                  </a:txBody>
                  <a:tcPr marL="72847" marR="72847" marT="33758" marB="33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15000"/>
                        </a:lnSpc>
                        <a:spcAft>
                          <a:spcPts val="0"/>
                        </a:spcAft>
                      </a:pPr>
                      <a:r>
                        <a:rPr lang="en-GB" sz="800" b="1">
                          <a:solidFill>
                            <a:srgbClr val="FFFFFF"/>
                          </a:solidFill>
                          <a:effectLst/>
                          <a:latin typeface="Arial"/>
                          <a:ea typeface="MS Mincho"/>
                          <a:cs typeface="Arial"/>
                        </a:rPr>
                        <a:t>Annual Performance</a:t>
                      </a:r>
                      <a:endParaRPr lang="en-ZA" sz="10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15000"/>
                        </a:lnSpc>
                        <a:spcAft>
                          <a:spcPts val="0"/>
                        </a:spcAft>
                      </a:pPr>
                      <a:r>
                        <a:rPr lang="en-GB" sz="800" b="1">
                          <a:solidFill>
                            <a:srgbClr val="FFFFFF"/>
                          </a:solidFill>
                          <a:effectLst/>
                          <a:latin typeface="Arial"/>
                          <a:ea typeface="MS Mincho"/>
                          <a:cs typeface="Arial"/>
                        </a:rPr>
                        <a:t>Variance</a:t>
                      </a:r>
                      <a:endParaRPr lang="en-ZA" sz="10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15000"/>
                        </a:lnSpc>
                        <a:spcAft>
                          <a:spcPts val="0"/>
                        </a:spcAft>
                      </a:pPr>
                      <a:r>
                        <a:rPr lang="en-GB" sz="800" b="1">
                          <a:solidFill>
                            <a:srgbClr val="FFFFFF"/>
                          </a:solidFill>
                          <a:effectLst/>
                          <a:latin typeface="Arial"/>
                          <a:ea typeface="MS Mincho"/>
                          <a:cs typeface="Arial"/>
                        </a:rPr>
                        <a:t>Reasons for</a:t>
                      </a:r>
                      <a:endParaRPr lang="en-ZA" sz="1000">
                        <a:effectLst/>
                        <a:latin typeface="Arial"/>
                        <a:ea typeface="MS Mincho"/>
                        <a:cs typeface="Times New Roman"/>
                      </a:endParaRPr>
                    </a:p>
                    <a:p>
                      <a:pPr algn="ctr">
                        <a:lnSpc>
                          <a:spcPct val="115000"/>
                        </a:lnSpc>
                        <a:spcAft>
                          <a:spcPts val="0"/>
                        </a:spcAft>
                      </a:pPr>
                      <a:r>
                        <a:rPr lang="en-GB" sz="800" b="1">
                          <a:solidFill>
                            <a:srgbClr val="FFFFFF"/>
                          </a:solidFill>
                          <a:effectLst/>
                          <a:latin typeface="Arial"/>
                          <a:ea typeface="MS Mincho"/>
                          <a:cs typeface="Arial"/>
                        </a:rPr>
                        <a:t> variance</a:t>
                      </a:r>
                      <a:endParaRPr lang="en-ZA" sz="10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r>
              <a:tr h="2005577">
                <a:tc>
                  <a:txBody>
                    <a:bodyPr/>
                    <a:lstStyle/>
                    <a:p>
                      <a:pPr algn="just">
                        <a:lnSpc>
                          <a:spcPct val="150000"/>
                        </a:lnSpc>
                        <a:spcAft>
                          <a:spcPts val="0"/>
                        </a:spcAft>
                      </a:pPr>
                      <a:r>
                        <a:rPr lang="en-US" sz="800" dirty="0">
                          <a:effectLst/>
                          <a:latin typeface="Arial"/>
                          <a:ea typeface="MS Mincho"/>
                          <a:cs typeface="Arial"/>
                        </a:rPr>
                        <a:t>To build partnerships </a:t>
                      </a:r>
                      <a:endParaRPr lang="en-ZA" sz="1000" dirty="0">
                        <a:effectLst/>
                        <a:latin typeface="Arial"/>
                        <a:ea typeface="MS Mincho"/>
                        <a:cs typeface="Times New Roman"/>
                      </a:endParaRPr>
                    </a:p>
                    <a:p>
                      <a:pPr algn="just">
                        <a:lnSpc>
                          <a:spcPct val="150000"/>
                        </a:lnSpc>
                        <a:spcAft>
                          <a:spcPts val="0"/>
                        </a:spcAft>
                      </a:pPr>
                      <a:r>
                        <a:rPr lang="en-US" sz="800" dirty="0">
                          <a:effectLst/>
                          <a:latin typeface="Arial"/>
                          <a:ea typeface="MS Mincho"/>
                          <a:cs typeface="Arial"/>
                        </a:rPr>
                        <a:t>and undertake stakeholder management so as to support HDA </a:t>
                      </a:r>
                      <a:r>
                        <a:rPr lang="en-US" sz="800" dirty="0" err="1">
                          <a:effectLst/>
                          <a:latin typeface="Arial"/>
                          <a:ea typeface="MS Mincho"/>
                          <a:cs typeface="Arial"/>
                        </a:rPr>
                        <a:t>programmes</a:t>
                      </a:r>
                      <a:endParaRPr lang="en-ZA" sz="1000" dirty="0">
                        <a:effectLst/>
                        <a:latin typeface="Arial"/>
                        <a:ea typeface="MS Mincho"/>
                        <a:cs typeface="Times New Roman"/>
                      </a:endParaRPr>
                    </a:p>
                  </a:txBody>
                  <a:tcPr marL="72847" marR="72847" marT="33758" marB="33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800">
                          <a:effectLst/>
                          <a:latin typeface="Arial"/>
                          <a:ea typeface="MS Mincho"/>
                          <a:cs typeface="Arial"/>
                        </a:rPr>
                        <a:t>Develop and implement Stakeholder and Intergovernmental Strategy aligned to the Developer Role </a:t>
                      </a:r>
                      <a:endParaRPr lang="en-ZA" sz="1000">
                        <a:effectLst/>
                        <a:latin typeface="Arial"/>
                        <a:ea typeface="MS Mincho"/>
                        <a:cs typeface="Times New Roman"/>
                      </a:endParaRPr>
                    </a:p>
                    <a:p>
                      <a:pPr algn="just">
                        <a:lnSpc>
                          <a:spcPct val="150000"/>
                        </a:lnSpc>
                        <a:spcAft>
                          <a:spcPts val="0"/>
                        </a:spcAft>
                      </a:pPr>
                      <a:r>
                        <a:rPr lang="en-US" sz="800">
                          <a:effectLst/>
                          <a:latin typeface="Arial"/>
                          <a:ea typeface="MS Mincho"/>
                          <a:cs typeface="Arial"/>
                        </a:rPr>
                        <a:t> </a:t>
                      </a:r>
                      <a:endParaRPr lang="en-ZA" sz="1000">
                        <a:effectLst/>
                        <a:latin typeface="Arial"/>
                        <a:ea typeface="MS Mincho"/>
                        <a:cs typeface="Times New Roman"/>
                      </a:endParaRPr>
                    </a:p>
                  </a:txBody>
                  <a:tcPr marL="72847" marR="72847" marT="33758" marB="33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800" b="1">
                          <a:effectLst/>
                          <a:latin typeface="Arial"/>
                          <a:ea typeface="MS Mincho"/>
                          <a:cs typeface="Arial"/>
                        </a:rPr>
                        <a:t>2B.1</a:t>
                      </a:r>
                      <a:endParaRPr lang="en-ZA" sz="10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800">
                          <a:effectLst/>
                          <a:latin typeface="Arial"/>
                          <a:ea typeface="MS Mincho"/>
                          <a:cs typeface="Arial"/>
                        </a:rPr>
                        <a:t>Stakeholder and Intergovernmental Strategy aligned to the Developer Role developed and implemented</a:t>
                      </a:r>
                      <a:endParaRPr lang="en-ZA" sz="1000">
                        <a:effectLst/>
                        <a:latin typeface="Arial"/>
                        <a:ea typeface="MS Mincho"/>
                        <a:cs typeface="Times New Roman"/>
                      </a:endParaRPr>
                    </a:p>
                  </a:txBody>
                  <a:tcPr marL="72847" marR="72847" marT="33758" marB="33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tabLst>
                          <a:tab pos="457200" algn="l"/>
                        </a:tabLst>
                      </a:pPr>
                      <a:r>
                        <a:rPr lang="en-GB" sz="800">
                          <a:effectLst/>
                          <a:latin typeface="Arial"/>
                          <a:ea typeface="MS Mincho"/>
                          <a:cs typeface="Arial"/>
                        </a:rPr>
                        <a:t>No baseline</a:t>
                      </a:r>
                      <a:endParaRPr lang="en-ZA" sz="10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800">
                          <a:effectLst/>
                          <a:latin typeface="Arial"/>
                          <a:ea typeface="MS Mincho"/>
                          <a:cs typeface="Arial"/>
                        </a:rPr>
                        <a:t>Platforms and forums for stakeholder management established and used to advance HDA programmes</a:t>
                      </a:r>
                      <a:endParaRPr lang="en-ZA" sz="1000">
                        <a:effectLst/>
                        <a:latin typeface="Arial"/>
                        <a:ea typeface="MS Mincho"/>
                        <a:cs typeface="Times New Roman"/>
                      </a:endParaRPr>
                    </a:p>
                    <a:p>
                      <a:pPr marL="109220" algn="just">
                        <a:lnSpc>
                          <a:spcPct val="150000"/>
                        </a:lnSpc>
                        <a:spcAft>
                          <a:spcPts val="1000"/>
                        </a:spcAft>
                        <a:tabLst>
                          <a:tab pos="457200" algn="l"/>
                        </a:tabLst>
                      </a:pPr>
                      <a:r>
                        <a:rPr lang="en-GB" sz="800">
                          <a:effectLst/>
                          <a:latin typeface="Arial"/>
                          <a:ea typeface="MS Mincho"/>
                          <a:cs typeface="Arial"/>
                        </a:rPr>
                        <a:t> </a:t>
                      </a:r>
                      <a:endParaRPr lang="en-ZA" sz="1000">
                        <a:effectLst/>
                        <a:latin typeface="Arial"/>
                        <a:ea typeface="MS Mincho"/>
                        <a:cs typeface="Times New Roman"/>
                      </a:endParaRPr>
                    </a:p>
                  </a:txBody>
                  <a:tcPr marL="72847" marR="72847" marT="33758" marB="33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ctr">
                        <a:lnSpc>
                          <a:spcPct val="150000"/>
                        </a:lnSpc>
                        <a:spcAft>
                          <a:spcPts val="1000"/>
                        </a:spcAft>
                        <a:tabLst>
                          <a:tab pos="457200" algn="l"/>
                        </a:tabLst>
                      </a:pPr>
                      <a:r>
                        <a:rPr lang="en-GB" sz="800" b="1">
                          <a:solidFill>
                            <a:srgbClr val="92D050"/>
                          </a:solidFill>
                          <a:effectLst/>
                          <a:latin typeface="Arial"/>
                          <a:ea typeface="MS Mincho"/>
                          <a:cs typeface="Arial"/>
                        </a:rPr>
                        <a:t>Achieved</a:t>
                      </a:r>
                      <a:endParaRPr lang="en-ZA" sz="1000">
                        <a:effectLst/>
                        <a:latin typeface="Arial"/>
                        <a:ea typeface="MS Mincho"/>
                        <a:cs typeface="Times New Roman"/>
                      </a:endParaRPr>
                    </a:p>
                    <a:p>
                      <a:pPr marL="109220" algn="l">
                        <a:lnSpc>
                          <a:spcPct val="150000"/>
                        </a:lnSpc>
                        <a:spcAft>
                          <a:spcPts val="1000"/>
                        </a:spcAft>
                        <a:tabLst>
                          <a:tab pos="457200" algn="l"/>
                        </a:tabLst>
                      </a:pPr>
                      <a:r>
                        <a:rPr lang="en-US" sz="800">
                          <a:effectLst/>
                          <a:latin typeface="Arial"/>
                          <a:ea typeface="MS Mincho"/>
                          <a:cs typeface="Arial"/>
                        </a:rPr>
                        <a:t>All targeted stakeholders were engaged through the established platforms, to advance HDA programmes</a:t>
                      </a:r>
                      <a:endParaRPr lang="en-ZA" sz="10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8265" algn="ctr">
                        <a:lnSpc>
                          <a:spcPct val="150000"/>
                        </a:lnSpc>
                        <a:spcAft>
                          <a:spcPts val="0"/>
                        </a:spcAft>
                      </a:pPr>
                      <a:r>
                        <a:rPr lang="en-US" sz="800">
                          <a:effectLst/>
                          <a:latin typeface="Arial"/>
                          <a:ea typeface="MS Mincho"/>
                          <a:cs typeface="Arial"/>
                        </a:rPr>
                        <a:t>None</a:t>
                      </a:r>
                      <a:endParaRPr lang="en-ZA" sz="10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8265" algn="ctr">
                        <a:lnSpc>
                          <a:spcPct val="150000"/>
                        </a:lnSpc>
                        <a:spcAft>
                          <a:spcPts val="0"/>
                        </a:spcAft>
                      </a:pPr>
                      <a:r>
                        <a:rPr lang="en-US" sz="800">
                          <a:effectLst/>
                          <a:latin typeface="Arial"/>
                          <a:ea typeface="MS Mincho"/>
                          <a:cs typeface="Arial"/>
                        </a:rPr>
                        <a:t>None</a:t>
                      </a:r>
                      <a:endParaRPr lang="en-ZA" sz="10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7039">
                <a:tc>
                  <a:txBody>
                    <a:bodyPr/>
                    <a:lstStyle/>
                    <a:p>
                      <a:pPr algn="just">
                        <a:lnSpc>
                          <a:spcPct val="150000"/>
                        </a:lnSpc>
                        <a:spcAft>
                          <a:spcPts val="0"/>
                        </a:spcAft>
                      </a:pPr>
                      <a:r>
                        <a:rPr lang="en-US" sz="800">
                          <a:effectLst/>
                          <a:latin typeface="Arial"/>
                          <a:ea typeface="MS Mincho"/>
                          <a:cs typeface="Arial"/>
                        </a:rPr>
                        <a:t>To undertake effective communication on the HDA‘s activities</a:t>
                      </a:r>
                      <a:endParaRPr lang="en-ZA" sz="1000">
                        <a:effectLst/>
                        <a:latin typeface="Arial"/>
                        <a:ea typeface="MS Mincho"/>
                        <a:cs typeface="Times New Roman"/>
                      </a:endParaRPr>
                    </a:p>
                  </a:txBody>
                  <a:tcPr marL="72847" marR="72847" marT="33758" marB="33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800" dirty="0">
                          <a:effectLst/>
                          <a:latin typeface="Arial"/>
                          <a:ea typeface="MS Mincho"/>
                          <a:cs typeface="Arial"/>
                        </a:rPr>
                        <a:t>Develop and implement a Communication Plan </a:t>
                      </a:r>
                      <a:endParaRPr lang="en-ZA" sz="1000" dirty="0">
                        <a:effectLst/>
                        <a:latin typeface="Arial"/>
                        <a:ea typeface="MS Mincho"/>
                        <a:cs typeface="Times New Roman"/>
                      </a:endParaRPr>
                    </a:p>
                  </a:txBody>
                  <a:tcPr marL="72847" marR="72847" marT="33758" marB="33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800" b="1">
                          <a:effectLst/>
                          <a:latin typeface="Arial"/>
                          <a:ea typeface="MS Mincho"/>
                          <a:cs typeface="Arial"/>
                        </a:rPr>
                        <a:t>2B.2</a:t>
                      </a:r>
                      <a:endParaRPr lang="en-ZA" sz="10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800">
                          <a:effectLst/>
                          <a:latin typeface="Arial"/>
                          <a:ea typeface="MS Mincho"/>
                          <a:cs typeface="Arial"/>
                        </a:rPr>
                        <a:t>Communication Implementation Plan developed, activities undertaken and set targets achieved</a:t>
                      </a:r>
                      <a:endParaRPr lang="en-ZA" sz="1000">
                        <a:effectLst/>
                        <a:latin typeface="Arial"/>
                        <a:ea typeface="MS Mincho"/>
                        <a:cs typeface="Times New Roman"/>
                      </a:endParaRPr>
                    </a:p>
                  </a:txBody>
                  <a:tcPr marL="72847" marR="72847" marT="33758" marB="33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800">
                          <a:effectLst/>
                          <a:latin typeface="Arial"/>
                          <a:ea typeface="MS Mincho"/>
                          <a:cs typeface="Arial"/>
                        </a:rPr>
                        <a:t>No Baseline</a:t>
                      </a:r>
                      <a:endParaRPr lang="en-ZA" sz="10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800">
                          <a:effectLst/>
                          <a:latin typeface="Arial"/>
                          <a:ea typeface="MS Mincho"/>
                          <a:cs typeface="Arial"/>
                        </a:rPr>
                        <a:t>Communication Implementation Plan developed, activities undertaken and set targets achieved</a:t>
                      </a:r>
                      <a:endParaRPr lang="en-ZA" sz="1000">
                        <a:effectLst/>
                        <a:latin typeface="Arial"/>
                        <a:ea typeface="MS Mincho"/>
                        <a:cs typeface="Times New Roman"/>
                      </a:endParaRPr>
                    </a:p>
                  </a:txBody>
                  <a:tcPr marL="72847" marR="72847" marT="33758" marB="3375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ctr">
                        <a:lnSpc>
                          <a:spcPct val="150000"/>
                        </a:lnSpc>
                        <a:spcAft>
                          <a:spcPts val="1000"/>
                        </a:spcAft>
                        <a:tabLst>
                          <a:tab pos="457200" algn="l"/>
                        </a:tabLst>
                      </a:pPr>
                      <a:r>
                        <a:rPr lang="en-GB" sz="800" b="1" dirty="0">
                          <a:solidFill>
                            <a:srgbClr val="92D050"/>
                          </a:solidFill>
                          <a:effectLst/>
                          <a:latin typeface="Arial"/>
                          <a:ea typeface="MS Mincho"/>
                          <a:cs typeface="Arial"/>
                        </a:rPr>
                        <a:t>Achieved</a:t>
                      </a:r>
                      <a:endParaRPr lang="en-ZA" sz="1000" dirty="0">
                        <a:effectLst/>
                        <a:latin typeface="Arial"/>
                        <a:ea typeface="MS Mincho"/>
                        <a:cs typeface="Times New Roman"/>
                      </a:endParaRPr>
                    </a:p>
                    <a:p>
                      <a:pPr marL="109220" algn="l">
                        <a:lnSpc>
                          <a:spcPct val="150000"/>
                        </a:lnSpc>
                        <a:spcAft>
                          <a:spcPts val="1000"/>
                        </a:spcAft>
                        <a:tabLst>
                          <a:tab pos="457200" algn="l"/>
                        </a:tabLst>
                      </a:pPr>
                      <a:r>
                        <a:rPr lang="en-US" sz="800" dirty="0">
                          <a:effectLst/>
                          <a:latin typeface="Arial"/>
                          <a:ea typeface="MS Mincho"/>
                          <a:cs typeface="Arial"/>
                        </a:rPr>
                        <a:t>All activities in the Communication Implementation Plan implemented</a:t>
                      </a:r>
                      <a:endParaRPr lang="en-ZA" sz="10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8265" algn="ctr">
                        <a:lnSpc>
                          <a:spcPct val="150000"/>
                        </a:lnSpc>
                        <a:spcAft>
                          <a:spcPts val="0"/>
                        </a:spcAft>
                      </a:pPr>
                      <a:r>
                        <a:rPr lang="en-GB" sz="800">
                          <a:solidFill>
                            <a:srgbClr val="FF0000"/>
                          </a:solidFill>
                          <a:effectLst/>
                          <a:latin typeface="Arial"/>
                          <a:ea typeface="MS Mincho"/>
                          <a:cs typeface="Arial"/>
                        </a:rPr>
                        <a:t>None</a:t>
                      </a:r>
                      <a:endParaRPr lang="en-ZA" sz="10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88265" algn="ctr">
                        <a:lnSpc>
                          <a:spcPct val="150000"/>
                        </a:lnSpc>
                        <a:spcAft>
                          <a:spcPts val="0"/>
                        </a:spcAft>
                      </a:pPr>
                      <a:r>
                        <a:rPr lang="en-GB" sz="800" dirty="0">
                          <a:solidFill>
                            <a:srgbClr val="FF0000"/>
                          </a:solidFill>
                          <a:effectLst/>
                          <a:latin typeface="Arial"/>
                          <a:ea typeface="MS Mincho"/>
                          <a:cs typeface="Arial"/>
                        </a:rPr>
                        <a:t>None</a:t>
                      </a:r>
                      <a:endParaRPr lang="en-ZA" sz="10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42718507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69424"/>
          </a:xfrm>
          <a:noFill/>
        </p:spPr>
        <p:txBody>
          <a:bodyPr>
            <a:normAutofit/>
          </a:bodyPr>
          <a:lstStyle/>
          <a:p>
            <a:r>
              <a:rPr lang="en-ZA" sz="1600" dirty="0" smtClean="0"/>
              <a:t>PROGRAMME: SPATIAL INFORMATION ANALYSIS</a:t>
            </a:r>
            <a:endParaRPr lang="en-ZA" sz="1600" dirty="0"/>
          </a:p>
        </p:txBody>
      </p:sp>
      <p:graphicFrame>
        <p:nvGraphicFramePr>
          <p:cNvPr id="2" name="Table 1"/>
          <p:cNvGraphicFramePr>
            <a:graphicFrameLocks noGrp="1"/>
          </p:cNvGraphicFramePr>
          <p:nvPr>
            <p:extLst>
              <p:ext uri="{D42A27DB-BD31-4B8C-83A1-F6EECF244321}">
                <p14:modId xmlns="" xmlns:p14="http://schemas.microsoft.com/office/powerpoint/2010/main" val="2137576888"/>
              </p:ext>
            </p:extLst>
          </p:nvPr>
        </p:nvGraphicFramePr>
        <p:xfrm>
          <a:off x="667581" y="879231"/>
          <a:ext cx="8019218" cy="5957940"/>
        </p:xfrm>
        <a:graphic>
          <a:graphicData uri="http://schemas.openxmlformats.org/drawingml/2006/table">
            <a:tbl>
              <a:tblPr/>
              <a:tblGrid>
                <a:gridCol w="992779"/>
                <a:gridCol w="983156"/>
                <a:gridCol w="506814"/>
                <a:gridCol w="1074574"/>
                <a:gridCol w="941457"/>
                <a:gridCol w="1199675"/>
                <a:gridCol w="1029668"/>
                <a:gridCol w="603046"/>
                <a:gridCol w="688049"/>
              </a:tblGrid>
              <a:tr h="629534">
                <a:tc gridSpan="9">
                  <a:txBody>
                    <a:bodyPr/>
                    <a:lstStyle/>
                    <a:p>
                      <a:pPr algn="just">
                        <a:lnSpc>
                          <a:spcPct val="150000"/>
                        </a:lnSpc>
                        <a:spcAft>
                          <a:spcPts val="0"/>
                        </a:spcAft>
                      </a:pPr>
                      <a:r>
                        <a:rPr lang="en-US" sz="900" b="1" dirty="0" err="1">
                          <a:solidFill>
                            <a:srgbClr val="FFFFFF"/>
                          </a:solidFill>
                          <a:effectLst/>
                          <a:latin typeface="Arial"/>
                          <a:ea typeface="MS Mincho"/>
                          <a:cs typeface="Arial"/>
                        </a:rPr>
                        <a:t>Programme</a:t>
                      </a:r>
                      <a:r>
                        <a:rPr lang="en-US" sz="900" b="1" dirty="0">
                          <a:solidFill>
                            <a:srgbClr val="FFFFFF"/>
                          </a:solidFill>
                          <a:effectLst/>
                          <a:latin typeface="Arial"/>
                          <a:ea typeface="MS Mincho"/>
                          <a:cs typeface="Arial"/>
                        </a:rPr>
                        <a:t> </a:t>
                      </a:r>
                      <a:r>
                        <a:rPr lang="en-GB" sz="900" b="1" dirty="0">
                          <a:solidFill>
                            <a:srgbClr val="FFFFFF"/>
                          </a:solidFill>
                          <a:effectLst/>
                          <a:latin typeface="Arial"/>
                          <a:ea typeface="MS Mincho"/>
                          <a:cs typeface="Arial"/>
                        </a:rPr>
                        <a:t>2C: Spatial Information and Analysis</a:t>
                      </a:r>
                      <a:endParaRPr lang="en-ZA" sz="900" dirty="0">
                        <a:effectLst/>
                        <a:latin typeface="Arial"/>
                        <a:ea typeface="MS Mincho"/>
                        <a:cs typeface="Times New Roman"/>
                      </a:endParaRPr>
                    </a:p>
                    <a:p>
                      <a:pPr algn="l">
                        <a:lnSpc>
                          <a:spcPct val="150000"/>
                        </a:lnSpc>
                        <a:spcAft>
                          <a:spcPts val="0"/>
                        </a:spcAft>
                      </a:pPr>
                      <a:r>
                        <a:rPr lang="en-GB" sz="900" b="1" dirty="0">
                          <a:solidFill>
                            <a:srgbClr val="FFFFFF"/>
                          </a:solidFill>
                          <a:effectLst/>
                          <a:latin typeface="Arial"/>
                          <a:ea typeface="MS Mincho"/>
                          <a:cs typeface="Arial"/>
                        </a:rPr>
                        <a:t>Programme purpose:</a:t>
                      </a:r>
                      <a:r>
                        <a:rPr lang="en-GB" sz="900" dirty="0">
                          <a:solidFill>
                            <a:srgbClr val="FFFFFF"/>
                          </a:solidFill>
                          <a:effectLst/>
                          <a:latin typeface="Arial"/>
                          <a:ea typeface="MS Mincho"/>
                          <a:cs typeface="Arial"/>
                        </a:rPr>
                        <a:t> To identify and evaluate land parcels and projects for development by the HDA within an overall investment framework of effective spatial transformation and targeting of human settlements</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624271">
                <a:tc>
                  <a:txBody>
                    <a:bodyPr/>
                    <a:lstStyle/>
                    <a:p>
                      <a:pPr algn="just">
                        <a:lnSpc>
                          <a:spcPct val="150000"/>
                        </a:lnSpc>
                        <a:spcAft>
                          <a:spcPts val="0"/>
                        </a:spcAft>
                      </a:pPr>
                      <a:r>
                        <a:rPr lang="en-GB" sz="900" b="1">
                          <a:solidFill>
                            <a:srgbClr val="FFFFFF"/>
                          </a:solidFill>
                          <a:effectLst/>
                          <a:latin typeface="Arial"/>
                          <a:ea typeface="MS Mincho"/>
                          <a:cs typeface="Arial"/>
                        </a:rPr>
                        <a:t>Strategic Objective</a:t>
                      </a:r>
                      <a:endParaRPr lang="en-ZA" sz="900">
                        <a:effectLst/>
                        <a:latin typeface="Arial"/>
                        <a:ea typeface="MS Mincho"/>
                        <a:cs typeface="Times New Roman"/>
                      </a:endParaRPr>
                    </a:p>
                  </a:txBody>
                  <a:tcPr marL="51382" marR="51382" marT="23811" marB="238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just">
                        <a:lnSpc>
                          <a:spcPct val="150000"/>
                        </a:lnSpc>
                        <a:spcAft>
                          <a:spcPts val="0"/>
                        </a:spcAft>
                      </a:pPr>
                      <a:r>
                        <a:rPr lang="en-GB" sz="900" b="1">
                          <a:solidFill>
                            <a:srgbClr val="FFFFFF"/>
                          </a:solidFill>
                          <a:effectLst/>
                          <a:latin typeface="Arial"/>
                          <a:ea typeface="MS Mincho"/>
                          <a:cs typeface="Arial"/>
                        </a:rPr>
                        <a:t>Key Activities</a:t>
                      </a:r>
                      <a:endParaRPr lang="en-ZA" sz="900">
                        <a:effectLst/>
                        <a:latin typeface="Arial"/>
                        <a:ea typeface="MS Mincho"/>
                        <a:cs typeface="Times New Roman"/>
                      </a:endParaRPr>
                    </a:p>
                  </a:txBody>
                  <a:tcPr marL="51382" marR="51382" marT="23811" marB="238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50000"/>
                        </a:lnSpc>
                        <a:spcAft>
                          <a:spcPts val="0"/>
                        </a:spcAft>
                      </a:pPr>
                      <a:r>
                        <a:rPr lang="en-GB" sz="900" b="1">
                          <a:solidFill>
                            <a:srgbClr val="FFFFFF"/>
                          </a:solidFill>
                          <a:effectLst/>
                          <a:latin typeface="Arial"/>
                          <a:ea typeface="MS Mincho"/>
                          <a:cs typeface="Arial"/>
                        </a:rPr>
                        <a:t>Indicator Number</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just">
                        <a:lnSpc>
                          <a:spcPct val="150000"/>
                        </a:lnSpc>
                        <a:spcAft>
                          <a:spcPts val="0"/>
                        </a:spcAft>
                      </a:pPr>
                      <a:r>
                        <a:rPr lang="en-GB" sz="900" b="1">
                          <a:solidFill>
                            <a:srgbClr val="FFFFFF"/>
                          </a:solidFill>
                          <a:effectLst/>
                          <a:latin typeface="Arial"/>
                          <a:ea typeface="MS Mincho"/>
                          <a:cs typeface="Arial"/>
                        </a:rPr>
                        <a:t>Performance Measure/Indicator</a:t>
                      </a:r>
                      <a:endParaRPr lang="en-ZA" sz="900">
                        <a:effectLst/>
                        <a:latin typeface="Arial"/>
                        <a:ea typeface="MS Mincho"/>
                        <a:cs typeface="Times New Roman"/>
                      </a:endParaRPr>
                    </a:p>
                  </a:txBody>
                  <a:tcPr marL="51382" marR="51382" marT="23811" marB="238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just">
                        <a:lnSpc>
                          <a:spcPct val="150000"/>
                        </a:lnSpc>
                        <a:spcAft>
                          <a:spcPts val="0"/>
                        </a:spcAft>
                      </a:pPr>
                      <a:r>
                        <a:rPr lang="en-US" sz="900">
                          <a:solidFill>
                            <a:srgbClr val="FFFFFF"/>
                          </a:solidFill>
                          <a:effectLst/>
                          <a:latin typeface="Arial"/>
                          <a:ea typeface="MS Mincho"/>
                          <a:cs typeface="Arial"/>
                        </a:rPr>
                        <a:t>Baseline</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just">
                        <a:lnSpc>
                          <a:spcPct val="150000"/>
                        </a:lnSpc>
                        <a:spcAft>
                          <a:spcPts val="0"/>
                        </a:spcAft>
                      </a:pPr>
                      <a:r>
                        <a:rPr lang="en-GB" sz="900" b="1">
                          <a:solidFill>
                            <a:srgbClr val="FFFFFF"/>
                          </a:solidFill>
                          <a:effectLst/>
                          <a:latin typeface="Arial"/>
                          <a:ea typeface="MS Mincho"/>
                          <a:cs typeface="Arial"/>
                        </a:rPr>
                        <a:t>2017/18 Target</a:t>
                      </a:r>
                      <a:endParaRPr lang="en-ZA" sz="900">
                        <a:effectLst/>
                        <a:latin typeface="Arial"/>
                        <a:ea typeface="MS Mincho"/>
                        <a:cs typeface="Times New Roman"/>
                      </a:endParaRPr>
                    </a:p>
                  </a:txBody>
                  <a:tcPr marL="51382" marR="51382" marT="23811" marB="238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15000"/>
                        </a:lnSpc>
                        <a:spcAft>
                          <a:spcPts val="0"/>
                        </a:spcAft>
                      </a:pPr>
                      <a:r>
                        <a:rPr lang="en-GB" sz="900" b="1">
                          <a:solidFill>
                            <a:srgbClr val="FFFFFF"/>
                          </a:solidFill>
                          <a:effectLst/>
                          <a:latin typeface="Arial"/>
                          <a:ea typeface="MS Mincho"/>
                          <a:cs typeface="Arial"/>
                        </a:rPr>
                        <a:t>Annual Performance</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just">
                        <a:lnSpc>
                          <a:spcPct val="115000"/>
                        </a:lnSpc>
                        <a:spcAft>
                          <a:spcPts val="0"/>
                        </a:spcAft>
                      </a:pPr>
                      <a:r>
                        <a:rPr lang="en-GB" sz="900" b="1">
                          <a:solidFill>
                            <a:srgbClr val="FFFFFF"/>
                          </a:solidFill>
                          <a:effectLst/>
                          <a:latin typeface="Arial"/>
                          <a:ea typeface="MS Mincho"/>
                          <a:cs typeface="Arial"/>
                        </a:rPr>
                        <a:t>Variance</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just">
                        <a:lnSpc>
                          <a:spcPct val="115000"/>
                        </a:lnSpc>
                        <a:spcAft>
                          <a:spcPts val="0"/>
                        </a:spcAft>
                      </a:pPr>
                      <a:r>
                        <a:rPr lang="en-GB" sz="900" b="1">
                          <a:solidFill>
                            <a:srgbClr val="FFFFFF"/>
                          </a:solidFill>
                          <a:effectLst/>
                          <a:latin typeface="Arial"/>
                          <a:ea typeface="MS Mincho"/>
                          <a:cs typeface="Arial"/>
                        </a:rPr>
                        <a:t> Reasons for variance</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r>
              <a:tr h="1265408">
                <a:tc>
                  <a:txBody>
                    <a:bodyPr/>
                    <a:lstStyle/>
                    <a:p>
                      <a:pPr algn="just">
                        <a:lnSpc>
                          <a:spcPct val="115000"/>
                        </a:lnSpc>
                        <a:spcAft>
                          <a:spcPts val="0"/>
                        </a:spcAft>
                      </a:pPr>
                      <a:r>
                        <a:rPr lang="en-GB" sz="900" dirty="0">
                          <a:effectLst/>
                          <a:latin typeface="Arial"/>
                          <a:ea typeface="MS Mincho"/>
                          <a:cs typeface="Arial"/>
                        </a:rPr>
                        <a:t>To ensure acquisition of strategic land and landed properties for development by HDA </a:t>
                      </a:r>
                      <a:endParaRPr lang="en-ZA" sz="900" dirty="0">
                        <a:effectLst/>
                        <a:latin typeface="Arial"/>
                        <a:ea typeface="MS Mincho"/>
                        <a:cs typeface="Times New Roman"/>
                      </a:endParaRPr>
                    </a:p>
                  </a:txBody>
                  <a:tcPr marL="51382" marR="51382" marT="23811" marB="238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900" dirty="0">
                          <a:effectLst/>
                          <a:latin typeface="Arial"/>
                          <a:ea typeface="MS Mincho"/>
                          <a:cs typeface="Arial"/>
                        </a:rPr>
                        <a:t>Identify and acquire strategic land and landed properties for development projects aligned to the Master Spatial Plan</a:t>
                      </a:r>
                      <a:endParaRPr lang="en-ZA" sz="900" dirty="0">
                        <a:effectLst/>
                        <a:latin typeface="Arial"/>
                        <a:ea typeface="MS Mincho"/>
                        <a:cs typeface="Times New Roman"/>
                      </a:endParaRPr>
                    </a:p>
                  </a:txBody>
                  <a:tcPr marL="51382" marR="51382" marT="23811" marB="238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dirty="0">
                          <a:effectLst/>
                          <a:latin typeface="Arial"/>
                          <a:ea typeface="MS Mincho"/>
                          <a:cs typeface="Arial"/>
                        </a:rPr>
                        <a:t>2C.1</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tabLst>
                          <a:tab pos="457200" algn="l"/>
                        </a:tabLst>
                      </a:pPr>
                      <a:r>
                        <a:rPr lang="en-GB" sz="900" dirty="0">
                          <a:effectLst/>
                          <a:latin typeface="Arial"/>
                          <a:ea typeface="MS Mincho"/>
                          <a:cs typeface="Arial"/>
                        </a:rPr>
                        <a:t>% of land parcels and landed properties acquired and projects with investment potential submitted </a:t>
                      </a:r>
                      <a:endParaRPr lang="en-ZA" sz="900" dirty="0">
                        <a:effectLst/>
                        <a:latin typeface="Arial"/>
                        <a:ea typeface="MS Mincho"/>
                        <a:cs typeface="Times New Roman"/>
                      </a:endParaRPr>
                    </a:p>
                  </a:txBody>
                  <a:tcPr marL="51382" marR="51382" marT="23811" marB="238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tabLst>
                          <a:tab pos="457200" algn="l"/>
                        </a:tabLst>
                      </a:pPr>
                      <a:r>
                        <a:rPr lang="en-GB" sz="900">
                          <a:effectLst/>
                          <a:latin typeface="Arial"/>
                          <a:ea typeface="MS Mincho"/>
                          <a:cs typeface="Arial"/>
                        </a:rPr>
                        <a:t>No baseline</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900">
                          <a:effectLst/>
                          <a:latin typeface="Arial"/>
                          <a:ea typeface="MS Mincho"/>
                          <a:cs typeface="Arial"/>
                        </a:rPr>
                        <a:t>100% of land parcels and projects submitted</a:t>
                      </a:r>
                      <a:endParaRPr lang="en-ZA" sz="900">
                        <a:effectLst/>
                        <a:latin typeface="Arial"/>
                        <a:ea typeface="MS Mincho"/>
                        <a:cs typeface="Times New Roman"/>
                      </a:endParaRPr>
                    </a:p>
                  </a:txBody>
                  <a:tcPr marL="51382" marR="51382" marT="23811" marB="238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0" algn="ctr">
                        <a:lnSpc>
                          <a:spcPct val="115000"/>
                        </a:lnSpc>
                        <a:spcAft>
                          <a:spcPts val="1000"/>
                        </a:spcAft>
                        <a:tabLst>
                          <a:tab pos="457200" algn="l"/>
                        </a:tabLst>
                      </a:pPr>
                      <a:r>
                        <a:rPr lang="en-US" sz="900" b="1">
                          <a:solidFill>
                            <a:srgbClr val="00B050"/>
                          </a:solidFill>
                          <a:effectLst/>
                          <a:latin typeface="Arial"/>
                          <a:ea typeface="Calibri"/>
                          <a:cs typeface="Arial"/>
                        </a:rPr>
                        <a:t>Achieved</a:t>
                      </a:r>
                      <a:endParaRPr lang="en-ZA" sz="900">
                        <a:effectLst/>
                        <a:latin typeface="Arial"/>
                        <a:ea typeface="MS Mincho"/>
                        <a:cs typeface="Times New Roman"/>
                      </a:endParaRPr>
                    </a:p>
                    <a:p>
                      <a:pPr marL="31750" algn="l">
                        <a:lnSpc>
                          <a:spcPct val="115000"/>
                        </a:lnSpc>
                        <a:spcAft>
                          <a:spcPts val="1000"/>
                        </a:spcAft>
                        <a:tabLst>
                          <a:tab pos="457200" algn="l"/>
                        </a:tabLst>
                      </a:pPr>
                      <a:r>
                        <a:rPr lang="en-GB" sz="900">
                          <a:effectLst/>
                          <a:latin typeface="Arial"/>
                          <a:ea typeface="MS Mincho"/>
                          <a:cs typeface="Arial"/>
                        </a:rPr>
                        <a:t>Reports outlining  land and landed properties developed</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n-GB" sz="900">
                          <a:effectLst/>
                          <a:latin typeface="Arial"/>
                          <a:ea typeface="MS Mincho"/>
                          <a:cs typeface="Arial"/>
                        </a:rPr>
                        <a:t>None</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pPr>
                      <a:r>
                        <a:rPr lang="en-GB" sz="900">
                          <a:effectLst/>
                          <a:latin typeface="Arial"/>
                          <a:ea typeface="MS Mincho"/>
                          <a:cs typeface="Arial"/>
                        </a:rPr>
                        <a:t>None</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3321">
                <a:tc>
                  <a:txBody>
                    <a:bodyPr/>
                    <a:lstStyle/>
                    <a:p>
                      <a:pPr algn="just">
                        <a:lnSpc>
                          <a:spcPct val="115000"/>
                        </a:lnSpc>
                        <a:spcAft>
                          <a:spcPts val="0"/>
                        </a:spcAft>
                      </a:pPr>
                      <a:r>
                        <a:rPr lang="en-GB" sz="900">
                          <a:effectLst/>
                          <a:latin typeface="Arial"/>
                          <a:ea typeface="MS Mincho"/>
                          <a:cs typeface="Arial"/>
                        </a:rPr>
                        <a:t>To ensure effective M &amp; E of land development for the achievement of spatial transformation in human settlements</a:t>
                      </a:r>
                      <a:endParaRPr lang="en-ZA" sz="900">
                        <a:effectLst/>
                        <a:latin typeface="Arial"/>
                        <a:ea typeface="MS Mincho"/>
                        <a:cs typeface="Times New Roman"/>
                      </a:endParaRPr>
                    </a:p>
                  </a:txBody>
                  <a:tcPr marL="51382" marR="51382" marT="23811" marB="238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900">
                          <a:effectLst/>
                          <a:latin typeface="Arial"/>
                          <a:ea typeface="MS Mincho"/>
                          <a:cs typeface="Arial"/>
                        </a:rPr>
                        <a:t>Develop an M &amp; E framework to monitor and report on alignment to Master Spatial Plan (MSP) </a:t>
                      </a:r>
                      <a:endParaRPr lang="en-ZA" sz="900">
                        <a:effectLst/>
                        <a:latin typeface="Arial"/>
                        <a:ea typeface="MS Mincho"/>
                        <a:cs typeface="Times New Roman"/>
                      </a:endParaRPr>
                    </a:p>
                  </a:txBody>
                  <a:tcPr marL="51382" marR="51382" marT="23811" marB="238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a:effectLst/>
                          <a:latin typeface="Arial"/>
                          <a:ea typeface="MS Mincho"/>
                          <a:cs typeface="Arial"/>
                        </a:rPr>
                        <a:t>2C.2</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457200" algn="l"/>
                        </a:tabLst>
                      </a:pPr>
                      <a:r>
                        <a:rPr lang="en-GB" sz="900">
                          <a:effectLst/>
                          <a:latin typeface="Arial"/>
                          <a:ea typeface="MS Mincho"/>
                          <a:cs typeface="Arial"/>
                        </a:rPr>
                        <a:t>Quarterly reports on alignment to MSP produced at set intervals</a:t>
                      </a:r>
                      <a:endParaRPr lang="en-ZA" sz="900">
                        <a:effectLst/>
                        <a:latin typeface="Arial"/>
                        <a:ea typeface="MS Mincho"/>
                        <a:cs typeface="Times New Roman"/>
                      </a:endParaRPr>
                    </a:p>
                  </a:txBody>
                  <a:tcPr marL="51382" marR="51382" marT="23811" marB="238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457200" algn="l"/>
                        </a:tabLst>
                      </a:pPr>
                      <a:r>
                        <a:rPr lang="en-GB" sz="900" dirty="0">
                          <a:solidFill>
                            <a:srgbClr val="000000"/>
                          </a:solidFill>
                          <a:effectLst/>
                          <a:latin typeface="Arial"/>
                          <a:ea typeface="MS Mincho"/>
                          <a:cs typeface="Arial"/>
                        </a:rPr>
                        <a:t>2 monitoring reports with research and impact studies done related to M&amp;E of spatial transformation and targeting </a:t>
                      </a:r>
                      <a:endParaRPr lang="en-ZA" sz="900" dirty="0">
                        <a:effectLst/>
                        <a:latin typeface="Arial"/>
                        <a:ea typeface="MS Mincho"/>
                        <a:cs typeface="Times New Roman"/>
                      </a:endParaRPr>
                    </a:p>
                    <a:p>
                      <a:pPr algn="l">
                        <a:lnSpc>
                          <a:spcPct val="115000"/>
                        </a:lnSpc>
                        <a:spcAft>
                          <a:spcPts val="1000"/>
                        </a:spcAft>
                        <a:tabLst>
                          <a:tab pos="457200" algn="l"/>
                        </a:tabLst>
                      </a:pPr>
                      <a:r>
                        <a:rPr lang="en-GB" sz="900" dirty="0">
                          <a:effectLst/>
                          <a:latin typeface="Arial"/>
                          <a:ea typeface="MS Mincho"/>
                          <a:cs typeface="Arial"/>
                        </a:rPr>
                        <a:t> </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457200" algn="l"/>
                        </a:tabLst>
                      </a:pPr>
                      <a:r>
                        <a:rPr lang="en-GB" sz="900" dirty="0">
                          <a:solidFill>
                            <a:srgbClr val="000000"/>
                          </a:solidFill>
                          <a:effectLst/>
                          <a:latin typeface="Arial"/>
                          <a:ea typeface="MS Mincho"/>
                          <a:cs typeface="Arial"/>
                        </a:rPr>
                        <a:t>2 monitoring reports with research and impact studies done related to M&amp;E of spatial transformation and targeting </a:t>
                      </a:r>
                      <a:endParaRPr lang="en-ZA" sz="900" dirty="0">
                        <a:effectLst/>
                        <a:latin typeface="Arial"/>
                        <a:ea typeface="MS Mincho"/>
                        <a:cs typeface="Times New Roman"/>
                      </a:endParaRPr>
                    </a:p>
                    <a:p>
                      <a:pPr algn="l">
                        <a:lnSpc>
                          <a:spcPct val="115000"/>
                        </a:lnSpc>
                        <a:spcAft>
                          <a:spcPts val="0"/>
                        </a:spcAft>
                      </a:pPr>
                      <a:r>
                        <a:rPr lang="en-GB" sz="900" dirty="0">
                          <a:solidFill>
                            <a:srgbClr val="000000"/>
                          </a:solidFill>
                          <a:effectLst/>
                          <a:latin typeface="Arial"/>
                          <a:ea typeface="MS Mincho"/>
                          <a:cs typeface="Arial"/>
                        </a:rPr>
                        <a:t> </a:t>
                      </a:r>
                      <a:endParaRPr lang="en-ZA" sz="900" dirty="0">
                        <a:effectLst/>
                        <a:latin typeface="Arial"/>
                        <a:ea typeface="MS Mincho"/>
                        <a:cs typeface="Times New Roman"/>
                      </a:endParaRPr>
                    </a:p>
                  </a:txBody>
                  <a:tcPr marL="51382" marR="51382" marT="23811" marB="238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tabLst>
                          <a:tab pos="457200" algn="l"/>
                        </a:tabLst>
                      </a:pPr>
                      <a:r>
                        <a:rPr lang="en-US" sz="900" b="1" dirty="0">
                          <a:solidFill>
                            <a:srgbClr val="00B050"/>
                          </a:solidFill>
                          <a:effectLst/>
                          <a:latin typeface="Arial"/>
                          <a:ea typeface="Calibri"/>
                          <a:cs typeface="Arial"/>
                        </a:rPr>
                        <a:t>Achieved</a:t>
                      </a:r>
                      <a:endParaRPr lang="en-ZA" sz="900" dirty="0">
                        <a:effectLst/>
                        <a:latin typeface="Arial"/>
                        <a:ea typeface="MS Mincho"/>
                        <a:cs typeface="Times New Roman"/>
                      </a:endParaRPr>
                    </a:p>
                    <a:p>
                      <a:pPr algn="ctr">
                        <a:lnSpc>
                          <a:spcPct val="150000"/>
                        </a:lnSpc>
                        <a:spcAft>
                          <a:spcPts val="1000"/>
                        </a:spcAft>
                        <a:tabLst>
                          <a:tab pos="457200" algn="l"/>
                        </a:tabLst>
                      </a:pPr>
                      <a:r>
                        <a:rPr lang="en-US" sz="900" b="1" dirty="0">
                          <a:solidFill>
                            <a:srgbClr val="00B050"/>
                          </a:solidFill>
                          <a:effectLst/>
                          <a:latin typeface="Arial"/>
                          <a:ea typeface="Calibri"/>
                          <a:cs typeface="Arial"/>
                        </a:rPr>
                        <a:t>2 Monitoring reports completed</a:t>
                      </a:r>
                      <a:endParaRPr lang="en-ZA" sz="900" dirty="0">
                        <a:effectLst/>
                        <a:latin typeface="Arial"/>
                        <a:ea typeface="MS Mincho"/>
                        <a:cs typeface="Times New Roman"/>
                      </a:endParaRPr>
                    </a:p>
                    <a:p>
                      <a:pPr algn="l">
                        <a:lnSpc>
                          <a:spcPct val="115000"/>
                        </a:lnSpc>
                        <a:spcAft>
                          <a:spcPts val="0"/>
                        </a:spcAft>
                      </a:pPr>
                      <a:r>
                        <a:rPr lang="en-GB" sz="900" dirty="0">
                          <a:effectLst/>
                          <a:latin typeface="Arial"/>
                          <a:ea typeface="MS Mincho"/>
                          <a:cs typeface="Arial"/>
                        </a:rPr>
                        <a:t>finalised Land Audit Report of 368 land parcels </a:t>
                      </a:r>
                      <a:endParaRPr lang="en-ZA" sz="900" dirty="0">
                        <a:effectLst/>
                        <a:latin typeface="Arial"/>
                        <a:ea typeface="MS Mincho"/>
                        <a:cs typeface="Times New Roman"/>
                      </a:endParaRPr>
                    </a:p>
                    <a:p>
                      <a:pPr algn="l">
                        <a:lnSpc>
                          <a:spcPct val="115000"/>
                        </a:lnSpc>
                        <a:spcAft>
                          <a:spcPts val="0"/>
                        </a:spcAft>
                      </a:pPr>
                      <a:r>
                        <a:rPr lang="en-GB" sz="900" dirty="0">
                          <a:effectLst/>
                          <a:latin typeface="Arial"/>
                          <a:ea typeface="MS Mincho"/>
                          <a:cs typeface="Arial"/>
                        </a:rPr>
                        <a:t> finalised Level 3 Report of 5 projects</a:t>
                      </a:r>
                      <a:endParaRPr lang="en-ZA" sz="900" dirty="0">
                        <a:effectLst/>
                        <a:latin typeface="Arial"/>
                        <a:ea typeface="MS Mincho"/>
                        <a:cs typeface="Times New Roman"/>
                      </a:endParaRPr>
                    </a:p>
                    <a:p>
                      <a:pPr algn="l">
                        <a:lnSpc>
                          <a:spcPct val="150000"/>
                        </a:lnSpc>
                        <a:spcAft>
                          <a:spcPts val="1000"/>
                        </a:spcAft>
                        <a:tabLst>
                          <a:tab pos="457200" algn="l"/>
                        </a:tabLst>
                      </a:pPr>
                      <a:r>
                        <a:rPr lang="en-GB" sz="900" dirty="0">
                          <a:effectLst/>
                          <a:latin typeface="Arial"/>
                          <a:ea typeface="MS Mincho"/>
                          <a:cs typeface="Arial"/>
                        </a:rPr>
                        <a:t>Published &amp; </a:t>
                      </a:r>
                      <a:r>
                        <a:rPr lang="en-GB" sz="900" dirty="0" err="1">
                          <a:effectLst/>
                          <a:latin typeface="Arial"/>
                          <a:ea typeface="MS Mincho"/>
                          <a:cs typeface="Arial"/>
                        </a:rPr>
                        <a:t>workshopped</a:t>
                      </a:r>
                      <a:r>
                        <a:rPr lang="en-GB" sz="900" dirty="0">
                          <a:effectLst/>
                          <a:latin typeface="Arial"/>
                          <a:ea typeface="MS Mincho"/>
                          <a:cs typeface="Arial"/>
                        </a:rPr>
                        <a:t> Action Research Reports</a:t>
                      </a:r>
                      <a:endParaRPr lang="en-ZA" sz="900" dirty="0">
                        <a:effectLst/>
                        <a:latin typeface="Arial"/>
                        <a:ea typeface="MS Mincho"/>
                        <a:cs typeface="Times New Roman"/>
                      </a:endParaRPr>
                    </a:p>
                    <a:p>
                      <a:pPr algn="ctr">
                        <a:lnSpc>
                          <a:spcPct val="150000"/>
                        </a:lnSpc>
                        <a:spcAft>
                          <a:spcPts val="1000"/>
                        </a:spcAft>
                        <a:tabLst>
                          <a:tab pos="457200" algn="l"/>
                        </a:tabLst>
                      </a:pPr>
                      <a:r>
                        <a:rPr lang="en-US" sz="900" b="1" dirty="0">
                          <a:solidFill>
                            <a:srgbClr val="00B050"/>
                          </a:solidFill>
                          <a:effectLst/>
                          <a:latin typeface="Arial"/>
                          <a:ea typeface="Calibri"/>
                          <a:cs typeface="Arial"/>
                        </a:rPr>
                        <a:t> </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a:effectLst/>
                          <a:latin typeface="Arial"/>
                          <a:ea typeface="MS Mincho"/>
                          <a:cs typeface="Arial"/>
                        </a:rPr>
                        <a:t>None</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a:effectLst/>
                          <a:latin typeface="Arial"/>
                          <a:ea typeface="MS Mincho"/>
                          <a:cs typeface="Arial"/>
                        </a:rPr>
                        <a:t>None</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1773">
                <a:tc>
                  <a:txBody>
                    <a:bodyPr/>
                    <a:lstStyle/>
                    <a:p>
                      <a:pPr algn="just">
                        <a:lnSpc>
                          <a:spcPct val="115000"/>
                        </a:lnSpc>
                        <a:spcAft>
                          <a:spcPts val="0"/>
                        </a:spcAft>
                      </a:pPr>
                      <a:r>
                        <a:rPr lang="en-GB" sz="900">
                          <a:effectLst/>
                          <a:latin typeface="Arial"/>
                          <a:ea typeface="MS Mincho"/>
                          <a:cs typeface="Arial"/>
                        </a:rPr>
                        <a:t>To ensure integrated spatial planning</a:t>
                      </a:r>
                      <a:endParaRPr lang="en-ZA" sz="900">
                        <a:effectLst/>
                        <a:latin typeface="Arial"/>
                        <a:ea typeface="MS Mincho"/>
                        <a:cs typeface="Times New Roman"/>
                      </a:endParaRPr>
                    </a:p>
                  </a:txBody>
                  <a:tcPr marL="51382" marR="51382" marT="23811" marB="238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900">
                          <a:effectLst/>
                          <a:latin typeface="Arial"/>
                          <a:ea typeface="MS Mincho"/>
                          <a:cs typeface="Arial"/>
                        </a:rPr>
                        <a:t>Develop a comprehensive Spatial Master Plan</a:t>
                      </a:r>
                      <a:endParaRPr lang="en-ZA" sz="900">
                        <a:effectLst/>
                        <a:latin typeface="Arial"/>
                        <a:ea typeface="MS Mincho"/>
                        <a:cs typeface="Times New Roman"/>
                      </a:endParaRPr>
                    </a:p>
                  </a:txBody>
                  <a:tcPr marL="51382" marR="51382" marT="23811" marB="238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a:effectLst/>
                          <a:latin typeface="Arial"/>
                          <a:ea typeface="MS Mincho"/>
                          <a:cs typeface="Arial"/>
                        </a:rPr>
                        <a:t>2C.3</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tabLst>
                          <a:tab pos="457200" algn="l"/>
                        </a:tabLst>
                      </a:pPr>
                      <a:r>
                        <a:rPr lang="en-GB" sz="900">
                          <a:effectLst/>
                          <a:latin typeface="Arial"/>
                          <a:ea typeface="MS Mincho"/>
                          <a:cs typeface="Arial"/>
                        </a:rPr>
                        <a:t>Spatial Master Plan developed and implemented</a:t>
                      </a:r>
                      <a:endParaRPr lang="en-ZA" sz="900">
                        <a:effectLst/>
                        <a:latin typeface="Arial"/>
                        <a:ea typeface="MS Mincho"/>
                        <a:cs typeface="Times New Roman"/>
                      </a:endParaRPr>
                    </a:p>
                  </a:txBody>
                  <a:tcPr marL="51382" marR="51382" marT="23811" marB="238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tabLst>
                          <a:tab pos="457200" algn="l"/>
                        </a:tabLst>
                      </a:pPr>
                      <a:r>
                        <a:rPr lang="en-GB" sz="900">
                          <a:effectLst/>
                          <a:latin typeface="Arial"/>
                          <a:ea typeface="MS Mincho"/>
                          <a:cs typeface="Arial"/>
                        </a:rPr>
                        <a:t>Develop Master Spatial Plan</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900">
                          <a:effectLst/>
                          <a:latin typeface="Arial"/>
                          <a:ea typeface="MS Mincho"/>
                          <a:cs typeface="Arial"/>
                        </a:rPr>
                        <a:t>MSP in place</a:t>
                      </a:r>
                      <a:endParaRPr lang="en-ZA" sz="900">
                        <a:effectLst/>
                        <a:latin typeface="Arial"/>
                        <a:ea typeface="MS Mincho"/>
                        <a:cs typeface="Times New Roman"/>
                      </a:endParaRPr>
                    </a:p>
                  </a:txBody>
                  <a:tcPr marL="51382" marR="51382" marT="23811" marB="238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1000"/>
                        </a:spcAft>
                        <a:tabLst>
                          <a:tab pos="457200" algn="l"/>
                        </a:tabLst>
                      </a:pPr>
                      <a:r>
                        <a:rPr lang="en-US" sz="900" b="1" dirty="0">
                          <a:solidFill>
                            <a:srgbClr val="00B050"/>
                          </a:solidFill>
                          <a:effectLst/>
                          <a:latin typeface="Arial"/>
                          <a:ea typeface="Calibri"/>
                          <a:cs typeface="Arial"/>
                        </a:rPr>
                        <a:t>Achieved</a:t>
                      </a:r>
                      <a:endParaRPr lang="en-ZA" sz="900" dirty="0">
                        <a:effectLst/>
                        <a:latin typeface="Arial"/>
                        <a:ea typeface="MS Mincho"/>
                        <a:cs typeface="Times New Roman"/>
                      </a:endParaRPr>
                    </a:p>
                    <a:p>
                      <a:pPr algn="ctr">
                        <a:lnSpc>
                          <a:spcPct val="150000"/>
                        </a:lnSpc>
                        <a:spcAft>
                          <a:spcPts val="1000"/>
                        </a:spcAft>
                        <a:tabLst>
                          <a:tab pos="457200" algn="l"/>
                        </a:tabLst>
                      </a:pPr>
                      <a:r>
                        <a:rPr lang="en-GB" sz="900" dirty="0">
                          <a:effectLst/>
                          <a:latin typeface="Arial"/>
                          <a:ea typeface="MS Mincho"/>
                          <a:cs typeface="Arial"/>
                        </a:rPr>
                        <a:t>Master Spatial Plan developed</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lnSpc>
                          <a:spcPct val="150000"/>
                        </a:lnSpc>
                        <a:spcAft>
                          <a:spcPts val="1000"/>
                        </a:spcAft>
                        <a:tabLst>
                          <a:tab pos="457200" algn="l"/>
                        </a:tabLst>
                      </a:pPr>
                      <a:r>
                        <a:rPr lang="en-GB" sz="900">
                          <a:effectLst/>
                          <a:latin typeface="Arial"/>
                          <a:ea typeface="MS Mincho"/>
                          <a:cs typeface="Arial"/>
                        </a:rPr>
                        <a:t>None</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lnSpc>
                          <a:spcPct val="150000"/>
                        </a:lnSpc>
                        <a:spcAft>
                          <a:spcPts val="1000"/>
                        </a:spcAft>
                        <a:tabLst>
                          <a:tab pos="457200" algn="l"/>
                        </a:tabLst>
                      </a:pPr>
                      <a:r>
                        <a:rPr lang="en-GB" sz="900" dirty="0">
                          <a:effectLst/>
                          <a:latin typeface="Arial"/>
                          <a:ea typeface="MS Mincho"/>
                          <a:cs typeface="Arial"/>
                        </a:rPr>
                        <a:t>None</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15501682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69424"/>
          </a:xfrm>
          <a:noFill/>
        </p:spPr>
        <p:txBody>
          <a:bodyPr>
            <a:normAutofit/>
          </a:bodyPr>
          <a:lstStyle/>
          <a:p>
            <a:r>
              <a:rPr lang="en-ZA" sz="1600" dirty="0" smtClean="0"/>
              <a:t>PROGRAMME 3A: NATIONAL TECHNICAL ASSISTANCE</a:t>
            </a:r>
            <a:endParaRPr lang="en-ZA" sz="1600" dirty="0"/>
          </a:p>
        </p:txBody>
      </p:sp>
      <p:graphicFrame>
        <p:nvGraphicFramePr>
          <p:cNvPr id="2" name="Table 1"/>
          <p:cNvGraphicFramePr>
            <a:graphicFrameLocks noGrp="1"/>
          </p:cNvGraphicFramePr>
          <p:nvPr>
            <p:extLst>
              <p:ext uri="{D42A27DB-BD31-4B8C-83A1-F6EECF244321}">
                <p14:modId xmlns="" xmlns:p14="http://schemas.microsoft.com/office/powerpoint/2010/main" val="3719881881"/>
              </p:ext>
            </p:extLst>
          </p:nvPr>
        </p:nvGraphicFramePr>
        <p:xfrm>
          <a:off x="234462" y="1113692"/>
          <a:ext cx="8452337" cy="4683397"/>
        </p:xfrm>
        <a:graphic>
          <a:graphicData uri="http://schemas.openxmlformats.org/drawingml/2006/table">
            <a:tbl>
              <a:tblPr/>
              <a:tblGrid>
                <a:gridCol w="1203613"/>
                <a:gridCol w="966947"/>
                <a:gridCol w="644068"/>
                <a:gridCol w="1012590"/>
                <a:gridCol w="677878"/>
                <a:gridCol w="1044708"/>
                <a:gridCol w="1124161"/>
                <a:gridCol w="889186"/>
                <a:gridCol w="889186"/>
              </a:tblGrid>
              <a:tr h="525926">
                <a:tc gridSpan="9">
                  <a:txBody>
                    <a:bodyPr/>
                    <a:lstStyle/>
                    <a:p>
                      <a:pPr algn="just">
                        <a:lnSpc>
                          <a:spcPct val="150000"/>
                        </a:lnSpc>
                        <a:spcAft>
                          <a:spcPts val="0"/>
                        </a:spcAft>
                      </a:pPr>
                      <a:r>
                        <a:rPr lang="en-US" sz="900" b="1" dirty="0" err="1">
                          <a:solidFill>
                            <a:srgbClr val="FFFFFF"/>
                          </a:solidFill>
                          <a:effectLst/>
                          <a:latin typeface="Arial"/>
                          <a:ea typeface="MS Mincho"/>
                          <a:cs typeface="Arial"/>
                        </a:rPr>
                        <a:t>Programme</a:t>
                      </a:r>
                      <a:r>
                        <a:rPr lang="en-US" sz="900" b="1" dirty="0">
                          <a:solidFill>
                            <a:srgbClr val="FFFFFF"/>
                          </a:solidFill>
                          <a:effectLst/>
                          <a:latin typeface="Arial"/>
                          <a:ea typeface="MS Mincho"/>
                          <a:cs typeface="Arial"/>
                        </a:rPr>
                        <a:t> </a:t>
                      </a:r>
                      <a:r>
                        <a:rPr lang="en-GB" sz="900" b="1" dirty="0">
                          <a:solidFill>
                            <a:srgbClr val="FFFFFF"/>
                          </a:solidFill>
                          <a:effectLst/>
                          <a:latin typeface="Arial"/>
                          <a:ea typeface="MS Mincho"/>
                          <a:cs typeface="Arial"/>
                        </a:rPr>
                        <a:t>3A: National Technical Assistance (NTT)</a:t>
                      </a:r>
                      <a:endParaRPr lang="en-ZA" sz="1100" dirty="0">
                        <a:effectLst/>
                        <a:latin typeface="Arial"/>
                        <a:ea typeface="MS Mincho"/>
                        <a:cs typeface="Times New Roman"/>
                      </a:endParaRPr>
                    </a:p>
                    <a:p>
                      <a:pPr algn="l">
                        <a:lnSpc>
                          <a:spcPct val="150000"/>
                        </a:lnSpc>
                        <a:spcAft>
                          <a:spcPts val="0"/>
                        </a:spcAft>
                      </a:pPr>
                      <a:r>
                        <a:rPr lang="en-GB" sz="900" b="1" dirty="0">
                          <a:solidFill>
                            <a:srgbClr val="FFFFFF"/>
                          </a:solidFill>
                          <a:effectLst/>
                          <a:latin typeface="Arial"/>
                          <a:ea typeface="MS Mincho"/>
                          <a:cs typeface="Arial"/>
                        </a:rPr>
                        <a:t>Programme purpose: </a:t>
                      </a:r>
                      <a:r>
                        <a:rPr lang="en-US" sz="1000" dirty="0">
                          <a:solidFill>
                            <a:srgbClr val="FFFFFF"/>
                          </a:solidFill>
                          <a:effectLst/>
                          <a:latin typeface="Arial"/>
                          <a:ea typeface="MS Mincho"/>
                          <a:cs typeface="Arial"/>
                        </a:rPr>
                        <a:t>To provide technical services so as to enable the implementation of human settlement developments by the HDA</a:t>
                      </a:r>
                      <a:endParaRPr lang="en-ZA" sz="11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833120">
                <a:tc>
                  <a:txBody>
                    <a:bodyPr/>
                    <a:lstStyle/>
                    <a:p>
                      <a:pPr algn="just">
                        <a:lnSpc>
                          <a:spcPct val="150000"/>
                        </a:lnSpc>
                        <a:spcAft>
                          <a:spcPts val="0"/>
                        </a:spcAft>
                      </a:pPr>
                      <a:r>
                        <a:rPr lang="en-GB" sz="900" b="1">
                          <a:solidFill>
                            <a:srgbClr val="FFFFFF"/>
                          </a:solidFill>
                          <a:effectLst/>
                          <a:latin typeface="Arial"/>
                          <a:ea typeface="MS Mincho"/>
                          <a:cs typeface="Arial"/>
                        </a:rPr>
                        <a:t>Strategic Objective</a:t>
                      </a:r>
                      <a:endParaRPr lang="en-ZA" sz="1100">
                        <a:effectLst/>
                        <a:latin typeface="Arial"/>
                        <a:ea typeface="MS Mincho"/>
                        <a:cs typeface="Times New Roman"/>
                      </a:endParaRPr>
                    </a:p>
                  </a:txBody>
                  <a:tcPr marL="76409" marR="76409" marT="35409" marB="354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just">
                        <a:lnSpc>
                          <a:spcPct val="150000"/>
                        </a:lnSpc>
                        <a:spcAft>
                          <a:spcPts val="0"/>
                        </a:spcAft>
                      </a:pPr>
                      <a:r>
                        <a:rPr lang="en-GB" sz="900" b="1">
                          <a:solidFill>
                            <a:srgbClr val="FFFFFF"/>
                          </a:solidFill>
                          <a:effectLst/>
                          <a:latin typeface="Arial"/>
                          <a:ea typeface="MS Mincho"/>
                          <a:cs typeface="Arial"/>
                        </a:rPr>
                        <a:t>Key Activities</a:t>
                      </a:r>
                      <a:endParaRPr lang="en-ZA" sz="1100">
                        <a:effectLst/>
                        <a:latin typeface="Arial"/>
                        <a:ea typeface="MS Mincho"/>
                        <a:cs typeface="Times New Roman"/>
                      </a:endParaRPr>
                    </a:p>
                  </a:txBody>
                  <a:tcPr marL="76409" marR="76409" marT="35409" marB="354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50000"/>
                        </a:lnSpc>
                        <a:spcAft>
                          <a:spcPts val="0"/>
                        </a:spcAft>
                      </a:pPr>
                      <a:r>
                        <a:rPr lang="en-GB" sz="900" b="1">
                          <a:solidFill>
                            <a:srgbClr val="FFFFFF"/>
                          </a:solidFill>
                          <a:effectLst/>
                          <a:latin typeface="Arial"/>
                          <a:ea typeface="MS Mincho"/>
                          <a:cs typeface="Arial"/>
                        </a:rPr>
                        <a:t>Indicator Number</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just">
                        <a:lnSpc>
                          <a:spcPct val="150000"/>
                        </a:lnSpc>
                        <a:spcAft>
                          <a:spcPts val="0"/>
                        </a:spcAft>
                      </a:pPr>
                      <a:r>
                        <a:rPr lang="en-GB" sz="900" b="1">
                          <a:solidFill>
                            <a:srgbClr val="FFFFFF"/>
                          </a:solidFill>
                          <a:effectLst/>
                          <a:latin typeface="Arial"/>
                          <a:ea typeface="MS Mincho"/>
                          <a:cs typeface="Arial"/>
                        </a:rPr>
                        <a:t>Performance Measure/Indicator</a:t>
                      </a:r>
                      <a:endParaRPr lang="en-ZA" sz="1100">
                        <a:effectLst/>
                        <a:latin typeface="Arial"/>
                        <a:ea typeface="MS Mincho"/>
                        <a:cs typeface="Times New Roman"/>
                      </a:endParaRPr>
                    </a:p>
                  </a:txBody>
                  <a:tcPr marL="76409" marR="76409" marT="35409" marB="354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just">
                        <a:lnSpc>
                          <a:spcPct val="150000"/>
                        </a:lnSpc>
                        <a:spcAft>
                          <a:spcPts val="0"/>
                        </a:spcAft>
                      </a:pPr>
                      <a:r>
                        <a:rPr lang="en-US" sz="900">
                          <a:solidFill>
                            <a:srgbClr val="FFFFFF"/>
                          </a:solidFill>
                          <a:effectLst/>
                          <a:latin typeface="Arial"/>
                          <a:ea typeface="MS Mincho"/>
                          <a:cs typeface="Arial"/>
                        </a:rPr>
                        <a:t>Baseline</a:t>
                      </a:r>
                      <a:endParaRPr lang="en-ZA" sz="1100">
                        <a:effectLst/>
                        <a:latin typeface="Arial"/>
                        <a:ea typeface="MS Mincho"/>
                        <a:cs typeface="Times New Roman"/>
                      </a:endParaRPr>
                    </a:p>
                  </a:txBody>
                  <a:tcPr marL="76409" marR="76409" marT="35409" marB="354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just">
                        <a:lnSpc>
                          <a:spcPct val="150000"/>
                        </a:lnSpc>
                        <a:spcAft>
                          <a:spcPts val="0"/>
                        </a:spcAft>
                      </a:pPr>
                      <a:r>
                        <a:rPr lang="en-GB" sz="900" b="1">
                          <a:solidFill>
                            <a:srgbClr val="FFFFFF"/>
                          </a:solidFill>
                          <a:effectLst/>
                          <a:latin typeface="Arial"/>
                          <a:ea typeface="MS Mincho"/>
                          <a:cs typeface="Arial"/>
                        </a:rPr>
                        <a:t>2017/18 Target</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15000"/>
                        </a:lnSpc>
                        <a:spcAft>
                          <a:spcPts val="0"/>
                        </a:spcAft>
                      </a:pPr>
                      <a:r>
                        <a:rPr lang="en-GB" sz="900" b="1">
                          <a:solidFill>
                            <a:srgbClr val="FFFFFF"/>
                          </a:solidFill>
                          <a:effectLst/>
                          <a:latin typeface="Arial"/>
                          <a:ea typeface="MS Mincho"/>
                          <a:cs typeface="Arial"/>
                        </a:rPr>
                        <a:t>Annual</a:t>
                      </a:r>
                      <a:endParaRPr lang="en-ZA" sz="1100">
                        <a:effectLst/>
                        <a:latin typeface="Arial"/>
                        <a:ea typeface="MS Mincho"/>
                        <a:cs typeface="Times New Roman"/>
                      </a:endParaRPr>
                    </a:p>
                    <a:p>
                      <a:pPr algn="ctr">
                        <a:lnSpc>
                          <a:spcPct val="115000"/>
                        </a:lnSpc>
                        <a:spcAft>
                          <a:spcPts val="0"/>
                        </a:spcAft>
                      </a:pPr>
                      <a:r>
                        <a:rPr lang="en-GB" sz="900" b="1">
                          <a:solidFill>
                            <a:srgbClr val="FFFFFF"/>
                          </a:solidFill>
                          <a:effectLst/>
                          <a:latin typeface="Arial"/>
                          <a:ea typeface="MS Mincho"/>
                          <a:cs typeface="Arial"/>
                        </a:rPr>
                        <a:t>Performance</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15000"/>
                        </a:lnSpc>
                        <a:spcAft>
                          <a:spcPts val="0"/>
                        </a:spcAft>
                      </a:pPr>
                      <a:r>
                        <a:rPr lang="en-GB" sz="900" b="1">
                          <a:solidFill>
                            <a:srgbClr val="FFFFFF"/>
                          </a:solidFill>
                          <a:effectLst/>
                          <a:latin typeface="Arial"/>
                          <a:ea typeface="MS Mincho"/>
                          <a:cs typeface="Arial"/>
                        </a:rPr>
                        <a:t>Variance</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15000"/>
                        </a:lnSpc>
                        <a:spcAft>
                          <a:spcPts val="0"/>
                        </a:spcAft>
                      </a:pPr>
                      <a:r>
                        <a:rPr lang="en-GB" sz="900" b="1">
                          <a:solidFill>
                            <a:srgbClr val="FFFFFF"/>
                          </a:solidFill>
                          <a:effectLst/>
                          <a:latin typeface="Arial"/>
                          <a:ea typeface="MS Mincho"/>
                          <a:cs typeface="Arial"/>
                        </a:rPr>
                        <a:t>Reason for variance</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r>
              <a:tr h="3324351">
                <a:tc>
                  <a:txBody>
                    <a:bodyPr/>
                    <a:lstStyle/>
                    <a:p>
                      <a:pPr algn="just">
                        <a:lnSpc>
                          <a:spcPct val="150000"/>
                        </a:lnSpc>
                        <a:spcAft>
                          <a:spcPts val="0"/>
                        </a:spcAft>
                      </a:pPr>
                      <a:r>
                        <a:rPr lang="en-US" sz="900">
                          <a:effectLst/>
                          <a:latin typeface="Arial"/>
                          <a:ea typeface="MS Mincho"/>
                          <a:cs typeface="Arial"/>
                        </a:rPr>
                        <a:t>To ensure provision of technical support services to (Programme 3 B &amp; Programme 4 A &amp; B) so as to enable the implementation of human settlement developments or the implementation of priority programmes. </a:t>
                      </a:r>
                      <a:endParaRPr lang="en-ZA" sz="1100">
                        <a:effectLst/>
                        <a:latin typeface="Arial"/>
                        <a:ea typeface="MS Mincho"/>
                        <a:cs typeface="Times New Roman"/>
                      </a:endParaRPr>
                    </a:p>
                  </a:txBody>
                  <a:tcPr marL="76409" marR="76409" marT="35409" marB="354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900">
                          <a:effectLst/>
                          <a:latin typeface="Arial"/>
                          <a:ea typeface="MS Mincho"/>
                          <a:cs typeface="Arial"/>
                        </a:rPr>
                        <a:t>Provide technical support services to Programme 3 within agreed time frames and costs</a:t>
                      </a:r>
                      <a:endParaRPr lang="en-ZA" sz="1100">
                        <a:effectLst/>
                        <a:latin typeface="Arial"/>
                        <a:ea typeface="MS Mincho"/>
                        <a:cs typeface="Times New Roman"/>
                      </a:endParaRPr>
                    </a:p>
                  </a:txBody>
                  <a:tcPr marL="76409" marR="76409" marT="35409" marB="354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900">
                          <a:effectLst/>
                          <a:latin typeface="Arial"/>
                          <a:ea typeface="MS Mincho"/>
                          <a:cs typeface="Arial"/>
                        </a:rPr>
                        <a:t>3A.1</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900">
                          <a:effectLst/>
                          <a:latin typeface="Arial"/>
                          <a:ea typeface="MS Mincho"/>
                          <a:cs typeface="Arial"/>
                        </a:rPr>
                        <a:t>% of requests responded within agreed timeframes and costs</a:t>
                      </a:r>
                      <a:endParaRPr lang="en-ZA" sz="1100">
                        <a:effectLst/>
                        <a:latin typeface="Arial"/>
                        <a:ea typeface="MS Mincho"/>
                        <a:cs typeface="Times New Roman"/>
                      </a:endParaRPr>
                    </a:p>
                    <a:p>
                      <a:pPr algn="just">
                        <a:lnSpc>
                          <a:spcPct val="150000"/>
                        </a:lnSpc>
                        <a:spcAft>
                          <a:spcPts val="1000"/>
                        </a:spcAft>
                        <a:tabLst>
                          <a:tab pos="457200" algn="l"/>
                        </a:tabLst>
                      </a:pPr>
                      <a:r>
                        <a:rPr lang="en-GB" sz="900">
                          <a:effectLst/>
                          <a:latin typeface="Arial"/>
                          <a:ea typeface="MS Mincho"/>
                          <a:cs typeface="Arial"/>
                        </a:rPr>
                        <a:t> </a:t>
                      </a:r>
                      <a:endParaRPr lang="en-ZA" sz="1100">
                        <a:effectLst/>
                        <a:latin typeface="Arial"/>
                        <a:ea typeface="MS Mincho"/>
                        <a:cs typeface="Times New Roman"/>
                      </a:endParaRPr>
                    </a:p>
                  </a:txBody>
                  <a:tcPr marL="76409" marR="76409" marT="35409" marB="354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lnSpc>
                          <a:spcPct val="150000"/>
                        </a:lnSpc>
                        <a:spcAft>
                          <a:spcPts val="1000"/>
                        </a:spcAft>
                        <a:tabLst>
                          <a:tab pos="457200" algn="l"/>
                        </a:tabLst>
                      </a:pPr>
                      <a:r>
                        <a:rPr lang="en-GB" sz="900">
                          <a:effectLst/>
                          <a:latin typeface="Arial"/>
                          <a:ea typeface="MS Mincho"/>
                          <a:cs typeface="Arial"/>
                        </a:rPr>
                        <a:t>No Baseline</a:t>
                      </a:r>
                      <a:endParaRPr lang="en-ZA" sz="1100">
                        <a:effectLst/>
                        <a:latin typeface="Arial"/>
                        <a:ea typeface="MS Mincho"/>
                        <a:cs typeface="Times New Roman"/>
                      </a:endParaRPr>
                    </a:p>
                  </a:txBody>
                  <a:tcPr marL="76409" marR="76409" marT="35409" marB="354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lnSpc>
                          <a:spcPct val="150000"/>
                        </a:lnSpc>
                        <a:spcAft>
                          <a:spcPts val="1000"/>
                        </a:spcAft>
                        <a:tabLst>
                          <a:tab pos="457200" algn="l"/>
                        </a:tabLst>
                      </a:pPr>
                      <a:r>
                        <a:rPr lang="en-GB" sz="900">
                          <a:effectLst/>
                          <a:latin typeface="Arial"/>
                          <a:ea typeface="MS Mincho"/>
                          <a:cs typeface="Arial"/>
                        </a:rPr>
                        <a:t>100% of requests responded to in the agreed time frame and costs</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ctr" defTabSz="457200" rtl="0" eaLnBrk="1" latinLnBrk="0" hangingPunct="1">
                        <a:lnSpc>
                          <a:spcPct val="150000"/>
                        </a:lnSpc>
                        <a:spcAft>
                          <a:spcPts val="1000"/>
                        </a:spcAft>
                        <a:tabLst>
                          <a:tab pos="457200" algn="l"/>
                        </a:tabLst>
                      </a:pPr>
                      <a:r>
                        <a:rPr lang="en-GB" sz="800" b="1" kern="1200" dirty="0">
                          <a:solidFill>
                            <a:srgbClr val="92D050"/>
                          </a:solidFill>
                          <a:effectLst/>
                          <a:latin typeface="Arial"/>
                          <a:ea typeface="MS Mincho"/>
                          <a:cs typeface="Arial"/>
                        </a:rPr>
                        <a:t>Achieved</a:t>
                      </a:r>
                      <a:endParaRPr lang="en-ZA" sz="800" b="1" kern="1200" dirty="0">
                        <a:solidFill>
                          <a:srgbClr val="92D050"/>
                        </a:solidFill>
                        <a:effectLst/>
                        <a:latin typeface="Arial"/>
                        <a:ea typeface="MS Mincho"/>
                        <a:cs typeface="Arial"/>
                      </a:endParaRPr>
                    </a:p>
                    <a:p>
                      <a:pPr marL="61595" marR="85725" algn="just">
                        <a:lnSpc>
                          <a:spcPct val="150000"/>
                        </a:lnSpc>
                        <a:spcAft>
                          <a:spcPts val="1000"/>
                        </a:spcAft>
                        <a:tabLst>
                          <a:tab pos="457200" algn="l"/>
                        </a:tabLst>
                      </a:pPr>
                      <a:r>
                        <a:rPr lang="en-GB" sz="900" b="1" dirty="0">
                          <a:effectLst/>
                          <a:latin typeface="Arial"/>
                          <a:ea typeface="MS Mincho"/>
                          <a:cs typeface="Arial"/>
                        </a:rPr>
                        <a:t>100%</a:t>
                      </a:r>
                      <a:r>
                        <a:rPr lang="en-GB" sz="900" dirty="0">
                          <a:effectLst/>
                          <a:latin typeface="Arial"/>
                          <a:ea typeface="MS Mincho"/>
                          <a:cs typeface="Arial"/>
                        </a:rPr>
                        <a:t> requests for NTT  technical support intervention have been provided with support</a:t>
                      </a:r>
                      <a:endParaRPr lang="en-ZA" sz="1100" dirty="0">
                        <a:effectLst/>
                        <a:latin typeface="Arial"/>
                        <a:ea typeface="MS Mincho"/>
                        <a:cs typeface="Times New Roman"/>
                      </a:endParaRPr>
                    </a:p>
                    <a:p>
                      <a:pPr marL="109220" algn="ctr">
                        <a:lnSpc>
                          <a:spcPct val="150000"/>
                        </a:lnSpc>
                        <a:spcAft>
                          <a:spcPts val="1000"/>
                        </a:spcAft>
                        <a:tabLst>
                          <a:tab pos="457200" algn="l"/>
                        </a:tabLst>
                      </a:pPr>
                      <a:r>
                        <a:rPr lang="en-GB" sz="900" b="1" dirty="0">
                          <a:effectLst/>
                          <a:latin typeface="Arial"/>
                          <a:ea typeface="MS Mincho"/>
                          <a:cs typeface="Arial"/>
                        </a:rPr>
                        <a:t> </a:t>
                      </a:r>
                      <a:endParaRPr lang="en-ZA" sz="11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1595" marR="85725" algn="just">
                        <a:lnSpc>
                          <a:spcPct val="150000"/>
                        </a:lnSpc>
                        <a:spcAft>
                          <a:spcPts val="1000"/>
                        </a:spcAft>
                        <a:tabLst>
                          <a:tab pos="457200" algn="l"/>
                        </a:tabLst>
                      </a:pPr>
                      <a:r>
                        <a:rPr lang="en-GB" sz="900">
                          <a:effectLst/>
                          <a:latin typeface="Arial"/>
                          <a:ea typeface="MS Mincho"/>
                          <a:cs typeface="Arial"/>
                        </a:rPr>
                        <a:t>None</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1595" marR="85725" algn="just">
                        <a:lnSpc>
                          <a:spcPct val="150000"/>
                        </a:lnSpc>
                        <a:spcAft>
                          <a:spcPts val="1000"/>
                        </a:spcAft>
                        <a:tabLst>
                          <a:tab pos="457200" algn="l"/>
                        </a:tabLst>
                      </a:pPr>
                      <a:r>
                        <a:rPr lang="en-GB" sz="900" dirty="0">
                          <a:effectLst/>
                          <a:latin typeface="Arial"/>
                          <a:ea typeface="MS Mincho"/>
                          <a:cs typeface="Arial"/>
                        </a:rPr>
                        <a:t>None</a:t>
                      </a:r>
                      <a:endParaRPr lang="en-ZA" sz="11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10139930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69424"/>
          </a:xfrm>
          <a:noFill/>
        </p:spPr>
        <p:txBody>
          <a:bodyPr>
            <a:normAutofit/>
          </a:bodyPr>
          <a:lstStyle/>
          <a:p>
            <a:r>
              <a:rPr lang="en-ZA" sz="1600" dirty="0" smtClean="0"/>
              <a:t>PROGRAMME 3B: NPD&amp;M</a:t>
            </a:r>
            <a:endParaRPr lang="en-ZA" sz="1600" dirty="0"/>
          </a:p>
        </p:txBody>
      </p:sp>
      <p:graphicFrame>
        <p:nvGraphicFramePr>
          <p:cNvPr id="4" name="Table 3"/>
          <p:cNvGraphicFramePr>
            <a:graphicFrameLocks noGrp="1"/>
          </p:cNvGraphicFramePr>
          <p:nvPr>
            <p:extLst>
              <p:ext uri="{D42A27DB-BD31-4B8C-83A1-F6EECF244321}">
                <p14:modId xmlns="" xmlns:p14="http://schemas.microsoft.com/office/powerpoint/2010/main" val="3025038593"/>
              </p:ext>
            </p:extLst>
          </p:nvPr>
        </p:nvGraphicFramePr>
        <p:xfrm>
          <a:off x="0" y="784589"/>
          <a:ext cx="8757138" cy="6226710"/>
        </p:xfrm>
        <a:graphic>
          <a:graphicData uri="http://schemas.openxmlformats.org/drawingml/2006/table">
            <a:tbl>
              <a:tblPr/>
              <a:tblGrid>
                <a:gridCol w="1196637"/>
                <a:gridCol w="1041693"/>
                <a:gridCol w="1041693"/>
                <a:gridCol w="1041693"/>
                <a:gridCol w="959290"/>
                <a:gridCol w="959290"/>
                <a:gridCol w="799402"/>
                <a:gridCol w="521687"/>
                <a:gridCol w="1195753"/>
              </a:tblGrid>
              <a:tr h="336586">
                <a:tc gridSpan="9">
                  <a:txBody>
                    <a:bodyPr/>
                    <a:lstStyle/>
                    <a:p>
                      <a:pPr algn="just">
                        <a:lnSpc>
                          <a:spcPct val="150000"/>
                        </a:lnSpc>
                        <a:spcAft>
                          <a:spcPts val="0"/>
                        </a:spcAft>
                      </a:pPr>
                      <a:r>
                        <a:rPr lang="en-US" sz="800" b="1" dirty="0" err="1">
                          <a:solidFill>
                            <a:srgbClr val="FFFFFF"/>
                          </a:solidFill>
                          <a:effectLst/>
                          <a:latin typeface="Arial"/>
                          <a:ea typeface="MS Mincho"/>
                          <a:cs typeface="Arial"/>
                        </a:rPr>
                        <a:t>Programme</a:t>
                      </a:r>
                      <a:r>
                        <a:rPr lang="en-US" sz="800" b="1" dirty="0">
                          <a:solidFill>
                            <a:srgbClr val="FFFFFF"/>
                          </a:solidFill>
                          <a:effectLst/>
                          <a:latin typeface="Arial"/>
                          <a:ea typeface="MS Mincho"/>
                          <a:cs typeface="Arial"/>
                        </a:rPr>
                        <a:t> </a:t>
                      </a:r>
                      <a:r>
                        <a:rPr lang="en-GB" sz="800" b="1" dirty="0">
                          <a:solidFill>
                            <a:srgbClr val="FFFFFF"/>
                          </a:solidFill>
                          <a:effectLst/>
                          <a:latin typeface="Arial"/>
                          <a:ea typeface="MS Mincho"/>
                          <a:cs typeface="Arial"/>
                        </a:rPr>
                        <a:t>3B: National Programme Design and Management</a:t>
                      </a:r>
                      <a:endParaRPr lang="en-ZA" sz="800" dirty="0">
                        <a:effectLst/>
                        <a:latin typeface="Arial"/>
                        <a:ea typeface="MS Mincho"/>
                        <a:cs typeface="Times New Roman"/>
                      </a:endParaRPr>
                    </a:p>
                    <a:p>
                      <a:pPr algn="l">
                        <a:lnSpc>
                          <a:spcPct val="150000"/>
                        </a:lnSpc>
                        <a:spcAft>
                          <a:spcPts val="0"/>
                        </a:spcAft>
                      </a:pPr>
                      <a:r>
                        <a:rPr lang="en-GB" sz="800" b="1" dirty="0">
                          <a:solidFill>
                            <a:srgbClr val="FFFFFF"/>
                          </a:solidFill>
                          <a:effectLst/>
                          <a:latin typeface="Arial"/>
                          <a:ea typeface="MS Mincho"/>
                          <a:cs typeface="Arial"/>
                        </a:rPr>
                        <a:t>Programme purpose: </a:t>
                      </a:r>
                      <a:r>
                        <a:rPr lang="en-US" sz="800" dirty="0">
                          <a:solidFill>
                            <a:srgbClr val="FFFFFF"/>
                          </a:solidFill>
                          <a:effectLst/>
                          <a:latin typeface="Arial"/>
                          <a:ea typeface="MS Mincho"/>
                          <a:cs typeface="Arial"/>
                        </a:rPr>
                        <a:t>To package and manage the implementation of national  priority programs</a:t>
                      </a:r>
                      <a:endParaRPr lang="en-ZA" sz="8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95769">
                <a:tc>
                  <a:txBody>
                    <a:bodyPr/>
                    <a:lstStyle/>
                    <a:p>
                      <a:pPr algn="just">
                        <a:lnSpc>
                          <a:spcPct val="115000"/>
                        </a:lnSpc>
                        <a:spcAft>
                          <a:spcPts val="0"/>
                        </a:spcAft>
                      </a:pPr>
                      <a:r>
                        <a:rPr lang="en-GB" sz="800" b="1" dirty="0">
                          <a:solidFill>
                            <a:srgbClr val="FFFFFF"/>
                          </a:solidFill>
                          <a:effectLst/>
                          <a:latin typeface="Arial"/>
                          <a:ea typeface="MS Mincho"/>
                          <a:cs typeface="Arial"/>
                        </a:rPr>
                        <a:t>Strategic Objective</a:t>
                      </a:r>
                      <a:endParaRPr lang="en-ZA" sz="800" dirty="0">
                        <a:effectLst/>
                        <a:latin typeface="Arial"/>
                        <a:ea typeface="MS Mincho"/>
                        <a:cs typeface="Times New Roman"/>
                      </a:endParaRPr>
                    </a:p>
                  </a:txBody>
                  <a:tcPr marL="6537" marR="6537" marT="3029" marB="3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just">
                        <a:lnSpc>
                          <a:spcPct val="115000"/>
                        </a:lnSpc>
                        <a:spcAft>
                          <a:spcPts val="0"/>
                        </a:spcAft>
                      </a:pPr>
                      <a:r>
                        <a:rPr lang="en-GB" sz="800" b="1" dirty="0">
                          <a:solidFill>
                            <a:srgbClr val="FFFFFF"/>
                          </a:solidFill>
                          <a:effectLst/>
                          <a:latin typeface="Arial"/>
                          <a:ea typeface="MS Mincho"/>
                          <a:cs typeface="Arial"/>
                        </a:rPr>
                        <a:t>Key Activities</a:t>
                      </a:r>
                      <a:endParaRPr lang="en-ZA" sz="800" dirty="0">
                        <a:effectLst/>
                        <a:latin typeface="Arial"/>
                        <a:ea typeface="MS Mincho"/>
                        <a:cs typeface="Times New Roman"/>
                      </a:endParaRPr>
                    </a:p>
                  </a:txBody>
                  <a:tcPr marL="6537" marR="6537" marT="3029" marB="3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15000"/>
                        </a:lnSpc>
                        <a:spcAft>
                          <a:spcPts val="0"/>
                        </a:spcAft>
                      </a:pPr>
                      <a:r>
                        <a:rPr lang="en-GB" sz="800" b="1" dirty="0">
                          <a:solidFill>
                            <a:srgbClr val="FFFFFF"/>
                          </a:solidFill>
                          <a:effectLst/>
                          <a:latin typeface="Arial"/>
                          <a:ea typeface="MS Mincho"/>
                          <a:cs typeface="Arial"/>
                        </a:rPr>
                        <a:t>Indicator Number</a:t>
                      </a:r>
                      <a:endParaRPr lang="en-ZA" sz="8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just">
                        <a:lnSpc>
                          <a:spcPct val="115000"/>
                        </a:lnSpc>
                        <a:spcAft>
                          <a:spcPts val="0"/>
                        </a:spcAft>
                      </a:pPr>
                      <a:r>
                        <a:rPr lang="en-GB" sz="800" b="1" dirty="0">
                          <a:solidFill>
                            <a:srgbClr val="FFFFFF"/>
                          </a:solidFill>
                          <a:effectLst/>
                          <a:latin typeface="Arial"/>
                          <a:ea typeface="MS Mincho"/>
                          <a:cs typeface="Arial"/>
                        </a:rPr>
                        <a:t>Performance Measure/Indicator</a:t>
                      </a:r>
                      <a:endParaRPr lang="en-ZA" sz="800" dirty="0">
                        <a:effectLst/>
                        <a:latin typeface="Arial"/>
                        <a:ea typeface="MS Mincho"/>
                        <a:cs typeface="Times New Roman"/>
                      </a:endParaRPr>
                    </a:p>
                  </a:txBody>
                  <a:tcPr marL="6537" marR="6537" marT="3029" marB="3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just">
                        <a:lnSpc>
                          <a:spcPct val="115000"/>
                        </a:lnSpc>
                        <a:spcAft>
                          <a:spcPts val="0"/>
                        </a:spcAft>
                      </a:pPr>
                      <a:r>
                        <a:rPr lang="en-US" sz="800" dirty="0">
                          <a:solidFill>
                            <a:srgbClr val="FFFFFF"/>
                          </a:solidFill>
                          <a:effectLst/>
                          <a:latin typeface="Arial"/>
                          <a:ea typeface="MS Mincho"/>
                          <a:cs typeface="Arial"/>
                        </a:rPr>
                        <a:t>Baseline</a:t>
                      </a:r>
                      <a:endParaRPr lang="en-ZA" sz="800" dirty="0">
                        <a:effectLst/>
                        <a:latin typeface="Arial"/>
                        <a:ea typeface="MS Mincho"/>
                        <a:cs typeface="Times New Roman"/>
                      </a:endParaRPr>
                    </a:p>
                  </a:txBody>
                  <a:tcPr marL="6537" marR="6537" marT="3029" marB="3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just">
                        <a:lnSpc>
                          <a:spcPct val="115000"/>
                        </a:lnSpc>
                        <a:spcAft>
                          <a:spcPts val="0"/>
                        </a:spcAft>
                      </a:pPr>
                      <a:r>
                        <a:rPr lang="en-GB" sz="800" b="1" dirty="0">
                          <a:solidFill>
                            <a:srgbClr val="FFFFFF"/>
                          </a:solidFill>
                          <a:effectLst/>
                          <a:latin typeface="Arial"/>
                          <a:ea typeface="MS Mincho"/>
                          <a:cs typeface="Arial"/>
                        </a:rPr>
                        <a:t>2017/18 Target</a:t>
                      </a:r>
                      <a:endParaRPr lang="en-ZA" sz="8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15000"/>
                        </a:lnSpc>
                        <a:spcAft>
                          <a:spcPts val="0"/>
                        </a:spcAft>
                      </a:pPr>
                      <a:r>
                        <a:rPr lang="en-GB" sz="800" b="1" dirty="0">
                          <a:solidFill>
                            <a:srgbClr val="FFFFFF"/>
                          </a:solidFill>
                          <a:effectLst/>
                          <a:latin typeface="Arial"/>
                          <a:ea typeface="MS Mincho"/>
                          <a:cs typeface="Arial"/>
                        </a:rPr>
                        <a:t>Annual Performance</a:t>
                      </a:r>
                      <a:endParaRPr lang="en-ZA" sz="8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15000"/>
                        </a:lnSpc>
                        <a:spcAft>
                          <a:spcPts val="0"/>
                        </a:spcAft>
                      </a:pPr>
                      <a:r>
                        <a:rPr lang="en-GB" sz="800" b="1" dirty="0">
                          <a:solidFill>
                            <a:srgbClr val="FFFFFF"/>
                          </a:solidFill>
                          <a:effectLst/>
                          <a:latin typeface="Arial"/>
                          <a:ea typeface="MS Mincho"/>
                          <a:cs typeface="Arial"/>
                        </a:rPr>
                        <a:t>Variance</a:t>
                      </a:r>
                      <a:endParaRPr lang="en-ZA" sz="8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15000"/>
                        </a:lnSpc>
                        <a:spcAft>
                          <a:spcPts val="0"/>
                        </a:spcAft>
                      </a:pPr>
                      <a:r>
                        <a:rPr lang="en-GB" sz="800" b="1" dirty="0">
                          <a:solidFill>
                            <a:srgbClr val="FFFFFF"/>
                          </a:solidFill>
                          <a:effectLst/>
                          <a:latin typeface="Arial"/>
                          <a:ea typeface="MS Mincho"/>
                          <a:cs typeface="Arial"/>
                        </a:rPr>
                        <a:t>Reasons for variance</a:t>
                      </a:r>
                      <a:endParaRPr lang="en-ZA" sz="8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r>
              <a:tr h="2711376">
                <a:tc rowSpan="2">
                  <a:txBody>
                    <a:bodyPr/>
                    <a:lstStyle/>
                    <a:p>
                      <a:pPr algn="just">
                        <a:lnSpc>
                          <a:spcPct val="115000"/>
                        </a:lnSpc>
                        <a:spcAft>
                          <a:spcPts val="0"/>
                        </a:spcAft>
                      </a:pPr>
                      <a:r>
                        <a:rPr lang="en-GB" sz="900" dirty="0">
                          <a:effectLst/>
                          <a:latin typeface="Arial"/>
                          <a:ea typeface="MS Mincho"/>
                          <a:cs typeface="Arial"/>
                        </a:rPr>
                        <a:t>To ensure the packaging, management and implementation of national priority programmes as agreed with the Minister including catalytic projects, mining towns and NUSP.</a:t>
                      </a:r>
                      <a:endParaRPr lang="en-ZA" sz="900" dirty="0">
                        <a:effectLst/>
                        <a:latin typeface="Arial"/>
                        <a:ea typeface="MS Mincho"/>
                        <a:cs typeface="Times New Roman"/>
                      </a:endParaRPr>
                    </a:p>
                  </a:txBody>
                  <a:tcPr marL="6537" marR="6537" marT="3029" marB="3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900" dirty="0">
                          <a:effectLst/>
                          <a:latin typeface="Arial"/>
                          <a:ea typeface="MS Mincho"/>
                          <a:cs typeface="Arial"/>
                        </a:rPr>
                        <a:t>Develop, implement and monitor the Business Plan for priority projects </a:t>
                      </a:r>
                      <a:endParaRPr lang="en-ZA" sz="900" dirty="0">
                        <a:effectLst/>
                        <a:latin typeface="Arial"/>
                        <a:ea typeface="MS Mincho"/>
                        <a:cs typeface="Times New Roman"/>
                      </a:endParaRPr>
                    </a:p>
                  </a:txBody>
                  <a:tcPr marL="6537" marR="6537" marT="3029" marB="3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dirty="0">
                          <a:effectLst/>
                          <a:latin typeface="Arial"/>
                          <a:ea typeface="MS Mincho"/>
                          <a:cs typeface="Arial"/>
                        </a:rPr>
                        <a:t>3B.1</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tabLst>
                          <a:tab pos="457200" algn="l"/>
                        </a:tabLst>
                      </a:pPr>
                      <a:r>
                        <a:rPr lang="en-GB" sz="900" dirty="0">
                          <a:effectLst/>
                          <a:latin typeface="Arial"/>
                          <a:ea typeface="MS Mincho"/>
                          <a:cs typeface="Arial"/>
                        </a:rPr>
                        <a:t>Number of priority programmes and projects implemented  </a:t>
                      </a:r>
                      <a:endParaRPr lang="en-ZA" sz="900" dirty="0">
                        <a:effectLst/>
                        <a:latin typeface="Arial"/>
                        <a:ea typeface="MS Mincho"/>
                        <a:cs typeface="Times New Roman"/>
                      </a:endParaRPr>
                    </a:p>
                  </a:txBody>
                  <a:tcPr marL="6537" marR="6537" marT="3029" marB="3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7200" algn="l"/>
                        </a:tabLst>
                      </a:pPr>
                      <a:r>
                        <a:rPr lang="en-GB" sz="900" dirty="0">
                          <a:effectLst/>
                          <a:latin typeface="Arial"/>
                          <a:ea typeface="MS Mincho"/>
                          <a:cs typeface="Arial"/>
                        </a:rPr>
                        <a:t>3</a:t>
                      </a:r>
                      <a:endParaRPr lang="en-ZA" sz="900" dirty="0">
                        <a:effectLst/>
                        <a:latin typeface="Arial"/>
                        <a:ea typeface="MS Mincho"/>
                        <a:cs typeface="Times New Roman"/>
                      </a:endParaRPr>
                    </a:p>
                  </a:txBody>
                  <a:tcPr marL="6537" marR="6537" marT="3029" marB="3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7200" algn="l"/>
                        </a:tabLst>
                      </a:pPr>
                      <a:r>
                        <a:rPr lang="en-GB" sz="900" dirty="0">
                          <a:effectLst/>
                          <a:latin typeface="Arial"/>
                          <a:ea typeface="MS Mincho"/>
                          <a:cs typeface="Arial"/>
                        </a:rPr>
                        <a:t>3 programmes managed for implementation including catalytic projects, mining towns and NUSP implemented</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0" algn="ctr">
                        <a:lnSpc>
                          <a:spcPct val="115000"/>
                        </a:lnSpc>
                        <a:spcAft>
                          <a:spcPts val="1000"/>
                        </a:spcAft>
                        <a:tabLst>
                          <a:tab pos="457200" algn="l"/>
                        </a:tabLst>
                      </a:pPr>
                      <a:r>
                        <a:rPr lang="en-US" sz="900" b="1" dirty="0">
                          <a:solidFill>
                            <a:srgbClr val="00B050"/>
                          </a:solidFill>
                          <a:effectLst/>
                          <a:latin typeface="Arial"/>
                          <a:ea typeface="Calibri"/>
                          <a:cs typeface="Arial"/>
                        </a:rPr>
                        <a:t>Achieved</a:t>
                      </a:r>
                      <a:endParaRPr lang="en-ZA" sz="900" dirty="0">
                        <a:effectLst/>
                        <a:latin typeface="Arial"/>
                        <a:ea typeface="MS Mincho"/>
                        <a:cs typeface="Times New Roman"/>
                      </a:endParaRPr>
                    </a:p>
                    <a:p>
                      <a:pPr marL="31750" algn="ctr">
                        <a:lnSpc>
                          <a:spcPct val="115000"/>
                        </a:lnSpc>
                        <a:spcAft>
                          <a:spcPts val="1000"/>
                        </a:spcAft>
                        <a:tabLst>
                          <a:tab pos="457200" algn="l"/>
                        </a:tabLst>
                      </a:pPr>
                      <a:r>
                        <a:rPr lang="en-US" sz="900" b="1" dirty="0" smtClean="0">
                          <a:solidFill>
                            <a:srgbClr val="00B050"/>
                          </a:solidFill>
                          <a:effectLst/>
                          <a:latin typeface="Arial"/>
                          <a:ea typeface="Calibri"/>
                          <a:cs typeface="Arial"/>
                        </a:rPr>
                        <a:t>3</a:t>
                      </a:r>
                      <a:endParaRPr lang="en-ZA" sz="900" b="0" dirty="0" smtClean="0">
                        <a:solidFill>
                          <a:schemeClr val="tx1"/>
                        </a:solidFill>
                        <a:effectLst/>
                        <a:latin typeface="Arial"/>
                        <a:ea typeface="MS Mincho"/>
                        <a:cs typeface="Times New Roman"/>
                      </a:endParaRPr>
                    </a:p>
                    <a:p>
                      <a:pPr marL="31750" algn="just">
                        <a:lnSpc>
                          <a:spcPct val="115000"/>
                        </a:lnSpc>
                        <a:spcAft>
                          <a:spcPts val="1000"/>
                        </a:spcAft>
                        <a:tabLst>
                          <a:tab pos="457200" algn="l"/>
                        </a:tabLst>
                      </a:pPr>
                      <a:r>
                        <a:rPr lang="en-GB" sz="900" dirty="0" smtClean="0">
                          <a:effectLst/>
                          <a:latin typeface="Arial"/>
                          <a:ea typeface="Calibri"/>
                          <a:cs typeface="Arial"/>
                        </a:rPr>
                        <a:t>National </a:t>
                      </a:r>
                      <a:r>
                        <a:rPr lang="en-GB" sz="900" dirty="0">
                          <a:effectLst/>
                          <a:latin typeface="Arial"/>
                          <a:ea typeface="Calibri"/>
                          <a:cs typeface="Arial"/>
                        </a:rPr>
                        <a:t>Priority Programmes have been implemented. i.e. Catalytic Projects, Informal Settlement Upgrade Programme and the Mining Towns Programme</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0" algn="ctr">
                        <a:lnSpc>
                          <a:spcPct val="115000"/>
                        </a:lnSpc>
                        <a:spcAft>
                          <a:spcPts val="1000"/>
                        </a:spcAft>
                        <a:tabLst>
                          <a:tab pos="457200" algn="l"/>
                        </a:tabLst>
                      </a:pPr>
                      <a:r>
                        <a:rPr lang="en-US" sz="900" b="1" dirty="0">
                          <a:solidFill>
                            <a:srgbClr val="00B050"/>
                          </a:solidFill>
                          <a:effectLst/>
                          <a:latin typeface="Arial"/>
                          <a:ea typeface="Calibri"/>
                          <a:cs typeface="Arial"/>
                        </a:rPr>
                        <a:t>None</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195" algn="just">
                        <a:lnSpc>
                          <a:spcPct val="150000"/>
                        </a:lnSpc>
                        <a:spcAft>
                          <a:spcPts val="0"/>
                        </a:spcAft>
                      </a:pPr>
                      <a:r>
                        <a:rPr lang="en-GB" sz="900">
                          <a:effectLst/>
                          <a:latin typeface="Arial"/>
                          <a:ea typeface="Calibri"/>
                          <a:cs typeface="Arial"/>
                        </a:rPr>
                        <a:t>None</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7437">
                <a:tc vMerge="1">
                  <a:txBody>
                    <a:bodyPr/>
                    <a:lstStyle/>
                    <a:p>
                      <a:endParaRPr lang="en-ZA"/>
                    </a:p>
                  </a:txBody>
                  <a:tcPr/>
                </a:tc>
                <a:tc>
                  <a:txBody>
                    <a:bodyPr/>
                    <a:lstStyle/>
                    <a:p>
                      <a:pPr algn="just">
                        <a:lnSpc>
                          <a:spcPct val="115000"/>
                        </a:lnSpc>
                        <a:spcAft>
                          <a:spcPts val="0"/>
                        </a:spcAft>
                      </a:pPr>
                      <a:r>
                        <a:rPr lang="en-GB" sz="900">
                          <a:effectLst/>
                          <a:latin typeface="Arial"/>
                          <a:ea typeface="MS Mincho"/>
                          <a:cs typeface="Arial"/>
                        </a:rPr>
                        <a:t>Provide Support for implementation of National Upgrading Of Informal Settlements Programme</a:t>
                      </a:r>
                      <a:endParaRPr lang="en-ZA" sz="900">
                        <a:effectLst/>
                        <a:latin typeface="Arial"/>
                        <a:ea typeface="MS Mincho"/>
                        <a:cs typeface="Times New Roman"/>
                      </a:endParaRPr>
                    </a:p>
                  </a:txBody>
                  <a:tcPr marL="6537" marR="6537" marT="3029" marB="3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dirty="0">
                          <a:effectLst/>
                          <a:latin typeface="Arial"/>
                          <a:ea typeface="MS Mincho"/>
                          <a:cs typeface="Arial"/>
                        </a:rPr>
                        <a:t>3B.2</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tabLst>
                          <a:tab pos="457200" algn="l"/>
                        </a:tabLst>
                      </a:pPr>
                      <a:r>
                        <a:rPr lang="en-GB" sz="900" dirty="0">
                          <a:effectLst/>
                          <a:latin typeface="Arial"/>
                          <a:ea typeface="MS Mincho"/>
                          <a:cs typeface="Arial"/>
                        </a:rPr>
                        <a:t>Number of informal settlements projects provided with implementation support</a:t>
                      </a:r>
                      <a:endParaRPr lang="en-ZA" sz="900" dirty="0">
                        <a:effectLst/>
                        <a:latin typeface="Arial"/>
                        <a:ea typeface="MS Mincho"/>
                        <a:cs typeface="Times New Roman"/>
                      </a:endParaRPr>
                    </a:p>
                  </a:txBody>
                  <a:tcPr marL="6537" marR="6537" marT="3029" marB="3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7200" algn="l"/>
                        </a:tabLst>
                      </a:pPr>
                      <a:r>
                        <a:rPr lang="en-GB" sz="900" dirty="0">
                          <a:effectLst/>
                          <a:latin typeface="Arial"/>
                          <a:ea typeface="MS Mincho"/>
                          <a:cs typeface="Arial"/>
                        </a:rPr>
                        <a:t>356 Informal Settlement Projects provided with technical support</a:t>
                      </a:r>
                      <a:endParaRPr lang="en-ZA" sz="900" dirty="0">
                        <a:effectLst/>
                        <a:latin typeface="Arial"/>
                        <a:ea typeface="MS Mincho"/>
                        <a:cs typeface="Times New Roman"/>
                      </a:endParaRPr>
                    </a:p>
                  </a:txBody>
                  <a:tcPr marL="6537" marR="6537" marT="3029" marB="30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57200" algn="l"/>
                        </a:tabLst>
                      </a:pPr>
                      <a:r>
                        <a:rPr lang="en-GB" sz="900" dirty="0">
                          <a:effectLst/>
                          <a:latin typeface="Arial"/>
                          <a:ea typeface="MS Mincho"/>
                          <a:cs typeface="Arial"/>
                        </a:rPr>
                        <a:t>5 projects provided with implementation support</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0" algn="ctr">
                        <a:lnSpc>
                          <a:spcPct val="115000"/>
                        </a:lnSpc>
                        <a:spcAft>
                          <a:spcPts val="1000"/>
                        </a:spcAft>
                        <a:tabLst>
                          <a:tab pos="457200" algn="l"/>
                        </a:tabLst>
                      </a:pPr>
                      <a:r>
                        <a:rPr lang="en-US" sz="900" b="1" dirty="0">
                          <a:solidFill>
                            <a:srgbClr val="00B050"/>
                          </a:solidFill>
                          <a:effectLst/>
                          <a:latin typeface="Arial"/>
                          <a:ea typeface="Calibri"/>
                          <a:cs typeface="Arial"/>
                        </a:rPr>
                        <a:t>Achieved</a:t>
                      </a:r>
                      <a:endParaRPr lang="en-ZA" sz="900" dirty="0">
                        <a:effectLst/>
                        <a:latin typeface="Arial"/>
                        <a:ea typeface="MS Mincho"/>
                        <a:cs typeface="Times New Roman"/>
                      </a:endParaRPr>
                    </a:p>
                    <a:p>
                      <a:pPr marL="31750" algn="l">
                        <a:lnSpc>
                          <a:spcPct val="115000"/>
                        </a:lnSpc>
                        <a:spcAft>
                          <a:spcPts val="1000"/>
                        </a:spcAft>
                        <a:tabLst>
                          <a:tab pos="457200" algn="l"/>
                        </a:tabLst>
                      </a:pPr>
                      <a:r>
                        <a:rPr lang="en-US" sz="900" dirty="0">
                          <a:solidFill>
                            <a:srgbClr val="00B050"/>
                          </a:solidFill>
                          <a:effectLst/>
                          <a:latin typeface="Arial"/>
                          <a:ea typeface="Calibri"/>
                          <a:cs typeface="Arial"/>
                        </a:rPr>
                        <a:t>6 projects  provided with implementation support </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tabLst>
                          <a:tab pos="457200" algn="l"/>
                        </a:tabLst>
                      </a:pPr>
                      <a:r>
                        <a:rPr lang="en-GB" sz="900" dirty="0">
                          <a:effectLst/>
                          <a:latin typeface="Arial"/>
                          <a:ea typeface="Calibri"/>
                          <a:cs typeface="Arial"/>
                        </a:rPr>
                        <a:t>1</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900" dirty="0" smtClean="0">
                          <a:effectLst/>
                          <a:latin typeface="Arial"/>
                          <a:ea typeface="Calibri"/>
                          <a:cs typeface="Arial"/>
                        </a:rPr>
                        <a:t>A</a:t>
                      </a:r>
                      <a:r>
                        <a:rPr lang="en-GB" sz="900" baseline="0" dirty="0" smtClean="0">
                          <a:effectLst/>
                          <a:latin typeface="Arial"/>
                          <a:ea typeface="Calibri"/>
                          <a:cs typeface="Arial"/>
                        </a:rPr>
                        <a:t> </a:t>
                      </a:r>
                      <a:r>
                        <a:rPr lang="en-GB" sz="900" dirty="0" smtClean="0">
                          <a:effectLst/>
                          <a:latin typeface="Arial"/>
                          <a:ea typeface="Calibri"/>
                          <a:cs typeface="Arial"/>
                        </a:rPr>
                        <a:t>request </a:t>
                      </a:r>
                      <a:r>
                        <a:rPr lang="en-GB" sz="900" dirty="0">
                          <a:effectLst/>
                          <a:latin typeface="Arial"/>
                          <a:ea typeface="Calibri"/>
                          <a:cs typeface="Arial"/>
                        </a:rPr>
                        <a:t>form the KZN </a:t>
                      </a:r>
                      <a:r>
                        <a:rPr lang="en-GB" sz="900" dirty="0" smtClean="0">
                          <a:effectLst/>
                          <a:latin typeface="Arial"/>
                          <a:ea typeface="Calibri"/>
                          <a:cs typeface="Arial"/>
                        </a:rPr>
                        <a:t>was</a:t>
                      </a:r>
                      <a:r>
                        <a:rPr lang="en-GB" sz="900" baseline="0" dirty="0" smtClean="0">
                          <a:effectLst/>
                          <a:latin typeface="Arial"/>
                          <a:ea typeface="Calibri"/>
                          <a:cs typeface="Arial"/>
                        </a:rPr>
                        <a:t> received </a:t>
                      </a:r>
                      <a:r>
                        <a:rPr lang="en-GB" sz="900" dirty="0" smtClean="0">
                          <a:effectLst/>
                          <a:latin typeface="Arial"/>
                          <a:ea typeface="Calibri"/>
                          <a:cs typeface="Arial"/>
                        </a:rPr>
                        <a:t>to </a:t>
                      </a:r>
                      <a:r>
                        <a:rPr lang="en-GB" sz="900" dirty="0">
                          <a:effectLst/>
                          <a:latin typeface="Arial"/>
                          <a:ea typeface="Calibri"/>
                          <a:cs typeface="Arial"/>
                        </a:rPr>
                        <a:t>provide support to an additional project. The following projects were </a:t>
                      </a:r>
                      <a:r>
                        <a:rPr lang="en-GB" sz="900" dirty="0" smtClean="0">
                          <a:effectLst/>
                          <a:latin typeface="Arial"/>
                          <a:ea typeface="Calibri"/>
                          <a:cs typeface="Arial"/>
                        </a:rPr>
                        <a:t>provided</a:t>
                      </a:r>
                      <a:r>
                        <a:rPr lang="en-GB" sz="900" baseline="0" dirty="0" smtClean="0">
                          <a:effectLst/>
                          <a:latin typeface="Arial"/>
                          <a:ea typeface="Calibri"/>
                          <a:cs typeface="Arial"/>
                        </a:rPr>
                        <a:t> </a:t>
                      </a:r>
                      <a:r>
                        <a:rPr lang="en-GB" sz="900" dirty="0" smtClean="0">
                          <a:effectLst/>
                          <a:latin typeface="Arial"/>
                          <a:ea typeface="Calibri"/>
                          <a:cs typeface="Arial"/>
                        </a:rPr>
                        <a:t>with </a:t>
                      </a:r>
                      <a:r>
                        <a:rPr lang="en-GB" sz="900" dirty="0">
                          <a:effectLst/>
                          <a:latin typeface="Arial"/>
                          <a:ea typeface="Calibri"/>
                          <a:cs typeface="Arial"/>
                        </a:rPr>
                        <a:t>implementation support: </a:t>
                      </a:r>
                      <a:endParaRPr lang="en-ZA" sz="900" dirty="0">
                        <a:effectLst/>
                        <a:latin typeface="Arial"/>
                        <a:ea typeface="MS Mincho"/>
                        <a:cs typeface="Times New Roman"/>
                      </a:endParaRPr>
                    </a:p>
                    <a:p>
                      <a:pPr algn="l">
                        <a:lnSpc>
                          <a:spcPct val="150000"/>
                        </a:lnSpc>
                        <a:spcAft>
                          <a:spcPts val="0"/>
                        </a:spcAft>
                      </a:pPr>
                      <a:r>
                        <a:rPr lang="en-GB" sz="900" dirty="0" smtClean="0">
                          <a:effectLst/>
                          <a:latin typeface="Arial"/>
                          <a:ea typeface="Calibri"/>
                          <a:cs typeface="Arial"/>
                        </a:rPr>
                        <a:t>Smash-block</a:t>
                      </a:r>
                      <a:r>
                        <a:rPr lang="en-ZA" sz="900" baseline="0" dirty="0" smtClean="0">
                          <a:effectLst/>
                          <a:latin typeface="Arial"/>
                          <a:ea typeface="MS Mincho"/>
                          <a:cs typeface="Times New Roman"/>
                        </a:rPr>
                        <a:t> </a:t>
                      </a:r>
                      <a:r>
                        <a:rPr lang="en-GB" sz="900" dirty="0" err="1" smtClean="0">
                          <a:effectLst/>
                          <a:latin typeface="Arial"/>
                          <a:ea typeface="Calibri"/>
                          <a:cs typeface="Arial"/>
                        </a:rPr>
                        <a:t>Nkaneng</a:t>
                      </a:r>
                      <a:r>
                        <a:rPr lang="en-GB" sz="900" dirty="0" smtClean="0">
                          <a:effectLst/>
                          <a:latin typeface="Arial"/>
                          <a:ea typeface="Calibri"/>
                          <a:cs typeface="Arial"/>
                        </a:rPr>
                        <a:t> </a:t>
                      </a:r>
                      <a:endParaRPr lang="en-ZA" sz="900" dirty="0">
                        <a:effectLst/>
                        <a:latin typeface="Arial"/>
                        <a:ea typeface="MS Mincho"/>
                        <a:cs typeface="Times New Roman"/>
                      </a:endParaRPr>
                    </a:p>
                    <a:p>
                      <a:pPr algn="l">
                        <a:lnSpc>
                          <a:spcPct val="150000"/>
                        </a:lnSpc>
                        <a:spcAft>
                          <a:spcPts val="0"/>
                        </a:spcAft>
                      </a:pPr>
                      <a:r>
                        <a:rPr lang="en-GB" sz="900" dirty="0">
                          <a:effectLst/>
                          <a:latin typeface="Arial"/>
                          <a:ea typeface="Calibri"/>
                          <a:cs typeface="Arial"/>
                        </a:rPr>
                        <a:t>Promised </a:t>
                      </a:r>
                      <a:r>
                        <a:rPr lang="en-GB" sz="900" dirty="0" err="1" smtClean="0">
                          <a:effectLst/>
                          <a:latin typeface="Arial"/>
                          <a:ea typeface="Calibri"/>
                          <a:cs typeface="Arial"/>
                        </a:rPr>
                        <a:t>LandNoordgedacht</a:t>
                      </a:r>
                      <a:r>
                        <a:rPr lang="en-GB" sz="900" dirty="0" smtClean="0">
                          <a:effectLst/>
                          <a:latin typeface="Arial"/>
                          <a:ea typeface="Calibri"/>
                          <a:cs typeface="Arial"/>
                        </a:rPr>
                        <a:t> </a:t>
                      </a:r>
                      <a:endParaRPr lang="en-ZA" sz="900" dirty="0">
                        <a:effectLst/>
                        <a:latin typeface="Arial"/>
                        <a:ea typeface="MS Mincho"/>
                        <a:cs typeface="Times New Roman"/>
                      </a:endParaRPr>
                    </a:p>
                    <a:p>
                      <a:pPr algn="l">
                        <a:lnSpc>
                          <a:spcPct val="150000"/>
                        </a:lnSpc>
                        <a:spcAft>
                          <a:spcPts val="0"/>
                        </a:spcAft>
                      </a:pPr>
                      <a:r>
                        <a:rPr lang="en-GB" sz="900" dirty="0" err="1">
                          <a:effectLst/>
                          <a:latin typeface="Arial"/>
                          <a:ea typeface="Calibri"/>
                          <a:cs typeface="Arial"/>
                        </a:rPr>
                        <a:t>Jabulani</a:t>
                      </a:r>
                      <a:r>
                        <a:rPr lang="en-GB" sz="900" dirty="0">
                          <a:effectLst/>
                          <a:latin typeface="Arial"/>
                          <a:ea typeface="Calibri"/>
                          <a:cs typeface="Arial"/>
                        </a:rPr>
                        <a:t> </a:t>
                      </a:r>
                      <a:r>
                        <a:rPr lang="en-GB" sz="900" dirty="0" err="1" smtClean="0">
                          <a:effectLst/>
                          <a:latin typeface="Arial"/>
                          <a:ea typeface="Calibri"/>
                          <a:cs typeface="Arial"/>
                        </a:rPr>
                        <a:t>Amaoti</a:t>
                      </a:r>
                      <a:endParaRPr lang="en-ZA" sz="900" dirty="0">
                        <a:effectLst/>
                        <a:latin typeface="Arial"/>
                        <a:ea typeface="MS Mincho"/>
                        <a:cs typeface="Times New Roman"/>
                      </a:endParaRPr>
                    </a:p>
                    <a:p>
                      <a:pPr algn="just">
                        <a:lnSpc>
                          <a:spcPct val="150000"/>
                        </a:lnSpc>
                        <a:spcAft>
                          <a:spcPts val="1000"/>
                        </a:spcAft>
                        <a:tabLst>
                          <a:tab pos="457200" algn="l"/>
                        </a:tabLst>
                      </a:pPr>
                      <a:r>
                        <a:rPr lang="en-GB" sz="900" dirty="0">
                          <a:effectLst/>
                          <a:latin typeface="Arial"/>
                          <a:ea typeface="MS Mincho"/>
                          <a:cs typeface="Arial"/>
                        </a:rPr>
                        <a:t> </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9229042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69424"/>
          </a:xfrm>
          <a:noFill/>
        </p:spPr>
        <p:txBody>
          <a:bodyPr>
            <a:normAutofit/>
          </a:bodyPr>
          <a:lstStyle/>
          <a:p>
            <a:r>
              <a:rPr lang="en-ZA" sz="1600" dirty="0"/>
              <a:t>PROGRAMME 3B: NPD&amp;M</a:t>
            </a:r>
          </a:p>
        </p:txBody>
      </p:sp>
      <p:graphicFrame>
        <p:nvGraphicFramePr>
          <p:cNvPr id="2" name="Table 1"/>
          <p:cNvGraphicFramePr>
            <a:graphicFrameLocks noGrp="1"/>
          </p:cNvGraphicFramePr>
          <p:nvPr>
            <p:extLst>
              <p:ext uri="{D42A27DB-BD31-4B8C-83A1-F6EECF244321}">
                <p14:modId xmlns="" xmlns:p14="http://schemas.microsoft.com/office/powerpoint/2010/main" val="3825302685"/>
              </p:ext>
            </p:extLst>
          </p:nvPr>
        </p:nvGraphicFramePr>
        <p:xfrm>
          <a:off x="341337" y="1123584"/>
          <a:ext cx="8497862" cy="5266244"/>
        </p:xfrm>
        <a:graphic>
          <a:graphicData uri="http://schemas.openxmlformats.org/drawingml/2006/table">
            <a:tbl>
              <a:tblPr/>
              <a:tblGrid>
                <a:gridCol w="1233890"/>
                <a:gridCol w="1074130"/>
                <a:gridCol w="496275"/>
                <a:gridCol w="1074130"/>
                <a:gridCol w="742713"/>
                <a:gridCol w="989150"/>
                <a:gridCol w="824292"/>
                <a:gridCol w="659435"/>
                <a:gridCol w="1403847"/>
              </a:tblGrid>
              <a:tr h="373409">
                <a:tc gridSpan="9">
                  <a:txBody>
                    <a:bodyPr/>
                    <a:lstStyle/>
                    <a:p>
                      <a:pPr algn="just">
                        <a:lnSpc>
                          <a:spcPct val="150000"/>
                        </a:lnSpc>
                        <a:spcAft>
                          <a:spcPts val="0"/>
                        </a:spcAft>
                      </a:pPr>
                      <a:r>
                        <a:rPr lang="en-US" sz="900" b="1" dirty="0" err="1">
                          <a:solidFill>
                            <a:srgbClr val="FFFFFF"/>
                          </a:solidFill>
                          <a:effectLst/>
                          <a:latin typeface="Arial"/>
                          <a:ea typeface="MS Mincho"/>
                          <a:cs typeface="Arial"/>
                        </a:rPr>
                        <a:t>Programme</a:t>
                      </a:r>
                      <a:r>
                        <a:rPr lang="en-US" sz="900" b="1" dirty="0">
                          <a:solidFill>
                            <a:srgbClr val="FFFFFF"/>
                          </a:solidFill>
                          <a:effectLst/>
                          <a:latin typeface="Arial"/>
                          <a:ea typeface="MS Mincho"/>
                          <a:cs typeface="Arial"/>
                        </a:rPr>
                        <a:t> </a:t>
                      </a:r>
                      <a:r>
                        <a:rPr lang="en-GB" sz="900" b="1" dirty="0">
                          <a:solidFill>
                            <a:srgbClr val="FFFFFF"/>
                          </a:solidFill>
                          <a:effectLst/>
                          <a:latin typeface="Arial"/>
                          <a:ea typeface="MS Mincho"/>
                          <a:cs typeface="Arial"/>
                        </a:rPr>
                        <a:t>3B: National Programme Design and Management</a:t>
                      </a:r>
                      <a:endParaRPr lang="en-ZA" sz="900" dirty="0">
                        <a:effectLst/>
                        <a:latin typeface="Arial"/>
                        <a:ea typeface="MS Mincho"/>
                        <a:cs typeface="Times New Roman"/>
                      </a:endParaRPr>
                    </a:p>
                    <a:p>
                      <a:pPr algn="l">
                        <a:lnSpc>
                          <a:spcPct val="150000"/>
                        </a:lnSpc>
                        <a:spcAft>
                          <a:spcPts val="0"/>
                        </a:spcAft>
                      </a:pPr>
                      <a:r>
                        <a:rPr lang="en-GB" sz="900" b="1" dirty="0">
                          <a:solidFill>
                            <a:srgbClr val="FFFFFF"/>
                          </a:solidFill>
                          <a:effectLst/>
                          <a:latin typeface="Arial"/>
                          <a:ea typeface="MS Mincho"/>
                          <a:cs typeface="Arial"/>
                        </a:rPr>
                        <a:t>Programme purpose: </a:t>
                      </a:r>
                      <a:r>
                        <a:rPr lang="en-US" sz="900" dirty="0">
                          <a:solidFill>
                            <a:srgbClr val="FFFFFF"/>
                          </a:solidFill>
                          <a:effectLst/>
                          <a:latin typeface="Arial"/>
                          <a:ea typeface="MS Mincho"/>
                          <a:cs typeface="Arial"/>
                        </a:rPr>
                        <a:t>To package and manage the implementation of national  priority programs</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491719">
                <a:tc>
                  <a:txBody>
                    <a:bodyPr/>
                    <a:lstStyle/>
                    <a:p>
                      <a:pPr algn="just">
                        <a:lnSpc>
                          <a:spcPct val="115000"/>
                        </a:lnSpc>
                        <a:spcAft>
                          <a:spcPts val="0"/>
                        </a:spcAft>
                      </a:pPr>
                      <a:r>
                        <a:rPr lang="en-GB" sz="900" b="1">
                          <a:solidFill>
                            <a:srgbClr val="FFFFFF"/>
                          </a:solidFill>
                          <a:effectLst/>
                          <a:latin typeface="Arial"/>
                          <a:ea typeface="MS Mincho"/>
                          <a:cs typeface="Arial"/>
                        </a:rPr>
                        <a:t>Strategic Objective</a:t>
                      </a:r>
                      <a:endParaRPr lang="en-ZA" sz="900">
                        <a:effectLst/>
                        <a:latin typeface="Arial"/>
                        <a:ea typeface="MS Mincho"/>
                        <a:cs typeface="Times New Roman"/>
                      </a:endParaRPr>
                    </a:p>
                  </a:txBody>
                  <a:tcPr marL="65840" marR="65840" marT="30511" marB="305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just">
                        <a:lnSpc>
                          <a:spcPct val="115000"/>
                        </a:lnSpc>
                        <a:spcAft>
                          <a:spcPts val="0"/>
                        </a:spcAft>
                      </a:pPr>
                      <a:r>
                        <a:rPr lang="en-GB" sz="900" b="1">
                          <a:solidFill>
                            <a:srgbClr val="FFFFFF"/>
                          </a:solidFill>
                          <a:effectLst/>
                          <a:latin typeface="Arial"/>
                          <a:ea typeface="MS Mincho"/>
                          <a:cs typeface="Arial"/>
                        </a:rPr>
                        <a:t>Key Activities</a:t>
                      </a:r>
                      <a:endParaRPr lang="en-ZA" sz="900">
                        <a:effectLst/>
                        <a:latin typeface="Arial"/>
                        <a:ea typeface="MS Mincho"/>
                        <a:cs typeface="Times New Roman"/>
                      </a:endParaRPr>
                    </a:p>
                  </a:txBody>
                  <a:tcPr marL="65840" marR="65840" marT="30511" marB="305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15000"/>
                        </a:lnSpc>
                        <a:spcAft>
                          <a:spcPts val="0"/>
                        </a:spcAft>
                      </a:pPr>
                      <a:r>
                        <a:rPr lang="en-GB" sz="900" b="1">
                          <a:solidFill>
                            <a:srgbClr val="FFFFFF"/>
                          </a:solidFill>
                          <a:effectLst/>
                          <a:latin typeface="Arial"/>
                          <a:ea typeface="MS Mincho"/>
                          <a:cs typeface="Arial"/>
                        </a:rPr>
                        <a:t>Indicator Number</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just">
                        <a:lnSpc>
                          <a:spcPct val="115000"/>
                        </a:lnSpc>
                        <a:spcAft>
                          <a:spcPts val="0"/>
                        </a:spcAft>
                      </a:pPr>
                      <a:r>
                        <a:rPr lang="en-GB" sz="900" b="1">
                          <a:solidFill>
                            <a:srgbClr val="FFFFFF"/>
                          </a:solidFill>
                          <a:effectLst/>
                          <a:latin typeface="Arial"/>
                          <a:ea typeface="MS Mincho"/>
                          <a:cs typeface="Arial"/>
                        </a:rPr>
                        <a:t>Performance Measure/Indicator</a:t>
                      </a:r>
                      <a:endParaRPr lang="en-ZA" sz="900">
                        <a:effectLst/>
                        <a:latin typeface="Arial"/>
                        <a:ea typeface="MS Mincho"/>
                        <a:cs typeface="Times New Roman"/>
                      </a:endParaRPr>
                    </a:p>
                  </a:txBody>
                  <a:tcPr marL="65840" marR="65840" marT="30511" marB="305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just">
                        <a:lnSpc>
                          <a:spcPct val="115000"/>
                        </a:lnSpc>
                        <a:spcAft>
                          <a:spcPts val="0"/>
                        </a:spcAft>
                      </a:pPr>
                      <a:r>
                        <a:rPr lang="en-US" sz="900">
                          <a:solidFill>
                            <a:srgbClr val="FFFFFF"/>
                          </a:solidFill>
                          <a:effectLst/>
                          <a:latin typeface="Arial"/>
                          <a:ea typeface="MS Mincho"/>
                          <a:cs typeface="Arial"/>
                        </a:rPr>
                        <a:t>Baseline</a:t>
                      </a:r>
                      <a:endParaRPr lang="en-ZA" sz="900">
                        <a:effectLst/>
                        <a:latin typeface="Arial"/>
                        <a:ea typeface="MS Mincho"/>
                        <a:cs typeface="Times New Roman"/>
                      </a:endParaRPr>
                    </a:p>
                  </a:txBody>
                  <a:tcPr marL="65840" marR="65840" marT="30511" marB="305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just">
                        <a:lnSpc>
                          <a:spcPct val="115000"/>
                        </a:lnSpc>
                        <a:spcAft>
                          <a:spcPts val="0"/>
                        </a:spcAft>
                      </a:pPr>
                      <a:r>
                        <a:rPr lang="en-GB" sz="900" b="1">
                          <a:solidFill>
                            <a:srgbClr val="FFFFFF"/>
                          </a:solidFill>
                          <a:effectLst/>
                          <a:latin typeface="Arial"/>
                          <a:ea typeface="MS Mincho"/>
                          <a:cs typeface="Arial"/>
                        </a:rPr>
                        <a:t>2017/18 Target</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15000"/>
                        </a:lnSpc>
                        <a:spcAft>
                          <a:spcPts val="0"/>
                        </a:spcAft>
                      </a:pPr>
                      <a:r>
                        <a:rPr lang="en-GB" sz="900" b="1">
                          <a:solidFill>
                            <a:srgbClr val="FFFFFF"/>
                          </a:solidFill>
                          <a:effectLst/>
                          <a:latin typeface="Arial"/>
                          <a:ea typeface="MS Mincho"/>
                          <a:cs typeface="Arial"/>
                        </a:rPr>
                        <a:t>Annual Performance</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15000"/>
                        </a:lnSpc>
                        <a:spcAft>
                          <a:spcPts val="0"/>
                        </a:spcAft>
                      </a:pPr>
                      <a:r>
                        <a:rPr lang="en-GB" sz="900" b="1">
                          <a:solidFill>
                            <a:srgbClr val="FFFFFF"/>
                          </a:solidFill>
                          <a:effectLst/>
                          <a:latin typeface="Arial"/>
                          <a:ea typeface="MS Mincho"/>
                          <a:cs typeface="Arial"/>
                        </a:rPr>
                        <a:t>Variance</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15000"/>
                        </a:lnSpc>
                        <a:spcAft>
                          <a:spcPts val="0"/>
                        </a:spcAft>
                      </a:pPr>
                      <a:r>
                        <a:rPr lang="en-GB" sz="900" b="1">
                          <a:solidFill>
                            <a:srgbClr val="FFFFFF"/>
                          </a:solidFill>
                          <a:effectLst/>
                          <a:latin typeface="Arial"/>
                          <a:ea typeface="MS Mincho"/>
                          <a:cs typeface="Arial"/>
                        </a:rPr>
                        <a:t>Reasons for variance</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r>
              <a:tr h="4154179">
                <a:tc>
                  <a:txBody>
                    <a:bodyPr/>
                    <a:lstStyle/>
                    <a:p>
                      <a:pPr algn="just">
                        <a:lnSpc>
                          <a:spcPct val="115000"/>
                        </a:lnSpc>
                        <a:spcAft>
                          <a:spcPts val="0"/>
                        </a:spcAft>
                      </a:pPr>
                      <a:r>
                        <a:rPr lang="en-GB" sz="900">
                          <a:effectLst/>
                          <a:latin typeface="Arial"/>
                          <a:ea typeface="MS Mincho"/>
                          <a:cs typeface="Arial"/>
                        </a:rPr>
                        <a:t>To ensure effective implementation of   strategic/catalytic human settlement developments</a:t>
                      </a:r>
                      <a:endParaRPr lang="en-ZA" sz="900">
                        <a:effectLst/>
                        <a:latin typeface="Arial"/>
                        <a:ea typeface="MS Mincho"/>
                        <a:cs typeface="Times New Roman"/>
                      </a:endParaRPr>
                    </a:p>
                  </a:txBody>
                  <a:tcPr marL="65840" marR="65840" marT="30511" marB="305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900">
                          <a:effectLst/>
                          <a:latin typeface="Arial"/>
                          <a:ea typeface="MS Mincho"/>
                          <a:cs typeface="Arial"/>
                        </a:rPr>
                        <a:t>Implement and identified catalytic projects </a:t>
                      </a:r>
                      <a:endParaRPr lang="en-ZA" sz="900">
                        <a:effectLst/>
                        <a:latin typeface="Arial"/>
                        <a:ea typeface="MS Mincho"/>
                        <a:cs typeface="Times New Roman"/>
                      </a:endParaRPr>
                    </a:p>
                  </a:txBody>
                  <a:tcPr marL="65840" marR="65840" marT="30511" marB="305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dirty="0">
                          <a:effectLst/>
                          <a:latin typeface="Arial"/>
                          <a:ea typeface="MS Mincho"/>
                          <a:cs typeface="Arial"/>
                        </a:rPr>
                        <a:t>3B.3</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tabLst>
                          <a:tab pos="457200" algn="l"/>
                        </a:tabLst>
                      </a:pPr>
                      <a:r>
                        <a:rPr lang="en-GB" sz="900" dirty="0">
                          <a:effectLst/>
                          <a:latin typeface="Arial"/>
                          <a:ea typeface="MS Mincho"/>
                          <a:cs typeface="Arial"/>
                        </a:rPr>
                        <a:t>Number of projects identified and implemented </a:t>
                      </a:r>
                      <a:endParaRPr lang="en-ZA" sz="900" dirty="0">
                        <a:effectLst/>
                        <a:latin typeface="Arial"/>
                        <a:ea typeface="MS Mincho"/>
                        <a:cs typeface="Times New Roman"/>
                      </a:endParaRPr>
                    </a:p>
                  </a:txBody>
                  <a:tcPr marL="65840" marR="65840" marT="30511" marB="305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900">
                          <a:effectLst/>
                          <a:latin typeface="Arial"/>
                          <a:ea typeface="Times New Roman"/>
                          <a:cs typeface="Arial"/>
                        </a:rPr>
                        <a:t>99 projects identified and provided with support</a:t>
                      </a:r>
                      <a:endParaRPr lang="en-ZA" sz="900">
                        <a:effectLst/>
                        <a:latin typeface="Arial"/>
                        <a:ea typeface="MS Mincho"/>
                        <a:cs typeface="Times New Roman"/>
                      </a:endParaRPr>
                    </a:p>
                  </a:txBody>
                  <a:tcPr marL="65840" marR="65840" marT="30511" marB="3051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900" dirty="0">
                          <a:effectLst/>
                          <a:latin typeface="Arial"/>
                          <a:ea typeface="Times New Roman"/>
                          <a:cs typeface="Arial"/>
                        </a:rPr>
                        <a:t>50 catalytic projects managed for implementation (20 projects selected)</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ctr" defTabSz="457200" rtl="0" eaLnBrk="1" latinLnBrk="0" hangingPunct="1">
                        <a:lnSpc>
                          <a:spcPct val="150000"/>
                        </a:lnSpc>
                        <a:spcAft>
                          <a:spcPts val="1000"/>
                        </a:spcAft>
                        <a:tabLst>
                          <a:tab pos="457200" algn="l"/>
                        </a:tabLst>
                      </a:pPr>
                      <a:r>
                        <a:rPr lang="en-GB" sz="900" dirty="0">
                          <a:effectLst/>
                          <a:latin typeface="Arial"/>
                          <a:ea typeface="MS Mincho"/>
                          <a:cs typeface="Times New Roman"/>
                        </a:rPr>
                        <a:t> </a:t>
                      </a:r>
                      <a:r>
                        <a:rPr lang="en-GB" sz="800" b="1" kern="1200" dirty="0">
                          <a:solidFill>
                            <a:srgbClr val="92D050"/>
                          </a:solidFill>
                          <a:effectLst/>
                          <a:latin typeface="Arial"/>
                          <a:ea typeface="MS Mincho"/>
                          <a:cs typeface="Arial"/>
                        </a:rPr>
                        <a:t>Achieved</a:t>
                      </a:r>
                      <a:endParaRPr lang="en-ZA" sz="800" b="1" kern="1200" dirty="0">
                        <a:solidFill>
                          <a:srgbClr val="92D050"/>
                        </a:solidFill>
                        <a:effectLst/>
                        <a:latin typeface="Arial"/>
                        <a:ea typeface="MS Mincho"/>
                        <a:cs typeface="Arial"/>
                      </a:endParaRPr>
                    </a:p>
                    <a:p>
                      <a:pPr algn="just">
                        <a:lnSpc>
                          <a:spcPct val="115000"/>
                        </a:lnSpc>
                        <a:spcAft>
                          <a:spcPts val="1000"/>
                        </a:spcAft>
                      </a:pPr>
                      <a:r>
                        <a:rPr lang="en-GB" sz="900" dirty="0">
                          <a:solidFill>
                            <a:srgbClr val="000000"/>
                          </a:solidFill>
                          <a:effectLst/>
                          <a:latin typeface="Arial"/>
                          <a:ea typeface="MS Mincho"/>
                          <a:cs typeface="Times New Roman"/>
                        </a:rPr>
                        <a:t>A total of 58 Catalytic Projects have been managed for implementation</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GB" sz="900" dirty="0">
                          <a:effectLst/>
                          <a:latin typeface="Arial"/>
                          <a:ea typeface="MS Mincho"/>
                          <a:cs typeface="Times New Roman"/>
                        </a:rPr>
                        <a:t>8</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en-GB" sz="900" b="1" dirty="0">
                          <a:solidFill>
                            <a:srgbClr val="000000"/>
                          </a:solidFill>
                          <a:effectLst/>
                          <a:latin typeface="Arial"/>
                          <a:ea typeface="MS Mincho"/>
                          <a:cs typeface="Times New Roman"/>
                        </a:rPr>
                        <a:t>To date 48 government</a:t>
                      </a:r>
                      <a:r>
                        <a:rPr lang="en-GB" sz="900" dirty="0">
                          <a:solidFill>
                            <a:srgbClr val="000000"/>
                          </a:solidFill>
                          <a:effectLst/>
                          <a:latin typeface="Arial"/>
                          <a:ea typeface="MS Mincho"/>
                          <a:cs typeface="Times New Roman"/>
                        </a:rPr>
                        <a:t> led national priority human settlements catalytic projects have been approved/confirmed by MINMEC for programme delivery. An additional 10 with</a:t>
                      </a:r>
                      <a:r>
                        <a:rPr lang="en-GB" sz="900" dirty="0">
                          <a:solidFill>
                            <a:srgbClr val="44546A"/>
                          </a:solidFill>
                          <a:effectLst/>
                          <a:latin typeface="Arial"/>
                          <a:ea typeface="MS Mincho"/>
                          <a:cs typeface="Times New Roman"/>
                        </a:rPr>
                        <a:t> </a:t>
                      </a:r>
                      <a:r>
                        <a:rPr lang="en-GB" sz="900" b="1" dirty="0">
                          <a:solidFill>
                            <a:srgbClr val="44546A"/>
                          </a:solidFill>
                          <a:effectLst/>
                          <a:latin typeface="Arial"/>
                          <a:ea typeface="MS Mincho"/>
                          <a:cs typeface="Times New Roman"/>
                        </a:rPr>
                        <a:t>3 private</a:t>
                      </a:r>
                      <a:r>
                        <a:rPr lang="en-GB" sz="900" dirty="0">
                          <a:solidFill>
                            <a:srgbClr val="44546A"/>
                          </a:solidFill>
                          <a:effectLst/>
                          <a:latin typeface="Arial"/>
                          <a:ea typeface="MS Mincho"/>
                          <a:cs typeface="Times New Roman"/>
                        </a:rPr>
                        <a:t>(</a:t>
                      </a:r>
                      <a:r>
                        <a:rPr lang="en-GB" sz="900" dirty="0" err="1">
                          <a:solidFill>
                            <a:srgbClr val="000000"/>
                          </a:solidFill>
                          <a:effectLst/>
                          <a:latin typeface="Arial"/>
                          <a:ea typeface="MS Mincho"/>
                          <a:cs typeface="Times New Roman"/>
                        </a:rPr>
                        <a:t>Northam</a:t>
                      </a:r>
                      <a:r>
                        <a:rPr lang="en-GB" sz="900" dirty="0">
                          <a:solidFill>
                            <a:srgbClr val="000000"/>
                          </a:solidFill>
                          <a:effectLst/>
                          <a:latin typeface="Arial"/>
                          <a:ea typeface="MS Mincho"/>
                          <a:cs typeface="Times New Roman"/>
                        </a:rPr>
                        <a:t>, </a:t>
                      </a:r>
                      <a:r>
                        <a:rPr lang="en-GB" sz="900" dirty="0" err="1">
                          <a:solidFill>
                            <a:srgbClr val="000000"/>
                          </a:solidFill>
                          <a:effectLst/>
                          <a:latin typeface="Arial"/>
                          <a:ea typeface="MS Mincho"/>
                          <a:cs typeface="Times New Roman"/>
                        </a:rPr>
                        <a:t>Leratong</a:t>
                      </a:r>
                      <a:r>
                        <a:rPr lang="en-GB" sz="900" dirty="0">
                          <a:solidFill>
                            <a:srgbClr val="000000"/>
                          </a:solidFill>
                          <a:effectLst/>
                          <a:latin typeface="Arial"/>
                          <a:ea typeface="MS Mincho"/>
                          <a:cs typeface="Times New Roman"/>
                        </a:rPr>
                        <a:t> &amp; </a:t>
                      </a:r>
                      <a:r>
                        <a:rPr lang="en-GB" sz="900" dirty="0" err="1">
                          <a:solidFill>
                            <a:srgbClr val="000000"/>
                          </a:solidFill>
                          <a:effectLst/>
                          <a:latin typeface="Arial"/>
                          <a:ea typeface="MS Mincho"/>
                          <a:cs typeface="Times New Roman"/>
                        </a:rPr>
                        <a:t>Helderwyk</a:t>
                      </a:r>
                      <a:r>
                        <a:rPr lang="en-GB" sz="900" dirty="0">
                          <a:solidFill>
                            <a:srgbClr val="000000"/>
                          </a:solidFill>
                          <a:effectLst/>
                          <a:latin typeface="Arial"/>
                          <a:ea typeface="MS Mincho"/>
                          <a:cs typeface="Times New Roman"/>
                        </a:rPr>
                        <a:t>) and </a:t>
                      </a:r>
                      <a:r>
                        <a:rPr lang="en-GB" sz="900" b="1" dirty="0">
                          <a:solidFill>
                            <a:srgbClr val="000000"/>
                          </a:solidFill>
                          <a:effectLst/>
                          <a:latin typeface="Arial"/>
                          <a:ea typeface="MS Mincho"/>
                          <a:cs typeface="Times New Roman"/>
                        </a:rPr>
                        <a:t>7 Mega</a:t>
                      </a:r>
                      <a:r>
                        <a:rPr lang="en-GB" sz="900" dirty="0">
                          <a:solidFill>
                            <a:srgbClr val="000000"/>
                          </a:solidFill>
                          <a:effectLst/>
                          <a:latin typeface="Arial"/>
                          <a:ea typeface="MS Mincho"/>
                          <a:cs typeface="Times New Roman"/>
                        </a:rPr>
                        <a:t> (</a:t>
                      </a:r>
                      <a:r>
                        <a:rPr lang="en-GB" sz="900" dirty="0" err="1">
                          <a:solidFill>
                            <a:srgbClr val="000000"/>
                          </a:solidFill>
                          <a:effectLst/>
                          <a:latin typeface="Arial"/>
                          <a:ea typeface="MS Mincho"/>
                          <a:cs typeface="Times New Roman"/>
                        </a:rPr>
                        <a:t>Savanna</a:t>
                      </a:r>
                      <a:r>
                        <a:rPr lang="en-GB" sz="900" dirty="0">
                          <a:solidFill>
                            <a:srgbClr val="000000"/>
                          </a:solidFill>
                          <a:effectLst/>
                          <a:latin typeface="Arial"/>
                          <a:ea typeface="MS Mincho"/>
                          <a:cs typeface="Times New Roman"/>
                        </a:rPr>
                        <a:t> city, Malibongwe, </a:t>
                      </a:r>
                      <a:r>
                        <a:rPr lang="en-GB" sz="900" dirty="0" err="1">
                          <a:solidFill>
                            <a:srgbClr val="000000"/>
                          </a:solidFill>
                          <a:effectLst/>
                          <a:latin typeface="Arial"/>
                          <a:ea typeface="MS Mincho"/>
                          <a:cs typeface="Times New Roman"/>
                        </a:rPr>
                        <a:t>Clayville</a:t>
                      </a:r>
                      <a:r>
                        <a:rPr lang="en-GB" sz="900" dirty="0">
                          <a:solidFill>
                            <a:srgbClr val="000000"/>
                          </a:solidFill>
                          <a:effectLst/>
                          <a:latin typeface="Arial"/>
                          <a:ea typeface="MS Mincho"/>
                          <a:cs typeface="Times New Roman"/>
                        </a:rPr>
                        <a:t>, </a:t>
                      </a:r>
                      <a:r>
                        <a:rPr lang="en-GB" sz="900" dirty="0" err="1">
                          <a:solidFill>
                            <a:srgbClr val="000000"/>
                          </a:solidFill>
                          <a:effectLst/>
                          <a:latin typeface="Arial"/>
                          <a:ea typeface="MS Mincho"/>
                          <a:cs typeface="Times New Roman"/>
                        </a:rPr>
                        <a:t>Fleurhof</a:t>
                      </a:r>
                      <a:r>
                        <a:rPr lang="en-GB" sz="900" dirty="0">
                          <a:solidFill>
                            <a:srgbClr val="000000"/>
                          </a:solidFill>
                          <a:effectLst/>
                          <a:latin typeface="Arial"/>
                          <a:ea typeface="MS Mincho"/>
                          <a:cs typeface="Times New Roman"/>
                        </a:rPr>
                        <a:t>, </a:t>
                      </a:r>
                      <a:r>
                        <a:rPr lang="en-GB" sz="900" dirty="0" err="1">
                          <a:solidFill>
                            <a:srgbClr val="000000"/>
                          </a:solidFill>
                          <a:effectLst/>
                          <a:latin typeface="Arial"/>
                          <a:ea typeface="MS Mincho"/>
                          <a:cs typeface="Times New Roman"/>
                        </a:rPr>
                        <a:t>Esselen</a:t>
                      </a:r>
                      <a:r>
                        <a:rPr lang="en-GB" sz="900" dirty="0">
                          <a:solidFill>
                            <a:srgbClr val="000000"/>
                          </a:solidFill>
                          <a:effectLst/>
                          <a:latin typeface="Arial"/>
                          <a:ea typeface="MS Mincho"/>
                          <a:cs typeface="Times New Roman"/>
                        </a:rPr>
                        <a:t> Park, Riverside view,</a:t>
                      </a:r>
                      <a:r>
                        <a:rPr lang="en-GB" sz="900" dirty="0">
                          <a:solidFill>
                            <a:srgbClr val="44546A"/>
                          </a:solidFill>
                          <a:effectLst/>
                          <a:latin typeface="Arial"/>
                          <a:ea typeface="MS Mincho"/>
                          <a:cs typeface="Times New Roman"/>
                        </a:rPr>
                        <a:t> </a:t>
                      </a:r>
                      <a:r>
                        <a:rPr lang="en-GB" sz="900" dirty="0" err="1">
                          <a:solidFill>
                            <a:srgbClr val="000000"/>
                          </a:solidFill>
                          <a:effectLst/>
                          <a:latin typeface="Arial"/>
                          <a:ea typeface="MS Mincho"/>
                          <a:cs typeface="Times New Roman"/>
                        </a:rPr>
                        <a:t>Southhills</a:t>
                      </a:r>
                      <a:r>
                        <a:rPr lang="en-GB" sz="900" dirty="0">
                          <a:solidFill>
                            <a:srgbClr val="000000"/>
                          </a:solidFill>
                          <a:effectLst/>
                          <a:latin typeface="Arial"/>
                          <a:ea typeface="MS Mincho"/>
                          <a:cs typeface="Times New Roman"/>
                        </a:rPr>
                        <a:t>)].This </a:t>
                      </a:r>
                      <a:r>
                        <a:rPr lang="en-GB" sz="900" dirty="0" err="1">
                          <a:solidFill>
                            <a:srgbClr val="000000"/>
                          </a:solidFill>
                          <a:effectLst/>
                          <a:latin typeface="Arial"/>
                          <a:ea typeface="MS Mincho"/>
                          <a:cs typeface="Times New Roman"/>
                        </a:rPr>
                        <a:t>isdue</a:t>
                      </a:r>
                      <a:r>
                        <a:rPr lang="en-GB" sz="900" dirty="0">
                          <a:solidFill>
                            <a:srgbClr val="000000"/>
                          </a:solidFill>
                          <a:effectLst/>
                          <a:latin typeface="Arial"/>
                          <a:ea typeface="MS Mincho"/>
                          <a:cs typeface="Times New Roman"/>
                        </a:rPr>
                        <a:t> to the prioritisation of the Programme by the Gauteng Provincial Department of Human Settlements</a:t>
                      </a:r>
                      <a:endParaRPr lang="en-ZA" sz="900" dirty="0">
                        <a:effectLst/>
                        <a:latin typeface="Arial"/>
                        <a:ea typeface="MS Mincho"/>
                        <a:cs typeface="Times New Roman"/>
                      </a:endParaRPr>
                    </a:p>
                    <a:p>
                      <a:pPr algn="l">
                        <a:lnSpc>
                          <a:spcPct val="150000"/>
                        </a:lnSpc>
                        <a:spcAft>
                          <a:spcPts val="0"/>
                        </a:spcAft>
                      </a:pPr>
                      <a:r>
                        <a:rPr lang="en-GB" sz="900" dirty="0">
                          <a:solidFill>
                            <a:srgbClr val="000000"/>
                          </a:solidFill>
                          <a:effectLst/>
                          <a:latin typeface="Arial"/>
                          <a:ea typeface="MS Mincho"/>
                          <a:cs typeface="Times New Roman"/>
                        </a:rPr>
                        <a:t> </a:t>
                      </a:r>
                      <a:endParaRPr lang="en-ZA" sz="900" dirty="0">
                        <a:effectLst/>
                        <a:latin typeface="Arial"/>
                        <a:ea typeface="MS Mincho"/>
                        <a:cs typeface="Times New Roman"/>
                      </a:endParaRPr>
                    </a:p>
                    <a:p>
                      <a:pPr algn="l">
                        <a:lnSpc>
                          <a:spcPct val="150000"/>
                        </a:lnSpc>
                        <a:spcAft>
                          <a:spcPts val="0"/>
                        </a:spcAft>
                      </a:pPr>
                      <a:r>
                        <a:rPr lang="en-GB" sz="900" dirty="0">
                          <a:effectLst/>
                          <a:highlight>
                            <a:srgbClr val="00FFFF"/>
                          </a:highlight>
                          <a:latin typeface="Arial"/>
                          <a:ea typeface="MS Mincho"/>
                          <a:cs typeface="Arial"/>
                        </a:rPr>
                        <a:t> </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6461058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69424"/>
          </a:xfrm>
          <a:noFill/>
        </p:spPr>
        <p:txBody>
          <a:bodyPr>
            <a:normAutofit/>
          </a:bodyPr>
          <a:lstStyle/>
          <a:p>
            <a:r>
              <a:rPr lang="en-ZA" sz="1600" dirty="0"/>
              <a:t>PROGRAMME 3B: NPD&amp;M</a:t>
            </a:r>
          </a:p>
        </p:txBody>
      </p:sp>
      <p:graphicFrame>
        <p:nvGraphicFramePr>
          <p:cNvPr id="2" name="Table 1"/>
          <p:cNvGraphicFramePr>
            <a:graphicFrameLocks noGrp="1"/>
          </p:cNvGraphicFramePr>
          <p:nvPr>
            <p:extLst>
              <p:ext uri="{D42A27DB-BD31-4B8C-83A1-F6EECF244321}">
                <p14:modId xmlns="" xmlns:p14="http://schemas.microsoft.com/office/powerpoint/2010/main" val="3928211780"/>
              </p:ext>
            </p:extLst>
          </p:nvPr>
        </p:nvGraphicFramePr>
        <p:xfrm>
          <a:off x="117230" y="1137138"/>
          <a:ext cx="8850925" cy="5310554"/>
        </p:xfrm>
        <a:graphic>
          <a:graphicData uri="http://schemas.openxmlformats.org/drawingml/2006/table">
            <a:tbl>
              <a:tblPr/>
              <a:tblGrid>
                <a:gridCol w="1285155"/>
                <a:gridCol w="1118756"/>
                <a:gridCol w="516895"/>
                <a:gridCol w="1118756"/>
                <a:gridCol w="773571"/>
                <a:gridCol w="1030248"/>
                <a:gridCol w="858540"/>
                <a:gridCol w="686832"/>
                <a:gridCol w="1462172"/>
              </a:tblGrid>
              <a:tr h="445871">
                <a:tc gridSpan="9">
                  <a:txBody>
                    <a:bodyPr/>
                    <a:lstStyle/>
                    <a:p>
                      <a:pPr algn="just">
                        <a:lnSpc>
                          <a:spcPct val="150000"/>
                        </a:lnSpc>
                        <a:spcAft>
                          <a:spcPts val="0"/>
                        </a:spcAft>
                      </a:pPr>
                      <a:r>
                        <a:rPr lang="en-US" sz="900" b="1" dirty="0" err="1">
                          <a:solidFill>
                            <a:srgbClr val="FFFFFF"/>
                          </a:solidFill>
                          <a:effectLst/>
                          <a:latin typeface="Arial"/>
                          <a:ea typeface="MS Mincho"/>
                          <a:cs typeface="Arial"/>
                        </a:rPr>
                        <a:t>Programme</a:t>
                      </a:r>
                      <a:r>
                        <a:rPr lang="en-US" sz="900" b="1" dirty="0">
                          <a:solidFill>
                            <a:srgbClr val="FFFFFF"/>
                          </a:solidFill>
                          <a:effectLst/>
                          <a:latin typeface="Arial"/>
                          <a:ea typeface="MS Mincho"/>
                          <a:cs typeface="Arial"/>
                        </a:rPr>
                        <a:t> </a:t>
                      </a:r>
                      <a:r>
                        <a:rPr lang="en-GB" sz="900" b="1" dirty="0">
                          <a:solidFill>
                            <a:srgbClr val="FFFFFF"/>
                          </a:solidFill>
                          <a:effectLst/>
                          <a:latin typeface="Arial"/>
                          <a:ea typeface="MS Mincho"/>
                          <a:cs typeface="Arial"/>
                        </a:rPr>
                        <a:t>3B: National Programme Design and Management</a:t>
                      </a:r>
                      <a:endParaRPr lang="en-ZA" sz="900" dirty="0">
                        <a:effectLst/>
                        <a:latin typeface="Arial"/>
                        <a:ea typeface="MS Mincho"/>
                        <a:cs typeface="Times New Roman"/>
                      </a:endParaRPr>
                    </a:p>
                    <a:p>
                      <a:pPr algn="l">
                        <a:lnSpc>
                          <a:spcPct val="150000"/>
                        </a:lnSpc>
                        <a:spcAft>
                          <a:spcPts val="0"/>
                        </a:spcAft>
                      </a:pPr>
                      <a:r>
                        <a:rPr lang="en-GB" sz="900" b="1" dirty="0">
                          <a:solidFill>
                            <a:srgbClr val="FFFFFF"/>
                          </a:solidFill>
                          <a:effectLst/>
                          <a:latin typeface="Arial"/>
                          <a:ea typeface="MS Mincho"/>
                          <a:cs typeface="Arial"/>
                        </a:rPr>
                        <a:t>Programme purpose: </a:t>
                      </a:r>
                      <a:r>
                        <a:rPr lang="en-US" sz="900" dirty="0">
                          <a:solidFill>
                            <a:srgbClr val="FFFFFF"/>
                          </a:solidFill>
                          <a:effectLst/>
                          <a:latin typeface="Arial"/>
                          <a:ea typeface="MS Mincho"/>
                          <a:cs typeface="Arial"/>
                        </a:rPr>
                        <a:t>To package and manage the implementation of national  priority programs</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591193">
                <a:tc>
                  <a:txBody>
                    <a:bodyPr/>
                    <a:lstStyle/>
                    <a:p>
                      <a:pPr algn="just">
                        <a:lnSpc>
                          <a:spcPct val="115000"/>
                        </a:lnSpc>
                        <a:spcAft>
                          <a:spcPts val="0"/>
                        </a:spcAft>
                      </a:pPr>
                      <a:r>
                        <a:rPr lang="en-GB" sz="900" b="1">
                          <a:solidFill>
                            <a:srgbClr val="FFFFFF"/>
                          </a:solidFill>
                          <a:effectLst/>
                          <a:latin typeface="Arial"/>
                          <a:ea typeface="MS Mincho"/>
                          <a:cs typeface="Arial"/>
                        </a:rPr>
                        <a:t>Strategic Objective</a:t>
                      </a:r>
                      <a:endParaRPr lang="en-ZA" sz="900">
                        <a:effectLst/>
                        <a:latin typeface="Arial"/>
                        <a:ea typeface="MS Mincho"/>
                        <a:cs typeface="Times New Roman"/>
                      </a:endParaRPr>
                    </a:p>
                  </a:txBody>
                  <a:tcPr marL="72129" marR="72129" marT="33426" marB="334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just">
                        <a:lnSpc>
                          <a:spcPct val="115000"/>
                        </a:lnSpc>
                        <a:spcAft>
                          <a:spcPts val="0"/>
                        </a:spcAft>
                      </a:pPr>
                      <a:r>
                        <a:rPr lang="en-GB" sz="900" b="1">
                          <a:solidFill>
                            <a:srgbClr val="FFFFFF"/>
                          </a:solidFill>
                          <a:effectLst/>
                          <a:latin typeface="Arial"/>
                          <a:ea typeface="MS Mincho"/>
                          <a:cs typeface="Arial"/>
                        </a:rPr>
                        <a:t>Key Activities</a:t>
                      </a:r>
                      <a:endParaRPr lang="en-ZA" sz="900">
                        <a:effectLst/>
                        <a:latin typeface="Arial"/>
                        <a:ea typeface="MS Mincho"/>
                        <a:cs typeface="Times New Roman"/>
                      </a:endParaRPr>
                    </a:p>
                  </a:txBody>
                  <a:tcPr marL="72129" marR="72129" marT="33426" marB="334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15000"/>
                        </a:lnSpc>
                        <a:spcAft>
                          <a:spcPts val="0"/>
                        </a:spcAft>
                      </a:pPr>
                      <a:r>
                        <a:rPr lang="en-GB" sz="900" b="1">
                          <a:solidFill>
                            <a:srgbClr val="FFFFFF"/>
                          </a:solidFill>
                          <a:effectLst/>
                          <a:latin typeface="Arial"/>
                          <a:ea typeface="MS Mincho"/>
                          <a:cs typeface="Arial"/>
                        </a:rPr>
                        <a:t>Indicator Number</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just">
                        <a:lnSpc>
                          <a:spcPct val="115000"/>
                        </a:lnSpc>
                        <a:spcAft>
                          <a:spcPts val="0"/>
                        </a:spcAft>
                      </a:pPr>
                      <a:r>
                        <a:rPr lang="en-GB" sz="900" b="1">
                          <a:solidFill>
                            <a:srgbClr val="FFFFFF"/>
                          </a:solidFill>
                          <a:effectLst/>
                          <a:latin typeface="Arial"/>
                          <a:ea typeface="MS Mincho"/>
                          <a:cs typeface="Arial"/>
                        </a:rPr>
                        <a:t>Performance Measure/Indicator</a:t>
                      </a:r>
                      <a:endParaRPr lang="en-ZA" sz="900">
                        <a:effectLst/>
                        <a:latin typeface="Arial"/>
                        <a:ea typeface="MS Mincho"/>
                        <a:cs typeface="Times New Roman"/>
                      </a:endParaRPr>
                    </a:p>
                  </a:txBody>
                  <a:tcPr marL="72129" marR="72129" marT="33426" marB="334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just">
                        <a:lnSpc>
                          <a:spcPct val="115000"/>
                        </a:lnSpc>
                        <a:spcAft>
                          <a:spcPts val="0"/>
                        </a:spcAft>
                      </a:pPr>
                      <a:r>
                        <a:rPr lang="en-US" sz="900">
                          <a:solidFill>
                            <a:srgbClr val="FFFFFF"/>
                          </a:solidFill>
                          <a:effectLst/>
                          <a:latin typeface="Arial"/>
                          <a:ea typeface="MS Mincho"/>
                          <a:cs typeface="Arial"/>
                        </a:rPr>
                        <a:t>Baseline</a:t>
                      </a:r>
                      <a:endParaRPr lang="en-ZA" sz="900">
                        <a:effectLst/>
                        <a:latin typeface="Arial"/>
                        <a:ea typeface="MS Mincho"/>
                        <a:cs typeface="Times New Roman"/>
                      </a:endParaRPr>
                    </a:p>
                  </a:txBody>
                  <a:tcPr marL="72129" marR="72129" marT="33426" marB="334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just">
                        <a:lnSpc>
                          <a:spcPct val="115000"/>
                        </a:lnSpc>
                        <a:spcAft>
                          <a:spcPts val="0"/>
                        </a:spcAft>
                      </a:pPr>
                      <a:r>
                        <a:rPr lang="en-GB" sz="900" b="1">
                          <a:solidFill>
                            <a:srgbClr val="FFFFFF"/>
                          </a:solidFill>
                          <a:effectLst/>
                          <a:latin typeface="Arial"/>
                          <a:ea typeface="MS Mincho"/>
                          <a:cs typeface="Arial"/>
                        </a:rPr>
                        <a:t>2017/18 Target</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15000"/>
                        </a:lnSpc>
                        <a:spcAft>
                          <a:spcPts val="0"/>
                        </a:spcAft>
                      </a:pPr>
                      <a:r>
                        <a:rPr lang="en-GB" sz="900" b="1">
                          <a:solidFill>
                            <a:srgbClr val="FFFFFF"/>
                          </a:solidFill>
                          <a:effectLst/>
                          <a:latin typeface="Arial"/>
                          <a:ea typeface="MS Mincho"/>
                          <a:cs typeface="Arial"/>
                        </a:rPr>
                        <a:t>Annual Performance</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15000"/>
                        </a:lnSpc>
                        <a:spcAft>
                          <a:spcPts val="0"/>
                        </a:spcAft>
                      </a:pPr>
                      <a:r>
                        <a:rPr lang="en-GB" sz="900" b="1">
                          <a:solidFill>
                            <a:srgbClr val="FFFFFF"/>
                          </a:solidFill>
                          <a:effectLst/>
                          <a:latin typeface="Arial"/>
                          <a:ea typeface="MS Mincho"/>
                          <a:cs typeface="Arial"/>
                        </a:rPr>
                        <a:t>Variance</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15000"/>
                        </a:lnSpc>
                        <a:spcAft>
                          <a:spcPts val="0"/>
                        </a:spcAft>
                      </a:pPr>
                      <a:r>
                        <a:rPr lang="en-GB" sz="900" b="1">
                          <a:solidFill>
                            <a:srgbClr val="FFFFFF"/>
                          </a:solidFill>
                          <a:effectLst/>
                          <a:latin typeface="Arial"/>
                          <a:ea typeface="MS Mincho"/>
                          <a:cs typeface="Arial"/>
                        </a:rPr>
                        <a:t>Reasons for variance</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r>
              <a:tr h="1274864">
                <a:tc>
                  <a:txBody>
                    <a:bodyPr/>
                    <a:lstStyle/>
                    <a:p>
                      <a:pPr algn="just">
                        <a:lnSpc>
                          <a:spcPct val="115000"/>
                        </a:lnSpc>
                        <a:spcAft>
                          <a:spcPts val="0"/>
                        </a:spcAft>
                      </a:pPr>
                      <a:r>
                        <a:rPr lang="en-GB" sz="900">
                          <a:effectLst/>
                          <a:latin typeface="Arial"/>
                          <a:ea typeface="MS Mincho"/>
                          <a:cs typeface="Arial"/>
                        </a:rPr>
                        <a:t>To ensure that identified human settlement development projects are unblocked and implemented</a:t>
                      </a:r>
                      <a:endParaRPr lang="en-ZA" sz="900">
                        <a:effectLst/>
                        <a:latin typeface="Arial"/>
                        <a:ea typeface="MS Mincho"/>
                        <a:cs typeface="Times New Roman"/>
                      </a:endParaRPr>
                    </a:p>
                  </a:txBody>
                  <a:tcPr marL="72129" marR="72129" marT="33426" marB="334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900">
                          <a:effectLst/>
                          <a:latin typeface="Arial"/>
                          <a:ea typeface="MS Mincho"/>
                          <a:cs typeface="Arial"/>
                        </a:rPr>
                        <a:t>Identify projects requiring ‘unblocking’ and fast track their implementation</a:t>
                      </a:r>
                      <a:endParaRPr lang="en-ZA" sz="900">
                        <a:effectLst/>
                        <a:latin typeface="Arial"/>
                        <a:ea typeface="MS Mincho"/>
                        <a:cs typeface="Times New Roman"/>
                      </a:endParaRPr>
                    </a:p>
                  </a:txBody>
                  <a:tcPr marL="72129" marR="72129" marT="33426" marB="334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a:effectLst/>
                          <a:latin typeface="Arial"/>
                          <a:ea typeface="MS Mincho"/>
                          <a:cs typeface="Arial"/>
                        </a:rPr>
                        <a:t>3B.4</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900" dirty="0">
                          <a:effectLst/>
                          <a:latin typeface="Arial"/>
                          <a:ea typeface="MS Mincho"/>
                          <a:cs typeface="Arial"/>
                        </a:rPr>
                        <a:t>Number of identified projects unblocked and implemented </a:t>
                      </a:r>
                      <a:endParaRPr lang="en-ZA" sz="900" dirty="0">
                        <a:effectLst/>
                        <a:latin typeface="Arial"/>
                        <a:ea typeface="MS Mincho"/>
                        <a:cs typeface="Times New Roman"/>
                      </a:endParaRPr>
                    </a:p>
                  </a:txBody>
                  <a:tcPr marL="72129" marR="72129" marT="33426" marB="334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tabLst>
                          <a:tab pos="457200" algn="l"/>
                        </a:tabLst>
                      </a:pPr>
                      <a:r>
                        <a:rPr lang="en-GB" sz="900">
                          <a:effectLst/>
                          <a:latin typeface="Arial"/>
                          <a:ea typeface="MS Mincho"/>
                          <a:cs typeface="Arial"/>
                        </a:rPr>
                        <a:t>No Baseline</a:t>
                      </a:r>
                      <a:endParaRPr lang="en-ZA" sz="900">
                        <a:effectLst/>
                        <a:latin typeface="Arial"/>
                        <a:ea typeface="MS Mincho"/>
                        <a:cs typeface="Times New Roman"/>
                      </a:endParaRPr>
                    </a:p>
                  </a:txBody>
                  <a:tcPr marL="72129" marR="72129" marT="33426" marB="334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tabLst>
                          <a:tab pos="457200" algn="l"/>
                        </a:tabLst>
                      </a:pPr>
                      <a:r>
                        <a:rPr lang="en-GB" sz="900">
                          <a:effectLst/>
                          <a:latin typeface="Arial"/>
                          <a:ea typeface="MS Mincho"/>
                          <a:cs typeface="Arial"/>
                        </a:rPr>
                        <a:t>5 of identified projects unblocked and implemented</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0" algn="ctr">
                        <a:lnSpc>
                          <a:spcPct val="115000"/>
                        </a:lnSpc>
                        <a:spcAft>
                          <a:spcPts val="1000"/>
                        </a:spcAft>
                        <a:tabLst>
                          <a:tab pos="457200" algn="l"/>
                        </a:tabLst>
                      </a:pPr>
                      <a:r>
                        <a:rPr lang="en-US" sz="900" b="1">
                          <a:solidFill>
                            <a:srgbClr val="00B050"/>
                          </a:solidFill>
                          <a:effectLst/>
                          <a:latin typeface="Arial"/>
                          <a:ea typeface="Calibri"/>
                          <a:cs typeface="Arial"/>
                        </a:rPr>
                        <a:t>Achieved</a:t>
                      </a:r>
                      <a:endParaRPr lang="en-ZA" sz="900">
                        <a:effectLst/>
                        <a:latin typeface="Arial"/>
                        <a:ea typeface="MS Mincho"/>
                        <a:cs typeface="Times New Roman"/>
                      </a:endParaRPr>
                    </a:p>
                    <a:p>
                      <a:pPr algn="l">
                        <a:lnSpc>
                          <a:spcPct val="150000"/>
                        </a:lnSpc>
                        <a:spcAft>
                          <a:spcPts val="0"/>
                        </a:spcAft>
                      </a:pPr>
                      <a:r>
                        <a:rPr lang="en-GB" sz="900">
                          <a:effectLst/>
                          <a:latin typeface="Calibri"/>
                          <a:cs typeface="Times New Roman"/>
                        </a:rPr>
                        <a:t>5 Projects were unblocked </a:t>
                      </a:r>
                      <a:endParaRPr lang="en-ZA" sz="900">
                        <a:effectLst/>
                        <a:latin typeface="Calibri"/>
                        <a:cs typeface="Times New Roman"/>
                      </a:endParaRPr>
                    </a:p>
                    <a:p>
                      <a:pPr marL="31750" algn="ctr">
                        <a:lnSpc>
                          <a:spcPct val="115000"/>
                        </a:lnSpc>
                        <a:spcAft>
                          <a:spcPts val="1000"/>
                        </a:spcAft>
                        <a:tabLst>
                          <a:tab pos="457200" algn="l"/>
                        </a:tabLst>
                      </a:pPr>
                      <a:r>
                        <a:rPr lang="en-US" sz="900" b="1">
                          <a:solidFill>
                            <a:srgbClr val="00B050"/>
                          </a:solidFill>
                          <a:effectLst/>
                          <a:latin typeface="Arial"/>
                          <a:ea typeface="Calibri"/>
                          <a:cs typeface="Arial"/>
                        </a:rPr>
                        <a:t> </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0" algn="ctr">
                        <a:lnSpc>
                          <a:spcPct val="115000"/>
                        </a:lnSpc>
                        <a:spcAft>
                          <a:spcPts val="1000"/>
                        </a:spcAft>
                        <a:tabLst>
                          <a:tab pos="457200" algn="l"/>
                        </a:tabLst>
                      </a:pPr>
                      <a:r>
                        <a:rPr lang="en-US" sz="900" b="1">
                          <a:solidFill>
                            <a:srgbClr val="00B050"/>
                          </a:solidFill>
                          <a:effectLst/>
                          <a:latin typeface="Arial"/>
                          <a:ea typeface="Calibri"/>
                          <a:cs typeface="Arial"/>
                        </a:rPr>
                        <a:t>None</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GB" sz="900">
                          <a:effectLst/>
                          <a:latin typeface="Arial"/>
                          <a:ea typeface="MS Mincho"/>
                          <a:cs typeface="Arial"/>
                        </a:rPr>
                        <a:t>None</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8626">
                <a:tc>
                  <a:txBody>
                    <a:bodyPr/>
                    <a:lstStyle/>
                    <a:p>
                      <a:pPr algn="just">
                        <a:lnSpc>
                          <a:spcPct val="115000"/>
                        </a:lnSpc>
                        <a:spcAft>
                          <a:spcPts val="0"/>
                        </a:spcAft>
                      </a:pPr>
                      <a:r>
                        <a:rPr lang="en-GB" sz="900">
                          <a:effectLst/>
                          <a:latin typeface="Arial"/>
                          <a:ea typeface="MS Mincho"/>
                          <a:cs typeface="Arial"/>
                        </a:rPr>
                        <a:t>Mining towns: To ensure revitalisation of the distressed mining communities in the identified 22 mining towns and 12 Labour sending areas with mining companies</a:t>
                      </a:r>
                      <a:endParaRPr lang="en-ZA" sz="900">
                        <a:effectLst/>
                        <a:latin typeface="Arial"/>
                        <a:ea typeface="MS Mincho"/>
                        <a:cs typeface="Times New Roman"/>
                      </a:endParaRPr>
                    </a:p>
                    <a:p>
                      <a:pPr algn="just">
                        <a:lnSpc>
                          <a:spcPct val="115000"/>
                        </a:lnSpc>
                        <a:spcAft>
                          <a:spcPts val="0"/>
                        </a:spcAft>
                      </a:pPr>
                      <a:r>
                        <a:rPr lang="en-GB" sz="900">
                          <a:effectLst/>
                          <a:latin typeface="Arial"/>
                          <a:ea typeface="MS Mincho"/>
                          <a:cs typeface="Arial"/>
                        </a:rPr>
                        <a:t>.</a:t>
                      </a:r>
                      <a:endParaRPr lang="en-ZA" sz="900">
                        <a:effectLst/>
                        <a:latin typeface="Arial"/>
                        <a:ea typeface="MS Mincho"/>
                        <a:cs typeface="Times New Roman"/>
                      </a:endParaRPr>
                    </a:p>
                  </a:txBody>
                  <a:tcPr marL="72129" marR="72129" marT="33426" marB="334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900">
                          <a:effectLst/>
                          <a:latin typeface="Arial"/>
                          <a:ea typeface="MS Mincho"/>
                          <a:cs typeface="Arial"/>
                        </a:rPr>
                        <a:t>Intervention in 22 mining towns</a:t>
                      </a:r>
                      <a:endParaRPr lang="en-ZA" sz="900">
                        <a:effectLst/>
                        <a:latin typeface="Arial"/>
                        <a:ea typeface="MS Mincho"/>
                        <a:cs typeface="Times New Roman"/>
                      </a:endParaRPr>
                    </a:p>
                  </a:txBody>
                  <a:tcPr marL="72129" marR="72129" marT="33426" marB="334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a:effectLst/>
                          <a:latin typeface="Arial"/>
                          <a:ea typeface="MS Mincho"/>
                          <a:cs typeface="Arial"/>
                        </a:rPr>
                        <a:t>3B.5</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900">
                          <a:effectLst/>
                          <a:latin typeface="Arial"/>
                          <a:ea typeface="MS Mincho"/>
                          <a:cs typeface="Times New Roman"/>
                        </a:rPr>
                        <a:t>Number of transformation plans</a:t>
                      </a:r>
                      <a:endParaRPr lang="en-ZA" sz="900">
                        <a:effectLst/>
                        <a:latin typeface="Arial"/>
                        <a:ea typeface="MS Mincho"/>
                        <a:cs typeface="Times New Roman"/>
                      </a:endParaRPr>
                    </a:p>
                  </a:txBody>
                  <a:tcPr marL="72129" marR="72129" marT="33426" marB="334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tabLst>
                          <a:tab pos="457200" algn="l"/>
                        </a:tabLst>
                      </a:pPr>
                      <a:r>
                        <a:rPr lang="en-GB" sz="900">
                          <a:effectLst/>
                          <a:latin typeface="Arial"/>
                          <a:ea typeface="MS Mincho"/>
                          <a:cs typeface="Arial"/>
                        </a:rPr>
                        <a:t>No Baseline</a:t>
                      </a:r>
                      <a:endParaRPr lang="en-ZA" sz="900">
                        <a:effectLst/>
                        <a:latin typeface="Arial"/>
                        <a:ea typeface="MS Mincho"/>
                        <a:cs typeface="Times New Roman"/>
                      </a:endParaRPr>
                    </a:p>
                  </a:txBody>
                  <a:tcPr marL="72129" marR="72129" marT="33426" marB="3342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tabLst>
                          <a:tab pos="457200" algn="l"/>
                        </a:tabLst>
                      </a:pPr>
                      <a:r>
                        <a:rPr lang="en-GB" sz="900" dirty="0">
                          <a:effectLst/>
                          <a:latin typeface="Arial"/>
                          <a:ea typeface="MS Mincho"/>
                          <a:cs typeface="Arial"/>
                        </a:rPr>
                        <a:t>5 Transformation Plans</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0" algn="ctr">
                        <a:lnSpc>
                          <a:spcPct val="115000"/>
                        </a:lnSpc>
                        <a:spcAft>
                          <a:spcPts val="1000"/>
                        </a:spcAft>
                        <a:tabLst>
                          <a:tab pos="457200" algn="l"/>
                        </a:tabLst>
                      </a:pPr>
                      <a:r>
                        <a:rPr lang="en-US" sz="900" b="1" dirty="0">
                          <a:solidFill>
                            <a:srgbClr val="00B050"/>
                          </a:solidFill>
                          <a:effectLst/>
                          <a:latin typeface="Arial"/>
                          <a:ea typeface="Calibri"/>
                          <a:cs typeface="Arial"/>
                        </a:rPr>
                        <a:t>Achieved</a:t>
                      </a:r>
                      <a:endParaRPr lang="en-ZA" sz="900" dirty="0">
                        <a:effectLst/>
                        <a:latin typeface="Arial"/>
                        <a:ea typeface="MS Mincho"/>
                        <a:cs typeface="Times New Roman"/>
                      </a:endParaRPr>
                    </a:p>
                    <a:p>
                      <a:pPr marL="31750" algn="l">
                        <a:lnSpc>
                          <a:spcPct val="115000"/>
                        </a:lnSpc>
                        <a:spcAft>
                          <a:spcPts val="1000"/>
                        </a:spcAft>
                        <a:tabLst>
                          <a:tab pos="457200" algn="l"/>
                        </a:tabLst>
                      </a:pPr>
                      <a:r>
                        <a:rPr lang="en-US" sz="900" b="1" dirty="0">
                          <a:effectLst/>
                          <a:latin typeface="Arial"/>
                          <a:ea typeface="Calibri"/>
                          <a:cs typeface="Arial"/>
                        </a:rPr>
                        <a:t>7 transformation</a:t>
                      </a:r>
                      <a:r>
                        <a:rPr lang="en-US" sz="900" dirty="0">
                          <a:effectLst/>
                          <a:latin typeface="Arial"/>
                          <a:ea typeface="Calibri"/>
                          <a:cs typeface="Arial"/>
                        </a:rPr>
                        <a:t> plans were finalized</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0" algn="ctr">
                        <a:lnSpc>
                          <a:spcPct val="115000"/>
                        </a:lnSpc>
                        <a:spcAft>
                          <a:spcPts val="1000"/>
                        </a:spcAft>
                        <a:tabLst>
                          <a:tab pos="457200" algn="l"/>
                        </a:tabLst>
                      </a:pPr>
                      <a:r>
                        <a:rPr lang="en-US" sz="900" b="1" dirty="0">
                          <a:solidFill>
                            <a:srgbClr val="00B050"/>
                          </a:solidFill>
                          <a:effectLst/>
                          <a:latin typeface="Arial"/>
                          <a:ea typeface="Calibri"/>
                          <a:cs typeface="Arial"/>
                        </a:rPr>
                        <a:t>2</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GB" sz="900" dirty="0">
                          <a:effectLst/>
                          <a:latin typeface="Arial"/>
                          <a:ea typeface="MS Mincho"/>
                          <a:cs typeface="Times New Roman"/>
                        </a:rPr>
                        <a:t>The following Transformation Plans were developed:</a:t>
                      </a:r>
                      <a:endParaRPr lang="en-ZA" sz="900" dirty="0">
                        <a:effectLst/>
                        <a:latin typeface="Arial"/>
                        <a:ea typeface="MS Mincho"/>
                        <a:cs typeface="Times New Roman"/>
                      </a:endParaRPr>
                    </a:p>
                    <a:p>
                      <a:pPr algn="just">
                        <a:lnSpc>
                          <a:spcPct val="115000"/>
                        </a:lnSpc>
                        <a:spcAft>
                          <a:spcPts val="1000"/>
                        </a:spcAft>
                      </a:pPr>
                      <a:r>
                        <a:rPr lang="en-GB" sz="900" dirty="0">
                          <a:effectLst/>
                          <a:latin typeface="Arial"/>
                          <a:ea typeface="MS Mincho"/>
                          <a:cs typeface="Times New Roman"/>
                        </a:rPr>
                        <a:t>Moses </a:t>
                      </a:r>
                      <a:r>
                        <a:rPr lang="en-GB" sz="900" dirty="0" err="1">
                          <a:effectLst/>
                          <a:latin typeface="Arial"/>
                          <a:ea typeface="MS Mincho"/>
                          <a:cs typeface="Times New Roman"/>
                        </a:rPr>
                        <a:t>Kotane,Greater</a:t>
                      </a:r>
                      <a:r>
                        <a:rPr lang="en-GB" sz="900" dirty="0">
                          <a:effectLst/>
                          <a:latin typeface="Arial"/>
                          <a:ea typeface="MS Mincho"/>
                          <a:cs typeface="Times New Roman"/>
                        </a:rPr>
                        <a:t> </a:t>
                      </a:r>
                      <a:r>
                        <a:rPr lang="en-GB" sz="900" dirty="0" err="1">
                          <a:effectLst/>
                          <a:latin typeface="Arial"/>
                          <a:ea typeface="MS Mincho"/>
                          <a:cs typeface="Times New Roman"/>
                        </a:rPr>
                        <a:t>Tubatse</a:t>
                      </a:r>
                      <a:r>
                        <a:rPr lang="en-GB" sz="900" dirty="0">
                          <a:effectLst/>
                          <a:latin typeface="Arial"/>
                          <a:ea typeface="MS Mincho"/>
                          <a:cs typeface="Times New Roman"/>
                        </a:rPr>
                        <a:t>, </a:t>
                      </a:r>
                      <a:r>
                        <a:rPr lang="en-GB" sz="900" dirty="0" err="1">
                          <a:effectLst/>
                          <a:latin typeface="Arial"/>
                          <a:ea typeface="MS Mincho"/>
                          <a:cs typeface="Times New Roman"/>
                        </a:rPr>
                        <a:t>Mogale</a:t>
                      </a:r>
                      <a:r>
                        <a:rPr lang="en-GB" sz="900" dirty="0">
                          <a:effectLst/>
                          <a:latin typeface="Arial"/>
                          <a:ea typeface="MS Mincho"/>
                          <a:cs typeface="Times New Roman"/>
                        </a:rPr>
                        <a:t> City, </a:t>
                      </a:r>
                      <a:r>
                        <a:rPr lang="en-GB" sz="900" dirty="0" err="1">
                          <a:effectLst/>
                          <a:latin typeface="Arial"/>
                          <a:ea typeface="MS Mincho"/>
                          <a:cs typeface="Times New Roman"/>
                        </a:rPr>
                        <a:t>Randwest</a:t>
                      </a:r>
                      <a:r>
                        <a:rPr lang="en-GB" sz="900" dirty="0">
                          <a:effectLst/>
                          <a:latin typeface="Arial"/>
                          <a:ea typeface="MS Mincho"/>
                          <a:cs typeface="Times New Roman"/>
                        </a:rPr>
                        <a:t> City, </a:t>
                      </a:r>
                      <a:r>
                        <a:rPr lang="en-GB" sz="900" dirty="0" err="1">
                          <a:effectLst/>
                          <a:latin typeface="Arial"/>
                          <a:ea typeface="MS Mincho"/>
                          <a:cs typeface="Times New Roman"/>
                        </a:rPr>
                        <a:t>Merafong</a:t>
                      </a:r>
                      <a:r>
                        <a:rPr lang="en-GB" sz="900" dirty="0">
                          <a:effectLst/>
                          <a:latin typeface="Arial"/>
                          <a:ea typeface="MS Mincho"/>
                          <a:cs typeface="Times New Roman"/>
                        </a:rPr>
                        <a:t>, </a:t>
                      </a:r>
                      <a:r>
                        <a:rPr lang="en-GB" sz="900" dirty="0" err="1">
                          <a:effectLst/>
                          <a:latin typeface="Arial"/>
                          <a:ea typeface="MS Mincho"/>
                          <a:cs typeface="Times New Roman"/>
                        </a:rPr>
                        <a:t>Kgatelopele,Elias</a:t>
                      </a:r>
                      <a:r>
                        <a:rPr lang="en-GB" sz="900" dirty="0">
                          <a:effectLst/>
                          <a:latin typeface="Arial"/>
                          <a:ea typeface="MS Mincho"/>
                          <a:cs typeface="Times New Roman"/>
                        </a:rPr>
                        <a:t> </a:t>
                      </a:r>
                      <a:r>
                        <a:rPr lang="en-GB" sz="900" dirty="0" err="1">
                          <a:effectLst/>
                          <a:latin typeface="Arial"/>
                          <a:ea typeface="MS Mincho"/>
                          <a:cs typeface="Times New Roman"/>
                        </a:rPr>
                        <a:t>Motsoaledi</a:t>
                      </a:r>
                      <a:endParaRPr lang="en-ZA" sz="900" dirty="0">
                        <a:effectLst/>
                        <a:latin typeface="Arial"/>
                        <a:ea typeface="MS Mincho"/>
                        <a:cs typeface="Times New Roman"/>
                      </a:endParaRPr>
                    </a:p>
                    <a:p>
                      <a:pPr algn="l">
                        <a:lnSpc>
                          <a:spcPct val="150000"/>
                        </a:lnSpc>
                        <a:spcAft>
                          <a:spcPts val="0"/>
                        </a:spcAft>
                      </a:pPr>
                      <a:r>
                        <a:rPr lang="en-GB" sz="900" dirty="0">
                          <a:effectLst/>
                          <a:latin typeface="Arial"/>
                          <a:ea typeface="MS Mincho"/>
                          <a:cs typeface="Times New Roman"/>
                        </a:rPr>
                        <a:t> </a:t>
                      </a:r>
                      <a:endParaRPr lang="en-ZA" sz="900" dirty="0">
                        <a:effectLst/>
                        <a:latin typeface="Arial"/>
                        <a:ea typeface="MS Mincho"/>
                        <a:cs typeface="Times New Roman"/>
                      </a:endParaRPr>
                    </a:p>
                    <a:p>
                      <a:pPr algn="l">
                        <a:lnSpc>
                          <a:spcPct val="150000"/>
                        </a:lnSpc>
                        <a:spcAft>
                          <a:spcPts val="0"/>
                        </a:spcAft>
                      </a:pPr>
                      <a:r>
                        <a:rPr lang="en-GB" sz="900" dirty="0">
                          <a:effectLst/>
                          <a:latin typeface="Arial"/>
                          <a:ea typeface="MS Mincho"/>
                          <a:cs typeface="Times New Roman"/>
                        </a:rPr>
                        <a:t>The target was exceeded due to approval of transformation plans at municipal level moving quicker than anticipated</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19539302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86360"/>
            <a:ext cx="8229600" cy="522531"/>
          </a:xfrm>
          <a:noFill/>
        </p:spPr>
        <p:txBody>
          <a:bodyPr>
            <a:normAutofit/>
          </a:bodyPr>
          <a:lstStyle/>
          <a:p>
            <a:r>
              <a:rPr lang="en-ZA" sz="1600" dirty="0"/>
              <a:t>PROGRAMME 3B: NPD&amp;M</a:t>
            </a:r>
          </a:p>
        </p:txBody>
      </p:sp>
      <p:graphicFrame>
        <p:nvGraphicFramePr>
          <p:cNvPr id="2" name="Table 1"/>
          <p:cNvGraphicFramePr>
            <a:graphicFrameLocks noGrp="1"/>
          </p:cNvGraphicFramePr>
          <p:nvPr>
            <p:extLst>
              <p:ext uri="{D42A27DB-BD31-4B8C-83A1-F6EECF244321}">
                <p14:modId xmlns="" xmlns:p14="http://schemas.microsoft.com/office/powerpoint/2010/main" val="695581450"/>
              </p:ext>
            </p:extLst>
          </p:nvPr>
        </p:nvGraphicFramePr>
        <p:xfrm>
          <a:off x="621321" y="926122"/>
          <a:ext cx="7596556" cy="4591333"/>
        </p:xfrm>
        <a:graphic>
          <a:graphicData uri="http://schemas.openxmlformats.org/drawingml/2006/table">
            <a:tbl>
              <a:tblPr/>
              <a:tblGrid>
                <a:gridCol w="762002"/>
                <a:gridCol w="468923"/>
                <a:gridCol w="656492"/>
                <a:gridCol w="832339"/>
                <a:gridCol w="539261"/>
                <a:gridCol w="1019908"/>
                <a:gridCol w="1184031"/>
                <a:gridCol w="961292"/>
                <a:gridCol w="1172308"/>
              </a:tblGrid>
              <a:tr h="420526">
                <a:tc gridSpan="9">
                  <a:txBody>
                    <a:bodyPr/>
                    <a:lstStyle/>
                    <a:p>
                      <a:pPr algn="just">
                        <a:lnSpc>
                          <a:spcPct val="150000"/>
                        </a:lnSpc>
                        <a:spcAft>
                          <a:spcPts val="0"/>
                        </a:spcAft>
                      </a:pPr>
                      <a:r>
                        <a:rPr lang="en-US" sz="800" b="1" dirty="0" err="1">
                          <a:solidFill>
                            <a:srgbClr val="FFFFFF"/>
                          </a:solidFill>
                          <a:effectLst/>
                          <a:latin typeface="Arial"/>
                          <a:ea typeface="MS Mincho"/>
                          <a:cs typeface="Arial"/>
                        </a:rPr>
                        <a:t>Programme</a:t>
                      </a:r>
                      <a:r>
                        <a:rPr lang="en-US" sz="800" b="1" dirty="0">
                          <a:solidFill>
                            <a:srgbClr val="FFFFFF"/>
                          </a:solidFill>
                          <a:effectLst/>
                          <a:latin typeface="Arial"/>
                          <a:ea typeface="MS Mincho"/>
                          <a:cs typeface="Arial"/>
                        </a:rPr>
                        <a:t> </a:t>
                      </a:r>
                      <a:r>
                        <a:rPr lang="en-GB" sz="800" b="1" dirty="0">
                          <a:solidFill>
                            <a:srgbClr val="FFFFFF"/>
                          </a:solidFill>
                          <a:effectLst/>
                          <a:latin typeface="Arial"/>
                          <a:ea typeface="MS Mincho"/>
                          <a:cs typeface="Arial"/>
                        </a:rPr>
                        <a:t>3B: National Programme Design and Management</a:t>
                      </a:r>
                      <a:endParaRPr lang="en-ZA" sz="800" dirty="0">
                        <a:effectLst/>
                        <a:latin typeface="Arial"/>
                        <a:ea typeface="MS Mincho"/>
                        <a:cs typeface="Times New Roman"/>
                      </a:endParaRPr>
                    </a:p>
                    <a:p>
                      <a:pPr algn="l">
                        <a:lnSpc>
                          <a:spcPct val="150000"/>
                        </a:lnSpc>
                        <a:spcAft>
                          <a:spcPts val="0"/>
                        </a:spcAft>
                      </a:pPr>
                      <a:r>
                        <a:rPr lang="en-GB" sz="800" b="1" dirty="0">
                          <a:solidFill>
                            <a:srgbClr val="FFFFFF"/>
                          </a:solidFill>
                          <a:effectLst/>
                          <a:latin typeface="Arial"/>
                          <a:ea typeface="MS Mincho"/>
                          <a:cs typeface="Arial"/>
                        </a:rPr>
                        <a:t>Programme purpose: </a:t>
                      </a:r>
                      <a:r>
                        <a:rPr lang="en-US" sz="800" dirty="0">
                          <a:solidFill>
                            <a:srgbClr val="FFFFFF"/>
                          </a:solidFill>
                          <a:effectLst/>
                          <a:latin typeface="Arial"/>
                          <a:ea typeface="MS Mincho"/>
                          <a:cs typeface="Arial"/>
                        </a:rPr>
                        <a:t>To package and manage the implementation of national  priority programs</a:t>
                      </a:r>
                      <a:endParaRPr lang="en-ZA" sz="8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419054">
                <a:tc>
                  <a:txBody>
                    <a:bodyPr/>
                    <a:lstStyle/>
                    <a:p>
                      <a:pPr algn="just">
                        <a:lnSpc>
                          <a:spcPct val="115000"/>
                        </a:lnSpc>
                        <a:spcAft>
                          <a:spcPts val="0"/>
                        </a:spcAft>
                      </a:pPr>
                      <a:r>
                        <a:rPr lang="en-GB" sz="800" b="1">
                          <a:solidFill>
                            <a:srgbClr val="FFFFFF"/>
                          </a:solidFill>
                          <a:effectLst/>
                          <a:latin typeface="Arial"/>
                          <a:ea typeface="MS Mincho"/>
                          <a:cs typeface="Arial"/>
                        </a:rPr>
                        <a:t>Strategic Objective</a:t>
                      </a:r>
                      <a:endParaRPr lang="en-ZA" sz="800">
                        <a:effectLst/>
                        <a:latin typeface="Arial"/>
                        <a:ea typeface="MS Mincho"/>
                        <a:cs typeface="Times New Roman"/>
                      </a:endParaRPr>
                    </a:p>
                  </a:txBody>
                  <a:tcPr marL="3359" marR="3359" marT="1557" marB="15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just">
                        <a:lnSpc>
                          <a:spcPct val="115000"/>
                        </a:lnSpc>
                        <a:spcAft>
                          <a:spcPts val="0"/>
                        </a:spcAft>
                      </a:pPr>
                      <a:r>
                        <a:rPr lang="en-GB" sz="800" b="1">
                          <a:solidFill>
                            <a:srgbClr val="FFFFFF"/>
                          </a:solidFill>
                          <a:effectLst/>
                          <a:latin typeface="Arial"/>
                          <a:ea typeface="MS Mincho"/>
                          <a:cs typeface="Arial"/>
                        </a:rPr>
                        <a:t>Key Activities</a:t>
                      </a:r>
                      <a:endParaRPr lang="en-ZA" sz="800">
                        <a:effectLst/>
                        <a:latin typeface="Arial"/>
                        <a:ea typeface="MS Mincho"/>
                        <a:cs typeface="Times New Roman"/>
                      </a:endParaRPr>
                    </a:p>
                  </a:txBody>
                  <a:tcPr marL="3359" marR="3359" marT="1557" marB="15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15000"/>
                        </a:lnSpc>
                        <a:spcAft>
                          <a:spcPts val="0"/>
                        </a:spcAft>
                      </a:pPr>
                      <a:r>
                        <a:rPr lang="en-GB" sz="800" b="1">
                          <a:solidFill>
                            <a:srgbClr val="FFFFFF"/>
                          </a:solidFill>
                          <a:effectLst/>
                          <a:latin typeface="Arial"/>
                          <a:ea typeface="MS Mincho"/>
                          <a:cs typeface="Arial"/>
                        </a:rPr>
                        <a:t>Indicator Number</a:t>
                      </a:r>
                      <a:endParaRPr lang="en-ZA" sz="8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just">
                        <a:lnSpc>
                          <a:spcPct val="115000"/>
                        </a:lnSpc>
                        <a:spcAft>
                          <a:spcPts val="0"/>
                        </a:spcAft>
                      </a:pPr>
                      <a:r>
                        <a:rPr lang="en-GB" sz="800" b="1">
                          <a:solidFill>
                            <a:srgbClr val="FFFFFF"/>
                          </a:solidFill>
                          <a:effectLst/>
                          <a:latin typeface="Arial"/>
                          <a:ea typeface="MS Mincho"/>
                          <a:cs typeface="Arial"/>
                        </a:rPr>
                        <a:t>Performance Measure/Indicator</a:t>
                      </a:r>
                      <a:endParaRPr lang="en-ZA" sz="800">
                        <a:effectLst/>
                        <a:latin typeface="Arial"/>
                        <a:ea typeface="MS Mincho"/>
                        <a:cs typeface="Times New Roman"/>
                      </a:endParaRPr>
                    </a:p>
                  </a:txBody>
                  <a:tcPr marL="3359" marR="3359" marT="1557" marB="15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just">
                        <a:lnSpc>
                          <a:spcPct val="115000"/>
                        </a:lnSpc>
                        <a:spcAft>
                          <a:spcPts val="0"/>
                        </a:spcAft>
                      </a:pPr>
                      <a:r>
                        <a:rPr lang="en-US" sz="800">
                          <a:solidFill>
                            <a:srgbClr val="FFFFFF"/>
                          </a:solidFill>
                          <a:effectLst/>
                          <a:latin typeface="Arial"/>
                          <a:ea typeface="MS Mincho"/>
                          <a:cs typeface="Arial"/>
                        </a:rPr>
                        <a:t>Baseline</a:t>
                      </a:r>
                      <a:endParaRPr lang="en-ZA" sz="800">
                        <a:effectLst/>
                        <a:latin typeface="Arial"/>
                        <a:ea typeface="MS Mincho"/>
                        <a:cs typeface="Times New Roman"/>
                      </a:endParaRPr>
                    </a:p>
                  </a:txBody>
                  <a:tcPr marL="3359" marR="3359" marT="1557" marB="15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just">
                        <a:lnSpc>
                          <a:spcPct val="115000"/>
                        </a:lnSpc>
                        <a:spcAft>
                          <a:spcPts val="0"/>
                        </a:spcAft>
                      </a:pPr>
                      <a:r>
                        <a:rPr lang="en-GB" sz="800" b="1">
                          <a:solidFill>
                            <a:srgbClr val="FFFFFF"/>
                          </a:solidFill>
                          <a:effectLst/>
                          <a:latin typeface="Arial"/>
                          <a:ea typeface="MS Mincho"/>
                          <a:cs typeface="Arial"/>
                        </a:rPr>
                        <a:t>2017/18 Target</a:t>
                      </a:r>
                      <a:endParaRPr lang="en-ZA" sz="8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15000"/>
                        </a:lnSpc>
                        <a:spcAft>
                          <a:spcPts val="0"/>
                        </a:spcAft>
                      </a:pPr>
                      <a:r>
                        <a:rPr lang="en-GB" sz="800" b="1">
                          <a:solidFill>
                            <a:srgbClr val="FFFFFF"/>
                          </a:solidFill>
                          <a:effectLst/>
                          <a:latin typeface="Arial"/>
                          <a:ea typeface="MS Mincho"/>
                          <a:cs typeface="Arial"/>
                        </a:rPr>
                        <a:t>Annual Performance</a:t>
                      </a:r>
                      <a:endParaRPr lang="en-ZA" sz="8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15000"/>
                        </a:lnSpc>
                        <a:spcAft>
                          <a:spcPts val="0"/>
                        </a:spcAft>
                      </a:pPr>
                      <a:r>
                        <a:rPr lang="en-GB" sz="800" b="1">
                          <a:solidFill>
                            <a:srgbClr val="FFFFFF"/>
                          </a:solidFill>
                          <a:effectLst/>
                          <a:latin typeface="Arial"/>
                          <a:ea typeface="MS Mincho"/>
                          <a:cs typeface="Arial"/>
                        </a:rPr>
                        <a:t>Variance</a:t>
                      </a:r>
                      <a:endParaRPr lang="en-ZA" sz="8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15000"/>
                        </a:lnSpc>
                        <a:spcAft>
                          <a:spcPts val="0"/>
                        </a:spcAft>
                      </a:pPr>
                      <a:r>
                        <a:rPr lang="en-GB" sz="800" b="1">
                          <a:solidFill>
                            <a:srgbClr val="FFFFFF"/>
                          </a:solidFill>
                          <a:effectLst/>
                          <a:latin typeface="Arial"/>
                          <a:ea typeface="MS Mincho"/>
                          <a:cs typeface="Arial"/>
                        </a:rPr>
                        <a:t>Reasons for variance</a:t>
                      </a:r>
                      <a:endParaRPr lang="en-ZA" sz="8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r>
              <a:tr h="1481083">
                <a:tc rowSpan="2">
                  <a:txBody>
                    <a:bodyPr/>
                    <a:lstStyle/>
                    <a:p>
                      <a:pPr algn="just">
                        <a:lnSpc>
                          <a:spcPct val="115000"/>
                        </a:lnSpc>
                        <a:spcAft>
                          <a:spcPts val="0"/>
                        </a:spcAft>
                      </a:pPr>
                      <a:r>
                        <a:rPr lang="en-GB" sz="900" dirty="0">
                          <a:effectLst/>
                          <a:latin typeface="Arial"/>
                          <a:ea typeface="MS Mincho"/>
                          <a:cs typeface="Arial"/>
                        </a:rPr>
                        <a:t>Mining towns: To ensure revitalisation of the distressed mining communities in the identified 22 mining towns and 12 Labour sending areas with mining companies</a:t>
                      </a:r>
                      <a:endParaRPr lang="en-ZA" sz="900" dirty="0">
                        <a:effectLst/>
                        <a:latin typeface="Arial"/>
                        <a:ea typeface="MS Mincho"/>
                        <a:cs typeface="Times New Roman"/>
                      </a:endParaRPr>
                    </a:p>
                    <a:p>
                      <a:pPr algn="l">
                        <a:lnSpc>
                          <a:spcPct val="150000"/>
                        </a:lnSpc>
                        <a:spcAft>
                          <a:spcPts val="0"/>
                        </a:spcAft>
                      </a:pPr>
                      <a:r>
                        <a:rPr lang="en-GB" sz="900" dirty="0">
                          <a:effectLst/>
                          <a:latin typeface="Arial"/>
                          <a:ea typeface="MS Mincho"/>
                          <a:cs typeface="Arial"/>
                        </a:rPr>
                        <a:t> </a:t>
                      </a:r>
                      <a:endParaRPr lang="en-ZA" sz="900" dirty="0">
                        <a:effectLst/>
                        <a:latin typeface="Arial"/>
                        <a:ea typeface="MS Mincho"/>
                        <a:cs typeface="Times New Roman"/>
                      </a:endParaRPr>
                    </a:p>
                  </a:txBody>
                  <a:tcPr marL="3359" marR="3359" marT="1557" marB="15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GB" sz="900">
                          <a:effectLst/>
                          <a:latin typeface="Arial"/>
                          <a:ea typeface="MS Mincho"/>
                          <a:cs typeface="Arial"/>
                        </a:rPr>
                        <a:t>Intervention in 22 mining towns and 12 labour sending areas</a:t>
                      </a:r>
                      <a:endParaRPr lang="en-ZA" sz="900">
                        <a:effectLst/>
                        <a:latin typeface="Arial"/>
                        <a:ea typeface="MS Mincho"/>
                        <a:cs typeface="Times New Roman"/>
                      </a:endParaRPr>
                    </a:p>
                  </a:txBody>
                  <a:tcPr marL="3359" marR="3359" marT="1557" marB="15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dirty="0">
                          <a:effectLst/>
                          <a:latin typeface="Arial"/>
                          <a:ea typeface="MS Mincho"/>
                          <a:cs typeface="Arial"/>
                        </a:rPr>
                        <a:t>3B.6</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900" dirty="0">
                          <a:effectLst/>
                          <a:latin typeface="Arial"/>
                          <a:ea typeface="MS Mincho"/>
                          <a:cs typeface="Arial"/>
                        </a:rPr>
                        <a:t>implementation strategy for mining towns and labour sending areas developed</a:t>
                      </a:r>
                      <a:endParaRPr lang="en-ZA" sz="900" dirty="0">
                        <a:effectLst/>
                        <a:latin typeface="Arial"/>
                        <a:ea typeface="MS Mincho"/>
                        <a:cs typeface="Times New Roman"/>
                      </a:endParaRPr>
                    </a:p>
                  </a:txBody>
                  <a:tcPr marL="3359" marR="3359" marT="1557" marB="15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tabLst>
                          <a:tab pos="457200" algn="l"/>
                        </a:tabLst>
                      </a:pPr>
                      <a:r>
                        <a:rPr lang="en-GB" sz="900" dirty="0">
                          <a:effectLst/>
                          <a:latin typeface="Arial"/>
                          <a:ea typeface="MS Mincho"/>
                          <a:cs typeface="Arial"/>
                        </a:rPr>
                        <a:t>No Baseline</a:t>
                      </a:r>
                      <a:endParaRPr lang="en-ZA" sz="900" dirty="0">
                        <a:effectLst/>
                        <a:latin typeface="Arial"/>
                        <a:ea typeface="MS Mincho"/>
                        <a:cs typeface="Times New Roman"/>
                      </a:endParaRPr>
                    </a:p>
                  </a:txBody>
                  <a:tcPr marL="3359" marR="3359" marT="1557" marB="15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tabLst>
                          <a:tab pos="457200" algn="l"/>
                        </a:tabLst>
                      </a:pPr>
                      <a:r>
                        <a:rPr lang="en-GB" sz="900">
                          <a:effectLst/>
                          <a:latin typeface="Arial"/>
                          <a:ea typeface="MS Mincho"/>
                          <a:cs typeface="Times New Roman"/>
                        </a:rPr>
                        <a:t>1 implementation strategy for mining towns and labour sending areas</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0" algn="ctr">
                        <a:lnSpc>
                          <a:spcPct val="115000"/>
                        </a:lnSpc>
                        <a:spcAft>
                          <a:spcPts val="1000"/>
                        </a:spcAft>
                        <a:tabLst>
                          <a:tab pos="457200" algn="l"/>
                        </a:tabLst>
                      </a:pPr>
                      <a:r>
                        <a:rPr lang="en-US" sz="900" b="1" dirty="0">
                          <a:solidFill>
                            <a:srgbClr val="00B050"/>
                          </a:solidFill>
                          <a:effectLst/>
                          <a:latin typeface="Arial"/>
                          <a:ea typeface="Calibri"/>
                          <a:cs typeface="Arial"/>
                        </a:rPr>
                        <a:t>Achieved </a:t>
                      </a:r>
                      <a:endParaRPr lang="en-ZA" sz="900" dirty="0">
                        <a:effectLst/>
                        <a:latin typeface="Arial"/>
                        <a:ea typeface="MS Mincho"/>
                        <a:cs typeface="Times New Roman"/>
                      </a:endParaRPr>
                    </a:p>
                    <a:p>
                      <a:pPr marL="31750" algn="l">
                        <a:lnSpc>
                          <a:spcPct val="115000"/>
                        </a:lnSpc>
                        <a:spcAft>
                          <a:spcPts val="1000"/>
                        </a:spcAft>
                        <a:tabLst>
                          <a:tab pos="457200" algn="l"/>
                        </a:tabLst>
                      </a:pPr>
                      <a:r>
                        <a:rPr lang="en-US" sz="900" dirty="0">
                          <a:solidFill>
                            <a:srgbClr val="00B050"/>
                          </a:solidFill>
                          <a:effectLst/>
                          <a:latin typeface="Arial"/>
                          <a:ea typeface="Calibri"/>
                          <a:cs typeface="Arial"/>
                        </a:rPr>
                        <a:t>1 Implementation Strategy developed </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0" algn="ctr">
                        <a:lnSpc>
                          <a:spcPct val="115000"/>
                        </a:lnSpc>
                        <a:spcAft>
                          <a:spcPts val="1000"/>
                        </a:spcAft>
                        <a:tabLst>
                          <a:tab pos="457200" algn="l"/>
                        </a:tabLst>
                      </a:pPr>
                      <a:r>
                        <a:rPr lang="en-US" sz="900" b="1" dirty="0">
                          <a:solidFill>
                            <a:srgbClr val="00B050"/>
                          </a:solidFill>
                          <a:effectLst/>
                          <a:latin typeface="Arial"/>
                          <a:ea typeface="Calibri"/>
                          <a:cs typeface="Arial"/>
                        </a:rPr>
                        <a:t>None</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7470" algn="just">
                        <a:lnSpc>
                          <a:spcPct val="150000"/>
                        </a:lnSpc>
                        <a:spcAft>
                          <a:spcPts val="0"/>
                        </a:spcAft>
                      </a:pPr>
                      <a:r>
                        <a:rPr lang="en-GB" sz="900" dirty="0">
                          <a:effectLst/>
                          <a:latin typeface="Arial"/>
                          <a:ea typeface="MS Mincho"/>
                          <a:cs typeface="Arial"/>
                        </a:rPr>
                        <a:t>None</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8035">
                <a:tc vMerge="1">
                  <a:txBody>
                    <a:bodyPr/>
                    <a:lstStyle/>
                    <a:p>
                      <a:endParaRPr lang="en-ZA"/>
                    </a:p>
                  </a:txBody>
                  <a:tcPr/>
                </a:tc>
                <a:tc>
                  <a:txBody>
                    <a:bodyPr/>
                    <a:lstStyle/>
                    <a:p>
                      <a:pPr algn="l">
                        <a:lnSpc>
                          <a:spcPct val="150000"/>
                        </a:lnSpc>
                        <a:spcAft>
                          <a:spcPts val="0"/>
                        </a:spcAft>
                      </a:pPr>
                      <a:r>
                        <a:rPr lang="en-GB" sz="900">
                          <a:solidFill>
                            <a:srgbClr val="1F497D"/>
                          </a:solidFill>
                          <a:effectLst/>
                          <a:latin typeface="Arial"/>
                          <a:ea typeface="MS Mincho"/>
                          <a:cs typeface="Arial"/>
                        </a:rPr>
                        <a:t>12 Labour sending Areas</a:t>
                      </a:r>
                      <a:endParaRPr lang="en-ZA" sz="900">
                        <a:effectLst/>
                        <a:latin typeface="Arial"/>
                        <a:ea typeface="MS Mincho"/>
                        <a:cs typeface="Times New Roman"/>
                      </a:endParaRPr>
                    </a:p>
                  </a:txBody>
                  <a:tcPr marL="3359" marR="3359" marT="1557" marB="15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a:solidFill>
                            <a:srgbClr val="1F497D"/>
                          </a:solidFill>
                          <a:effectLst/>
                          <a:latin typeface="Arial"/>
                          <a:ea typeface="MS Mincho"/>
                          <a:cs typeface="Arial"/>
                        </a:rPr>
                        <a:t>3B.7</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900">
                          <a:solidFill>
                            <a:srgbClr val="1F497D"/>
                          </a:solidFill>
                          <a:effectLst/>
                          <a:latin typeface="Arial"/>
                          <a:ea typeface="MS Mincho"/>
                          <a:cs typeface="Arial"/>
                        </a:rPr>
                        <a:t>Number of transformation plans developed</a:t>
                      </a:r>
                      <a:endParaRPr lang="en-ZA" sz="900">
                        <a:effectLst/>
                        <a:latin typeface="Arial"/>
                        <a:ea typeface="MS Mincho"/>
                        <a:cs typeface="Times New Roman"/>
                      </a:endParaRPr>
                    </a:p>
                  </a:txBody>
                  <a:tcPr marL="3359" marR="3359" marT="1557" marB="15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indent="-19685" algn="just">
                        <a:lnSpc>
                          <a:spcPct val="115000"/>
                        </a:lnSpc>
                        <a:spcAft>
                          <a:spcPts val="1000"/>
                        </a:spcAft>
                        <a:tabLst>
                          <a:tab pos="457200" algn="l"/>
                        </a:tabLst>
                      </a:pPr>
                      <a:r>
                        <a:rPr lang="en-GB" sz="900" dirty="0">
                          <a:effectLst/>
                          <a:latin typeface="Arial"/>
                          <a:ea typeface="MS Mincho"/>
                          <a:cs typeface="Arial"/>
                        </a:rPr>
                        <a:t>No Baseline</a:t>
                      </a:r>
                      <a:endParaRPr lang="en-ZA" sz="900" dirty="0">
                        <a:effectLst/>
                        <a:latin typeface="Arial"/>
                        <a:ea typeface="MS Mincho"/>
                        <a:cs typeface="Times New Roman"/>
                      </a:endParaRPr>
                    </a:p>
                  </a:txBody>
                  <a:tcPr marL="3359" marR="3359" marT="1557" marB="155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indent="-19685" algn="just">
                        <a:lnSpc>
                          <a:spcPct val="115000"/>
                        </a:lnSpc>
                        <a:spcAft>
                          <a:spcPts val="1000"/>
                        </a:spcAft>
                        <a:tabLst>
                          <a:tab pos="457200" algn="l"/>
                        </a:tabLst>
                      </a:pPr>
                      <a:r>
                        <a:rPr lang="en-GB" sz="900" dirty="0">
                          <a:effectLst/>
                          <a:latin typeface="Arial"/>
                          <a:ea typeface="MS Mincho"/>
                          <a:cs typeface="Arial"/>
                        </a:rPr>
                        <a:t>12 transformation plans </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900" b="1">
                          <a:solidFill>
                            <a:srgbClr val="FF0000"/>
                          </a:solidFill>
                          <a:effectLst/>
                          <a:latin typeface="Arial"/>
                          <a:ea typeface="MS Mincho"/>
                          <a:cs typeface="Times New Roman"/>
                        </a:rPr>
                        <a:t>Not Achieved</a:t>
                      </a:r>
                      <a:endParaRPr lang="en-ZA" sz="900">
                        <a:effectLst/>
                        <a:latin typeface="Arial"/>
                        <a:ea typeface="MS Mincho"/>
                        <a:cs typeface="Times New Roman"/>
                      </a:endParaRPr>
                    </a:p>
                    <a:p>
                      <a:pPr algn="ctr">
                        <a:lnSpc>
                          <a:spcPct val="115000"/>
                        </a:lnSpc>
                        <a:spcAft>
                          <a:spcPts val="1000"/>
                        </a:spcAft>
                      </a:pPr>
                      <a:r>
                        <a:rPr lang="en-GB" sz="900" b="1">
                          <a:solidFill>
                            <a:srgbClr val="FF0000"/>
                          </a:solidFill>
                          <a:effectLst/>
                          <a:latin typeface="Arial"/>
                          <a:ea typeface="MS Mincho"/>
                          <a:cs typeface="Times New Roman"/>
                        </a:rPr>
                        <a:t>0 achieved</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900" dirty="0">
                          <a:solidFill>
                            <a:srgbClr val="000000"/>
                          </a:solidFill>
                          <a:effectLst/>
                          <a:latin typeface="Arial"/>
                          <a:ea typeface="MS Mincho"/>
                          <a:cs typeface="Times New Roman"/>
                        </a:rPr>
                        <a:t>12</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GB" sz="900" dirty="0">
                          <a:effectLst/>
                          <a:latin typeface="Arial"/>
                          <a:ea typeface="MS Mincho"/>
                          <a:cs typeface="Arial"/>
                        </a:rPr>
                        <a:t>Focus shifted from developing transformation plans for labour sending areas to developing  strategies for labour sending areas. </a:t>
                      </a:r>
                      <a:endParaRPr lang="en-ZA" sz="900" dirty="0">
                        <a:effectLst/>
                        <a:latin typeface="Arial"/>
                        <a:ea typeface="MS Mincho"/>
                        <a:cs typeface="Times New Roman"/>
                      </a:endParaRPr>
                    </a:p>
                    <a:p>
                      <a:pPr algn="l">
                        <a:lnSpc>
                          <a:spcPct val="150000"/>
                        </a:lnSpc>
                        <a:spcAft>
                          <a:spcPts val="0"/>
                        </a:spcAft>
                      </a:pPr>
                      <a:r>
                        <a:rPr lang="en-GB" sz="900" b="1" dirty="0">
                          <a:effectLst/>
                          <a:latin typeface="Arial"/>
                          <a:ea typeface="MS Mincho"/>
                          <a:cs typeface="Times New Roman"/>
                        </a:rPr>
                        <a:t> </a:t>
                      </a:r>
                      <a:endParaRPr lang="en-ZA" sz="900" dirty="0">
                        <a:effectLst/>
                        <a:latin typeface="Arial"/>
                        <a:ea typeface="MS Mincho"/>
                        <a:cs typeface="Times New Roman"/>
                      </a:endParaRPr>
                    </a:p>
                    <a:p>
                      <a:pPr algn="just">
                        <a:lnSpc>
                          <a:spcPct val="150000"/>
                        </a:lnSpc>
                        <a:spcAft>
                          <a:spcPts val="0"/>
                        </a:spcAft>
                      </a:pPr>
                      <a:r>
                        <a:rPr lang="en-GB" sz="900" b="1" dirty="0">
                          <a:solidFill>
                            <a:srgbClr val="000000"/>
                          </a:solidFill>
                          <a:effectLst/>
                          <a:highlight>
                            <a:srgbClr val="00FFFF"/>
                          </a:highlight>
                          <a:latin typeface="Arial"/>
                          <a:ea typeface="MS Mincho"/>
                          <a:cs typeface="Times New Roman"/>
                        </a:rPr>
                        <a:t> </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5903325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69424"/>
          </a:xfrm>
          <a:noFill/>
        </p:spPr>
        <p:txBody>
          <a:bodyPr>
            <a:normAutofit/>
          </a:bodyPr>
          <a:lstStyle/>
          <a:p>
            <a:r>
              <a:rPr lang="en-ZA" sz="1600" dirty="0" smtClean="0"/>
              <a:t>PROGRAMME 4A: REGIONAL COORDINATION-REGION A</a:t>
            </a:r>
            <a:endParaRPr lang="en-ZA" sz="1600" dirty="0"/>
          </a:p>
        </p:txBody>
      </p:sp>
      <p:graphicFrame>
        <p:nvGraphicFramePr>
          <p:cNvPr id="2" name="Table 1"/>
          <p:cNvGraphicFramePr>
            <a:graphicFrameLocks noGrp="1"/>
          </p:cNvGraphicFramePr>
          <p:nvPr>
            <p:extLst>
              <p:ext uri="{D42A27DB-BD31-4B8C-83A1-F6EECF244321}">
                <p14:modId xmlns="" xmlns:p14="http://schemas.microsoft.com/office/powerpoint/2010/main" val="3934238479"/>
              </p:ext>
            </p:extLst>
          </p:nvPr>
        </p:nvGraphicFramePr>
        <p:xfrm>
          <a:off x="457200" y="1078523"/>
          <a:ext cx="8487507" cy="4302020"/>
        </p:xfrm>
        <a:graphic>
          <a:graphicData uri="http://schemas.openxmlformats.org/drawingml/2006/table">
            <a:tbl>
              <a:tblPr/>
              <a:tblGrid>
                <a:gridCol w="988681"/>
                <a:gridCol w="980245"/>
                <a:gridCol w="684334"/>
                <a:gridCol w="1451232"/>
                <a:gridCol w="732946"/>
                <a:gridCol w="930316"/>
                <a:gridCol w="949569"/>
                <a:gridCol w="797169"/>
                <a:gridCol w="973015"/>
              </a:tblGrid>
              <a:tr h="347276">
                <a:tc gridSpan="9">
                  <a:txBody>
                    <a:bodyPr/>
                    <a:lstStyle/>
                    <a:p>
                      <a:pPr algn="ctr">
                        <a:lnSpc>
                          <a:spcPct val="150000"/>
                        </a:lnSpc>
                        <a:spcAft>
                          <a:spcPts val="0"/>
                        </a:spcAft>
                      </a:pPr>
                      <a:r>
                        <a:rPr lang="en-US" sz="900" b="1" dirty="0" err="1">
                          <a:solidFill>
                            <a:srgbClr val="FFFFFF"/>
                          </a:solidFill>
                          <a:effectLst/>
                          <a:latin typeface="Arial"/>
                          <a:ea typeface="MS Mincho"/>
                          <a:cs typeface="Arial"/>
                        </a:rPr>
                        <a:t>Programme</a:t>
                      </a:r>
                      <a:r>
                        <a:rPr lang="en-US" sz="900" b="1" dirty="0">
                          <a:solidFill>
                            <a:srgbClr val="FFFFFF"/>
                          </a:solidFill>
                          <a:effectLst/>
                          <a:latin typeface="Arial"/>
                          <a:ea typeface="MS Mincho"/>
                          <a:cs typeface="Arial"/>
                        </a:rPr>
                        <a:t> </a:t>
                      </a:r>
                      <a:r>
                        <a:rPr lang="en-GB" sz="900" b="1" dirty="0">
                          <a:solidFill>
                            <a:srgbClr val="FFFFFF"/>
                          </a:solidFill>
                          <a:effectLst/>
                          <a:latin typeface="Arial"/>
                          <a:ea typeface="MS Mincho"/>
                          <a:cs typeface="Arial"/>
                        </a:rPr>
                        <a:t>4A: Regional Coordination and Human Settlements Implementation Support Services Strategic Goal: Accelerate delivery of resilient, integrated and sustainable human settlements</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74772">
                <a:tc>
                  <a:txBody>
                    <a:bodyPr/>
                    <a:lstStyle/>
                    <a:p>
                      <a:pPr algn="just">
                        <a:lnSpc>
                          <a:spcPct val="150000"/>
                        </a:lnSpc>
                        <a:spcAft>
                          <a:spcPts val="0"/>
                        </a:spcAft>
                      </a:pPr>
                      <a:r>
                        <a:rPr lang="en-GB" sz="900" b="1" dirty="0">
                          <a:solidFill>
                            <a:srgbClr val="FFFFFF"/>
                          </a:solidFill>
                          <a:effectLst/>
                          <a:latin typeface="Arial"/>
                          <a:ea typeface="MS Mincho"/>
                          <a:cs typeface="Arial"/>
                        </a:rPr>
                        <a:t>Strategic Objective</a:t>
                      </a:r>
                      <a:endParaRPr lang="en-ZA" sz="900" dirty="0">
                        <a:effectLst/>
                        <a:latin typeface="Arial"/>
                        <a:ea typeface="MS Mincho"/>
                        <a:cs typeface="Times New Roman"/>
                      </a:endParaRPr>
                    </a:p>
                  </a:txBody>
                  <a:tcPr marL="9616" marR="9616" marT="4456" marB="4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just">
                        <a:lnSpc>
                          <a:spcPct val="150000"/>
                        </a:lnSpc>
                        <a:spcAft>
                          <a:spcPts val="0"/>
                        </a:spcAft>
                      </a:pPr>
                      <a:r>
                        <a:rPr lang="en-GB" sz="900" b="1" dirty="0">
                          <a:solidFill>
                            <a:srgbClr val="FFFFFF"/>
                          </a:solidFill>
                          <a:effectLst/>
                          <a:latin typeface="Arial"/>
                          <a:ea typeface="MS Mincho"/>
                          <a:cs typeface="Arial"/>
                        </a:rPr>
                        <a:t>Key Activities</a:t>
                      </a:r>
                      <a:endParaRPr lang="en-ZA" sz="900" dirty="0">
                        <a:effectLst/>
                        <a:latin typeface="Arial"/>
                        <a:ea typeface="MS Mincho"/>
                        <a:cs typeface="Times New Roman"/>
                      </a:endParaRPr>
                    </a:p>
                  </a:txBody>
                  <a:tcPr marL="9616" marR="9616" marT="4456" marB="4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50000"/>
                        </a:lnSpc>
                        <a:spcAft>
                          <a:spcPts val="0"/>
                        </a:spcAft>
                      </a:pPr>
                      <a:r>
                        <a:rPr lang="en-GB" sz="900" b="1">
                          <a:solidFill>
                            <a:srgbClr val="FFFFFF"/>
                          </a:solidFill>
                          <a:effectLst/>
                          <a:latin typeface="Arial"/>
                          <a:ea typeface="MS Mincho"/>
                          <a:cs typeface="Arial"/>
                        </a:rPr>
                        <a:t>Indicator Number</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just">
                        <a:lnSpc>
                          <a:spcPct val="150000"/>
                        </a:lnSpc>
                        <a:spcAft>
                          <a:spcPts val="0"/>
                        </a:spcAft>
                      </a:pPr>
                      <a:r>
                        <a:rPr lang="en-GB" sz="900" b="1">
                          <a:solidFill>
                            <a:srgbClr val="FFFFFF"/>
                          </a:solidFill>
                          <a:effectLst/>
                          <a:latin typeface="Arial"/>
                          <a:ea typeface="MS Mincho"/>
                          <a:cs typeface="Arial"/>
                        </a:rPr>
                        <a:t>Performance Measure/Indicator</a:t>
                      </a:r>
                      <a:endParaRPr lang="en-ZA" sz="900">
                        <a:effectLst/>
                        <a:latin typeface="Arial"/>
                        <a:ea typeface="MS Mincho"/>
                        <a:cs typeface="Times New Roman"/>
                      </a:endParaRPr>
                    </a:p>
                  </a:txBody>
                  <a:tcPr marL="9616" marR="9616" marT="4456" marB="4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just">
                        <a:lnSpc>
                          <a:spcPct val="150000"/>
                        </a:lnSpc>
                        <a:spcAft>
                          <a:spcPts val="0"/>
                        </a:spcAft>
                      </a:pPr>
                      <a:r>
                        <a:rPr lang="en-US" sz="900">
                          <a:solidFill>
                            <a:srgbClr val="FFFFFF"/>
                          </a:solidFill>
                          <a:effectLst/>
                          <a:latin typeface="Arial"/>
                          <a:ea typeface="MS Mincho"/>
                          <a:cs typeface="Arial"/>
                        </a:rPr>
                        <a:t>Baseline</a:t>
                      </a:r>
                      <a:endParaRPr lang="en-ZA" sz="900">
                        <a:effectLst/>
                        <a:latin typeface="Arial"/>
                        <a:ea typeface="MS Mincho"/>
                        <a:cs typeface="Times New Roman"/>
                      </a:endParaRPr>
                    </a:p>
                  </a:txBody>
                  <a:tcPr marL="9616" marR="9616" marT="4456" marB="4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just">
                        <a:lnSpc>
                          <a:spcPct val="150000"/>
                        </a:lnSpc>
                        <a:spcAft>
                          <a:spcPts val="0"/>
                        </a:spcAft>
                      </a:pPr>
                      <a:r>
                        <a:rPr lang="en-US" sz="900">
                          <a:solidFill>
                            <a:srgbClr val="FFFFFF"/>
                          </a:solidFill>
                          <a:effectLst/>
                          <a:latin typeface="Arial"/>
                          <a:ea typeface="MS Mincho"/>
                          <a:cs typeface="Arial"/>
                        </a:rPr>
                        <a:t>2017/18 Target</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15000"/>
                        </a:lnSpc>
                        <a:spcAft>
                          <a:spcPts val="0"/>
                        </a:spcAft>
                      </a:pPr>
                      <a:r>
                        <a:rPr lang="en-GB" sz="900" b="1" dirty="0">
                          <a:solidFill>
                            <a:srgbClr val="FFFFFF"/>
                          </a:solidFill>
                          <a:effectLst/>
                          <a:latin typeface="Arial"/>
                          <a:ea typeface="MS Mincho"/>
                          <a:cs typeface="Arial"/>
                        </a:rPr>
                        <a:t>Annual Performance</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15000"/>
                        </a:lnSpc>
                        <a:spcAft>
                          <a:spcPts val="0"/>
                        </a:spcAft>
                      </a:pPr>
                      <a:r>
                        <a:rPr lang="en-GB" sz="900" b="1" dirty="0">
                          <a:solidFill>
                            <a:srgbClr val="FFFFFF"/>
                          </a:solidFill>
                          <a:effectLst/>
                          <a:latin typeface="Arial"/>
                          <a:ea typeface="MS Mincho"/>
                          <a:cs typeface="Arial"/>
                        </a:rPr>
                        <a:t>Variance</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15000"/>
                        </a:lnSpc>
                        <a:spcAft>
                          <a:spcPts val="0"/>
                        </a:spcAft>
                      </a:pPr>
                      <a:r>
                        <a:rPr lang="en-GB" sz="900" b="1">
                          <a:solidFill>
                            <a:srgbClr val="FFFFFF"/>
                          </a:solidFill>
                          <a:effectLst/>
                          <a:latin typeface="Arial"/>
                          <a:ea typeface="MS Mincho"/>
                          <a:cs typeface="Arial"/>
                        </a:rPr>
                        <a:t>Reasons for variance</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r>
              <a:tr h="125427">
                <a:tc rowSpan="2">
                  <a:txBody>
                    <a:bodyPr/>
                    <a:lstStyle/>
                    <a:p>
                      <a:pPr algn="just">
                        <a:lnSpc>
                          <a:spcPct val="115000"/>
                        </a:lnSpc>
                        <a:spcAft>
                          <a:spcPts val="0"/>
                        </a:spcAft>
                      </a:pPr>
                      <a:r>
                        <a:rPr lang="en-GB" sz="900">
                          <a:effectLst/>
                          <a:latin typeface="Arial"/>
                          <a:ea typeface="MS Mincho"/>
                          <a:cs typeface="Arial"/>
                        </a:rPr>
                        <a:t>To enhance capacity and provide projects implementation services to provinces and municipalities for human settlements development</a:t>
                      </a:r>
                      <a:endParaRPr lang="en-ZA" sz="900">
                        <a:effectLst/>
                        <a:latin typeface="Arial"/>
                        <a:ea typeface="MS Mincho"/>
                        <a:cs typeface="Times New Roman"/>
                      </a:endParaRPr>
                    </a:p>
                  </a:txBody>
                  <a:tcPr marL="9616" marR="9616" marT="4456" marB="4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n-GB" sz="900">
                          <a:effectLst/>
                          <a:latin typeface="Arial"/>
                          <a:ea typeface="MS Mincho"/>
                          <a:cs typeface="Arial"/>
                        </a:rPr>
                        <a:t>Build capacity for implementation of human settlements projects</a:t>
                      </a:r>
                      <a:endParaRPr lang="en-ZA" sz="900">
                        <a:effectLst/>
                        <a:latin typeface="Arial"/>
                        <a:ea typeface="MS Mincho"/>
                        <a:cs typeface="Times New Roman"/>
                      </a:endParaRPr>
                    </a:p>
                  </a:txBody>
                  <a:tcPr marL="9616" marR="9616" marT="4456" marB="4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900" dirty="0">
                          <a:effectLst/>
                          <a:latin typeface="Arial"/>
                          <a:ea typeface="MS Mincho"/>
                          <a:cs typeface="Arial"/>
                        </a:rPr>
                        <a:t>4A.1</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900" dirty="0">
                          <a:effectLst/>
                          <a:latin typeface="Arial"/>
                          <a:ea typeface="MS Mincho"/>
                          <a:cs typeface="Arial"/>
                        </a:rPr>
                        <a:t>Number of provinces provided with capacity support as per MTOPs and business plans</a:t>
                      </a:r>
                      <a:endParaRPr lang="en-ZA" sz="900" dirty="0">
                        <a:effectLst/>
                        <a:latin typeface="Arial"/>
                        <a:ea typeface="MS Mincho"/>
                        <a:cs typeface="Times New Roman"/>
                      </a:endParaRPr>
                    </a:p>
                  </a:txBody>
                  <a:tcPr marL="9616" marR="9616" marT="4456" marB="4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GB" sz="900">
                          <a:effectLst/>
                          <a:latin typeface="Arial"/>
                          <a:ea typeface="MS Mincho"/>
                          <a:cs typeface="Arial"/>
                        </a:rPr>
                        <a:t>3 Provinces</a:t>
                      </a:r>
                      <a:endParaRPr lang="en-ZA" sz="900">
                        <a:effectLst/>
                        <a:latin typeface="Arial"/>
                        <a:ea typeface="MS Mincho"/>
                        <a:cs typeface="Times New Roman"/>
                      </a:endParaRPr>
                    </a:p>
                  </a:txBody>
                  <a:tcPr marL="9616" marR="9616" marT="4456" marB="4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900">
                          <a:effectLst/>
                          <a:latin typeface="Arial"/>
                          <a:ea typeface="MS Mincho"/>
                          <a:cs typeface="Arial"/>
                        </a:rPr>
                        <a:t>3 provinces provided with capacity   support as per MTOPs and business plans</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ctr" defTabSz="457200" rtl="0" eaLnBrk="1" latinLnBrk="0" hangingPunct="1">
                        <a:lnSpc>
                          <a:spcPct val="150000"/>
                        </a:lnSpc>
                        <a:spcAft>
                          <a:spcPts val="1000"/>
                        </a:spcAft>
                        <a:tabLst>
                          <a:tab pos="457200" algn="l"/>
                        </a:tabLst>
                      </a:pPr>
                      <a:r>
                        <a:rPr lang="en-GB" sz="800" b="1" kern="1200" dirty="0">
                          <a:solidFill>
                            <a:srgbClr val="92D050"/>
                          </a:solidFill>
                          <a:effectLst/>
                          <a:latin typeface="Arial"/>
                          <a:ea typeface="MS Mincho"/>
                          <a:cs typeface="Arial"/>
                        </a:rPr>
                        <a:t>Achieved</a:t>
                      </a:r>
                      <a:endParaRPr lang="en-ZA" sz="800" b="1" kern="1200" dirty="0">
                        <a:solidFill>
                          <a:srgbClr val="92D050"/>
                        </a:solidFill>
                        <a:effectLst/>
                        <a:latin typeface="Arial"/>
                        <a:ea typeface="MS Mincho"/>
                        <a:cs typeface="Arial"/>
                      </a:endParaRPr>
                    </a:p>
                    <a:p>
                      <a:pPr marL="31750" algn="just">
                        <a:lnSpc>
                          <a:spcPct val="115000"/>
                        </a:lnSpc>
                        <a:spcAft>
                          <a:spcPts val="1000"/>
                        </a:spcAft>
                        <a:tabLst>
                          <a:tab pos="457200" algn="l"/>
                        </a:tabLst>
                      </a:pPr>
                      <a:r>
                        <a:rPr lang="en-GB" sz="900" dirty="0">
                          <a:effectLst/>
                          <a:latin typeface="Arial"/>
                          <a:ea typeface="MS Mincho"/>
                          <a:cs typeface="Arial"/>
                        </a:rPr>
                        <a:t>3 Provinces provided with capacity support</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0" algn="ctr">
                        <a:lnSpc>
                          <a:spcPct val="115000"/>
                        </a:lnSpc>
                        <a:spcAft>
                          <a:spcPts val="1000"/>
                        </a:spcAft>
                        <a:tabLst>
                          <a:tab pos="457200" algn="l"/>
                        </a:tabLst>
                      </a:pPr>
                      <a:r>
                        <a:rPr lang="en-GB" sz="900">
                          <a:solidFill>
                            <a:schemeClr val="tx1"/>
                          </a:solidFill>
                          <a:effectLst/>
                          <a:latin typeface="Arial"/>
                          <a:ea typeface="MS Mincho"/>
                          <a:cs typeface="Arial"/>
                        </a:rPr>
                        <a:t>None</a:t>
                      </a:r>
                      <a:endParaRPr lang="en-ZA" sz="900">
                        <a:solidFill>
                          <a:schemeClr val="tx1"/>
                        </a:solidFill>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900" dirty="0">
                          <a:solidFill>
                            <a:schemeClr val="tx1"/>
                          </a:solidFill>
                          <a:effectLst/>
                          <a:latin typeface="Arial"/>
                          <a:ea typeface="MS Mincho"/>
                          <a:cs typeface="Arial"/>
                        </a:rPr>
                        <a:t>None</a:t>
                      </a:r>
                      <a:endParaRPr lang="en-ZA" sz="900" dirty="0">
                        <a:solidFill>
                          <a:schemeClr val="tx1"/>
                        </a:solidFill>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4939">
                <a:tc vMerge="1">
                  <a:txBody>
                    <a:bodyPr/>
                    <a:lstStyle/>
                    <a:p>
                      <a:endParaRPr lang="en-ZA"/>
                    </a:p>
                  </a:txBody>
                  <a:tcPr/>
                </a:tc>
                <a:tc>
                  <a:txBody>
                    <a:bodyPr/>
                    <a:lstStyle/>
                    <a:p>
                      <a:pPr algn="just">
                        <a:lnSpc>
                          <a:spcPct val="115000"/>
                        </a:lnSpc>
                        <a:spcAft>
                          <a:spcPts val="0"/>
                        </a:spcAft>
                      </a:pPr>
                      <a:r>
                        <a:rPr lang="en-GB" sz="900" dirty="0">
                          <a:effectLst/>
                          <a:latin typeface="Arial"/>
                          <a:ea typeface="MS Mincho"/>
                          <a:cs typeface="Arial"/>
                        </a:rPr>
                        <a:t>Deliver/support serviced lands for human settlements</a:t>
                      </a:r>
                      <a:endParaRPr lang="en-ZA" sz="900" dirty="0">
                        <a:effectLst/>
                        <a:latin typeface="Arial"/>
                        <a:ea typeface="MS Mincho"/>
                        <a:cs typeface="Times New Roman"/>
                      </a:endParaRPr>
                    </a:p>
                  </a:txBody>
                  <a:tcPr marL="9616" marR="9616" marT="4456" marB="4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dirty="0">
                          <a:effectLst/>
                          <a:latin typeface="Arial"/>
                          <a:ea typeface="MS Mincho"/>
                          <a:cs typeface="Arial"/>
                        </a:rPr>
                        <a:t>4A.2</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l">
                        <a:lnSpc>
                          <a:spcPct val="115000"/>
                        </a:lnSpc>
                        <a:spcAft>
                          <a:spcPts val="1000"/>
                        </a:spcAft>
                        <a:tabLst>
                          <a:tab pos="457200" algn="l"/>
                        </a:tabLst>
                      </a:pPr>
                      <a:r>
                        <a:rPr lang="en-GB" sz="900" dirty="0">
                          <a:effectLst/>
                          <a:latin typeface="Arial"/>
                          <a:ea typeface="MS Mincho"/>
                          <a:cs typeface="Arial"/>
                        </a:rPr>
                        <a:t>Number of human settlements serviced sites delivered/supported</a:t>
                      </a:r>
                      <a:endParaRPr lang="en-ZA" sz="900" dirty="0">
                        <a:effectLst/>
                        <a:latin typeface="Arial"/>
                        <a:ea typeface="MS Mincho"/>
                        <a:cs typeface="Times New Roman"/>
                      </a:endParaRPr>
                    </a:p>
                  </a:txBody>
                  <a:tcPr marL="9616" marR="9616" marT="4456" marB="4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indent="635" algn="l">
                        <a:lnSpc>
                          <a:spcPct val="150000"/>
                        </a:lnSpc>
                        <a:spcAft>
                          <a:spcPts val="0"/>
                        </a:spcAft>
                      </a:pPr>
                      <a:r>
                        <a:rPr lang="en-GB" sz="900" dirty="0">
                          <a:effectLst/>
                          <a:latin typeface="Arial"/>
                          <a:ea typeface="MS Mincho"/>
                          <a:cs typeface="Arial"/>
                        </a:rPr>
                        <a:t>2896 serviced sites </a:t>
                      </a:r>
                      <a:endParaRPr lang="en-ZA" sz="900" dirty="0">
                        <a:effectLst/>
                        <a:latin typeface="Arial"/>
                        <a:ea typeface="MS Mincho"/>
                        <a:cs typeface="Times New Roman"/>
                      </a:endParaRPr>
                    </a:p>
                    <a:p>
                      <a:pPr marL="22225" indent="635" algn="l">
                        <a:lnSpc>
                          <a:spcPct val="150000"/>
                        </a:lnSpc>
                        <a:spcAft>
                          <a:spcPts val="0"/>
                        </a:spcAft>
                      </a:pPr>
                      <a:r>
                        <a:rPr lang="en-GB" sz="900" dirty="0">
                          <a:effectLst/>
                          <a:latin typeface="Arial"/>
                          <a:ea typeface="MS Mincho"/>
                          <a:cs typeface="Arial"/>
                        </a:rPr>
                        <a:t> </a:t>
                      </a:r>
                      <a:endParaRPr lang="en-ZA" sz="900" dirty="0">
                        <a:effectLst/>
                        <a:latin typeface="Arial"/>
                        <a:ea typeface="MS Mincho"/>
                        <a:cs typeface="Times New Roman"/>
                      </a:endParaRPr>
                    </a:p>
                  </a:txBody>
                  <a:tcPr marL="9616" marR="9616" marT="4456" marB="4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300"/>
                        </a:spcBef>
                        <a:spcAft>
                          <a:spcPts val="300"/>
                        </a:spcAft>
                      </a:pPr>
                      <a:r>
                        <a:rPr lang="en-ZA" sz="900" dirty="0">
                          <a:effectLst/>
                          <a:latin typeface="Arial"/>
                          <a:ea typeface="Calibri"/>
                          <a:cs typeface="Arial"/>
                        </a:rPr>
                        <a:t>5203 serviced sites</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marR="76200" algn="ctr" defTabSz="457200" rtl="0" eaLnBrk="1" latinLnBrk="0" hangingPunct="1">
                        <a:lnSpc>
                          <a:spcPct val="150000"/>
                        </a:lnSpc>
                        <a:spcAft>
                          <a:spcPts val="1000"/>
                        </a:spcAft>
                        <a:tabLst>
                          <a:tab pos="457200" algn="l"/>
                        </a:tabLst>
                      </a:pPr>
                      <a:r>
                        <a:rPr lang="en-US" sz="800" b="1" kern="1200" dirty="0">
                          <a:solidFill>
                            <a:srgbClr val="92D050"/>
                          </a:solidFill>
                          <a:effectLst/>
                          <a:latin typeface="Arial"/>
                          <a:ea typeface="MS Mincho"/>
                          <a:cs typeface="Arial"/>
                        </a:rPr>
                        <a:t>Achieved</a:t>
                      </a:r>
                      <a:endParaRPr lang="en-ZA" sz="800" b="1" kern="1200" dirty="0">
                        <a:solidFill>
                          <a:srgbClr val="92D050"/>
                        </a:solidFill>
                        <a:effectLst/>
                        <a:latin typeface="Arial"/>
                        <a:ea typeface="MS Mincho"/>
                        <a:cs typeface="Arial"/>
                      </a:endParaRPr>
                    </a:p>
                    <a:p>
                      <a:pPr marR="76200" algn="ctr">
                        <a:lnSpc>
                          <a:spcPct val="150000"/>
                        </a:lnSpc>
                        <a:spcAft>
                          <a:spcPts val="0"/>
                        </a:spcAft>
                      </a:pPr>
                      <a:r>
                        <a:rPr lang="en-ZA" sz="900" b="1" kern="1200" dirty="0">
                          <a:effectLst/>
                          <a:latin typeface="Calibri"/>
                          <a:ea typeface="Calibri"/>
                          <a:cs typeface="Arial"/>
                        </a:rPr>
                        <a:t>A Total of 7446 was achieved</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900" b="1" kern="1200" dirty="0">
                          <a:solidFill>
                            <a:schemeClr val="tx1"/>
                          </a:solidFill>
                          <a:effectLst/>
                          <a:latin typeface="Calibri"/>
                          <a:ea typeface="Calibri"/>
                          <a:cs typeface="Arial"/>
                        </a:rPr>
                        <a:t>The Annual target was exceeded by a total of 2243</a:t>
                      </a:r>
                      <a:r>
                        <a:rPr lang="en-ZA" sz="900" kern="1200" dirty="0">
                          <a:solidFill>
                            <a:schemeClr val="tx1"/>
                          </a:solidFill>
                          <a:effectLst/>
                          <a:latin typeface="Calibri"/>
                          <a:ea typeface="Calibri"/>
                          <a:cs typeface="Arial"/>
                        </a:rPr>
                        <a:t>. </a:t>
                      </a:r>
                      <a:endParaRPr lang="en-ZA" sz="900" dirty="0">
                        <a:solidFill>
                          <a:schemeClr val="tx1"/>
                        </a:solidFill>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900" kern="1200" dirty="0">
                          <a:solidFill>
                            <a:schemeClr val="tx1"/>
                          </a:solidFill>
                          <a:effectLst/>
                          <a:latin typeface="Calibri"/>
                          <a:ea typeface="Calibri"/>
                          <a:cs typeface="Arial"/>
                        </a:rPr>
                        <a:t>Due to the slow pace in the delivery of projects such as Joe </a:t>
                      </a:r>
                      <a:r>
                        <a:rPr lang="en-ZA" sz="900" kern="1200" dirty="0" err="1">
                          <a:solidFill>
                            <a:schemeClr val="tx1"/>
                          </a:solidFill>
                          <a:effectLst/>
                          <a:latin typeface="Calibri"/>
                          <a:ea typeface="Calibri"/>
                          <a:cs typeface="Arial"/>
                        </a:rPr>
                        <a:t>Slovo</a:t>
                      </a:r>
                      <a:r>
                        <a:rPr lang="en-ZA" sz="900" kern="1200" dirty="0">
                          <a:solidFill>
                            <a:schemeClr val="tx1"/>
                          </a:solidFill>
                          <a:effectLst/>
                          <a:latin typeface="Calibri"/>
                          <a:ea typeface="Calibri"/>
                          <a:cs typeface="Arial"/>
                        </a:rPr>
                        <a:t> in the Western Cape, additional projects were identified that required the HDA’s support. These projects were added to the HDA’s portfolio. T addition of these projects resulted in improved performance for this indicator.</a:t>
                      </a:r>
                      <a:endParaRPr lang="en-ZA" sz="900" dirty="0">
                        <a:solidFill>
                          <a:schemeClr val="tx1"/>
                        </a:solidFill>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152504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4" name="Rectangle 23"/>
          <p:cNvSpPr/>
          <p:nvPr/>
        </p:nvSpPr>
        <p:spPr>
          <a:xfrm>
            <a:off x="27408" y="705043"/>
            <a:ext cx="9116592" cy="5898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A" altLang="en-US" sz="2400" b="1" i="0" u="none" strike="noStrike" kern="1200" cap="none" spc="0" normalizeH="0" baseline="0" noProof="0" dirty="0">
                <a:ln>
                  <a:noFill/>
                </a:ln>
                <a:solidFill>
                  <a:prstClr val="black"/>
                </a:solidFill>
                <a:effectLst/>
                <a:uLnTx/>
                <a:uFillTx/>
                <a:latin typeface="Calibri"/>
                <a:ea typeface="+mn-ea"/>
                <a:cs typeface="+mn-cs"/>
              </a:rPr>
              <a:t>Introduction to the Housing Development Agency</a:t>
            </a:r>
          </a:p>
        </p:txBody>
      </p:sp>
      <p:sp>
        <p:nvSpPr>
          <p:cNvPr id="2" name="Rectangle 1"/>
          <p:cNvSpPr/>
          <p:nvPr/>
        </p:nvSpPr>
        <p:spPr>
          <a:xfrm>
            <a:off x="309716" y="3815559"/>
            <a:ext cx="2615379" cy="2931436"/>
          </a:xfrm>
          <a:prstGeom prst="rect">
            <a:avLst/>
          </a:prstGeom>
          <a:solidFill>
            <a:srgbClr val="FD7802"/>
          </a:solidFill>
          <a:ln>
            <a:noFill/>
          </a:ln>
          <a:effectLst/>
        </p:spPr>
        <p:txBody>
          <a:bodyPr spcFirstLastPara="0" vert="horz" wrap="square" lIns="216426" tIns="0" rIns="216426" bIns="0" numCol="1" spcCol="1270" anchor="ctr" anchorCtr="0">
            <a:noAutofit/>
          </a:bodyPr>
          <a:lstStyle/>
          <a:p>
            <a:endParaRPr lang="en-ZA"/>
          </a:p>
        </p:txBody>
      </p:sp>
      <p:sp>
        <p:nvSpPr>
          <p:cNvPr id="6" name="Rectangle 5"/>
          <p:cNvSpPr/>
          <p:nvPr/>
        </p:nvSpPr>
        <p:spPr>
          <a:xfrm>
            <a:off x="3211367" y="3815559"/>
            <a:ext cx="2615379" cy="2931436"/>
          </a:xfrm>
          <a:prstGeom prst="rect">
            <a:avLst/>
          </a:prstGeom>
          <a:solidFill>
            <a:srgbClr val="005BAA"/>
          </a:solidFill>
          <a:ln>
            <a:noFill/>
          </a:ln>
          <a:effectLst/>
        </p:spPr>
        <p:txBody>
          <a:bodyPr spcFirstLastPara="0" vert="horz" wrap="square" lIns="216426" tIns="0" rIns="216426" bIns="0" numCol="1" spcCol="1270" anchor="ctr" anchorCtr="0">
            <a:noAutofit/>
          </a:bodyPr>
          <a:lstStyle/>
          <a:p>
            <a:endParaRPr lang="en-ZA" b="1">
              <a:solidFill>
                <a:schemeClr val="bg1"/>
              </a:solidFill>
              <a:latin typeface="Arial"/>
              <a:cs typeface="Arial"/>
            </a:endParaRPr>
          </a:p>
        </p:txBody>
      </p:sp>
      <p:sp>
        <p:nvSpPr>
          <p:cNvPr id="7" name="Rectangle 6"/>
          <p:cNvSpPr/>
          <p:nvPr/>
        </p:nvSpPr>
        <p:spPr>
          <a:xfrm>
            <a:off x="6113020" y="3815559"/>
            <a:ext cx="2615379" cy="2931436"/>
          </a:xfrm>
          <a:prstGeom prst="rect">
            <a:avLst/>
          </a:prstGeom>
          <a:solidFill>
            <a:srgbClr val="37A21C"/>
          </a:solidFill>
          <a:ln>
            <a:noFill/>
          </a:ln>
          <a:effectLst/>
        </p:spPr>
        <p:txBody>
          <a:bodyPr spcFirstLastPara="0" vert="horz" wrap="square" lIns="216426" tIns="0" rIns="216426" bIns="0" numCol="1" spcCol="1270" anchor="ctr" anchorCtr="0">
            <a:noAutofit/>
          </a:bodyPr>
          <a:lstStyle/>
          <a:p>
            <a:endParaRPr lang="en-ZA"/>
          </a:p>
        </p:txBody>
      </p:sp>
      <p:sp>
        <p:nvSpPr>
          <p:cNvPr id="3" name="Oval 2"/>
          <p:cNvSpPr/>
          <p:nvPr/>
        </p:nvSpPr>
        <p:spPr>
          <a:xfrm>
            <a:off x="791494" y="2840801"/>
            <a:ext cx="1620000" cy="1620000"/>
          </a:xfrm>
          <a:prstGeom prst="ellipse">
            <a:avLst/>
          </a:prstGeom>
          <a:solidFill>
            <a:srgbClr val="FFC000"/>
          </a:solidFill>
          <a:ln w="12700" cap="flat" cmpd="sng" algn="ctr">
            <a:noFill/>
            <a:prstDash val="solid"/>
            <a:miter lim="800000"/>
          </a:ln>
          <a:effectLst/>
        </p:spPr>
        <p:txBody>
          <a:bodyPr rtlCol="0" anchor="ctr"/>
          <a:lstStyle/>
          <a:p>
            <a:pPr algn="ctr" defTabSz="914400"/>
            <a:r>
              <a:rPr lang="en-ZW" sz="1200" b="1" kern="0" dirty="0">
                <a:latin typeface="Caviar Dreams" panose="020B0402020204020504" pitchFamily="34" charset="0"/>
              </a:rPr>
              <a:t>VISION</a:t>
            </a:r>
            <a:endParaRPr lang="en-ZA" sz="1200" b="1" kern="0" dirty="0">
              <a:latin typeface="Caviar Dreams" panose="020B0402020204020504" pitchFamily="34" charset="0"/>
            </a:endParaRPr>
          </a:p>
        </p:txBody>
      </p:sp>
      <p:sp>
        <p:nvSpPr>
          <p:cNvPr id="9" name="Oval 8"/>
          <p:cNvSpPr/>
          <p:nvPr/>
        </p:nvSpPr>
        <p:spPr>
          <a:xfrm>
            <a:off x="3739353" y="2837114"/>
            <a:ext cx="1620000" cy="1620000"/>
          </a:xfrm>
          <a:prstGeom prst="ellipse">
            <a:avLst/>
          </a:prstGeom>
          <a:solidFill>
            <a:schemeClr val="accent5"/>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r>
              <a:rPr lang="en-ZW" sz="1200" b="1" kern="0" dirty="0">
                <a:latin typeface="Caviar Dreams" panose="020B0402020204020504" pitchFamily="34" charset="0"/>
              </a:rPr>
              <a:t>MISSION</a:t>
            </a:r>
            <a:endParaRPr lang="en-ZA" sz="1200" b="1" kern="0" dirty="0">
              <a:latin typeface="Caviar Dreams" panose="020B0402020204020504" pitchFamily="34" charset="0"/>
            </a:endParaRPr>
          </a:p>
        </p:txBody>
      </p:sp>
      <p:sp>
        <p:nvSpPr>
          <p:cNvPr id="10" name="Oval 9"/>
          <p:cNvSpPr/>
          <p:nvPr/>
        </p:nvSpPr>
        <p:spPr>
          <a:xfrm>
            <a:off x="6610707" y="2840801"/>
            <a:ext cx="1620000" cy="1620000"/>
          </a:xfrm>
          <a:prstGeom prst="ellipse">
            <a:avLst/>
          </a:prstGeom>
          <a:solidFill>
            <a:srgbClr val="A3C012"/>
          </a:solidFill>
          <a:ln w="12700" cap="flat" cmpd="sng" algn="ctr">
            <a:noFill/>
            <a:prstDash val="solid"/>
            <a:miter lim="800000"/>
          </a:ln>
          <a:effectLst/>
        </p:spPr>
        <p:txBody>
          <a:bodyPr rtlCol="0" anchor="ctr"/>
          <a:lstStyle/>
          <a:p>
            <a:pPr algn="ctr" defTabSz="914400"/>
            <a:r>
              <a:rPr lang="en-ZW" sz="1200" b="1" kern="0" dirty="0">
                <a:latin typeface="Caviar Dreams" panose="020B0402020204020504" pitchFamily="34" charset="0"/>
              </a:rPr>
              <a:t>OBJECTIVES</a:t>
            </a:r>
            <a:endParaRPr lang="en-ZA" sz="1200" b="1" kern="0" dirty="0">
              <a:latin typeface="Caviar Dreams" panose="020B0402020204020504" pitchFamily="34" charset="0"/>
            </a:endParaRPr>
          </a:p>
        </p:txBody>
      </p:sp>
      <p:sp>
        <p:nvSpPr>
          <p:cNvPr id="4" name="Circle: Hollow 3"/>
          <p:cNvSpPr/>
          <p:nvPr/>
        </p:nvSpPr>
        <p:spPr>
          <a:xfrm>
            <a:off x="711484" y="2748166"/>
            <a:ext cx="1800000" cy="1800000"/>
          </a:xfrm>
          <a:prstGeom prst="donut">
            <a:avLst>
              <a:gd name="adj" fmla="val 2890"/>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schemeClr val="tx1"/>
              </a:solidFill>
            </a:endParaRPr>
          </a:p>
        </p:txBody>
      </p:sp>
      <p:sp>
        <p:nvSpPr>
          <p:cNvPr id="14" name="Circle: Hollow 13"/>
          <p:cNvSpPr/>
          <p:nvPr/>
        </p:nvSpPr>
        <p:spPr>
          <a:xfrm>
            <a:off x="3644592" y="2733418"/>
            <a:ext cx="1800000" cy="1800000"/>
          </a:xfrm>
          <a:prstGeom prst="donut">
            <a:avLst>
              <a:gd name="adj" fmla="val 2890"/>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schemeClr val="tx1"/>
              </a:solidFill>
            </a:endParaRPr>
          </a:p>
        </p:txBody>
      </p:sp>
      <p:sp>
        <p:nvSpPr>
          <p:cNvPr id="16" name="Circle: Hollow 15"/>
          <p:cNvSpPr/>
          <p:nvPr/>
        </p:nvSpPr>
        <p:spPr>
          <a:xfrm>
            <a:off x="6518284" y="2748166"/>
            <a:ext cx="1800000" cy="1800000"/>
          </a:xfrm>
          <a:prstGeom prst="donut">
            <a:avLst>
              <a:gd name="adj" fmla="val 2890"/>
            </a:avLst>
          </a:prstGeom>
          <a:solidFill>
            <a:srgbClr val="89E56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schemeClr val="tx1"/>
              </a:solidFill>
            </a:endParaRPr>
          </a:p>
        </p:txBody>
      </p:sp>
      <p:sp>
        <p:nvSpPr>
          <p:cNvPr id="8" name="TextBox 7"/>
          <p:cNvSpPr txBox="1"/>
          <p:nvPr/>
        </p:nvSpPr>
        <p:spPr>
          <a:xfrm>
            <a:off x="309716" y="4760617"/>
            <a:ext cx="2615379" cy="738664"/>
          </a:xfrm>
          <a:prstGeom prst="rect">
            <a:avLst/>
          </a:prstGeom>
          <a:noFill/>
        </p:spPr>
        <p:txBody>
          <a:bodyPr wrap="square" rtlCol="0">
            <a:spAutoFit/>
          </a:bodyPr>
          <a:lstStyle/>
          <a:p>
            <a:pPr algn="ctr">
              <a:lnSpc>
                <a:spcPct val="150000"/>
              </a:lnSpc>
            </a:pPr>
            <a:r>
              <a:rPr lang="en-ZW" sz="1400" dirty="0">
                <a:solidFill>
                  <a:schemeClr val="bg1"/>
                </a:solidFill>
              </a:rPr>
              <a:t>Vibrant communities living on well located land</a:t>
            </a:r>
            <a:endParaRPr lang="en-ZA" sz="1400" dirty="0">
              <a:solidFill>
                <a:schemeClr val="bg1"/>
              </a:solidFill>
            </a:endParaRPr>
          </a:p>
        </p:txBody>
      </p:sp>
      <p:sp>
        <p:nvSpPr>
          <p:cNvPr id="17" name="TextBox 16"/>
          <p:cNvSpPr txBox="1"/>
          <p:nvPr/>
        </p:nvSpPr>
        <p:spPr>
          <a:xfrm>
            <a:off x="3198155" y="4569963"/>
            <a:ext cx="2615379" cy="1061829"/>
          </a:xfrm>
          <a:prstGeom prst="rect">
            <a:avLst/>
          </a:prstGeom>
          <a:noFill/>
        </p:spPr>
        <p:txBody>
          <a:bodyPr wrap="square" rtlCol="0">
            <a:spAutoFit/>
          </a:bodyPr>
          <a:lstStyle/>
          <a:p>
            <a:pPr algn="ctr">
              <a:lnSpc>
                <a:spcPct val="150000"/>
              </a:lnSpc>
            </a:pPr>
            <a:r>
              <a:rPr lang="en-ZW" sz="1400" dirty="0">
                <a:solidFill>
                  <a:schemeClr val="bg1"/>
                </a:solidFill>
              </a:rPr>
              <a:t>Building partnerships to create integrated sustainable human settlements  </a:t>
            </a:r>
            <a:endParaRPr lang="en-ZA" sz="1400" dirty="0">
              <a:solidFill>
                <a:schemeClr val="bg1"/>
              </a:solidFill>
            </a:endParaRPr>
          </a:p>
        </p:txBody>
      </p:sp>
      <p:sp>
        <p:nvSpPr>
          <p:cNvPr id="18" name="TextBox 17"/>
          <p:cNvSpPr txBox="1"/>
          <p:nvPr/>
        </p:nvSpPr>
        <p:spPr>
          <a:xfrm>
            <a:off x="6113018" y="4588699"/>
            <a:ext cx="2615379" cy="2031325"/>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q"/>
            </a:pPr>
            <a:r>
              <a:rPr lang="en-ZW" sz="1400" dirty="0">
                <a:solidFill>
                  <a:schemeClr val="bg1"/>
                </a:solidFill>
              </a:rPr>
              <a:t>Identify, acquire, hold, develop and release well located land  and buildings</a:t>
            </a:r>
          </a:p>
          <a:p>
            <a:pPr marL="285750" indent="-285750" algn="just">
              <a:lnSpc>
                <a:spcPct val="150000"/>
              </a:lnSpc>
              <a:buFont typeface="Wingdings" panose="05000000000000000000" pitchFamily="2" charset="2"/>
              <a:buChar char="q"/>
            </a:pPr>
            <a:r>
              <a:rPr lang="en-ZW" sz="1400" dirty="0">
                <a:solidFill>
                  <a:schemeClr val="bg1"/>
                </a:solidFill>
              </a:rPr>
              <a:t>Provide project management support  and housing development services</a:t>
            </a:r>
            <a:endParaRPr lang="en-ZA" sz="1400" dirty="0">
              <a:solidFill>
                <a:schemeClr val="bg1"/>
              </a:solidFill>
            </a:endParaRPr>
          </a:p>
        </p:txBody>
      </p:sp>
      <p:sp>
        <p:nvSpPr>
          <p:cNvPr id="20" name="TextBox 19"/>
          <p:cNvSpPr txBox="1"/>
          <p:nvPr/>
        </p:nvSpPr>
        <p:spPr>
          <a:xfrm>
            <a:off x="-12660" y="1116836"/>
            <a:ext cx="9144000" cy="1569660"/>
          </a:xfrm>
          <a:prstGeom prst="rect">
            <a:avLst/>
          </a:prstGeom>
          <a:noFill/>
        </p:spPr>
        <p:txBody>
          <a:bodyPr wrap="square" rtlCol="0">
            <a:spAutoFit/>
          </a:bodyPr>
          <a:lstStyle/>
          <a:p>
            <a:pPr algn="just">
              <a:lnSpc>
                <a:spcPct val="200000"/>
              </a:lnSpc>
            </a:pPr>
            <a:r>
              <a:rPr lang="en-ZW" sz="1600" dirty="0"/>
              <a:t>The HDA was established to address the land acquisition and assembly process so as to accelerate housing delivery and the human settlements . The specific functions of the Agency are set out in Section 7 of the HDA Act (Act No.  23 of 2008)</a:t>
            </a:r>
            <a:endParaRPr lang="en-ZA" sz="1600" dirty="0"/>
          </a:p>
        </p:txBody>
      </p:sp>
    </p:spTree>
    <p:extLst>
      <p:ext uri="{BB962C8B-B14F-4D97-AF65-F5344CB8AC3E}">
        <p14:creationId xmlns="" xmlns:p14="http://schemas.microsoft.com/office/powerpoint/2010/main" val="2932763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69424"/>
          </a:xfrm>
          <a:noFill/>
        </p:spPr>
        <p:txBody>
          <a:bodyPr>
            <a:normAutofit/>
          </a:bodyPr>
          <a:lstStyle/>
          <a:p>
            <a:r>
              <a:rPr lang="en-ZA" sz="1600" dirty="0"/>
              <a:t>PROGRAMME 4A: REGIONAL COORDINATION-REGION A</a:t>
            </a:r>
          </a:p>
        </p:txBody>
      </p:sp>
      <p:graphicFrame>
        <p:nvGraphicFramePr>
          <p:cNvPr id="2" name="Table 1"/>
          <p:cNvGraphicFramePr>
            <a:graphicFrameLocks noGrp="1"/>
          </p:cNvGraphicFramePr>
          <p:nvPr>
            <p:extLst>
              <p:ext uri="{D42A27DB-BD31-4B8C-83A1-F6EECF244321}">
                <p14:modId xmlns="" xmlns:p14="http://schemas.microsoft.com/office/powerpoint/2010/main" val="948967063"/>
              </p:ext>
            </p:extLst>
          </p:nvPr>
        </p:nvGraphicFramePr>
        <p:xfrm>
          <a:off x="410308" y="867508"/>
          <a:ext cx="8487509" cy="6744483"/>
        </p:xfrm>
        <a:graphic>
          <a:graphicData uri="http://schemas.openxmlformats.org/drawingml/2006/table">
            <a:tbl>
              <a:tblPr/>
              <a:tblGrid>
                <a:gridCol w="1707453"/>
                <a:gridCol w="918231"/>
                <a:gridCol w="564215"/>
                <a:gridCol w="1042131"/>
                <a:gridCol w="539262"/>
                <a:gridCol w="679938"/>
                <a:gridCol w="1101970"/>
                <a:gridCol w="702645"/>
                <a:gridCol w="1231664"/>
              </a:tblGrid>
              <a:tr h="118404">
                <a:tc gridSpan="9">
                  <a:txBody>
                    <a:bodyPr/>
                    <a:lstStyle/>
                    <a:p>
                      <a:pPr algn="ctr">
                        <a:lnSpc>
                          <a:spcPct val="150000"/>
                        </a:lnSpc>
                        <a:spcAft>
                          <a:spcPts val="0"/>
                        </a:spcAft>
                      </a:pPr>
                      <a:r>
                        <a:rPr lang="en-US" sz="900" b="1" dirty="0" err="1">
                          <a:solidFill>
                            <a:srgbClr val="FFFFFF"/>
                          </a:solidFill>
                          <a:effectLst/>
                          <a:latin typeface="Arial"/>
                          <a:ea typeface="MS Mincho"/>
                          <a:cs typeface="Arial"/>
                        </a:rPr>
                        <a:t>Programme</a:t>
                      </a:r>
                      <a:r>
                        <a:rPr lang="en-US" sz="900" b="1" dirty="0">
                          <a:solidFill>
                            <a:srgbClr val="FFFFFF"/>
                          </a:solidFill>
                          <a:effectLst/>
                          <a:latin typeface="Arial"/>
                          <a:ea typeface="MS Mincho"/>
                          <a:cs typeface="Arial"/>
                        </a:rPr>
                        <a:t> </a:t>
                      </a:r>
                      <a:r>
                        <a:rPr lang="en-GB" sz="900" b="1" dirty="0">
                          <a:solidFill>
                            <a:srgbClr val="FFFFFF"/>
                          </a:solidFill>
                          <a:effectLst/>
                          <a:latin typeface="Arial"/>
                          <a:ea typeface="MS Mincho"/>
                          <a:cs typeface="Arial"/>
                        </a:rPr>
                        <a:t>4A: Regional Coordination and Human Settlements Implementation Support Services Strategic Goal: Accelerate delivery of resilient, integrated and sustainable human settlements</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87670">
                <a:tc>
                  <a:txBody>
                    <a:bodyPr/>
                    <a:lstStyle/>
                    <a:p>
                      <a:pPr algn="just">
                        <a:lnSpc>
                          <a:spcPct val="150000"/>
                        </a:lnSpc>
                        <a:spcAft>
                          <a:spcPts val="0"/>
                        </a:spcAft>
                      </a:pPr>
                      <a:r>
                        <a:rPr lang="en-GB" sz="900" b="1" dirty="0">
                          <a:solidFill>
                            <a:srgbClr val="FFFFFF"/>
                          </a:solidFill>
                          <a:effectLst/>
                          <a:latin typeface="Arial"/>
                          <a:ea typeface="MS Mincho"/>
                          <a:cs typeface="Arial"/>
                        </a:rPr>
                        <a:t>Strategic Objective</a:t>
                      </a:r>
                      <a:endParaRPr lang="en-ZA" sz="900" dirty="0">
                        <a:effectLst/>
                        <a:latin typeface="Arial"/>
                        <a:ea typeface="MS Mincho"/>
                        <a:cs typeface="Times New Roman"/>
                      </a:endParaRPr>
                    </a:p>
                  </a:txBody>
                  <a:tcPr marL="30911" marR="30911" marT="14325" marB="14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just">
                        <a:lnSpc>
                          <a:spcPct val="150000"/>
                        </a:lnSpc>
                        <a:spcAft>
                          <a:spcPts val="0"/>
                        </a:spcAft>
                      </a:pPr>
                      <a:r>
                        <a:rPr lang="en-GB" sz="900" b="1">
                          <a:solidFill>
                            <a:srgbClr val="FFFFFF"/>
                          </a:solidFill>
                          <a:effectLst/>
                          <a:latin typeface="Arial"/>
                          <a:ea typeface="MS Mincho"/>
                          <a:cs typeface="Arial"/>
                        </a:rPr>
                        <a:t>Key Activities</a:t>
                      </a:r>
                      <a:endParaRPr lang="en-ZA" sz="900">
                        <a:effectLst/>
                        <a:latin typeface="Arial"/>
                        <a:ea typeface="MS Mincho"/>
                        <a:cs typeface="Times New Roman"/>
                      </a:endParaRPr>
                    </a:p>
                  </a:txBody>
                  <a:tcPr marL="30911" marR="30911" marT="14325" marB="14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50000"/>
                        </a:lnSpc>
                        <a:spcAft>
                          <a:spcPts val="0"/>
                        </a:spcAft>
                      </a:pPr>
                      <a:r>
                        <a:rPr lang="en-GB" sz="900" b="1" dirty="0">
                          <a:solidFill>
                            <a:srgbClr val="FFFFFF"/>
                          </a:solidFill>
                          <a:effectLst/>
                          <a:latin typeface="Arial"/>
                          <a:ea typeface="MS Mincho"/>
                          <a:cs typeface="Arial"/>
                        </a:rPr>
                        <a:t>Indicator Number</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just">
                        <a:lnSpc>
                          <a:spcPct val="150000"/>
                        </a:lnSpc>
                        <a:spcAft>
                          <a:spcPts val="0"/>
                        </a:spcAft>
                      </a:pPr>
                      <a:r>
                        <a:rPr lang="en-GB" sz="900" b="1">
                          <a:solidFill>
                            <a:srgbClr val="FFFFFF"/>
                          </a:solidFill>
                          <a:effectLst/>
                          <a:latin typeface="Arial"/>
                          <a:ea typeface="MS Mincho"/>
                          <a:cs typeface="Arial"/>
                        </a:rPr>
                        <a:t>Performance Measure/Indicator</a:t>
                      </a:r>
                      <a:endParaRPr lang="en-ZA" sz="900">
                        <a:effectLst/>
                        <a:latin typeface="Arial"/>
                        <a:ea typeface="MS Mincho"/>
                        <a:cs typeface="Times New Roman"/>
                      </a:endParaRPr>
                    </a:p>
                  </a:txBody>
                  <a:tcPr marL="30911" marR="30911" marT="14325" marB="14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just">
                        <a:lnSpc>
                          <a:spcPct val="150000"/>
                        </a:lnSpc>
                        <a:spcAft>
                          <a:spcPts val="0"/>
                        </a:spcAft>
                      </a:pPr>
                      <a:r>
                        <a:rPr lang="en-US" sz="900">
                          <a:solidFill>
                            <a:srgbClr val="FFFFFF"/>
                          </a:solidFill>
                          <a:effectLst/>
                          <a:latin typeface="Arial"/>
                          <a:ea typeface="MS Mincho"/>
                          <a:cs typeface="Arial"/>
                        </a:rPr>
                        <a:t>Baseline</a:t>
                      </a:r>
                      <a:endParaRPr lang="en-ZA" sz="900">
                        <a:effectLst/>
                        <a:latin typeface="Arial"/>
                        <a:ea typeface="MS Mincho"/>
                        <a:cs typeface="Times New Roman"/>
                      </a:endParaRPr>
                    </a:p>
                  </a:txBody>
                  <a:tcPr marL="30911" marR="30911" marT="14325" marB="14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just">
                        <a:lnSpc>
                          <a:spcPct val="150000"/>
                        </a:lnSpc>
                        <a:spcAft>
                          <a:spcPts val="0"/>
                        </a:spcAft>
                      </a:pPr>
                      <a:r>
                        <a:rPr lang="en-US" sz="900">
                          <a:solidFill>
                            <a:srgbClr val="FFFFFF"/>
                          </a:solidFill>
                          <a:effectLst/>
                          <a:latin typeface="Arial"/>
                          <a:ea typeface="MS Mincho"/>
                          <a:cs typeface="Arial"/>
                        </a:rPr>
                        <a:t>2017/18 Target</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15000"/>
                        </a:lnSpc>
                        <a:spcAft>
                          <a:spcPts val="0"/>
                        </a:spcAft>
                      </a:pPr>
                      <a:r>
                        <a:rPr lang="en-GB" sz="900" b="1">
                          <a:solidFill>
                            <a:srgbClr val="FFFFFF"/>
                          </a:solidFill>
                          <a:effectLst/>
                          <a:latin typeface="Arial"/>
                          <a:ea typeface="MS Mincho"/>
                          <a:cs typeface="Arial"/>
                        </a:rPr>
                        <a:t>Annual Performance</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15000"/>
                        </a:lnSpc>
                        <a:spcAft>
                          <a:spcPts val="0"/>
                        </a:spcAft>
                      </a:pPr>
                      <a:r>
                        <a:rPr lang="en-GB" sz="900" b="1">
                          <a:solidFill>
                            <a:srgbClr val="FFFFFF"/>
                          </a:solidFill>
                          <a:effectLst/>
                          <a:latin typeface="Arial"/>
                          <a:ea typeface="MS Mincho"/>
                          <a:cs typeface="Arial"/>
                        </a:rPr>
                        <a:t>Variance</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15000"/>
                        </a:lnSpc>
                        <a:spcAft>
                          <a:spcPts val="0"/>
                        </a:spcAft>
                      </a:pPr>
                      <a:r>
                        <a:rPr lang="en-GB" sz="900" b="1" dirty="0">
                          <a:solidFill>
                            <a:srgbClr val="FFFFFF"/>
                          </a:solidFill>
                          <a:effectLst/>
                          <a:latin typeface="Arial"/>
                          <a:ea typeface="MS Mincho"/>
                          <a:cs typeface="Arial"/>
                        </a:rPr>
                        <a:t>Reasons for variance</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r>
              <a:tr h="1756992">
                <a:tc>
                  <a:txBody>
                    <a:bodyPr/>
                    <a:lstStyle/>
                    <a:p>
                      <a:pPr algn="just">
                        <a:lnSpc>
                          <a:spcPct val="115000"/>
                        </a:lnSpc>
                        <a:spcAft>
                          <a:spcPts val="0"/>
                        </a:spcAft>
                      </a:pPr>
                      <a:r>
                        <a:rPr lang="en-GB" sz="900" dirty="0">
                          <a:effectLst/>
                          <a:latin typeface="Arial"/>
                          <a:ea typeface="MS Mincho"/>
                          <a:cs typeface="Arial"/>
                        </a:rPr>
                        <a:t>To enhance capacity and provide projects implementation services to provinces and municipalities for human settlements development</a:t>
                      </a:r>
                      <a:endParaRPr lang="en-ZA" sz="900" dirty="0">
                        <a:effectLst/>
                        <a:latin typeface="Arial"/>
                        <a:ea typeface="MS Mincho"/>
                        <a:cs typeface="Times New Roman"/>
                      </a:endParaRPr>
                    </a:p>
                  </a:txBody>
                  <a:tcPr marL="30911" marR="30911" marT="14325" marB="14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900" dirty="0">
                          <a:effectLst/>
                          <a:latin typeface="Arial"/>
                          <a:ea typeface="MS Mincho"/>
                          <a:cs typeface="Arial"/>
                        </a:rPr>
                        <a:t>Deliver/support serviced lands for human settlements</a:t>
                      </a:r>
                      <a:endParaRPr lang="en-ZA" sz="900" dirty="0">
                        <a:effectLst/>
                        <a:latin typeface="Arial"/>
                        <a:ea typeface="MS Mincho"/>
                        <a:cs typeface="Times New Roman"/>
                      </a:endParaRPr>
                    </a:p>
                  </a:txBody>
                  <a:tcPr marL="30911" marR="30911" marT="14325" marB="14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dirty="0">
                          <a:effectLst/>
                          <a:latin typeface="Arial"/>
                          <a:ea typeface="MS Mincho"/>
                          <a:cs typeface="Arial"/>
                        </a:rPr>
                        <a:t>4A.3</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l">
                        <a:lnSpc>
                          <a:spcPct val="115000"/>
                        </a:lnSpc>
                        <a:spcAft>
                          <a:spcPts val="1000"/>
                        </a:spcAft>
                        <a:tabLst>
                          <a:tab pos="457200" algn="l"/>
                        </a:tabLst>
                      </a:pPr>
                      <a:r>
                        <a:rPr lang="en-GB" sz="900" dirty="0">
                          <a:effectLst/>
                          <a:latin typeface="Arial"/>
                          <a:ea typeface="MS Mincho"/>
                          <a:cs typeface="Arial"/>
                        </a:rPr>
                        <a:t>Number of human settlements units delivered/supported delivered</a:t>
                      </a:r>
                      <a:endParaRPr lang="en-ZA" sz="900" dirty="0">
                        <a:effectLst/>
                        <a:latin typeface="Arial"/>
                        <a:ea typeface="MS Mincho"/>
                        <a:cs typeface="Times New Roman"/>
                      </a:endParaRPr>
                    </a:p>
                  </a:txBody>
                  <a:tcPr marL="30911" marR="30911" marT="14325" marB="14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indent="635" algn="l">
                        <a:lnSpc>
                          <a:spcPct val="150000"/>
                        </a:lnSpc>
                        <a:spcAft>
                          <a:spcPts val="0"/>
                        </a:spcAft>
                      </a:pPr>
                      <a:r>
                        <a:rPr lang="en-GB" sz="900" dirty="0">
                          <a:effectLst/>
                          <a:latin typeface="Arial"/>
                          <a:ea typeface="MS Mincho"/>
                          <a:cs typeface="Arial"/>
                        </a:rPr>
                        <a:t>6317 Housing Units </a:t>
                      </a:r>
                      <a:endParaRPr lang="en-ZA" sz="900" dirty="0">
                        <a:effectLst/>
                        <a:latin typeface="Arial"/>
                        <a:ea typeface="MS Mincho"/>
                        <a:cs typeface="Times New Roman"/>
                      </a:endParaRPr>
                    </a:p>
                  </a:txBody>
                  <a:tcPr marL="30911" marR="30911" marT="14325" marB="14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300"/>
                        </a:spcBef>
                        <a:spcAft>
                          <a:spcPts val="300"/>
                        </a:spcAft>
                      </a:pPr>
                      <a:r>
                        <a:rPr lang="en-GB" sz="900" dirty="0">
                          <a:effectLst/>
                          <a:latin typeface="Arial"/>
                          <a:ea typeface="MS Mincho"/>
                          <a:cs typeface="Arial"/>
                        </a:rPr>
                        <a:t>6518 housing units</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latinLnBrk="0" hangingPunct="1">
                        <a:lnSpc>
                          <a:spcPct val="150000"/>
                        </a:lnSpc>
                        <a:spcAft>
                          <a:spcPts val="0"/>
                        </a:spcAft>
                      </a:pPr>
                      <a:r>
                        <a:rPr lang="en-GB" sz="900" b="1" kern="1200" dirty="0">
                          <a:solidFill>
                            <a:srgbClr val="FF0000"/>
                          </a:solidFill>
                          <a:effectLst/>
                          <a:latin typeface="Arial"/>
                          <a:ea typeface="MS Mincho"/>
                          <a:cs typeface="Arial"/>
                        </a:rPr>
                        <a:t>Not Achieved</a:t>
                      </a:r>
                      <a:endParaRPr lang="en-ZA" sz="900" b="1" kern="1200" dirty="0">
                        <a:solidFill>
                          <a:srgbClr val="FF0000"/>
                        </a:solidFill>
                        <a:effectLst/>
                        <a:latin typeface="Arial"/>
                        <a:ea typeface="MS Mincho"/>
                        <a:cs typeface="Arial"/>
                      </a:endParaRPr>
                    </a:p>
                    <a:p>
                      <a:pPr marL="1270" algn="ctr">
                        <a:lnSpc>
                          <a:spcPct val="150000"/>
                        </a:lnSpc>
                        <a:spcAft>
                          <a:spcPts val="800"/>
                        </a:spcAft>
                      </a:pPr>
                      <a:r>
                        <a:rPr lang="en-GB" sz="900" dirty="0">
                          <a:effectLst/>
                          <a:latin typeface="Arial"/>
                          <a:ea typeface="MS Mincho"/>
                          <a:cs typeface="Arial"/>
                        </a:rPr>
                        <a:t>A total of 5691 Units  was achieved</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GB" sz="900" dirty="0">
                          <a:effectLst/>
                          <a:latin typeface="Arial"/>
                          <a:ea typeface="MS Mincho"/>
                          <a:cs typeface="Arial"/>
                        </a:rPr>
                        <a:t> There was a shortfall of 827 Housing Units.</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900" dirty="0">
                          <a:effectLst/>
                          <a:latin typeface="Arial"/>
                          <a:ea typeface="MS Mincho"/>
                          <a:cs typeface="Arial"/>
                        </a:rPr>
                        <a:t> Delivery of housing units was encumbered by the delay in appointing new contractors due to uncertainty regarding timeous receipt of funds from the Provincial Department of Human Settlements. Delivery was also impeded in the Western Cape.</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0659">
                <a:tc rowSpan="2">
                  <a:txBody>
                    <a:bodyPr/>
                    <a:lstStyle/>
                    <a:p>
                      <a:pPr marL="3810" algn="l">
                        <a:lnSpc>
                          <a:spcPct val="150000"/>
                        </a:lnSpc>
                        <a:spcAft>
                          <a:spcPts val="1000"/>
                        </a:spcAft>
                        <a:tabLst>
                          <a:tab pos="457200" algn="l"/>
                        </a:tabLst>
                      </a:pPr>
                      <a:r>
                        <a:rPr lang="en-ZA" sz="400" kern="1200" dirty="0">
                          <a:solidFill>
                            <a:srgbClr val="FFFFFF"/>
                          </a:solidFill>
                          <a:effectLst/>
                          <a:latin typeface="Arial"/>
                          <a:ea typeface="Calibri"/>
                          <a:cs typeface="Arial"/>
                        </a:rPr>
                        <a:t>To facilitate the transformation of the Human Settlement sector and empowerment of previously disadvantaged </a:t>
                      </a:r>
                      <a:endParaRPr lang="en-ZA" sz="400" dirty="0">
                        <a:effectLst/>
                        <a:latin typeface="Arial"/>
                        <a:ea typeface="MS Mincho"/>
                        <a:cs typeface="Times New Roman"/>
                      </a:endParaRPr>
                    </a:p>
                  </a:txBody>
                  <a:tcPr marL="30911" marR="30911" marT="14325" marB="14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3810" algn="l">
                        <a:lnSpc>
                          <a:spcPct val="150000"/>
                        </a:lnSpc>
                        <a:spcAft>
                          <a:spcPts val="1000"/>
                        </a:spcAft>
                        <a:tabLst>
                          <a:tab pos="457200" algn="l"/>
                        </a:tabLst>
                      </a:pPr>
                      <a:r>
                        <a:rPr lang="en-ZA" sz="900" kern="1200">
                          <a:solidFill>
                            <a:srgbClr val="FFFFFF"/>
                          </a:solidFill>
                          <a:effectLst/>
                          <a:latin typeface="Arial"/>
                          <a:ea typeface="Calibri"/>
                          <a:cs typeface="Arial"/>
                        </a:rPr>
                        <a:t>Develop and sign transformation and empowerment agreements to transform the Human Settlement Sector</a:t>
                      </a:r>
                      <a:endParaRPr lang="en-ZA" sz="900">
                        <a:effectLst/>
                        <a:latin typeface="Arial"/>
                        <a:ea typeface="MS Mincho"/>
                        <a:cs typeface="Times New Roman"/>
                      </a:endParaRPr>
                    </a:p>
                  </a:txBody>
                  <a:tcPr marL="30911" marR="30911" marT="14325" marB="14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US" sz="900" dirty="0">
                          <a:effectLst/>
                          <a:latin typeface="Arial"/>
                          <a:ea typeface="MS Mincho"/>
                          <a:cs typeface="Arial"/>
                        </a:rPr>
                        <a:t>4A.4</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l">
                        <a:lnSpc>
                          <a:spcPct val="115000"/>
                        </a:lnSpc>
                        <a:spcAft>
                          <a:spcPts val="1000"/>
                        </a:spcAft>
                        <a:tabLst>
                          <a:tab pos="457200" algn="l"/>
                        </a:tabLst>
                      </a:pPr>
                      <a:r>
                        <a:rPr lang="en-GB" sz="900">
                          <a:effectLst/>
                          <a:latin typeface="Arial"/>
                          <a:ea typeface="MS Mincho"/>
                          <a:cs typeface="Arial"/>
                        </a:rPr>
                        <a:t>Number of T/E agreements signed</a:t>
                      </a:r>
                      <a:endParaRPr lang="en-ZA" sz="900">
                        <a:effectLst/>
                        <a:latin typeface="Arial"/>
                        <a:ea typeface="MS Mincho"/>
                        <a:cs typeface="Times New Roman"/>
                      </a:endParaRPr>
                    </a:p>
                  </a:txBody>
                  <a:tcPr marL="30911" marR="30911" marT="14325" marB="14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22225" indent="635" algn="l">
                        <a:lnSpc>
                          <a:spcPct val="150000"/>
                        </a:lnSpc>
                        <a:spcAft>
                          <a:spcPts val="0"/>
                        </a:spcAft>
                      </a:pPr>
                      <a:r>
                        <a:rPr lang="en-GB" sz="900" dirty="0">
                          <a:effectLst/>
                          <a:latin typeface="Arial"/>
                          <a:ea typeface="MS Mincho"/>
                          <a:cs typeface="Arial"/>
                        </a:rPr>
                        <a:t>New Baseline</a:t>
                      </a:r>
                      <a:endParaRPr lang="en-ZA" sz="900" dirty="0">
                        <a:effectLst/>
                        <a:latin typeface="Arial"/>
                        <a:ea typeface="MS Mincho"/>
                        <a:cs typeface="Times New Roman"/>
                      </a:endParaRPr>
                    </a:p>
                  </a:txBody>
                  <a:tcPr marL="30911" marR="30911" marT="14325" marB="14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225" indent="635" algn="l">
                        <a:lnSpc>
                          <a:spcPct val="150000"/>
                        </a:lnSpc>
                        <a:spcAft>
                          <a:spcPts val="0"/>
                        </a:spcAft>
                      </a:pPr>
                      <a:r>
                        <a:rPr lang="en-GB" sz="900" dirty="0">
                          <a:effectLst/>
                          <a:latin typeface="Arial"/>
                          <a:ea typeface="MS Mincho"/>
                          <a:cs typeface="Arial"/>
                        </a:rPr>
                        <a:t>19 T/E signed agreements</a:t>
                      </a:r>
                      <a:endParaRPr lang="en-ZA" sz="900" dirty="0">
                        <a:effectLst/>
                        <a:latin typeface="Arial"/>
                        <a:ea typeface="MS Mincho"/>
                        <a:cs typeface="Times New Roman"/>
                      </a:endParaRPr>
                    </a:p>
                    <a:p>
                      <a:pPr marL="3810" algn="l">
                        <a:lnSpc>
                          <a:spcPct val="115000"/>
                        </a:lnSpc>
                        <a:spcAft>
                          <a:spcPts val="1000"/>
                        </a:spcAft>
                        <a:tabLst>
                          <a:tab pos="457200" algn="l"/>
                        </a:tabLst>
                      </a:pPr>
                      <a:r>
                        <a:rPr lang="en-GB" sz="900" dirty="0">
                          <a:effectLst/>
                          <a:latin typeface="Arial"/>
                          <a:ea typeface="MS Mincho"/>
                          <a:cs typeface="Arial"/>
                        </a:rPr>
                        <a:t> </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marR="76200" algn="ctr" defTabSz="457200" rtl="0" eaLnBrk="1" latinLnBrk="0" hangingPunct="1">
                        <a:lnSpc>
                          <a:spcPct val="150000"/>
                        </a:lnSpc>
                        <a:spcAft>
                          <a:spcPts val="1000"/>
                        </a:spcAft>
                        <a:tabLst>
                          <a:tab pos="457200" algn="l"/>
                        </a:tabLst>
                      </a:pPr>
                      <a:r>
                        <a:rPr lang="en-GB" sz="800" b="1" kern="1200" dirty="0">
                          <a:solidFill>
                            <a:srgbClr val="92D050"/>
                          </a:solidFill>
                          <a:effectLst/>
                          <a:latin typeface="Arial"/>
                          <a:ea typeface="MS Mincho"/>
                          <a:cs typeface="Arial"/>
                        </a:rPr>
                        <a:t>Achieved</a:t>
                      </a:r>
                      <a:endParaRPr lang="en-ZA" sz="800" b="1" kern="1200" dirty="0">
                        <a:solidFill>
                          <a:srgbClr val="92D050"/>
                        </a:solidFill>
                        <a:effectLst/>
                        <a:latin typeface="Arial"/>
                        <a:ea typeface="MS Mincho"/>
                        <a:cs typeface="Arial"/>
                      </a:endParaRPr>
                    </a:p>
                    <a:p>
                      <a:pPr marL="109220" marR="76200" algn="ctr" defTabSz="457200" rtl="0" eaLnBrk="1" latinLnBrk="0" hangingPunct="1">
                        <a:lnSpc>
                          <a:spcPct val="150000"/>
                        </a:lnSpc>
                        <a:spcAft>
                          <a:spcPts val="1000"/>
                        </a:spcAft>
                        <a:tabLst>
                          <a:tab pos="457200" algn="l"/>
                        </a:tabLst>
                      </a:pPr>
                      <a:r>
                        <a:rPr lang="en-ZA" sz="900" kern="1200" dirty="0">
                          <a:solidFill>
                            <a:schemeClr val="tx1"/>
                          </a:solidFill>
                          <a:effectLst/>
                          <a:latin typeface="Arial"/>
                          <a:ea typeface="MS Mincho"/>
                          <a:cs typeface="Arial"/>
                        </a:rPr>
                        <a:t>21 Transformation and Empowerment agreements have been concluded</a:t>
                      </a:r>
                    </a:p>
                    <a:p>
                      <a:pPr algn="ctr">
                        <a:lnSpc>
                          <a:spcPct val="150000"/>
                        </a:lnSpc>
                        <a:spcAft>
                          <a:spcPts val="0"/>
                        </a:spcAft>
                      </a:pPr>
                      <a:r>
                        <a:rPr lang="en-GB" sz="900" b="1" kern="1200" dirty="0">
                          <a:solidFill>
                            <a:srgbClr val="92D050"/>
                          </a:solidFill>
                          <a:effectLst/>
                          <a:latin typeface="Arial"/>
                          <a:ea typeface="MS Mincho"/>
                          <a:cs typeface="Arial"/>
                        </a:rPr>
                        <a:t> </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900" b="1" kern="1200" dirty="0">
                          <a:solidFill>
                            <a:srgbClr val="92D050"/>
                          </a:solidFill>
                          <a:effectLst/>
                          <a:latin typeface="Arial"/>
                          <a:ea typeface="MS Mincho"/>
                          <a:cs typeface="Arial"/>
                        </a:rPr>
                        <a:t>2</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900" dirty="0">
                          <a:effectLst/>
                          <a:latin typeface="Arial"/>
                          <a:ea typeface="MS Mincho"/>
                          <a:cs typeface="Arial"/>
                        </a:rPr>
                        <a:t>The target was exceeded due to increased interest by the sector and partners to ensure there is meaningful transformation and empowerment of the previously disadvantaged</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940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just">
                        <a:lnSpc>
                          <a:spcPct val="115000"/>
                        </a:lnSpc>
                        <a:spcAft>
                          <a:spcPts val="0"/>
                        </a:spcAft>
                      </a:pPr>
                      <a:r>
                        <a:rPr lang="en-GB" sz="900" dirty="0">
                          <a:effectLst/>
                          <a:latin typeface="Arial"/>
                          <a:ea typeface="MS Mincho"/>
                          <a:cs typeface="Arial"/>
                        </a:rPr>
                        <a:t>Number of implementation frameworks signed with developers</a:t>
                      </a:r>
                      <a:endParaRPr lang="en-ZA" sz="900" dirty="0">
                        <a:effectLst/>
                        <a:latin typeface="Arial"/>
                        <a:ea typeface="MS Mincho"/>
                        <a:cs typeface="Times New Roman"/>
                      </a:endParaRPr>
                    </a:p>
                  </a:txBody>
                  <a:tcPr marL="30911" marR="30911" marT="14325" marB="143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tc>
                  <a:txBody>
                    <a:bodyPr/>
                    <a:lstStyle/>
                    <a:p>
                      <a:pPr marL="22225" indent="635" algn="l">
                        <a:lnSpc>
                          <a:spcPct val="150000"/>
                        </a:lnSpc>
                        <a:spcAft>
                          <a:spcPts val="0"/>
                        </a:spcAft>
                      </a:pPr>
                      <a:r>
                        <a:rPr lang="en-GB" sz="900" dirty="0">
                          <a:effectLst/>
                          <a:latin typeface="Arial"/>
                          <a:ea typeface="MS Mincho"/>
                          <a:cs typeface="Arial"/>
                        </a:rPr>
                        <a:t>5 </a:t>
                      </a:r>
                      <a:endParaRPr lang="en-ZA" sz="900" dirty="0">
                        <a:effectLst/>
                        <a:latin typeface="Arial"/>
                        <a:ea typeface="MS Mincho"/>
                        <a:cs typeface="Times New Roman"/>
                      </a:endParaRPr>
                    </a:p>
                    <a:p>
                      <a:pPr algn="just">
                        <a:lnSpc>
                          <a:spcPct val="115000"/>
                        </a:lnSpc>
                        <a:spcAft>
                          <a:spcPts val="0"/>
                        </a:spcAft>
                      </a:pPr>
                      <a:r>
                        <a:rPr lang="en-GB" sz="900" dirty="0">
                          <a:effectLst/>
                          <a:latin typeface="Arial"/>
                          <a:ea typeface="MS Mincho"/>
                          <a:cs typeface="Arial"/>
                        </a:rPr>
                        <a:t>implementation frameworks signed</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marR="76200" algn="ctr" defTabSz="457200" rtl="0" eaLnBrk="1" latinLnBrk="0" hangingPunct="1">
                        <a:lnSpc>
                          <a:spcPct val="150000"/>
                        </a:lnSpc>
                        <a:spcAft>
                          <a:spcPts val="1000"/>
                        </a:spcAft>
                        <a:tabLst>
                          <a:tab pos="457200" algn="l"/>
                        </a:tabLst>
                      </a:pPr>
                      <a:r>
                        <a:rPr lang="en-GB" sz="800" b="1" kern="1200" dirty="0">
                          <a:solidFill>
                            <a:srgbClr val="92D050"/>
                          </a:solidFill>
                          <a:effectLst/>
                          <a:latin typeface="Arial"/>
                          <a:ea typeface="MS Mincho"/>
                          <a:cs typeface="Arial"/>
                        </a:rPr>
                        <a:t>Achieved</a:t>
                      </a:r>
                      <a:endParaRPr lang="en-ZA" sz="800" b="1" kern="1200" dirty="0">
                        <a:solidFill>
                          <a:srgbClr val="92D050"/>
                        </a:solidFill>
                        <a:effectLst/>
                        <a:latin typeface="Arial"/>
                        <a:ea typeface="MS Mincho"/>
                        <a:cs typeface="Arial"/>
                      </a:endParaRPr>
                    </a:p>
                    <a:p>
                      <a:pPr marL="109220" marR="76200" algn="ctr" defTabSz="457200" rtl="0" eaLnBrk="1" latinLnBrk="0" hangingPunct="1">
                        <a:lnSpc>
                          <a:spcPct val="150000"/>
                        </a:lnSpc>
                        <a:spcAft>
                          <a:spcPts val="1000"/>
                        </a:spcAft>
                        <a:tabLst>
                          <a:tab pos="457200" algn="l"/>
                        </a:tabLst>
                      </a:pPr>
                      <a:r>
                        <a:rPr lang="en-GB" sz="800" b="1" kern="1200" dirty="0">
                          <a:solidFill>
                            <a:srgbClr val="92D050"/>
                          </a:solidFill>
                          <a:effectLst/>
                          <a:latin typeface="Arial"/>
                          <a:ea typeface="MS Mincho"/>
                          <a:cs typeface="Arial"/>
                        </a:rPr>
                        <a:t>5 </a:t>
                      </a:r>
                      <a:r>
                        <a:rPr lang="en-GB" sz="900" dirty="0">
                          <a:effectLst/>
                          <a:latin typeface="Arial"/>
                          <a:ea typeface="MS Mincho"/>
                          <a:cs typeface="Arial"/>
                        </a:rPr>
                        <a:t>Implementation frameworks have been concluded</a:t>
                      </a:r>
                      <a:endParaRPr lang="en-ZA" sz="900" dirty="0">
                        <a:effectLst/>
                        <a:latin typeface="Arial"/>
                        <a:ea typeface="MS Mincho"/>
                        <a:cs typeface="Times New Roman"/>
                      </a:endParaRPr>
                    </a:p>
                    <a:p>
                      <a:pPr algn="ctr">
                        <a:lnSpc>
                          <a:spcPct val="150000"/>
                        </a:lnSpc>
                        <a:spcAft>
                          <a:spcPts val="0"/>
                        </a:spcAft>
                      </a:pPr>
                      <a:r>
                        <a:rPr lang="en-GB" sz="900" b="1" kern="1200" dirty="0">
                          <a:solidFill>
                            <a:srgbClr val="92D050"/>
                          </a:solidFill>
                          <a:effectLst/>
                          <a:latin typeface="Arial"/>
                          <a:ea typeface="MS Mincho"/>
                          <a:cs typeface="Arial"/>
                        </a:rPr>
                        <a:t> </a:t>
                      </a:r>
                      <a:endParaRPr lang="en-ZA" sz="900" dirty="0">
                        <a:effectLst/>
                        <a:latin typeface="Arial"/>
                        <a:ea typeface="MS Mincho"/>
                        <a:cs typeface="Times New Roman"/>
                      </a:endParaRPr>
                    </a:p>
                    <a:p>
                      <a:pPr algn="ctr">
                        <a:lnSpc>
                          <a:spcPct val="150000"/>
                        </a:lnSpc>
                        <a:spcAft>
                          <a:spcPts val="0"/>
                        </a:spcAft>
                      </a:pPr>
                      <a:r>
                        <a:rPr lang="en-GB" sz="900" b="1" kern="1200" dirty="0">
                          <a:solidFill>
                            <a:srgbClr val="92D050"/>
                          </a:solidFill>
                          <a:effectLst/>
                          <a:latin typeface="Arial"/>
                          <a:ea typeface="MS Mincho"/>
                          <a:cs typeface="Arial"/>
                        </a:rPr>
                        <a:t> </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900" b="1" kern="1200" dirty="0">
                          <a:solidFill>
                            <a:srgbClr val="92D050"/>
                          </a:solidFill>
                          <a:effectLst/>
                          <a:latin typeface="Arial"/>
                          <a:ea typeface="MS Mincho"/>
                          <a:cs typeface="Arial"/>
                        </a:rPr>
                        <a:t>None</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900" dirty="0">
                          <a:effectLst/>
                          <a:latin typeface="Arial"/>
                          <a:ea typeface="MS Mincho"/>
                          <a:cs typeface="Arial"/>
                        </a:rPr>
                        <a:t> None</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7376267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69424"/>
          </a:xfrm>
          <a:noFill/>
        </p:spPr>
        <p:txBody>
          <a:bodyPr>
            <a:normAutofit/>
          </a:bodyPr>
          <a:lstStyle/>
          <a:p>
            <a:r>
              <a:rPr lang="en-ZA" sz="1600" dirty="0"/>
              <a:t>PROGRAMME 4A: REGIONAL COORDINATION-REGION A</a:t>
            </a:r>
          </a:p>
        </p:txBody>
      </p:sp>
      <p:graphicFrame>
        <p:nvGraphicFramePr>
          <p:cNvPr id="2" name="Table 1"/>
          <p:cNvGraphicFramePr>
            <a:graphicFrameLocks noGrp="1"/>
          </p:cNvGraphicFramePr>
          <p:nvPr>
            <p:extLst>
              <p:ext uri="{D42A27DB-BD31-4B8C-83A1-F6EECF244321}">
                <p14:modId xmlns="" xmlns:p14="http://schemas.microsoft.com/office/powerpoint/2010/main" val="1573446496"/>
              </p:ext>
            </p:extLst>
          </p:nvPr>
        </p:nvGraphicFramePr>
        <p:xfrm>
          <a:off x="597874" y="1184031"/>
          <a:ext cx="8276495" cy="5304307"/>
        </p:xfrm>
        <a:graphic>
          <a:graphicData uri="http://schemas.openxmlformats.org/drawingml/2006/table">
            <a:tbl>
              <a:tblPr/>
              <a:tblGrid>
                <a:gridCol w="937253"/>
                <a:gridCol w="930866"/>
                <a:gridCol w="573210"/>
                <a:gridCol w="1170369"/>
                <a:gridCol w="585166"/>
                <a:gridCol w="750277"/>
                <a:gridCol w="797170"/>
                <a:gridCol w="750277"/>
                <a:gridCol w="1781907"/>
              </a:tblGrid>
              <a:tr h="306562">
                <a:tc gridSpan="9">
                  <a:txBody>
                    <a:bodyPr/>
                    <a:lstStyle/>
                    <a:p>
                      <a:pPr algn="l">
                        <a:lnSpc>
                          <a:spcPct val="150000"/>
                        </a:lnSpc>
                        <a:spcAft>
                          <a:spcPts val="0"/>
                        </a:spcAft>
                      </a:pPr>
                      <a:r>
                        <a:rPr lang="en-US" sz="900" b="1" dirty="0" err="1">
                          <a:solidFill>
                            <a:srgbClr val="FFFFFF"/>
                          </a:solidFill>
                          <a:effectLst/>
                          <a:latin typeface="Arial"/>
                          <a:ea typeface="MS Mincho"/>
                          <a:cs typeface="Arial"/>
                        </a:rPr>
                        <a:t>Programme</a:t>
                      </a:r>
                      <a:r>
                        <a:rPr lang="en-US" sz="900" b="1" dirty="0">
                          <a:solidFill>
                            <a:srgbClr val="FFFFFF"/>
                          </a:solidFill>
                          <a:effectLst/>
                          <a:latin typeface="Arial"/>
                          <a:ea typeface="MS Mincho"/>
                          <a:cs typeface="Arial"/>
                        </a:rPr>
                        <a:t> </a:t>
                      </a:r>
                      <a:r>
                        <a:rPr lang="en-GB" sz="900" b="1" dirty="0">
                          <a:solidFill>
                            <a:srgbClr val="FFFFFF"/>
                          </a:solidFill>
                          <a:effectLst/>
                          <a:latin typeface="Arial"/>
                          <a:ea typeface="MS Mincho"/>
                          <a:cs typeface="Arial"/>
                        </a:rPr>
                        <a:t>4A: Regional Coordination and Human Settlements Implementation Support Services </a:t>
                      </a:r>
                      <a:endParaRPr lang="en-ZA" sz="900" dirty="0">
                        <a:effectLst/>
                        <a:latin typeface="Arial"/>
                        <a:ea typeface="MS Mincho"/>
                        <a:cs typeface="Times New Roman"/>
                      </a:endParaRPr>
                    </a:p>
                    <a:p>
                      <a:pPr marL="86995" algn="l">
                        <a:lnSpc>
                          <a:spcPct val="115000"/>
                        </a:lnSpc>
                        <a:spcAft>
                          <a:spcPts val="0"/>
                        </a:spcAft>
                      </a:pPr>
                      <a:r>
                        <a:rPr lang="en-GB" sz="900" b="1" dirty="0">
                          <a:solidFill>
                            <a:srgbClr val="FFFFFF"/>
                          </a:solidFill>
                          <a:effectLst/>
                          <a:latin typeface="Calibri"/>
                          <a:cs typeface="Arial"/>
                        </a:rPr>
                        <a:t>Strategic Goal: Accelerate delivery of resilient, integrated and sustainable human settlements</a:t>
                      </a:r>
                      <a:endParaRPr lang="en-ZA" sz="900" dirty="0">
                        <a:effectLst/>
                        <a:latin typeface="Calibri"/>
                        <a:cs typeface="Times New Roman"/>
                      </a:endParaRPr>
                    </a:p>
                  </a:txBody>
                  <a:tcPr marL="51284" marR="51284" marT="23766" marB="237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444778">
                <a:tc>
                  <a:txBody>
                    <a:bodyPr/>
                    <a:lstStyle/>
                    <a:p>
                      <a:pPr algn="just">
                        <a:lnSpc>
                          <a:spcPct val="150000"/>
                        </a:lnSpc>
                        <a:spcAft>
                          <a:spcPts val="0"/>
                        </a:spcAft>
                      </a:pPr>
                      <a:r>
                        <a:rPr lang="en-GB" sz="900" b="1" dirty="0">
                          <a:effectLst/>
                          <a:latin typeface="Arial"/>
                          <a:ea typeface="MS Mincho"/>
                          <a:cs typeface="Arial"/>
                        </a:rPr>
                        <a:t>Strategic Objective</a:t>
                      </a:r>
                      <a:endParaRPr lang="en-ZA" sz="900" dirty="0">
                        <a:effectLst/>
                        <a:latin typeface="Arial"/>
                        <a:ea typeface="MS Mincho"/>
                        <a:cs typeface="Times New Roman"/>
                      </a:endParaRPr>
                    </a:p>
                  </a:txBody>
                  <a:tcPr marL="51284" marR="51284" marT="23766" marB="237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900" b="1" dirty="0">
                          <a:effectLst/>
                          <a:latin typeface="Arial"/>
                          <a:ea typeface="MS Mincho"/>
                          <a:cs typeface="Arial"/>
                        </a:rPr>
                        <a:t>Key Activities</a:t>
                      </a:r>
                      <a:endParaRPr lang="en-ZA" sz="900" dirty="0">
                        <a:effectLst/>
                        <a:latin typeface="Arial"/>
                        <a:ea typeface="MS Mincho"/>
                        <a:cs typeface="Times New Roman"/>
                      </a:endParaRPr>
                    </a:p>
                  </a:txBody>
                  <a:tcPr marL="51284" marR="51284" marT="23766" marB="237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900" b="1">
                          <a:effectLst/>
                          <a:latin typeface="Arial"/>
                          <a:ea typeface="MS Mincho"/>
                          <a:cs typeface="Arial"/>
                        </a:rPr>
                        <a:t>Indicator Number</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900" b="1">
                          <a:effectLst/>
                          <a:latin typeface="Arial"/>
                          <a:ea typeface="MS Mincho"/>
                          <a:cs typeface="Arial"/>
                        </a:rPr>
                        <a:t>Performance Measure/Indicator</a:t>
                      </a:r>
                      <a:endParaRPr lang="en-ZA" sz="900">
                        <a:effectLst/>
                        <a:latin typeface="Arial"/>
                        <a:ea typeface="MS Mincho"/>
                        <a:cs typeface="Times New Roman"/>
                      </a:endParaRPr>
                    </a:p>
                  </a:txBody>
                  <a:tcPr marL="51284" marR="51284" marT="23766" marB="237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900">
                          <a:effectLst/>
                          <a:latin typeface="Arial"/>
                          <a:ea typeface="MS Mincho"/>
                          <a:cs typeface="Arial"/>
                        </a:rPr>
                        <a:t>Baseline</a:t>
                      </a:r>
                      <a:endParaRPr lang="en-ZA" sz="900">
                        <a:effectLst/>
                        <a:latin typeface="Arial"/>
                        <a:ea typeface="MS Mincho"/>
                        <a:cs typeface="Times New Roman"/>
                      </a:endParaRPr>
                    </a:p>
                  </a:txBody>
                  <a:tcPr marL="51284" marR="51284" marT="23766" marB="237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900" b="1">
                          <a:effectLst/>
                          <a:latin typeface="Arial"/>
                          <a:ea typeface="MS Mincho"/>
                          <a:cs typeface="Arial"/>
                        </a:rPr>
                        <a:t>2017/18 Target</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a:effectLst/>
                          <a:latin typeface="Arial"/>
                          <a:ea typeface="MS Mincho"/>
                          <a:cs typeface="Arial"/>
                        </a:rPr>
                        <a:t>Annual Performance</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a:effectLst/>
                          <a:latin typeface="Arial"/>
                          <a:ea typeface="MS Mincho"/>
                          <a:cs typeface="Arial"/>
                        </a:rPr>
                        <a:t>Variance</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dirty="0">
                          <a:effectLst/>
                          <a:latin typeface="Arial"/>
                          <a:ea typeface="MS Mincho"/>
                          <a:cs typeface="Arial"/>
                        </a:rPr>
                        <a:t>Reasons for variance</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3178">
                <a:tc rowSpan="2">
                  <a:txBody>
                    <a:bodyPr/>
                    <a:lstStyle/>
                    <a:p>
                      <a:pPr algn="just">
                        <a:lnSpc>
                          <a:spcPct val="115000"/>
                        </a:lnSpc>
                        <a:spcAft>
                          <a:spcPts val="0"/>
                        </a:spcAft>
                      </a:pPr>
                      <a:r>
                        <a:rPr lang="en-GB" sz="900" dirty="0">
                          <a:effectLst/>
                          <a:latin typeface="Arial"/>
                          <a:ea typeface="MS Mincho"/>
                          <a:cs typeface="Arial"/>
                        </a:rPr>
                        <a:t>To enhance capacity and provide projects implementation services to provinces and municipalities for human settlements development</a:t>
                      </a:r>
                      <a:endParaRPr lang="en-ZA" sz="900" dirty="0">
                        <a:effectLst/>
                        <a:latin typeface="Arial"/>
                        <a:ea typeface="MS Mincho"/>
                        <a:cs typeface="Times New Roman"/>
                      </a:endParaRPr>
                    </a:p>
                  </a:txBody>
                  <a:tcPr marL="51284" marR="51284" marT="23766" marB="237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just">
                        <a:lnSpc>
                          <a:spcPct val="115000"/>
                        </a:lnSpc>
                        <a:spcAft>
                          <a:spcPts val="0"/>
                        </a:spcAft>
                      </a:pPr>
                      <a:r>
                        <a:rPr lang="en-GB" sz="900" dirty="0">
                          <a:effectLst/>
                          <a:latin typeface="Arial"/>
                          <a:ea typeface="MS Mincho"/>
                          <a:cs typeface="Arial"/>
                        </a:rPr>
                        <a:t>Deliver/support serviced lands for human settlements</a:t>
                      </a:r>
                      <a:endParaRPr lang="en-ZA" sz="900" dirty="0">
                        <a:effectLst/>
                        <a:latin typeface="Arial"/>
                        <a:ea typeface="MS Mincho"/>
                        <a:cs typeface="Times New Roman"/>
                      </a:endParaRPr>
                    </a:p>
                  </a:txBody>
                  <a:tcPr marL="51284" marR="51284" marT="23766" marB="237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a:lnSpc>
                          <a:spcPct val="115000"/>
                        </a:lnSpc>
                        <a:spcAft>
                          <a:spcPts val="0"/>
                        </a:spcAft>
                      </a:pPr>
                      <a:r>
                        <a:rPr lang="en-US" sz="900" dirty="0">
                          <a:effectLst/>
                          <a:latin typeface="Arial"/>
                          <a:ea typeface="MS Mincho"/>
                          <a:cs typeface="Arial"/>
                        </a:rPr>
                        <a:t>4A.5</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15000"/>
                        </a:lnSpc>
                        <a:spcAft>
                          <a:spcPts val="0"/>
                        </a:spcAft>
                      </a:pPr>
                      <a:r>
                        <a:rPr lang="en-GB" sz="900" dirty="0">
                          <a:effectLst/>
                          <a:latin typeface="Arial"/>
                          <a:ea typeface="MS Mincho"/>
                          <a:cs typeface="Arial"/>
                        </a:rPr>
                        <a:t>Number of human settlements units delivered in </a:t>
                      </a:r>
                      <a:r>
                        <a:rPr lang="en-GB" sz="900" b="1" dirty="0">
                          <a:effectLst/>
                          <a:latin typeface="Arial"/>
                          <a:ea typeface="MS Mincho"/>
                          <a:cs typeface="Arial"/>
                        </a:rPr>
                        <a:t>Western Cape</a:t>
                      </a:r>
                      <a:r>
                        <a:rPr lang="en-GB" sz="900" dirty="0">
                          <a:effectLst/>
                          <a:latin typeface="Arial"/>
                          <a:ea typeface="MS Mincho"/>
                          <a:cs typeface="Arial"/>
                        </a:rPr>
                        <a:t> Province</a:t>
                      </a:r>
                      <a:endParaRPr lang="en-ZA" sz="900" dirty="0">
                        <a:effectLst/>
                        <a:latin typeface="Arial"/>
                        <a:ea typeface="MS Mincho"/>
                        <a:cs typeface="Times New Roman"/>
                      </a:endParaRPr>
                    </a:p>
                  </a:txBody>
                  <a:tcPr marL="51284" marR="51284" marT="23766" marB="237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900" b="1" dirty="0">
                          <a:effectLst/>
                          <a:latin typeface="Arial"/>
                          <a:ea typeface="MS Mincho"/>
                          <a:cs typeface="Arial"/>
                        </a:rPr>
                        <a:t>1250 Serviced Sites</a:t>
                      </a:r>
                      <a:endParaRPr lang="en-ZA" sz="900" dirty="0">
                        <a:effectLst/>
                        <a:latin typeface="Arial"/>
                        <a:ea typeface="MS Mincho"/>
                        <a:cs typeface="Times New Roman"/>
                      </a:endParaRPr>
                    </a:p>
                  </a:txBody>
                  <a:tcPr marL="51284" marR="51284" marT="23766" marB="237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900" b="1" dirty="0">
                          <a:effectLst/>
                          <a:latin typeface="Arial"/>
                          <a:ea typeface="MS Mincho"/>
                          <a:cs typeface="Arial"/>
                        </a:rPr>
                        <a:t>1335 serviced sites</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US" sz="900" b="1" dirty="0">
                          <a:solidFill>
                            <a:srgbClr val="00B050"/>
                          </a:solidFill>
                          <a:effectLst/>
                          <a:latin typeface="Arial"/>
                          <a:ea typeface="Calibri"/>
                          <a:cs typeface="Arial"/>
                        </a:rPr>
                        <a:t>Achieved</a:t>
                      </a:r>
                      <a:endParaRPr lang="en-ZA" sz="900" dirty="0">
                        <a:effectLst/>
                        <a:latin typeface="Arial"/>
                        <a:ea typeface="MS Mincho"/>
                        <a:cs typeface="Times New Roman"/>
                      </a:endParaRPr>
                    </a:p>
                    <a:p>
                      <a:pPr algn="l">
                        <a:lnSpc>
                          <a:spcPct val="115000"/>
                        </a:lnSpc>
                        <a:spcAft>
                          <a:spcPts val="1000"/>
                        </a:spcAft>
                      </a:pPr>
                      <a:r>
                        <a:rPr lang="en-US" sz="900" b="1" dirty="0">
                          <a:solidFill>
                            <a:srgbClr val="00B050"/>
                          </a:solidFill>
                          <a:effectLst/>
                          <a:latin typeface="Arial"/>
                          <a:ea typeface="Calibri"/>
                          <a:cs typeface="Arial"/>
                        </a:rPr>
                        <a:t> </a:t>
                      </a:r>
                      <a:r>
                        <a:rPr lang="en-US" sz="900" dirty="0">
                          <a:solidFill>
                            <a:srgbClr val="00B050"/>
                          </a:solidFill>
                          <a:effectLst/>
                          <a:latin typeface="Arial"/>
                          <a:ea typeface="Calibri"/>
                          <a:cs typeface="Arial"/>
                        </a:rPr>
                        <a:t>A total of 3386 sites were delivered</a:t>
                      </a:r>
                      <a:r>
                        <a:rPr lang="en-US" sz="900" b="1" dirty="0">
                          <a:solidFill>
                            <a:srgbClr val="00B050"/>
                          </a:solidFill>
                          <a:effectLst/>
                          <a:latin typeface="Arial"/>
                          <a:ea typeface="Calibri"/>
                          <a:cs typeface="Arial"/>
                        </a:rPr>
                        <a:t>,</a:t>
                      </a:r>
                      <a:endParaRPr lang="en-ZA" sz="900" dirty="0">
                        <a:effectLst/>
                        <a:latin typeface="Arial"/>
                        <a:ea typeface="MS Mincho"/>
                        <a:cs typeface="Times New Roman"/>
                      </a:endParaRPr>
                    </a:p>
                    <a:p>
                      <a:pPr marL="31750" algn="ctr">
                        <a:lnSpc>
                          <a:spcPct val="115000"/>
                        </a:lnSpc>
                        <a:spcAft>
                          <a:spcPts val="1000"/>
                        </a:spcAft>
                        <a:tabLst>
                          <a:tab pos="457200" algn="l"/>
                        </a:tabLst>
                      </a:pPr>
                      <a:r>
                        <a:rPr lang="en-US" sz="900" b="1" dirty="0">
                          <a:solidFill>
                            <a:srgbClr val="00B050"/>
                          </a:solidFill>
                          <a:effectLst/>
                          <a:latin typeface="Arial"/>
                          <a:ea typeface="Calibri"/>
                          <a:cs typeface="Arial"/>
                        </a:rPr>
                        <a:t> </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GB" sz="900" dirty="0">
                          <a:effectLst/>
                          <a:latin typeface="Arial"/>
                          <a:ea typeface="MS Mincho"/>
                          <a:cs typeface="Arial"/>
                        </a:rPr>
                        <a:t>The target was   exceeded by 2051 sites serviced</a:t>
                      </a:r>
                      <a:r>
                        <a:rPr lang="en-GB" sz="900" b="1" dirty="0">
                          <a:solidFill>
                            <a:srgbClr val="FFFFFF"/>
                          </a:solidFill>
                          <a:effectLst/>
                          <a:latin typeface="Arial"/>
                          <a:ea typeface="MS Mincho"/>
                          <a:cs typeface="Arial"/>
                        </a:rPr>
                        <a:t>.</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6995" algn="l">
                        <a:lnSpc>
                          <a:spcPct val="115000"/>
                        </a:lnSpc>
                        <a:spcAft>
                          <a:spcPts val="0"/>
                        </a:spcAft>
                      </a:pPr>
                      <a:r>
                        <a:rPr lang="en-GB" sz="900" kern="1200" dirty="0">
                          <a:solidFill>
                            <a:schemeClr val="tx1"/>
                          </a:solidFill>
                          <a:effectLst/>
                          <a:latin typeface="Arial"/>
                          <a:ea typeface="MS Mincho"/>
                          <a:cs typeface="Arial"/>
                        </a:rPr>
                        <a:t>Due to impeded progress with certain projects – notably Joe </a:t>
                      </a:r>
                      <a:r>
                        <a:rPr lang="en-GB" sz="900" kern="1200" dirty="0" err="1">
                          <a:solidFill>
                            <a:schemeClr val="tx1"/>
                          </a:solidFill>
                          <a:effectLst/>
                          <a:latin typeface="Arial"/>
                          <a:ea typeface="MS Mincho"/>
                          <a:cs typeface="Arial"/>
                        </a:rPr>
                        <a:t>Slovo</a:t>
                      </a:r>
                      <a:r>
                        <a:rPr lang="en-GB" sz="900" kern="1200" dirty="0">
                          <a:solidFill>
                            <a:schemeClr val="tx1"/>
                          </a:solidFill>
                          <a:effectLst/>
                          <a:latin typeface="Arial"/>
                          <a:ea typeface="MS Mincho"/>
                          <a:cs typeface="Arial"/>
                        </a:rPr>
                        <a:t> Phase 3 and </a:t>
                      </a:r>
                      <a:r>
                        <a:rPr lang="en-GB" sz="900" kern="1200" dirty="0" err="1">
                          <a:solidFill>
                            <a:schemeClr val="tx1"/>
                          </a:solidFill>
                          <a:effectLst/>
                          <a:latin typeface="Arial"/>
                          <a:ea typeface="MS Mincho"/>
                          <a:cs typeface="Arial"/>
                        </a:rPr>
                        <a:t>Boystown</a:t>
                      </a:r>
                      <a:r>
                        <a:rPr lang="en-GB" sz="900" kern="1200" dirty="0">
                          <a:solidFill>
                            <a:schemeClr val="tx1"/>
                          </a:solidFill>
                          <a:effectLst/>
                          <a:latin typeface="Arial"/>
                          <a:ea typeface="MS Mincho"/>
                          <a:cs typeface="Arial"/>
                        </a:rPr>
                        <a:t> – additional projects were added to the existing portfolio in Q3 to compensate for the challenges experienced</a:t>
                      </a:r>
                      <a:endParaRPr lang="en-ZA" sz="900" kern="1200" dirty="0">
                        <a:solidFill>
                          <a:schemeClr val="tx1"/>
                        </a:solidFill>
                        <a:effectLst/>
                        <a:latin typeface="Arial"/>
                        <a:ea typeface="MS Mincho"/>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1111">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lnSpc>
                          <a:spcPct val="115000"/>
                        </a:lnSpc>
                        <a:spcAft>
                          <a:spcPts val="0"/>
                        </a:spcAft>
                      </a:pPr>
                      <a:r>
                        <a:rPr lang="en-GB" sz="900" b="1" dirty="0">
                          <a:effectLst/>
                          <a:latin typeface="Arial"/>
                          <a:ea typeface="MS Mincho"/>
                          <a:cs typeface="Arial"/>
                        </a:rPr>
                        <a:t>1325 Housing Units</a:t>
                      </a:r>
                      <a:endParaRPr lang="en-ZA" sz="900" dirty="0">
                        <a:effectLst/>
                        <a:latin typeface="Arial"/>
                        <a:ea typeface="MS Mincho"/>
                        <a:cs typeface="Times New Roman"/>
                      </a:endParaRPr>
                    </a:p>
                  </a:txBody>
                  <a:tcPr marL="51284" marR="51284" marT="23766" marB="237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900" b="1" dirty="0">
                          <a:effectLst/>
                          <a:latin typeface="Arial"/>
                          <a:ea typeface="MS Mincho"/>
                          <a:cs typeface="Arial"/>
                        </a:rPr>
                        <a:t>1595 housing units</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0" algn="ctr">
                        <a:lnSpc>
                          <a:spcPct val="115000"/>
                        </a:lnSpc>
                        <a:spcAft>
                          <a:spcPts val="1000"/>
                        </a:spcAft>
                        <a:tabLst>
                          <a:tab pos="457200" algn="l"/>
                        </a:tabLst>
                      </a:pPr>
                      <a:r>
                        <a:rPr lang="en-US" sz="900" b="1" dirty="0">
                          <a:solidFill>
                            <a:srgbClr val="00B050"/>
                          </a:solidFill>
                          <a:effectLst/>
                          <a:latin typeface="Arial"/>
                          <a:ea typeface="Calibri"/>
                          <a:cs typeface="Arial"/>
                        </a:rPr>
                        <a:t>Achieved</a:t>
                      </a:r>
                      <a:r>
                        <a:rPr lang="en-US" sz="900" dirty="0">
                          <a:effectLst/>
                          <a:latin typeface="Arial"/>
                          <a:ea typeface="MS Mincho"/>
                          <a:cs typeface="Arial"/>
                        </a:rPr>
                        <a:t> </a:t>
                      </a:r>
                      <a:endParaRPr lang="en-ZA" sz="900" dirty="0">
                        <a:effectLst/>
                        <a:latin typeface="Arial"/>
                        <a:ea typeface="MS Mincho"/>
                        <a:cs typeface="Times New Roman"/>
                      </a:endParaRPr>
                    </a:p>
                    <a:p>
                      <a:pPr marL="31750" algn="ctr">
                        <a:lnSpc>
                          <a:spcPct val="115000"/>
                        </a:lnSpc>
                        <a:spcAft>
                          <a:spcPts val="1000"/>
                        </a:spcAft>
                        <a:tabLst>
                          <a:tab pos="457200" algn="l"/>
                        </a:tabLst>
                      </a:pPr>
                      <a:r>
                        <a:rPr lang="en-GB" sz="900" dirty="0">
                          <a:effectLst/>
                          <a:latin typeface="Arial"/>
                          <a:ea typeface="MS Mincho"/>
                          <a:cs typeface="Arial"/>
                        </a:rPr>
                        <a:t>A total  </a:t>
                      </a:r>
                      <a:r>
                        <a:rPr lang="en-GB" sz="900" b="1" dirty="0">
                          <a:effectLst/>
                          <a:latin typeface="Arial"/>
                          <a:ea typeface="MS Mincho"/>
                          <a:cs typeface="Arial"/>
                        </a:rPr>
                        <a:t>of 1994 units were achieved</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0" algn="just">
                        <a:lnSpc>
                          <a:spcPct val="115000"/>
                        </a:lnSpc>
                        <a:spcAft>
                          <a:spcPts val="1000"/>
                        </a:spcAft>
                        <a:tabLst>
                          <a:tab pos="457200" algn="l"/>
                        </a:tabLst>
                      </a:pPr>
                      <a:r>
                        <a:rPr lang="en-GB" sz="900" dirty="0">
                          <a:effectLst/>
                          <a:latin typeface="Arial"/>
                          <a:ea typeface="MS Mincho"/>
                          <a:cs typeface="Arial"/>
                        </a:rPr>
                        <a:t>The target was exceeded by 399 Housing Units</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GB" sz="900" dirty="0">
                          <a:effectLst/>
                          <a:latin typeface="Arial"/>
                          <a:ea typeface="MS Mincho"/>
                          <a:cs typeface="Arial"/>
                        </a:rPr>
                        <a:t>Due to impeded progress with certain projects – notably Joe </a:t>
                      </a:r>
                      <a:r>
                        <a:rPr lang="en-GB" sz="900" dirty="0" err="1">
                          <a:effectLst/>
                          <a:latin typeface="Arial"/>
                          <a:ea typeface="MS Mincho"/>
                          <a:cs typeface="Arial"/>
                        </a:rPr>
                        <a:t>Slovo</a:t>
                      </a:r>
                      <a:r>
                        <a:rPr lang="en-GB" sz="900" dirty="0">
                          <a:effectLst/>
                          <a:latin typeface="Arial"/>
                          <a:ea typeface="MS Mincho"/>
                          <a:cs typeface="Arial"/>
                        </a:rPr>
                        <a:t> Phase 3 and </a:t>
                      </a:r>
                      <a:r>
                        <a:rPr lang="en-GB" sz="900" dirty="0" err="1">
                          <a:effectLst/>
                          <a:latin typeface="Arial"/>
                          <a:ea typeface="MS Mincho"/>
                          <a:cs typeface="Arial"/>
                        </a:rPr>
                        <a:t>Boystown</a:t>
                      </a:r>
                      <a:r>
                        <a:rPr lang="en-GB" sz="900" dirty="0">
                          <a:effectLst/>
                          <a:latin typeface="Arial"/>
                          <a:ea typeface="MS Mincho"/>
                          <a:cs typeface="Arial"/>
                        </a:rPr>
                        <a:t> – additional projects were added to the existing portfolio in Q3 to compensate for the challenges experienced. </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32602265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69424"/>
          </a:xfrm>
          <a:noFill/>
        </p:spPr>
        <p:txBody>
          <a:bodyPr>
            <a:normAutofit fontScale="90000"/>
          </a:bodyPr>
          <a:lstStyle/>
          <a:p>
            <a:r>
              <a:rPr lang="en-ZA" sz="1600" dirty="0" smtClean="0"/>
              <a:t>PROGRAMME 4</a:t>
            </a:r>
            <a:br>
              <a:rPr lang="en-ZA" sz="1600" dirty="0" smtClean="0"/>
            </a:br>
            <a:r>
              <a:rPr lang="en-ZA" sz="1600" dirty="0" smtClean="0"/>
              <a:t>REGION A</a:t>
            </a:r>
            <a:endParaRPr lang="en-ZA" sz="1600" dirty="0"/>
          </a:p>
        </p:txBody>
      </p:sp>
      <p:graphicFrame>
        <p:nvGraphicFramePr>
          <p:cNvPr id="2" name="Table 1"/>
          <p:cNvGraphicFramePr>
            <a:graphicFrameLocks noGrp="1"/>
          </p:cNvGraphicFramePr>
          <p:nvPr>
            <p:extLst>
              <p:ext uri="{D42A27DB-BD31-4B8C-83A1-F6EECF244321}">
                <p14:modId xmlns="" xmlns:p14="http://schemas.microsoft.com/office/powerpoint/2010/main" val="1387808303"/>
              </p:ext>
            </p:extLst>
          </p:nvPr>
        </p:nvGraphicFramePr>
        <p:xfrm>
          <a:off x="621323" y="902678"/>
          <a:ext cx="8323385" cy="5236832"/>
        </p:xfrm>
        <a:graphic>
          <a:graphicData uri="http://schemas.openxmlformats.org/drawingml/2006/table">
            <a:tbl>
              <a:tblPr/>
              <a:tblGrid>
                <a:gridCol w="967054"/>
                <a:gridCol w="756290"/>
                <a:gridCol w="660004"/>
                <a:gridCol w="1197786"/>
                <a:gridCol w="696671"/>
                <a:gridCol w="904450"/>
                <a:gridCol w="953339"/>
                <a:gridCol w="770005"/>
                <a:gridCol w="1417786"/>
              </a:tblGrid>
              <a:tr h="93785">
                <a:tc gridSpan="9">
                  <a:txBody>
                    <a:bodyPr/>
                    <a:lstStyle/>
                    <a:p>
                      <a:pPr algn="l">
                        <a:lnSpc>
                          <a:spcPct val="150000"/>
                        </a:lnSpc>
                        <a:spcAft>
                          <a:spcPts val="0"/>
                        </a:spcAft>
                      </a:pPr>
                      <a:r>
                        <a:rPr lang="en-US" sz="900" b="1" dirty="0" err="1">
                          <a:solidFill>
                            <a:srgbClr val="FFFFFF"/>
                          </a:solidFill>
                          <a:effectLst/>
                          <a:latin typeface="Arial"/>
                          <a:ea typeface="MS Mincho"/>
                          <a:cs typeface="Arial"/>
                        </a:rPr>
                        <a:t>Programme</a:t>
                      </a:r>
                      <a:r>
                        <a:rPr lang="en-US" sz="900" b="1" dirty="0">
                          <a:solidFill>
                            <a:srgbClr val="FFFFFF"/>
                          </a:solidFill>
                          <a:effectLst/>
                          <a:latin typeface="Arial"/>
                          <a:ea typeface="MS Mincho"/>
                          <a:cs typeface="Arial"/>
                        </a:rPr>
                        <a:t> </a:t>
                      </a:r>
                      <a:r>
                        <a:rPr lang="en-GB" sz="900" b="1" dirty="0">
                          <a:solidFill>
                            <a:srgbClr val="FFFFFF"/>
                          </a:solidFill>
                          <a:effectLst/>
                          <a:latin typeface="Arial"/>
                          <a:ea typeface="MS Mincho"/>
                          <a:cs typeface="Arial"/>
                        </a:rPr>
                        <a:t>4A: Regional Coordination and Human Settlements Implementation Support Services </a:t>
                      </a:r>
                      <a:endParaRPr lang="en-ZA" sz="900" dirty="0">
                        <a:effectLst/>
                        <a:latin typeface="Arial"/>
                        <a:ea typeface="MS Mincho"/>
                        <a:cs typeface="Times New Roman"/>
                      </a:endParaRPr>
                    </a:p>
                    <a:p>
                      <a:pPr marL="86995" algn="l">
                        <a:lnSpc>
                          <a:spcPct val="115000"/>
                        </a:lnSpc>
                        <a:spcAft>
                          <a:spcPts val="0"/>
                        </a:spcAft>
                      </a:pPr>
                      <a:r>
                        <a:rPr lang="en-GB" sz="900" b="1" dirty="0">
                          <a:solidFill>
                            <a:srgbClr val="FFFFFF"/>
                          </a:solidFill>
                          <a:effectLst/>
                          <a:latin typeface="Calibri"/>
                          <a:cs typeface="Arial"/>
                        </a:rPr>
                        <a:t>Strategic Goal: Accelerate delivery of resilient, integrated and sustainable human settlements</a:t>
                      </a:r>
                      <a:endParaRPr lang="en-ZA" sz="900" dirty="0">
                        <a:effectLst/>
                        <a:latin typeface="Calibri"/>
                        <a:cs typeface="Times New Roman"/>
                      </a:endParaRPr>
                    </a:p>
                  </a:txBody>
                  <a:tcPr marL="10583" marR="10583" marT="4904" marB="49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456347">
                <a:tc>
                  <a:txBody>
                    <a:bodyPr/>
                    <a:lstStyle/>
                    <a:p>
                      <a:pPr algn="just">
                        <a:lnSpc>
                          <a:spcPct val="150000"/>
                        </a:lnSpc>
                        <a:spcAft>
                          <a:spcPts val="0"/>
                        </a:spcAft>
                      </a:pPr>
                      <a:r>
                        <a:rPr lang="en-GB" sz="900" b="1" dirty="0">
                          <a:effectLst/>
                          <a:latin typeface="Arial"/>
                          <a:ea typeface="MS Mincho"/>
                          <a:cs typeface="Arial"/>
                        </a:rPr>
                        <a:t>Strategic Objective</a:t>
                      </a:r>
                      <a:endParaRPr lang="en-ZA" sz="900" dirty="0">
                        <a:effectLst/>
                        <a:latin typeface="Arial"/>
                        <a:ea typeface="MS Mincho"/>
                        <a:cs typeface="Times New Roman"/>
                      </a:endParaRPr>
                    </a:p>
                  </a:txBody>
                  <a:tcPr marL="10583" marR="10583" marT="4904" marB="49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900" b="1">
                          <a:effectLst/>
                          <a:latin typeface="Arial"/>
                          <a:ea typeface="MS Mincho"/>
                          <a:cs typeface="Arial"/>
                        </a:rPr>
                        <a:t>Key Activities</a:t>
                      </a:r>
                      <a:endParaRPr lang="en-ZA" sz="900">
                        <a:effectLst/>
                        <a:latin typeface="Arial"/>
                        <a:ea typeface="MS Mincho"/>
                        <a:cs typeface="Times New Roman"/>
                      </a:endParaRPr>
                    </a:p>
                  </a:txBody>
                  <a:tcPr marL="10583" marR="10583" marT="4904" marB="49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900" b="1">
                          <a:effectLst/>
                          <a:latin typeface="Arial"/>
                          <a:ea typeface="MS Mincho"/>
                          <a:cs typeface="Arial"/>
                        </a:rPr>
                        <a:t>Indicator Number</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900" b="1">
                          <a:effectLst/>
                          <a:latin typeface="Arial"/>
                          <a:ea typeface="MS Mincho"/>
                          <a:cs typeface="Arial"/>
                        </a:rPr>
                        <a:t>Performance Measure/Indicator</a:t>
                      </a:r>
                      <a:endParaRPr lang="en-ZA" sz="900">
                        <a:effectLst/>
                        <a:latin typeface="Arial"/>
                        <a:ea typeface="MS Mincho"/>
                        <a:cs typeface="Times New Roman"/>
                      </a:endParaRPr>
                    </a:p>
                  </a:txBody>
                  <a:tcPr marL="10583" marR="10583" marT="4904" marB="49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900">
                          <a:effectLst/>
                          <a:latin typeface="Arial"/>
                          <a:ea typeface="MS Mincho"/>
                          <a:cs typeface="Arial"/>
                        </a:rPr>
                        <a:t>Baseline</a:t>
                      </a:r>
                      <a:endParaRPr lang="en-ZA" sz="900">
                        <a:effectLst/>
                        <a:latin typeface="Arial"/>
                        <a:ea typeface="MS Mincho"/>
                        <a:cs typeface="Times New Roman"/>
                      </a:endParaRPr>
                    </a:p>
                  </a:txBody>
                  <a:tcPr marL="10583" marR="10583" marT="4904" marB="49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900" b="1">
                          <a:effectLst/>
                          <a:latin typeface="Arial"/>
                          <a:ea typeface="MS Mincho"/>
                          <a:cs typeface="Arial"/>
                        </a:rPr>
                        <a:t>2017/18 Target</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dirty="0">
                          <a:effectLst/>
                          <a:latin typeface="Arial"/>
                          <a:ea typeface="MS Mincho"/>
                          <a:cs typeface="Arial"/>
                        </a:rPr>
                        <a:t>Annual Performance</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a:effectLst/>
                          <a:latin typeface="Arial"/>
                          <a:ea typeface="MS Mincho"/>
                          <a:cs typeface="Arial"/>
                        </a:rPr>
                        <a:t>Variance</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dirty="0">
                          <a:effectLst/>
                          <a:latin typeface="Arial"/>
                          <a:ea typeface="MS Mincho"/>
                          <a:cs typeface="Arial"/>
                        </a:rPr>
                        <a:t>Reasons for variance</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0431">
                <a:tc rowSpan="2">
                  <a:txBody>
                    <a:bodyPr/>
                    <a:lstStyle/>
                    <a:p>
                      <a:pPr algn="just">
                        <a:lnSpc>
                          <a:spcPct val="115000"/>
                        </a:lnSpc>
                        <a:spcAft>
                          <a:spcPts val="0"/>
                        </a:spcAft>
                      </a:pPr>
                      <a:r>
                        <a:rPr lang="en-GB" sz="900" dirty="0">
                          <a:effectLst/>
                          <a:latin typeface="Arial"/>
                          <a:ea typeface="MS Mincho"/>
                          <a:cs typeface="Arial"/>
                        </a:rPr>
                        <a:t>To enhance capacity and provide projects implementation services to provinces and municipalities for human settlements development</a:t>
                      </a:r>
                      <a:endParaRPr lang="en-ZA" sz="900" dirty="0">
                        <a:effectLst/>
                        <a:latin typeface="Arial"/>
                        <a:ea typeface="MS Mincho"/>
                        <a:cs typeface="Times New Roman"/>
                      </a:endParaRPr>
                    </a:p>
                  </a:txBody>
                  <a:tcPr marL="10583" marR="10583" marT="4904" marB="49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15000"/>
                        </a:lnSpc>
                        <a:spcAft>
                          <a:spcPts val="0"/>
                        </a:spcAft>
                      </a:pPr>
                      <a:r>
                        <a:rPr lang="en-US" sz="900" dirty="0">
                          <a:effectLst/>
                          <a:latin typeface="Arial"/>
                          <a:ea typeface="MS Mincho"/>
                          <a:cs typeface="Arial"/>
                        </a:rPr>
                        <a:t> </a:t>
                      </a:r>
                      <a:endParaRPr lang="en-ZA" sz="900" dirty="0">
                        <a:effectLst/>
                        <a:latin typeface="Arial"/>
                        <a:ea typeface="MS Mincho"/>
                        <a:cs typeface="Times New Roman"/>
                      </a:endParaRPr>
                    </a:p>
                  </a:txBody>
                  <a:tcPr marL="10583" marR="10583" marT="4904" marB="49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900" dirty="0">
                          <a:effectLst/>
                          <a:latin typeface="Arial"/>
                          <a:ea typeface="MS Mincho"/>
                          <a:cs typeface="Arial"/>
                        </a:rPr>
                        <a:t>4A.6</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tabLst>
                          <a:tab pos="457200" algn="l"/>
                        </a:tabLst>
                      </a:pPr>
                      <a:r>
                        <a:rPr lang="en-GB" sz="900" dirty="0">
                          <a:effectLst/>
                          <a:latin typeface="Arial"/>
                          <a:ea typeface="MS Mincho"/>
                          <a:cs typeface="Arial"/>
                        </a:rPr>
                        <a:t>Number of human settlements units delivered in </a:t>
                      </a:r>
                      <a:r>
                        <a:rPr lang="en-GB" sz="900" b="1" dirty="0">
                          <a:effectLst/>
                          <a:latin typeface="Arial"/>
                          <a:ea typeface="MS Mincho"/>
                          <a:cs typeface="Arial"/>
                        </a:rPr>
                        <a:t>Eastern Cape</a:t>
                      </a:r>
                      <a:r>
                        <a:rPr lang="en-GB" sz="900" dirty="0">
                          <a:effectLst/>
                          <a:latin typeface="Arial"/>
                          <a:ea typeface="MS Mincho"/>
                          <a:cs typeface="Arial"/>
                        </a:rPr>
                        <a:t> Province</a:t>
                      </a:r>
                      <a:endParaRPr lang="en-ZA" sz="900" dirty="0">
                        <a:effectLst/>
                        <a:latin typeface="Arial"/>
                        <a:ea typeface="MS Mincho"/>
                        <a:cs typeface="Times New Roman"/>
                      </a:endParaRPr>
                    </a:p>
                  </a:txBody>
                  <a:tcPr marL="10583" marR="10583" marT="4904" marB="49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900" b="1" dirty="0">
                          <a:effectLst/>
                          <a:latin typeface="Arial"/>
                          <a:ea typeface="MS Mincho"/>
                          <a:cs typeface="Arial"/>
                        </a:rPr>
                        <a:t>2616 Housing Units</a:t>
                      </a:r>
                      <a:endParaRPr lang="en-ZA" sz="900" dirty="0">
                        <a:effectLst/>
                        <a:latin typeface="Arial"/>
                        <a:ea typeface="MS Mincho"/>
                        <a:cs typeface="Times New Roman"/>
                      </a:endParaRPr>
                    </a:p>
                  </a:txBody>
                  <a:tcPr marL="10583" marR="10583" marT="4904" marB="49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900" b="1" dirty="0">
                          <a:effectLst/>
                          <a:latin typeface="Arial"/>
                          <a:ea typeface="MS Mincho"/>
                          <a:cs typeface="Arial"/>
                        </a:rPr>
                        <a:t>2367 housing units</a:t>
                      </a:r>
                      <a:endParaRPr lang="en-ZA" sz="900" dirty="0">
                        <a:effectLst/>
                        <a:latin typeface="Arial"/>
                        <a:ea typeface="MS Mincho"/>
                        <a:cs typeface="Times New Roman"/>
                      </a:endParaRPr>
                    </a:p>
                    <a:p>
                      <a:pPr algn="l">
                        <a:lnSpc>
                          <a:spcPct val="115000"/>
                        </a:lnSpc>
                        <a:spcAft>
                          <a:spcPts val="0"/>
                        </a:spcAft>
                      </a:pPr>
                      <a:r>
                        <a:rPr lang="en-GB" sz="900" b="1" dirty="0">
                          <a:effectLst/>
                          <a:latin typeface="Arial"/>
                          <a:ea typeface="MS Mincho"/>
                          <a:cs typeface="Arial"/>
                        </a:rPr>
                        <a:t> </a:t>
                      </a:r>
                      <a:endParaRPr lang="en-ZA" sz="900" dirty="0">
                        <a:effectLst/>
                        <a:latin typeface="Arial"/>
                        <a:ea typeface="MS Mincho"/>
                        <a:cs typeface="Times New Roman"/>
                      </a:endParaRPr>
                    </a:p>
                    <a:p>
                      <a:pPr algn="l">
                        <a:lnSpc>
                          <a:spcPct val="115000"/>
                        </a:lnSpc>
                        <a:spcAft>
                          <a:spcPts val="0"/>
                        </a:spcAft>
                      </a:pPr>
                      <a:r>
                        <a:rPr lang="en-GB" sz="900" b="1" dirty="0">
                          <a:effectLst/>
                          <a:latin typeface="Arial"/>
                          <a:ea typeface="MS Mincho"/>
                          <a:cs typeface="Arial"/>
                        </a:rPr>
                        <a:t> </a:t>
                      </a:r>
                      <a:endParaRPr lang="en-ZA" sz="900" dirty="0">
                        <a:effectLst/>
                        <a:latin typeface="Arial"/>
                        <a:ea typeface="MS Mincho"/>
                        <a:cs typeface="Times New Roman"/>
                      </a:endParaRPr>
                    </a:p>
                    <a:p>
                      <a:pPr algn="l">
                        <a:lnSpc>
                          <a:spcPct val="115000"/>
                        </a:lnSpc>
                        <a:spcAft>
                          <a:spcPts val="0"/>
                        </a:spcAft>
                      </a:pPr>
                      <a:r>
                        <a:rPr lang="en-GB" sz="900" b="1" dirty="0">
                          <a:effectLst/>
                          <a:latin typeface="Arial"/>
                          <a:ea typeface="MS Mincho"/>
                          <a:cs typeface="Arial"/>
                        </a:rPr>
                        <a:t>(0 serviced sites)</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marR="76200" algn="ctr" defTabSz="457200" rtl="0" eaLnBrk="1" latinLnBrk="0" hangingPunct="1">
                        <a:lnSpc>
                          <a:spcPct val="150000"/>
                        </a:lnSpc>
                        <a:spcAft>
                          <a:spcPts val="1000"/>
                        </a:spcAft>
                        <a:tabLst>
                          <a:tab pos="457200" algn="l"/>
                        </a:tabLst>
                      </a:pPr>
                      <a:r>
                        <a:rPr lang="en-GB" sz="800" b="1" kern="1200" dirty="0" smtClean="0">
                          <a:solidFill>
                            <a:srgbClr val="92D050"/>
                          </a:solidFill>
                          <a:effectLst/>
                          <a:latin typeface="Arial"/>
                          <a:ea typeface="MS Mincho"/>
                          <a:cs typeface="Arial"/>
                        </a:rPr>
                        <a:t>Achieved</a:t>
                      </a:r>
                    </a:p>
                    <a:p>
                      <a:pPr algn="just">
                        <a:lnSpc>
                          <a:spcPct val="115000"/>
                        </a:lnSpc>
                        <a:spcAft>
                          <a:spcPts val="1000"/>
                        </a:spcAft>
                        <a:tabLst>
                          <a:tab pos="457200" algn="l"/>
                        </a:tabLst>
                      </a:pPr>
                      <a:r>
                        <a:rPr lang="en-GB" sz="900" b="1" dirty="0" smtClean="0">
                          <a:effectLst/>
                          <a:latin typeface="Arial"/>
                          <a:ea typeface="MS Mincho"/>
                          <a:cs typeface="Arial"/>
                        </a:rPr>
                        <a:t>856 </a:t>
                      </a:r>
                      <a:r>
                        <a:rPr lang="en-GB" sz="900" b="1" dirty="0">
                          <a:effectLst/>
                          <a:latin typeface="Arial"/>
                          <a:ea typeface="MS Mincho"/>
                          <a:cs typeface="Arial"/>
                        </a:rPr>
                        <a:t>Housing Units Achieved</a:t>
                      </a:r>
                      <a:endParaRPr lang="en-ZA" sz="900" dirty="0">
                        <a:effectLst/>
                        <a:latin typeface="Arial"/>
                        <a:ea typeface="MS Mincho"/>
                        <a:cs typeface="Times New Roman"/>
                      </a:endParaRPr>
                    </a:p>
                    <a:p>
                      <a:pPr algn="ctr">
                        <a:lnSpc>
                          <a:spcPct val="115000"/>
                        </a:lnSpc>
                        <a:spcAft>
                          <a:spcPts val="0"/>
                        </a:spcAft>
                      </a:pPr>
                      <a:r>
                        <a:rPr lang="en-GB" sz="900" b="1" dirty="0">
                          <a:solidFill>
                            <a:srgbClr val="FF0000"/>
                          </a:solidFill>
                          <a:effectLst/>
                          <a:latin typeface="Arial"/>
                          <a:ea typeface="MS Mincho"/>
                          <a:cs typeface="Arial"/>
                        </a:rPr>
                        <a:t> </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GB" sz="900" b="1" dirty="0">
                          <a:solidFill>
                            <a:srgbClr val="FF0000"/>
                          </a:solidFill>
                          <a:effectLst/>
                          <a:latin typeface="Arial"/>
                          <a:ea typeface="MS Mincho"/>
                          <a:cs typeface="Arial"/>
                        </a:rPr>
                        <a:t>There </a:t>
                      </a:r>
                      <a:r>
                        <a:rPr lang="en-GB" sz="900" dirty="0">
                          <a:effectLst/>
                          <a:latin typeface="Arial"/>
                          <a:ea typeface="MS Mincho"/>
                          <a:cs typeface="Arial"/>
                        </a:rPr>
                        <a:t>was an underachievement of 1511 Housing Units</a:t>
                      </a:r>
                      <a:r>
                        <a:rPr lang="en-GB" sz="900" b="1" dirty="0">
                          <a:solidFill>
                            <a:srgbClr val="FF0000"/>
                          </a:solidFill>
                          <a:effectLst/>
                          <a:latin typeface="Arial"/>
                          <a:ea typeface="MS Mincho"/>
                          <a:cs typeface="Arial"/>
                        </a:rPr>
                        <a:t> </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tabLst>
                          <a:tab pos="457200" algn="l"/>
                        </a:tabLst>
                      </a:pPr>
                      <a:r>
                        <a:rPr lang="en-GB" sz="900" dirty="0">
                          <a:effectLst/>
                          <a:latin typeface="Arial"/>
                          <a:ea typeface="MS Mincho"/>
                          <a:cs typeface="Arial"/>
                        </a:rPr>
                        <a:t>The delay in appointing new contractors due to uncertainty regarding timeous receipt of funds from the Provincial Department of Human Settlements had a knock-on effect on attainment of units resulting in only 856 units to be constructed out of the 2367 planned with 793 units in-progress at end of the financial year</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6772">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US" sz="900" dirty="0">
                          <a:effectLst/>
                          <a:latin typeface="Arial"/>
                          <a:ea typeface="MS Mincho"/>
                          <a:cs typeface="Arial"/>
                        </a:rPr>
                        <a:t>4A.7</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900" dirty="0">
                          <a:effectLst/>
                          <a:latin typeface="Arial"/>
                          <a:ea typeface="MS Mincho"/>
                          <a:cs typeface="Arial"/>
                        </a:rPr>
                        <a:t>Number of human settlements units delivered in </a:t>
                      </a:r>
                      <a:r>
                        <a:rPr lang="en-GB" sz="900" b="1" dirty="0">
                          <a:effectLst/>
                          <a:latin typeface="Arial"/>
                          <a:ea typeface="MS Mincho"/>
                          <a:cs typeface="Arial"/>
                        </a:rPr>
                        <a:t>Northern Cape</a:t>
                      </a:r>
                      <a:r>
                        <a:rPr lang="en-GB" sz="900" dirty="0">
                          <a:effectLst/>
                          <a:latin typeface="Arial"/>
                          <a:ea typeface="MS Mincho"/>
                          <a:cs typeface="Arial"/>
                        </a:rPr>
                        <a:t> Province</a:t>
                      </a:r>
                      <a:endParaRPr lang="en-ZA" sz="900" dirty="0">
                        <a:effectLst/>
                        <a:latin typeface="Arial"/>
                        <a:ea typeface="MS Mincho"/>
                        <a:cs typeface="Times New Roman"/>
                      </a:endParaRPr>
                    </a:p>
                  </a:txBody>
                  <a:tcPr marL="10583" marR="10583" marT="4904" marB="49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900" b="1" dirty="0">
                          <a:effectLst/>
                          <a:latin typeface="Arial"/>
                          <a:ea typeface="MS Mincho"/>
                          <a:cs typeface="Arial"/>
                        </a:rPr>
                        <a:t>No Baseline</a:t>
                      </a:r>
                      <a:endParaRPr lang="en-ZA" sz="900" dirty="0">
                        <a:effectLst/>
                        <a:latin typeface="Arial"/>
                        <a:ea typeface="MS Mincho"/>
                        <a:cs typeface="Times New Roman"/>
                      </a:endParaRPr>
                    </a:p>
                  </a:txBody>
                  <a:tcPr marL="10583" marR="10583" marT="4904" marB="49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ctr">
                        <a:lnSpc>
                          <a:spcPct val="150000"/>
                        </a:lnSpc>
                        <a:spcAft>
                          <a:spcPts val="1000"/>
                        </a:spcAft>
                        <a:tabLst>
                          <a:tab pos="457200" algn="l"/>
                        </a:tabLst>
                      </a:pPr>
                      <a:r>
                        <a:rPr lang="en-GB" sz="900" dirty="0">
                          <a:effectLst/>
                          <a:latin typeface="Arial"/>
                          <a:ea typeface="MS Mincho"/>
                          <a:cs typeface="Arial"/>
                        </a:rPr>
                        <a:t>600 serviced sites</a:t>
                      </a:r>
                      <a:endParaRPr lang="en-ZA" sz="900" dirty="0">
                        <a:effectLst/>
                        <a:latin typeface="Arial"/>
                        <a:ea typeface="MS Mincho"/>
                        <a:cs typeface="Times New Roman"/>
                      </a:endParaRPr>
                    </a:p>
                    <a:p>
                      <a:pPr marL="109220" algn="ctr">
                        <a:lnSpc>
                          <a:spcPct val="150000"/>
                        </a:lnSpc>
                        <a:spcAft>
                          <a:spcPts val="1000"/>
                        </a:spcAft>
                        <a:tabLst>
                          <a:tab pos="457200" algn="l"/>
                        </a:tabLst>
                      </a:pPr>
                      <a:r>
                        <a:rPr lang="en-GB" sz="900" dirty="0">
                          <a:effectLst/>
                          <a:latin typeface="Arial"/>
                          <a:ea typeface="MS Mincho"/>
                          <a:cs typeface="Arial"/>
                        </a:rPr>
                        <a:t>(0 housing units)</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marR="76200" algn="ctr" defTabSz="457200" rtl="0" eaLnBrk="1" latinLnBrk="0" hangingPunct="1">
                        <a:lnSpc>
                          <a:spcPct val="150000"/>
                        </a:lnSpc>
                        <a:spcAft>
                          <a:spcPts val="1000"/>
                        </a:spcAft>
                        <a:tabLst>
                          <a:tab pos="457200" algn="l"/>
                        </a:tabLst>
                      </a:pPr>
                      <a:r>
                        <a:rPr lang="en-GB" sz="800" b="1" kern="1200" dirty="0">
                          <a:solidFill>
                            <a:srgbClr val="92D050"/>
                          </a:solidFill>
                          <a:effectLst/>
                          <a:latin typeface="Arial"/>
                          <a:ea typeface="MS Mincho"/>
                          <a:cs typeface="Arial"/>
                        </a:rPr>
                        <a:t>Achieved</a:t>
                      </a:r>
                      <a:endParaRPr lang="en-ZA" sz="800" b="1" kern="1200" dirty="0">
                        <a:solidFill>
                          <a:srgbClr val="92D050"/>
                        </a:solidFill>
                        <a:effectLst/>
                        <a:latin typeface="Arial"/>
                        <a:ea typeface="MS Mincho"/>
                        <a:cs typeface="Arial"/>
                      </a:endParaRPr>
                    </a:p>
                    <a:p>
                      <a:pPr marL="109220" algn="ctr">
                        <a:lnSpc>
                          <a:spcPct val="150000"/>
                        </a:lnSpc>
                        <a:spcAft>
                          <a:spcPts val="1000"/>
                        </a:spcAft>
                        <a:tabLst>
                          <a:tab pos="457200" algn="l"/>
                        </a:tabLst>
                      </a:pPr>
                      <a:r>
                        <a:rPr lang="en-GB" sz="900" dirty="0">
                          <a:effectLst/>
                          <a:latin typeface="Arial"/>
                          <a:ea typeface="MS Mincho"/>
                          <a:cs typeface="Arial"/>
                        </a:rPr>
                        <a:t>A total  of 618 was delivered</a:t>
                      </a:r>
                      <a:endParaRPr lang="en-ZA" sz="900" dirty="0">
                        <a:effectLst/>
                        <a:latin typeface="Arial"/>
                        <a:ea typeface="MS Mincho"/>
                        <a:cs typeface="Times New Roman"/>
                      </a:endParaRPr>
                    </a:p>
                    <a:p>
                      <a:pPr marL="109220" algn="ctr">
                        <a:lnSpc>
                          <a:spcPct val="150000"/>
                        </a:lnSpc>
                        <a:spcAft>
                          <a:spcPts val="1000"/>
                        </a:spcAft>
                        <a:tabLst>
                          <a:tab pos="457200" algn="l"/>
                        </a:tabLst>
                      </a:pPr>
                      <a:r>
                        <a:rPr lang="en-GB" sz="900" dirty="0">
                          <a:effectLst/>
                          <a:latin typeface="Arial"/>
                          <a:ea typeface="MS Mincho"/>
                          <a:cs typeface="Arial"/>
                        </a:rPr>
                        <a:t>.</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algn="just">
                        <a:lnSpc>
                          <a:spcPct val="150000"/>
                        </a:lnSpc>
                        <a:spcAft>
                          <a:spcPts val="1000"/>
                        </a:spcAft>
                        <a:tabLst>
                          <a:tab pos="457200" algn="l"/>
                        </a:tabLst>
                      </a:pPr>
                      <a:r>
                        <a:rPr lang="en-GB" sz="900" dirty="0">
                          <a:effectLst/>
                          <a:latin typeface="Arial"/>
                          <a:ea typeface="MS Mincho"/>
                          <a:cs typeface="Arial"/>
                        </a:rPr>
                        <a:t>Target was exceeded by 18 Serviced Sites</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1595" marR="88265" algn="just">
                        <a:lnSpc>
                          <a:spcPct val="115000"/>
                        </a:lnSpc>
                        <a:spcAft>
                          <a:spcPts val="1000"/>
                        </a:spcAft>
                      </a:pPr>
                      <a:r>
                        <a:rPr lang="en-GB" sz="900" dirty="0">
                          <a:effectLst/>
                          <a:latin typeface="Arial"/>
                          <a:ea typeface="MS Mincho"/>
                          <a:cs typeface="Arial"/>
                        </a:rPr>
                        <a:t>The Snake Park project progressed better than expected yielding an extra 18 serviced sites.</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0489202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69424"/>
          </a:xfrm>
          <a:noFill/>
        </p:spPr>
        <p:txBody>
          <a:bodyPr>
            <a:normAutofit/>
          </a:bodyPr>
          <a:lstStyle/>
          <a:p>
            <a:r>
              <a:rPr lang="en-ZA" sz="1600" dirty="0"/>
              <a:t>PROGRAMME 4A: REGIONAL COORDINATION-REGION B</a:t>
            </a:r>
          </a:p>
        </p:txBody>
      </p:sp>
      <p:graphicFrame>
        <p:nvGraphicFramePr>
          <p:cNvPr id="4" name="Table 3"/>
          <p:cNvGraphicFramePr>
            <a:graphicFrameLocks noGrp="1"/>
          </p:cNvGraphicFramePr>
          <p:nvPr>
            <p:extLst>
              <p:ext uri="{D42A27DB-BD31-4B8C-83A1-F6EECF244321}">
                <p14:modId xmlns="" xmlns:p14="http://schemas.microsoft.com/office/powerpoint/2010/main" val="2191222816"/>
              </p:ext>
            </p:extLst>
          </p:nvPr>
        </p:nvGraphicFramePr>
        <p:xfrm>
          <a:off x="293075" y="924170"/>
          <a:ext cx="8393725" cy="5932076"/>
        </p:xfrm>
        <a:graphic>
          <a:graphicData uri="http://schemas.openxmlformats.org/drawingml/2006/table">
            <a:tbl>
              <a:tblPr/>
              <a:tblGrid>
                <a:gridCol w="1230925"/>
                <a:gridCol w="879231"/>
                <a:gridCol w="596656"/>
                <a:gridCol w="936975"/>
                <a:gridCol w="858893"/>
                <a:gridCol w="1002042"/>
                <a:gridCol w="1093136"/>
                <a:gridCol w="787683"/>
                <a:gridCol w="1008184"/>
              </a:tblGrid>
              <a:tr h="364303">
                <a:tc gridSpan="9">
                  <a:txBody>
                    <a:bodyPr/>
                    <a:lstStyle/>
                    <a:p>
                      <a:pPr algn="l">
                        <a:lnSpc>
                          <a:spcPct val="150000"/>
                        </a:lnSpc>
                        <a:spcAft>
                          <a:spcPts val="0"/>
                        </a:spcAft>
                      </a:pPr>
                      <a:r>
                        <a:rPr lang="en-US" sz="900" b="1" dirty="0" err="1">
                          <a:solidFill>
                            <a:srgbClr val="FFFFFF"/>
                          </a:solidFill>
                          <a:effectLst/>
                          <a:latin typeface="Arial"/>
                          <a:ea typeface="MS Mincho"/>
                          <a:cs typeface="Arial"/>
                        </a:rPr>
                        <a:t>Programme</a:t>
                      </a:r>
                      <a:r>
                        <a:rPr lang="en-US" sz="900" b="1" dirty="0">
                          <a:solidFill>
                            <a:srgbClr val="FFFFFF"/>
                          </a:solidFill>
                          <a:effectLst/>
                          <a:latin typeface="Arial"/>
                          <a:ea typeface="MS Mincho"/>
                          <a:cs typeface="Arial"/>
                        </a:rPr>
                        <a:t> </a:t>
                      </a:r>
                      <a:r>
                        <a:rPr lang="en-GB" sz="900" b="1" dirty="0">
                          <a:solidFill>
                            <a:srgbClr val="FFFFFF"/>
                          </a:solidFill>
                          <a:effectLst/>
                          <a:latin typeface="Arial"/>
                          <a:ea typeface="MS Mincho"/>
                          <a:cs typeface="Arial"/>
                        </a:rPr>
                        <a:t>4A: Regional Coordination and Human Settlements Implementation Support Services </a:t>
                      </a:r>
                      <a:endParaRPr lang="en-ZA" sz="900" dirty="0">
                        <a:effectLst/>
                        <a:latin typeface="Arial"/>
                        <a:ea typeface="MS Mincho"/>
                        <a:cs typeface="Times New Roman"/>
                      </a:endParaRPr>
                    </a:p>
                    <a:p>
                      <a:pPr algn="l">
                        <a:lnSpc>
                          <a:spcPct val="150000"/>
                        </a:lnSpc>
                        <a:spcAft>
                          <a:spcPts val="0"/>
                        </a:spcAft>
                      </a:pPr>
                      <a:r>
                        <a:rPr lang="en-GB" sz="900" b="1" dirty="0">
                          <a:solidFill>
                            <a:srgbClr val="FFFFFF"/>
                          </a:solidFill>
                          <a:effectLst/>
                          <a:latin typeface="Arial"/>
                          <a:ea typeface="MS Mincho"/>
                          <a:cs typeface="Arial"/>
                        </a:rPr>
                        <a:t>Strategic Goal: Accelerate delivery of resilient, integrated and sustainable human settlements</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682736">
                <a:tc>
                  <a:txBody>
                    <a:bodyPr/>
                    <a:lstStyle/>
                    <a:p>
                      <a:pPr algn="just">
                        <a:lnSpc>
                          <a:spcPct val="150000"/>
                        </a:lnSpc>
                        <a:spcAft>
                          <a:spcPts val="0"/>
                        </a:spcAft>
                      </a:pPr>
                      <a:r>
                        <a:rPr lang="en-GB" sz="900" b="1" dirty="0">
                          <a:solidFill>
                            <a:srgbClr val="FFFFFF"/>
                          </a:solidFill>
                          <a:effectLst/>
                          <a:latin typeface="Arial"/>
                          <a:ea typeface="MS Mincho"/>
                          <a:cs typeface="Arial"/>
                        </a:rPr>
                        <a:t>Strategic Objective</a:t>
                      </a:r>
                      <a:endParaRPr lang="en-ZA" sz="900" dirty="0">
                        <a:effectLst/>
                        <a:latin typeface="Arial"/>
                        <a:ea typeface="MS Mincho"/>
                        <a:cs typeface="Times New Roman"/>
                      </a:endParaRPr>
                    </a:p>
                  </a:txBody>
                  <a:tcPr marL="10372" marR="10372" marT="4807" marB="48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just">
                        <a:lnSpc>
                          <a:spcPct val="150000"/>
                        </a:lnSpc>
                        <a:spcAft>
                          <a:spcPts val="0"/>
                        </a:spcAft>
                      </a:pPr>
                      <a:r>
                        <a:rPr lang="en-GB" sz="900" b="1">
                          <a:solidFill>
                            <a:srgbClr val="FFFFFF"/>
                          </a:solidFill>
                          <a:effectLst/>
                          <a:latin typeface="Arial"/>
                          <a:ea typeface="MS Mincho"/>
                          <a:cs typeface="Arial"/>
                        </a:rPr>
                        <a:t>Key Activities</a:t>
                      </a:r>
                      <a:endParaRPr lang="en-ZA" sz="900">
                        <a:effectLst/>
                        <a:latin typeface="Arial"/>
                        <a:ea typeface="MS Mincho"/>
                        <a:cs typeface="Times New Roman"/>
                      </a:endParaRPr>
                    </a:p>
                  </a:txBody>
                  <a:tcPr marL="10372" marR="10372" marT="4807" marB="48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50000"/>
                        </a:lnSpc>
                        <a:spcAft>
                          <a:spcPts val="0"/>
                        </a:spcAft>
                      </a:pPr>
                      <a:r>
                        <a:rPr lang="en-GB" sz="900" b="1">
                          <a:solidFill>
                            <a:srgbClr val="FFFFFF"/>
                          </a:solidFill>
                          <a:effectLst/>
                          <a:latin typeface="Arial"/>
                          <a:ea typeface="MS Mincho"/>
                          <a:cs typeface="Arial"/>
                        </a:rPr>
                        <a:t>Indicator Number</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just">
                        <a:lnSpc>
                          <a:spcPct val="150000"/>
                        </a:lnSpc>
                        <a:spcAft>
                          <a:spcPts val="0"/>
                        </a:spcAft>
                      </a:pPr>
                      <a:r>
                        <a:rPr lang="en-GB" sz="900" b="1" dirty="0">
                          <a:solidFill>
                            <a:srgbClr val="FFFFFF"/>
                          </a:solidFill>
                          <a:effectLst/>
                          <a:latin typeface="Arial"/>
                          <a:ea typeface="MS Mincho"/>
                          <a:cs typeface="Arial"/>
                        </a:rPr>
                        <a:t>Performance Measure/Indicator</a:t>
                      </a:r>
                      <a:endParaRPr lang="en-ZA" sz="900" dirty="0">
                        <a:effectLst/>
                        <a:latin typeface="Arial"/>
                        <a:ea typeface="MS Mincho"/>
                        <a:cs typeface="Times New Roman"/>
                      </a:endParaRPr>
                    </a:p>
                  </a:txBody>
                  <a:tcPr marL="10372" marR="10372" marT="4807" marB="48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just">
                        <a:lnSpc>
                          <a:spcPct val="150000"/>
                        </a:lnSpc>
                        <a:spcAft>
                          <a:spcPts val="0"/>
                        </a:spcAft>
                      </a:pPr>
                      <a:r>
                        <a:rPr lang="en-US" sz="900">
                          <a:solidFill>
                            <a:srgbClr val="FFFFFF"/>
                          </a:solidFill>
                          <a:effectLst/>
                          <a:latin typeface="Arial"/>
                          <a:ea typeface="MS Mincho"/>
                          <a:cs typeface="Arial"/>
                        </a:rPr>
                        <a:t>Baseline</a:t>
                      </a:r>
                      <a:endParaRPr lang="en-ZA" sz="900">
                        <a:effectLst/>
                        <a:latin typeface="Arial"/>
                        <a:ea typeface="MS Mincho"/>
                        <a:cs typeface="Times New Roman"/>
                      </a:endParaRPr>
                    </a:p>
                  </a:txBody>
                  <a:tcPr marL="10372" marR="10372" marT="4807" marB="48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just">
                        <a:lnSpc>
                          <a:spcPct val="150000"/>
                        </a:lnSpc>
                        <a:spcAft>
                          <a:spcPts val="0"/>
                        </a:spcAft>
                      </a:pPr>
                      <a:r>
                        <a:rPr lang="en-GB" sz="900" b="1">
                          <a:solidFill>
                            <a:srgbClr val="FFFFFF"/>
                          </a:solidFill>
                          <a:effectLst/>
                          <a:latin typeface="Arial"/>
                          <a:ea typeface="MS Mincho"/>
                          <a:cs typeface="Arial"/>
                        </a:rPr>
                        <a:t>2017/18 Target</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15000"/>
                        </a:lnSpc>
                        <a:spcAft>
                          <a:spcPts val="0"/>
                        </a:spcAft>
                      </a:pPr>
                      <a:r>
                        <a:rPr lang="en-GB" sz="900" b="1">
                          <a:solidFill>
                            <a:srgbClr val="FFFFFF"/>
                          </a:solidFill>
                          <a:effectLst/>
                          <a:latin typeface="Arial"/>
                          <a:ea typeface="MS Mincho"/>
                          <a:cs typeface="Arial"/>
                        </a:rPr>
                        <a:t>Annual Performance</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15000"/>
                        </a:lnSpc>
                        <a:spcAft>
                          <a:spcPts val="0"/>
                        </a:spcAft>
                      </a:pPr>
                      <a:r>
                        <a:rPr lang="en-GB" sz="900" b="1">
                          <a:solidFill>
                            <a:srgbClr val="FFFFFF"/>
                          </a:solidFill>
                          <a:effectLst/>
                          <a:latin typeface="Arial"/>
                          <a:ea typeface="MS Mincho"/>
                          <a:cs typeface="Arial"/>
                        </a:rPr>
                        <a:t>Variance</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15000"/>
                        </a:lnSpc>
                        <a:spcAft>
                          <a:spcPts val="0"/>
                        </a:spcAft>
                      </a:pPr>
                      <a:r>
                        <a:rPr lang="en-GB" sz="900" b="1">
                          <a:solidFill>
                            <a:srgbClr val="FFFFFF"/>
                          </a:solidFill>
                          <a:effectLst/>
                          <a:latin typeface="Arial"/>
                          <a:ea typeface="MS Mincho"/>
                          <a:cs typeface="Arial"/>
                        </a:rPr>
                        <a:t>Reasons for variance</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r>
              <a:tr h="1390218">
                <a:tc rowSpan="3">
                  <a:txBody>
                    <a:bodyPr/>
                    <a:lstStyle/>
                    <a:p>
                      <a:pPr algn="just">
                        <a:lnSpc>
                          <a:spcPct val="150000"/>
                        </a:lnSpc>
                        <a:spcAft>
                          <a:spcPts val="0"/>
                        </a:spcAft>
                      </a:pPr>
                      <a:r>
                        <a:rPr lang="en-GB" sz="900">
                          <a:effectLst/>
                          <a:latin typeface="Arial"/>
                          <a:ea typeface="MS Mincho"/>
                          <a:cs typeface="Arial"/>
                        </a:rPr>
                        <a:t>To enhance capacity and provide projects implementation services to provinces and municipalities for human settlements development</a:t>
                      </a:r>
                      <a:endParaRPr lang="en-ZA" sz="900">
                        <a:effectLst/>
                        <a:latin typeface="Arial"/>
                        <a:ea typeface="MS Mincho"/>
                        <a:cs typeface="Times New Roman"/>
                      </a:endParaRPr>
                    </a:p>
                  </a:txBody>
                  <a:tcPr marL="10372" marR="10372" marT="4807" marB="48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900">
                          <a:effectLst/>
                          <a:latin typeface="Arial"/>
                          <a:ea typeface="MS Mincho"/>
                          <a:cs typeface="Arial"/>
                        </a:rPr>
                        <a:t>Build capacity for implementation of human settlements projects</a:t>
                      </a:r>
                      <a:endParaRPr lang="en-ZA" sz="900">
                        <a:effectLst/>
                        <a:latin typeface="Arial"/>
                        <a:ea typeface="MS Mincho"/>
                        <a:cs typeface="Times New Roman"/>
                      </a:endParaRPr>
                    </a:p>
                  </a:txBody>
                  <a:tcPr marL="10372" marR="10372" marT="4807" marB="48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dirty="0">
                          <a:effectLst/>
                          <a:latin typeface="Arial"/>
                          <a:ea typeface="MS Mincho"/>
                          <a:cs typeface="Arial"/>
                        </a:rPr>
                        <a:t>4A.5</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1915" marR="97790" algn="just">
                        <a:lnSpc>
                          <a:spcPct val="115000"/>
                        </a:lnSpc>
                        <a:spcAft>
                          <a:spcPts val="1000"/>
                        </a:spcAft>
                        <a:tabLst>
                          <a:tab pos="457200" algn="l"/>
                        </a:tabLst>
                      </a:pPr>
                      <a:r>
                        <a:rPr lang="en-GB" sz="900" dirty="0">
                          <a:effectLst/>
                          <a:latin typeface="Arial"/>
                          <a:ea typeface="MS Mincho"/>
                          <a:cs typeface="Arial"/>
                        </a:rPr>
                        <a:t>Number of provinces provided with capacity support as per MTOPs and business plans</a:t>
                      </a:r>
                      <a:endParaRPr lang="en-ZA" sz="900" dirty="0">
                        <a:effectLst/>
                        <a:latin typeface="Arial"/>
                        <a:ea typeface="MS Mincho"/>
                        <a:cs typeface="Times New Roman"/>
                      </a:endParaRPr>
                    </a:p>
                  </a:txBody>
                  <a:tcPr marL="10372" marR="10372" marT="4807" marB="48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tabLst>
                          <a:tab pos="457200" algn="l"/>
                        </a:tabLst>
                      </a:pPr>
                      <a:r>
                        <a:rPr lang="en-GB" sz="900">
                          <a:effectLst/>
                          <a:latin typeface="Arial"/>
                          <a:ea typeface="MS Mincho"/>
                          <a:cs typeface="Arial"/>
                        </a:rPr>
                        <a:t>3 Provinces Provided with Capacity Support as per MTOP’s and Business Plans</a:t>
                      </a:r>
                      <a:endParaRPr lang="en-ZA" sz="900">
                        <a:effectLst/>
                        <a:latin typeface="Arial"/>
                        <a:ea typeface="MS Mincho"/>
                        <a:cs typeface="Times New Roman"/>
                      </a:endParaRPr>
                    </a:p>
                  </a:txBody>
                  <a:tcPr marL="10372" marR="10372" marT="4807" marB="48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tabLst>
                          <a:tab pos="457200" algn="l"/>
                        </a:tabLst>
                      </a:pPr>
                      <a:r>
                        <a:rPr lang="en-GB" sz="900">
                          <a:effectLst/>
                          <a:latin typeface="Arial"/>
                          <a:ea typeface="MS Mincho"/>
                          <a:cs typeface="Arial"/>
                        </a:rPr>
                        <a:t>3 provinces provided with capacity support as per MTOPs and business plans</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marR="76200" algn="ctr" defTabSz="457200" rtl="0" eaLnBrk="1" latinLnBrk="0" hangingPunct="1">
                        <a:lnSpc>
                          <a:spcPct val="150000"/>
                        </a:lnSpc>
                        <a:spcAft>
                          <a:spcPts val="1000"/>
                        </a:spcAft>
                        <a:tabLst>
                          <a:tab pos="457200" algn="l"/>
                        </a:tabLst>
                      </a:pPr>
                      <a:r>
                        <a:rPr lang="en-GB" sz="800" b="1" kern="1200" dirty="0">
                          <a:solidFill>
                            <a:srgbClr val="92D050"/>
                          </a:solidFill>
                          <a:effectLst/>
                          <a:latin typeface="Arial"/>
                          <a:ea typeface="MS Mincho"/>
                          <a:cs typeface="Arial"/>
                        </a:rPr>
                        <a:t>Achieved</a:t>
                      </a:r>
                      <a:endParaRPr lang="en-ZA" sz="800" b="1" kern="1200" dirty="0">
                        <a:solidFill>
                          <a:srgbClr val="92D050"/>
                        </a:solidFill>
                        <a:effectLst/>
                        <a:latin typeface="Arial"/>
                        <a:ea typeface="MS Mincho"/>
                        <a:cs typeface="Arial"/>
                      </a:endParaRPr>
                    </a:p>
                    <a:p>
                      <a:pPr algn="ctr">
                        <a:lnSpc>
                          <a:spcPct val="115000"/>
                        </a:lnSpc>
                        <a:spcAft>
                          <a:spcPts val="0"/>
                        </a:spcAft>
                      </a:pPr>
                      <a:r>
                        <a:rPr lang="en-GB" sz="900" dirty="0">
                          <a:effectLst/>
                          <a:latin typeface="Arial"/>
                          <a:ea typeface="MS Mincho"/>
                          <a:cs typeface="Arial"/>
                        </a:rPr>
                        <a:t> </a:t>
                      </a:r>
                      <a:endParaRPr lang="en-ZA" sz="900" dirty="0">
                        <a:effectLst/>
                        <a:latin typeface="Arial"/>
                        <a:ea typeface="MS Mincho"/>
                        <a:cs typeface="Times New Roman"/>
                      </a:endParaRPr>
                    </a:p>
                    <a:p>
                      <a:pPr algn="ctr">
                        <a:lnSpc>
                          <a:spcPct val="115000"/>
                        </a:lnSpc>
                        <a:spcAft>
                          <a:spcPts val="0"/>
                        </a:spcAft>
                      </a:pPr>
                      <a:r>
                        <a:rPr lang="en-GB" sz="900" dirty="0">
                          <a:effectLst/>
                          <a:latin typeface="Arial"/>
                          <a:ea typeface="MS Mincho"/>
                          <a:cs typeface="Arial"/>
                        </a:rPr>
                        <a:t>3Provinces provided with capacity support</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a:effectLst/>
                          <a:latin typeface="Arial"/>
                          <a:ea typeface="MS Mincho"/>
                          <a:cs typeface="Arial"/>
                        </a:rPr>
                        <a:t>None</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900" dirty="0">
                          <a:effectLst/>
                          <a:latin typeface="Arial"/>
                          <a:ea typeface="MS Mincho"/>
                          <a:cs typeface="Arial"/>
                        </a:rPr>
                        <a:t>None</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3240">
                <a:tc vMerge="1">
                  <a:txBody>
                    <a:bodyPr/>
                    <a:lstStyle/>
                    <a:p>
                      <a:endParaRPr lang="en-ZA"/>
                    </a:p>
                  </a:txBody>
                  <a:tcPr/>
                </a:tc>
                <a:tc rowSpan="2">
                  <a:txBody>
                    <a:bodyPr/>
                    <a:lstStyle/>
                    <a:p>
                      <a:pPr algn="just">
                        <a:lnSpc>
                          <a:spcPct val="150000"/>
                        </a:lnSpc>
                        <a:spcAft>
                          <a:spcPts val="0"/>
                        </a:spcAft>
                      </a:pPr>
                      <a:r>
                        <a:rPr lang="en-GB" sz="900">
                          <a:effectLst/>
                          <a:latin typeface="Arial"/>
                          <a:ea typeface="MS Mincho"/>
                          <a:cs typeface="Arial"/>
                        </a:rPr>
                        <a:t>Deliver/support serviced lands for human settlements</a:t>
                      </a:r>
                      <a:endParaRPr lang="en-ZA" sz="900">
                        <a:effectLst/>
                        <a:latin typeface="Arial"/>
                        <a:ea typeface="MS Mincho"/>
                        <a:cs typeface="Times New Roman"/>
                      </a:endParaRPr>
                    </a:p>
                  </a:txBody>
                  <a:tcPr marL="10372" marR="10372" marT="4807" marB="48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a:effectLst/>
                          <a:latin typeface="Arial"/>
                          <a:ea typeface="MS Mincho"/>
                          <a:cs typeface="Arial"/>
                        </a:rPr>
                        <a:t>4A.6</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50000"/>
                        </a:lnSpc>
                        <a:spcAft>
                          <a:spcPts val="0"/>
                        </a:spcAft>
                      </a:pPr>
                      <a:r>
                        <a:rPr lang="en-GB" sz="900">
                          <a:effectLst/>
                          <a:latin typeface="Arial"/>
                          <a:ea typeface="MS Mincho"/>
                          <a:cs typeface="Arial"/>
                        </a:rPr>
                        <a:t>Number of human settlements units delivered in </a:t>
                      </a:r>
                      <a:r>
                        <a:rPr lang="en-GB" sz="900" b="1">
                          <a:effectLst/>
                          <a:latin typeface="Arial"/>
                          <a:ea typeface="MS Mincho"/>
                          <a:cs typeface="Arial"/>
                        </a:rPr>
                        <a:t>Limpopo</a:t>
                      </a:r>
                      <a:r>
                        <a:rPr lang="en-GB" sz="900">
                          <a:effectLst/>
                          <a:latin typeface="Arial"/>
                          <a:ea typeface="MS Mincho"/>
                          <a:cs typeface="Arial"/>
                        </a:rPr>
                        <a:t> Province</a:t>
                      </a:r>
                      <a:endParaRPr lang="en-ZA" sz="900">
                        <a:effectLst/>
                        <a:latin typeface="Arial"/>
                        <a:ea typeface="MS Mincho"/>
                        <a:cs typeface="Times New Roman"/>
                      </a:endParaRPr>
                    </a:p>
                  </a:txBody>
                  <a:tcPr marL="10372" marR="10372" marT="4807" marB="48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900" dirty="0">
                          <a:effectLst/>
                          <a:latin typeface="Arial"/>
                          <a:ea typeface="MS Mincho"/>
                          <a:cs typeface="Arial"/>
                        </a:rPr>
                        <a:t>No Baseline</a:t>
                      </a:r>
                      <a:endParaRPr lang="en-ZA" sz="900" dirty="0">
                        <a:effectLst/>
                        <a:latin typeface="Arial"/>
                        <a:ea typeface="MS Mincho"/>
                        <a:cs typeface="Times New Roman"/>
                      </a:endParaRPr>
                    </a:p>
                  </a:txBody>
                  <a:tcPr marL="10372" marR="10372" marT="4807" marB="48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900" dirty="0">
                          <a:effectLst/>
                          <a:latin typeface="Arial"/>
                          <a:ea typeface="MS Mincho"/>
                          <a:cs typeface="Arial"/>
                        </a:rPr>
                        <a:t>500 serviced sites</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latinLnBrk="0" hangingPunct="1">
                        <a:lnSpc>
                          <a:spcPct val="150000"/>
                        </a:lnSpc>
                        <a:spcAft>
                          <a:spcPts val="0"/>
                        </a:spcAft>
                      </a:pPr>
                      <a:r>
                        <a:rPr lang="en-GB" sz="900" b="1" kern="1200" dirty="0">
                          <a:solidFill>
                            <a:srgbClr val="FF0000"/>
                          </a:solidFill>
                          <a:effectLst/>
                          <a:latin typeface="Arial"/>
                          <a:ea typeface="MS Mincho"/>
                          <a:cs typeface="Arial"/>
                        </a:rPr>
                        <a:t>Not Achieved</a:t>
                      </a:r>
                      <a:endParaRPr lang="en-ZA" sz="900" b="1" kern="1200" dirty="0">
                        <a:solidFill>
                          <a:srgbClr val="FF0000"/>
                        </a:solidFill>
                        <a:effectLst/>
                        <a:latin typeface="Arial"/>
                        <a:ea typeface="MS Mincho"/>
                        <a:cs typeface="Arial"/>
                      </a:endParaRPr>
                    </a:p>
                    <a:p>
                      <a:pPr algn="ctr">
                        <a:lnSpc>
                          <a:spcPct val="115000"/>
                        </a:lnSpc>
                        <a:spcAft>
                          <a:spcPts val="0"/>
                        </a:spcAft>
                      </a:pPr>
                      <a:r>
                        <a:rPr lang="en-GB" sz="900" dirty="0">
                          <a:effectLst/>
                          <a:latin typeface="Arial"/>
                          <a:ea typeface="MS Mincho"/>
                          <a:cs typeface="Arial"/>
                        </a:rPr>
                        <a:t>0</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a:effectLst/>
                          <a:latin typeface="Arial"/>
                          <a:ea typeface="MS Mincho"/>
                          <a:cs typeface="Arial"/>
                        </a:rPr>
                        <a:t>500 serviced sited</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1915" marR="97790" algn="just">
                        <a:lnSpc>
                          <a:spcPct val="115000"/>
                        </a:lnSpc>
                        <a:spcAft>
                          <a:spcPts val="1000"/>
                        </a:spcAft>
                        <a:tabLst>
                          <a:tab pos="457200" algn="l"/>
                        </a:tabLst>
                      </a:pPr>
                      <a:r>
                        <a:rPr lang="en-GB" sz="900" dirty="0">
                          <a:solidFill>
                            <a:srgbClr val="000000"/>
                          </a:solidFill>
                          <a:effectLst/>
                          <a:latin typeface="Arial"/>
                          <a:ea typeface="MS Mincho"/>
                          <a:cs typeface="Arial"/>
                        </a:rPr>
                        <a:t>Project withdrawn from HDA portfolio</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4402">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GB" sz="900" b="1">
                          <a:effectLst/>
                          <a:latin typeface="Arial"/>
                          <a:ea typeface="MS Mincho"/>
                          <a:cs typeface="Arial"/>
                        </a:rPr>
                        <a:t>4A.7</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tc>
                  <a:txBody>
                    <a:bodyPr/>
                    <a:lstStyle/>
                    <a:p>
                      <a:pPr algn="just">
                        <a:lnSpc>
                          <a:spcPct val="150000"/>
                        </a:lnSpc>
                        <a:spcAft>
                          <a:spcPts val="0"/>
                        </a:spcAft>
                      </a:pPr>
                      <a:r>
                        <a:rPr lang="en-GB" sz="900">
                          <a:effectLst/>
                          <a:latin typeface="Arial"/>
                          <a:ea typeface="MS Mincho"/>
                          <a:cs typeface="Arial"/>
                        </a:rPr>
                        <a:t>379 Housing Units</a:t>
                      </a:r>
                      <a:endParaRPr lang="en-ZA" sz="900">
                        <a:effectLst/>
                        <a:latin typeface="Arial"/>
                        <a:ea typeface="MS Mincho"/>
                        <a:cs typeface="Times New Roman"/>
                      </a:endParaRPr>
                    </a:p>
                  </a:txBody>
                  <a:tcPr marL="10372" marR="10372" marT="4807" marB="480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900">
                          <a:effectLst/>
                          <a:latin typeface="Arial"/>
                          <a:ea typeface="MS Mincho"/>
                          <a:cs typeface="Arial"/>
                        </a:rPr>
                        <a:t>295 housing units</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9220" marR="76200" algn="ctr" defTabSz="457200" rtl="0" eaLnBrk="1" latinLnBrk="0" hangingPunct="1">
                        <a:lnSpc>
                          <a:spcPct val="150000"/>
                        </a:lnSpc>
                        <a:spcAft>
                          <a:spcPts val="1000"/>
                        </a:spcAft>
                        <a:tabLst>
                          <a:tab pos="457200" algn="l"/>
                        </a:tabLst>
                      </a:pPr>
                      <a:r>
                        <a:rPr lang="en-GB" sz="800" b="1" kern="1200" dirty="0">
                          <a:solidFill>
                            <a:srgbClr val="92D050"/>
                          </a:solidFill>
                          <a:effectLst/>
                          <a:latin typeface="Arial"/>
                          <a:ea typeface="MS Mincho"/>
                          <a:cs typeface="Arial"/>
                        </a:rPr>
                        <a:t>Achieved</a:t>
                      </a:r>
                      <a:endParaRPr lang="en-ZA" sz="800" b="1" kern="1200" dirty="0">
                        <a:solidFill>
                          <a:srgbClr val="92D050"/>
                        </a:solidFill>
                        <a:effectLst/>
                        <a:latin typeface="Arial"/>
                        <a:ea typeface="MS Mincho"/>
                        <a:cs typeface="Arial"/>
                      </a:endParaRPr>
                    </a:p>
                    <a:p>
                      <a:pPr algn="ctr">
                        <a:lnSpc>
                          <a:spcPct val="115000"/>
                        </a:lnSpc>
                        <a:spcAft>
                          <a:spcPts val="0"/>
                        </a:spcAft>
                      </a:pPr>
                      <a:r>
                        <a:rPr lang="en-GB" sz="900" dirty="0">
                          <a:effectLst/>
                          <a:latin typeface="Arial"/>
                          <a:ea typeface="MS Mincho"/>
                          <a:cs typeface="Arial"/>
                        </a:rPr>
                        <a:t>A total of 483 Housing Units was delivered</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dirty="0">
                          <a:effectLst/>
                          <a:latin typeface="Arial"/>
                          <a:ea typeface="MS Mincho"/>
                          <a:cs typeface="Arial"/>
                        </a:rPr>
                        <a:t>The target was exceeded by  housing units 188</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1915" marR="97790" algn="just">
                        <a:lnSpc>
                          <a:spcPct val="115000"/>
                        </a:lnSpc>
                        <a:spcAft>
                          <a:spcPts val="1000"/>
                        </a:spcAft>
                        <a:tabLst>
                          <a:tab pos="457200" algn="l"/>
                        </a:tabLst>
                      </a:pPr>
                      <a:r>
                        <a:rPr lang="en-GB" sz="900" dirty="0">
                          <a:solidFill>
                            <a:srgbClr val="000000"/>
                          </a:solidFill>
                          <a:effectLst/>
                          <a:latin typeface="Arial"/>
                          <a:ea typeface="MS Mincho"/>
                          <a:cs typeface="Arial"/>
                        </a:rPr>
                        <a:t>The management of contractors on site assisted to make sure that delivery is expedited leading to more housing units delivered than it was initially anticipated</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1280577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69424"/>
          </a:xfrm>
          <a:noFill/>
        </p:spPr>
        <p:txBody>
          <a:bodyPr>
            <a:normAutofit/>
          </a:bodyPr>
          <a:lstStyle/>
          <a:p>
            <a:r>
              <a:rPr lang="en-ZA" sz="1600" dirty="0"/>
              <a:t>PROGRAMME 4A: REGIONAL COORDINATION-REGION </a:t>
            </a:r>
            <a:r>
              <a:rPr lang="en-ZA" sz="1600" dirty="0" smtClean="0"/>
              <a:t>B</a:t>
            </a:r>
            <a:endParaRPr lang="en-ZA" sz="1600" dirty="0"/>
          </a:p>
        </p:txBody>
      </p:sp>
      <p:graphicFrame>
        <p:nvGraphicFramePr>
          <p:cNvPr id="2" name="Table 1"/>
          <p:cNvGraphicFramePr>
            <a:graphicFrameLocks noGrp="1"/>
          </p:cNvGraphicFramePr>
          <p:nvPr>
            <p:extLst>
              <p:ext uri="{D42A27DB-BD31-4B8C-83A1-F6EECF244321}">
                <p14:modId xmlns="" xmlns:p14="http://schemas.microsoft.com/office/powerpoint/2010/main" val="2331551636"/>
              </p:ext>
            </p:extLst>
          </p:nvPr>
        </p:nvGraphicFramePr>
        <p:xfrm>
          <a:off x="457200" y="1101968"/>
          <a:ext cx="8370275" cy="5111293"/>
        </p:xfrm>
        <a:graphic>
          <a:graphicData uri="http://schemas.openxmlformats.org/drawingml/2006/table">
            <a:tbl>
              <a:tblPr/>
              <a:tblGrid>
                <a:gridCol w="626651"/>
                <a:gridCol w="746014"/>
                <a:gridCol w="984738"/>
                <a:gridCol w="1133942"/>
                <a:gridCol w="954898"/>
                <a:gridCol w="865376"/>
                <a:gridCol w="910137"/>
                <a:gridCol w="954898"/>
                <a:gridCol w="1193621"/>
              </a:tblGrid>
              <a:tr h="431736">
                <a:tc gridSpan="9">
                  <a:txBody>
                    <a:bodyPr/>
                    <a:lstStyle/>
                    <a:p>
                      <a:pPr algn="l">
                        <a:lnSpc>
                          <a:spcPct val="150000"/>
                        </a:lnSpc>
                        <a:spcAft>
                          <a:spcPts val="0"/>
                        </a:spcAft>
                      </a:pPr>
                      <a:r>
                        <a:rPr lang="en-US" sz="900" b="1" dirty="0" err="1">
                          <a:solidFill>
                            <a:srgbClr val="FFFFFF"/>
                          </a:solidFill>
                          <a:effectLst/>
                          <a:latin typeface="Arial"/>
                          <a:ea typeface="MS Mincho"/>
                          <a:cs typeface="Arial"/>
                        </a:rPr>
                        <a:t>Programme</a:t>
                      </a:r>
                      <a:r>
                        <a:rPr lang="en-US" sz="900" b="1" dirty="0">
                          <a:solidFill>
                            <a:srgbClr val="FFFFFF"/>
                          </a:solidFill>
                          <a:effectLst/>
                          <a:latin typeface="Arial"/>
                          <a:ea typeface="MS Mincho"/>
                          <a:cs typeface="Arial"/>
                        </a:rPr>
                        <a:t> </a:t>
                      </a:r>
                      <a:r>
                        <a:rPr lang="en-GB" sz="900" b="1" dirty="0">
                          <a:solidFill>
                            <a:srgbClr val="FFFFFF"/>
                          </a:solidFill>
                          <a:effectLst/>
                          <a:latin typeface="Arial"/>
                          <a:ea typeface="MS Mincho"/>
                          <a:cs typeface="Arial"/>
                        </a:rPr>
                        <a:t>4A: Regional Coordination and Human Settlements Implementation Support Services </a:t>
                      </a:r>
                      <a:endParaRPr lang="en-ZA" sz="900" dirty="0">
                        <a:effectLst/>
                        <a:latin typeface="Arial"/>
                        <a:ea typeface="MS Mincho"/>
                        <a:cs typeface="Times New Roman"/>
                      </a:endParaRPr>
                    </a:p>
                    <a:p>
                      <a:pPr algn="l">
                        <a:lnSpc>
                          <a:spcPct val="150000"/>
                        </a:lnSpc>
                        <a:spcAft>
                          <a:spcPts val="0"/>
                        </a:spcAft>
                      </a:pPr>
                      <a:r>
                        <a:rPr lang="en-GB" sz="900" b="1" dirty="0">
                          <a:solidFill>
                            <a:srgbClr val="FFFFFF"/>
                          </a:solidFill>
                          <a:effectLst/>
                          <a:latin typeface="Arial"/>
                          <a:ea typeface="MS Mincho"/>
                          <a:cs typeface="Arial"/>
                        </a:rPr>
                        <a:t>Strategic Goal: Accelerate delivery of resilient, integrated and sustainable human settlements</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435773">
                <a:tc>
                  <a:txBody>
                    <a:bodyPr/>
                    <a:lstStyle/>
                    <a:p>
                      <a:pPr algn="just">
                        <a:lnSpc>
                          <a:spcPct val="150000"/>
                        </a:lnSpc>
                        <a:spcAft>
                          <a:spcPts val="0"/>
                        </a:spcAft>
                      </a:pPr>
                      <a:r>
                        <a:rPr lang="en-GB" sz="900" b="1" dirty="0">
                          <a:solidFill>
                            <a:srgbClr val="FFFFFF"/>
                          </a:solidFill>
                          <a:effectLst/>
                          <a:latin typeface="Arial"/>
                          <a:ea typeface="MS Mincho"/>
                          <a:cs typeface="Arial"/>
                        </a:rPr>
                        <a:t>Strategic Objective</a:t>
                      </a:r>
                      <a:endParaRPr lang="en-ZA" sz="900" dirty="0">
                        <a:effectLst/>
                        <a:latin typeface="Arial"/>
                        <a:ea typeface="MS Mincho"/>
                        <a:cs typeface="Times New Roman"/>
                      </a:endParaRPr>
                    </a:p>
                  </a:txBody>
                  <a:tcPr marL="10541" marR="10541" marT="4885" marB="488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just">
                        <a:lnSpc>
                          <a:spcPct val="150000"/>
                        </a:lnSpc>
                        <a:spcAft>
                          <a:spcPts val="0"/>
                        </a:spcAft>
                      </a:pPr>
                      <a:r>
                        <a:rPr lang="en-GB" sz="900" b="1">
                          <a:solidFill>
                            <a:srgbClr val="FFFFFF"/>
                          </a:solidFill>
                          <a:effectLst/>
                          <a:latin typeface="Arial"/>
                          <a:ea typeface="MS Mincho"/>
                          <a:cs typeface="Arial"/>
                        </a:rPr>
                        <a:t>Key Activities</a:t>
                      </a:r>
                      <a:endParaRPr lang="en-ZA" sz="900">
                        <a:effectLst/>
                        <a:latin typeface="Arial"/>
                        <a:ea typeface="MS Mincho"/>
                        <a:cs typeface="Times New Roman"/>
                      </a:endParaRPr>
                    </a:p>
                  </a:txBody>
                  <a:tcPr marL="10541" marR="10541" marT="4885" marB="488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50000"/>
                        </a:lnSpc>
                        <a:spcAft>
                          <a:spcPts val="0"/>
                        </a:spcAft>
                      </a:pPr>
                      <a:r>
                        <a:rPr lang="en-GB" sz="900" b="1">
                          <a:solidFill>
                            <a:srgbClr val="FFFFFF"/>
                          </a:solidFill>
                          <a:effectLst/>
                          <a:latin typeface="Arial"/>
                          <a:ea typeface="MS Mincho"/>
                          <a:cs typeface="Arial"/>
                        </a:rPr>
                        <a:t>Indicator Number</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just">
                        <a:lnSpc>
                          <a:spcPct val="150000"/>
                        </a:lnSpc>
                        <a:spcAft>
                          <a:spcPts val="0"/>
                        </a:spcAft>
                      </a:pPr>
                      <a:r>
                        <a:rPr lang="en-GB" sz="900" b="1" dirty="0">
                          <a:solidFill>
                            <a:srgbClr val="FFFFFF"/>
                          </a:solidFill>
                          <a:effectLst/>
                          <a:latin typeface="Arial"/>
                          <a:ea typeface="MS Mincho"/>
                          <a:cs typeface="Arial"/>
                        </a:rPr>
                        <a:t>Performance Measure/Indicator</a:t>
                      </a:r>
                      <a:endParaRPr lang="en-ZA" sz="900" dirty="0">
                        <a:effectLst/>
                        <a:latin typeface="Arial"/>
                        <a:ea typeface="MS Mincho"/>
                        <a:cs typeface="Times New Roman"/>
                      </a:endParaRPr>
                    </a:p>
                  </a:txBody>
                  <a:tcPr marL="10541" marR="10541" marT="4885" marB="488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just">
                        <a:lnSpc>
                          <a:spcPct val="150000"/>
                        </a:lnSpc>
                        <a:spcAft>
                          <a:spcPts val="0"/>
                        </a:spcAft>
                      </a:pPr>
                      <a:r>
                        <a:rPr lang="en-US" sz="900" dirty="0">
                          <a:solidFill>
                            <a:srgbClr val="FFFFFF"/>
                          </a:solidFill>
                          <a:effectLst/>
                          <a:latin typeface="Arial"/>
                          <a:ea typeface="MS Mincho"/>
                          <a:cs typeface="Arial"/>
                        </a:rPr>
                        <a:t>Baseline</a:t>
                      </a:r>
                      <a:endParaRPr lang="en-ZA" sz="900" dirty="0">
                        <a:effectLst/>
                        <a:latin typeface="Arial"/>
                        <a:ea typeface="MS Mincho"/>
                        <a:cs typeface="Times New Roman"/>
                      </a:endParaRPr>
                    </a:p>
                  </a:txBody>
                  <a:tcPr marL="10541" marR="10541" marT="4885" marB="488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just">
                        <a:lnSpc>
                          <a:spcPct val="150000"/>
                        </a:lnSpc>
                        <a:spcAft>
                          <a:spcPts val="0"/>
                        </a:spcAft>
                      </a:pPr>
                      <a:r>
                        <a:rPr lang="en-GB" sz="900" b="1">
                          <a:solidFill>
                            <a:srgbClr val="FFFFFF"/>
                          </a:solidFill>
                          <a:effectLst/>
                          <a:latin typeface="Arial"/>
                          <a:ea typeface="MS Mincho"/>
                          <a:cs typeface="Arial"/>
                        </a:rPr>
                        <a:t>2017/18 Target</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marL="0" algn="ctr" defTabSz="457200" rtl="0" eaLnBrk="1" latinLnBrk="0" hangingPunct="1">
                        <a:lnSpc>
                          <a:spcPct val="115000"/>
                        </a:lnSpc>
                        <a:spcAft>
                          <a:spcPts val="0"/>
                        </a:spcAft>
                      </a:pPr>
                      <a:r>
                        <a:rPr lang="en-GB" sz="900" b="1" kern="1200" dirty="0">
                          <a:solidFill>
                            <a:srgbClr val="FFFFFF"/>
                          </a:solidFill>
                          <a:effectLst/>
                          <a:latin typeface="Arial"/>
                          <a:ea typeface="MS Mincho"/>
                          <a:cs typeface="Arial"/>
                        </a:rPr>
                        <a:t>Annual Performance</a:t>
                      </a:r>
                      <a:endParaRPr lang="en-ZA" sz="900" b="1" kern="1200" dirty="0">
                        <a:solidFill>
                          <a:srgbClr val="FFFFFF"/>
                        </a:solidFill>
                        <a:effectLst/>
                        <a:latin typeface="Arial"/>
                        <a:ea typeface="MS Mincho"/>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15000"/>
                        </a:lnSpc>
                        <a:spcAft>
                          <a:spcPts val="0"/>
                        </a:spcAft>
                      </a:pPr>
                      <a:r>
                        <a:rPr lang="en-GB" sz="900" b="1" dirty="0">
                          <a:solidFill>
                            <a:srgbClr val="FFFFFF"/>
                          </a:solidFill>
                          <a:effectLst/>
                          <a:latin typeface="Arial"/>
                          <a:ea typeface="MS Mincho"/>
                          <a:cs typeface="Arial"/>
                        </a:rPr>
                        <a:t>Variance</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15000"/>
                        </a:lnSpc>
                        <a:spcAft>
                          <a:spcPts val="0"/>
                        </a:spcAft>
                      </a:pPr>
                      <a:r>
                        <a:rPr lang="en-GB" sz="900" b="1">
                          <a:solidFill>
                            <a:srgbClr val="FFFFFF"/>
                          </a:solidFill>
                          <a:effectLst/>
                          <a:latin typeface="Arial"/>
                          <a:ea typeface="MS Mincho"/>
                          <a:cs typeface="Arial"/>
                        </a:rPr>
                        <a:t>Reasons for variance</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r>
              <a:tr h="2121892">
                <a:tc rowSpan="2">
                  <a:txBody>
                    <a:bodyPr/>
                    <a:lstStyle/>
                    <a:p>
                      <a:pPr algn="just">
                        <a:lnSpc>
                          <a:spcPct val="150000"/>
                        </a:lnSpc>
                        <a:spcAft>
                          <a:spcPts val="0"/>
                        </a:spcAft>
                      </a:pPr>
                      <a:r>
                        <a:rPr lang="en-GB" sz="900" dirty="0">
                          <a:effectLst/>
                          <a:latin typeface="Arial"/>
                          <a:ea typeface="MS Mincho"/>
                          <a:cs typeface="Arial"/>
                        </a:rPr>
                        <a:t>To facilitate the transformation of the Human Settlement sector and empowerment of previously disadvantaged </a:t>
                      </a:r>
                      <a:endParaRPr lang="en-ZA" sz="900" dirty="0">
                        <a:effectLst/>
                        <a:latin typeface="Arial"/>
                        <a:ea typeface="MS Mincho"/>
                        <a:cs typeface="Times New Roman"/>
                      </a:endParaRPr>
                    </a:p>
                  </a:txBody>
                  <a:tcPr marL="10541" marR="10541" marT="4885" marB="488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50000"/>
                        </a:lnSpc>
                        <a:spcAft>
                          <a:spcPts val="0"/>
                        </a:spcAft>
                      </a:pPr>
                      <a:r>
                        <a:rPr lang="en-GB" sz="900">
                          <a:effectLst/>
                          <a:latin typeface="Arial"/>
                          <a:ea typeface="MS Mincho"/>
                          <a:cs typeface="Arial"/>
                        </a:rPr>
                        <a:t>Number of human settlements units delivered in Gauteng Province</a:t>
                      </a:r>
                      <a:endParaRPr lang="en-ZA" sz="900">
                        <a:effectLst/>
                        <a:latin typeface="Arial"/>
                        <a:ea typeface="MS Mincho"/>
                        <a:cs typeface="Times New Roman"/>
                      </a:endParaRPr>
                    </a:p>
                  </a:txBody>
                  <a:tcPr marL="10541" marR="10541" marT="4885" marB="488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a:effectLst/>
                          <a:latin typeface="Arial"/>
                          <a:ea typeface="MS Mincho"/>
                          <a:cs typeface="Arial"/>
                        </a:rPr>
                        <a:t>4A.8</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900">
                          <a:effectLst/>
                          <a:latin typeface="Arial"/>
                          <a:ea typeface="MS Mincho"/>
                          <a:cs typeface="Arial"/>
                        </a:rPr>
                        <a:t>Number of human settlements serviced sites delivered/supported</a:t>
                      </a:r>
                      <a:endParaRPr lang="en-ZA" sz="900">
                        <a:effectLst/>
                        <a:latin typeface="Arial"/>
                        <a:ea typeface="MS Mincho"/>
                        <a:cs typeface="Times New Roman"/>
                      </a:endParaRPr>
                    </a:p>
                  </a:txBody>
                  <a:tcPr marL="10541" marR="10541" marT="4885" marB="488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900">
                          <a:effectLst/>
                          <a:latin typeface="Arial"/>
                          <a:ea typeface="MS Mincho"/>
                          <a:cs typeface="Arial"/>
                        </a:rPr>
                        <a:t>1646 Serviced sites</a:t>
                      </a:r>
                      <a:endParaRPr lang="en-ZA" sz="900">
                        <a:effectLst/>
                        <a:latin typeface="Arial"/>
                        <a:ea typeface="MS Mincho"/>
                        <a:cs typeface="Times New Roman"/>
                      </a:endParaRPr>
                    </a:p>
                  </a:txBody>
                  <a:tcPr marL="10541" marR="10541" marT="4885" marB="488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900" dirty="0">
                          <a:effectLst/>
                          <a:latin typeface="Arial"/>
                          <a:ea typeface="MS Mincho"/>
                          <a:cs typeface="Arial"/>
                        </a:rPr>
                        <a:t>2768 serviced sites</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97790" algn="just" defTabSz="457200" rtl="0" eaLnBrk="1" latinLnBrk="0" hangingPunct="1">
                        <a:lnSpc>
                          <a:spcPct val="115000"/>
                        </a:lnSpc>
                        <a:spcAft>
                          <a:spcPts val="0"/>
                        </a:spcAft>
                        <a:tabLst>
                          <a:tab pos="457200" algn="l"/>
                        </a:tabLst>
                      </a:pPr>
                      <a:r>
                        <a:rPr lang="en-GB" sz="900" kern="1200" dirty="0" smtClean="0">
                          <a:solidFill>
                            <a:srgbClr val="00B050"/>
                          </a:solidFill>
                          <a:effectLst/>
                          <a:latin typeface="Arial"/>
                          <a:ea typeface="MS Mincho"/>
                          <a:cs typeface="Arial"/>
                        </a:rPr>
                        <a:t>Achieved</a:t>
                      </a:r>
                    </a:p>
                    <a:p>
                      <a:pPr marL="0" marR="97790" algn="just" defTabSz="457200" rtl="0" eaLnBrk="1" latinLnBrk="0" hangingPunct="1">
                        <a:lnSpc>
                          <a:spcPct val="115000"/>
                        </a:lnSpc>
                        <a:spcAft>
                          <a:spcPts val="0"/>
                        </a:spcAft>
                        <a:tabLst>
                          <a:tab pos="457200" algn="l"/>
                        </a:tabLst>
                      </a:pPr>
                      <a:r>
                        <a:rPr lang="en-GB" sz="900" kern="1200" dirty="0" smtClean="0">
                          <a:solidFill>
                            <a:schemeClr val="tx1"/>
                          </a:solidFill>
                          <a:effectLst/>
                          <a:latin typeface="Arial"/>
                          <a:ea typeface="MS Mincho"/>
                          <a:cs typeface="Arial"/>
                        </a:rPr>
                        <a:t> </a:t>
                      </a:r>
                      <a:r>
                        <a:rPr lang="en-GB" sz="900" kern="1200" dirty="0">
                          <a:solidFill>
                            <a:schemeClr val="tx1"/>
                          </a:solidFill>
                          <a:effectLst/>
                          <a:latin typeface="Arial"/>
                          <a:ea typeface="MS Mincho"/>
                          <a:cs typeface="Arial"/>
                        </a:rPr>
                        <a:t>A total 3442 sites were serviced</a:t>
                      </a:r>
                      <a:endParaRPr lang="en-ZA" sz="900" kern="1200" dirty="0">
                        <a:solidFill>
                          <a:schemeClr val="tx1"/>
                        </a:solidFill>
                        <a:effectLst/>
                        <a:latin typeface="Arial"/>
                        <a:ea typeface="MS Mincho"/>
                        <a:cs typeface="Arial"/>
                      </a:endParaRPr>
                    </a:p>
                    <a:p>
                      <a:pPr marL="0" marR="97790" algn="just" defTabSz="457200" rtl="0" eaLnBrk="1" latinLnBrk="0" hangingPunct="1">
                        <a:lnSpc>
                          <a:spcPct val="115000"/>
                        </a:lnSpc>
                        <a:spcAft>
                          <a:spcPts val="0"/>
                        </a:spcAft>
                        <a:tabLst>
                          <a:tab pos="457200" algn="l"/>
                        </a:tabLst>
                      </a:pPr>
                      <a:r>
                        <a:rPr lang="en-GB" sz="900" kern="1200" dirty="0">
                          <a:solidFill>
                            <a:schemeClr val="tx1"/>
                          </a:solidFill>
                          <a:effectLst/>
                          <a:latin typeface="Arial"/>
                          <a:ea typeface="MS Mincho"/>
                          <a:cs typeface="Arial"/>
                        </a:rPr>
                        <a:t> </a:t>
                      </a:r>
                      <a:endParaRPr lang="en-ZA" sz="900" kern="1200" dirty="0">
                        <a:solidFill>
                          <a:schemeClr val="tx1"/>
                        </a:solidFill>
                        <a:effectLst/>
                        <a:latin typeface="Arial"/>
                        <a:ea typeface="MS Mincho"/>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97790" algn="just" defTabSz="457200" rtl="0" eaLnBrk="1" latinLnBrk="0" hangingPunct="1">
                        <a:lnSpc>
                          <a:spcPct val="115000"/>
                        </a:lnSpc>
                        <a:spcAft>
                          <a:spcPts val="0"/>
                        </a:spcAft>
                        <a:tabLst>
                          <a:tab pos="457200" algn="l"/>
                        </a:tabLst>
                      </a:pPr>
                      <a:r>
                        <a:rPr lang="en-GB" sz="900" kern="1200" dirty="0">
                          <a:solidFill>
                            <a:schemeClr val="tx1"/>
                          </a:solidFill>
                          <a:effectLst/>
                          <a:latin typeface="Arial"/>
                          <a:ea typeface="MS Mincho"/>
                          <a:cs typeface="Arial"/>
                        </a:rPr>
                        <a:t>The target was exceeded by 674 serviced sites</a:t>
                      </a:r>
                      <a:endParaRPr lang="en-ZA" sz="900" kern="1200" dirty="0">
                        <a:solidFill>
                          <a:schemeClr val="tx1"/>
                        </a:solidFill>
                        <a:effectLst/>
                        <a:latin typeface="Arial"/>
                        <a:ea typeface="MS Mincho"/>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97790" algn="just" defTabSz="457200" rtl="0" eaLnBrk="1" latinLnBrk="0" hangingPunct="1">
                        <a:lnSpc>
                          <a:spcPct val="115000"/>
                        </a:lnSpc>
                        <a:spcAft>
                          <a:spcPts val="0"/>
                        </a:spcAft>
                        <a:tabLst>
                          <a:tab pos="457200" algn="l"/>
                        </a:tabLst>
                      </a:pPr>
                      <a:r>
                        <a:rPr lang="en-GB" sz="900" kern="1200" dirty="0">
                          <a:solidFill>
                            <a:schemeClr val="tx1"/>
                          </a:solidFill>
                          <a:effectLst/>
                          <a:latin typeface="Arial"/>
                          <a:ea typeface="MS Mincho"/>
                          <a:cs typeface="Arial"/>
                        </a:rPr>
                        <a:t>There has been an acceleration of project delivery in Gauteng leading to targets being exceeded</a:t>
                      </a:r>
                      <a:endParaRPr lang="en-ZA" sz="900" kern="1200" dirty="0">
                        <a:solidFill>
                          <a:schemeClr val="tx1"/>
                        </a:solidFill>
                        <a:effectLst/>
                        <a:latin typeface="Arial"/>
                        <a:ea typeface="MS Mincho"/>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1892">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GB" sz="900" b="1">
                          <a:effectLst/>
                          <a:latin typeface="Arial"/>
                          <a:ea typeface="MS Mincho"/>
                          <a:cs typeface="Arial"/>
                        </a:rPr>
                        <a:t>4A.9</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tabLst>
                          <a:tab pos="457200" algn="l"/>
                        </a:tabLst>
                      </a:pPr>
                      <a:r>
                        <a:rPr lang="en-GB" sz="900">
                          <a:effectLst/>
                          <a:latin typeface="Arial"/>
                          <a:ea typeface="MS Mincho"/>
                          <a:cs typeface="Arial"/>
                        </a:rPr>
                        <a:t>Number of human settlements units delivered/supported</a:t>
                      </a:r>
                      <a:endParaRPr lang="en-ZA" sz="900">
                        <a:effectLst/>
                        <a:latin typeface="Arial"/>
                        <a:ea typeface="MS Mincho"/>
                        <a:cs typeface="Times New Roman"/>
                      </a:endParaRPr>
                    </a:p>
                  </a:txBody>
                  <a:tcPr marL="10541" marR="10541" marT="4885" marB="488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900" dirty="0">
                          <a:effectLst/>
                          <a:latin typeface="Arial"/>
                          <a:ea typeface="MS Mincho"/>
                          <a:cs typeface="Arial"/>
                        </a:rPr>
                        <a:t>1997  top structures</a:t>
                      </a:r>
                      <a:endParaRPr lang="en-ZA" sz="900" dirty="0">
                        <a:effectLst/>
                        <a:latin typeface="Arial"/>
                        <a:ea typeface="MS Mincho"/>
                        <a:cs typeface="Times New Roman"/>
                      </a:endParaRPr>
                    </a:p>
                  </a:txBody>
                  <a:tcPr marL="10541" marR="10541" marT="4885" marB="488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900" dirty="0">
                          <a:effectLst/>
                          <a:latin typeface="Arial"/>
                          <a:ea typeface="MS Mincho"/>
                          <a:cs typeface="Arial"/>
                        </a:rPr>
                        <a:t>2261 top structures completed</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900" kern="1200" dirty="0">
                          <a:solidFill>
                            <a:srgbClr val="00B050"/>
                          </a:solidFill>
                          <a:effectLst/>
                          <a:latin typeface="Arial"/>
                          <a:ea typeface="MS Mincho"/>
                          <a:cs typeface="Arial"/>
                        </a:rPr>
                        <a:t>Achieved</a:t>
                      </a:r>
                      <a:endParaRPr lang="en-ZA" sz="900" kern="1200" dirty="0">
                        <a:solidFill>
                          <a:srgbClr val="00B050"/>
                        </a:solidFill>
                        <a:effectLst/>
                        <a:latin typeface="Arial"/>
                        <a:ea typeface="MS Mincho"/>
                        <a:cs typeface="Arial"/>
                      </a:endParaRPr>
                    </a:p>
                    <a:p>
                      <a:pPr algn="l">
                        <a:lnSpc>
                          <a:spcPct val="115000"/>
                        </a:lnSpc>
                        <a:spcAft>
                          <a:spcPts val="0"/>
                        </a:spcAft>
                      </a:pPr>
                      <a:r>
                        <a:rPr lang="en-GB" sz="900" dirty="0">
                          <a:effectLst/>
                          <a:latin typeface="Arial"/>
                          <a:ea typeface="MS Mincho"/>
                          <a:cs typeface="Arial"/>
                        </a:rPr>
                        <a:t>2358 Housing Units </a:t>
                      </a:r>
                      <a:endParaRPr lang="en-ZA" sz="900" dirty="0">
                        <a:effectLst/>
                        <a:latin typeface="Arial"/>
                        <a:ea typeface="MS Mincho"/>
                        <a:cs typeface="Times New Roman"/>
                      </a:endParaRPr>
                    </a:p>
                    <a:p>
                      <a:pPr algn="l">
                        <a:lnSpc>
                          <a:spcPct val="115000"/>
                        </a:lnSpc>
                        <a:spcAft>
                          <a:spcPts val="0"/>
                        </a:spcAft>
                      </a:pPr>
                      <a:r>
                        <a:rPr lang="en-GB" sz="900" dirty="0">
                          <a:effectLst/>
                          <a:latin typeface="Arial"/>
                          <a:ea typeface="MS Mincho"/>
                          <a:cs typeface="Arial"/>
                        </a:rPr>
                        <a:t>(top structures) completed</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97790" algn="just" defTabSz="457200" rtl="0" eaLnBrk="1" latinLnBrk="0" hangingPunct="1">
                        <a:lnSpc>
                          <a:spcPct val="115000"/>
                        </a:lnSpc>
                        <a:spcAft>
                          <a:spcPts val="0"/>
                        </a:spcAft>
                        <a:tabLst>
                          <a:tab pos="457200" algn="l"/>
                        </a:tabLst>
                      </a:pPr>
                      <a:r>
                        <a:rPr lang="en-GB" sz="900" kern="1200" dirty="0">
                          <a:solidFill>
                            <a:schemeClr val="tx1"/>
                          </a:solidFill>
                          <a:effectLst/>
                          <a:latin typeface="Arial"/>
                          <a:ea typeface="MS Mincho"/>
                          <a:cs typeface="Arial"/>
                        </a:rPr>
                        <a:t>The target was exceeded by 97 top structures completed</a:t>
                      </a:r>
                      <a:endParaRPr lang="en-ZA" sz="900" kern="1200" dirty="0">
                        <a:solidFill>
                          <a:schemeClr val="tx1"/>
                        </a:solidFill>
                        <a:effectLst/>
                        <a:latin typeface="Arial"/>
                        <a:ea typeface="MS Mincho"/>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97790" algn="just" defTabSz="457200" rtl="0" eaLnBrk="1" latinLnBrk="0" hangingPunct="1">
                        <a:lnSpc>
                          <a:spcPct val="115000"/>
                        </a:lnSpc>
                        <a:spcAft>
                          <a:spcPts val="0"/>
                        </a:spcAft>
                        <a:tabLst>
                          <a:tab pos="457200" algn="l"/>
                        </a:tabLst>
                      </a:pPr>
                      <a:r>
                        <a:rPr lang="en-GB" sz="900" kern="1200" dirty="0">
                          <a:solidFill>
                            <a:schemeClr val="tx1"/>
                          </a:solidFill>
                          <a:effectLst/>
                          <a:latin typeface="Arial"/>
                          <a:ea typeface="MS Mincho"/>
                          <a:cs typeface="Arial"/>
                        </a:rPr>
                        <a:t>There has been an acceleration of project delivery in Gauteng leading to targets being exceeded</a:t>
                      </a:r>
                      <a:endParaRPr lang="en-ZA" sz="900" kern="1200" dirty="0">
                        <a:solidFill>
                          <a:schemeClr val="tx1"/>
                        </a:solidFill>
                        <a:effectLst/>
                        <a:latin typeface="Arial"/>
                        <a:ea typeface="MS Mincho"/>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4967014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69424"/>
          </a:xfrm>
          <a:noFill/>
        </p:spPr>
        <p:txBody>
          <a:bodyPr>
            <a:normAutofit/>
          </a:bodyPr>
          <a:lstStyle/>
          <a:p>
            <a:r>
              <a:rPr lang="en-ZA" sz="1600" dirty="0"/>
              <a:t>PROGRAMME 4A: REGIONAL COORDINATION-REGION </a:t>
            </a:r>
            <a:r>
              <a:rPr lang="en-ZA" sz="1600" dirty="0" smtClean="0"/>
              <a:t>C</a:t>
            </a:r>
            <a:endParaRPr lang="en-ZA" sz="1600" dirty="0"/>
          </a:p>
        </p:txBody>
      </p:sp>
      <p:graphicFrame>
        <p:nvGraphicFramePr>
          <p:cNvPr id="2" name="Table 1"/>
          <p:cNvGraphicFramePr>
            <a:graphicFrameLocks noGrp="1"/>
          </p:cNvGraphicFramePr>
          <p:nvPr>
            <p:extLst>
              <p:ext uri="{D42A27DB-BD31-4B8C-83A1-F6EECF244321}">
                <p14:modId xmlns="" xmlns:p14="http://schemas.microsoft.com/office/powerpoint/2010/main" val="525245449"/>
              </p:ext>
            </p:extLst>
          </p:nvPr>
        </p:nvGraphicFramePr>
        <p:xfrm>
          <a:off x="457201" y="1242647"/>
          <a:ext cx="8229598" cy="3891503"/>
        </p:xfrm>
        <a:graphic>
          <a:graphicData uri="http://schemas.openxmlformats.org/drawingml/2006/table">
            <a:tbl>
              <a:tblPr/>
              <a:tblGrid>
                <a:gridCol w="990844"/>
                <a:gridCol w="982614"/>
                <a:gridCol w="531632"/>
                <a:gridCol w="1176832"/>
                <a:gridCol w="862462"/>
                <a:gridCol w="780166"/>
                <a:gridCol w="1022116"/>
                <a:gridCol w="628741"/>
                <a:gridCol w="1254191"/>
              </a:tblGrid>
              <a:tr h="934531">
                <a:tc gridSpan="9">
                  <a:txBody>
                    <a:bodyPr/>
                    <a:lstStyle/>
                    <a:p>
                      <a:pPr algn="l">
                        <a:lnSpc>
                          <a:spcPct val="150000"/>
                        </a:lnSpc>
                        <a:spcAft>
                          <a:spcPts val="0"/>
                        </a:spcAft>
                      </a:pPr>
                      <a:r>
                        <a:rPr lang="en-US" sz="900" b="1" dirty="0" err="1">
                          <a:solidFill>
                            <a:srgbClr val="FFFFFF"/>
                          </a:solidFill>
                          <a:effectLst/>
                          <a:latin typeface="Arial"/>
                          <a:ea typeface="MS Mincho"/>
                          <a:cs typeface="Arial"/>
                        </a:rPr>
                        <a:t>Programme</a:t>
                      </a:r>
                      <a:r>
                        <a:rPr lang="en-US" sz="900" b="1" dirty="0">
                          <a:solidFill>
                            <a:srgbClr val="FFFFFF"/>
                          </a:solidFill>
                          <a:effectLst/>
                          <a:latin typeface="Arial"/>
                          <a:ea typeface="MS Mincho"/>
                          <a:cs typeface="Arial"/>
                        </a:rPr>
                        <a:t> </a:t>
                      </a:r>
                      <a:r>
                        <a:rPr lang="en-GB" sz="900" b="1" dirty="0">
                          <a:solidFill>
                            <a:srgbClr val="FFFFFF"/>
                          </a:solidFill>
                          <a:effectLst/>
                          <a:latin typeface="Arial"/>
                          <a:ea typeface="MS Mincho"/>
                          <a:cs typeface="Arial"/>
                        </a:rPr>
                        <a:t>4A: Regional Coordination and Human Settlements Implementation Support Services </a:t>
                      </a:r>
                      <a:endParaRPr lang="en-ZA" sz="1100" dirty="0">
                        <a:effectLst/>
                        <a:latin typeface="Arial"/>
                        <a:ea typeface="MS Mincho"/>
                        <a:cs typeface="Times New Roman"/>
                      </a:endParaRPr>
                    </a:p>
                    <a:p>
                      <a:pPr algn="l">
                        <a:lnSpc>
                          <a:spcPct val="150000"/>
                        </a:lnSpc>
                        <a:spcAft>
                          <a:spcPts val="0"/>
                        </a:spcAft>
                      </a:pPr>
                      <a:r>
                        <a:rPr lang="en-GB" sz="900" b="1" dirty="0">
                          <a:solidFill>
                            <a:srgbClr val="FFFFFF"/>
                          </a:solidFill>
                          <a:effectLst/>
                          <a:latin typeface="Arial"/>
                          <a:ea typeface="MS Mincho"/>
                          <a:cs typeface="Arial"/>
                        </a:rPr>
                        <a:t>Strategic Goal: Accelerate delivery of resilient, integrated and sustainable human settlements</a:t>
                      </a:r>
                      <a:endParaRPr lang="en-ZA" sz="11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669407">
                <a:tc>
                  <a:txBody>
                    <a:bodyPr/>
                    <a:lstStyle/>
                    <a:p>
                      <a:pPr algn="just">
                        <a:lnSpc>
                          <a:spcPct val="150000"/>
                        </a:lnSpc>
                        <a:spcAft>
                          <a:spcPts val="0"/>
                        </a:spcAft>
                      </a:pPr>
                      <a:r>
                        <a:rPr lang="en-GB" sz="900" b="1">
                          <a:solidFill>
                            <a:srgbClr val="FFFFFF"/>
                          </a:solidFill>
                          <a:effectLst/>
                          <a:latin typeface="Arial"/>
                          <a:ea typeface="MS Mincho"/>
                          <a:cs typeface="Arial"/>
                        </a:rPr>
                        <a:t>Strategic Objective</a:t>
                      </a:r>
                      <a:endParaRPr lang="en-ZA" sz="1100">
                        <a:effectLst/>
                        <a:latin typeface="Arial"/>
                        <a:ea typeface="MS Mincho"/>
                        <a:cs typeface="Times New Roman"/>
                      </a:endParaRPr>
                    </a:p>
                  </a:txBody>
                  <a:tcPr marL="76409" marR="76409" marT="35409" marB="354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just">
                        <a:lnSpc>
                          <a:spcPct val="150000"/>
                        </a:lnSpc>
                        <a:spcAft>
                          <a:spcPts val="0"/>
                        </a:spcAft>
                      </a:pPr>
                      <a:r>
                        <a:rPr lang="en-GB" sz="900" b="1">
                          <a:solidFill>
                            <a:srgbClr val="FFFFFF"/>
                          </a:solidFill>
                          <a:effectLst/>
                          <a:latin typeface="Arial"/>
                          <a:ea typeface="MS Mincho"/>
                          <a:cs typeface="Arial"/>
                        </a:rPr>
                        <a:t>Key Activities</a:t>
                      </a:r>
                      <a:endParaRPr lang="en-ZA" sz="1100">
                        <a:effectLst/>
                        <a:latin typeface="Arial"/>
                        <a:ea typeface="MS Mincho"/>
                        <a:cs typeface="Times New Roman"/>
                      </a:endParaRPr>
                    </a:p>
                  </a:txBody>
                  <a:tcPr marL="76409" marR="76409" marT="35409" marB="354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50000"/>
                        </a:lnSpc>
                        <a:spcAft>
                          <a:spcPts val="0"/>
                        </a:spcAft>
                      </a:pPr>
                      <a:r>
                        <a:rPr lang="en-GB" sz="900" b="1">
                          <a:solidFill>
                            <a:srgbClr val="FFFFFF"/>
                          </a:solidFill>
                          <a:effectLst/>
                          <a:latin typeface="Arial"/>
                          <a:ea typeface="MS Mincho"/>
                          <a:cs typeface="Arial"/>
                        </a:rPr>
                        <a:t>Indicator Number</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just">
                        <a:lnSpc>
                          <a:spcPct val="150000"/>
                        </a:lnSpc>
                        <a:spcAft>
                          <a:spcPts val="0"/>
                        </a:spcAft>
                      </a:pPr>
                      <a:r>
                        <a:rPr lang="en-GB" sz="900" b="1">
                          <a:solidFill>
                            <a:srgbClr val="FFFFFF"/>
                          </a:solidFill>
                          <a:effectLst/>
                          <a:latin typeface="Arial"/>
                          <a:ea typeface="MS Mincho"/>
                          <a:cs typeface="Arial"/>
                        </a:rPr>
                        <a:t>Performance Measure/Indicator</a:t>
                      </a:r>
                      <a:endParaRPr lang="en-ZA" sz="1100">
                        <a:effectLst/>
                        <a:latin typeface="Arial"/>
                        <a:ea typeface="MS Mincho"/>
                        <a:cs typeface="Times New Roman"/>
                      </a:endParaRPr>
                    </a:p>
                  </a:txBody>
                  <a:tcPr marL="76409" marR="76409" marT="35409" marB="354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just">
                        <a:lnSpc>
                          <a:spcPct val="150000"/>
                        </a:lnSpc>
                        <a:spcAft>
                          <a:spcPts val="0"/>
                        </a:spcAft>
                      </a:pPr>
                      <a:r>
                        <a:rPr lang="en-US" sz="900">
                          <a:solidFill>
                            <a:srgbClr val="FFFFFF"/>
                          </a:solidFill>
                          <a:effectLst/>
                          <a:latin typeface="Arial"/>
                          <a:ea typeface="MS Mincho"/>
                          <a:cs typeface="Arial"/>
                        </a:rPr>
                        <a:t>Baseline</a:t>
                      </a:r>
                      <a:endParaRPr lang="en-ZA" sz="1100">
                        <a:effectLst/>
                        <a:latin typeface="Arial"/>
                        <a:ea typeface="MS Mincho"/>
                        <a:cs typeface="Times New Roman"/>
                      </a:endParaRPr>
                    </a:p>
                  </a:txBody>
                  <a:tcPr marL="76409" marR="76409" marT="35409" marB="354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just">
                        <a:lnSpc>
                          <a:spcPct val="150000"/>
                        </a:lnSpc>
                        <a:spcAft>
                          <a:spcPts val="0"/>
                        </a:spcAft>
                      </a:pPr>
                      <a:r>
                        <a:rPr lang="en-GB" sz="900" b="1">
                          <a:solidFill>
                            <a:srgbClr val="FFFFFF"/>
                          </a:solidFill>
                          <a:effectLst/>
                          <a:latin typeface="Arial"/>
                          <a:ea typeface="MS Mincho"/>
                          <a:cs typeface="Arial"/>
                        </a:rPr>
                        <a:t>2017/18 Target</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50000"/>
                        </a:lnSpc>
                        <a:spcAft>
                          <a:spcPts val="0"/>
                        </a:spcAft>
                      </a:pPr>
                      <a:r>
                        <a:rPr lang="en-GB" sz="900" b="1">
                          <a:solidFill>
                            <a:srgbClr val="FFFFFF"/>
                          </a:solidFill>
                          <a:effectLst/>
                          <a:latin typeface="Arial"/>
                          <a:ea typeface="MS Mincho"/>
                          <a:cs typeface="Arial"/>
                        </a:rPr>
                        <a:t>Annual Performance</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15000"/>
                        </a:lnSpc>
                        <a:spcAft>
                          <a:spcPts val="0"/>
                        </a:spcAft>
                      </a:pPr>
                      <a:r>
                        <a:rPr lang="en-GB" sz="900" b="1">
                          <a:solidFill>
                            <a:srgbClr val="FFFFFF"/>
                          </a:solidFill>
                          <a:effectLst/>
                          <a:latin typeface="Arial"/>
                          <a:ea typeface="MS Mincho"/>
                          <a:cs typeface="Arial"/>
                        </a:rPr>
                        <a:t>Variance</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15000"/>
                        </a:lnSpc>
                        <a:spcAft>
                          <a:spcPts val="0"/>
                        </a:spcAft>
                      </a:pPr>
                      <a:r>
                        <a:rPr lang="en-GB" sz="900" b="1">
                          <a:solidFill>
                            <a:srgbClr val="FFFFFF"/>
                          </a:solidFill>
                          <a:effectLst/>
                          <a:latin typeface="Arial"/>
                          <a:ea typeface="MS Mincho"/>
                          <a:cs typeface="Arial"/>
                        </a:rPr>
                        <a:t>Reasons for variance</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r>
              <a:tr h="2287565">
                <a:tc>
                  <a:txBody>
                    <a:bodyPr/>
                    <a:lstStyle/>
                    <a:p>
                      <a:pPr algn="just">
                        <a:lnSpc>
                          <a:spcPct val="115000"/>
                        </a:lnSpc>
                        <a:spcAft>
                          <a:spcPts val="0"/>
                        </a:spcAft>
                      </a:pPr>
                      <a:r>
                        <a:rPr lang="en-GB" sz="900">
                          <a:effectLst/>
                          <a:latin typeface="Calibri"/>
                          <a:ea typeface="MS Mincho"/>
                          <a:cs typeface="Times New Roman"/>
                        </a:rPr>
                        <a:t>To enhance capacity and render projects implementation services to provinces and municipalities for human settlements development</a:t>
                      </a:r>
                      <a:endParaRPr lang="en-ZA" sz="1100">
                        <a:effectLst/>
                        <a:latin typeface="Arial"/>
                        <a:ea typeface="MS Mincho"/>
                        <a:cs typeface="Times New Roman"/>
                      </a:endParaRPr>
                    </a:p>
                  </a:txBody>
                  <a:tcPr marL="76409" marR="76409" marT="35409" marB="354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900">
                          <a:effectLst/>
                          <a:latin typeface="Calibri"/>
                          <a:ea typeface="MS Mincho"/>
                          <a:cs typeface="Times New Roman"/>
                        </a:rPr>
                        <a:t>Projects Implementation and capacity enhancement programmes for human settlements development</a:t>
                      </a:r>
                      <a:endParaRPr lang="en-ZA" sz="1100">
                        <a:effectLst/>
                        <a:latin typeface="Arial"/>
                        <a:ea typeface="MS Mincho"/>
                        <a:cs typeface="Times New Roman"/>
                      </a:endParaRPr>
                    </a:p>
                  </a:txBody>
                  <a:tcPr marL="76409" marR="76409" marT="35409" marB="354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900">
                          <a:effectLst/>
                          <a:latin typeface="Calibri"/>
                          <a:ea typeface="MS Mincho"/>
                          <a:cs typeface="Times New Roman"/>
                        </a:rPr>
                        <a:t>4A.10</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tabLst>
                          <a:tab pos="457200" algn="l"/>
                        </a:tabLst>
                      </a:pPr>
                      <a:r>
                        <a:rPr lang="en-GB" sz="900">
                          <a:effectLst/>
                          <a:latin typeface="Calibri"/>
                          <a:ea typeface="MS Mincho"/>
                          <a:cs typeface="Times New Roman"/>
                        </a:rPr>
                        <a:t>Number of Provinces provided with capacity support as per MTOPs and business plans</a:t>
                      </a:r>
                      <a:endParaRPr lang="en-ZA" sz="1100">
                        <a:effectLst/>
                        <a:latin typeface="Arial"/>
                        <a:ea typeface="MS Mincho"/>
                        <a:cs typeface="Times New Roman"/>
                      </a:endParaRPr>
                    </a:p>
                    <a:p>
                      <a:pPr algn="l">
                        <a:lnSpc>
                          <a:spcPct val="115000"/>
                        </a:lnSpc>
                        <a:spcAft>
                          <a:spcPts val="1000"/>
                        </a:spcAft>
                        <a:tabLst>
                          <a:tab pos="457200" algn="l"/>
                        </a:tabLst>
                      </a:pPr>
                      <a:r>
                        <a:rPr lang="en-GB" sz="900">
                          <a:effectLst/>
                          <a:latin typeface="Calibri"/>
                          <a:ea typeface="MS Mincho"/>
                          <a:cs typeface="Times New Roman"/>
                        </a:rPr>
                        <a:t> </a:t>
                      </a:r>
                      <a:endParaRPr lang="en-ZA" sz="1100">
                        <a:effectLst/>
                        <a:latin typeface="Arial"/>
                        <a:ea typeface="MS Mincho"/>
                        <a:cs typeface="Times New Roman"/>
                      </a:endParaRPr>
                    </a:p>
                  </a:txBody>
                  <a:tcPr marL="76409" marR="76409" marT="35409" marB="354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tabLst>
                          <a:tab pos="457200" algn="l"/>
                        </a:tabLst>
                      </a:pPr>
                      <a:r>
                        <a:rPr lang="en-GB" sz="900">
                          <a:effectLst/>
                          <a:latin typeface="Calibri"/>
                          <a:ea typeface="MS Mincho"/>
                          <a:cs typeface="Times New Roman"/>
                        </a:rPr>
                        <a:t>3 Provinces provided with capacity support as per MTOPs and business plans</a:t>
                      </a:r>
                      <a:endParaRPr lang="en-ZA" sz="1100">
                        <a:effectLst/>
                        <a:latin typeface="Arial"/>
                        <a:ea typeface="MS Mincho"/>
                        <a:cs typeface="Times New Roman"/>
                      </a:endParaRPr>
                    </a:p>
                  </a:txBody>
                  <a:tcPr marL="76409" marR="76409" marT="35409" marB="354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tabLst>
                          <a:tab pos="457200" algn="l"/>
                        </a:tabLst>
                      </a:pPr>
                      <a:r>
                        <a:rPr lang="en-GB" sz="900">
                          <a:effectLst/>
                          <a:latin typeface="Calibri"/>
                          <a:ea typeface="MS Mincho"/>
                          <a:cs typeface="Times New Roman"/>
                        </a:rPr>
                        <a:t>3 Provinces provided with capacity support as per MTOPs and business plans</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tabLst>
                          <a:tab pos="457200" algn="l"/>
                        </a:tabLst>
                      </a:pPr>
                      <a:r>
                        <a:rPr lang="en-GB" sz="900" b="1">
                          <a:solidFill>
                            <a:srgbClr val="92D050"/>
                          </a:solidFill>
                          <a:effectLst/>
                          <a:latin typeface="Arial"/>
                          <a:ea typeface="MS Mincho"/>
                          <a:cs typeface="Arial"/>
                        </a:rPr>
                        <a:t>Achieved</a:t>
                      </a:r>
                      <a:endParaRPr lang="en-ZA" sz="1100">
                        <a:effectLst/>
                        <a:latin typeface="Arial"/>
                        <a:ea typeface="MS Mincho"/>
                        <a:cs typeface="Times New Roman"/>
                      </a:endParaRPr>
                    </a:p>
                    <a:p>
                      <a:pPr algn="l">
                        <a:lnSpc>
                          <a:spcPct val="115000"/>
                        </a:lnSpc>
                        <a:spcAft>
                          <a:spcPts val="1000"/>
                        </a:spcAft>
                        <a:tabLst>
                          <a:tab pos="457200" algn="l"/>
                        </a:tabLst>
                      </a:pPr>
                      <a:r>
                        <a:rPr lang="en-GB" sz="900">
                          <a:effectLst/>
                          <a:latin typeface="Calibri"/>
                          <a:ea typeface="MS Mincho"/>
                          <a:cs typeface="Times New Roman"/>
                        </a:rPr>
                        <a:t>3 Provinces provided with capacity support as per MTOPs and business plans</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900" b="1">
                          <a:solidFill>
                            <a:srgbClr val="000000"/>
                          </a:solidFill>
                          <a:effectLst/>
                          <a:latin typeface="Arial"/>
                          <a:ea typeface="MS Mincho"/>
                          <a:cs typeface="Arial"/>
                        </a:rPr>
                        <a:t>None</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900" dirty="0">
                          <a:effectLst/>
                          <a:latin typeface="Arial"/>
                          <a:ea typeface="MS Mincho"/>
                          <a:cs typeface="Arial"/>
                        </a:rPr>
                        <a:t>None</a:t>
                      </a:r>
                      <a:endParaRPr lang="en-ZA" sz="11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33600896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69424"/>
          </a:xfrm>
          <a:noFill/>
        </p:spPr>
        <p:txBody>
          <a:bodyPr>
            <a:normAutofit/>
          </a:bodyPr>
          <a:lstStyle/>
          <a:p>
            <a:r>
              <a:rPr lang="en-ZA" sz="1600" dirty="0" smtClean="0"/>
              <a:t>PROGRAMME 4B: LAND MANAGEMENT</a:t>
            </a:r>
            <a:endParaRPr lang="en-ZA" sz="1600" dirty="0"/>
          </a:p>
        </p:txBody>
      </p:sp>
      <p:graphicFrame>
        <p:nvGraphicFramePr>
          <p:cNvPr id="2" name="Table 1"/>
          <p:cNvGraphicFramePr>
            <a:graphicFrameLocks noGrp="1"/>
          </p:cNvGraphicFramePr>
          <p:nvPr>
            <p:extLst>
              <p:ext uri="{D42A27DB-BD31-4B8C-83A1-F6EECF244321}">
                <p14:modId xmlns="" xmlns:p14="http://schemas.microsoft.com/office/powerpoint/2010/main" val="2097403634"/>
              </p:ext>
            </p:extLst>
          </p:nvPr>
        </p:nvGraphicFramePr>
        <p:xfrm>
          <a:off x="703383" y="1061373"/>
          <a:ext cx="7901355" cy="5316852"/>
        </p:xfrm>
        <a:graphic>
          <a:graphicData uri="http://schemas.openxmlformats.org/drawingml/2006/table">
            <a:tbl>
              <a:tblPr/>
              <a:tblGrid>
                <a:gridCol w="998619"/>
                <a:gridCol w="661680"/>
                <a:gridCol w="891728"/>
                <a:gridCol w="891728"/>
                <a:gridCol w="549381"/>
                <a:gridCol w="753699"/>
                <a:gridCol w="753699"/>
                <a:gridCol w="1029221"/>
                <a:gridCol w="1371600"/>
              </a:tblGrid>
              <a:tr h="216442">
                <a:tc gridSpan="9">
                  <a:txBody>
                    <a:bodyPr/>
                    <a:lstStyle/>
                    <a:p>
                      <a:pPr algn="just">
                        <a:lnSpc>
                          <a:spcPct val="150000"/>
                        </a:lnSpc>
                        <a:spcAft>
                          <a:spcPts val="0"/>
                        </a:spcAft>
                      </a:pPr>
                      <a:r>
                        <a:rPr lang="en-US" sz="900" b="1" dirty="0" err="1">
                          <a:solidFill>
                            <a:srgbClr val="FFFFFF"/>
                          </a:solidFill>
                          <a:effectLst/>
                          <a:latin typeface="Arial"/>
                          <a:ea typeface="MS Mincho"/>
                          <a:cs typeface="Arial"/>
                        </a:rPr>
                        <a:t>Programme</a:t>
                      </a:r>
                      <a:r>
                        <a:rPr lang="en-US" sz="900" b="1" dirty="0">
                          <a:solidFill>
                            <a:srgbClr val="FFFFFF"/>
                          </a:solidFill>
                          <a:effectLst/>
                          <a:latin typeface="Arial"/>
                          <a:ea typeface="MS Mincho"/>
                          <a:cs typeface="Arial"/>
                        </a:rPr>
                        <a:t> </a:t>
                      </a:r>
                      <a:r>
                        <a:rPr lang="en-GB" sz="900" b="1" dirty="0">
                          <a:solidFill>
                            <a:srgbClr val="FFFFFF"/>
                          </a:solidFill>
                          <a:effectLst/>
                          <a:latin typeface="Arial"/>
                          <a:ea typeface="MS Mincho"/>
                          <a:cs typeface="Arial"/>
                        </a:rPr>
                        <a:t>4B: Regional Coordination and Human Settlements Implementation Support Services </a:t>
                      </a:r>
                      <a:endParaRPr lang="en-ZA" sz="900" dirty="0">
                        <a:effectLst/>
                        <a:latin typeface="Arial"/>
                        <a:ea typeface="MS Mincho"/>
                        <a:cs typeface="Times New Roman"/>
                      </a:endParaRPr>
                    </a:p>
                    <a:p>
                      <a:pPr algn="just">
                        <a:lnSpc>
                          <a:spcPct val="150000"/>
                        </a:lnSpc>
                        <a:spcAft>
                          <a:spcPts val="0"/>
                        </a:spcAft>
                      </a:pPr>
                      <a:r>
                        <a:rPr lang="en-GB" sz="900" b="1" dirty="0">
                          <a:solidFill>
                            <a:srgbClr val="FFFFFF"/>
                          </a:solidFill>
                          <a:effectLst/>
                          <a:latin typeface="Arial"/>
                          <a:ea typeface="MS Mincho"/>
                          <a:cs typeface="Arial"/>
                        </a:rPr>
                        <a:t>Strategic Goal: Promote integrated spatial planning and sustainable land development</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19707">
                <a:tc>
                  <a:txBody>
                    <a:bodyPr/>
                    <a:lstStyle/>
                    <a:p>
                      <a:pPr algn="just">
                        <a:lnSpc>
                          <a:spcPct val="150000"/>
                        </a:lnSpc>
                        <a:spcAft>
                          <a:spcPts val="0"/>
                        </a:spcAft>
                      </a:pPr>
                      <a:r>
                        <a:rPr lang="en-GB" sz="900" b="1">
                          <a:solidFill>
                            <a:srgbClr val="FFFFFF"/>
                          </a:solidFill>
                          <a:effectLst/>
                          <a:latin typeface="Arial"/>
                          <a:ea typeface="MS Mincho"/>
                          <a:cs typeface="Arial"/>
                        </a:rPr>
                        <a:t>Strategic Objective</a:t>
                      </a:r>
                      <a:endParaRPr lang="en-ZA" sz="900">
                        <a:effectLst/>
                        <a:latin typeface="Arial"/>
                        <a:ea typeface="MS Mincho"/>
                        <a:cs typeface="Times New Roman"/>
                      </a:endParaRPr>
                    </a:p>
                  </a:txBody>
                  <a:tcPr marL="4170" marR="4170" marT="1933" marB="19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just">
                        <a:lnSpc>
                          <a:spcPct val="150000"/>
                        </a:lnSpc>
                        <a:spcAft>
                          <a:spcPts val="0"/>
                        </a:spcAft>
                      </a:pPr>
                      <a:r>
                        <a:rPr lang="en-GB" sz="900" b="1">
                          <a:solidFill>
                            <a:srgbClr val="FFFFFF"/>
                          </a:solidFill>
                          <a:effectLst/>
                          <a:latin typeface="Arial"/>
                          <a:ea typeface="MS Mincho"/>
                          <a:cs typeface="Arial"/>
                        </a:rPr>
                        <a:t>Key Activities</a:t>
                      </a:r>
                      <a:endParaRPr lang="en-ZA" sz="900">
                        <a:effectLst/>
                        <a:latin typeface="Arial"/>
                        <a:ea typeface="MS Mincho"/>
                        <a:cs typeface="Times New Roman"/>
                      </a:endParaRPr>
                    </a:p>
                  </a:txBody>
                  <a:tcPr marL="4170" marR="4170" marT="1933" marB="19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50000"/>
                        </a:lnSpc>
                        <a:spcAft>
                          <a:spcPts val="0"/>
                        </a:spcAft>
                      </a:pPr>
                      <a:r>
                        <a:rPr lang="en-GB" sz="900" b="1" dirty="0">
                          <a:solidFill>
                            <a:srgbClr val="FFFFFF"/>
                          </a:solidFill>
                          <a:effectLst/>
                          <a:latin typeface="Arial"/>
                          <a:ea typeface="MS Mincho"/>
                          <a:cs typeface="Arial"/>
                        </a:rPr>
                        <a:t>Indicator Number</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just">
                        <a:lnSpc>
                          <a:spcPct val="150000"/>
                        </a:lnSpc>
                        <a:spcAft>
                          <a:spcPts val="0"/>
                        </a:spcAft>
                      </a:pPr>
                      <a:r>
                        <a:rPr lang="en-GB" sz="900" b="1" dirty="0">
                          <a:solidFill>
                            <a:srgbClr val="FFFFFF"/>
                          </a:solidFill>
                          <a:effectLst/>
                          <a:latin typeface="Arial"/>
                          <a:ea typeface="MS Mincho"/>
                          <a:cs typeface="Arial"/>
                        </a:rPr>
                        <a:t>Performance Measure/Indicator</a:t>
                      </a:r>
                      <a:endParaRPr lang="en-ZA" sz="900" dirty="0">
                        <a:effectLst/>
                        <a:latin typeface="Arial"/>
                        <a:ea typeface="MS Mincho"/>
                        <a:cs typeface="Times New Roman"/>
                      </a:endParaRPr>
                    </a:p>
                  </a:txBody>
                  <a:tcPr marL="4170" marR="4170" marT="1933" marB="19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just">
                        <a:lnSpc>
                          <a:spcPct val="150000"/>
                        </a:lnSpc>
                        <a:spcAft>
                          <a:spcPts val="0"/>
                        </a:spcAft>
                      </a:pPr>
                      <a:r>
                        <a:rPr lang="en-US" sz="900">
                          <a:solidFill>
                            <a:srgbClr val="FFFFFF"/>
                          </a:solidFill>
                          <a:effectLst/>
                          <a:latin typeface="Arial"/>
                          <a:ea typeface="MS Mincho"/>
                          <a:cs typeface="Arial"/>
                        </a:rPr>
                        <a:t>Baseline</a:t>
                      </a:r>
                      <a:endParaRPr lang="en-ZA" sz="900">
                        <a:effectLst/>
                        <a:latin typeface="Arial"/>
                        <a:ea typeface="MS Mincho"/>
                        <a:cs typeface="Times New Roman"/>
                      </a:endParaRPr>
                    </a:p>
                  </a:txBody>
                  <a:tcPr marL="4170" marR="4170" marT="1933" marB="19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just">
                        <a:lnSpc>
                          <a:spcPct val="150000"/>
                        </a:lnSpc>
                        <a:spcAft>
                          <a:spcPts val="0"/>
                        </a:spcAft>
                      </a:pPr>
                      <a:r>
                        <a:rPr lang="en-GB" sz="900" b="1">
                          <a:solidFill>
                            <a:srgbClr val="FFFFFF"/>
                          </a:solidFill>
                          <a:effectLst/>
                          <a:latin typeface="Arial"/>
                          <a:ea typeface="MS Mincho"/>
                          <a:cs typeface="Arial"/>
                        </a:rPr>
                        <a:t>2017/18 Target</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50000"/>
                        </a:lnSpc>
                        <a:spcAft>
                          <a:spcPts val="0"/>
                        </a:spcAft>
                      </a:pPr>
                      <a:r>
                        <a:rPr lang="en-GB" sz="900" b="1">
                          <a:solidFill>
                            <a:srgbClr val="FFFFFF"/>
                          </a:solidFill>
                          <a:effectLst/>
                          <a:latin typeface="Arial"/>
                          <a:ea typeface="MS Mincho"/>
                          <a:cs typeface="Arial"/>
                        </a:rPr>
                        <a:t>Annual Performance</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50000"/>
                        </a:lnSpc>
                        <a:spcAft>
                          <a:spcPts val="0"/>
                        </a:spcAft>
                      </a:pPr>
                      <a:r>
                        <a:rPr lang="en-GB" sz="900" b="1">
                          <a:solidFill>
                            <a:srgbClr val="FFFFFF"/>
                          </a:solidFill>
                          <a:effectLst/>
                          <a:latin typeface="Arial"/>
                          <a:ea typeface="MS Mincho"/>
                          <a:cs typeface="Arial"/>
                        </a:rPr>
                        <a:t>Variance</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50000"/>
                        </a:lnSpc>
                        <a:spcAft>
                          <a:spcPts val="0"/>
                        </a:spcAft>
                      </a:pPr>
                      <a:r>
                        <a:rPr lang="en-GB" sz="900" b="1">
                          <a:solidFill>
                            <a:srgbClr val="FFFFFF"/>
                          </a:solidFill>
                          <a:effectLst/>
                          <a:latin typeface="Arial"/>
                          <a:ea typeface="MS Mincho"/>
                          <a:cs typeface="Arial"/>
                        </a:rPr>
                        <a:t>Reasons for variance</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r>
              <a:tr h="1988348">
                <a:tc rowSpan="2">
                  <a:txBody>
                    <a:bodyPr/>
                    <a:lstStyle/>
                    <a:p>
                      <a:pPr algn="just">
                        <a:lnSpc>
                          <a:spcPct val="150000"/>
                        </a:lnSpc>
                        <a:spcAft>
                          <a:spcPts val="0"/>
                        </a:spcAft>
                      </a:pPr>
                      <a:r>
                        <a:rPr lang="en-GB" sz="900">
                          <a:effectLst/>
                          <a:latin typeface="Arial"/>
                          <a:ea typeface="MS Mincho"/>
                          <a:cs typeface="Arial"/>
                        </a:rPr>
                        <a:t>To ensure the acceleration of the release of well-located land for housing and human settlements</a:t>
                      </a:r>
                      <a:endParaRPr lang="en-ZA" sz="900">
                        <a:effectLst/>
                        <a:latin typeface="Arial"/>
                        <a:ea typeface="MS Mincho"/>
                        <a:cs typeface="Times New Roman"/>
                      </a:endParaRPr>
                    </a:p>
                  </a:txBody>
                  <a:tcPr marL="4170" marR="4170" marT="1933" marB="19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ct val="150000"/>
                        </a:lnSpc>
                        <a:spcAft>
                          <a:spcPts val="0"/>
                        </a:spcAft>
                      </a:pPr>
                      <a:r>
                        <a:rPr lang="en-GB" sz="900">
                          <a:effectLst/>
                          <a:latin typeface="Arial"/>
                          <a:ea typeface="MS Mincho"/>
                          <a:cs typeface="Arial"/>
                        </a:rPr>
                        <a:t>Identify and acquire land for human settlement developments</a:t>
                      </a:r>
                      <a:endParaRPr lang="en-ZA" sz="900">
                        <a:effectLst/>
                        <a:latin typeface="Arial"/>
                        <a:ea typeface="MS Mincho"/>
                        <a:cs typeface="Times New Roman"/>
                      </a:endParaRPr>
                    </a:p>
                  </a:txBody>
                  <a:tcPr marL="4170" marR="4170" marT="1933" marB="19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b="1">
                          <a:effectLst/>
                          <a:latin typeface="Arial"/>
                          <a:ea typeface="MS Mincho"/>
                          <a:cs typeface="Arial"/>
                        </a:rPr>
                        <a:t>4B.1</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900" dirty="0">
                          <a:effectLst/>
                          <a:latin typeface="Arial"/>
                          <a:ea typeface="MS Mincho"/>
                          <a:cs typeface="Arial"/>
                        </a:rPr>
                        <a:t>Number of hectares of well-located land (targeting poor and middle-income households) acquired or released</a:t>
                      </a:r>
                      <a:endParaRPr lang="en-ZA" sz="900" dirty="0">
                        <a:effectLst/>
                        <a:latin typeface="Arial"/>
                        <a:ea typeface="MS Mincho"/>
                        <a:cs typeface="Times New Roman"/>
                      </a:endParaRPr>
                    </a:p>
                  </a:txBody>
                  <a:tcPr marL="4170" marR="4170" marT="1933" marB="19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900" dirty="0">
                          <a:effectLst/>
                          <a:latin typeface="Arial"/>
                          <a:ea typeface="MS Mincho"/>
                          <a:cs typeface="Arial"/>
                        </a:rPr>
                        <a:t>6 288.065 ha acquired</a:t>
                      </a:r>
                      <a:endParaRPr lang="en-ZA" sz="900" dirty="0">
                        <a:effectLst/>
                        <a:latin typeface="Arial"/>
                        <a:ea typeface="MS Mincho"/>
                        <a:cs typeface="Times New Roman"/>
                      </a:endParaRPr>
                    </a:p>
                  </a:txBody>
                  <a:tcPr marL="4170" marR="4170" marT="1933" marB="19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900" dirty="0">
                          <a:effectLst/>
                          <a:latin typeface="Arial"/>
                          <a:ea typeface="MS Mincho"/>
                          <a:cs typeface="Arial"/>
                        </a:rPr>
                        <a:t>3000ha</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900" b="1" dirty="0">
                          <a:solidFill>
                            <a:srgbClr val="92D050"/>
                          </a:solidFill>
                          <a:effectLst/>
                          <a:latin typeface="Arial"/>
                          <a:ea typeface="MS Mincho"/>
                          <a:cs typeface="Arial"/>
                        </a:rPr>
                        <a:t>Achieved</a:t>
                      </a:r>
                      <a:endParaRPr lang="en-ZA" sz="900" dirty="0">
                        <a:effectLst/>
                        <a:latin typeface="Arial"/>
                        <a:ea typeface="MS Mincho"/>
                        <a:cs typeface="Times New Roman"/>
                      </a:endParaRPr>
                    </a:p>
                    <a:p>
                      <a:pPr algn="ctr">
                        <a:lnSpc>
                          <a:spcPct val="150000"/>
                        </a:lnSpc>
                        <a:spcAft>
                          <a:spcPts val="0"/>
                        </a:spcAft>
                      </a:pPr>
                      <a:r>
                        <a:rPr lang="en-GB" sz="900" dirty="0">
                          <a:effectLst/>
                          <a:latin typeface="Calibri"/>
                          <a:ea typeface="MS Mincho"/>
                          <a:cs typeface="Times New Roman"/>
                        </a:rPr>
                        <a:t>3 329.446 of land acquired</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900" b="1">
                          <a:solidFill>
                            <a:srgbClr val="000000"/>
                          </a:solidFill>
                          <a:effectLst/>
                          <a:latin typeface="Arial"/>
                          <a:ea typeface="MS Mincho"/>
                          <a:cs typeface="Arial"/>
                        </a:rPr>
                        <a:t>329.446 ha of land </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900" dirty="0">
                          <a:effectLst/>
                          <a:latin typeface="Arial"/>
                          <a:ea typeface="MS Mincho"/>
                          <a:cs typeface="Arial"/>
                        </a:rPr>
                        <a:t>The target was exceeded due to </a:t>
                      </a:r>
                      <a:r>
                        <a:rPr lang="en-GB" sz="900" b="1" dirty="0">
                          <a:effectLst/>
                          <a:latin typeface="Arial"/>
                          <a:ea typeface="MS Mincho"/>
                          <a:cs typeface="Arial"/>
                        </a:rPr>
                        <a:t>1117.9537</a:t>
                      </a:r>
                      <a:r>
                        <a:rPr lang="en-GB" sz="900" dirty="0">
                          <a:effectLst/>
                          <a:latin typeface="Arial"/>
                          <a:ea typeface="MS Mincho"/>
                          <a:cs typeface="Arial"/>
                        </a:rPr>
                        <a:t> ha was released by the department of Rural Development and land reform to </a:t>
                      </a:r>
                      <a:r>
                        <a:rPr lang="en-GB" sz="900" dirty="0" err="1">
                          <a:effectLst/>
                          <a:latin typeface="Arial"/>
                          <a:ea typeface="MS Mincho"/>
                          <a:cs typeface="Arial"/>
                        </a:rPr>
                        <a:t>Thembisilie</a:t>
                      </a:r>
                      <a:r>
                        <a:rPr lang="en-GB" sz="900" dirty="0">
                          <a:effectLst/>
                          <a:latin typeface="Arial"/>
                          <a:ea typeface="MS Mincho"/>
                          <a:cs typeface="Arial"/>
                        </a:rPr>
                        <a:t> Hani local municipality for human settlements development</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5938">
                <a:tc vMerge="1">
                  <a:txBody>
                    <a:bodyPr/>
                    <a:lstStyle/>
                    <a:p>
                      <a:endParaRPr lang="en-ZA"/>
                    </a:p>
                  </a:txBody>
                  <a:tcPr/>
                </a:tc>
                <a:tc vMerge="1">
                  <a:txBody>
                    <a:bodyPr/>
                    <a:lstStyle/>
                    <a:p>
                      <a:endParaRPr lang="en-ZA"/>
                    </a:p>
                  </a:txBody>
                  <a:tcPr/>
                </a:tc>
                <a:tc>
                  <a:txBody>
                    <a:bodyPr/>
                    <a:lstStyle/>
                    <a:p>
                      <a:pPr algn="ctr">
                        <a:lnSpc>
                          <a:spcPct val="150000"/>
                        </a:lnSpc>
                        <a:spcAft>
                          <a:spcPts val="0"/>
                        </a:spcAft>
                      </a:pPr>
                      <a:r>
                        <a:rPr lang="en-US" sz="900" b="1">
                          <a:effectLst/>
                          <a:latin typeface="Arial"/>
                          <a:ea typeface="MS Mincho"/>
                          <a:cs typeface="Arial"/>
                        </a:rPr>
                        <a:t>4B.2</a:t>
                      </a:r>
                      <a:endParaRPr lang="en-ZA" sz="9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GB" sz="900">
                          <a:effectLst/>
                          <a:latin typeface="Arial"/>
                          <a:ea typeface="MS Mincho"/>
                          <a:cs typeface="Arial"/>
                        </a:rPr>
                        <a:t>Number of hectares of land facilitated for rezoning</a:t>
                      </a:r>
                      <a:endParaRPr lang="en-ZA" sz="900">
                        <a:effectLst/>
                        <a:latin typeface="Arial"/>
                        <a:ea typeface="MS Mincho"/>
                        <a:cs typeface="Times New Roman"/>
                      </a:endParaRPr>
                    </a:p>
                  </a:txBody>
                  <a:tcPr marL="4170" marR="4170" marT="1933" marB="19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900">
                          <a:effectLst/>
                          <a:latin typeface="Arial"/>
                          <a:ea typeface="MS Mincho"/>
                          <a:cs typeface="Arial"/>
                        </a:rPr>
                        <a:t>New Baseline</a:t>
                      </a:r>
                      <a:endParaRPr lang="en-ZA" sz="900">
                        <a:effectLst/>
                        <a:latin typeface="Arial"/>
                        <a:ea typeface="MS Mincho"/>
                        <a:cs typeface="Times New Roman"/>
                      </a:endParaRPr>
                    </a:p>
                  </a:txBody>
                  <a:tcPr marL="4170" marR="4170" marT="1933" marB="19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900" dirty="0">
                          <a:effectLst/>
                          <a:latin typeface="Arial"/>
                          <a:ea typeface="MS Mincho"/>
                          <a:cs typeface="Arial"/>
                        </a:rPr>
                        <a:t>1000ha</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900" b="1" kern="1200" dirty="0">
                          <a:solidFill>
                            <a:srgbClr val="92D050"/>
                          </a:solidFill>
                          <a:effectLst/>
                          <a:latin typeface="Arial"/>
                          <a:ea typeface="MS Mincho"/>
                          <a:cs typeface="Arial"/>
                        </a:rPr>
                        <a:t>Achieved</a:t>
                      </a:r>
                      <a:endParaRPr lang="en-ZA" sz="900" b="1" kern="1200" dirty="0">
                        <a:solidFill>
                          <a:srgbClr val="92D050"/>
                        </a:solidFill>
                        <a:effectLst/>
                        <a:latin typeface="Arial"/>
                        <a:ea typeface="MS Mincho"/>
                        <a:cs typeface="Arial"/>
                      </a:endParaRPr>
                    </a:p>
                    <a:p>
                      <a:pPr algn="ctr">
                        <a:lnSpc>
                          <a:spcPct val="150000"/>
                        </a:lnSpc>
                        <a:spcAft>
                          <a:spcPts val="0"/>
                        </a:spcAft>
                      </a:pPr>
                      <a:r>
                        <a:rPr lang="en-GB" sz="900" kern="1200" dirty="0">
                          <a:solidFill>
                            <a:schemeClr val="tx1"/>
                          </a:solidFill>
                          <a:effectLst/>
                          <a:latin typeface="Calibri"/>
                          <a:ea typeface="MS Mincho"/>
                          <a:cs typeface="Times New Roman"/>
                        </a:rPr>
                        <a:t>1 564.129 Ha of land facilitated for rezoning</a:t>
                      </a:r>
                      <a:endParaRPr lang="en-ZA" sz="900" kern="1200" dirty="0">
                        <a:solidFill>
                          <a:schemeClr val="tx1"/>
                        </a:solidFill>
                        <a:effectLst/>
                        <a:latin typeface="Calibri"/>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GB" sz="900" kern="1200" dirty="0">
                          <a:solidFill>
                            <a:schemeClr val="tx1"/>
                          </a:solidFill>
                          <a:effectLst/>
                          <a:latin typeface="Calibri"/>
                          <a:ea typeface="MS Mincho"/>
                          <a:cs typeface="Times New Roman"/>
                        </a:rPr>
                        <a:t>564.129 ha of land facilitated for rezoning</a:t>
                      </a:r>
                      <a:endParaRPr lang="en-ZA" sz="900" kern="1200" dirty="0">
                        <a:solidFill>
                          <a:schemeClr val="tx1"/>
                        </a:solidFill>
                        <a:effectLst/>
                        <a:latin typeface="Calibri"/>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GB" sz="900" dirty="0">
                          <a:effectLst/>
                          <a:latin typeface="Arial"/>
                          <a:ea typeface="MS Mincho"/>
                          <a:cs typeface="Arial"/>
                        </a:rPr>
                        <a:t>Land measuring </a:t>
                      </a:r>
                      <a:r>
                        <a:rPr lang="en-GB" sz="900" b="1" dirty="0">
                          <a:solidFill>
                            <a:srgbClr val="00B050"/>
                          </a:solidFill>
                          <a:effectLst/>
                          <a:latin typeface="Arial"/>
                          <a:ea typeface="MS Mincho"/>
                          <a:cs typeface="Arial"/>
                        </a:rPr>
                        <a:t>526.2704</a:t>
                      </a:r>
                      <a:r>
                        <a:rPr lang="en-GB" sz="900" dirty="0">
                          <a:solidFill>
                            <a:srgbClr val="00B050"/>
                          </a:solidFill>
                          <a:effectLst/>
                          <a:latin typeface="Arial"/>
                          <a:ea typeface="MS Mincho"/>
                          <a:cs typeface="Arial"/>
                        </a:rPr>
                        <a:t> </a:t>
                      </a:r>
                      <a:r>
                        <a:rPr lang="en-GB" sz="900" dirty="0">
                          <a:effectLst/>
                          <a:latin typeface="Arial"/>
                          <a:ea typeface="MS Mincho"/>
                          <a:cs typeface="Arial"/>
                        </a:rPr>
                        <a:t>hectares within Cities of Johannesburg &amp; Ekurhuleni Metropolitan Municipalities rezoned for sustainable human settlements development. This led to the target being exceeded by 564.129 ha</a:t>
                      </a:r>
                      <a:endParaRPr lang="en-ZA" sz="9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13992637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33046" y="1353160"/>
            <a:ext cx="8229600" cy="569424"/>
          </a:xfrm>
          <a:noFill/>
        </p:spPr>
        <p:txBody>
          <a:bodyPr>
            <a:normAutofit/>
          </a:bodyPr>
          <a:lstStyle/>
          <a:p>
            <a:r>
              <a:rPr lang="en-ZA" sz="1600" b="1" dirty="0" smtClean="0"/>
              <a:t>PART 2 : BOARD MEMBERS AND  TERMS OF OFFICE</a:t>
            </a:r>
            <a:endParaRPr lang="en-ZA" sz="1600" b="1" dirty="0"/>
          </a:p>
        </p:txBody>
      </p:sp>
      <p:pic>
        <p:nvPicPr>
          <p:cNvPr id="16386" name="Picture 2" descr="http://olympiumsynchro.com/wp-content/uploads/2017/05/board.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793628" y="1821975"/>
            <a:ext cx="5814648" cy="436781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315958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408094502"/>
              </p:ext>
            </p:extLst>
          </p:nvPr>
        </p:nvGraphicFramePr>
        <p:xfrm>
          <a:off x="703385" y="1617784"/>
          <a:ext cx="7373815" cy="3716215"/>
        </p:xfrm>
        <a:graphic>
          <a:graphicData uri="http://schemas.openxmlformats.org/drawingml/2006/table">
            <a:tbl>
              <a:tblPr firstRow="1" firstCol="1" bandRow="1"/>
              <a:tblGrid>
                <a:gridCol w="2522871"/>
                <a:gridCol w="2313115"/>
                <a:gridCol w="2537829"/>
              </a:tblGrid>
              <a:tr h="1332665">
                <a:tc>
                  <a:txBody>
                    <a:bodyPr/>
                    <a:lstStyle/>
                    <a:p>
                      <a:pPr>
                        <a:lnSpc>
                          <a:spcPct val="107000"/>
                        </a:lnSpc>
                        <a:spcAft>
                          <a:spcPts val="0"/>
                        </a:spcAft>
                      </a:pPr>
                      <a:r>
                        <a:rPr lang="en-ZA" sz="1100" b="1" dirty="0">
                          <a:solidFill>
                            <a:schemeClr val="bg1"/>
                          </a:solidFill>
                          <a:effectLst/>
                          <a:latin typeface="Calibri"/>
                          <a:ea typeface="Calibri"/>
                          <a:cs typeface="Times New Roman"/>
                        </a:rPr>
                        <a:t> </a:t>
                      </a:r>
                      <a:endParaRPr lang="en-ZA" sz="1100" dirty="0">
                        <a:solidFill>
                          <a:schemeClr val="bg1"/>
                        </a:solidFill>
                        <a:effectLst/>
                        <a:latin typeface="Calibri"/>
                        <a:ea typeface="Calibri"/>
                        <a:cs typeface="Times New Roman"/>
                      </a:endParaRPr>
                    </a:p>
                    <a:p>
                      <a:pPr>
                        <a:lnSpc>
                          <a:spcPct val="107000"/>
                        </a:lnSpc>
                        <a:spcAft>
                          <a:spcPts val="0"/>
                        </a:spcAft>
                      </a:pPr>
                      <a:r>
                        <a:rPr lang="en-ZA" sz="1100" b="1" dirty="0">
                          <a:solidFill>
                            <a:schemeClr val="bg1"/>
                          </a:solidFill>
                          <a:effectLst/>
                          <a:latin typeface="Calibri"/>
                          <a:ea typeface="Calibri"/>
                          <a:cs typeface="Times New Roman"/>
                        </a:rPr>
                        <a:t>NAME BOARD MEMBERS</a:t>
                      </a:r>
                      <a:endParaRPr lang="en-ZA" sz="1100" dirty="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07000"/>
                        </a:lnSpc>
                        <a:spcAft>
                          <a:spcPts val="0"/>
                        </a:spcAft>
                      </a:pPr>
                      <a:r>
                        <a:rPr lang="en-ZA" sz="1100" b="1" dirty="0">
                          <a:solidFill>
                            <a:schemeClr val="bg1"/>
                          </a:solidFill>
                          <a:effectLst/>
                          <a:latin typeface="Calibri"/>
                          <a:ea typeface="Calibri"/>
                          <a:cs typeface="Times New Roman"/>
                        </a:rPr>
                        <a:t> </a:t>
                      </a:r>
                      <a:endParaRPr lang="en-ZA" sz="1100" dirty="0">
                        <a:solidFill>
                          <a:schemeClr val="bg1"/>
                        </a:solidFill>
                        <a:effectLst/>
                        <a:latin typeface="Calibri"/>
                        <a:ea typeface="Calibri"/>
                        <a:cs typeface="Times New Roman"/>
                      </a:endParaRPr>
                    </a:p>
                    <a:p>
                      <a:pPr algn="ctr">
                        <a:lnSpc>
                          <a:spcPct val="107000"/>
                        </a:lnSpc>
                        <a:spcAft>
                          <a:spcPts val="0"/>
                        </a:spcAft>
                      </a:pPr>
                      <a:r>
                        <a:rPr lang="en-ZA" sz="1100" b="1" dirty="0">
                          <a:solidFill>
                            <a:schemeClr val="bg1"/>
                          </a:solidFill>
                          <a:effectLst/>
                          <a:latin typeface="Calibri"/>
                          <a:ea typeface="Calibri"/>
                          <a:cs typeface="Times New Roman"/>
                        </a:rPr>
                        <a:t>Appointment and Resignation</a:t>
                      </a:r>
                      <a:endParaRPr lang="en-ZA" sz="1100" dirty="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07000"/>
                        </a:lnSpc>
                        <a:spcAft>
                          <a:spcPts val="0"/>
                        </a:spcAft>
                      </a:pPr>
                      <a:r>
                        <a:rPr lang="en-ZA" sz="1100" b="1" dirty="0">
                          <a:solidFill>
                            <a:schemeClr val="bg1"/>
                          </a:solidFill>
                          <a:effectLst/>
                          <a:latin typeface="Calibri"/>
                          <a:ea typeface="Calibri"/>
                          <a:cs typeface="Times New Roman"/>
                        </a:rPr>
                        <a:t> </a:t>
                      </a:r>
                      <a:endParaRPr lang="en-ZA" sz="1100" dirty="0">
                        <a:solidFill>
                          <a:schemeClr val="bg1"/>
                        </a:solidFill>
                        <a:effectLst/>
                        <a:latin typeface="Calibri"/>
                        <a:ea typeface="Calibri"/>
                        <a:cs typeface="Times New Roman"/>
                      </a:endParaRPr>
                    </a:p>
                    <a:p>
                      <a:pPr algn="ctr">
                        <a:lnSpc>
                          <a:spcPct val="107000"/>
                        </a:lnSpc>
                        <a:spcAft>
                          <a:spcPts val="0"/>
                        </a:spcAft>
                      </a:pPr>
                      <a:r>
                        <a:rPr lang="en-ZA" sz="1100" b="1" dirty="0">
                          <a:solidFill>
                            <a:schemeClr val="bg1"/>
                          </a:solidFill>
                          <a:effectLst/>
                          <a:latin typeface="Calibri"/>
                          <a:ea typeface="Calibri"/>
                          <a:cs typeface="Times New Roman"/>
                        </a:rPr>
                        <a:t>Term ends</a:t>
                      </a:r>
                      <a:endParaRPr lang="en-ZA" sz="1100" dirty="0">
                        <a:solidFill>
                          <a:schemeClr val="bg1"/>
                        </a:solidFill>
                        <a:effectLst/>
                        <a:latin typeface="Calibri"/>
                        <a:ea typeface="Calibri"/>
                        <a:cs typeface="Times New Roman"/>
                      </a:endParaRPr>
                    </a:p>
                    <a:p>
                      <a:pPr algn="ctr">
                        <a:lnSpc>
                          <a:spcPct val="107000"/>
                        </a:lnSpc>
                        <a:spcAft>
                          <a:spcPts val="0"/>
                        </a:spcAft>
                      </a:pPr>
                      <a:r>
                        <a:rPr lang="en-ZA" sz="1100" b="1" dirty="0">
                          <a:solidFill>
                            <a:schemeClr val="bg1"/>
                          </a:solidFill>
                          <a:effectLst/>
                          <a:latin typeface="Calibri"/>
                          <a:ea typeface="Calibri"/>
                          <a:cs typeface="Times New Roman"/>
                        </a:rPr>
                        <a:t> </a:t>
                      </a:r>
                      <a:endParaRPr lang="en-ZA" sz="1100" dirty="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794516">
                <a:tc>
                  <a:txBody>
                    <a:bodyPr/>
                    <a:lstStyle/>
                    <a:p>
                      <a:pPr>
                        <a:lnSpc>
                          <a:spcPct val="107000"/>
                        </a:lnSpc>
                        <a:spcAft>
                          <a:spcPts val="0"/>
                        </a:spcAft>
                      </a:pPr>
                      <a:r>
                        <a:rPr lang="en-ZA" sz="1100">
                          <a:effectLst/>
                          <a:latin typeface="Calibri"/>
                          <a:ea typeface="Calibri"/>
                          <a:cs typeface="Times New Roman"/>
                        </a:rPr>
                        <a:t>Mr Mavuso Msimang</a:t>
                      </a:r>
                    </a:p>
                    <a:p>
                      <a:pPr>
                        <a:lnSpc>
                          <a:spcPct val="107000"/>
                        </a:lnSpc>
                        <a:spcAft>
                          <a:spcPts val="0"/>
                        </a:spcAft>
                      </a:pPr>
                      <a:r>
                        <a:rPr lang="en-ZA" sz="1100">
                          <a:effectLst/>
                          <a:latin typeface="Calibri"/>
                          <a:ea typeface="Calibri"/>
                          <a:cs typeface="Times New Roman"/>
                        </a:rPr>
                        <a:t> (Chairman of Board)</a:t>
                      </a:r>
                    </a:p>
                    <a:p>
                      <a:pPr>
                        <a:lnSpc>
                          <a:spcPct val="107000"/>
                        </a:lnSpc>
                        <a:spcAft>
                          <a:spcPts val="0"/>
                        </a:spcAft>
                      </a:pPr>
                      <a:r>
                        <a:rPr lang="en-ZA" sz="11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a:effectLst/>
                          <a:latin typeface="Calibri"/>
                          <a:ea typeface="Calibri"/>
                          <a:cs typeface="Times New Roman"/>
                        </a:rPr>
                        <a:t> </a:t>
                      </a:r>
                    </a:p>
                    <a:p>
                      <a:pPr>
                        <a:lnSpc>
                          <a:spcPct val="107000"/>
                        </a:lnSpc>
                        <a:spcAft>
                          <a:spcPts val="0"/>
                        </a:spcAft>
                      </a:pPr>
                      <a:r>
                        <a:rPr lang="en-ZA" sz="1100">
                          <a:effectLst/>
                          <a:latin typeface="Calibri"/>
                          <a:ea typeface="Calibri"/>
                          <a:cs typeface="Times New Roman"/>
                        </a:rPr>
                        <a:t>4</a:t>
                      </a:r>
                      <a:r>
                        <a:rPr lang="en-ZA" sz="1100" baseline="30000">
                          <a:effectLst/>
                          <a:latin typeface="Calibri"/>
                          <a:ea typeface="Calibri"/>
                          <a:cs typeface="Times New Roman"/>
                        </a:rPr>
                        <a:t>th</a:t>
                      </a:r>
                      <a:r>
                        <a:rPr lang="en-ZA" sz="1100">
                          <a:effectLst/>
                          <a:latin typeface="Calibri"/>
                          <a:ea typeface="Calibri"/>
                          <a:cs typeface="Times New Roman"/>
                        </a:rPr>
                        <a:t>  Nov 2015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a:effectLst/>
                          <a:latin typeface="Calibri"/>
                          <a:ea typeface="Calibri"/>
                          <a:cs typeface="Times New Roman"/>
                        </a:rPr>
                        <a:t> </a:t>
                      </a:r>
                    </a:p>
                    <a:p>
                      <a:pPr>
                        <a:lnSpc>
                          <a:spcPct val="107000"/>
                        </a:lnSpc>
                        <a:spcAft>
                          <a:spcPts val="0"/>
                        </a:spcAft>
                      </a:pPr>
                      <a:r>
                        <a:rPr lang="en-ZA" sz="1100">
                          <a:effectLst/>
                          <a:latin typeface="Calibri"/>
                          <a:ea typeface="Calibri"/>
                          <a:cs typeface="Times New Roman"/>
                        </a:rPr>
                        <a:t> 3rd November 2018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839">
                <a:tc>
                  <a:txBody>
                    <a:bodyPr/>
                    <a:lstStyle/>
                    <a:p>
                      <a:pPr>
                        <a:lnSpc>
                          <a:spcPct val="107000"/>
                        </a:lnSpc>
                        <a:spcAft>
                          <a:spcPts val="0"/>
                        </a:spcAft>
                      </a:pPr>
                      <a:r>
                        <a:rPr lang="en-ZA" sz="1100">
                          <a:effectLst/>
                          <a:latin typeface="Calibri"/>
                          <a:ea typeface="Calibri"/>
                          <a:cs typeface="Times New Roman"/>
                        </a:rPr>
                        <a:t>Mr Maanda Mutheiwana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a:effectLst/>
                          <a:latin typeface="Calibri"/>
                          <a:ea typeface="Calibri"/>
                          <a:cs typeface="Times New Roman"/>
                        </a:rPr>
                        <a:t>4</a:t>
                      </a:r>
                      <a:r>
                        <a:rPr lang="en-ZA" sz="1100" baseline="30000">
                          <a:effectLst/>
                          <a:latin typeface="Calibri"/>
                          <a:ea typeface="Calibri"/>
                          <a:cs typeface="Times New Roman"/>
                        </a:rPr>
                        <a:t>th</a:t>
                      </a:r>
                      <a:r>
                        <a:rPr lang="en-ZA" sz="1100">
                          <a:effectLst/>
                          <a:latin typeface="Calibri"/>
                          <a:ea typeface="Calibri"/>
                          <a:cs typeface="Times New Roman"/>
                        </a:rPr>
                        <a:t>  Nov 2015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100" b="1">
                          <a:effectLst/>
                          <a:latin typeface="Calibri"/>
                          <a:ea typeface="Calibri"/>
                          <a:cs typeface="Times New Roman"/>
                        </a:rPr>
                        <a:t>3rd November 2018</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839">
                <a:tc>
                  <a:txBody>
                    <a:bodyPr/>
                    <a:lstStyle/>
                    <a:p>
                      <a:pPr>
                        <a:lnSpc>
                          <a:spcPct val="107000"/>
                        </a:lnSpc>
                        <a:spcAft>
                          <a:spcPts val="0"/>
                        </a:spcAft>
                      </a:pPr>
                      <a:r>
                        <a:rPr lang="en-ZA" sz="1100">
                          <a:effectLst/>
                          <a:latin typeface="Calibri"/>
                          <a:ea typeface="Calibri"/>
                          <a:cs typeface="Times New Roman"/>
                        </a:rPr>
                        <a:t>Ms Thuthuka Songelwa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dirty="0">
                          <a:effectLst/>
                          <a:latin typeface="Calibri"/>
                          <a:ea typeface="Calibri"/>
                          <a:cs typeface="Times New Roman"/>
                        </a:rPr>
                        <a:t>4</a:t>
                      </a:r>
                      <a:r>
                        <a:rPr lang="en-ZA" sz="1100" baseline="30000" dirty="0">
                          <a:effectLst/>
                          <a:latin typeface="Calibri"/>
                          <a:ea typeface="Calibri"/>
                          <a:cs typeface="Times New Roman"/>
                        </a:rPr>
                        <a:t>th</a:t>
                      </a:r>
                      <a:r>
                        <a:rPr lang="en-ZA" sz="1100" dirty="0">
                          <a:effectLst/>
                          <a:latin typeface="Calibri"/>
                          <a:ea typeface="Calibri"/>
                          <a:cs typeface="Times New Roman"/>
                        </a:rPr>
                        <a:t>  Nov 2015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100" b="1">
                          <a:effectLst/>
                          <a:latin typeface="Calibri"/>
                          <a:ea typeface="Calibri"/>
                          <a:cs typeface="Times New Roman"/>
                        </a:rPr>
                        <a:t> 3rd November 2018</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839">
                <a:tc>
                  <a:txBody>
                    <a:bodyPr/>
                    <a:lstStyle/>
                    <a:p>
                      <a:pPr>
                        <a:lnSpc>
                          <a:spcPct val="107000"/>
                        </a:lnSpc>
                        <a:spcAft>
                          <a:spcPts val="0"/>
                        </a:spcAft>
                      </a:pPr>
                      <a:r>
                        <a:rPr lang="en-ZA" sz="1100">
                          <a:effectLst/>
                          <a:latin typeface="Calibri"/>
                          <a:ea typeface="Calibri"/>
                          <a:cs typeface="Times New Roman"/>
                        </a:rPr>
                        <a:t>Mr Pravin Singh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a:effectLst/>
                          <a:latin typeface="Calibri"/>
                          <a:ea typeface="Calibri"/>
                          <a:cs typeface="Times New Roman"/>
                        </a:rPr>
                        <a:t>4</a:t>
                      </a:r>
                      <a:r>
                        <a:rPr lang="en-ZA" sz="1100" baseline="30000">
                          <a:effectLst/>
                          <a:latin typeface="Calibri"/>
                          <a:ea typeface="Calibri"/>
                          <a:cs typeface="Times New Roman"/>
                        </a:rPr>
                        <a:t>th</a:t>
                      </a:r>
                      <a:r>
                        <a:rPr lang="en-ZA" sz="1100">
                          <a:effectLst/>
                          <a:latin typeface="Calibri"/>
                          <a:ea typeface="Calibri"/>
                          <a:cs typeface="Times New Roman"/>
                        </a:rPr>
                        <a:t>  Nov 2015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100" b="1">
                          <a:effectLst/>
                          <a:latin typeface="Calibri"/>
                          <a:ea typeface="Calibri"/>
                          <a:cs typeface="Times New Roman"/>
                        </a:rPr>
                        <a:t> 3rd November 2018</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839">
                <a:tc>
                  <a:txBody>
                    <a:bodyPr/>
                    <a:lstStyle/>
                    <a:p>
                      <a:pPr>
                        <a:lnSpc>
                          <a:spcPct val="107000"/>
                        </a:lnSpc>
                        <a:spcAft>
                          <a:spcPts val="0"/>
                        </a:spcAft>
                      </a:pPr>
                      <a:r>
                        <a:rPr lang="en-ZA" sz="1100" b="1">
                          <a:effectLst/>
                          <a:latin typeface="Calibri"/>
                          <a:ea typeface="Calibri"/>
                          <a:cs typeface="Times New Roman"/>
                        </a:rPr>
                        <a:t>Mr Thozamile Botha</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a:effectLst/>
                          <a:latin typeface="Calibri"/>
                          <a:ea typeface="Calibri"/>
                          <a:cs typeface="Times New Roman"/>
                        </a:rPr>
                        <a:t>26</a:t>
                      </a:r>
                      <a:r>
                        <a:rPr lang="en-ZA" sz="1100" baseline="30000">
                          <a:effectLst/>
                          <a:latin typeface="Calibri"/>
                          <a:ea typeface="Calibri"/>
                          <a:cs typeface="Times New Roman"/>
                        </a:rPr>
                        <a:t>th</a:t>
                      </a:r>
                      <a:r>
                        <a:rPr lang="en-ZA" sz="1100">
                          <a:effectLst/>
                          <a:latin typeface="Calibri"/>
                          <a:ea typeface="Calibri"/>
                          <a:cs typeface="Times New Roman"/>
                        </a:rPr>
                        <a:t>  May 2017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100" b="1">
                          <a:effectLst/>
                          <a:latin typeface="Calibri"/>
                          <a:ea typeface="Calibri"/>
                          <a:cs typeface="Times New Roman"/>
                        </a:rPr>
                        <a:t>25th May 2020</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839">
                <a:tc>
                  <a:txBody>
                    <a:bodyPr/>
                    <a:lstStyle/>
                    <a:p>
                      <a:pPr>
                        <a:lnSpc>
                          <a:spcPct val="107000"/>
                        </a:lnSpc>
                        <a:spcAft>
                          <a:spcPts val="0"/>
                        </a:spcAft>
                      </a:pPr>
                      <a:r>
                        <a:rPr lang="en-ZA" sz="1100" b="1">
                          <a:effectLst/>
                          <a:latin typeface="Calibri"/>
                          <a:ea typeface="Calibri"/>
                          <a:cs typeface="Times New Roman"/>
                        </a:rPr>
                        <a:t>Mr Mzukisi Mpahlwa</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a:effectLst/>
                          <a:latin typeface="Calibri"/>
                          <a:ea typeface="Calibri"/>
                          <a:cs typeface="Times New Roman"/>
                        </a:rPr>
                        <a:t>26</a:t>
                      </a:r>
                      <a:r>
                        <a:rPr lang="en-ZA" sz="1100" baseline="30000">
                          <a:effectLst/>
                          <a:latin typeface="Calibri"/>
                          <a:ea typeface="Calibri"/>
                          <a:cs typeface="Times New Roman"/>
                        </a:rPr>
                        <a:t>th</a:t>
                      </a:r>
                      <a:r>
                        <a:rPr lang="en-ZA" sz="1100">
                          <a:effectLst/>
                          <a:latin typeface="Calibri"/>
                          <a:ea typeface="Calibri"/>
                          <a:cs typeface="Times New Roman"/>
                        </a:rPr>
                        <a:t>  May 2017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100" b="1">
                          <a:effectLst/>
                          <a:latin typeface="Calibri"/>
                          <a:ea typeface="Calibri"/>
                          <a:cs typeface="Times New Roman"/>
                        </a:rPr>
                        <a:t>25th May 2020</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839">
                <a:tc>
                  <a:txBody>
                    <a:bodyPr/>
                    <a:lstStyle/>
                    <a:p>
                      <a:pPr>
                        <a:lnSpc>
                          <a:spcPct val="107000"/>
                        </a:lnSpc>
                        <a:spcAft>
                          <a:spcPts val="0"/>
                        </a:spcAft>
                      </a:pPr>
                      <a:r>
                        <a:rPr lang="en-ZA" sz="1100" b="1">
                          <a:effectLst/>
                          <a:latin typeface="Calibri"/>
                          <a:ea typeface="Calibri"/>
                          <a:cs typeface="Times New Roman"/>
                        </a:rPr>
                        <a:t>Mr Lamla Jiyose</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a:effectLst/>
                          <a:latin typeface="Calibri"/>
                          <a:ea typeface="Calibri"/>
                          <a:cs typeface="Times New Roman"/>
                        </a:rPr>
                        <a:t>22</a:t>
                      </a:r>
                      <a:r>
                        <a:rPr lang="en-ZA" sz="1100" baseline="30000">
                          <a:effectLst/>
                          <a:latin typeface="Calibri"/>
                          <a:ea typeface="Calibri"/>
                          <a:cs typeface="Times New Roman"/>
                        </a:rPr>
                        <a:t>nd</a:t>
                      </a:r>
                      <a:r>
                        <a:rPr lang="en-ZA" sz="1100">
                          <a:effectLst/>
                          <a:latin typeface="Calibri"/>
                          <a:ea typeface="Calibri"/>
                          <a:cs typeface="Times New Roman"/>
                        </a:rPr>
                        <a:t>  February 2018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100" b="1" dirty="0">
                          <a:effectLst/>
                          <a:latin typeface="Calibri"/>
                          <a:ea typeface="Calibri"/>
                          <a:cs typeface="Times New Roman"/>
                        </a:rPr>
                        <a:t>21st February 2021</a:t>
                      </a: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2860431" y="773723"/>
            <a:ext cx="3810000" cy="369332"/>
          </a:xfrm>
          <a:prstGeom prst="rect">
            <a:avLst/>
          </a:prstGeom>
          <a:noFill/>
        </p:spPr>
        <p:txBody>
          <a:bodyPr wrap="square" rtlCol="0">
            <a:spAutoFit/>
          </a:bodyPr>
          <a:lstStyle/>
          <a:p>
            <a:r>
              <a:rPr lang="en-ZA" dirty="0" smtClean="0"/>
              <a:t>HDA BOARD</a:t>
            </a:r>
            <a:endParaRPr lang="en-ZA" dirty="0"/>
          </a:p>
        </p:txBody>
      </p:sp>
    </p:spTree>
    <p:extLst>
      <p:ext uri="{BB962C8B-B14F-4D97-AF65-F5344CB8AC3E}">
        <p14:creationId xmlns="" xmlns:p14="http://schemas.microsoft.com/office/powerpoint/2010/main" val="34945887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1299552"/>
            <a:ext cx="8229600" cy="569424"/>
          </a:xfrm>
          <a:noFill/>
        </p:spPr>
        <p:txBody>
          <a:bodyPr>
            <a:normAutofit/>
          </a:bodyPr>
          <a:lstStyle/>
          <a:p>
            <a:r>
              <a:rPr lang="en-ZA" sz="1600" b="1" dirty="0" smtClean="0"/>
              <a:t>PART 3 : MANAGEMENT STRUCTURES AND VACANCIES</a:t>
            </a:r>
            <a:endParaRPr lang="en-ZA" sz="1600" b="1" dirty="0"/>
          </a:p>
        </p:txBody>
      </p:sp>
      <p:pic>
        <p:nvPicPr>
          <p:cNvPr id="17410" name="Picture 2" descr="Image result for management structures"/>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562344" y="2332893"/>
            <a:ext cx="5893533" cy="34403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0768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a:spLocks noGrp="1"/>
          </p:cNvSpPr>
          <p:nvPr>
            <p:ph type="title"/>
          </p:nvPr>
        </p:nvSpPr>
        <p:spPr>
          <a:xfrm>
            <a:off x="457200" y="274638"/>
            <a:ext cx="8229600" cy="1143000"/>
          </a:xfrm>
        </p:spPr>
        <p:txBody>
          <a:bodyPr>
            <a:normAutofit/>
          </a:bodyPr>
          <a:lstStyle/>
          <a:p>
            <a:r>
              <a:rPr lang="en-US" sz="3200" b="1" dirty="0" smtClean="0"/>
              <a:t>HDA Act: Functions</a:t>
            </a:r>
            <a:endParaRPr lang="en-US" sz="3200" b="1" dirty="0"/>
          </a:p>
        </p:txBody>
      </p:sp>
      <p:sp>
        <p:nvSpPr>
          <p:cNvPr id="5" name="Content Placeholder 2"/>
          <p:cNvSpPr>
            <a:spLocks noGrp="1"/>
          </p:cNvSpPr>
          <p:nvPr>
            <p:ph idx="1"/>
          </p:nvPr>
        </p:nvSpPr>
        <p:spPr>
          <a:xfrm>
            <a:off x="280327" y="1569001"/>
            <a:ext cx="5032713" cy="5165130"/>
          </a:xfrm>
          <a:solidFill>
            <a:schemeClr val="bg1">
              <a:lumMod val="95000"/>
            </a:schemeClr>
          </a:solidFill>
          <a:ln>
            <a:solidFill>
              <a:srgbClr val="004790"/>
            </a:solidFill>
          </a:ln>
        </p:spPr>
        <p:txBody>
          <a:bodyPr/>
          <a:lstStyle/>
          <a:p>
            <a:pPr marL="269875" lvl="1" indent="-269875">
              <a:spcBef>
                <a:spcPts val="200"/>
              </a:spcBef>
              <a:spcAft>
                <a:spcPts val="200"/>
              </a:spcAft>
              <a:buFont typeface="+mj-lt"/>
              <a:buAutoNum type="alphaLcParenR"/>
            </a:pPr>
            <a:r>
              <a:rPr lang="en-ZA" sz="1100" i="0" dirty="0" smtClean="0"/>
              <a:t>Develop </a:t>
            </a:r>
            <a:r>
              <a:rPr lang="en-ZA" sz="1100" i="0" dirty="0"/>
              <a:t>a development plan to be approved by the </a:t>
            </a:r>
            <a:r>
              <a:rPr lang="en-ZA" sz="1100" i="0" dirty="0" smtClean="0"/>
              <a:t>Minister in </a:t>
            </a:r>
            <a:r>
              <a:rPr lang="en-ZA" sz="1100" i="0" dirty="0"/>
              <a:t>consultation with the relevant authorities in the </a:t>
            </a:r>
            <a:r>
              <a:rPr lang="en-ZA" sz="1100" i="0" dirty="0" smtClean="0"/>
              <a:t>provinces </a:t>
            </a:r>
            <a:r>
              <a:rPr lang="en-GB" sz="1100" i="0" dirty="0" smtClean="0"/>
              <a:t>and </a:t>
            </a:r>
            <a:r>
              <a:rPr lang="en-GB" sz="1100" i="0" dirty="0"/>
              <a:t>municipalities;</a:t>
            </a:r>
          </a:p>
          <a:p>
            <a:pPr marL="269875" lvl="1" indent="-269875">
              <a:spcBef>
                <a:spcPts val="200"/>
              </a:spcBef>
              <a:spcAft>
                <a:spcPts val="200"/>
              </a:spcAft>
              <a:buFont typeface="+mj-lt"/>
              <a:buAutoNum type="alphaLcParenR"/>
            </a:pPr>
            <a:r>
              <a:rPr lang="en-ZA" sz="1100" i="0" dirty="0" smtClean="0"/>
              <a:t>Develop </a:t>
            </a:r>
            <a:r>
              <a:rPr lang="en-ZA" sz="1100" i="0" dirty="0"/>
              <a:t>strategic plans with regard to the identification </a:t>
            </a:r>
            <a:r>
              <a:rPr lang="en-ZA" sz="1100" i="0" dirty="0" smtClean="0"/>
              <a:t>and acquisition </a:t>
            </a:r>
            <a:r>
              <a:rPr lang="en-ZA" sz="1100" i="0" dirty="0"/>
              <a:t>of state, privately and communal owned </a:t>
            </a:r>
            <a:r>
              <a:rPr lang="en-ZA" sz="1100" i="0" dirty="0" smtClean="0"/>
              <a:t>land which </a:t>
            </a:r>
            <a:r>
              <a:rPr lang="en-ZA" sz="1100" i="0" dirty="0"/>
              <a:t>is suitable for residential and community development;</a:t>
            </a:r>
          </a:p>
          <a:p>
            <a:pPr marL="269875" lvl="1" indent="-269875">
              <a:spcBef>
                <a:spcPts val="200"/>
              </a:spcBef>
              <a:spcAft>
                <a:spcPts val="200"/>
              </a:spcAft>
              <a:buFont typeface="+mj-lt"/>
              <a:buAutoNum type="alphaLcParenR"/>
            </a:pPr>
            <a:r>
              <a:rPr lang="en-ZA" sz="1100" i="0" dirty="0" smtClean="0"/>
              <a:t>Prepare </a:t>
            </a:r>
            <a:r>
              <a:rPr lang="en-ZA" sz="1100" i="0" dirty="0"/>
              <a:t>necessary documentation for consideration </a:t>
            </a:r>
            <a:r>
              <a:rPr lang="en-ZA" sz="1100" i="0" dirty="0" smtClean="0"/>
              <a:t>and approval </a:t>
            </a:r>
            <a:r>
              <a:rPr lang="en-ZA" sz="1100" i="0" dirty="0"/>
              <a:t>by the relevant authorities as may be required </a:t>
            </a:r>
            <a:r>
              <a:rPr lang="en-ZA" sz="1100" i="0" dirty="0" smtClean="0"/>
              <a:t>in terms </a:t>
            </a:r>
            <a:r>
              <a:rPr lang="en-ZA" sz="1100" i="0" dirty="0"/>
              <a:t>of any other applicable law;</a:t>
            </a:r>
          </a:p>
          <a:p>
            <a:pPr marL="269875" lvl="1" indent="-269875">
              <a:spcBef>
                <a:spcPts val="200"/>
              </a:spcBef>
              <a:spcAft>
                <a:spcPts val="200"/>
              </a:spcAft>
              <a:buFont typeface="+mj-lt"/>
              <a:buAutoNum type="alphaLcParenR"/>
            </a:pPr>
            <a:r>
              <a:rPr lang="en-ZA" sz="1100" i="0" dirty="0" smtClean="0"/>
              <a:t>Monitor </a:t>
            </a:r>
            <a:r>
              <a:rPr lang="en-ZA" sz="1100" i="0" dirty="0"/>
              <a:t>progress of the development of land and </a:t>
            </a:r>
            <a:r>
              <a:rPr lang="en-ZA" sz="1100" i="0" dirty="0" smtClean="0"/>
              <a:t>landed property </a:t>
            </a:r>
            <a:r>
              <a:rPr lang="en-ZA" sz="1100" i="0" dirty="0"/>
              <a:t>acquired for the purposes of creating </a:t>
            </a:r>
            <a:r>
              <a:rPr lang="en-ZA" sz="1100" i="0" dirty="0" smtClean="0"/>
              <a:t>sustainable </a:t>
            </a:r>
            <a:r>
              <a:rPr lang="en-GB" sz="1100" i="0" dirty="0" smtClean="0"/>
              <a:t>human </a:t>
            </a:r>
            <a:r>
              <a:rPr lang="en-GB" sz="1100" i="0" dirty="0"/>
              <a:t>settlements;</a:t>
            </a:r>
          </a:p>
          <a:p>
            <a:pPr marL="269875" lvl="1" indent="-269875">
              <a:spcBef>
                <a:spcPts val="200"/>
              </a:spcBef>
              <a:spcAft>
                <a:spcPts val="200"/>
              </a:spcAft>
              <a:buFont typeface="+mj-lt"/>
              <a:buAutoNum type="alphaLcParenR"/>
            </a:pPr>
            <a:r>
              <a:rPr lang="en-ZA" sz="1100" i="0" dirty="0" smtClean="0"/>
              <a:t>Enhance </a:t>
            </a:r>
            <a:r>
              <a:rPr lang="en-ZA" sz="1100" i="0" dirty="0"/>
              <a:t>the capacity of organs of state including </a:t>
            </a:r>
            <a:r>
              <a:rPr lang="en-ZA" sz="1100" i="0" dirty="0" smtClean="0"/>
              <a:t>skills transfer </a:t>
            </a:r>
            <a:r>
              <a:rPr lang="en-ZA" sz="1100" i="0" dirty="0"/>
              <a:t>to enable them to meet the demand for </a:t>
            </a:r>
            <a:r>
              <a:rPr lang="en-ZA" sz="1100" i="0" dirty="0" smtClean="0"/>
              <a:t>housing </a:t>
            </a:r>
            <a:r>
              <a:rPr lang="en-GB" sz="1100" i="0" dirty="0" smtClean="0"/>
              <a:t>delivery</a:t>
            </a:r>
            <a:r>
              <a:rPr lang="en-GB" sz="1100" i="0" dirty="0"/>
              <a:t>;</a:t>
            </a:r>
          </a:p>
          <a:p>
            <a:pPr marL="269875" lvl="1" indent="-269875">
              <a:spcBef>
                <a:spcPts val="200"/>
              </a:spcBef>
              <a:spcAft>
                <a:spcPts val="200"/>
              </a:spcAft>
              <a:buFont typeface="+mj-lt"/>
              <a:buAutoNum type="alphaLcParenR"/>
            </a:pPr>
            <a:r>
              <a:rPr lang="en-ZA" sz="1100" i="0" dirty="0" smtClean="0"/>
              <a:t>Ensure </a:t>
            </a:r>
            <a:r>
              <a:rPr lang="en-ZA" sz="1100" i="0" dirty="0"/>
              <a:t>that there is collaboration and intergovernmental </a:t>
            </a:r>
            <a:r>
              <a:rPr lang="en-ZA" sz="1100" i="0" dirty="0" smtClean="0"/>
              <a:t>and integrated </a:t>
            </a:r>
            <a:r>
              <a:rPr lang="en-ZA" sz="1100" i="0" dirty="0"/>
              <a:t>alignment for housing development services;</a:t>
            </a:r>
          </a:p>
          <a:p>
            <a:pPr marL="269875" lvl="1" indent="-269875">
              <a:spcBef>
                <a:spcPts val="200"/>
              </a:spcBef>
              <a:spcAft>
                <a:spcPts val="200"/>
              </a:spcAft>
              <a:buFont typeface="+mj-lt"/>
              <a:buAutoNum type="alphaLcParenR"/>
            </a:pPr>
            <a:r>
              <a:rPr lang="en-ZA" sz="1100" i="0" dirty="0" smtClean="0"/>
              <a:t>Identify</a:t>
            </a:r>
            <a:r>
              <a:rPr lang="en-ZA" sz="1100" i="0" dirty="0"/>
              <a:t>, acquire, hold, develop and release state, </a:t>
            </a:r>
            <a:r>
              <a:rPr lang="en-ZA" sz="1100" i="0" dirty="0" smtClean="0"/>
              <a:t>privately and </a:t>
            </a:r>
            <a:r>
              <a:rPr lang="en-ZA" sz="1100" i="0" dirty="0"/>
              <a:t>communal owned land for residential and </a:t>
            </a:r>
            <a:r>
              <a:rPr lang="en-ZA" sz="1100" i="0" dirty="0" smtClean="0"/>
              <a:t>community </a:t>
            </a:r>
            <a:r>
              <a:rPr lang="en-GB" sz="1100" i="0" dirty="0" smtClean="0"/>
              <a:t>development</a:t>
            </a:r>
            <a:r>
              <a:rPr lang="en-GB" sz="1100" i="0" dirty="0"/>
              <a:t>;</a:t>
            </a:r>
          </a:p>
          <a:p>
            <a:pPr marL="269875" lvl="1" indent="-269875">
              <a:spcBef>
                <a:spcPts val="200"/>
              </a:spcBef>
              <a:spcAft>
                <a:spcPts val="200"/>
              </a:spcAft>
              <a:buFont typeface="+mj-lt"/>
              <a:buAutoNum type="alphaLcParenR"/>
            </a:pPr>
            <a:r>
              <a:rPr lang="en-ZA" sz="1100" i="0" dirty="0" smtClean="0"/>
              <a:t>Undertake </a:t>
            </a:r>
            <a:r>
              <a:rPr lang="en-ZA" sz="1100" i="0" dirty="0"/>
              <a:t>such project management services as may </a:t>
            </a:r>
            <a:r>
              <a:rPr lang="en-ZA" sz="1100" i="0" dirty="0" smtClean="0"/>
              <a:t>be necessary</a:t>
            </a:r>
            <a:r>
              <a:rPr lang="en-ZA" sz="1100" i="0" dirty="0"/>
              <a:t>, including assistance relating to approvals </a:t>
            </a:r>
            <a:r>
              <a:rPr lang="en-ZA" sz="1100" i="0" dirty="0" smtClean="0"/>
              <a:t>required </a:t>
            </a:r>
            <a:r>
              <a:rPr lang="en-GB" sz="1100" i="0" dirty="0" smtClean="0"/>
              <a:t>for </a:t>
            </a:r>
            <a:r>
              <a:rPr lang="en-GB" sz="1100" i="0" dirty="0"/>
              <a:t>housing development;</a:t>
            </a:r>
          </a:p>
          <a:p>
            <a:pPr marL="269875" lvl="1" indent="-269875">
              <a:spcBef>
                <a:spcPts val="200"/>
              </a:spcBef>
              <a:spcAft>
                <a:spcPts val="200"/>
              </a:spcAft>
              <a:buFont typeface="+mj-lt"/>
              <a:buAutoNum type="alphaLcParenR"/>
            </a:pPr>
            <a:r>
              <a:rPr lang="en-ZA" sz="1100" i="0" dirty="0" smtClean="0"/>
              <a:t>Contract </a:t>
            </a:r>
            <a:r>
              <a:rPr lang="en-ZA" sz="1100" i="0" dirty="0"/>
              <a:t>with any organ of state for the purpose of </a:t>
            </a:r>
            <a:r>
              <a:rPr lang="en-ZA" sz="1100" i="0" dirty="0" smtClean="0"/>
              <a:t>acquiring available </a:t>
            </a:r>
            <a:r>
              <a:rPr lang="en-ZA" sz="1100" i="0" dirty="0"/>
              <a:t>land for residential housing and </a:t>
            </a:r>
            <a:r>
              <a:rPr lang="en-ZA" sz="1100" i="0" dirty="0" smtClean="0"/>
              <a:t>community development </a:t>
            </a:r>
            <a:r>
              <a:rPr lang="en-ZA" sz="1100" i="0" dirty="0"/>
              <a:t>for the creation of sustainable </a:t>
            </a:r>
            <a:r>
              <a:rPr lang="en-ZA" sz="1100" i="0" dirty="0" smtClean="0"/>
              <a:t>human </a:t>
            </a:r>
            <a:r>
              <a:rPr lang="en-GB" sz="1100" i="0" dirty="0" smtClean="0"/>
              <a:t>settlement;</a:t>
            </a:r>
          </a:p>
          <a:p>
            <a:pPr marL="269875" lvl="1" indent="-269875">
              <a:spcBef>
                <a:spcPts val="200"/>
              </a:spcBef>
              <a:spcAft>
                <a:spcPts val="200"/>
              </a:spcAft>
              <a:buFont typeface="+mj-lt"/>
              <a:buAutoNum type="alphaLcParenR"/>
            </a:pPr>
            <a:r>
              <a:rPr lang="en-ZA" sz="1100" i="0" dirty="0" smtClean="0"/>
              <a:t>Assist </a:t>
            </a:r>
            <a:r>
              <a:rPr lang="en-ZA" sz="1100" i="0" dirty="0"/>
              <a:t>organs of state in dealing with housing </a:t>
            </a:r>
            <a:r>
              <a:rPr lang="en-ZA" sz="1100" i="0" dirty="0" smtClean="0"/>
              <a:t>developments that </a:t>
            </a:r>
            <a:r>
              <a:rPr lang="en-ZA" sz="1100" i="0" dirty="0"/>
              <a:t>have not been completed within the anticipated </a:t>
            </a:r>
            <a:r>
              <a:rPr lang="en-ZA" sz="1100" i="0" dirty="0" smtClean="0"/>
              <a:t>project </a:t>
            </a:r>
            <a:r>
              <a:rPr lang="en-GB" sz="1100" i="0" dirty="0" smtClean="0"/>
              <a:t>period</a:t>
            </a:r>
            <a:r>
              <a:rPr lang="en-GB" sz="1100" i="0" dirty="0"/>
              <a:t>;</a:t>
            </a:r>
          </a:p>
          <a:p>
            <a:pPr marL="269875" lvl="1" indent="-269875">
              <a:spcBef>
                <a:spcPts val="200"/>
              </a:spcBef>
              <a:spcAft>
                <a:spcPts val="200"/>
              </a:spcAft>
              <a:buFont typeface="+mj-lt"/>
              <a:buAutoNum type="alphaLcParenR"/>
            </a:pPr>
            <a:r>
              <a:rPr lang="en-ZA" sz="1100" i="0" dirty="0" smtClean="0"/>
              <a:t>Assist </a:t>
            </a:r>
            <a:r>
              <a:rPr lang="en-ZA" sz="1100" i="0" dirty="0"/>
              <a:t>organs of state with the upgrading of </a:t>
            </a:r>
            <a:r>
              <a:rPr lang="en-ZA" sz="1100" i="0" dirty="0" smtClean="0"/>
              <a:t>informal </a:t>
            </a:r>
            <a:r>
              <a:rPr lang="en-GB" sz="1100" i="0" dirty="0" smtClean="0"/>
              <a:t>settlements</a:t>
            </a:r>
            <a:r>
              <a:rPr lang="en-GB" sz="1100" i="0" dirty="0"/>
              <a:t>; and</a:t>
            </a:r>
          </a:p>
          <a:p>
            <a:pPr marL="269875" lvl="1" indent="-269875">
              <a:spcBef>
                <a:spcPts val="200"/>
              </a:spcBef>
              <a:spcAft>
                <a:spcPts val="200"/>
              </a:spcAft>
              <a:buFont typeface="+mj-lt"/>
              <a:buAutoNum type="alphaLcParenR"/>
            </a:pPr>
            <a:r>
              <a:rPr lang="en-ZA" sz="1100" i="0" dirty="0" smtClean="0"/>
              <a:t>Assist </a:t>
            </a:r>
            <a:r>
              <a:rPr lang="en-ZA" sz="1100" i="0" dirty="0"/>
              <a:t>organs of state in respect of emergency </a:t>
            </a:r>
            <a:r>
              <a:rPr lang="en-ZA" sz="1100" i="0" dirty="0" smtClean="0"/>
              <a:t>housing </a:t>
            </a:r>
            <a:r>
              <a:rPr lang="en-GB" sz="1100" i="0" dirty="0" smtClean="0"/>
              <a:t>solutions</a:t>
            </a:r>
            <a:r>
              <a:rPr lang="en-GB" sz="1100" i="0" dirty="0"/>
              <a:t>.</a:t>
            </a:r>
            <a:endParaRPr lang="en-GB" sz="1100" dirty="0"/>
          </a:p>
        </p:txBody>
      </p:sp>
      <p:sp>
        <p:nvSpPr>
          <p:cNvPr id="6" name="Rectangle 5"/>
          <p:cNvSpPr/>
          <p:nvPr/>
        </p:nvSpPr>
        <p:spPr>
          <a:xfrm>
            <a:off x="280327" y="1259695"/>
            <a:ext cx="5032713" cy="307777"/>
          </a:xfrm>
          <a:prstGeom prst="rect">
            <a:avLst/>
          </a:prstGeom>
          <a:solidFill>
            <a:srgbClr val="004790"/>
          </a:solidFill>
          <a:ln>
            <a:solidFill>
              <a:schemeClr val="bg1"/>
            </a:solidFill>
          </a:ln>
          <a:effectLst>
            <a:outerShdw blurRad="50800" dist="38100" dir="2700000" algn="tl" rotWithShape="0">
              <a:prstClr val="black">
                <a:alpha val="40000"/>
              </a:prstClr>
            </a:outerShdw>
          </a:effectLst>
        </p:spPr>
        <p:txBody>
          <a:bodyPr wrap="square">
            <a:spAutoFit/>
          </a:bodyPr>
          <a:lstStyle/>
          <a:p>
            <a:pPr lvl="0" algn="ctr" defTabSz="684213" eaLnBrk="0" hangingPunct="0">
              <a:spcBef>
                <a:spcPts val="600"/>
              </a:spcBef>
              <a:spcAft>
                <a:spcPts val="600"/>
              </a:spcAft>
              <a:buSzPct val="25000"/>
            </a:pPr>
            <a:r>
              <a:rPr lang="en-GB" sz="1400" b="1" dirty="0" smtClean="0">
                <a:solidFill>
                  <a:schemeClr val="bg1"/>
                </a:solidFill>
              </a:rPr>
              <a:t>Functions of the HDA  </a:t>
            </a:r>
            <a:r>
              <a:rPr lang="en-GB" sz="1400" b="1" dirty="0">
                <a:solidFill>
                  <a:schemeClr val="bg1"/>
                </a:solidFill>
              </a:rPr>
              <a:t>(</a:t>
            </a:r>
            <a:r>
              <a:rPr lang="en-GB" sz="1400" b="1" dirty="0" smtClean="0">
                <a:solidFill>
                  <a:schemeClr val="bg1"/>
                </a:solidFill>
              </a:rPr>
              <a:t>S.7)</a:t>
            </a:r>
            <a:endParaRPr lang="en-GB" sz="1400" b="1" kern="0" dirty="0">
              <a:solidFill>
                <a:schemeClr val="bg1"/>
              </a:solidFill>
              <a:latin typeface="Arial"/>
            </a:endParaRPr>
          </a:p>
        </p:txBody>
      </p:sp>
      <p:sp>
        <p:nvSpPr>
          <p:cNvPr id="7" name="TextBox 6"/>
          <p:cNvSpPr txBox="1"/>
          <p:nvPr/>
        </p:nvSpPr>
        <p:spPr>
          <a:xfrm>
            <a:off x="6249144" y="1568128"/>
            <a:ext cx="2736304" cy="468000"/>
          </a:xfrm>
          <a:prstGeom prst="rect">
            <a:avLst/>
          </a:prstGeom>
          <a:solidFill>
            <a:schemeClr val="tx2">
              <a:lumMod val="75000"/>
            </a:schemeClr>
          </a:solidFill>
          <a:ln>
            <a:solidFill>
              <a:schemeClr val="bg1"/>
            </a:solidFill>
          </a:ln>
          <a:effectLst>
            <a:outerShdw blurRad="50800" dist="38100" dir="2700000" algn="tl" rotWithShape="0">
              <a:prstClr val="black">
                <a:alpha val="40000"/>
              </a:prstClr>
            </a:outerShdw>
          </a:effectLst>
        </p:spPr>
        <p:txBody>
          <a:bodyPr wrap="square" lIns="72000" rIns="72000" rtlCol="0" anchor="ctr" anchorCtr="0">
            <a:noAutofit/>
          </a:bodyPr>
          <a:lstStyle/>
          <a:p>
            <a:pPr algn="ctr"/>
            <a:r>
              <a:rPr lang="en-GB" sz="1100" b="1" dirty="0" smtClean="0">
                <a:solidFill>
                  <a:schemeClr val="bg1"/>
                </a:solidFill>
              </a:rPr>
              <a:t>1. </a:t>
            </a:r>
            <a:br>
              <a:rPr lang="en-GB" sz="1100" b="1" dirty="0" smtClean="0">
                <a:solidFill>
                  <a:schemeClr val="bg1"/>
                </a:solidFill>
              </a:rPr>
            </a:br>
            <a:r>
              <a:rPr lang="en-GB" sz="1100" b="1" dirty="0" smtClean="0">
                <a:solidFill>
                  <a:schemeClr val="bg1"/>
                </a:solidFill>
              </a:rPr>
              <a:t>Development Planning</a:t>
            </a:r>
            <a:endParaRPr lang="en-GB" sz="1100" b="1" dirty="0">
              <a:solidFill>
                <a:schemeClr val="bg1"/>
              </a:solidFill>
            </a:endParaRPr>
          </a:p>
        </p:txBody>
      </p:sp>
      <p:sp>
        <p:nvSpPr>
          <p:cNvPr id="8" name="TextBox 7"/>
          <p:cNvSpPr txBox="1"/>
          <p:nvPr/>
        </p:nvSpPr>
        <p:spPr>
          <a:xfrm>
            <a:off x="6249672" y="2242332"/>
            <a:ext cx="2736304" cy="468000"/>
          </a:xfrm>
          <a:prstGeom prst="rect">
            <a:avLst/>
          </a:prstGeom>
          <a:solidFill>
            <a:schemeClr val="accent1">
              <a:lumMod val="75000"/>
            </a:schemeClr>
          </a:solidFill>
          <a:ln>
            <a:solidFill>
              <a:schemeClr val="bg1"/>
            </a:solidFill>
          </a:ln>
          <a:effectLst>
            <a:outerShdw blurRad="50800" dist="38100" dir="2700000" algn="tl" rotWithShape="0">
              <a:prstClr val="black">
                <a:alpha val="40000"/>
              </a:prstClr>
            </a:outerShdw>
          </a:effectLst>
        </p:spPr>
        <p:txBody>
          <a:bodyPr wrap="square" lIns="72000" rIns="72000" rtlCol="0" anchor="ctr" anchorCtr="0">
            <a:noAutofit/>
          </a:bodyPr>
          <a:lstStyle/>
          <a:p>
            <a:pPr algn="ctr"/>
            <a:r>
              <a:rPr lang="en-GB" sz="1100" b="1" dirty="0" smtClean="0">
                <a:solidFill>
                  <a:schemeClr val="bg1"/>
                </a:solidFill>
              </a:rPr>
              <a:t>2. Land Acquisition, Holding, </a:t>
            </a:r>
            <a:r>
              <a:rPr lang="en-GB" sz="1100" b="1" u="sng" dirty="0" smtClean="0">
                <a:solidFill>
                  <a:schemeClr val="bg1"/>
                </a:solidFill>
              </a:rPr>
              <a:t>Development </a:t>
            </a:r>
            <a:r>
              <a:rPr lang="en-GB" sz="1100" b="1" dirty="0" smtClean="0">
                <a:solidFill>
                  <a:schemeClr val="bg1"/>
                </a:solidFill>
              </a:rPr>
              <a:t>and Monitoring</a:t>
            </a:r>
            <a:endParaRPr lang="en-GB" sz="1100" b="1" dirty="0">
              <a:solidFill>
                <a:schemeClr val="bg1"/>
              </a:solidFill>
            </a:endParaRPr>
          </a:p>
        </p:txBody>
      </p:sp>
      <p:sp>
        <p:nvSpPr>
          <p:cNvPr id="9" name="TextBox 8"/>
          <p:cNvSpPr txBox="1"/>
          <p:nvPr/>
        </p:nvSpPr>
        <p:spPr>
          <a:xfrm>
            <a:off x="6249144" y="2916536"/>
            <a:ext cx="2736304" cy="468000"/>
          </a:xfrm>
          <a:prstGeom prst="rect">
            <a:avLst/>
          </a:prstGeom>
          <a:solidFill>
            <a:schemeClr val="accent1">
              <a:lumMod val="75000"/>
            </a:schemeClr>
          </a:solidFill>
          <a:ln>
            <a:solidFill>
              <a:schemeClr val="bg1"/>
            </a:solidFill>
          </a:ln>
          <a:effectLst>
            <a:outerShdw blurRad="50800" dist="38100" dir="2700000" algn="tl" rotWithShape="0">
              <a:prstClr val="black">
                <a:alpha val="40000"/>
              </a:prstClr>
            </a:outerShdw>
          </a:effectLst>
        </p:spPr>
        <p:txBody>
          <a:bodyPr wrap="square" lIns="72000" rIns="72000" rtlCol="0" anchor="ctr" anchorCtr="0">
            <a:noAutofit/>
          </a:bodyPr>
          <a:lstStyle/>
          <a:p>
            <a:pPr algn="ctr"/>
            <a:r>
              <a:rPr lang="en-GB" sz="1100" b="1" dirty="0" smtClean="0">
                <a:solidFill>
                  <a:schemeClr val="bg1"/>
                </a:solidFill>
              </a:rPr>
              <a:t>3. </a:t>
            </a:r>
            <a:br>
              <a:rPr lang="en-GB" sz="1100" b="1" dirty="0" smtClean="0">
                <a:solidFill>
                  <a:schemeClr val="bg1"/>
                </a:solidFill>
              </a:rPr>
            </a:br>
            <a:r>
              <a:rPr lang="en-GB" sz="1100" b="1" dirty="0" smtClean="0">
                <a:solidFill>
                  <a:schemeClr val="bg1"/>
                </a:solidFill>
              </a:rPr>
              <a:t>Capacity Support to Organs of State</a:t>
            </a:r>
            <a:endParaRPr lang="en-GB" sz="1100" b="1" dirty="0">
              <a:solidFill>
                <a:schemeClr val="bg1"/>
              </a:solidFill>
            </a:endParaRPr>
          </a:p>
        </p:txBody>
      </p:sp>
      <p:sp>
        <p:nvSpPr>
          <p:cNvPr id="10" name="TextBox 9"/>
          <p:cNvSpPr txBox="1"/>
          <p:nvPr/>
        </p:nvSpPr>
        <p:spPr>
          <a:xfrm>
            <a:off x="6249144" y="3590740"/>
            <a:ext cx="2736304" cy="468000"/>
          </a:xfrm>
          <a:prstGeom prst="rect">
            <a:avLst/>
          </a:prstGeom>
          <a:solidFill>
            <a:schemeClr val="tx2">
              <a:lumMod val="60000"/>
              <a:lumOff val="40000"/>
            </a:schemeClr>
          </a:solidFill>
          <a:ln>
            <a:solidFill>
              <a:schemeClr val="bg1"/>
            </a:solidFill>
          </a:ln>
          <a:effectLst>
            <a:outerShdw blurRad="50800" dist="38100" dir="2700000" algn="tl" rotWithShape="0">
              <a:prstClr val="black">
                <a:alpha val="40000"/>
              </a:prstClr>
            </a:outerShdw>
          </a:effectLst>
        </p:spPr>
        <p:txBody>
          <a:bodyPr wrap="square" lIns="72000" rIns="72000" rtlCol="0" anchor="ctr" anchorCtr="0">
            <a:noAutofit/>
          </a:bodyPr>
          <a:lstStyle/>
          <a:p>
            <a:pPr algn="ctr"/>
            <a:r>
              <a:rPr lang="en-GB" sz="1100" b="1" dirty="0" smtClean="0">
                <a:solidFill>
                  <a:schemeClr val="bg1"/>
                </a:solidFill>
              </a:rPr>
              <a:t>4. </a:t>
            </a:r>
            <a:br>
              <a:rPr lang="en-GB" sz="1100" b="1" dirty="0" smtClean="0">
                <a:solidFill>
                  <a:schemeClr val="bg1"/>
                </a:solidFill>
              </a:rPr>
            </a:br>
            <a:r>
              <a:rPr lang="en-GB" sz="1100" b="1" dirty="0" smtClean="0">
                <a:solidFill>
                  <a:schemeClr val="bg1"/>
                </a:solidFill>
              </a:rPr>
              <a:t>Collaboration &amp; IGR</a:t>
            </a:r>
            <a:endParaRPr lang="en-GB" sz="1100" b="1" dirty="0">
              <a:solidFill>
                <a:schemeClr val="bg1"/>
              </a:solidFill>
            </a:endParaRPr>
          </a:p>
        </p:txBody>
      </p:sp>
      <p:sp>
        <p:nvSpPr>
          <p:cNvPr id="11" name="TextBox 10"/>
          <p:cNvSpPr txBox="1"/>
          <p:nvPr/>
        </p:nvSpPr>
        <p:spPr>
          <a:xfrm>
            <a:off x="6249144" y="4264944"/>
            <a:ext cx="2736304" cy="468000"/>
          </a:xfrm>
          <a:prstGeom prst="rect">
            <a:avLst/>
          </a:prstGeom>
          <a:solidFill>
            <a:schemeClr val="tx2">
              <a:lumMod val="60000"/>
              <a:lumOff val="40000"/>
            </a:schemeClr>
          </a:solidFill>
          <a:ln>
            <a:solidFill>
              <a:schemeClr val="bg1"/>
            </a:solidFill>
          </a:ln>
          <a:effectLst>
            <a:outerShdw blurRad="50800" dist="38100" dir="2700000" algn="tl" rotWithShape="0">
              <a:prstClr val="black">
                <a:alpha val="40000"/>
              </a:prstClr>
            </a:outerShdw>
          </a:effectLst>
        </p:spPr>
        <p:txBody>
          <a:bodyPr wrap="square" lIns="72000" rIns="72000" rtlCol="0" anchor="ctr" anchorCtr="0">
            <a:noAutofit/>
          </a:bodyPr>
          <a:lstStyle/>
          <a:p>
            <a:pPr algn="ctr"/>
            <a:r>
              <a:rPr lang="en-GB" sz="1100" b="1" dirty="0" smtClean="0">
                <a:solidFill>
                  <a:schemeClr val="bg1"/>
                </a:solidFill>
              </a:rPr>
              <a:t>5. </a:t>
            </a:r>
            <a:br>
              <a:rPr lang="en-GB" sz="1100" b="1" dirty="0" smtClean="0">
                <a:solidFill>
                  <a:schemeClr val="bg1"/>
                </a:solidFill>
              </a:rPr>
            </a:br>
            <a:r>
              <a:rPr lang="en-GB" sz="1100" b="1" dirty="0" smtClean="0">
                <a:solidFill>
                  <a:schemeClr val="bg1"/>
                </a:solidFill>
              </a:rPr>
              <a:t>Project/Programme  Management</a:t>
            </a:r>
            <a:endParaRPr lang="en-GB" sz="1100" b="1" dirty="0">
              <a:solidFill>
                <a:schemeClr val="bg1"/>
              </a:solidFill>
            </a:endParaRPr>
          </a:p>
        </p:txBody>
      </p:sp>
      <p:sp>
        <p:nvSpPr>
          <p:cNvPr id="12" name="TextBox 11"/>
          <p:cNvSpPr txBox="1"/>
          <p:nvPr/>
        </p:nvSpPr>
        <p:spPr>
          <a:xfrm>
            <a:off x="6249144" y="4939148"/>
            <a:ext cx="2736304" cy="468000"/>
          </a:xfrm>
          <a:prstGeom prst="rect">
            <a:avLst/>
          </a:prstGeom>
          <a:solidFill>
            <a:schemeClr val="accent1">
              <a:lumMod val="60000"/>
              <a:lumOff val="40000"/>
            </a:schemeClr>
          </a:solidFill>
          <a:ln>
            <a:solidFill>
              <a:schemeClr val="bg1"/>
            </a:solidFill>
          </a:ln>
          <a:effectLst>
            <a:outerShdw blurRad="50800" dist="38100" dir="2700000" algn="tl" rotWithShape="0">
              <a:prstClr val="black">
                <a:alpha val="40000"/>
              </a:prstClr>
            </a:outerShdw>
          </a:effectLst>
        </p:spPr>
        <p:txBody>
          <a:bodyPr wrap="square" lIns="72000" rIns="72000" rtlCol="0" anchor="ctr" anchorCtr="0">
            <a:noAutofit/>
          </a:bodyPr>
          <a:lstStyle/>
          <a:p>
            <a:pPr algn="ctr"/>
            <a:r>
              <a:rPr lang="en-GB" sz="1100" b="1" dirty="0" smtClean="0">
                <a:solidFill>
                  <a:schemeClr val="bg1"/>
                </a:solidFill>
              </a:rPr>
              <a:t>6. </a:t>
            </a:r>
            <a:br>
              <a:rPr lang="en-GB" sz="1100" b="1" dirty="0" smtClean="0">
                <a:solidFill>
                  <a:schemeClr val="bg1"/>
                </a:solidFill>
              </a:rPr>
            </a:br>
            <a:r>
              <a:rPr lang="en-GB" sz="1100" b="1" dirty="0" smtClean="0">
                <a:solidFill>
                  <a:schemeClr val="bg1"/>
                </a:solidFill>
              </a:rPr>
              <a:t>Unblocking</a:t>
            </a:r>
            <a:endParaRPr lang="en-GB" sz="1100" b="1" dirty="0">
              <a:solidFill>
                <a:schemeClr val="bg1"/>
              </a:solidFill>
            </a:endParaRPr>
          </a:p>
        </p:txBody>
      </p:sp>
      <p:sp>
        <p:nvSpPr>
          <p:cNvPr id="13" name="TextBox 12"/>
          <p:cNvSpPr txBox="1"/>
          <p:nvPr/>
        </p:nvSpPr>
        <p:spPr>
          <a:xfrm>
            <a:off x="6249144" y="5613352"/>
            <a:ext cx="2736304" cy="468000"/>
          </a:xfrm>
          <a:prstGeom prst="rect">
            <a:avLst/>
          </a:prstGeom>
          <a:solidFill>
            <a:schemeClr val="tx1">
              <a:lumMod val="50000"/>
              <a:lumOff val="50000"/>
            </a:schemeClr>
          </a:solidFill>
          <a:ln>
            <a:solidFill>
              <a:schemeClr val="bg1"/>
            </a:solidFill>
          </a:ln>
          <a:effectLst>
            <a:outerShdw blurRad="50800" dist="38100" dir="2700000" algn="tl" rotWithShape="0">
              <a:prstClr val="black">
                <a:alpha val="40000"/>
              </a:prstClr>
            </a:outerShdw>
          </a:effectLst>
        </p:spPr>
        <p:txBody>
          <a:bodyPr wrap="square" lIns="72000" rIns="72000" rtlCol="0" anchor="ctr" anchorCtr="0">
            <a:noAutofit/>
          </a:bodyPr>
          <a:lstStyle/>
          <a:p>
            <a:pPr algn="ctr"/>
            <a:r>
              <a:rPr lang="en-GB" sz="1000" b="1" i="1" dirty="0" smtClean="0">
                <a:solidFill>
                  <a:schemeClr val="bg1"/>
                </a:solidFill>
              </a:rPr>
              <a:t>7. Informal Settlement Upgrading Support</a:t>
            </a:r>
            <a:endParaRPr lang="en-GB" sz="1000" b="1" i="1" dirty="0">
              <a:solidFill>
                <a:schemeClr val="bg1"/>
              </a:solidFill>
            </a:endParaRPr>
          </a:p>
        </p:txBody>
      </p:sp>
      <p:sp>
        <p:nvSpPr>
          <p:cNvPr id="14" name="TextBox 13"/>
          <p:cNvSpPr txBox="1"/>
          <p:nvPr/>
        </p:nvSpPr>
        <p:spPr>
          <a:xfrm>
            <a:off x="6249144" y="6287558"/>
            <a:ext cx="2736304" cy="468000"/>
          </a:xfrm>
          <a:prstGeom prst="rect">
            <a:avLst/>
          </a:prstGeom>
          <a:solidFill>
            <a:schemeClr val="tx1">
              <a:lumMod val="50000"/>
              <a:lumOff val="50000"/>
            </a:schemeClr>
          </a:solidFill>
          <a:ln>
            <a:solidFill>
              <a:schemeClr val="bg1"/>
            </a:solidFill>
          </a:ln>
          <a:effectLst>
            <a:outerShdw blurRad="50800" dist="38100" dir="2700000" algn="tl" rotWithShape="0">
              <a:prstClr val="black">
                <a:alpha val="40000"/>
              </a:prstClr>
            </a:outerShdw>
          </a:effectLst>
        </p:spPr>
        <p:txBody>
          <a:bodyPr wrap="square" lIns="72000" rIns="72000" rtlCol="0" anchor="ctr" anchorCtr="0">
            <a:noAutofit/>
          </a:bodyPr>
          <a:lstStyle/>
          <a:p>
            <a:pPr algn="ctr"/>
            <a:r>
              <a:rPr lang="en-GB" sz="1000" b="1" i="1" dirty="0" smtClean="0">
                <a:solidFill>
                  <a:schemeClr val="bg1"/>
                </a:solidFill>
              </a:rPr>
              <a:t>8. Emergency Housing Solutions Support</a:t>
            </a:r>
            <a:endParaRPr lang="en-GB" sz="1000" b="1" i="1" dirty="0">
              <a:solidFill>
                <a:schemeClr val="bg1"/>
              </a:solidFill>
            </a:endParaRPr>
          </a:p>
        </p:txBody>
      </p:sp>
      <p:sp>
        <p:nvSpPr>
          <p:cNvPr id="15" name="Isosceles Triangle 14"/>
          <p:cNvSpPr/>
          <p:nvPr/>
        </p:nvSpPr>
        <p:spPr bwMode="auto">
          <a:xfrm rot="5400000">
            <a:off x="3115447" y="3527612"/>
            <a:ext cx="5329604" cy="793774"/>
          </a:xfrm>
          <a:prstGeom prst="triangl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ndParaRPr>
          </a:p>
        </p:txBody>
      </p:sp>
      <p:sp>
        <p:nvSpPr>
          <p:cNvPr id="16" name="Rectangle 15"/>
          <p:cNvSpPr/>
          <p:nvPr/>
        </p:nvSpPr>
        <p:spPr>
          <a:xfrm>
            <a:off x="6016136" y="1206414"/>
            <a:ext cx="3044764" cy="307777"/>
          </a:xfrm>
          <a:prstGeom prst="rect">
            <a:avLst/>
          </a:prstGeom>
          <a:solidFill>
            <a:srgbClr val="004790"/>
          </a:solidFill>
          <a:ln>
            <a:solidFill>
              <a:schemeClr val="bg1"/>
            </a:solidFill>
          </a:ln>
          <a:effectLst>
            <a:outerShdw blurRad="50800" dist="38100" dir="2700000" algn="tl" rotWithShape="0">
              <a:prstClr val="black">
                <a:alpha val="40000"/>
              </a:prstClr>
            </a:outerShdw>
          </a:effectLst>
        </p:spPr>
        <p:txBody>
          <a:bodyPr wrap="square">
            <a:spAutoFit/>
          </a:bodyPr>
          <a:lstStyle/>
          <a:p>
            <a:pPr lvl="0" algn="ctr" defTabSz="684213" eaLnBrk="0" hangingPunct="0">
              <a:spcBef>
                <a:spcPts val="600"/>
              </a:spcBef>
              <a:spcAft>
                <a:spcPts val="600"/>
              </a:spcAft>
              <a:buSzPct val="25000"/>
            </a:pPr>
            <a:r>
              <a:rPr lang="en-GB" sz="1400" b="1" dirty="0" smtClean="0">
                <a:solidFill>
                  <a:schemeClr val="bg1"/>
                </a:solidFill>
              </a:rPr>
              <a:t>Competency Areas</a:t>
            </a:r>
            <a:endParaRPr lang="en-GB" sz="1400" b="1" kern="0" dirty="0">
              <a:solidFill>
                <a:schemeClr val="bg1"/>
              </a:solidFill>
              <a:latin typeface="Arial"/>
            </a:endParaRPr>
          </a:p>
        </p:txBody>
      </p:sp>
    </p:spTree>
    <p:extLst>
      <p:ext uri="{BB962C8B-B14F-4D97-AF65-F5344CB8AC3E}">
        <p14:creationId xmlns="" xmlns:p14="http://schemas.microsoft.com/office/powerpoint/2010/main" val="30644813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62708" y="1186796"/>
            <a:ext cx="8100646" cy="4957255"/>
          </a:xfrm>
          <a:prstGeom prst="rect">
            <a:avLst/>
          </a:prstGeom>
        </p:spPr>
        <p:txBody>
          <a:bodyPr wrap="square">
            <a:spAutoFit/>
          </a:bodyPr>
          <a:lstStyle/>
          <a:p>
            <a:pPr marL="457200">
              <a:spcAft>
                <a:spcPts val="1000"/>
              </a:spcAft>
            </a:pPr>
            <a:r>
              <a:rPr lang="en-US" b="1" u="sng" dirty="0">
                <a:ea typeface="Times New Roman"/>
                <a:cs typeface="Times New Roman"/>
              </a:rPr>
              <a:t>EXCO (13 EXCO </a:t>
            </a:r>
            <a:r>
              <a:rPr lang="en-US" b="1" u="sng" dirty="0" smtClean="0">
                <a:ea typeface="Times New Roman"/>
                <a:cs typeface="Times New Roman"/>
              </a:rPr>
              <a:t>MEMBERS</a:t>
            </a:r>
            <a:r>
              <a:rPr lang="en-US" b="1" u="sng" dirty="0">
                <a:ea typeface="Times New Roman"/>
                <a:cs typeface="Times New Roman"/>
              </a:rPr>
              <a:t>)</a:t>
            </a:r>
            <a:endParaRPr lang="en-ZA" sz="2000" dirty="0">
              <a:latin typeface="Cambria"/>
              <a:ea typeface="Cambria"/>
              <a:cs typeface="Times New Roman"/>
            </a:endParaRPr>
          </a:p>
          <a:p>
            <a:pPr marL="342900" lvl="0" indent="-342900">
              <a:lnSpc>
                <a:spcPct val="115000"/>
              </a:lnSpc>
              <a:spcAft>
                <a:spcPts val="0"/>
              </a:spcAft>
              <a:buFont typeface="+mj-lt"/>
              <a:buAutoNum type="arabicParenR"/>
            </a:pPr>
            <a:r>
              <a:rPr lang="en-ZA" dirty="0">
                <a:ea typeface="Times New Roman"/>
                <a:cs typeface="Times New Roman"/>
              </a:rPr>
              <a:t>CEO - Mr Pascal Moloi</a:t>
            </a:r>
            <a:endParaRPr lang="en-ZA" dirty="0">
              <a:latin typeface="Cambria"/>
              <a:ea typeface="Times New Roman"/>
              <a:cs typeface="Times New Roman"/>
            </a:endParaRPr>
          </a:p>
          <a:p>
            <a:pPr marL="342900" lvl="0" indent="-342900">
              <a:lnSpc>
                <a:spcPct val="115000"/>
              </a:lnSpc>
              <a:spcAft>
                <a:spcPts val="0"/>
              </a:spcAft>
              <a:buFont typeface="+mj-lt"/>
              <a:buAutoNum type="arabicParenR"/>
            </a:pPr>
            <a:r>
              <a:rPr lang="en-ZA" dirty="0">
                <a:ea typeface="Times New Roman"/>
                <a:cs typeface="Times New Roman"/>
              </a:rPr>
              <a:t>Acting CFO - Mr Bryan Chaplog</a:t>
            </a:r>
            <a:endParaRPr lang="en-ZA" dirty="0">
              <a:latin typeface="Cambria"/>
              <a:ea typeface="Times New Roman"/>
              <a:cs typeface="Times New Roman"/>
            </a:endParaRPr>
          </a:p>
          <a:p>
            <a:pPr marL="342900" lvl="0" indent="-342900">
              <a:lnSpc>
                <a:spcPct val="115000"/>
              </a:lnSpc>
              <a:spcAft>
                <a:spcPts val="0"/>
              </a:spcAft>
              <a:buFont typeface="+mj-lt"/>
              <a:buAutoNum type="arabicParenR"/>
            </a:pPr>
            <a:r>
              <a:rPr lang="en-ZA" dirty="0">
                <a:ea typeface="Times New Roman"/>
                <a:cs typeface="Times New Roman"/>
              </a:rPr>
              <a:t>Strategic Initiatives - Mr Willem Steenkamp</a:t>
            </a:r>
            <a:endParaRPr lang="en-ZA" dirty="0">
              <a:latin typeface="Cambria"/>
              <a:ea typeface="Times New Roman"/>
              <a:cs typeface="Times New Roman"/>
            </a:endParaRPr>
          </a:p>
          <a:p>
            <a:pPr marL="342900" lvl="0" indent="-342900">
              <a:lnSpc>
                <a:spcPct val="115000"/>
              </a:lnSpc>
              <a:spcAft>
                <a:spcPts val="0"/>
              </a:spcAft>
              <a:buFont typeface="+mj-lt"/>
              <a:buAutoNum type="arabicParenR"/>
            </a:pPr>
            <a:r>
              <a:rPr lang="en-ZA" dirty="0">
                <a:ea typeface="Times New Roman"/>
                <a:cs typeface="Times New Roman"/>
              </a:rPr>
              <a:t>Head: Strategic Support - Mr Mcezi Mnisi</a:t>
            </a:r>
            <a:endParaRPr lang="en-ZA" dirty="0">
              <a:latin typeface="Cambria"/>
              <a:ea typeface="Times New Roman"/>
              <a:cs typeface="Times New Roman"/>
            </a:endParaRPr>
          </a:p>
          <a:p>
            <a:pPr marL="342900" lvl="0" indent="-342900">
              <a:lnSpc>
                <a:spcPct val="115000"/>
              </a:lnSpc>
              <a:spcAft>
                <a:spcPts val="0"/>
              </a:spcAft>
              <a:buFont typeface="+mj-lt"/>
              <a:buAutoNum type="arabicParenR"/>
            </a:pPr>
            <a:r>
              <a:rPr lang="en-ZA" dirty="0">
                <a:ea typeface="Times New Roman"/>
                <a:cs typeface="Times New Roman"/>
              </a:rPr>
              <a:t>Company Secretary - Ms Elizabeth Africa</a:t>
            </a:r>
            <a:endParaRPr lang="en-ZA" dirty="0">
              <a:latin typeface="Cambria"/>
              <a:ea typeface="Times New Roman"/>
              <a:cs typeface="Times New Roman"/>
            </a:endParaRPr>
          </a:p>
          <a:p>
            <a:pPr marL="342900" lvl="0" indent="-342900">
              <a:lnSpc>
                <a:spcPct val="115000"/>
              </a:lnSpc>
              <a:spcAft>
                <a:spcPts val="0"/>
              </a:spcAft>
              <a:buFont typeface="+mj-lt"/>
              <a:buAutoNum type="arabicParenR"/>
            </a:pPr>
            <a:r>
              <a:rPr lang="en-ZA" dirty="0">
                <a:ea typeface="Times New Roman"/>
                <a:cs typeface="Times New Roman"/>
              </a:rPr>
              <a:t>Head: Business Intelligence - Mr Johan Minnie</a:t>
            </a:r>
            <a:endParaRPr lang="en-ZA" dirty="0">
              <a:latin typeface="Cambria"/>
              <a:ea typeface="Times New Roman"/>
              <a:cs typeface="Times New Roman"/>
            </a:endParaRPr>
          </a:p>
          <a:p>
            <a:pPr marL="342900" lvl="0" indent="-342900">
              <a:lnSpc>
                <a:spcPct val="115000"/>
              </a:lnSpc>
              <a:spcAft>
                <a:spcPts val="0"/>
              </a:spcAft>
              <a:buFont typeface="+mj-lt"/>
              <a:buAutoNum type="arabicParenR"/>
            </a:pPr>
            <a:r>
              <a:rPr lang="en-ZA" dirty="0">
                <a:ea typeface="Times New Roman"/>
                <a:cs typeface="Times New Roman"/>
              </a:rPr>
              <a:t>Head: Land - Mr Lucien Rakgoale</a:t>
            </a:r>
            <a:endParaRPr lang="en-ZA" dirty="0">
              <a:latin typeface="Cambria"/>
              <a:ea typeface="Times New Roman"/>
              <a:cs typeface="Times New Roman"/>
            </a:endParaRPr>
          </a:p>
          <a:p>
            <a:pPr marL="342900" lvl="0" indent="-342900">
              <a:lnSpc>
                <a:spcPct val="115000"/>
              </a:lnSpc>
              <a:spcAft>
                <a:spcPts val="0"/>
              </a:spcAft>
              <a:buFont typeface="+mj-lt"/>
              <a:buAutoNum type="arabicParenR"/>
            </a:pPr>
            <a:r>
              <a:rPr lang="en-ZA" dirty="0">
                <a:ea typeface="Times New Roman"/>
                <a:cs typeface="Times New Roman"/>
              </a:rPr>
              <a:t>Head: Programme Management Office – Mr Mandla George</a:t>
            </a:r>
            <a:endParaRPr lang="en-ZA" dirty="0">
              <a:latin typeface="Cambria"/>
              <a:ea typeface="Times New Roman"/>
              <a:cs typeface="Times New Roman"/>
            </a:endParaRPr>
          </a:p>
          <a:p>
            <a:pPr marL="342900" lvl="0" indent="-342900">
              <a:lnSpc>
                <a:spcPct val="115000"/>
              </a:lnSpc>
              <a:spcAft>
                <a:spcPts val="0"/>
              </a:spcAft>
              <a:buFont typeface="+mj-lt"/>
              <a:buAutoNum type="arabicParenR"/>
            </a:pPr>
            <a:r>
              <a:rPr lang="en-ZA" dirty="0">
                <a:ea typeface="Times New Roman"/>
                <a:cs typeface="Times New Roman"/>
              </a:rPr>
              <a:t>Head: Planning Programme Design – Ms Daphney Ngoasheng</a:t>
            </a:r>
            <a:endParaRPr lang="en-ZA" dirty="0">
              <a:latin typeface="Cambria"/>
              <a:ea typeface="Times New Roman"/>
              <a:cs typeface="Times New Roman"/>
            </a:endParaRPr>
          </a:p>
          <a:p>
            <a:pPr marL="342900" lvl="0" indent="-342900">
              <a:lnSpc>
                <a:spcPct val="115000"/>
              </a:lnSpc>
              <a:spcAft>
                <a:spcPts val="0"/>
              </a:spcAft>
              <a:buFont typeface="+mj-lt"/>
              <a:buAutoNum type="arabicParenR"/>
            </a:pPr>
            <a:r>
              <a:rPr lang="en-ZA" dirty="0">
                <a:ea typeface="Times New Roman"/>
                <a:cs typeface="Times New Roman"/>
              </a:rPr>
              <a:t>Head: Corporate Support – Ms Rashida Issel</a:t>
            </a:r>
            <a:endParaRPr lang="en-ZA" dirty="0">
              <a:latin typeface="Cambria"/>
              <a:ea typeface="Times New Roman"/>
              <a:cs typeface="Times New Roman"/>
            </a:endParaRPr>
          </a:p>
          <a:p>
            <a:pPr marL="342900" lvl="0" indent="-342900">
              <a:lnSpc>
                <a:spcPct val="115000"/>
              </a:lnSpc>
              <a:spcAft>
                <a:spcPts val="0"/>
              </a:spcAft>
              <a:buFont typeface="+mj-lt"/>
              <a:buAutoNum type="arabicParenR"/>
            </a:pPr>
            <a:r>
              <a:rPr lang="en-ZA" dirty="0">
                <a:ea typeface="Times New Roman"/>
                <a:cs typeface="Times New Roman"/>
              </a:rPr>
              <a:t>Regional Manager: Region A – Mr Bosco Khoza</a:t>
            </a:r>
            <a:endParaRPr lang="en-ZA" dirty="0">
              <a:latin typeface="Cambria"/>
              <a:ea typeface="Times New Roman"/>
              <a:cs typeface="Times New Roman"/>
            </a:endParaRPr>
          </a:p>
          <a:p>
            <a:pPr marL="342900" lvl="0" indent="-342900">
              <a:lnSpc>
                <a:spcPct val="115000"/>
              </a:lnSpc>
              <a:spcAft>
                <a:spcPts val="0"/>
              </a:spcAft>
              <a:buFont typeface="+mj-lt"/>
              <a:buAutoNum type="arabicParenR"/>
            </a:pPr>
            <a:r>
              <a:rPr lang="en-ZA" dirty="0">
                <a:ea typeface="Times New Roman"/>
                <a:cs typeface="Times New Roman"/>
              </a:rPr>
              <a:t>Regional Manager: Region FS &amp; NW – Mr Mooketsi Mphahlele</a:t>
            </a:r>
            <a:endParaRPr lang="en-ZA" dirty="0">
              <a:latin typeface="Cambria"/>
              <a:ea typeface="Times New Roman"/>
              <a:cs typeface="Times New Roman"/>
            </a:endParaRPr>
          </a:p>
          <a:p>
            <a:pPr marL="342900" lvl="0" indent="-342900">
              <a:lnSpc>
                <a:spcPct val="115000"/>
              </a:lnSpc>
              <a:spcAft>
                <a:spcPts val="0"/>
              </a:spcAft>
              <a:buFont typeface="+mj-lt"/>
              <a:buAutoNum type="arabicParenR"/>
            </a:pPr>
            <a:r>
              <a:rPr lang="en-ZA" dirty="0">
                <a:ea typeface="Times New Roman"/>
                <a:cs typeface="Times New Roman"/>
              </a:rPr>
              <a:t>Regional Manager: Region C – Ms Nomsa Mlotshwa</a:t>
            </a:r>
            <a:endParaRPr lang="en-ZA" dirty="0">
              <a:latin typeface="Cambria"/>
              <a:ea typeface="Times New Roman"/>
              <a:cs typeface="Times New Roman"/>
            </a:endParaRPr>
          </a:p>
          <a:p>
            <a:pPr marL="457200">
              <a:lnSpc>
                <a:spcPct val="115000"/>
              </a:lnSpc>
              <a:spcAft>
                <a:spcPts val="0"/>
              </a:spcAft>
            </a:pPr>
            <a:r>
              <a:rPr lang="en-ZA" dirty="0">
                <a:ea typeface="Times New Roman"/>
                <a:cs typeface="Times New Roman"/>
              </a:rPr>
              <a:t> </a:t>
            </a:r>
            <a:endParaRPr lang="en-ZA" dirty="0">
              <a:latin typeface="Cambria"/>
              <a:ea typeface="Times New Roman"/>
              <a:cs typeface="Times New Roman"/>
            </a:endParaRPr>
          </a:p>
        </p:txBody>
      </p:sp>
    </p:spTree>
    <p:extLst>
      <p:ext uri="{BB962C8B-B14F-4D97-AF65-F5344CB8AC3E}">
        <p14:creationId xmlns="" xmlns:p14="http://schemas.microsoft.com/office/powerpoint/2010/main" val="4168915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0439"/>
          </a:xfrm>
        </p:spPr>
        <p:txBody>
          <a:bodyPr>
            <a:normAutofit/>
          </a:bodyPr>
          <a:lstStyle/>
          <a:p>
            <a:r>
              <a:rPr lang="en-ZA" sz="2400" dirty="0" smtClean="0"/>
              <a:t>HDA ORGANOGRAM</a:t>
            </a:r>
            <a:endParaRPr lang="en-ZA" sz="2400"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5361" name="Picture 1"/>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62886" y="1160585"/>
            <a:ext cx="7473638" cy="534661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3"/>
          <p:cNvSpPr>
            <a:spLocks noChangeArrowheads="1"/>
          </p:cNvSpPr>
          <p:nvPr/>
        </p:nvSpPr>
        <p:spPr bwMode="auto">
          <a:xfrm>
            <a:off x="0" y="48387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4164272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HDA CORE BUSINESS STRUCTURE</a:t>
            </a:r>
            <a:endParaRPr lang="en-ZA" dirty="0"/>
          </a:p>
        </p:txBody>
      </p:sp>
      <p:pic>
        <p:nvPicPr>
          <p:cNvPr id="4" name="Picture 3"/>
          <p:cNvPicPr/>
          <p:nvPr/>
        </p:nvPicPr>
        <p:blipFill>
          <a:blip r:embed="rId2"/>
          <a:stretch>
            <a:fillRect/>
          </a:stretch>
        </p:blipFill>
        <p:spPr>
          <a:xfrm>
            <a:off x="1453663" y="1417638"/>
            <a:ext cx="7092460" cy="4278924"/>
          </a:xfrm>
          <a:prstGeom prst="rect">
            <a:avLst/>
          </a:prstGeom>
        </p:spPr>
      </p:pic>
    </p:spTree>
    <p:extLst>
      <p:ext uri="{BB962C8B-B14F-4D97-AF65-F5344CB8AC3E}">
        <p14:creationId xmlns="" xmlns:p14="http://schemas.microsoft.com/office/powerpoint/2010/main" val="14313019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1693" y="664857"/>
            <a:ext cx="8229600" cy="780439"/>
          </a:xfrm>
        </p:spPr>
        <p:txBody>
          <a:bodyPr>
            <a:normAutofit/>
          </a:bodyPr>
          <a:lstStyle/>
          <a:p>
            <a:r>
              <a:rPr lang="en-ZA" sz="2400" dirty="0" smtClean="0"/>
              <a:t>PART 4 :AUDIT OUTCOME</a:t>
            </a:r>
            <a:endParaRPr lang="en-ZA" sz="2400"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3"/>
          <p:cNvSpPr>
            <a:spLocks noChangeArrowheads="1"/>
          </p:cNvSpPr>
          <p:nvPr/>
        </p:nvSpPr>
        <p:spPr bwMode="auto">
          <a:xfrm>
            <a:off x="0" y="48387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8434" name="Picture 2" descr="Image result for audit outcomes"/>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51693" y="1882870"/>
            <a:ext cx="8229600" cy="415451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905870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693" y="664857"/>
            <a:ext cx="8229600" cy="780439"/>
          </a:xfrm>
        </p:spPr>
        <p:txBody>
          <a:bodyPr>
            <a:normAutofit/>
          </a:bodyPr>
          <a:lstStyle/>
          <a:p>
            <a:r>
              <a:rPr lang="en-ZA" sz="2400" dirty="0" smtClean="0"/>
              <a:t>PART 4 :AUDIT OUTCOME</a:t>
            </a:r>
            <a:endParaRPr lang="en-ZA" sz="2400"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3"/>
          <p:cNvSpPr>
            <a:spLocks noChangeArrowheads="1"/>
          </p:cNvSpPr>
          <p:nvPr/>
        </p:nvSpPr>
        <p:spPr bwMode="auto">
          <a:xfrm>
            <a:off x="0" y="48387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Box 5"/>
          <p:cNvSpPr txBox="1"/>
          <p:nvPr/>
        </p:nvSpPr>
        <p:spPr>
          <a:xfrm>
            <a:off x="419100" y="3429000"/>
            <a:ext cx="8242300" cy="1754326"/>
          </a:xfrm>
          <a:prstGeom prst="rect">
            <a:avLst/>
          </a:prstGeom>
          <a:noFill/>
        </p:spPr>
        <p:txBody>
          <a:bodyPr wrap="square" rtlCol="0">
            <a:spAutoFit/>
          </a:bodyPr>
          <a:lstStyle/>
          <a:p>
            <a:pPr algn="just"/>
            <a:r>
              <a:rPr lang="en-US" dirty="0" smtClean="0">
                <a:solidFill>
                  <a:prstClr val="black"/>
                </a:solidFill>
              </a:rPr>
              <a:t>The </a:t>
            </a:r>
            <a:r>
              <a:rPr lang="en-US" dirty="0">
                <a:solidFill>
                  <a:prstClr val="black"/>
                </a:solidFill>
              </a:rPr>
              <a:t>financial statements present fairly, in all material respects, the financial position of the Housing Development Agency as at 31 March 2017, and its financial performance and cash flows for the year then ended in accordance with South African Standards of Generally </a:t>
            </a:r>
            <a:r>
              <a:rPr lang="en-US" dirty="0" err="1">
                <a:solidFill>
                  <a:prstClr val="black"/>
                </a:solidFill>
              </a:rPr>
              <a:t>Recognised</a:t>
            </a:r>
            <a:r>
              <a:rPr lang="en-US" dirty="0">
                <a:solidFill>
                  <a:prstClr val="black"/>
                </a:solidFill>
              </a:rPr>
              <a:t> Accounting Practice (SA Standards of GRAP) and the requirements of the Public Finance Management Act of South Africa (Act No.1 of 1999)(PFMA).. </a:t>
            </a:r>
            <a:endParaRPr lang="en-ZA" dirty="0">
              <a:solidFill>
                <a:prstClr val="black"/>
              </a:solidFill>
            </a:endParaRPr>
          </a:p>
        </p:txBody>
      </p:sp>
      <p:sp>
        <p:nvSpPr>
          <p:cNvPr id="7" name="TextBox 6"/>
          <p:cNvSpPr txBox="1"/>
          <p:nvPr/>
        </p:nvSpPr>
        <p:spPr>
          <a:xfrm>
            <a:off x="711200" y="2336800"/>
            <a:ext cx="1816100" cy="369332"/>
          </a:xfrm>
          <a:prstGeom prst="rect">
            <a:avLst/>
          </a:prstGeom>
          <a:noFill/>
        </p:spPr>
        <p:txBody>
          <a:bodyPr wrap="square" rtlCol="0">
            <a:spAutoFit/>
          </a:bodyPr>
          <a:lstStyle/>
          <a:p>
            <a:r>
              <a:rPr lang="en-ZA" dirty="0" smtClean="0">
                <a:solidFill>
                  <a:prstClr val="black"/>
                </a:solidFill>
              </a:rPr>
              <a:t>Audit Opinion</a:t>
            </a:r>
            <a:endParaRPr lang="en-ZA" dirty="0">
              <a:solidFill>
                <a:prstClr val="black"/>
              </a:solidFill>
            </a:endParaRPr>
          </a:p>
        </p:txBody>
      </p:sp>
      <p:sp>
        <p:nvSpPr>
          <p:cNvPr id="8" name="TextBox 7"/>
          <p:cNvSpPr txBox="1"/>
          <p:nvPr/>
        </p:nvSpPr>
        <p:spPr>
          <a:xfrm>
            <a:off x="3441700" y="2336800"/>
            <a:ext cx="2260600" cy="369332"/>
          </a:xfrm>
          <a:prstGeom prst="rect">
            <a:avLst/>
          </a:prstGeom>
          <a:noFill/>
        </p:spPr>
        <p:txBody>
          <a:bodyPr wrap="square" rtlCol="0">
            <a:spAutoFit/>
          </a:bodyPr>
          <a:lstStyle/>
          <a:p>
            <a:r>
              <a:rPr lang="en-ZA" dirty="0" smtClean="0">
                <a:solidFill>
                  <a:prstClr val="black"/>
                </a:solidFill>
              </a:rPr>
              <a:t>Unqualified</a:t>
            </a:r>
            <a:endParaRPr lang="en-ZA" dirty="0">
              <a:solidFill>
                <a:prstClr val="black"/>
              </a:solidFill>
            </a:endParaRPr>
          </a:p>
        </p:txBody>
      </p:sp>
      <p:pic>
        <p:nvPicPr>
          <p:cNvPr id="9" name="Picture 7"/>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470650" y="2361089"/>
            <a:ext cx="469900" cy="463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0" name="Straight Connector 9"/>
          <p:cNvCxnSpPr/>
          <p:nvPr/>
        </p:nvCxnSpPr>
        <p:spPr>
          <a:xfrm>
            <a:off x="419100" y="3492500"/>
            <a:ext cx="82423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19100" y="3492500"/>
            <a:ext cx="0" cy="1690826"/>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19100" y="5183326"/>
            <a:ext cx="82423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8661400" y="3492500"/>
            <a:ext cx="0" cy="1690826"/>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0885129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1693" y="664857"/>
            <a:ext cx="8229600" cy="780439"/>
          </a:xfrm>
        </p:spPr>
        <p:txBody>
          <a:bodyPr>
            <a:normAutofit/>
          </a:bodyPr>
          <a:lstStyle/>
          <a:p>
            <a:r>
              <a:rPr lang="en-ZA" sz="2400" dirty="0" smtClean="0"/>
              <a:t>PART 5 : FINANCIAL STATEMENT</a:t>
            </a:r>
            <a:endParaRPr lang="en-ZA" sz="2400"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3"/>
          <p:cNvSpPr>
            <a:spLocks noChangeArrowheads="1"/>
          </p:cNvSpPr>
          <p:nvPr/>
        </p:nvSpPr>
        <p:spPr bwMode="auto">
          <a:xfrm>
            <a:off x="0" y="48387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27383129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1693" y="457200"/>
            <a:ext cx="8229600" cy="492369"/>
          </a:xfrm>
        </p:spPr>
        <p:txBody>
          <a:bodyPr>
            <a:normAutofit/>
          </a:bodyPr>
          <a:lstStyle/>
          <a:p>
            <a:r>
              <a:rPr lang="en-ZA" sz="2400" dirty="0" smtClean="0"/>
              <a:t>PART 4 : FINANCIAL STATEMENTS</a:t>
            </a:r>
            <a:endParaRPr lang="en-ZA" sz="2400"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3"/>
          <p:cNvSpPr>
            <a:spLocks noChangeArrowheads="1"/>
          </p:cNvSpPr>
          <p:nvPr/>
        </p:nvSpPr>
        <p:spPr bwMode="auto">
          <a:xfrm>
            <a:off x="0" y="48387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9458"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870998"/>
            <a:ext cx="9144000" cy="61284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218323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1693" y="457200"/>
            <a:ext cx="8229600" cy="492369"/>
          </a:xfrm>
        </p:spPr>
        <p:txBody>
          <a:bodyPr>
            <a:normAutofit/>
          </a:bodyPr>
          <a:lstStyle/>
          <a:p>
            <a:r>
              <a:rPr lang="en-ZA" sz="2400" dirty="0" smtClean="0"/>
              <a:t>PART 4 </a:t>
            </a:r>
            <a:r>
              <a:rPr lang="en-ZA" sz="2400" dirty="0"/>
              <a:t>: FINANCIAL STATEMENTS</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3"/>
          <p:cNvSpPr>
            <a:spLocks noChangeArrowheads="1"/>
          </p:cNvSpPr>
          <p:nvPr/>
        </p:nvSpPr>
        <p:spPr bwMode="auto">
          <a:xfrm>
            <a:off x="0" y="48387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1506"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949569"/>
            <a:ext cx="9015046" cy="61033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257512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1693" y="457200"/>
            <a:ext cx="8229600" cy="492369"/>
          </a:xfrm>
        </p:spPr>
        <p:txBody>
          <a:bodyPr>
            <a:normAutofit/>
          </a:bodyPr>
          <a:lstStyle/>
          <a:p>
            <a:r>
              <a:rPr lang="en-ZA" sz="2400" dirty="0" smtClean="0"/>
              <a:t>PART 4 </a:t>
            </a:r>
            <a:r>
              <a:rPr lang="en-ZA" sz="2400" dirty="0"/>
              <a:t>: FINANCIAL STATEMENTS</a:t>
            </a: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3"/>
          <p:cNvSpPr>
            <a:spLocks noChangeArrowheads="1"/>
          </p:cNvSpPr>
          <p:nvPr/>
        </p:nvSpPr>
        <p:spPr bwMode="auto">
          <a:xfrm>
            <a:off x="0" y="48387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050"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1576388"/>
            <a:ext cx="9182100" cy="3705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666931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3"/>
          <p:cNvSpPr>
            <a:spLocks noChangeArrowheads="1"/>
          </p:cNvSpPr>
          <p:nvPr/>
        </p:nvSpPr>
        <p:spPr bwMode="auto">
          <a:xfrm>
            <a:off x="0" y="48387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3554"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91588" y="1101968"/>
            <a:ext cx="9235587" cy="5913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651637" y="729678"/>
            <a:ext cx="2457404" cy="369332"/>
          </a:xfrm>
          <a:prstGeom prst="rect">
            <a:avLst/>
          </a:prstGeom>
        </p:spPr>
        <p:txBody>
          <a:bodyPr wrap="none">
            <a:spAutoFit/>
          </a:bodyPr>
          <a:lstStyle/>
          <a:p>
            <a:r>
              <a:rPr lang="en-ZA" dirty="0"/>
              <a:t>FINANCIAL STATEMENTS</a:t>
            </a:r>
          </a:p>
        </p:txBody>
      </p:sp>
    </p:spTree>
    <p:extLst>
      <p:ext uri="{BB962C8B-B14F-4D97-AF65-F5344CB8AC3E}">
        <p14:creationId xmlns="" xmlns:p14="http://schemas.microsoft.com/office/powerpoint/2010/main" val="21581124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4" name="Rectangle 23"/>
          <p:cNvSpPr/>
          <p:nvPr/>
        </p:nvSpPr>
        <p:spPr>
          <a:xfrm>
            <a:off x="1688124" y="618978"/>
            <a:ext cx="6682154" cy="5898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GB" sz="2400" b="1" dirty="0">
                <a:solidFill>
                  <a:prstClr val="black"/>
                </a:solidFill>
              </a:rPr>
              <a:t>HDA Act: Section 6</a:t>
            </a:r>
            <a:endParaRPr lang="en-ZA" altLang="en-US" sz="2400" b="1" dirty="0">
              <a:solidFill>
                <a:prstClr val="black"/>
              </a:solidFill>
            </a:endParaRPr>
          </a:p>
        </p:txBody>
      </p:sp>
      <p:sp>
        <p:nvSpPr>
          <p:cNvPr id="2" name="Rectangle 1"/>
          <p:cNvSpPr/>
          <p:nvPr/>
        </p:nvSpPr>
        <p:spPr>
          <a:xfrm>
            <a:off x="345992" y="1366918"/>
            <a:ext cx="8723870" cy="195236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solidFill>
                  <a:srgbClr val="F8811F"/>
                </a:solidFill>
              </a:rPr>
              <a:t>The Purpose of the Act is to provide for the:</a:t>
            </a:r>
          </a:p>
          <a:p>
            <a:endParaRPr lang="en-US" sz="2000" b="1" dirty="0">
              <a:solidFill>
                <a:prstClr val="black"/>
              </a:solidFill>
            </a:endParaRPr>
          </a:p>
          <a:p>
            <a:pPr marL="285750" indent="-285750">
              <a:buFont typeface="Arial" charset="0"/>
              <a:buChar char="•"/>
            </a:pPr>
            <a:r>
              <a:rPr lang="en-US" sz="1600" dirty="0">
                <a:solidFill>
                  <a:prstClr val="black"/>
                </a:solidFill>
              </a:rPr>
              <a:t>Establishment of the Agency which will facilitate the acquisition of land and landed property;</a:t>
            </a:r>
          </a:p>
          <a:p>
            <a:pPr marL="285750" indent="-285750">
              <a:buFont typeface="Arial" charset="0"/>
              <a:buChar char="•"/>
            </a:pPr>
            <a:r>
              <a:rPr lang="en-US" sz="1600" dirty="0">
                <a:solidFill>
                  <a:prstClr val="black"/>
                </a:solidFill>
              </a:rPr>
              <a:t>Objects, roles, powers and duties of the agency; and</a:t>
            </a:r>
          </a:p>
          <a:p>
            <a:pPr marL="285750" indent="-285750">
              <a:buFont typeface="Arial" charset="0"/>
              <a:buChar char="•"/>
            </a:pPr>
            <a:r>
              <a:rPr lang="en-US" sz="1600" dirty="0">
                <a:solidFill>
                  <a:prstClr val="black"/>
                </a:solidFill>
              </a:rPr>
              <a:t>Fast tracking of land acquisition and housing development services for the purpose of creating sustainable human settlement</a:t>
            </a:r>
          </a:p>
          <a:p>
            <a:endParaRPr lang="en-US" sz="1600" dirty="0">
              <a:solidFill>
                <a:prstClr val="black"/>
              </a:solidFill>
            </a:endParaRPr>
          </a:p>
        </p:txBody>
      </p:sp>
      <p:sp>
        <p:nvSpPr>
          <p:cNvPr id="19" name="Oval 18"/>
          <p:cNvSpPr/>
          <p:nvPr/>
        </p:nvSpPr>
        <p:spPr>
          <a:xfrm>
            <a:off x="111214" y="3585584"/>
            <a:ext cx="469557" cy="469557"/>
          </a:xfrm>
          <a:prstGeom prst="ellipse">
            <a:avLst/>
          </a:prstGeom>
          <a:solidFill>
            <a:srgbClr val="036AB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white"/>
                </a:solidFill>
              </a:rPr>
              <a:t>C</a:t>
            </a:r>
          </a:p>
        </p:txBody>
      </p:sp>
      <p:sp>
        <p:nvSpPr>
          <p:cNvPr id="20" name="Rectangle 19"/>
          <p:cNvSpPr/>
          <p:nvPr/>
        </p:nvSpPr>
        <p:spPr>
          <a:xfrm>
            <a:off x="2607271" y="3092682"/>
            <a:ext cx="4572000" cy="369332"/>
          </a:xfrm>
          <a:prstGeom prst="rect">
            <a:avLst/>
          </a:prstGeom>
        </p:spPr>
        <p:txBody>
          <a:bodyPr>
            <a:spAutoFit/>
          </a:bodyPr>
          <a:lstStyle/>
          <a:p>
            <a:r>
              <a:rPr lang="en-ZA" b="1" dirty="0">
                <a:solidFill>
                  <a:srgbClr val="036AB2"/>
                </a:solidFill>
              </a:rPr>
              <a:t>Section 6: Land which may be acquired</a:t>
            </a:r>
            <a:endParaRPr lang="en-US" b="1" dirty="0">
              <a:solidFill>
                <a:srgbClr val="036AB2"/>
              </a:solidFill>
            </a:endParaRPr>
          </a:p>
        </p:txBody>
      </p:sp>
      <p:sp>
        <p:nvSpPr>
          <p:cNvPr id="21" name="Rectangle 20"/>
          <p:cNvSpPr/>
          <p:nvPr/>
        </p:nvSpPr>
        <p:spPr>
          <a:xfrm>
            <a:off x="605481" y="3585584"/>
            <a:ext cx="3904735" cy="1384995"/>
          </a:xfrm>
          <a:prstGeom prst="rect">
            <a:avLst/>
          </a:prstGeom>
        </p:spPr>
        <p:txBody>
          <a:bodyPr wrap="square">
            <a:spAutoFit/>
          </a:bodyPr>
          <a:lstStyle/>
          <a:p>
            <a:r>
              <a:rPr lang="en-ZA" sz="1200" dirty="0">
                <a:solidFill>
                  <a:prstClr val="black"/>
                </a:solidFill>
              </a:rPr>
              <a:t>The Agency may, after </a:t>
            </a:r>
            <a:r>
              <a:rPr lang="en-ZA" sz="1200" b="1" dirty="0">
                <a:solidFill>
                  <a:prstClr val="black"/>
                </a:solidFill>
              </a:rPr>
              <a:t>consultation</a:t>
            </a:r>
            <a:r>
              <a:rPr lang="en-ZA" sz="1200" dirty="0">
                <a:solidFill>
                  <a:prstClr val="black"/>
                </a:solidFill>
              </a:rPr>
              <a:t> with the land owner, identify, acquire and hold land: </a:t>
            </a:r>
          </a:p>
          <a:p>
            <a:pPr marL="228600" indent="-228600">
              <a:buFont typeface="+mj-lt"/>
              <a:buAutoNum type="alphaLcParenR"/>
            </a:pPr>
            <a:r>
              <a:rPr lang="en-ZA" sz="1200" dirty="0">
                <a:solidFill>
                  <a:prstClr val="black"/>
                </a:solidFill>
              </a:rPr>
              <a:t>Registered or vested in the State or any organ of state and which it is prepared to dispose of;</a:t>
            </a:r>
          </a:p>
          <a:p>
            <a:pPr marL="228600" indent="-228600">
              <a:buFont typeface="+mj-lt"/>
              <a:buAutoNum type="alphaLcParenR"/>
            </a:pPr>
            <a:r>
              <a:rPr lang="en-ZA" sz="1200" dirty="0">
                <a:solidFill>
                  <a:prstClr val="black"/>
                </a:solidFill>
              </a:rPr>
              <a:t>privately owned; or</a:t>
            </a:r>
          </a:p>
          <a:p>
            <a:pPr marL="228600" indent="-228600">
              <a:buFont typeface="+mj-lt"/>
              <a:buAutoNum type="alphaLcParenR"/>
            </a:pPr>
            <a:r>
              <a:rPr lang="en-ZA" sz="1200" dirty="0">
                <a:solidFill>
                  <a:prstClr val="black"/>
                </a:solidFill>
              </a:rPr>
              <a:t>communal land for residential or community development purposes</a:t>
            </a:r>
            <a:endParaRPr lang="en-US" sz="1200" dirty="0">
              <a:solidFill>
                <a:prstClr val="black"/>
              </a:solidFill>
            </a:endParaRPr>
          </a:p>
        </p:txBody>
      </p:sp>
      <p:sp>
        <p:nvSpPr>
          <p:cNvPr id="23" name="Oval 22"/>
          <p:cNvSpPr/>
          <p:nvPr/>
        </p:nvSpPr>
        <p:spPr>
          <a:xfrm>
            <a:off x="4806788" y="3585584"/>
            <a:ext cx="469557" cy="469557"/>
          </a:xfrm>
          <a:prstGeom prst="ellipse">
            <a:avLst/>
          </a:prstGeom>
          <a:solidFill>
            <a:srgbClr val="F8811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white"/>
                </a:solidFill>
              </a:rPr>
              <a:t>E</a:t>
            </a:r>
          </a:p>
        </p:txBody>
      </p:sp>
      <p:sp>
        <p:nvSpPr>
          <p:cNvPr id="25" name="Rectangle 24"/>
          <p:cNvSpPr/>
          <p:nvPr/>
        </p:nvSpPr>
        <p:spPr>
          <a:xfrm>
            <a:off x="5301055" y="3585584"/>
            <a:ext cx="3744097" cy="2677656"/>
          </a:xfrm>
          <a:prstGeom prst="rect">
            <a:avLst/>
          </a:prstGeom>
        </p:spPr>
        <p:txBody>
          <a:bodyPr wrap="square">
            <a:spAutoFit/>
          </a:bodyPr>
          <a:lstStyle/>
          <a:p>
            <a:r>
              <a:rPr lang="en-ZA" sz="1200" dirty="0">
                <a:solidFill>
                  <a:prstClr val="black"/>
                </a:solidFill>
              </a:rPr>
              <a:t>Subject to section 25 of the Constitution of the Republic of South Africa, 1996, the Minister may </a:t>
            </a:r>
            <a:r>
              <a:rPr lang="en-ZA" sz="1200" b="1" dirty="0">
                <a:solidFill>
                  <a:prstClr val="black"/>
                </a:solidFill>
              </a:rPr>
              <a:t>expropriate</a:t>
            </a:r>
            <a:r>
              <a:rPr lang="en-ZA" sz="1200" dirty="0">
                <a:solidFill>
                  <a:prstClr val="black"/>
                </a:solidFill>
              </a:rPr>
              <a:t> land for the purposes of creating sustainable human settlements</a:t>
            </a:r>
          </a:p>
          <a:p>
            <a:endParaRPr lang="en-ZA" sz="1200" dirty="0">
              <a:solidFill>
                <a:prstClr val="black"/>
              </a:solidFill>
            </a:endParaRPr>
          </a:p>
          <a:p>
            <a:r>
              <a:rPr lang="en-US" sz="1200" b="1" i="1" dirty="0">
                <a:solidFill>
                  <a:prstClr val="black"/>
                </a:solidFill>
              </a:rPr>
              <a:t>Sections 6 to 23 of the Expropriation Act</a:t>
            </a:r>
            <a:r>
              <a:rPr lang="en-US" sz="1200" dirty="0">
                <a:solidFill>
                  <a:prstClr val="black"/>
                </a:solidFill>
              </a:rPr>
              <a:t>, 1975 (Act No. 63 of 1975), apply with the changes required by the context to the expropriation of land, and a reference in that Act to –</a:t>
            </a:r>
          </a:p>
          <a:p>
            <a:pPr marL="228600" indent="-228600">
              <a:buFont typeface="+mj-lt"/>
              <a:buAutoNum type="alphaLcParenR"/>
            </a:pPr>
            <a:r>
              <a:rPr lang="en-US" sz="1200" dirty="0">
                <a:solidFill>
                  <a:prstClr val="black"/>
                </a:solidFill>
              </a:rPr>
              <a:t>Minister must be construed as a reference to the Minister responsible for housing; and</a:t>
            </a:r>
          </a:p>
          <a:p>
            <a:pPr marL="228600" indent="-228600">
              <a:buFont typeface="+mj-lt"/>
              <a:buAutoNum type="alphaLcParenR"/>
            </a:pPr>
            <a:r>
              <a:rPr lang="en-US" sz="1200" dirty="0">
                <a:solidFill>
                  <a:prstClr val="black"/>
                </a:solidFill>
              </a:rPr>
              <a:t>section 2 must be construed as a reference to subsection (2).</a:t>
            </a:r>
          </a:p>
          <a:p>
            <a:endParaRPr lang="en-US" sz="1200" dirty="0">
              <a:solidFill>
                <a:prstClr val="black"/>
              </a:solidFill>
            </a:endParaRPr>
          </a:p>
        </p:txBody>
      </p:sp>
      <p:sp>
        <p:nvSpPr>
          <p:cNvPr id="26" name="Oval 25"/>
          <p:cNvSpPr/>
          <p:nvPr/>
        </p:nvSpPr>
        <p:spPr>
          <a:xfrm>
            <a:off x="111214" y="5929601"/>
            <a:ext cx="469557" cy="469557"/>
          </a:xfrm>
          <a:prstGeom prst="ellipse">
            <a:avLst/>
          </a:prstGeom>
          <a:solidFill>
            <a:srgbClr val="39A13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white"/>
                </a:solidFill>
              </a:rPr>
              <a:t>i</a:t>
            </a:r>
          </a:p>
        </p:txBody>
      </p:sp>
      <p:sp>
        <p:nvSpPr>
          <p:cNvPr id="27" name="Rectangle 26"/>
          <p:cNvSpPr/>
          <p:nvPr/>
        </p:nvSpPr>
        <p:spPr>
          <a:xfrm>
            <a:off x="580771" y="5929601"/>
            <a:ext cx="3904735" cy="830997"/>
          </a:xfrm>
          <a:prstGeom prst="rect">
            <a:avLst/>
          </a:prstGeom>
        </p:spPr>
        <p:txBody>
          <a:bodyPr wrap="square">
            <a:spAutoFit/>
          </a:bodyPr>
          <a:lstStyle/>
          <a:p>
            <a:r>
              <a:rPr lang="en-US" sz="1200" dirty="0">
                <a:solidFill>
                  <a:prstClr val="black"/>
                </a:solidFill>
              </a:rPr>
              <a:t>Any consultation between organs of state in terms of this Act must be done in terms of Chapter 3 of the </a:t>
            </a:r>
            <a:r>
              <a:rPr lang="en-US" sz="1200" b="1" i="1" dirty="0">
                <a:solidFill>
                  <a:prstClr val="black"/>
                </a:solidFill>
              </a:rPr>
              <a:t>Intergovernmental Relations Framework Act</a:t>
            </a:r>
            <a:r>
              <a:rPr lang="en-US" sz="1200" dirty="0">
                <a:solidFill>
                  <a:prstClr val="black"/>
                </a:solidFill>
              </a:rPr>
              <a:t>, 2005 (Act No. 13 of 2005).</a:t>
            </a:r>
          </a:p>
        </p:txBody>
      </p:sp>
      <p:pic>
        <p:nvPicPr>
          <p:cNvPr id="22" name="Picture 21"/>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3147888" y="4426808"/>
            <a:ext cx="2239662" cy="1570133"/>
          </a:xfrm>
          <a:prstGeom prst="rect">
            <a:avLst/>
          </a:prstGeom>
        </p:spPr>
      </p:pic>
      <p:pic>
        <p:nvPicPr>
          <p:cNvPr id="28" name="Picture 27"/>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6491075" y="2992249"/>
            <a:ext cx="502844" cy="467646"/>
          </a:xfrm>
          <a:prstGeom prst="rect">
            <a:avLst/>
          </a:prstGeom>
        </p:spPr>
      </p:pic>
    </p:spTree>
    <p:extLst>
      <p:ext uri="{BB962C8B-B14F-4D97-AF65-F5344CB8AC3E}">
        <p14:creationId xmlns="" xmlns:p14="http://schemas.microsoft.com/office/powerpoint/2010/main" val="2920863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3"/>
          <p:cNvSpPr>
            <a:spLocks noChangeArrowheads="1"/>
          </p:cNvSpPr>
          <p:nvPr/>
        </p:nvSpPr>
        <p:spPr bwMode="auto">
          <a:xfrm>
            <a:off x="0" y="48387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4578"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1022738"/>
            <a:ext cx="9144000" cy="58352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616719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3"/>
          <p:cNvSpPr>
            <a:spLocks noChangeArrowheads="1"/>
          </p:cNvSpPr>
          <p:nvPr/>
        </p:nvSpPr>
        <p:spPr bwMode="auto">
          <a:xfrm>
            <a:off x="-234462" y="398291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6" name="Picture 2" descr="Image result for thank you in different south african languages"/>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46014" y="1117477"/>
            <a:ext cx="7842372" cy="2574474"/>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Image result for hands clappin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977911" y="3333792"/>
            <a:ext cx="3695700" cy="285308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957185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88124" y="737930"/>
            <a:ext cx="6682154" cy="5898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GB" sz="3200" b="1" dirty="0" smtClean="0">
                <a:solidFill>
                  <a:prstClr val="black"/>
                </a:solidFill>
              </a:rPr>
              <a:t>Proposed  Priorities: </a:t>
            </a:r>
          </a:p>
          <a:p>
            <a:pPr algn="ctr" defTabSz="685800"/>
            <a:r>
              <a:rPr lang="en-GB" altLang="en-US" sz="3200" b="1" dirty="0">
                <a:solidFill>
                  <a:prstClr val="black"/>
                </a:solidFill>
              </a:rPr>
              <a:t>	</a:t>
            </a:r>
            <a:r>
              <a:rPr lang="en-GB" altLang="en-US" sz="3200" b="1" dirty="0" smtClean="0">
                <a:solidFill>
                  <a:prstClr val="black"/>
                </a:solidFill>
              </a:rPr>
              <a:t>Recommendations </a:t>
            </a:r>
            <a:endParaRPr lang="en-ZA" altLang="en-US" sz="3200" b="1" dirty="0">
              <a:solidFill>
                <a:prstClr val="black"/>
              </a:solidFill>
            </a:endParaRPr>
          </a:p>
        </p:txBody>
      </p:sp>
      <p:sp>
        <p:nvSpPr>
          <p:cNvPr id="5" name="Rectangle 4"/>
          <p:cNvSpPr/>
          <p:nvPr/>
        </p:nvSpPr>
        <p:spPr>
          <a:xfrm>
            <a:off x="35031" y="3587736"/>
            <a:ext cx="3116006" cy="188524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endParaRPr lang="en-ZA" sz="1600" b="1" dirty="0" smtClean="0">
              <a:solidFill>
                <a:schemeClr val="tx1"/>
              </a:solidFill>
            </a:endParaRPr>
          </a:p>
          <a:p>
            <a:pPr lvl="0"/>
            <a:endParaRPr lang="en-ZA" sz="1600" b="1" dirty="0">
              <a:solidFill>
                <a:schemeClr val="tx1"/>
              </a:solidFill>
            </a:endParaRPr>
          </a:p>
          <a:p>
            <a:pPr lvl="0"/>
            <a:endParaRPr lang="en-ZA" sz="1600" b="1" dirty="0" smtClean="0">
              <a:solidFill>
                <a:schemeClr val="tx1"/>
              </a:solidFill>
            </a:endParaRPr>
          </a:p>
          <a:p>
            <a:pPr lvl="0"/>
            <a:endParaRPr lang="en-ZA" sz="1600" b="1" dirty="0">
              <a:solidFill>
                <a:schemeClr val="tx1"/>
              </a:solidFill>
            </a:endParaRPr>
          </a:p>
          <a:p>
            <a:pPr lvl="0"/>
            <a:endParaRPr lang="en-ZA" sz="1600" b="1" dirty="0" smtClean="0">
              <a:solidFill>
                <a:schemeClr val="tx1"/>
              </a:solidFill>
            </a:endParaRPr>
          </a:p>
          <a:p>
            <a:pPr lvl="0"/>
            <a:endParaRPr lang="en-ZA" sz="1600" b="1" dirty="0">
              <a:solidFill>
                <a:schemeClr val="tx1"/>
              </a:solidFill>
            </a:endParaRPr>
          </a:p>
          <a:p>
            <a:pPr lvl="0"/>
            <a:endParaRPr lang="en-ZA" sz="1600" b="1" dirty="0" smtClean="0">
              <a:solidFill>
                <a:schemeClr val="tx1"/>
              </a:solidFill>
            </a:endParaRPr>
          </a:p>
          <a:p>
            <a:pPr lvl="0"/>
            <a:endParaRPr lang="en-ZA" sz="1600" b="1" dirty="0" smtClean="0">
              <a:solidFill>
                <a:schemeClr val="tx1"/>
              </a:solidFill>
            </a:endParaRPr>
          </a:p>
          <a:p>
            <a:pPr lvl="0"/>
            <a:r>
              <a:rPr lang="en-ZA" sz="1600" b="1" dirty="0" smtClean="0">
                <a:solidFill>
                  <a:schemeClr val="tx1"/>
                </a:solidFill>
              </a:rPr>
              <a:t>Governance</a:t>
            </a:r>
            <a:endParaRPr lang="en-ZA" sz="1600" b="1" dirty="0">
              <a:solidFill>
                <a:schemeClr val="tx1"/>
              </a:solidFill>
            </a:endParaRPr>
          </a:p>
          <a:p>
            <a:pPr lvl="0"/>
            <a:endParaRPr lang="en-ZA" sz="1600" b="1" dirty="0">
              <a:solidFill>
                <a:schemeClr val="tx1"/>
              </a:solidFill>
            </a:endParaRPr>
          </a:p>
          <a:p>
            <a:pPr marL="171450" lvl="0" indent="-171450">
              <a:buFont typeface="Arial" pitchFamily="34" charset="0"/>
              <a:buChar char="•"/>
            </a:pPr>
            <a:r>
              <a:rPr lang="en-ZA" sz="1200" dirty="0">
                <a:solidFill>
                  <a:schemeClr val="tx1"/>
                </a:solidFill>
              </a:rPr>
              <a:t>Simplify and speed-up decision making</a:t>
            </a:r>
          </a:p>
          <a:p>
            <a:pPr marL="171450" lvl="0" indent="-171450">
              <a:buFont typeface="Arial" pitchFamily="34" charset="0"/>
              <a:buChar char="•"/>
            </a:pPr>
            <a:r>
              <a:rPr lang="en-ZA" sz="1200" dirty="0">
                <a:solidFill>
                  <a:schemeClr val="tx1"/>
                </a:solidFill>
              </a:rPr>
              <a:t>Use communication more effective</a:t>
            </a:r>
          </a:p>
          <a:p>
            <a:pPr marL="171450" lvl="0" indent="-171450">
              <a:buFont typeface="Arial" pitchFamily="34" charset="0"/>
              <a:buChar char="•"/>
            </a:pPr>
            <a:r>
              <a:rPr lang="en-ZA" sz="1200" dirty="0">
                <a:solidFill>
                  <a:schemeClr val="tx1"/>
                </a:solidFill>
              </a:rPr>
              <a:t>Guidance through Inter Governmental Relations</a:t>
            </a:r>
          </a:p>
          <a:p>
            <a:pPr marL="171450" lvl="0" indent="-171450">
              <a:buFont typeface="Arial" pitchFamily="34" charset="0"/>
              <a:buChar char="•"/>
            </a:pPr>
            <a:r>
              <a:rPr lang="en-ZA" sz="1200" dirty="0">
                <a:solidFill>
                  <a:schemeClr val="tx1"/>
                </a:solidFill>
              </a:rPr>
              <a:t>Develop a single planning and performance monitoring </a:t>
            </a:r>
            <a:r>
              <a:rPr lang="en-ZA" sz="1200" dirty="0" smtClean="0">
                <a:solidFill>
                  <a:schemeClr val="tx1"/>
                </a:solidFill>
              </a:rPr>
              <a:t>platform</a:t>
            </a:r>
          </a:p>
          <a:p>
            <a:pPr lvl="0"/>
            <a:endParaRPr lang="en-ZA" sz="1200" dirty="0">
              <a:solidFill>
                <a:schemeClr val="tx1"/>
              </a:solidFill>
            </a:endParaRPr>
          </a:p>
          <a:p>
            <a:pPr marL="171450" lvl="0" indent="-171450">
              <a:buFont typeface="Arial" pitchFamily="34" charset="0"/>
              <a:buChar char="•"/>
            </a:pPr>
            <a:endParaRPr lang="en-ZA" sz="1200" dirty="0">
              <a:solidFill>
                <a:schemeClr val="tx1"/>
              </a:solidFill>
            </a:endParaRPr>
          </a:p>
          <a:p>
            <a:pPr lvl="0"/>
            <a:endParaRPr lang="en-ZA" sz="1200" dirty="0">
              <a:solidFill>
                <a:schemeClr val="tx1"/>
              </a:solidFill>
            </a:endParaRPr>
          </a:p>
          <a:p>
            <a:pPr lvl="1"/>
            <a:endParaRPr lang="en-ZA" sz="1200" dirty="0">
              <a:solidFill>
                <a:schemeClr val="tx1"/>
              </a:solidFill>
            </a:endParaRPr>
          </a:p>
        </p:txBody>
      </p:sp>
      <p:sp>
        <p:nvSpPr>
          <p:cNvPr id="6" name="Rectangle 5"/>
          <p:cNvSpPr/>
          <p:nvPr/>
        </p:nvSpPr>
        <p:spPr>
          <a:xfrm>
            <a:off x="5910761" y="3801343"/>
            <a:ext cx="3016696" cy="20669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ZA" sz="1600" b="1" dirty="0">
                <a:solidFill>
                  <a:schemeClr val="tx1"/>
                </a:solidFill>
              </a:rPr>
              <a:t>Invest in Priority Projects (asset growth)</a:t>
            </a:r>
          </a:p>
          <a:p>
            <a:endParaRPr lang="en-ZA" sz="1600" b="1" dirty="0">
              <a:solidFill>
                <a:schemeClr val="tx1"/>
              </a:solidFill>
            </a:endParaRPr>
          </a:p>
          <a:p>
            <a:pPr marL="171450" lvl="0" indent="-171450">
              <a:buFont typeface="Arial" pitchFamily="34" charset="0"/>
              <a:buChar char="•"/>
            </a:pPr>
            <a:r>
              <a:rPr lang="en-ZA" sz="1200" dirty="0">
                <a:solidFill>
                  <a:schemeClr val="tx1"/>
                </a:solidFill>
              </a:rPr>
              <a:t>Programme / Project Investment: E.g. Duncan Village, Knysna</a:t>
            </a:r>
          </a:p>
          <a:p>
            <a:pPr marL="171450" lvl="0" indent="-171450">
              <a:buFont typeface="Arial" pitchFamily="34" charset="0"/>
              <a:buChar char="•"/>
            </a:pPr>
            <a:r>
              <a:rPr lang="en-ZA" sz="1200" dirty="0">
                <a:solidFill>
                  <a:schemeClr val="tx1"/>
                </a:solidFill>
              </a:rPr>
              <a:t>MSP / PHDA / SIPs / 9 Point Plan / Restructuring Zones	to guide investment</a:t>
            </a:r>
          </a:p>
          <a:p>
            <a:pPr marL="171450" lvl="0" indent="-171450">
              <a:buFont typeface="Arial" pitchFamily="34" charset="0"/>
              <a:buChar char="•"/>
            </a:pPr>
            <a:r>
              <a:rPr lang="en-ZA" sz="1200" dirty="0">
                <a:solidFill>
                  <a:schemeClr val="tx1"/>
                </a:solidFill>
              </a:rPr>
              <a:t>Investment Framework</a:t>
            </a:r>
          </a:p>
          <a:p>
            <a:endParaRPr lang="en-ZA" sz="1600" dirty="0">
              <a:solidFill>
                <a:schemeClr val="tx1"/>
              </a:solidFill>
            </a:endParaRPr>
          </a:p>
          <a:p>
            <a:endParaRPr lang="en-ZA" sz="1600" dirty="0">
              <a:solidFill>
                <a:schemeClr val="tx1"/>
              </a:solidFill>
            </a:endParaRPr>
          </a:p>
          <a:p>
            <a:pPr lvl="1"/>
            <a:endParaRPr lang="en-ZA" sz="1200" dirty="0">
              <a:solidFill>
                <a:schemeClr val="tx1"/>
              </a:solidFill>
            </a:endParaRPr>
          </a:p>
          <a:p>
            <a:pPr lvl="1"/>
            <a:endParaRPr lang="en-ZA" sz="1200" dirty="0">
              <a:solidFill>
                <a:schemeClr val="tx1"/>
              </a:solidFill>
            </a:endParaRPr>
          </a:p>
        </p:txBody>
      </p:sp>
      <p:grpSp>
        <p:nvGrpSpPr>
          <p:cNvPr id="7" name="Group 6"/>
          <p:cNvGrpSpPr/>
          <p:nvPr/>
        </p:nvGrpSpPr>
        <p:grpSpPr>
          <a:xfrm>
            <a:off x="1817035" y="1385443"/>
            <a:ext cx="5065083" cy="4996403"/>
            <a:chOff x="1892930" y="838740"/>
            <a:chExt cx="5615310" cy="5657850"/>
          </a:xfrm>
          <a:effectLst/>
        </p:grpSpPr>
        <p:sp>
          <p:nvSpPr>
            <p:cNvPr id="8" name="Oval 7"/>
            <p:cNvSpPr>
              <a:spLocks noChangeAspect="1"/>
            </p:cNvSpPr>
            <p:nvPr/>
          </p:nvSpPr>
          <p:spPr>
            <a:xfrm>
              <a:off x="1892930" y="838740"/>
              <a:ext cx="5615310" cy="5657850"/>
            </a:xfrm>
            <a:prstGeom prst="ellipse">
              <a:avLst/>
            </a:prstGeom>
            <a:solidFill>
              <a:srgbClr val="48B04D">
                <a:alpha val="2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ln w="76200">
                  <a:solidFill>
                    <a:schemeClr val="tx1"/>
                  </a:solidFill>
                </a:ln>
                <a:solidFill>
                  <a:srgbClr val="00B050"/>
                </a:solidFill>
              </a:endParaRPr>
            </a:p>
          </p:txBody>
        </p:sp>
        <p:sp>
          <p:nvSpPr>
            <p:cNvPr id="9" name="Oval 8"/>
            <p:cNvSpPr>
              <a:spLocks noChangeAspect="1"/>
            </p:cNvSpPr>
            <p:nvPr/>
          </p:nvSpPr>
          <p:spPr>
            <a:xfrm>
              <a:off x="3027755" y="1982163"/>
              <a:ext cx="3345660" cy="3371006"/>
            </a:xfrm>
            <a:prstGeom prst="ellipse">
              <a:avLst/>
            </a:prstGeom>
            <a:solidFill>
              <a:srgbClr val="036AB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ln w="76200">
                  <a:solidFill>
                    <a:schemeClr val="tx1"/>
                  </a:solidFill>
                </a:ln>
                <a:solidFill>
                  <a:srgbClr val="00B050"/>
                </a:solidFill>
              </a:endParaRPr>
            </a:p>
          </p:txBody>
        </p:sp>
        <p:sp>
          <p:nvSpPr>
            <p:cNvPr id="10" name="Oval 9"/>
            <p:cNvSpPr>
              <a:spLocks noChangeAspect="1"/>
            </p:cNvSpPr>
            <p:nvPr/>
          </p:nvSpPr>
          <p:spPr>
            <a:xfrm>
              <a:off x="3371847" y="2328862"/>
              <a:ext cx="2657475" cy="2677607"/>
            </a:xfrm>
            <a:prstGeom prst="ellipse">
              <a:avLst/>
            </a:prstGeom>
            <a:solidFill>
              <a:srgbClr val="F8811F"/>
            </a:solidFill>
            <a:ln w="2063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ln w="57150">
                  <a:solidFill>
                    <a:srgbClr val="FFC000"/>
                  </a:solidFill>
                </a:ln>
              </a:endParaRPr>
            </a:p>
          </p:txBody>
        </p:sp>
      </p:grpSp>
      <p:cxnSp>
        <p:nvCxnSpPr>
          <p:cNvPr id="11" name="Straight Connector 10"/>
          <p:cNvCxnSpPr/>
          <p:nvPr/>
        </p:nvCxnSpPr>
        <p:spPr>
          <a:xfrm>
            <a:off x="526021" y="1874006"/>
            <a:ext cx="2543175" cy="0"/>
          </a:xfrm>
          <a:prstGeom prst="line">
            <a:avLst/>
          </a:prstGeom>
          <a:ln w="66675">
            <a:solidFill>
              <a:srgbClr val="F8811F"/>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547821" y="2123719"/>
            <a:ext cx="2543175" cy="0"/>
          </a:xfrm>
          <a:prstGeom prst="line">
            <a:avLst/>
          </a:prstGeom>
          <a:ln w="66675">
            <a:solidFill>
              <a:srgbClr val="F8811F"/>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47573" y="4609658"/>
            <a:ext cx="2543175" cy="0"/>
          </a:xfrm>
          <a:prstGeom prst="line">
            <a:avLst/>
          </a:prstGeom>
          <a:ln w="66675">
            <a:solidFill>
              <a:srgbClr val="F8811F"/>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996290" y="4058996"/>
            <a:ext cx="2543175" cy="0"/>
          </a:xfrm>
          <a:prstGeom prst="line">
            <a:avLst/>
          </a:prstGeom>
          <a:ln w="66675">
            <a:solidFill>
              <a:srgbClr val="F8811F"/>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362816" y="5733332"/>
            <a:ext cx="2543175" cy="0"/>
          </a:xfrm>
          <a:prstGeom prst="line">
            <a:avLst/>
          </a:prstGeom>
          <a:ln w="66675">
            <a:solidFill>
              <a:srgbClr val="F8811F"/>
            </a:solidFill>
          </a:ln>
          <a:effectLst/>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3455348" y="3295208"/>
            <a:ext cx="1843083" cy="1314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ZA" sz="1400" b="1" dirty="0">
                <a:latin typeface="Arial Black" pitchFamily="34" charset="0"/>
                <a:cs typeface="Aharoni" pitchFamily="2" charset="-79"/>
              </a:rPr>
              <a:t>Key Focus Areas and  Activities for 2018  and Beyond…</a:t>
            </a:r>
          </a:p>
        </p:txBody>
      </p:sp>
      <p:sp>
        <p:nvSpPr>
          <p:cNvPr id="17" name="Rectangle 16"/>
          <p:cNvSpPr/>
          <p:nvPr/>
        </p:nvSpPr>
        <p:spPr>
          <a:xfrm>
            <a:off x="5436548" y="1737966"/>
            <a:ext cx="3643314" cy="1314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ZA" sz="1600" b="1" dirty="0">
                <a:solidFill>
                  <a:schemeClr val="tx1"/>
                </a:solidFill>
              </a:rPr>
              <a:t>Policy, Regulation and Legislation</a:t>
            </a:r>
          </a:p>
          <a:p>
            <a:endParaRPr lang="en-ZA" sz="1600" b="1" dirty="0">
              <a:solidFill>
                <a:schemeClr val="tx1"/>
              </a:solidFill>
            </a:endParaRPr>
          </a:p>
          <a:p>
            <a:pPr marL="171450" lvl="0" indent="-171450">
              <a:buFont typeface="Arial" pitchFamily="34" charset="0"/>
              <a:buChar char="•"/>
            </a:pPr>
            <a:r>
              <a:rPr lang="en-ZA" sz="1200" dirty="0">
                <a:solidFill>
                  <a:schemeClr val="tx1"/>
                </a:solidFill>
              </a:rPr>
              <a:t>HSD Act (that supersede other services Acts)</a:t>
            </a:r>
          </a:p>
          <a:p>
            <a:pPr marL="628650" lvl="1" indent="-171450">
              <a:buFont typeface="Courier New" pitchFamily="49" charset="0"/>
              <a:buChar char="o"/>
            </a:pPr>
            <a:r>
              <a:rPr lang="en-ZA" sz="1200" dirty="0">
                <a:solidFill>
                  <a:schemeClr val="tx1"/>
                </a:solidFill>
              </a:rPr>
              <a:t>BNG forms the basis for  White Paper</a:t>
            </a:r>
          </a:p>
          <a:p>
            <a:pPr marL="628650" lvl="1" indent="-171450">
              <a:buFont typeface="Courier New" pitchFamily="49" charset="0"/>
              <a:buChar char="o"/>
            </a:pPr>
            <a:r>
              <a:rPr lang="en-ZA" sz="1200" dirty="0">
                <a:solidFill>
                  <a:schemeClr val="tx1"/>
                </a:solidFill>
              </a:rPr>
              <a:t>Establishing a HSDB</a:t>
            </a:r>
          </a:p>
          <a:p>
            <a:pPr marL="171450" lvl="0" indent="-171450">
              <a:buFont typeface="Arial" pitchFamily="34" charset="0"/>
              <a:buChar char="•"/>
            </a:pPr>
            <a:r>
              <a:rPr lang="en-ZA" sz="1200" dirty="0">
                <a:solidFill>
                  <a:schemeClr val="tx1"/>
                </a:solidFill>
              </a:rPr>
              <a:t>Cabinet to adopt a process to fast track policy</a:t>
            </a:r>
          </a:p>
        </p:txBody>
      </p:sp>
      <p:sp>
        <p:nvSpPr>
          <p:cNvPr id="18" name="Rectangle 17"/>
          <p:cNvSpPr/>
          <p:nvPr/>
        </p:nvSpPr>
        <p:spPr>
          <a:xfrm>
            <a:off x="457196" y="1874006"/>
            <a:ext cx="3200404" cy="141221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ZA" sz="1600" b="1" dirty="0" smtClean="0">
              <a:solidFill>
                <a:schemeClr val="tx1"/>
              </a:solidFill>
            </a:endParaRPr>
          </a:p>
          <a:p>
            <a:endParaRPr lang="en-ZA" sz="1600" b="1" dirty="0">
              <a:solidFill>
                <a:schemeClr val="tx1"/>
              </a:solidFill>
            </a:endParaRPr>
          </a:p>
          <a:p>
            <a:r>
              <a:rPr lang="en-ZA" sz="1600" b="1" dirty="0" smtClean="0">
                <a:solidFill>
                  <a:schemeClr val="tx1"/>
                </a:solidFill>
              </a:rPr>
              <a:t>Land</a:t>
            </a:r>
            <a:endParaRPr lang="en-ZA" sz="1600" b="1" dirty="0">
              <a:solidFill>
                <a:schemeClr val="tx1"/>
              </a:solidFill>
            </a:endParaRPr>
          </a:p>
          <a:p>
            <a:endParaRPr lang="en-ZA" sz="1600" b="1" dirty="0">
              <a:solidFill>
                <a:schemeClr val="tx1"/>
              </a:solidFill>
            </a:endParaRPr>
          </a:p>
          <a:p>
            <a:pPr marL="171450" indent="-171450">
              <a:buFont typeface="Arial" pitchFamily="34" charset="0"/>
              <a:buChar char="•"/>
            </a:pPr>
            <a:r>
              <a:rPr lang="en-ZA" sz="1200" dirty="0" smtClean="0">
                <a:solidFill>
                  <a:schemeClr val="tx1"/>
                </a:solidFill>
              </a:rPr>
              <a:t>Compensation framework to be finalised at Cabinet level.</a:t>
            </a:r>
          </a:p>
          <a:p>
            <a:pPr marL="171450" indent="-171450">
              <a:buFont typeface="Arial" pitchFamily="34" charset="0"/>
              <a:buChar char="•"/>
            </a:pPr>
            <a:r>
              <a:rPr lang="en-ZA" sz="1200" dirty="0" smtClean="0">
                <a:solidFill>
                  <a:schemeClr val="tx1"/>
                </a:solidFill>
              </a:rPr>
              <a:t>Development of IGR Delivery Agreements to deal with land assembly and rezoning </a:t>
            </a:r>
            <a:r>
              <a:rPr lang="en-ZA" sz="1200" dirty="0">
                <a:solidFill>
                  <a:schemeClr val="tx1"/>
                </a:solidFill>
              </a:rPr>
              <a:t>(selected properties)</a:t>
            </a:r>
          </a:p>
          <a:p>
            <a:pPr marL="171450" indent="-171450">
              <a:buFont typeface="Arial" pitchFamily="34" charset="0"/>
              <a:buChar char="•"/>
            </a:pPr>
            <a:r>
              <a:rPr lang="en-ZA" sz="1200" dirty="0">
                <a:solidFill>
                  <a:schemeClr val="tx1"/>
                </a:solidFill>
              </a:rPr>
              <a:t>Unlocking:</a:t>
            </a:r>
          </a:p>
          <a:p>
            <a:pPr marL="628650" lvl="1" indent="-171450">
              <a:buFont typeface="Courier New" pitchFamily="49" charset="0"/>
              <a:buChar char="o"/>
            </a:pPr>
            <a:r>
              <a:rPr lang="en-ZA" sz="1200" dirty="0">
                <a:solidFill>
                  <a:schemeClr val="tx1"/>
                </a:solidFill>
              </a:rPr>
              <a:t>SOC land – based on selective approach</a:t>
            </a:r>
          </a:p>
          <a:p>
            <a:pPr marL="628650" lvl="1" indent="-171450">
              <a:buFont typeface="Courier New" pitchFamily="49" charset="0"/>
              <a:buChar char="o"/>
            </a:pPr>
            <a:r>
              <a:rPr lang="en-ZA" sz="1200" dirty="0">
                <a:solidFill>
                  <a:schemeClr val="tx1"/>
                </a:solidFill>
              </a:rPr>
              <a:t>Target specific portions</a:t>
            </a:r>
          </a:p>
          <a:p>
            <a:pPr marL="628650" lvl="1" indent="-171450">
              <a:buFont typeface="Courier New" pitchFamily="49" charset="0"/>
              <a:buChar char="o"/>
            </a:pPr>
            <a:r>
              <a:rPr lang="en-ZA" sz="1200" dirty="0">
                <a:solidFill>
                  <a:schemeClr val="tx1"/>
                </a:solidFill>
              </a:rPr>
              <a:t>Covert what we have </a:t>
            </a:r>
          </a:p>
          <a:p>
            <a:pPr marL="171450" indent="-171450">
              <a:buFont typeface="Arial" pitchFamily="34" charset="0"/>
              <a:buChar char="•"/>
            </a:pPr>
            <a:r>
              <a:rPr lang="en-ZA" sz="1200" dirty="0">
                <a:solidFill>
                  <a:schemeClr val="tx1"/>
                </a:solidFill>
              </a:rPr>
              <a:t>Expropriation with a </a:t>
            </a:r>
            <a:r>
              <a:rPr lang="en-ZA" sz="1200" dirty="0" smtClean="0">
                <a:solidFill>
                  <a:schemeClr val="tx1"/>
                </a:solidFill>
              </a:rPr>
              <a:t>conscience</a:t>
            </a:r>
          </a:p>
          <a:p>
            <a:pPr marL="171450" indent="-171450">
              <a:buFont typeface="Arial" pitchFamily="34" charset="0"/>
              <a:buChar char="•"/>
            </a:pPr>
            <a:r>
              <a:rPr lang="en-ZA" sz="1200" dirty="0" smtClean="0">
                <a:solidFill>
                  <a:schemeClr val="tx1"/>
                </a:solidFill>
              </a:rPr>
              <a:t>Top-slice USDG and HSDG for land </a:t>
            </a:r>
            <a:endParaRPr lang="en-ZA" sz="1200" dirty="0">
              <a:solidFill>
                <a:schemeClr val="tx1"/>
              </a:solidFill>
            </a:endParaRPr>
          </a:p>
        </p:txBody>
      </p:sp>
      <p:sp>
        <p:nvSpPr>
          <p:cNvPr id="19" name="TextBox 18"/>
          <p:cNvSpPr txBox="1"/>
          <p:nvPr/>
        </p:nvSpPr>
        <p:spPr>
          <a:xfrm>
            <a:off x="734633" y="1133142"/>
            <a:ext cx="184666" cy="369332"/>
          </a:xfrm>
          <a:prstGeom prst="rect">
            <a:avLst/>
          </a:prstGeom>
          <a:noFill/>
        </p:spPr>
        <p:txBody>
          <a:bodyPr wrap="none" rtlCol="0">
            <a:spAutoFit/>
          </a:bodyPr>
          <a:lstStyle/>
          <a:p>
            <a:endParaRPr lang="en-US" dirty="0"/>
          </a:p>
        </p:txBody>
      </p:sp>
      <p:sp>
        <p:nvSpPr>
          <p:cNvPr id="20" name="Rectangle 19"/>
          <p:cNvSpPr/>
          <p:nvPr/>
        </p:nvSpPr>
        <p:spPr>
          <a:xfrm>
            <a:off x="2147456" y="5500690"/>
            <a:ext cx="5365678" cy="102923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600" b="1" dirty="0" smtClean="0">
              <a:solidFill>
                <a:schemeClr val="tx1"/>
              </a:solidFill>
            </a:endParaRPr>
          </a:p>
          <a:p>
            <a:pPr algn="ctr"/>
            <a:r>
              <a:rPr lang="en-ZA" sz="1600" b="1" dirty="0" smtClean="0">
                <a:solidFill>
                  <a:schemeClr val="tx1"/>
                </a:solidFill>
              </a:rPr>
              <a:t>Funding </a:t>
            </a:r>
            <a:r>
              <a:rPr lang="en-ZA" sz="1600" b="1" dirty="0">
                <a:solidFill>
                  <a:schemeClr val="tx1"/>
                </a:solidFill>
              </a:rPr>
              <a:t>and Resourcing (fiscal gap)</a:t>
            </a:r>
          </a:p>
          <a:p>
            <a:pPr marL="171450" indent="-171450" algn="ctr">
              <a:buFont typeface="Arial" pitchFamily="34" charset="0"/>
              <a:buChar char="•"/>
            </a:pPr>
            <a:r>
              <a:rPr lang="en-ZA" sz="1200" dirty="0">
                <a:solidFill>
                  <a:schemeClr val="tx1"/>
                </a:solidFill>
              </a:rPr>
              <a:t>Dora</a:t>
            </a:r>
          </a:p>
          <a:p>
            <a:pPr marL="171450" indent="-171450" algn="ctr">
              <a:buFont typeface="Arial" pitchFamily="34" charset="0"/>
              <a:buChar char="•"/>
            </a:pPr>
            <a:r>
              <a:rPr lang="en-ZA" sz="1200" dirty="0">
                <a:solidFill>
                  <a:schemeClr val="tx1"/>
                </a:solidFill>
              </a:rPr>
              <a:t>Raising capital  (National , Foreign </a:t>
            </a:r>
            <a:r>
              <a:rPr lang="en-ZA" sz="1200" dirty="0" smtClean="0">
                <a:solidFill>
                  <a:schemeClr val="tx1"/>
                </a:solidFill>
              </a:rPr>
              <a:t>Direct  Investment</a:t>
            </a:r>
            <a:r>
              <a:rPr lang="en-ZA" sz="1200" dirty="0">
                <a:solidFill>
                  <a:schemeClr val="tx1"/>
                </a:solidFill>
              </a:rPr>
              <a:t>, BRICS)</a:t>
            </a:r>
          </a:p>
          <a:p>
            <a:pPr marL="171450" indent="-171450" algn="ctr">
              <a:buFont typeface="Arial" pitchFamily="34" charset="0"/>
              <a:buChar char="•"/>
            </a:pPr>
            <a:r>
              <a:rPr lang="en-ZA" sz="1200" dirty="0">
                <a:solidFill>
                  <a:schemeClr val="tx1"/>
                </a:solidFill>
              </a:rPr>
              <a:t>Crowd-in Pty Investments (DFI Support, DBSA,  PIC, GPF</a:t>
            </a:r>
            <a:r>
              <a:rPr lang="en-ZA" sz="1200" dirty="0" smtClean="0">
                <a:solidFill>
                  <a:schemeClr val="tx1"/>
                </a:solidFill>
              </a:rPr>
              <a:t>)</a:t>
            </a:r>
          </a:p>
          <a:p>
            <a:pPr marL="171450" indent="-171450" algn="ctr">
              <a:buFont typeface="Arial" pitchFamily="34" charset="0"/>
              <a:buChar char="•"/>
            </a:pPr>
            <a:r>
              <a:rPr lang="en-ZA" sz="1200" dirty="0" smtClean="0">
                <a:solidFill>
                  <a:schemeClr val="tx1"/>
                </a:solidFill>
              </a:rPr>
              <a:t>Minister to approve exemption i.t.o S54 of PFMA to enable agency to source funding, retain surplus and generating revenue</a:t>
            </a:r>
            <a:endParaRPr lang="en-ZA" sz="1200" dirty="0">
              <a:solidFill>
                <a:schemeClr val="tx1"/>
              </a:solidFill>
            </a:endParaRPr>
          </a:p>
          <a:p>
            <a:pPr lvl="1" algn="ctr"/>
            <a:endParaRPr lang="en-ZA" sz="1200" dirty="0">
              <a:solidFill>
                <a:schemeClr val="tx1"/>
              </a:solidFill>
            </a:endParaRPr>
          </a:p>
        </p:txBody>
      </p:sp>
    </p:spTree>
    <p:extLst>
      <p:ext uri="{BB962C8B-B14F-4D97-AF65-F5344CB8AC3E}">
        <p14:creationId xmlns="" xmlns:p14="http://schemas.microsoft.com/office/powerpoint/2010/main" val="18220961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3653928" y="5220689"/>
            <a:ext cx="2520280" cy="1451708"/>
          </a:xfrm>
          <a:prstGeom prst="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39" name="Arrow: Pentagon 38"/>
          <p:cNvSpPr/>
          <p:nvPr/>
        </p:nvSpPr>
        <p:spPr>
          <a:xfrm>
            <a:off x="3743097" y="1029689"/>
            <a:ext cx="756894" cy="1188000"/>
          </a:xfrm>
          <a:prstGeom prst="homePlate">
            <a:avLst>
              <a:gd name="adj" fmla="val 51672"/>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endParaRPr>
          </a:p>
        </p:txBody>
      </p:sp>
      <p:pic>
        <p:nvPicPr>
          <p:cNvPr id="7" name="Picture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812361" y="137255"/>
            <a:ext cx="1123369" cy="780176"/>
          </a:xfrm>
          <a:prstGeom prst="rect">
            <a:avLst/>
          </a:prstGeom>
          <a:ln>
            <a:noFill/>
          </a:ln>
        </p:spPr>
      </p:pic>
      <p:sp>
        <p:nvSpPr>
          <p:cNvPr id="2" name="Rectangle 1"/>
          <p:cNvSpPr/>
          <p:nvPr/>
        </p:nvSpPr>
        <p:spPr>
          <a:xfrm>
            <a:off x="153245" y="112139"/>
            <a:ext cx="6624796" cy="5872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ZW" sz="2800" b="1" dirty="0">
                <a:solidFill>
                  <a:srgbClr val="1F497D"/>
                </a:solidFill>
              </a:rPr>
              <a:t>MTSF Targets supported by HDA</a:t>
            </a:r>
            <a:endParaRPr lang="en-ZA" sz="2800" b="1" dirty="0">
              <a:solidFill>
                <a:srgbClr val="1F497D"/>
              </a:solidFill>
            </a:endParaRPr>
          </a:p>
        </p:txBody>
      </p:sp>
      <p:sp>
        <p:nvSpPr>
          <p:cNvPr id="9" name="Rectangle 8"/>
          <p:cNvSpPr/>
          <p:nvPr/>
        </p:nvSpPr>
        <p:spPr>
          <a:xfrm>
            <a:off x="179512" y="1026316"/>
            <a:ext cx="3312368" cy="1188000"/>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50000"/>
              </a:lnSpc>
            </a:pPr>
            <a:r>
              <a:rPr lang="en-US" sz="1400" dirty="0">
                <a:solidFill>
                  <a:prstClr val="white"/>
                </a:solidFill>
                <a:cs typeface="Calibri"/>
              </a:rPr>
              <a:t>10 000 of well located hectares land rezoned and released for new development targeting poor and lower middle income households</a:t>
            </a:r>
            <a:endParaRPr lang="en-ZA" sz="1400" dirty="0">
              <a:solidFill>
                <a:prstClr val="white"/>
              </a:solidFill>
            </a:endParaRPr>
          </a:p>
        </p:txBody>
      </p:sp>
      <p:sp>
        <p:nvSpPr>
          <p:cNvPr id="11" name="Rectangle 10"/>
          <p:cNvSpPr/>
          <p:nvPr/>
        </p:nvSpPr>
        <p:spPr>
          <a:xfrm>
            <a:off x="179512" y="5205016"/>
            <a:ext cx="3312368" cy="117854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defTabSz="914400">
              <a:lnSpc>
                <a:spcPct val="150000"/>
              </a:lnSpc>
              <a:defRPr/>
            </a:pPr>
            <a:endParaRPr lang="en-GB" sz="1400" dirty="0">
              <a:solidFill>
                <a:prstClr val="white"/>
              </a:solidFill>
              <a:ea typeface="MS Mincho"/>
              <a:cs typeface="Arial"/>
            </a:endParaRPr>
          </a:p>
        </p:txBody>
      </p:sp>
      <p:sp>
        <p:nvSpPr>
          <p:cNvPr id="18" name="Rectangle 17"/>
          <p:cNvSpPr/>
          <p:nvPr/>
        </p:nvSpPr>
        <p:spPr>
          <a:xfrm>
            <a:off x="3908397" y="5607416"/>
            <a:ext cx="1908212" cy="288032"/>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en-ZW" sz="1400" dirty="0">
                <a:solidFill>
                  <a:prstClr val="white"/>
                </a:solidFill>
                <a:cs typeface="Calibri"/>
              </a:rPr>
              <a:t>Catalytic Projects</a:t>
            </a:r>
            <a:endParaRPr lang="en-ZA" sz="1400" dirty="0">
              <a:solidFill>
                <a:prstClr val="white"/>
              </a:solidFill>
            </a:endParaRPr>
          </a:p>
        </p:txBody>
      </p:sp>
      <p:sp>
        <p:nvSpPr>
          <p:cNvPr id="31" name="Rectangle 30"/>
          <p:cNvSpPr/>
          <p:nvPr/>
        </p:nvSpPr>
        <p:spPr>
          <a:xfrm>
            <a:off x="179512" y="5220690"/>
            <a:ext cx="3312368" cy="1384995"/>
          </a:xfrm>
          <a:prstGeom prst="rect">
            <a:avLst/>
          </a:prstGeom>
          <a:solidFill>
            <a:srgbClr val="C00000"/>
          </a:solidFill>
        </p:spPr>
        <p:txBody>
          <a:bodyPr wrap="square">
            <a:spAutoFit/>
          </a:bodyPr>
          <a:lstStyle/>
          <a:p>
            <a:pPr algn="just" defTabSz="914400">
              <a:lnSpc>
                <a:spcPct val="150000"/>
              </a:lnSpc>
              <a:defRPr/>
            </a:pPr>
            <a:r>
              <a:rPr lang="en-GB" sz="1400" dirty="0">
                <a:solidFill>
                  <a:prstClr val="white"/>
                </a:solidFill>
                <a:ea typeface="MS Mincho"/>
                <a:cs typeface="Arial"/>
              </a:rPr>
              <a:t>National priority programmes provided with implementation support (Catalytic Projects, Mining towns &amp; Informal Settlements)</a:t>
            </a:r>
          </a:p>
        </p:txBody>
      </p:sp>
      <p:sp>
        <p:nvSpPr>
          <p:cNvPr id="23" name="Arrow: Pentagon 22"/>
          <p:cNvSpPr/>
          <p:nvPr/>
        </p:nvSpPr>
        <p:spPr>
          <a:xfrm>
            <a:off x="3743909" y="1026316"/>
            <a:ext cx="468052" cy="1188000"/>
          </a:xfrm>
          <a:prstGeom prst="homePlate">
            <a:avLst>
              <a:gd name="adj" fmla="val 98841"/>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endParaRPr>
          </a:p>
        </p:txBody>
      </p:sp>
      <p:sp>
        <p:nvSpPr>
          <p:cNvPr id="42" name="Rectangle 41"/>
          <p:cNvSpPr/>
          <p:nvPr/>
        </p:nvSpPr>
        <p:spPr>
          <a:xfrm>
            <a:off x="4572000" y="1032588"/>
            <a:ext cx="1602208" cy="1188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nSpc>
                <a:spcPct val="150000"/>
              </a:lnSpc>
            </a:pPr>
            <a:r>
              <a:rPr lang="en-US" sz="1400" dirty="0" smtClean="0">
                <a:solidFill>
                  <a:prstClr val="white"/>
                </a:solidFill>
                <a:cs typeface="Calibri"/>
              </a:rPr>
              <a:t>16 618. 301 </a:t>
            </a:r>
            <a:r>
              <a:rPr lang="en-US" sz="1400" dirty="0">
                <a:solidFill>
                  <a:prstClr val="white"/>
                </a:solidFill>
                <a:cs typeface="Calibri"/>
              </a:rPr>
              <a:t>hectares</a:t>
            </a:r>
            <a:endParaRPr lang="en-ZA" sz="1400" dirty="0">
              <a:solidFill>
                <a:prstClr val="white"/>
              </a:solidFill>
            </a:endParaRPr>
          </a:p>
        </p:txBody>
      </p:sp>
      <p:sp>
        <p:nvSpPr>
          <p:cNvPr id="44" name="Rectangle 43"/>
          <p:cNvSpPr/>
          <p:nvPr/>
        </p:nvSpPr>
        <p:spPr>
          <a:xfrm>
            <a:off x="3908397" y="5933699"/>
            <a:ext cx="1907681" cy="2880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en-ZW" sz="1400" dirty="0">
                <a:solidFill>
                  <a:prstClr val="white"/>
                </a:solidFill>
                <a:cs typeface="Calibri"/>
              </a:rPr>
              <a:t>Mining Towns</a:t>
            </a:r>
            <a:endParaRPr lang="en-ZA" sz="1400" dirty="0">
              <a:solidFill>
                <a:prstClr val="white"/>
              </a:solidFill>
            </a:endParaRPr>
          </a:p>
        </p:txBody>
      </p:sp>
      <p:sp>
        <p:nvSpPr>
          <p:cNvPr id="46" name="Rectangle 45"/>
          <p:cNvSpPr/>
          <p:nvPr/>
        </p:nvSpPr>
        <p:spPr>
          <a:xfrm>
            <a:off x="3907866" y="6253914"/>
            <a:ext cx="1908212" cy="2880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en-ZW" sz="1400" dirty="0">
                <a:solidFill>
                  <a:prstClr val="white"/>
                </a:solidFill>
                <a:cs typeface="Calibri"/>
              </a:rPr>
              <a:t>Informal Settlements</a:t>
            </a:r>
            <a:endParaRPr lang="en-ZA" sz="1400" dirty="0">
              <a:solidFill>
                <a:prstClr val="white"/>
              </a:solidFill>
            </a:endParaRPr>
          </a:p>
        </p:txBody>
      </p:sp>
      <p:sp>
        <p:nvSpPr>
          <p:cNvPr id="27" name="TextBox 26"/>
          <p:cNvSpPr txBox="1"/>
          <p:nvPr/>
        </p:nvSpPr>
        <p:spPr>
          <a:xfrm>
            <a:off x="3653928" y="5224130"/>
            <a:ext cx="2520280" cy="307777"/>
          </a:xfrm>
          <a:prstGeom prst="rect">
            <a:avLst/>
          </a:prstGeom>
          <a:noFill/>
        </p:spPr>
        <p:txBody>
          <a:bodyPr wrap="square" rtlCol="0">
            <a:spAutoFit/>
          </a:bodyPr>
          <a:lstStyle/>
          <a:p>
            <a:r>
              <a:rPr lang="en-ZW" sz="1400" dirty="0">
                <a:solidFill>
                  <a:prstClr val="black"/>
                </a:solidFill>
              </a:rPr>
              <a:t>National Priority </a:t>
            </a:r>
            <a:r>
              <a:rPr lang="en-ZW" sz="1400" dirty="0" err="1">
                <a:solidFill>
                  <a:prstClr val="black"/>
                </a:solidFill>
              </a:rPr>
              <a:t>Programems</a:t>
            </a:r>
            <a:endParaRPr lang="en-ZA" sz="1400" dirty="0">
              <a:solidFill>
                <a:prstClr val="black"/>
              </a:solidFill>
            </a:endParaRPr>
          </a:p>
        </p:txBody>
      </p:sp>
      <p:sp>
        <p:nvSpPr>
          <p:cNvPr id="50" name="Arrow: Pentagon 49"/>
          <p:cNvSpPr/>
          <p:nvPr/>
        </p:nvSpPr>
        <p:spPr>
          <a:xfrm>
            <a:off x="3743097" y="2426521"/>
            <a:ext cx="756894" cy="1188000"/>
          </a:xfrm>
          <a:prstGeom prst="homePlate">
            <a:avLst>
              <a:gd name="adj" fmla="val 51672"/>
            </a:avLst>
          </a:prstGeom>
          <a:solidFill>
            <a:srgbClr val="F08E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endParaRPr>
          </a:p>
        </p:txBody>
      </p:sp>
      <p:sp>
        <p:nvSpPr>
          <p:cNvPr id="52" name="Arrow: Pentagon 51"/>
          <p:cNvSpPr/>
          <p:nvPr/>
        </p:nvSpPr>
        <p:spPr>
          <a:xfrm>
            <a:off x="3743909" y="2457024"/>
            <a:ext cx="468052" cy="1188000"/>
          </a:xfrm>
          <a:prstGeom prst="homePlate">
            <a:avLst>
              <a:gd name="adj" fmla="val 98841"/>
            </a:avLst>
          </a:prstGeom>
          <a:solidFill>
            <a:srgbClr val="EB6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endParaRPr>
          </a:p>
        </p:txBody>
      </p:sp>
      <p:sp>
        <p:nvSpPr>
          <p:cNvPr id="53" name="Rectangle 52"/>
          <p:cNvSpPr/>
          <p:nvPr/>
        </p:nvSpPr>
        <p:spPr>
          <a:xfrm>
            <a:off x="4572000" y="2429420"/>
            <a:ext cx="1602208" cy="11880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50000"/>
              </a:lnSpc>
            </a:pPr>
            <a:r>
              <a:rPr lang="en-US" sz="1400" dirty="0">
                <a:solidFill>
                  <a:prstClr val="white"/>
                </a:solidFill>
                <a:cs typeface="Calibri"/>
              </a:rPr>
              <a:t>IGR </a:t>
            </a:r>
            <a:r>
              <a:rPr lang="en-US" sz="1400" dirty="0" err="1">
                <a:solidFill>
                  <a:prstClr val="white"/>
                </a:solidFill>
                <a:cs typeface="Calibri"/>
              </a:rPr>
              <a:t>Programme</a:t>
            </a:r>
            <a:r>
              <a:rPr lang="en-US" sz="1400" dirty="0">
                <a:solidFill>
                  <a:prstClr val="white"/>
                </a:solidFill>
                <a:cs typeface="Calibri"/>
              </a:rPr>
              <a:t> Coordinating relationships with all nine Provinces</a:t>
            </a:r>
            <a:endParaRPr lang="en-ZA" sz="1400" dirty="0">
              <a:solidFill>
                <a:prstClr val="white"/>
              </a:solidFill>
            </a:endParaRPr>
          </a:p>
        </p:txBody>
      </p:sp>
      <p:sp>
        <p:nvSpPr>
          <p:cNvPr id="61" name="Arrow: Pentagon 60"/>
          <p:cNvSpPr/>
          <p:nvPr/>
        </p:nvSpPr>
        <p:spPr>
          <a:xfrm>
            <a:off x="6335445" y="5304821"/>
            <a:ext cx="756894" cy="1188000"/>
          </a:xfrm>
          <a:prstGeom prst="homePlate">
            <a:avLst>
              <a:gd name="adj" fmla="val 51672"/>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endParaRPr>
          </a:p>
        </p:txBody>
      </p:sp>
      <p:sp>
        <p:nvSpPr>
          <p:cNvPr id="62" name="Arrow: Pentagon 61"/>
          <p:cNvSpPr/>
          <p:nvPr/>
        </p:nvSpPr>
        <p:spPr>
          <a:xfrm>
            <a:off x="6336256" y="5094659"/>
            <a:ext cx="627251" cy="1524637"/>
          </a:xfrm>
          <a:prstGeom prst="homePlate">
            <a:avLst>
              <a:gd name="adj" fmla="val 98841"/>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endParaRPr>
          </a:p>
        </p:txBody>
      </p:sp>
      <p:sp>
        <p:nvSpPr>
          <p:cNvPr id="63" name="Rectangle 62"/>
          <p:cNvSpPr/>
          <p:nvPr/>
        </p:nvSpPr>
        <p:spPr>
          <a:xfrm>
            <a:off x="7094100" y="5330235"/>
            <a:ext cx="1782893" cy="715238"/>
          </a:xfrm>
          <a:prstGeom prst="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1400" dirty="0">
                <a:solidFill>
                  <a:prstClr val="white"/>
                </a:solidFill>
              </a:rPr>
              <a:t>356 Informal Settlements Assessed</a:t>
            </a:r>
            <a:endParaRPr lang="en-US" sz="1400" dirty="0">
              <a:solidFill>
                <a:prstClr val="white"/>
              </a:solidFill>
              <a:cs typeface="Calibri"/>
            </a:endParaRPr>
          </a:p>
        </p:txBody>
      </p:sp>
      <p:sp>
        <p:nvSpPr>
          <p:cNvPr id="64" name="Rectangle 63"/>
          <p:cNvSpPr/>
          <p:nvPr/>
        </p:nvSpPr>
        <p:spPr>
          <a:xfrm>
            <a:off x="7094100" y="2934704"/>
            <a:ext cx="1782893" cy="715238"/>
          </a:xfrm>
          <a:prstGeom prst="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1400" dirty="0" smtClean="0">
                <a:solidFill>
                  <a:prstClr val="white"/>
                </a:solidFill>
              </a:rPr>
              <a:t>58 </a:t>
            </a:r>
            <a:r>
              <a:rPr lang="en-US" sz="1400" dirty="0">
                <a:solidFill>
                  <a:prstClr val="white"/>
                </a:solidFill>
              </a:rPr>
              <a:t>Government led catalytic projects approved</a:t>
            </a:r>
            <a:endParaRPr lang="en-US" sz="1400" dirty="0">
              <a:solidFill>
                <a:prstClr val="white"/>
              </a:solidFill>
              <a:cs typeface="Calibri"/>
            </a:endParaRPr>
          </a:p>
        </p:txBody>
      </p:sp>
      <p:sp>
        <p:nvSpPr>
          <p:cNvPr id="65" name="Rectangle 64"/>
          <p:cNvSpPr/>
          <p:nvPr/>
        </p:nvSpPr>
        <p:spPr>
          <a:xfrm>
            <a:off x="7092340" y="4559890"/>
            <a:ext cx="1782892" cy="715238"/>
          </a:xfrm>
          <a:prstGeom prst="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1400" dirty="0">
                <a:solidFill>
                  <a:prstClr val="white"/>
                </a:solidFill>
              </a:rPr>
              <a:t>22 Mining Towns identified</a:t>
            </a:r>
            <a:endParaRPr lang="en-US" sz="1400" dirty="0">
              <a:solidFill>
                <a:prstClr val="white"/>
              </a:solidFill>
              <a:cs typeface="Calibri"/>
            </a:endParaRPr>
          </a:p>
        </p:txBody>
      </p:sp>
      <p:sp>
        <p:nvSpPr>
          <p:cNvPr id="66" name="Rectangle 65"/>
          <p:cNvSpPr/>
          <p:nvPr/>
        </p:nvSpPr>
        <p:spPr>
          <a:xfrm>
            <a:off x="179512" y="2430477"/>
            <a:ext cx="3312368" cy="1180673"/>
          </a:xfrm>
          <a:prstGeom prst="rect">
            <a:avLst/>
          </a:prstGeom>
          <a:solidFill>
            <a:srgbClr val="EB6E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400" dirty="0">
                <a:solidFill>
                  <a:prstClr val="white"/>
                </a:solidFill>
                <a:cs typeface="Calibri"/>
              </a:rPr>
              <a:t>9 Provinces supported with HDA services through technical capacity</a:t>
            </a:r>
            <a:r>
              <a:rPr lang="en-ZA" sz="1400" dirty="0">
                <a:solidFill>
                  <a:prstClr val="white"/>
                </a:solidFill>
                <a:cs typeface="Calibri"/>
              </a:rPr>
              <a:t> </a:t>
            </a:r>
            <a:r>
              <a:rPr lang="en-US" sz="1400" dirty="0" err="1">
                <a:solidFill>
                  <a:prstClr val="white"/>
                </a:solidFill>
                <a:cs typeface="Calibri"/>
              </a:rPr>
              <a:t>programmes</a:t>
            </a:r>
            <a:r>
              <a:rPr lang="en-US" sz="1400" dirty="0">
                <a:solidFill>
                  <a:prstClr val="white"/>
                </a:solidFill>
                <a:cs typeface="Calibri"/>
              </a:rPr>
              <a:t> for human</a:t>
            </a:r>
            <a:r>
              <a:rPr lang="en-ZA" sz="1400" dirty="0">
                <a:solidFill>
                  <a:prstClr val="white"/>
                </a:solidFill>
                <a:cs typeface="Calibri"/>
              </a:rPr>
              <a:t> </a:t>
            </a:r>
            <a:r>
              <a:rPr lang="en-US" sz="1400" dirty="0">
                <a:solidFill>
                  <a:prstClr val="white"/>
                </a:solidFill>
                <a:cs typeface="Calibri"/>
              </a:rPr>
              <a:t>settlements development</a:t>
            </a:r>
            <a:endParaRPr lang="en-ZA" sz="1400" dirty="0">
              <a:solidFill>
                <a:prstClr val="white"/>
              </a:solidFill>
            </a:endParaRPr>
          </a:p>
        </p:txBody>
      </p:sp>
      <p:sp>
        <p:nvSpPr>
          <p:cNvPr id="67" name="Arrow: Pentagon 66"/>
          <p:cNvSpPr/>
          <p:nvPr/>
        </p:nvSpPr>
        <p:spPr>
          <a:xfrm>
            <a:off x="3743097" y="3831795"/>
            <a:ext cx="756894" cy="1188000"/>
          </a:xfrm>
          <a:prstGeom prst="homePlate">
            <a:avLst>
              <a:gd name="adj" fmla="val 51672"/>
            </a:avLst>
          </a:prstGeom>
          <a:solidFill>
            <a:srgbClr val="A3C01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endParaRPr>
          </a:p>
        </p:txBody>
      </p:sp>
      <p:sp>
        <p:nvSpPr>
          <p:cNvPr id="68" name="Arrow: Pentagon 67"/>
          <p:cNvSpPr/>
          <p:nvPr/>
        </p:nvSpPr>
        <p:spPr>
          <a:xfrm>
            <a:off x="3743909" y="3828422"/>
            <a:ext cx="468052" cy="1188000"/>
          </a:xfrm>
          <a:prstGeom prst="homePlate">
            <a:avLst>
              <a:gd name="adj" fmla="val 98841"/>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solidFill>
                <a:prstClr val="white"/>
              </a:solidFill>
            </a:endParaRPr>
          </a:p>
        </p:txBody>
      </p:sp>
      <p:sp>
        <p:nvSpPr>
          <p:cNvPr id="69" name="Rectangle 68"/>
          <p:cNvSpPr/>
          <p:nvPr/>
        </p:nvSpPr>
        <p:spPr>
          <a:xfrm>
            <a:off x="4572000" y="3828867"/>
            <a:ext cx="1602208" cy="1187557"/>
          </a:xfrm>
          <a:prstGeom prst="rect">
            <a:avLst/>
          </a:prstGeom>
          <a:solidFill>
            <a:srgbClr val="A3C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200" dirty="0">
                <a:solidFill>
                  <a:prstClr val="white"/>
                </a:solidFill>
                <a:cs typeface="Calibri"/>
              </a:rPr>
              <a:t>The Master Spatial Plan has been </a:t>
            </a:r>
            <a:r>
              <a:rPr lang="en-US" sz="1200" dirty="0" smtClean="0">
                <a:solidFill>
                  <a:prstClr val="white"/>
                </a:solidFill>
                <a:cs typeface="Calibri"/>
              </a:rPr>
              <a:t>developed with supporting PHDAs</a:t>
            </a:r>
            <a:endParaRPr lang="en-ZA" sz="1200" dirty="0">
              <a:solidFill>
                <a:prstClr val="white"/>
              </a:solidFill>
            </a:endParaRPr>
          </a:p>
        </p:txBody>
      </p:sp>
      <p:sp>
        <p:nvSpPr>
          <p:cNvPr id="72" name="Rectangle 71"/>
          <p:cNvSpPr/>
          <p:nvPr/>
        </p:nvSpPr>
        <p:spPr>
          <a:xfrm>
            <a:off x="199334" y="3831795"/>
            <a:ext cx="3292547" cy="1188000"/>
          </a:xfrm>
          <a:prstGeom prst="rect">
            <a:avLst/>
          </a:prstGeom>
          <a:solidFill>
            <a:srgbClr val="A3C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ZA" sz="1400">
                <a:solidFill>
                  <a:prstClr val="white"/>
                </a:solidFill>
                <a:cs typeface="Calibri"/>
              </a:rPr>
              <a:t>Develop, implement and maintain an approved Master Spatial Plan</a:t>
            </a:r>
            <a:endParaRPr lang="en-ZA" sz="1400" dirty="0">
              <a:solidFill>
                <a:prstClr val="white"/>
              </a:solidFill>
            </a:endParaRPr>
          </a:p>
        </p:txBody>
      </p:sp>
      <p:sp>
        <p:nvSpPr>
          <p:cNvPr id="29" name="Rectangle 28"/>
          <p:cNvSpPr/>
          <p:nvPr/>
        </p:nvSpPr>
        <p:spPr>
          <a:xfrm>
            <a:off x="7092337" y="3767448"/>
            <a:ext cx="1782893" cy="715238"/>
          </a:xfrm>
          <a:prstGeom prst="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1400" dirty="0" smtClean="0">
                <a:solidFill>
                  <a:prstClr val="white"/>
                </a:solidFill>
              </a:rPr>
              <a:t>12 projects at implementation stage</a:t>
            </a:r>
            <a:endParaRPr lang="en-US" sz="1400" dirty="0">
              <a:solidFill>
                <a:prstClr val="white"/>
              </a:solidFill>
              <a:cs typeface="Calibri"/>
            </a:endParaRPr>
          </a:p>
        </p:txBody>
      </p:sp>
      <p:sp>
        <p:nvSpPr>
          <p:cNvPr id="30" name="Rectangle 29"/>
          <p:cNvSpPr/>
          <p:nvPr/>
        </p:nvSpPr>
        <p:spPr>
          <a:xfrm>
            <a:off x="7072536" y="6133060"/>
            <a:ext cx="1782893" cy="715238"/>
          </a:xfrm>
          <a:prstGeom prst="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1400" dirty="0" smtClean="0">
                <a:solidFill>
                  <a:prstClr val="white"/>
                </a:solidFill>
                <a:cs typeface="Calibri"/>
              </a:rPr>
              <a:t>6 In Implementation stage</a:t>
            </a:r>
            <a:endParaRPr lang="en-US" sz="1400" dirty="0">
              <a:solidFill>
                <a:prstClr val="white"/>
              </a:solidFill>
              <a:cs typeface="Calibri"/>
            </a:endParaRPr>
          </a:p>
        </p:txBody>
      </p:sp>
    </p:spTree>
    <p:extLst>
      <p:ext uri="{BB962C8B-B14F-4D97-AF65-F5344CB8AC3E}">
        <p14:creationId xmlns="" xmlns:p14="http://schemas.microsoft.com/office/powerpoint/2010/main" val="4665282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647480"/>
            <a:ext cx="9116592" cy="5898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ZW" altLang="en-US" sz="2400" b="1" i="0" u="none" strike="noStrike" kern="1200" cap="none" spc="0" normalizeH="0" baseline="0" noProof="0" dirty="0">
                <a:ln>
                  <a:noFill/>
                </a:ln>
                <a:solidFill>
                  <a:prstClr val="black"/>
                </a:solidFill>
                <a:effectLst/>
                <a:uLnTx/>
                <a:uFillTx/>
                <a:latin typeface="Calibri"/>
                <a:ea typeface="+mn-ea"/>
                <a:cs typeface="+mn-cs"/>
              </a:rPr>
              <a:t>O</a:t>
            </a:r>
            <a:r>
              <a:rPr kumimoji="0" lang="en-ZA" altLang="en-US" sz="2400" b="1" i="0" u="none" strike="noStrike" kern="1200" cap="none" spc="0" normalizeH="0" baseline="0" noProof="0" dirty="0" err="1">
                <a:ln>
                  <a:noFill/>
                </a:ln>
                <a:solidFill>
                  <a:prstClr val="black"/>
                </a:solidFill>
                <a:effectLst/>
                <a:uLnTx/>
                <a:uFillTx/>
                <a:latin typeface="Calibri"/>
                <a:ea typeface="+mn-ea"/>
                <a:cs typeface="+mn-cs"/>
              </a:rPr>
              <a:t>verview</a:t>
            </a:r>
            <a:r>
              <a:rPr kumimoji="0" lang="en-ZA" altLang="en-US" sz="2400" b="1" i="0" u="none" strike="noStrike" kern="1200" cap="none" spc="0" normalizeH="0" baseline="0" noProof="0" dirty="0">
                <a:ln>
                  <a:noFill/>
                </a:ln>
                <a:solidFill>
                  <a:prstClr val="black"/>
                </a:solidFill>
                <a:effectLst/>
                <a:uLnTx/>
                <a:uFillTx/>
                <a:latin typeface="Calibri"/>
                <a:ea typeface="+mn-ea"/>
                <a:cs typeface="+mn-cs"/>
              </a:rPr>
              <a:t> of the National Priority Programmes</a:t>
            </a:r>
          </a:p>
        </p:txBody>
      </p:sp>
      <p:sp>
        <p:nvSpPr>
          <p:cNvPr id="13" name="Rectangle 12"/>
          <p:cNvSpPr/>
          <p:nvPr/>
        </p:nvSpPr>
        <p:spPr>
          <a:xfrm>
            <a:off x="309716" y="3373110"/>
            <a:ext cx="2615379" cy="2931436"/>
          </a:xfrm>
          <a:prstGeom prst="rect">
            <a:avLst/>
          </a:prstGeom>
          <a:solidFill>
            <a:srgbClr val="FD7802"/>
          </a:solidFill>
          <a:ln>
            <a:noFill/>
          </a:ln>
          <a:effectLst/>
        </p:spPr>
        <p:txBody>
          <a:bodyPr spcFirstLastPara="0" vert="horz" wrap="square" lIns="216426" tIns="0" rIns="216426" bIns="0" numCol="1" spcCol="1270" anchor="ctr" anchorCtr="0">
            <a:noAutofit/>
          </a:bodyPr>
          <a:lstStyle/>
          <a:p>
            <a:endParaRPr lang="en-ZA"/>
          </a:p>
        </p:txBody>
      </p:sp>
      <p:sp>
        <p:nvSpPr>
          <p:cNvPr id="14" name="Rectangle 13"/>
          <p:cNvSpPr/>
          <p:nvPr/>
        </p:nvSpPr>
        <p:spPr>
          <a:xfrm>
            <a:off x="3211367" y="3373110"/>
            <a:ext cx="2615379" cy="2931436"/>
          </a:xfrm>
          <a:prstGeom prst="rect">
            <a:avLst/>
          </a:prstGeom>
          <a:solidFill>
            <a:srgbClr val="005BAA"/>
          </a:solidFill>
          <a:ln>
            <a:noFill/>
          </a:ln>
          <a:effectLst/>
        </p:spPr>
        <p:txBody>
          <a:bodyPr spcFirstLastPara="0" vert="horz" wrap="square" lIns="216426" tIns="0" rIns="216426" bIns="0" numCol="1" spcCol="1270" anchor="ctr" anchorCtr="0">
            <a:noAutofit/>
          </a:bodyPr>
          <a:lstStyle/>
          <a:p>
            <a:endParaRPr lang="en-ZA" b="1">
              <a:solidFill>
                <a:schemeClr val="bg1"/>
              </a:solidFill>
              <a:latin typeface="Arial"/>
              <a:cs typeface="Arial"/>
            </a:endParaRPr>
          </a:p>
        </p:txBody>
      </p:sp>
      <p:sp>
        <p:nvSpPr>
          <p:cNvPr id="15" name="Rectangle 14"/>
          <p:cNvSpPr/>
          <p:nvPr/>
        </p:nvSpPr>
        <p:spPr>
          <a:xfrm>
            <a:off x="6113020" y="3373110"/>
            <a:ext cx="2615379" cy="2931436"/>
          </a:xfrm>
          <a:prstGeom prst="rect">
            <a:avLst/>
          </a:prstGeom>
          <a:solidFill>
            <a:srgbClr val="37A21C"/>
          </a:solidFill>
          <a:ln>
            <a:noFill/>
          </a:ln>
          <a:effectLst/>
        </p:spPr>
        <p:txBody>
          <a:bodyPr spcFirstLastPara="0" vert="horz" wrap="square" lIns="216426" tIns="0" rIns="216426" bIns="0" numCol="1" spcCol="1270" anchor="ctr" anchorCtr="0">
            <a:noAutofit/>
          </a:bodyPr>
          <a:lstStyle/>
          <a:p>
            <a:endParaRPr lang="en-ZA"/>
          </a:p>
        </p:txBody>
      </p:sp>
      <p:sp>
        <p:nvSpPr>
          <p:cNvPr id="16" name="Rectangle 15"/>
          <p:cNvSpPr/>
          <p:nvPr/>
        </p:nvSpPr>
        <p:spPr>
          <a:xfrm>
            <a:off x="781367" y="3156158"/>
            <a:ext cx="1620000" cy="832698"/>
          </a:xfrm>
          <a:prstGeom prst="rect">
            <a:avLst/>
          </a:prstGeom>
          <a:solidFill>
            <a:srgbClr val="FFC000"/>
          </a:solidFill>
          <a:ln w="12700" cap="flat" cmpd="sng" algn="ctr">
            <a:noFill/>
            <a:prstDash val="solid"/>
            <a:miter lim="800000"/>
          </a:ln>
          <a:effectLst/>
        </p:spPr>
        <p:txBody>
          <a:bodyPr rtlCol="0" anchor="ctr"/>
          <a:lstStyle/>
          <a:p>
            <a:pPr algn="ctr" defTabSz="914400"/>
            <a:r>
              <a:rPr lang="en-ZW" sz="1400" b="1" kern="0" dirty="0">
                <a:solidFill>
                  <a:schemeClr val="bg1"/>
                </a:solidFill>
                <a:latin typeface="Caviar Dreams" panose="020B0402020204020504" pitchFamily="34" charset="0"/>
              </a:rPr>
              <a:t>CATALYTIC PROJECTS</a:t>
            </a:r>
            <a:endParaRPr lang="en-ZA" sz="1400" b="1" kern="0" dirty="0">
              <a:solidFill>
                <a:schemeClr val="bg1"/>
              </a:solidFill>
              <a:latin typeface="Caviar Dreams" panose="020B0402020204020504" pitchFamily="34" charset="0"/>
            </a:endParaRPr>
          </a:p>
        </p:txBody>
      </p:sp>
      <p:sp>
        <p:nvSpPr>
          <p:cNvPr id="19" name="Frame 18"/>
          <p:cNvSpPr/>
          <p:nvPr/>
        </p:nvSpPr>
        <p:spPr>
          <a:xfrm>
            <a:off x="696736" y="3037049"/>
            <a:ext cx="1800000" cy="1068669"/>
          </a:xfrm>
          <a:prstGeom prst="frame">
            <a:avLst>
              <a:gd name="adj1" fmla="val 5945"/>
            </a:avLst>
          </a:prstGeom>
          <a:solidFill>
            <a:schemeClr val="accent6">
              <a:lumMod val="20000"/>
              <a:lumOff val="80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ZA" sz="1200" b="1" kern="0">
              <a:solidFill>
                <a:schemeClr val="tx1"/>
              </a:solidFill>
              <a:latin typeface="Caviar Dreams" panose="020B0402020204020504" pitchFamily="34" charset="0"/>
            </a:endParaRPr>
          </a:p>
        </p:txBody>
      </p:sp>
      <p:sp>
        <p:nvSpPr>
          <p:cNvPr id="22" name="TextBox 21"/>
          <p:cNvSpPr txBox="1"/>
          <p:nvPr/>
        </p:nvSpPr>
        <p:spPr>
          <a:xfrm>
            <a:off x="294968" y="4200184"/>
            <a:ext cx="2615379" cy="1938992"/>
          </a:xfrm>
          <a:prstGeom prst="rect">
            <a:avLst/>
          </a:prstGeom>
          <a:noFill/>
        </p:spPr>
        <p:txBody>
          <a:bodyPr wrap="square" rtlCol="0">
            <a:spAutoFit/>
          </a:bodyPr>
          <a:lstStyle/>
          <a:p>
            <a:pPr algn="just"/>
            <a:r>
              <a:rPr lang="en-ZA" sz="1200" b="1" dirty="0">
                <a:solidFill>
                  <a:schemeClr val="bg1"/>
                </a:solidFill>
              </a:rPr>
              <a:t>Catalytic projects</a:t>
            </a:r>
            <a:r>
              <a:rPr lang="en-ZA" sz="1200" dirty="0">
                <a:solidFill>
                  <a:schemeClr val="bg1"/>
                </a:solidFill>
              </a:rPr>
              <a:t> are spatially targeted interventions that aim to change the way we provide infrastructure by restructuring settlements patterns.  These projects are mega in size. The benefits of </a:t>
            </a:r>
            <a:r>
              <a:rPr lang="en-ZA" sz="1200" b="1" dirty="0">
                <a:solidFill>
                  <a:schemeClr val="bg1"/>
                </a:solidFill>
              </a:rPr>
              <a:t>catalytic projects</a:t>
            </a:r>
            <a:r>
              <a:rPr lang="en-ZA" sz="1200" dirty="0">
                <a:solidFill>
                  <a:schemeClr val="bg1"/>
                </a:solidFill>
              </a:rPr>
              <a:t> are; Increased economic opportunities from jobs created when the </a:t>
            </a:r>
            <a:r>
              <a:rPr lang="en-ZA" sz="1200" b="1" dirty="0">
                <a:solidFill>
                  <a:schemeClr val="bg1"/>
                </a:solidFill>
              </a:rPr>
              <a:t>projects</a:t>
            </a:r>
            <a:r>
              <a:rPr lang="en-ZA" sz="1200" dirty="0">
                <a:solidFill>
                  <a:schemeClr val="bg1"/>
                </a:solidFill>
              </a:rPr>
              <a:t> start and post construction SMME job creation.</a:t>
            </a:r>
          </a:p>
        </p:txBody>
      </p:sp>
      <p:sp>
        <p:nvSpPr>
          <p:cNvPr id="23" name="TextBox 22"/>
          <p:cNvSpPr txBox="1"/>
          <p:nvPr/>
        </p:nvSpPr>
        <p:spPr>
          <a:xfrm>
            <a:off x="3196619" y="4224829"/>
            <a:ext cx="2615379" cy="1569660"/>
          </a:xfrm>
          <a:prstGeom prst="rect">
            <a:avLst/>
          </a:prstGeom>
          <a:noFill/>
        </p:spPr>
        <p:txBody>
          <a:bodyPr wrap="square" rtlCol="0">
            <a:spAutoFit/>
          </a:bodyPr>
          <a:lstStyle/>
          <a:p>
            <a:pPr algn="just"/>
            <a:r>
              <a:rPr lang="en-ZA" sz="1200" dirty="0">
                <a:solidFill>
                  <a:schemeClr val="bg1"/>
                </a:solidFill>
              </a:rPr>
              <a:t>ISU programme is designed to provide </a:t>
            </a:r>
            <a:r>
              <a:rPr lang="en-ZA" sz="1200" u="sng" dirty="0">
                <a:solidFill>
                  <a:schemeClr val="bg1"/>
                </a:solidFill>
              </a:rPr>
              <a:t>technical and capacity support</a:t>
            </a:r>
            <a:r>
              <a:rPr lang="en-ZA" sz="1200" dirty="0">
                <a:solidFill>
                  <a:schemeClr val="bg1"/>
                </a:solidFill>
              </a:rPr>
              <a:t> to provinces and municipalities for the implementation of informal settlement upgrading across the country through the use of the Upgrading of Informal Settlement Programme (UISP) together with other housing programmes.</a:t>
            </a:r>
          </a:p>
        </p:txBody>
      </p:sp>
      <p:sp>
        <p:nvSpPr>
          <p:cNvPr id="24" name="TextBox 23"/>
          <p:cNvSpPr txBox="1"/>
          <p:nvPr/>
        </p:nvSpPr>
        <p:spPr>
          <a:xfrm>
            <a:off x="6113018" y="4146250"/>
            <a:ext cx="2615379" cy="1754326"/>
          </a:xfrm>
          <a:prstGeom prst="rect">
            <a:avLst/>
          </a:prstGeom>
          <a:noFill/>
        </p:spPr>
        <p:txBody>
          <a:bodyPr wrap="square" rtlCol="0">
            <a:spAutoFit/>
          </a:bodyPr>
          <a:lstStyle/>
          <a:p>
            <a:pPr algn="just">
              <a:lnSpc>
                <a:spcPct val="150000"/>
              </a:lnSpc>
            </a:pPr>
            <a:r>
              <a:rPr lang="en-US" sz="1200" dirty="0">
                <a:solidFill>
                  <a:schemeClr val="bg1"/>
                </a:solidFill>
              </a:rPr>
              <a:t>The objectives of the human settlements component of the intervention require the transformation of the mining towns through the creation of sustainable integrated human settlements</a:t>
            </a:r>
            <a:endParaRPr lang="en-ZA" sz="1200" dirty="0">
              <a:solidFill>
                <a:schemeClr val="bg1"/>
              </a:solidFill>
            </a:endParaRPr>
          </a:p>
        </p:txBody>
      </p:sp>
      <p:sp>
        <p:nvSpPr>
          <p:cNvPr id="25" name="Rectangle 24"/>
          <p:cNvSpPr/>
          <p:nvPr/>
        </p:nvSpPr>
        <p:spPr>
          <a:xfrm>
            <a:off x="3727083" y="3156159"/>
            <a:ext cx="1620000" cy="832698"/>
          </a:xfrm>
          <a:prstGeom prst="rect">
            <a:avLst/>
          </a:prstGeom>
          <a:solidFill>
            <a:schemeClr val="accent5"/>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r>
              <a:rPr lang="en-ZW" sz="1400" b="1" kern="0" dirty="0">
                <a:solidFill>
                  <a:schemeClr val="bg1"/>
                </a:solidFill>
                <a:latin typeface="Caviar Dreams" panose="020B0402020204020504" pitchFamily="34" charset="0"/>
              </a:rPr>
              <a:t>INFORMAL SETTLEMENTS UPGRADES</a:t>
            </a:r>
            <a:endParaRPr lang="en-ZA" sz="1400" b="1" kern="0" dirty="0">
              <a:solidFill>
                <a:schemeClr val="bg1"/>
              </a:solidFill>
              <a:latin typeface="Caviar Dreams" panose="020B0402020204020504" pitchFamily="34" charset="0"/>
            </a:endParaRPr>
          </a:p>
        </p:txBody>
      </p:sp>
      <p:sp>
        <p:nvSpPr>
          <p:cNvPr id="26" name="Frame 25"/>
          <p:cNvSpPr/>
          <p:nvPr/>
        </p:nvSpPr>
        <p:spPr>
          <a:xfrm>
            <a:off x="3642452" y="3037050"/>
            <a:ext cx="1800000" cy="1068669"/>
          </a:xfrm>
          <a:prstGeom prst="frame">
            <a:avLst>
              <a:gd name="adj1" fmla="val 5945"/>
            </a:avLst>
          </a:prstGeom>
          <a:solidFill>
            <a:schemeClr val="tx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sp>
        <p:nvSpPr>
          <p:cNvPr id="27" name="Rectangle 26"/>
          <p:cNvSpPr/>
          <p:nvPr/>
        </p:nvSpPr>
        <p:spPr>
          <a:xfrm>
            <a:off x="6672799" y="3156159"/>
            <a:ext cx="1620000" cy="832698"/>
          </a:xfrm>
          <a:prstGeom prst="rect">
            <a:avLst/>
          </a:prstGeom>
          <a:solidFill>
            <a:srgbClr val="A3C01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r>
              <a:rPr lang="en-ZW" sz="1400" b="1" kern="0" dirty="0">
                <a:solidFill>
                  <a:schemeClr val="bg1"/>
                </a:solidFill>
                <a:latin typeface="Caviar Dreams" panose="020B0402020204020504" pitchFamily="34" charset="0"/>
              </a:rPr>
              <a:t>MINING TOWNS</a:t>
            </a:r>
            <a:endParaRPr lang="en-ZA" sz="1400" b="1" kern="0" dirty="0">
              <a:solidFill>
                <a:schemeClr val="bg1"/>
              </a:solidFill>
              <a:latin typeface="Caviar Dreams" panose="020B0402020204020504" pitchFamily="34" charset="0"/>
            </a:endParaRPr>
          </a:p>
        </p:txBody>
      </p:sp>
      <p:sp>
        <p:nvSpPr>
          <p:cNvPr id="28" name="Frame 27"/>
          <p:cNvSpPr/>
          <p:nvPr/>
        </p:nvSpPr>
        <p:spPr>
          <a:xfrm>
            <a:off x="6588168" y="3037050"/>
            <a:ext cx="1800000" cy="1068669"/>
          </a:xfrm>
          <a:prstGeom prst="frame">
            <a:avLst>
              <a:gd name="adj1" fmla="val 5945"/>
            </a:avLst>
          </a:prstGeom>
          <a:solidFill>
            <a:srgbClr val="89E569"/>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solidFill>
                <a:schemeClr val="tx1"/>
              </a:solidFill>
            </a:endParaRPr>
          </a:p>
        </p:txBody>
      </p:sp>
      <p:sp>
        <p:nvSpPr>
          <p:cNvPr id="29" name="TextBox 28"/>
          <p:cNvSpPr txBox="1"/>
          <p:nvPr/>
        </p:nvSpPr>
        <p:spPr>
          <a:xfrm>
            <a:off x="0" y="1084473"/>
            <a:ext cx="9144000" cy="2062103"/>
          </a:xfrm>
          <a:prstGeom prst="rect">
            <a:avLst/>
          </a:prstGeom>
          <a:noFill/>
        </p:spPr>
        <p:txBody>
          <a:bodyPr wrap="square" rtlCol="0">
            <a:spAutoFit/>
          </a:bodyPr>
          <a:lstStyle/>
          <a:p>
            <a:pPr algn="just">
              <a:lnSpc>
                <a:spcPct val="200000"/>
              </a:lnSpc>
            </a:pPr>
            <a:r>
              <a:rPr lang="en-ZW" sz="1600" dirty="0"/>
              <a:t>The Minister of Human Settlements has given the HDA the mandate to manage the implementation of three National Priority Programmes i.e. Catalytic Programmes, Informal Settlements Upgrading Programme and the Revitalization of distressed mining towns. </a:t>
            </a:r>
            <a:r>
              <a:rPr lang="en-ZW" sz="1600" dirty="0" smtClean="0"/>
              <a:t>Collaborative solutions are a core principle of National Priority Programmes.</a:t>
            </a:r>
            <a:endParaRPr lang="en-ZA" sz="1600" dirty="0"/>
          </a:p>
        </p:txBody>
      </p:sp>
    </p:spTree>
    <p:extLst>
      <p:ext uri="{BB962C8B-B14F-4D97-AF65-F5344CB8AC3E}">
        <p14:creationId xmlns="" xmlns:p14="http://schemas.microsoft.com/office/powerpoint/2010/main" val="26170889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559350"/>
            <a:ext cx="8229600" cy="569424"/>
          </a:xfrm>
        </p:spPr>
        <p:txBody>
          <a:bodyPr>
            <a:normAutofit/>
          </a:bodyPr>
          <a:lstStyle/>
          <a:p>
            <a:r>
              <a:rPr lang="en-ZA" sz="1600" b="1" dirty="0" smtClean="0"/>
              <a:t>MACRO INDICATORS</a:t>
            </a:r>
            <a:endParaRPr lang="en-ZA" sz="1600" b="1" dirty="0"/>
          </a:p>
        </p:txBody>
      </p:sp>
      <p:graphicFrame>
        <p:nvGraphicFramePr>
          <p:cNvPr id="2" name="Table 1"/>
          <p:cNvGraphicFramePr>
            <a:graphicFrameLocks noGrp="1"/>
          </p:cNvGraphicFramePr>
          <p:nvPr>
            <p:extLst>
              <p:ext uri="{D42A27DB-BD31-4B8C-83A1-F6EECF244321}">
                <p14:modId xmlns="" xmlns:p14="http://schemas.microsoft.com/office/powerpoint/2010/main" val="1889371966"/>
              </p:ext>
            </p:extLst>
          </p:nvPr>
        </p:nvGraphicFramePr>
        <p:xfrm>
          <a:off x="662940" y="1826648"/>
          <a:ext cx="7818119" cy="3486912"/>
        </p:xfrm>
        <a:graphic>
          <a:graphicData uri="http://schemas.openxmlformats.org/drawingml/2006/table">
            <a:tbl>
              <a:tblPr firstRow="1" firstCol="1" bandRow="1"/>
              <a:tblGrid>
                <a:gridCol w="1834075"/>
                <a:gridCol w="1835750"/>
                <a:gridCol w="1654314"/>
                <a:gridCol w="1075773"/>
                <a:gridCol w="1418207"/>
              </a:tblGrid>
              <a:tr h="393065">
                <a:tc>
                  <a:txBody>
                    <a:bodyPr/>
                    <a:lstStyle/>
                    <a:p>
                      <a:pPr algn="l">
                        <a:lnSpc>
                          <a:spcPct val="107000"/>
                        </a:lnSpc>
                        <a:spcAft>
                          <a:spcPts val="0"/>
                        </a:spcAft>
                      </a:pPr>
                      <a:r>
                        <a:rPr lang="en-US" sz="900" b="1" dirty="0">
                          <a:solidFill>
                            <a:srgbClr val="FFFFFF"/>
                          </a:solidFill>
                          <a:effectLst/>
                          <a:latin typeface="Calibri"/>
                          <a:ea typeface="Cambria"/>
                          <a:cs typeface="Arial"/>
                        </a:rPr>
                        <a:t>MACRO INDICATORS</a:t>
                      </a:r>
                      <a:endParaRPr lang="en-ZA" sz="1100" dirty="0">
                        <a:effectLst/>
                        <a:latin typeface="Arial"/>
                        <a:ea typeface="MS Mincho"/>
                        <a:cs typeface="Times New Roman"/>
                      </a:endParaRPr>
                    </a:p>
                  </a:txBody>
                  <a:tcPr marL="3619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07000"/>
                        </a:lnSpc>
                        <a:spcAft>
                          <a:spcPts val="0"/>
                        </a:spcAft>
                      </a:pPr>
                      <a:r>
                        <a:rPr lang="en-US" sz="900" b="1">
                          <a:solidFill>
                            <a:srgbClr val="FFFFFF"/>
                          </a:solidFill>
                          <a:effectLst/>
                          <a:latin typeface="Calibri"/>
                          <a:ea typeface="Cambria"/>
                          <a:cs typeface="Arial"/>
                        </a:rPr>
                        <a:t>Baseline</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07000"/>
                        </a:lnSpc>
                        <a:spcAft>
                          <a:spcPts val="0"/>
                        </a:spcAft>
                      </a:pPr>
                      <a:r>
                        <a:rPr lang="en-US" sz="900" b="1">
                          <a:solidFill>
                            <a:srgbClr val="FFFFFF"/>
                          </a:solidFill>
                          <a:effectLst/>
                          <a:latin typeface="Calibri"/>
                          <a:ea typeface="Cambria"/>
                          <a:cs typeface="Arial"/>
                        </a:rPr>
                        <a:t>Annual Target</a:t>
                      </a:r>
                      <a:endParaRPr lang="en-ZA" sz="1100">
                        <a:effectLst/>
                        <a:latin typeface="Arial"/>
                        <a:ea typeface="MS Mincho"/>
                        <a:cs typeface="Times New Roman"/>
                      </a:endParaRPr>
                    </a:p>
                    <a:p>
                      <a:pPr algn="ctr">
                        <a:lnSpc>
                          <a:spcPct val="107000"/>
                        </a:lnSpc>
                        <a:spcAft>
                          <a:spcPts val="0"/>
                        </a:spcAft>
                      </a:pPr>
                      <a:r>
                        <a:rPr lang="en-US" sz="900" b="1">
                          <a:solidFill>
                            <a:srgbClr val="FFFFFF"/>
                          </a:solidFill>
                          <a:effectLst/>
                          <a:latin typeface="Calibri"/>
                          <a:ea typeface="Cambria"/>
                          <a:cs typeface="Arial"/>
                        </a:rPr>
                        <a:t>2017/18</a:t>
                      </a:r>
                      <a:endParaRPr lang="en-ZA" sz="1100">
                        <a:effectLst/>
                        <a:latin typeface="Arial"/>
                        <a:ea typeface="MS Mincho"/>
                        <a:cs typeface="Times New Roman"/>
                      </a:endParaRPr>
                    </a:p>
                  </a:txBody>
                  <a:tcPr marL="36195" marR="1206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07000"/>
                        </a:lnSpc>
                        <a:spcAft>
                          <a:spcPts val="0"/>
                        </a:spcAft>
                      </a:pPr>
                      <a:r>
                        <a:rPr lang="en-US" sz="900" b="1">
                          <a:solidFill>
                            <a:srgbClr val="FFFFFF"/>
                          </a:solidFill>
                          <a:effectLst/>
                          <a:latin typeface="Calibri"/>
                          <a:ea typeface="Calibri"/>
                          <a:cs typeface="Arial"/>
                        </a:rPr>
                        <a:t>Annual</a:t>
                      </a:r>
                      <a:endParaRPr lang="en-ZA" sz="1100">
                        <a:effectLst/>
                        <a:latin typeface="Arial"/>
                        <a:ea typeface="MS Mincho"/>
                        <a:cs typeface="Times New Roman"/>
                      </a:endParaRPr>
                    </a:p>
                    <a:p>
                      <a:pPr algn="ctr">
                        <a:lnSpc>
                          <a:spcPct val="107000"/>
                        </a:lnSpc>
                        <a:spcAft>
                          <a:spcPts val="0"/>
                        </a:spcAft>
                      </a:pPr>
                      <a:r>
                        <a:rPr lang="en-US" sz="900" b="1">
                          <a:solidFill>
                            <a:srgbClr val="FFFFFF"/>
                          </a:solidFill>
                          <a:effectLst/>
                          <a:latin typeface="Calibri"/>
                          <a:ea typeface="Calibri"/>
                          <a:cs typeface="Arial"/>
                        </a:rPr>
                        <a:t>Status</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07000"/>
                        </a:lnSpc>
                        <a:spcAft>
                          <a:spcPts val="0"/>
                        </a:spcAft>
                      </a:pPr>
                      <a:r>
                        <a:rPr lang="en-US" sz="900" b="1">
                          <a:solidFill>
                            <a:srgbClr val="FFFFFF"/>
                          </a:solidFill>
                          <a:effectLst/>
                          <a:latin typeface="Calibri"/>
                          <a:ea typeface="Calibri"/>
                          <a:cs typeface="Arial"/>
                        </a:rPr>
                        <a:t>Comment</a:t>
                      </a:r>
                      <a:endParaRPr lang="en-ZA" sz="1100">
                        <a:effectLst/>
                        <a:latin typeface="Arial"/>
                        <a:ea typeface="MS Mincho"/>
                        <a:cs typeface="Times New Roman"/>
                      </a:endParaRPr>
                    </a:p>
                  </a:txBody>
                  <a:tcPr marL="3619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r>
              <a:tr h="1062749">
                <a:tc>
                  <a:txBody>
                    <a:bodyPr/>
                    <a:lstStyle/>
                    <a:p>
                      <a:pPr marR="76200" algn="just">
                        <a:lnSpc>
                          <a:spcPct val="150000"/>
                        </a:lnSpc>
                        <a:spcAft>
                          <a:spcPts val="0"/>
                        </a:spcAft>
                      </a:pPr>
                      <a:r>
                        <a:rPr lang="en-ZA" sz="800" kern="1200">
                          <a:effectLst/>
                          <a:latin typeface="Arial"/>
                          <a:ea typeface="Calibri"/>
                          <a:cs typeface="Arial"/>
                        </a:rPr>
                        <a:t>Frequency of providing monitoring and evaluation reports against the Framework for Spatial Investment for Human Settlements (FSIHS) based on the Master Spatial Plan.</a:t>
                      </a:r>
                      <a:endParaRPr lang="en-ZA" sz="1100">
                        <a:effectLst/>
                        <a:latin typeface="Arial"/>
                        <a:ea typeface="MS Mincho"/>
                        <a:cs typeface="Times New Roman"/>
                      </a:endParaRPr>
                    </a:p>
                  </a:txBody>
                  <a:tcPr marL="36195" marR="1206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76200" algn="just">
                        <a:lnSpc>
                          <a:spcPct val="150000"/>
                        </a:lnSpc>
                        <a:spcAft>
                          <a:spcPts val="0"/>
                        </a:spcAft>
                      </a:pPr>
                      <a:r>
                        <a:rPr lang="en-ZA" sz="800">
                          <a:effectLst/>
                          <a:latin typeface="Arial"/>
                          <a:ea typeface="Calibri"/>
                          <a:cs typeface="Arial"/>
                        </a:rPr>
                        <a:t>Two </a:t>
                      </a:r>
                      <a:r>
                        <a:rPr lang="en-ZA" sz="800" kern="1200">
                          <a:effectLst/>
                          <a:latin typeface="Arial"/>
                          <a:ea typeface="Calibri"/>
                          <a:cs typeface="Arial"/>
                        </a:rPr>
                        <a:t>Monitoring</a:t>
                      </a:r>
                      <a:r>
                        <a:rPr lang="en-ZA" sz="800">
                          <a:effectLst/>
                          <a:latin typeface="Arial"/>
                          <a:ea typeface="Calibri"/>
                          <a:cs typeface="Arial"/>
                        </a:rPr>
                        <a:t> reports </a:t>
                      </a:r>
                      <a:r>
                        <a:rPr lang="en-ZA" sz="800">
                          <a:solidFill>
                            <a:srgbClr val="000000"/>
                          </a:solidFill>
                          <a:effectLst/>
                          <a:latin typeface="Arial"/>
                          <a:ea typeface="Calibri"/>
                          <a:cs typeface="Arial"/>
                        </a:rPr>
                        <a:t>with</a:t>
                      </a:r>
                      <a:r>
                        <a:rPr lang="en-ZA" sz="800">
                          <a:effectLst/>
                          <a:latin typeface="Arial"/>
                          <a:ea typeface="Calibri"/>
                          <a:cs typeface="Arial"/>
                        </a:rPr>
                        <a:t> research and impact studies done related to monitoring and evaluation of spatial transformation and targeting</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76200" algn="just">
                        <a:lnSpc>
                          <a:spcPct val="150000"/>
                        </a:lnSpc>
                        <a:spcAft>
                          <a:spcPts val="0"/>
                        </a:spcAft>
                      </a:pPr>
                      <a:r>
                        <a:rPr lang="en-ZA" sz="800" kern="1200">
                          <a:effectLst/>
                          <a:latin typeface="Arial"/>
                          <a:ea typeface="Calibri"/>
                          <a:cs typeface="Arial"/>
                        </a:rPr>
                        <a:t>Two monitoring reports on the implementation of spatial </a:t>
                      </a:r>
                      <a:r>
                        <a:rPr lang="en-ZA" sz="800">
                          <a:effectLst/>
                          <a:latin typeface="Arial"/>
                          <a:ea typeface="Calibri"/>
                          <a:cs typeface="Arial"/>
                        </a:rPr>
                        <a:t>targeting</a:t>
                      </a:r>
                      <a:r>
                        <a:rPr lang="en-ZA" sz="800" kern="1200">
                          <a:effectLst/>
                          <a:latin typeface="Arial"/>
                          <a:ea typeface="Calibri"/>
                          <a:cs typeface="Arial"/>
                        </a:rPr>
                        <a:t> and transformation against the framework. </a:t>
                      </a:r>
                      <a:endParaRPr lang="en-ZA" sz="1100">
                        <a:effectLst/>
                        <a:latin typeface="Arial"/>
                        <a:ea typeface="MS Mincho"/>
                        <a:cs typeface="Times New Roman"/>
                      </a:endParaRPr>
                    </a:p>
                  </a:txBody>
                  <a:tcPr marL="36195" marR="1206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ctr">
                        <a:lnSpc>
                          <a:spcPct val="150000"/>
                        </a:lnSpc>
                        <a:spcAft>
                          <a:spcPts val="800"/>
                        </a:spcAft>
                      </a:pPr>
                      <a:r>
                        <a:rPr lang="en-US" sz="800" b="1" dirty="0">
                          <a:solidFill>
                            <a:srgbClr val="00B050"/>
                          </a:solidFill>
                          <a:effectLst/>
                          <a:latin typeface="Arial"/>
                          <a:ea typeface="Cambria"/>
                          <a:cs typeface="Arial"/>
                        </a:rPr>
                        <a:t>Achieved</a:t>
                      </a:r>
                      <a:endParaRPr lang="en-ZA" sz="11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800" kern="1200">
                          <a:effectLst/>
                          <a:latin typeface="Arial"/>
                          <a:ea typeface="Calibri"/>
                          <a:cs typeface="Arial"/>
                        </a:rPr>
                        <a:t>finalised Land Audit Report of 368 land parcels </a:t>
                      </a:r>
                      <a:endParaRPr lang="en-ZA" sz="1100">
                        <a:effectLst/>
                        <a:latin typeface="Arial"/>
                        <a:ea typeface="MS Mincho"/>
                        <a:cs typeface="Times New Roman"/>
                      </a:endParaRPr>
                    </a:p>
                    <a:p>
                      <a:pPr algn="l">
                        <a:lnSpc>
                          <a:spcPct val="115000"/>
                        </a:lnSpc>
                        <a:spcAft>
                          <a:spcPts val="0"/>
                        </a:spcAft>
                      </a:pPr>
                      <a:r>
                        <a:rPr lang="en-ZA" sz="800" kern="1200">
                          <a:effectLst/>
                          <a:latin typeface="Arial"/>
                          <a:ea typeface="Calibri"/>
                          <a:cs typeface="Arial"/>
                        </a:rPr>
                        <a:t> finalised Level 3 Report of 5 projects</a:t>
                      </a:r>
                      <a:endParaRPr lang="en-ZA" sz="1100">
                        <a:effectLst/>
                        <a:latin typeface="Arial"/>
                        <a:ea typeface="MS Mincho"/>
                        <a:cs typeface="Times New Roman"/>
                      </a:endParaRPr>
                    </a:p>
                    <a:p>
                      <a:pPr algn="l">
                        <a:lnSpc>
                          <a:spcPct val="150000"/>
                        </a:lnSpc>
                        <a:spcAft>
                          <a:spcPts val="1000"/>
                        </a:spcAft>
                        <a:tabLst>
                          <a:tab pos="457200" algn="l"/>
                        </a:tabLst>
                      </a:pPr>
                      <a:r>
                        <a:rPr lang="en-ZA" sz="800" kern="1200">
                          <a:effectLst/>
                          <a:latin typeface="Arial"/>
                          <a:ea typeface="Calibri"/>
                          <a:cs typeface="Arial"/>
                        </a:rPr>
                        <a:t>Published &amp; workshopped Action Research Reports</a:t>
                      </a:r>
                      <a:endParaRPr lang="en-ZA" sz="1100">
                        <a:effectLst/>
                        <a:latin typeface="Arial"/>
                        <a:ea typeface="MS Mincho"/>
                        <a:cs typeface="Times New Roman"/>
                      </a:endParaRPr>
                    </a:p>
                    <a:p>
                      <a:pPr marR="27940" algn="l">
                        <a:lnSpc>
                          <a:spcPct val="150000"/>
                        </a:lnSpc>
                        <a:spcAft>
                          <a:spcPts val="0"/>
                        </a:spcAft>
                      </a:pPr>
                      <a:r>
                        <a:rPr lang="en-ZA" sz="800" kern="1200">
                          <a:effectLst/>
                          <a:latin typeface="Calibri"/>
                          <a:ea typeface="Calibri"/>
                          <a:cs typeface="Arial"/>
                        </a:rPr>
                        <a:t> </a:t>
                      </a:r>
                      <a:endParaRPr lang="en-ZA" sz="1100">
                        <a:effectLst/>
                        <a:latin typeface="Calibri"/>
                        <a:cs typeface="Times New Roman"/>
                      </a:endParaRPr>
                    </a:p>
                  </a:txBody>
                  <a:tcPr marL="3619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marR="76200" algn="just">
                        <a:lnSpc>
                          <a:spcPct val="150000"/>
                        </a:lnSpc>
                        <a:spcAft>
                          <a:spcPts val="0"/>
                        </a:spcAft>
                      </a:pPr>
                      <a:r>
                        <a:rPr lang="en-ZA" sz="800" kern="1200">
                          <a:effectLst/>
                          <a:latin typeface="Arial"/>
                          <a:ea typeface="Calibri"/>
                          <a:cs typeface="Arial"/>
                        </a:rPr>
                        <a:t>Number of hectares of well-located land (targeting poor and middle-income households) acquired or released.</a:t>
                      </a:r>
                      <a:endParaRPr lang="en-ZA" sz="1100">
                        <a:effectLst/>
                        <a:latin typeface="Arial"/>
                        <a:ea typeface="MS Mincho"/>
                        <a:cs typeface="Times New Roman"/>
                      </a:endParaRPr>
                    </a:p>
                  </a:txBody>
                  <a:tcPr marL="36195" marR="1206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r>
                        <a:rPr lang="en-ZA" sz="800" kern="1200">
                          <a:effectLst/>
                          <a:latin typeface="Arial"/>
                          <a:ea typeface="Calibri"/>
                          <a:cs typeface="Arial"/>
                        </a:rPr>
                        <a:t>6288.0651 hectares</a:t>
                      </a:r>
                      <a:endParaRPr lang="en-ZA" sz="110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r>
                        <a:rPr lang="en-ZA" sz="800" kern="1200">
                          <a:effectLst/>
                          <a:latin typeface="Arial"/>
                          <a:ea typeface="Calibri"/>
                          <a:cs typeface="Arial"/>
                        </a:rPr>
                        <a:t>3000 hectares</a:t>
                      </a:r>
                      <a:endParaRPr lang="en-ZA" sz="1100">
                        <a:effectLst/>
                        <a:latin typeface="Arial"/>
                        <a:ea typeface="MS Mincho"/>
                        <a:cs typeface="Times New Roman"/>
                      </a:endParaRPr>
                    </a:p>
                  </a:txBody>
                  <a:tcPr marL="36195" marR="1206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ctr">
                        <a:lnSpc>
                          <a:spcPct val="150000"/>
                        </a:lnSpc>
                        <a:spcAft>
                          <a:spcPts val="800"/>
                        </a:spcAft>
                      </a:pPr>
                      <a:r>
                        <a:rPr lang="en-US" sz="800" b="1" dirty="0">
                          <a:solidFill>
                            <a:srgbClr val="92D050"/>
                          </a:solidFill>
                          <a:effectLst/>
                          <a:latin typeface="Arial"/>
                          <a:ea typeface="Cambria"/>
                          <a:cs typeface="Arial"/>
                        </a:rPr>
                        <a:t>Achieved</a:t>
                      </a:r>
                      <a:endParaRPr lang="en-ZA" sz="11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800" b="1" kern="1200">
                          <a:effectLst/>
                          <a:latin typeface="Arial"/>
                          <a:ea typeface="Calibri"/>
                          <a:cs typeface="Arial"/>
                        </a:rPr>
                        <a:t>Total of 3 329.446 was achieved</a:t>
                      </a:r>
                      <a:r>
                        <a:rPr lang="en-ZA" sz="800" kern="1200">
                          <a:effectLst/>
                          <a:latin typeface="Arial"/>
                          <a:ea typeface="Calibri"/>
                          <a:cs typeface="Arial"/>
                        </a:rPr>
                        <a:t>.  </a:t>
                      </a:r>
                      <a:endParaRPr lang="en-ZA" sz="1100">
                        <a:effectLst/>
                        <a:latin typeface="Arial"/>
                        <a:ea typeface="MS Mincho"/>
                        <a:cs typeface="Times New Roman"/>
                      </a:endParaRPr>
                    </a:p>
                    <a:p>
                      <a:pPr algn="l">
                        <a:lnSpc>
                          <a:spcPct val="150000"/>
                        </a:lnSpc>
                        <a:spcAft>
                          <a:spcPts val="0"/>
                        </a:spcAft>
                      </a:pPr>
                      <a:r>
                        <a:rPr lang="en-ZA" sz="800" kern="1200">
                          <a:effectLst/>
                          <a:latin typeface="Arial"/>
                          <a:ea typeface="Calibri"/>
                          <a:cs typeface="Arial"/>
                        </a:rPr>
                        <a:t>The annual target was exceeded by 329 .446 hectares of land.</a:t>
                      </a:r>
                      <a:endParaRPr lang="en-ZA" sz="1100">
                        <a:effectLst/>
                        <a:latin typeface="Arial"/>
                        <a:ea typeface="MS Mincho"/>
                        <a:cs typeface="Times New Roman"/>
                      </a:endParaRPr>
                    </a:p>
                  </a:txBody>
                  <a:tcPr marL="3619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marR="76200" algn="just">
                        <a:lnSpc>
                          <a:spcPct val="150000"/>
                        </a:lnSpc>
                        <a:spcAft>
                          <a:spcPts val="0"/>
                        </a:spcAft>
                      </a:pPr>
                      <a:r>
                        <a:rPr lang="en-ZA" sz="800" kern="1200">
                          <a:effectLst/>
                          <a:latin typeface="Arial"/>
                          <a:ea typeface="Calibri"/>
                          <a:cs typeface="Arial"/>
                        </a:rPr>
                        <a:t>Hectares of land facilitated for rezoning </a:t>
                      </a:r>
                      <a:endParaRPr lang="en-ZA" sz="1100">
                        <a:effectLst/>
                        <a:latin typeface="Arial"/>
                        <a:ea typeface="MS Mincho"/>
                        <a:cs typeface="Times New Roman"/>
                      </a:endParaRPr>
                    </a:p>
                  </a:txBody>
                  <a:tcPr marL="36195" marR="1206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76200" algn="l">
                        <a:lnSpc>
                          <a:spcPct val="150000"/>
                        </a:lnSpc>
                        <a:spcAft>
                          <a:spcPts val="0"/>
                        </a:spcAft>
                      </a:pPr>
                      <a:r>
                        <a:rPr lang="en-ZA" sz="800" kern="1200" dirty="0">
                          <a:effectLst/>
                          <a:latin typeface="Arial"/>
                          <a:ea typeface="Calibri"/>
                          <a:cs typeface="Arial"/>
                        </a:rPr>
                        <a:t>No </a:t>
                      </a:r>
                      <a:r>
                        <a:rPr lang="en-ZA" sz="800" dirty="0">
                          <a:solidFill>
                            <a:srgbClr val="000000"/>
                          </a:solidFill>
                          <a:effectLst/>
                          <a:latin typeface="Arial"/>
                          <a:ea typeface="Calibri"/>
                          <a:cs typeface="Arial"/>
                        </a:rPr>
                        <a:t>Baseline</a:t>
                      </a:r>
                      <a:r>
                        <a:rPr lang="en-ZA" sz="800" kern="1200" dirty="0">
                          <a:effectLst/>
                          <a:latin typeface="Arial"/>
                          <a:ea typeface="Calibri"/>
                          <a:cs typeface="Arial"/>
                        </a:rPr>
                        <a:t> – New target</a:t>
                      </a:r>
                      <a:endParaRPr lang="en-ZA" sz="11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r>
                        <a:rPr lang="en-ZA" sz="800" kern="1200">
                          <a:effectLst/>
                          <a:latin typeface="Arial"/>
                          <a:ea typeface="Calibri"/>
                          <a:cs typeface="Arial"/>
                        </a:rPr>
                        <a:t>1000ha</a:t>
                      </a:r>
                      <a:endParaRPr lang="en-ZA" sz="1100">
                        <a:effectLst/>
                        <a:latin typeface="Arial"/>
                        <a:ea typeface="MS Mincho"/>
                        <a:cs typeface="Times New Roman"/>
                      </a:endParaRPr>
                    </a:p>
                  </a:txBody>
                  <a:tcPr marL="36195" marR="1206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ctr">
                        <a:lnSpc>
                          <a:spcPct val="150000"/>
                        </a:lnSpc>
                        <a:spcAft>
                          <a:spcPts val="800"/>
                        </a:spcAft>
                      </a:pPr>
                      <a:endParaRPr lang="en-ZA" sz="1100" dirty="0">
                        <a:effectLst/>
                        <a:latin typeface="Arial"/>
                        <a:ea typeface="MS Mincho"/>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ZA" sz="800" b="1" kern="1200" dirty="0">
                          <a:effectLst/>
                          <a:latin typeface="Arial"/>
                          <a:ea typeface="Calibri"/>
                          <a:cs typeface="Arial"/>
                        </a:rPr>
                        <a:t>Total of 1 564.129 was achieved</a:t>
                      </a:r>
                      <a:r>
                        <a:rPr lang="en-ZA" sz="800" kern="1200" dirty="0">
                          <a:effectLst/>
                          <a:latin typeface="Arial"/>
                          <a:ea typeface="Calibri"/>
                          <a:cs typeface="Arial"/>
                        </a:rPr>
                        <a:t>. The annual target was exceeded by 564.129 hectares of land facilitated for rezoning</a:t>
                      </a:r>
                      <a:endParaRPr lang="en-ZA" sz="1100" dirty="0">
                        <a:effectLst/>
                        <a:latin typeface="Arial"/>
                        <a:ea typeface="MS Mincho"/>
                        <a:cs typeface="Times New Roman"/>
                      </a:endParaRPr>
                    </a:p>
                  </a:txBody>
                  <a:tcPr marL="3619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pic>
        <p:nvPicPr>
          <p:cNvPr id="4" name="Picture 3"/>
          <p:cNvPicPr>
            <a:picLocks noChangeAspect="1"/>
          </p:cNvPicPr>
          <p:nvPr/>
        </p:nvPicPr>
        <p:blipFill rotWithShape="1">
          <a:blip r:embed="rId4"/>
          <a:srcRect t="340" b="340"/>
          <a:stretch/>
        </p:blipFill>
        <p:spPr>
          <a:xfrm>
            <a:off x="6097843" y="2205087"/>
            <a:ext cx="729434" cy="729434"/>
          </a:xfrm>
          <a:prstGeom prst="ellipse">
            <a:avLst/>
          </a:prstGeom>
        </p:spPr>
      </p:pic>
      <p:pic>
        <p:nvPicPr>
          <p:cNvPr id="5" name="Picture 4"/>
          <p:cNvPicPr>
            <a:picLocks noChangeAspect="1"/>
          </p:cNvPicPr>
          <p:nvPr/>
        </p:nvPicPr>
        <p:blipFill rotWithShape="1">
          <a:blip r:embed="rId4"/>
          <a:srcRect t="340" b="340"/>
          <a:stretch/>
        </p:blipFill>
        <p:spPr>
          <a:xfrm>
            <a:off x="6119000" y="3392871"/>
            <a:ext cx="729434" cy="729434"/>
          </a:xfrm>
          <a:prstGeom prst="ellipse">
            <a:avLst/>
          </a:prstGeom>
        </p:spPr>
      </p:pic>
      <p:pic>
        <p:nvPicPr>
          <p:cNvPr id="6" name="Picture 5"/>
          <p:cNvPicPr>
            <a:picLocks noChangeAspect="1"/>
          </p:cNvPicPr>
          <p:nvPr/>
        </p:nvPicPr>
        <p:blipFill rotWithShape="1">
          <a:blip r:embed="rId4"/>
          <a:srcRect t="340" b="340"/>
          <a:stretch/>
        </p:blipFill>
        <p:spPr>
          <a:xfrm>
            <a:off x="6158615" y="4481814"/>
            <a:ext cx="729434" cy="729434"/>
          </a:xfrm>
          <a:prstGeom prst="ellipse">
            <a:avLst/>
          </a:prstGeom>
        </p:spPr>
      </p:pic>
    </p:spTree>
    <p:extLst>
      <p:ext uri="{BB962C8B-B14F-4D97-AF65-F5344CB8AC3E}">
        <p14:creationId xmlns="" xmlns:p14="http://schemas.microsoft.com/office/powerpoint/2010/main" val="73442894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heme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Theme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2F7069B200FEEC439D4457BBDAE9283A" ma:contentTypeVersion="3" ma:contentTypeDescription="Create a new document." ma:contentTypeScope="" ma:versionID="4ce6229de70485626981af9cb854bc21">
  <xsd:schema xmlns:xsd="http://www.w3.org/2001/XMLSchema" xmlns:xs="http://www.w3.org/2001/XMLSchema" xmlns:p="http://schemas.microsoft.com/office/2006/metadata/properties" xmlns:ns2="529afa31-1cba-4290-9601-e3ef371b56cd" targetNamespace="http://schemas.microsoft.com/office/2006/metadata/properties" ma:root="true" ma:fieldsID="35c45978490cf0ae16cdc392feeb63b4" ns2:_="">
    <xsd:import namespace="529afa31-1cba-4290-9601-e3ef371b56c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9afa31-1cba-4290-9601-e3ef371b56c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529afa31-1cba-4290-9601-e3ef371b56cd">KUSM575TT5NU-12-19</_dlc_DocId>
    <_dlc_DocIdUrl xmlns="529afa31-1cba-4290-9601-e3ef371b56cd">
      <Url>http://hdajhbspprn:81/_layouts/15/DocIdRedir.aspx?ID=KUSM575TT5NU-12-19</Url>
      <Description>KUSM575TT5NU-12-19</Description>
    </_dlc_DocIdUrl>
  </documentManagement>
</p:properties>
</file>

<file path=customXml/itemProps1.xml><?xml version="1.0" encoding="utf-8"?>
<ds:datastoreItem xmlns:ds="http://schemas.openxmlformats.org/officeDocument/2006/customXml" ds:itemID="{796B9176-47F3-413C-BC10-B50E19B25D03}">
  <ds:schemaRefs>
    <ds:schemaRef ds:uri="http://schemas.microsoft.com/sharepoint/v3/contenttype/forms"/>
  </ds:schemaRefs>
</ds:datastoreItem>
</file>

<file path=customXml/itemProps2.xml><?xml version="1.0" encoding="utf-8"?>
<ds:datastoreItem xmlns:ds="http://schemas.openxmlformats.org/officeDocument/2006/customXml" ds:itemID="{E6080FD3-DDD9-4A03-8904-F021B380C125}">
  <ds:schemaRefs>
    <ds:schemaRef ds:uri="http://schemas.microsoft.com/sharepoint/events"/>
  </ds:schemaRefs>
</ds:datastoreItem>
</file>

<file path=customXml/itemProps3.xml><?xml version="1.0" encoding="utf-8"?>
<ds:datastoreItem xmlns:ds="http://schemas.openxmlformats.org/officeDocument/2006/customXml" ds:itemID="{87A9F2B2-1717-455C-BD14-40E551C2A8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9afa31-1cba-4290-9601-e3ef371b56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BE5A3AA-E642-4561-A281-3CBBAEC6B413}">
  <ds:schemaRef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elements/1.1/"/>
    <ds:schemaRef ds:uri="http://purl.org/dc/dcmitype/"/>
    <ds:schemaRef ds:uri="http://purl.org/dc/terms/"/>
    <ds:schemaRef ds:uri="http://schemas.microsoft.com/office/2006/documentManagement/types"/>
    <ds:schemaRef ds:uri="529afa31-1cba-4290-9601-e3ef371b56cd"/>
  </ds:schemaRefs>
</ds:datastoreItem>
</file>

<file path=docProps/app.xml><?xml version="1.0" encoding="utf-8"?>
<Properties xmlns="http://schemas.openxmlformats.org/officeDocument/2006/extended-properties" xmlns:vt="http://schemas.openxmlformats.org/officeDocument/2006/docPropsVTypes">
  <Template>Theme5.thmx</Template>
  <TotalTime>6448</TotalTime>
  <Words>6163</Words>
  <Application>Microsoft Office PowerPoint</Application>
  <PresentationFormat>On-screen Show (4:3)</PresentationFormat>
  <Paragraphs>1126</Paragraphs>
  <Slides>51</Slides>
  <Notes>47</Notes>
  <HiddenSlides>0</HiddenSlides>
  <MMClips>0</MMClips>
  <ScaleCrop>false</ScaleCrop>
  <HeadingPairs>
    <vt:vector size="4" baseType="variant">
      <vt:variant>
        <vt:lpstr>Theme</vt:lpstr>
      </vt:variant>
      <vt:variant>
        <vt:i4>3</vt:i4>
      </vt:variant>
      <vt:variant>
        <vt:lpstr>Slide Titles</vt:lpstr>
      </vt:variant>
      <vt:variant>
        <vt:i4>51</vt:i4>
      </vt:variant>
    </vt:vector>
  </HeadingPairs>
  <TitlesOfParts>
    <vt:vector size="54" baseType="lpstr">
      <vt:lpstr>Theme5</vt:lpstr>
      <vt:lpstr>1_Theme5</vt:lpstr>
      <vt:lpstr>2_Theme5</vt:lpstr>
      <vt:lpstr>Slide 1</vt:lpstr>
      <vt:lpstr>Slide 2</vt:lpstr>
      <vt:lpstr>Slide 3</vt:lpstr>
      <vt:lpstr>HDA Act: Functions</vt:lpstr>
      <vt:lpstr>Slide 5</vt:lpstr>
      <vt:lpstr>Slide 6</vt:lpstr>
      <vt:lpstr>Slide 7</vt:lpstr>
      <vt:lpstr>Slide 8</vt:lpstr>
      <vt:lpstr>MACRO INDICATORS</vt:lpstr>
      <vt:lpstr>MACRO INDICATORS</vt:lpstr>
      <vt:lpstr>MACRO INDICATORS</vt:lpstr>
      <vt:lpstr>MACRO INDICATORS</vt:lpstr>
      <vt:lpstr>PROGRAMME 1: CEO’S OFFICE</vt:lpstr>
      <vt:lpstr>PROGRAMME 1: CEO’S OFFICE</vt:lpstr>
      <vt:lpstr>PROGRAMME 1: CFO’S OFFICE</vt:lpstr>
      <vt:lpstr>PROGRAMME 1 : CFO’s OFFICE</vt:lpstr>
      <vt:lpstr>Continued…</vt:lpstr>
      <vt:lpstr>PROGRAMME 1: CORPORATE SUPPORT</vt:lpstr>
      <vt:lpstr>PROGRAMME 1: CORPORATE SUPPORT</vt:lpstr>
      <vt:lpstr>PROGRAMME 2: ORGANISATIONAL PERFORMANCE</vt:lpstr>
      <vt:lpstr>PROGRAMME 2: ORGANISATIONAL PERFORMANCE</vt:lpstr>
      <vt:lpstr>PROGRAMME 2: COMMUNICATIONS AND SIR</vt:lpstr>
      <vt:lpstr>PROGRAMME: SPATIAL INFORMATION ANALYSIS</vt:lpstr>
      <vt:lpstr>PROGRAMME 3A: NATIONAL TECHNICAL ASSISTANCE</vt:lpstr>
      <vt:lpstr>PROGRAMME 3B: NPD&amp;M</vt:lpstr>
      <vt:lpstr>PROGRAMME 3B: NPD&amp;M</vt:lpstr>
      <vt:lpstr>PROGRAMME 3B: NPD&amp;M</vt:lpstr>
      <vt:lpstr>PROGRAMME 3B: NPD&amp;M</vt:lpstr>
      <vt:lpstr>PROGRAMME 4A: REGIONAL COORDINATION-REGION A</vt:lpstr>
      <vt:lpstr>PROGRAMME 4A: REGIONAL COORDINATION-REGION A</vt:lpstr>
      <vt:lpstr>PROGRAMME 4A: REGIONAL COORDINATION-REGION A</vt:lpstr>
      <vt:lpstr>PROGRAMME 4 REGION A</vt:lpstr>
      <vt:lpstr>PROGRAMME 4A: REGIONAL COORDINATION-REGION B</vt:lpstr>
      <vt:lpstr>PROGRAMME 4A: REGIONAL COORDINATION-REGION B</vt:lpstr>
      <vt:lpstr>PROGRAMME 4A: REGIONAL COORDINATION-REGION C</vt:lpstr>
      <vt:lpstr>PROGRAMME 4B: LAND MANAGEMENT</vt:lpstr>
      <vt:lpstr>PART 2 : BOARD MEMBERS AND  TERMS OF OFFICE</vt:lpstr>
      <vt:lpstr>Slide 38</vt:lpstr>
      <vt:lpstr>PART 3 : MANAGEMENT STRUCTURES AND VACANCIES</vt:lpstr>
      <vt:lpstr>Slide 40</vt:lpstr>
      <vt:lpstr>HDA ORGANOGRAM</vt:lpstr>
      <vt:lpstr>HDA CORE BUSINESS STRUCTURE</vt:lpstr>
      <vt:lpstr>PART 4 :AUDIT OUTCOME</vt:lpstr>
      <vt:lpstr>PART 4 :AUDIT OUTCOME</vt:lpstr>
      <vt:lpstr>PART 5 : FINANCIAL STATEMENT</vt:lpstr>
      <vt:lpstr>PART 4 : FINANCIAL STATEMENTS</vt:lpstr>
      <vt:lpstr>PART 4 : FINANCIAL STATEMENTS</vt:lpstr>
      <vt:lpstr>PART 4 : FINANCIAL STATEMENTS</vt:lpstr>
      <vt:lpstr>Slide 49</vt:lpstr>
      <vt:lpstr>Slide 50</vt:lpstr>
      <vt:lpstr>Slide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Tilana Snyman</dc:creator>
  <cp:lastModifiedBy>PUMZA</cp:lastModifiedBy>
  <cp:revision>477</cp:revision>
  <dcterms:created xsi:type="dcterms:W3CDTF">2017-01-20T09:38:14Z</dcterms:created>
  <dcterms:modified xsi:type="dcterms:W3CDTF">2018-10-12T09:27:11Z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0x0101002F7069B200FEEC439D4457BBDAE9283A</vt:lpwstr>
  </property>
  <property fmtid="{D5CDD505-2E9C-101B-9397-08002B2CF9AE}" pid="3" name="_dlc_DocIdItemGuid">
    <vt:lpwstr>1b067363-9475-4b5a-884d-4f2f46d8cfd2</vt:lpwstr>
  </property>
</Properties>
</file>