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1" r:id="rId2"/>
    <p:sldId id="408" r:id="rId3"/>
    <p:sldId id="695" r:id="rId4"/>
    <p:sldId id="589" r:id="rId5"/>
    <p:sldId id="733" r:id="rId6"/>
    <p:sldId id="729" r:id="rId7"/>
    <p:sldId id="735" r:id="rId8"/>
    <p:sldId id="736" r:id="rId9"/>
    <p:sldId id="658" r:id="rId10"/>
    <p:sldId id="697" r:id="rId11"/>
    <p:sldId id="731" r:id="rId12"/>
    <p:sldId id="696" r:id="rId13"/>
    <p:sldId id="662" r:id="rId14"/>
    <p:sldId id="713" r:id="rId15"/>
    <p:sldId id="732" r:id="rId16"/>
    <p:sldId id="665" r:id="rId17"/>
    <p:sldId id="670" r:id="rId18"/>
    <p:sldId id="709" r:id="rId19"/>
    <p:sldId id="707" r:id="rId20"/>
    <p:sldId id="669" r:id="rId21"/>
    <p:sldId id="671" r:id="rId22"/>
    <p:sldId id="700" r:id="rId23"/>
    <p:sldId id="701" r:id="rId24"/>
    <p:sldId id="674" r:id="rId25"/>
    <p:sldId id="676" r:id="rId26"/>
    <p:sldId id="678" r:id="rId27"/>
    <p:sldId id="724" r:id="rId28"/>
    <p:sldId id="734" r:id="rId29"/>
    <p:sldId id="723" r:id="rId30"/>
    <p:sldId id="730" r:id="rId31"/>
    <p:sldId id="527" r:id="rId32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na" initials="" lastIdx="4" clrIdx="0"/>
  <p:cmAuthor id="1" name="Bongani" initials="" lastIdx="5" clrIdx="1"/>
  <p:cmAuthor id="2" name="ramosm" initials="r" lastIdx="5" clrIdx="2"/>
  <p:cmAuthor id="3" name="Tania Ajam" initials="TA" lastIdx="4" clrIdx="3"/>
  <p:cmAuthor id="4" name="Ramos Mabugu" initials="RM" lastIdx="29" clrIdx="4">
    <p:extLst>
      <p:ext uri="{19B8F6BF-5375-455C-9EA6-DF929625EA0E}">
        <p15:presenceInfo xmlns:p15="http://schemas.microsoft.com/office/powerpoint/2012/main" xmlns="" userId="S-1-5-21-1960408961-796845957-839522115-3168" providerId="AD"/>
      </p:ext>
    </p:extLst>
  </p:cmAuthor>
  <p:cmAuthor id="5" name="Kay Brown" initials="KB" lastIdx="5" clrIdx="5">
    <p:extLst>
      <p:ext uri="{19B8F6BF-5375-455C-9EA6-DF929625EA0E}">
        <p15:presenceInfo xmlns:p15="http://schemas.microsoft.com/office/powerpoint/2012/main" xmlns="" userId="S-1-5-21-1960408961-796845957-839522115-91832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56F60"/>
    <a:srgbClr val="3B7150"/>
    <a:srgbClr val="366C5B"/>
    <a:srgbClr val="FF0000"/>
    <a:srgbClr val="3F9367"/>
    <a:srgbClr val="66FF99"/>
    <a:srgbClr val="99FF99"/>
    <a:srgbClr val="C25552"/>
    <a:srgbClr val="4AAC79"/>
    <a:srgbClr val="CD737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4444" autoAdjust="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96"/>
      </p:cViewPr>
      <p:guideLst>
        <p:guide orient="horz" pos="3132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ZA"/>
  <c:chart>
    <c:autoTitleDeleted val="1"/>
    <c:plotArea>
      <c:layout>
        <c:manualLayout>
          <c:layoutTarget val="inner"/>
          <c:xMode val="edge"/>
          <c:yMode val="edge"/>
          <c:x val="7.497736775121798E-2"/>
          <c:y val="4.4277905900969639E-2"/>
          <c:w val="0.89580851169793396"/>
          <c:h val="0.74211661667222162"/>
        </c:manualLayout>
      </c:layout>
      <c:lineChart>
        <c:grouping val="standard"/>
        <c:ser>
          <c:idx val="0"/>
          <c:order val="0"/>
          <c:tx>
            <c:strRef>
              <c:f>Sheet2!$X$23</c:f>
              <c:strCache>
                <c:ptCount val="1"/>
                <c:pt idx="0">
                  <c:v>Block Grants</c:v>
                </c:pt>
              </c:strCache>
            </c:strRef>
          </c:tx>
          <c:spPr>
            <a:ln w="28575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Sheet2!$Y$22:$AN$22</c:f>
              <c:strCache>
                <c:ptCount val="16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  <c:pt idx="14">
                  <c:v>2017/18</c:v>
                </c:pt>
                <c:pt idx="15">
                  <c:v>2018/19</c:v>
                </c:pt>
              </c:strCache>
            </c:strRef>
          </c:cat>
          <c:val>
            <c:numRef>
              <c:f>Sheet2!$Y$23:$AN$23</c:f>
              <c:numCache>
                <c:formatCode>0.0%</c:formatCode>
                <c:ptCount val="16"/>
                <c:pt idx="0">
                  <c:v>0.10816551667191979</c:v>
                </c:pt>
                <c:pt idx="1">
                  <c:v>6.6353461200546096E-2</c:v>
                </c:pt>
                <c:pt idx="2">
                  <c:v>5.4099049208503176E-2</c:v>
                </c:pt>
                <c:pt idx="3">
                  <c:v>9.336482232488004E-2</c:v>
                </c:pt>
                <c:pt idx="4">
                  <c:v>5.1077918662370866E-2</c:v>
                </c:pt>
                <c:pt idx="5">
                  <c:v>8.8893942059811423E-2</c:v>
                </c:pt>
                <c:pt idx="6">
                  <c:v>7.0194121448913696E-2</c:v>
                </c:pt>
                <c:pt idx="7">
                  <c:v>4.8877251968236349E-2</c:v>
                </c:pt>
                <c:pt idx="8">
                  <c:v>-7.0369699382758508E-3</c:v>
                </c:pt>
                <c:pt idx="9">
                  <c:v>4.0389541535595715E-2</c:v>
                </c:pt>
                <c:pt idx="10">
                  <c:v>2.0238479310097374E-4</c:v>
                </c:pt>
                <c:pt idx="11">
                  <c:v>1.4075262881042546E-2</c:v>
                </c:pt>
                <c:pt idx="12">
                  <c:v>3.2687568631851301E-2</c:v>
                </c:pt>
                <c:pt idx="13">
                  <c:v>-1.1746308996441137E-2</c:v>
                </c:pt>
                <c:pt idx="14">
                  <c:v>5.3656640354827985E-2</c:v>
                </c:pt>
                <c:pt idx="15">
                  <c:v>1.8058542738982112E-2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CF-4185-A98B-BA1934AC8C49}"/>
            </c:ext>
          </c:extLst>
        </c:ser>
        <c:ser>
          <c:idx val="1"/>
          <c:order val="1"/>
          <c:tx>
            <c:strRef>
              <c:f>Sheet2!$X$24</c:f>
              <c:strCache>
                <c:ptCount val="1"/>
                <c:pt idx="0">
                  <c:v>Conditional Grants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Sheet2!$Y$22:$AN$22</c:f>
              <c:strCache>
                <c:ptCount val="16"/>
                <c:pt idx="0">
                  <c:v>2003/04</c:v>
                </c:pt>
                <c:pt idx="1">
                  <c:v>2004/05</c:v>
                </c:pt>
                <c:pt idx="2">
                  <c:v>2005/06</c:v>
                </c:pt>
                <c:pt idx="3">
                  <c:v>2006/07</c:v>
                </c:pt>
                <c:pt idx="4">
                  <c:v>2007/08</c:v>
                </c:pt>
                <c:pt idx="5">
                  <c:v>2008/09</c:v>
                </c:pt>
                <c:pt idx="6">
                  <c:v>2009/10</c:v>
                </c:pt>
                <c:pt idx="7">
                  <c:v>2010/11</c:v>
                </c:pt>
                <c:pt idx="8">
                  <c:v>2011/12</c:v>
                </c:pt>
                <c:pt idx="9">
                  <c:v>2012/13</c:v>
                </c:pt>
                <c:pt idx="10">
                  <c:v>2013/14</c:v>
                </c:pt>
                <c:pt idx="11">
                  <c:v>2014/15</c:v>
                </c:pt>
                <c:pt idx="12">
                  <c:v>2015/16</c:v>
                </c:pt>
                <c:pt idx="13">
                  <c:v>2016/17</c:v>
                </c:pt>
                <c:pt idx="14">
                  <c:v>2017/18</c:v>
                </c:pt>
                <c:pt idx="15">
                  <c:v>2018/19</c:v>
                </c:pt>
              </c:strCache>
            </c:strRef>
          </c:cat>
          <c:val>
            <c:numRef>
              <c:f>Sheet2!$Y$24:$AN$24</c:f>
              <c:numCache>
                <c:formatCode>0.0%</c:formatCode>
                <c:ptCount val="16"/>
                <c:pt idx="0">
                  <c:v>0.12104415686771476</c:v>
                </c:pt>
                <c:pt idx="1">
                  <c:v>7.1907617462974263E-2</c:v>
                </c:pt>
                <c:pt idx="2">
                  <c:v>5.6568355037813323E-2</c:v>
                </c:pt>
                <c:pt idx="3">
                  <c:v>0.31426304158263668</c:v>
                </c:pt>
                <c:pt idx="4">
                  <c:v>-7.7350046644341544E-2</c:v>
                </c:pt>
                <c:pt idx="5">
                  <c:v>0.13464020569188184</c:v>
                </c:pt>
                <c:pt idx="6">
                  <c:v>0.21979196214363131</c:v>
                </c:pt>
                <c:pt idx="7">
                  <c:v>0.26473769374823775</c:v>
                </c:pt>
                <c:pt idx="8">
                  <c:v>9.1701367864254438E-2</c:v>
                </c:pt>
                <c:pt idx="9">
                  <c:v>4.6926855736745036E-2</c:v>
                </c:pt>
                <c:pt idx="10">
                  <c:v>-4.4019858859735375E-2</c:v>
                </c:pt>
                <c:pt idx="11">
                  <c:v>1.2450066439595009E-2</c:v>
                </c:pt>
                <c:pt idx="12">
                  <c:v>1.5803175509910179E-2</c:v>
                </c:pt>
                <c:pt idx="13">
                  <c:v>-1.0530182459596358E-2</c:v>
                </c:pt>
                <c:pt idx="14">
                  <c:v>5.2296841114188426E-2</c:v>
                </c:pt>
                <c:pt idx="15">
                  <c:v>-2.714605797050396E-2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CF-4185-A98B-BA1934AC8C49}"/>
            </c:ext>
          </c:extLst>
        </c:ser>
        <c:dLbls/>
        <c:marker val="1"/>
        <c:axId val="106215680"/>
        <c:axId val="106225664"/>
      </c:lineChart>
      <c:catAx>
        <c:axId val="106215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6225664"/>
        <c:crosses val="autoZero"/>
        <c:lblAlgn val="ctr"/>
        <c:lblOffset val="100"/>
      </c:catAx>
      <c:valAx>
        <c:axId val="106225664"/>
        <c:scaling>
          <c:orientation val="minMax"/>
        </c:scaling>
        <c:axPos val="l"/>
        <c:numFmt formatCode="0.0%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0621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07984261374697"/>
          <c:y val="0.90638667103970771"/>
          <c:w val="0.39888554737042436"/>
          <c:h val="6.068588471332595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1"/>
    </a:solidFill>
    <a:ln>
      <a:solidFill>
        <a:schemeClr val="bg1">
          <a:lumMod val="75000"/>
        </a:schemeClr>
      </a:solidFill>
      <a:prstDash val="solid"/>
    </a:ln>
    <a:effectLst/>
  </c:spPr>
  <c:txPr>
    <a:bodyPr/>
    <a:lstStyle/>
    <a:p>
      <a:pPr>
        <a:defRPr sz="1100"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A6C8B-6F03-4715-8C2A-4955659F7B60}" type="doc">
      <dgm:prSet loTypeId="urn:microsoft.com/office/officeart/2005/8/layout/vList6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3616FB-E10E-40D2-91D1-A04F19A6B870}">
      <dgm:prSet phldrT="[Text]" custT="1"/>
      <dgm:spPr/>
      <dgm:t>
        <a:bodyPr/>
        <a:lstStyle/>
        <a:p>
          <a:pPr algn="l"/>
          <a:r>
            <a:rPr lang="en-US" sz="2000" dirty="0" smtClean="0"/>
            <a:t>Chapter 1</a:t>
          </a:r>
          <a:endParaRPr lang="en-US" sz="2000" dirty="0"/>
        </a:p>
      </dgm:t>
    </dgm:pt>
    <dgm:pt modelId="{DF65D85F-EECC-4943-BD53-AD32E5B7A062}" type="parTrans" cxnId="{5A26EB52-17C2-44F5-8432-CF3DAF2919D4}">
      <dgm:prSet/>
      <dgm:spPr/>
      <dgm:t>
        <a:bodyPr/>
        <a:lstStyle/>
        <a:p>
          <a:endParaRPr lang="en-US"/>
        </a:p>
      </dgm:t>
    </dgm:pt>
    <dgm:pt modelId="{98EB8A14-4DC5-49F5-9A7B-23B880DE54FC}" type="sibTrans" cxnId="{5A26EB52-17C2-44F5-8432-CF3DAF2919D4}">
      <dgm:prSet/>
      <dgm:spPr/>
      <dgm:t>
        <a:bodyPr/>
        <a:lstStyle/>
        <a:p>
          <a:endParaRPr lang="en-US"/>
        </a:p>
      </dgm:t>
    </dgm:pt>
    <dgm:pt modelId="{2C0DE676-BB63-455E-8649-AF149FB746F5}">
      <dgm:prSet phldrT="[Text]" custT="1"/>
      <dgm:spPr/>
      <dgm:t>
        <a:bodyPr/>
        <a:lstStyle/>
        <a:p>
          <a:r>
            <a:rPr lang="en-US" sz="1800" dirty="0" smtClean="0"/>
            <a:t>Re-engineering the Intergovernmental Fiscal Relations System </a:t>
          </a:r>
          <a:endParaRPr lang="en-US" sz="1800" dirty="0"/>
        </a:p>
      </dgm:t>
    </dgm:pt>
    <dgm:pt modelId="{432DC22F-B78E-4BAC-A8BB-BF8C7CAF9E69}" type="parTrans" cxnId="{8D172C88-A1FD-4DE1-97F8-3359AAB82999}">
      <dgm:prSet/>
      <dgm:spPr/>
      <dgm:t>
        <a:bodyPr/>
        <a:lstStyle/>
        <a:p>
          <a:endParaRPr lang="en-US"/>
        </a:p>
      </dgm:t>
    </dgm:pt>
    <dgm:pt modelId="{0FDE21B4-6656-418A-85AE-CAAEEE6072D8}" type="sibTrans" cxnId="{8D172C88-A1FD-4DE1-97F8-3359AAB82999}">
      <dgm:prSet/>
      <dgm:spPr/>
      <dgm:t>
        <a:bodyPr/>
        <a:lstStyle/>
        <a:p>
          <a:endParaRPr lang="en-US"/>
        </a:p>
      </dgm:t>
    </dgm:pt>
    <dgm:pt modelId="{D186E9B0-3A63-4E5A-BDF7-84D41F517FC0}">
      <dgm:prSet phldrT="[Text]" custT="1"/>
      <dgm:spPr/>
      <dgm:t>
        <a:bodyPr/>
        <a:lstStyle/>
        <a:p>
          <a:r>
            <a:rPr lang="en-US" sz="1800" dirty="0" smtClean="0"/>
            <a:t>Recentralisation – Implications for Service Delivery</a:t>
          </a:r>
          <a:endParaRPr lang="en-US" sz="1800" dirty="0"/>
        </a:p>
      </dgm:t>
    </dgm:pt>
    <dgm:pt modelId="{F647B4C4-2B7F-418A-B183-A1EC979F1DAC}" type="parTrans" cxnId="{E012949B-1491-4255-9B20-5B75F5AEBF63}">
      <dgm:prSet/>
      <dgm:spPr/>
      <dgm:t>
        <a:bodyPr/>
        <a:lstStyle/>
        <a:p>
          <a:endParaRPr lang="en-US"/>
        </a:p>
      </dgm:t>
    </dgm:pt>
    <dgm:pt modelId="{ACD6220A-6994-43BA-935C-C8139BA99B1B}" type="sibTrans" cxnId="{E012949B-1491-4255-9B20-5B75F5AEBF63}">
      <dgm:prSet/>
      <dgm:spPr/>
      <dgm:t>
        <a:bodyPr/>
        <a:lstStyle/>
        <a:p>
          <a:endParaRPr lang="en-US"/>
        </a:p>
      </dgm:t>
    </dgm:pt>
    <dgm:pt modelId="{FD667A09-EFD2-44B7-A0CB-09E4502B8B6D}">
      <dgm:prSet custT="1"/>
      <dgm:spPr/>
      <dgm:t>
        <a:bodyPr/>
        <a:lstStyle/>
        <a:p>
          <a:pPr algn="l"/>
          <a:r>
            <a:rPr lang="en-US" sz="2000" dirty="0" smtClean="0"/>
            <a:t>Chapter 3</a:t>
          </a:r>
          <a:endParaRPr lang="en-US" sz="2000" dirty="0"/>
        </a:p>
      </dgm:t>
    </dgm:pt>
    <dgm:pt modelId="{CA37EF9A-43CC-4F69-8D05-F802A916D77E}" type="parTrans" cxnId="{200093B1-3EA9-4FDE-A28C-5D4F77F1B97F}">
      <dgm:prSet/>
      <dgm:spPr/>
      <dgm:t>
        <a:bodyPr/>
        <a:lstStyle/>
        <a:p>
          <a:endParaRPr lang="en-US"/>
        </a:p>
      </dgm:t>
    </dgm:pt>
    <dgm:pt modelId="{2C4CD30D-70B4-4572-B607-4925F24D7C85}" type="sibTrans" cxnId="{200093B1-3EA9-4FDE-A28C-5D4F77F1B97F}">
      <dgm:prSet/>
      <dgm:spPr/>
      <dgm:t>
        <a:bodyPr/>
        <a:lstStyle/>
        <a:p>
          <a:endParaRPr lang="en-US"/>
        </a:p>
      </dgm:t>
    </dgm:pt>
    <dgm:pt modelId="{07D54E10-4427-4DCD-A9A5-384BBA2BA4A5}">
      <dgm:prSet custT="1"/>
      <dgm:spPr/>
      <dgm:t>
        <a:bodyPr/>
        <a:lstStyle/>
        <a:p>
          <a:pPr algn="l"/>
          <a:r>
            <a:rPr lang="en-US" sz="2000" dirty="0" smtClean="0"/>
            <a:t>Chapter 4</a:t>
          </a:r>
          <a:endParaRPr lang="en-US" sz="2000" dirty="0"/>
        </a:p>
      </dgm:t>
    </dgm:pt>
    <dgm:pt modelId="{9FE3CCEE-0AB0-4193-B2CF-F10480CB9DAB}" type="parTrans" cxnId="{63D5F035-5B4D-47EF-AD09-3D8AA8D30745}">
      <dgm:prSet/>
      <dgm:spPr/>
      <dgm:t>
        <a:bodyPr/>
        <a:lstStyle/>
        <a:p>
          <a:endParaRPr lang="en-US"/>
        </a:p>
      </dgm:t>
    </dgm:pt>
    <dgm:pt modelId="{7B6FA775-D0AC-4F8B-B648-FA5A461221ED}" type="sibTrans" cxnId="{63D5F035-5B4D-47EF-AD09-3D8AA8D30745}">
      <dgm:prSet/>
      <dgm:spPr/>
      <dgm:t>
        <a:bodyPr/>
        <a:lstStyle/>
        <a:p>
          <a:endParaRPr lang="en-US"/>
        </a:p>
      </dgm:t>
    </dgm:pt>
    <dgm:pt modelId="{F6FE5795-F1AD-4C57-9DED-7F4DF4B80DC8}">
      <dgm:prSet custT="1"/>
      <dgm:spPr/>
      <dgm:t>
        <a:bodyPr/>
        <a:lstStyle/>
        <a:p>
          <a:pPr algn="l"/>
          <a:r>
            <a:rPr lang="en-US" sz="2000" dirty="0" smtClean="0"/>
            <a:t>Chapter 6</a:t>
          </a:r>
          <a:endParaRPr lang="en-US" sz="2000" dirty="0"/>
        </a:p>
      </dgm:t>
    </dgm:pt>
    <dgm:pt modelId="{D377FC7B-B0AF-4B8B-9F65-8DAC7469CC53}" type="parTrans" cxnId="{D06C5186-4054-476F-8D52-2DDCCFDECE20}">
      <dgm:prSet/>
      <dgm:spPr/>
      <dgm:t>
        <a:bodyPr/>
        <a:lstStyle/>
        <a:p>
          <a:endParaRPr lang="en-US"/>
        </a:p>
      </dgm:t>
    </dgm:pt>
    <dgm:pt modelId="{8BC487C3-A8D3-4A10-AFDA-EF2B9D8E7AE8}" type="sibTrans" cxnId="{D06C5186-4054-476F-8D52-2DDCCFDECE20}">
      <dgm:prSet/>
      <dgm:spPr/>
      <dgm:t>
        <a:bodyPr/>
        <a:lstStyle/>
        <a:p>
          <a:endParaRPr lang="en-US"/>
        </a:p>
      </dgm:t>
    </dgm:pt>
    <dgm:pt modelId="{03578383-0F38-4DAD-89FA-49702173B5CE}">
      <dgm:prSet custT="1"/>
      <dgm:spPr/>
      <dgm:t>
        <a:bodyPr/>
        <a:lstStyle/>
        <a:p>
          <a:pPr algn="l"/>
          <a:r>
            <a:rPr lang="en-US" sz="2000" dirty="0" smtClean="0"/>
            <a:t>Chapter 5</a:t>
          </a:r>
          <a:endParaRPr lang="en-US" sz="2000" dirty="0"/>
        </a:p>
      </dgm:t>
    </dgm:pt>
    <dgm:pt modelId="{C66833D0-3157-4729-898A-2F8D6E02C930}" type="parTrans" cxnId="{6F1F2B4B-AD38-4D65-A246-319C1FF0D2B2}">
      <dgm:prSet/>
      <dgm:spPr/>
      <dgm:t>
        <a:bodyPr/>
        <a:lstStyle/>
        <a:p>
          <a:endParaRPr lang="en-US"/>
        </a:p>
      </dgm:t>
    </dgm:pt>
    <dgm:pt modelId="{B6080434-872B-4FE4-9F6C-96AA55667060}" type="sibTrans" cxnId="{6F1F2B4B-AD38-4D65-A246-319C1FF0D2B2}">
      <dgm:prSet/>
      <dgm:spPr/>
      <dgm:t>
        <a:bodyPr/>
        <a:lstStyle/>
        <a:p>
          <a:endParaRPr lang="en-US"/>
        </a:p>
      </dgm:t>
    </dgm:pt>
    <dgm:pt modelId="{B1EB1238-00F6-4EEF-98A4-68BAC9A6EEFA}">
      <dgm:prSet custT="1"/>
      <dgm:spPr/>
      <dgm:t>
        <a:bodyPr/>
        <a:lstStyle/>
        <a:p>
          <a:r>
            <a:rPr lang="en-US" sz="1800" dirty="0" smtClean="0"/>
            <a:t>Provincial Fiscal Adjustment Mechanisms in Times of Protracted Fiscal Constraints – Case of the Health Sector</a:t>
          </a:r>
          <a:endParaRPr lang="en-US" sz="1800" dirty="0"/>
        </a:p>
      </dgm:t>
    </dgm:pt>
    <dgm:pt modelId="{1AD1174E-A8BF-4D67-B864-38345D4683B5}" type="parTrans" cxnId="{7C88D151-10C6-41A7-9452-20ED2455EF09}">
      <dgm:prSet/>
      <dgm:spPr/>
      <dgm:t>
        <a:bodyPr/>
        <a:lstStyle/>
        <a:p>
          <a:endParaRPr lang="en-US"/>
        </a:p>
      </dgm:t>
    </dgm:pt>
    <dgm:pt modelId="{C84E05BF-164B-453A-8736-F18930A23477}" type="sibTrans" cxnId="{7C88D151-10C6-41A7-9452-20ED2455EF09}">
      <dgm:prSet/>
      <dgm:spPr/>
      <dgm:t>
        <a:bodyPr/>
        <a:lstStyle/>
        <a:p>
          <a:endParaRPr lang="en-US"/>
        </a:p>
      </dgm:t>
    </dgm:pt>
    <dgm:pt modelId="{7BB43841-8938-4CF3-A3FC-C52899FFFC26}">
      <dgm:prSet custT="1"/>
      <dgm:spPr/>
      <dgm:t>
        <a:bodyPr/>
        <a:lstStyle/>
        <a:p>
          <a:r>
            <a:rPr lang="en-US" sz="1800" dirty="0" smtClean="0"/>
            <a:t>Incentive Effects of Intergovernmental Grants – Evidence from Municipalities</a:t>
          </a:r>
          <a:endParaRPr lang="en-US" sz="1800" dirty="0"/>
        </a:p>
      </dgm:t>
    </dgm:pt>
    <dgm:pt modelId="{73CD6989-B18D-4403-8723-57E06AB786E5}" type="parTrans" cxnId="{33B3A8BF-2BAB-49E7-A580-B9FAE2A1E7DF}">
      <dgm:prSet/>
      <dgm:spPr/>
      <dgm:t>
        <a:bodyPr/>
        <a:lstStyle/>
        <a:p>
          <a:endParaRPr lang="en-US"/>
        </a:p>
      </dgm:t>
    </dgm:pt>
    <dgm:pt modelId="{D981BEE9-893F-4566-913D-0C07052AF0D7}" type="sibTrans" cxnId="{33B3A8BF-2BAB-49E7-A580-B9FAE2A1E7DF}">
      <dgm:prSet/>
      <dgm:spPr/>
      <dgm:t>
        <a:bodyPr/>
        <a:lstStyle/>
        <a:p>
          <a:endParaRPr lang="en-US"/>
        </a:p>
      </dgm:t>
    </dgm:pt>
    <dgm:pt modelId="{77DE3E57-2397-4EDE-8B0F-A8A48E9773BD}">
      <dgm:prSet custT="1"/>
      <dgm:spPr/>
      <dgm:t>
        <a:bodyPr/>
        <a:lstStyle/>
        <a:p>
          <a:r>
            <a:rPr lang="en-US" sz="1800" dirty="0" smtClean="0"/>
            <a:t>Assessing Efficiency of Key Provincial Infrastructure Programmes – Case of Education, Health and Public Transport</a:t>
          </a:r>
          <a:endParaRPr lang="en-US" sz="1800" dirty="0"/>
        </a:p>
      </dgm:t>
    </dgm:pt>
    <dgm:pt modelId="{75837FDA-7BCC-4343-A048-2167CE234871}" type="parTrans" cxnId="{E3D22002-EA51-48AB-9C92-97585897F0BB}">
      <dgm:prSet/>
      <dgm:spPr/>
      <dgm:t>
        <a:bodyPr/>
        <a:lstStyle/>
        <a:p>
          <a:endParaRPr lang="en-US"/>
        </a:p>
      </dgm:t>
    </dgm:pt>
    <dgm:pt modelId="{6078D962-9FE3-4132-8B1C-9C71EC43509F}" type="sibTrans" cxnId="{E3D22002-EA51-48AB-9C92-97585897F0BB}">
      <dgm:prSet/>
      <dgm:spPr/>
      <dgm:t>
        <a:bodyPr/>
        <a:lstStyle/>
        <a:p>
          <a:endParaRPr lang="en-US"/>
        </a:p>
      </dgm:t>
    </dgm:pt>
    <dgm:pt modelId="{046886FD-409A-4084-869F-A707B42D13A7}">
      <dgm:prSet custT="1"/>
      <dgm:spPr/>
      <dgm:t>
        <a:bodyPr/>
        <a:lstStyle/>
        <a:p>
          <a:r>
            <a:rPr lang="en-US" sz="1800" dirty="0" smtClean="0"/>
            <a:t>Assessing the Effectiveness of Intergovernmental Fiscal Relations Instruments in Addressing Water Challenges</a:t>
          </a:r>
          <a:endParaRPr lang="en-US" sz="1800" dirty="0"/>
        </a:p>
      </dgm:t>
    </dgm:pt>
    <dgm:pt modelId="{28AFEEEF-1791-4E94-97AE-4CB5DBAF8B90}" type="parTrans" cxnId="{9675F187-A413-4FA6-B7AB-BAC24EEF6C07}">
      <dgm:prSet/>
      <dgm:spPr/>
      <dgm:t>
        <a:bodyPr/>
        <a:lstStyle/>
        <a:p>
          <a:endParaRPr lang="en-US"/>
        </a:p>
      </dgm:t>
    </dgm:pt>
    <dgm:pt modelId="{428AD0A6-8EBC-4A7E-AE76-D2CF3BDF3F9E}" type="sibTrans" cxnId="{9675F187-A413-4FA6-B7AB-BAC24EEF6C07}">
      <dgm:prSet/>
      <dgm:spPr/>
      <dgm:t>
        <a:bodyPr/>
        <a:lstStyle/>
        <a:p>
          <a:endParaRPr lang="en-US"/>
        </a:p>
      </dgm:t>
    </dgm:pt>
    <dgm:pt modelId="{288E1324-98A6-43A7-ACCD-2A75DE83AFDE}">
      <dgm:prSet phldrT="[Text]" custT="1"/>
      <dgm:spPr/>
      <dgm:t>
        <a:bodyPr/>
        <a:lstStyle/>
        <a:p>
          <a:pPr algn="l"/>
          <a:r>
            <a:rPr lang="en-US" sz="2000" dirty="0" smtClean="0"/>
            <a:t>Chapter 2</a:t>
          </a:r>
          <a:endParaRPr lang="en-US" sz="2000" dirty="0"/>
        </a:p>
      </dgm:t>
    </dgm:pt>
    <dgm:pt modelId="{3B564E04-C8E2-4C18-B913-D7357550E1D6}" type="sibTrans" cxnId="{61680354-3CA6-4160-8FE6-9D2031F70A25}">
      <dgm:prSet/>
      <dgm:spPr/>
      <dgm:t>
        <a:bodyPr/>
        <a:lstStyle/>
        <a:p>
          <a:endParaRPr lang="en-US"/>
        </a:p>
      </dgm:t>
    </dgm:pt>
    <dgm:pt modelId="{BA2024FD-67BC-4A3C-B357-F1D42BF84FF0}" type="parTrans" cxnId="{61680354-3CA6-4160-8FE6-9D2031F70A25}">
      <dgm:prSet/>
      <dgm:spPr/>
      <dgm:t>
        <a:bodyPr/>
        <a:lstStyle/>
        <a:p>
          <a:endParaRPr lang="en-US"/>
        </a:p>
      </dgm:t>
    </dgm:pt>
    <dgm:pt modelId="{2897FD04-ACAE-411A-A0BB-C1A5BEAB472A}">
      <dgm:prSet phldrT="[Text]" custT="1"/>
      <dgm:spPr/>
      <dgm:t>
        <a:bodyPr/>
        <a:lstStyle/>
        <a:p>
          <a:endParaRPr lang="en-US" sz="1800" dirty="0"/>
        </a:p>
      </dgm:t>
    </dgm:pt>
    <dgm:pt modelId="{95CEA215-BED6-4DA5-AF8A-F398C1664AD4}" type="parTrans" cxnId="{F5FFB6FA-1C11-404F-A4B2-2AD2ACB7F991}">
      <dgm:prSet/>
      <dgm:spPr/>
      <dgm:t>
        <a:bodyPr/>
        <a:lstStyle/>
        <a:p>
          <a:endParaRPr lang="en-US"/>
        </a:p>
      </dgm:t>
    </dgm:pt>
    <dgm:pt modelId="{01EC507B-E734-4A6E-8A31-ABA1A4C7172D}" type="sibTrans" cxnId="{F5FFB6FA-1C11-404F-A4B2-2AD2ACB7F991}">
      <dgm:prSet/>
      <dgm:spPr/>
      <dgm:t>
        <a:bodyPr/>
        <a:lstStyle/>
        <a:p>
          <a:endParaRPr lang="en-US"/>
        </a:p>
      </dgm:t>
    </dgm:pt>
    <dgm:pt modelId="{D8BD49AA-40DF-43BE-AEC8-B3DA4E93ED53}">
      <dgm:prSet phldrT="[Text]" custT="1"/>
      <dgm:spPr/>
      <dgm:t>
        <a:bodyPr/>
        <a:lstStyle/>
        <a:p>
          <a:endParaRPr lang="en-US" sz="1800" dirty="0"/>
        </a:p>
      </dgm:t>
    </dgm:pt>
    <dgm:pt modelId="{53756986-DF58-47AE-B4A3-D2B784F8E5E4}" type="parTrans" cxnId="{EA554453-01C9-4364-87F1-4DA79F6E406C}">
      <dgm:prSet/>
      <dgm:spPr/>
      <dgm:t>
        <a:bodyPr/>
        <a:lstStyle/>
        <a:p>
          <a:endParaRPr lang="en-US"/>
        </a:p>
      </dgm:t>
    </dgm:pt>
    <dgm:pt modelId="{739DA8BA-D832-4986-B884-6982C5F98547}" type="sibTrans" cxnId="{EA554453-01C9-4364-87F1-4DA79F6E406C}">
      <dgm:prSet/>
      <dgm:spPr/>
      <dgm:t>
        <a:bodyPr/>
        <a:lstStyle/>
        <a:p>
          <a:endParaRPr lang="en-US"/>
        </a:p>
      </dgm:t>
    </dgm:pt>
    <dgm:pt modelId="{623E183B-7898-4CE3-9F68-8CD08A61FD4B}" type="pres">
      <dgm:prSet presAssocID="{440A6C8B-6F03-4715-8C2A-4955659F7B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25AC1E-A5E0-4438-A99A-55D775E02850}" type="pres">
      <dgm:prSet presAssocID="{0C3616FB-E10E-40D2-91D1-A04F19A6B870}" presName="linNode" presStyleCnt="0"/>
      <dgm:spPr/>
    </dgm:pt>
    <dgm:pt modelId="{A69E6016-A94F-41E7-994D-8907DEED1E05}" type="pres">
      <dgm:prSet presAssocID="{0C3616FB-E10E-40D2-91D1-A04F19A6B870}" presName="parentShp" presStyleLbl="node1" presStyleIdx="0" presStyleCnt="6" custScaleX="58174" custLinFactNeighborX="-2589" custLinFactNeighborY="-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19D6-9FB3-410A-9A76-17C7ACC0BF5E}" type="pres">
      <dgm:prSet presAssocID="{0C3616FB-E10E-40D2-91D1-A04F19A6B870}" presName="childShp" presStyleLbl="bgAccFollowNode1" presStyleIdx="0" presStyleCnt="6" custScaleX="122705" custLinFactNeighborX="1425" custLinFactNeighborY="3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AB401-71A8-46D5-B4DB-8982C2D22F23}" type="pres">
      <dgm:prSet presAssocID="{98EB8A14-4DC5-49F5-9A7B-23B880DE54FC}" presName="spacing" presStyleCnt="0"/>
      <dgm:spPr/>
    </dgm:pt>
    <dgm:pt modelId="{F9A63BD7-6723-47C5-8A9C-92BFD6F13A51}" type="pres">
      <dgm:prSet presAssocID="{288E1324-98A6-43A7-ACCD-2A75DE83AFDE}" presName="linNode" presStyleCnt="0"/>
      <dgm:spPr/>
    </dgm:pt>
    <dgm:pt modelId="{5BE44A04-B4F4-4D87-B199-AC8C62835E6E}" type="pres">
      <dgm:prSet presAssocID="{288E1324-98A6-43A7-ACCD-2A75DE83AFDE}" presName="parentShp" presStyleLbl="node1" presStyleIdx="1" presStyleCnt="6" custScaleX="58174" custLinFactNeighborX="-2589" custLinFactNeighborY="1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22066-668A-4E4C-A27A-AA1F872406B9}" type="pres">
      <dgm:prSet presAssocID="{288E1324-98A6-43A7-ACCD-2A75DE83AFDE}" presName="childShp" presStyleLbl="bgAccFollowNode1" presStyleIdx="1" presStyleCnt="6" custScaleX="122705" custLinFactNeighborX="1425" custLinFactNeighborY="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8437BE-C757-411A-952E-A11F4B2734DF}" type="pres">
      <dgm:prSet presAssocID="{3B564E04-C8E2-4C18-B913-D7357550E1D6}" presName="spacing" presStyleCnt="0"/>
      <dgm:spPr/>
    </dgm:pt>
    <dgm:pt modelId="{AEF252BE-5005-49F5-B4E7-B928B1B01536}" type="pres">
      <dgm:prSet presAssocID="{FD667A09-EFD2-44B7-A0CB-09E4502B8B6D}" presName="linNode" presStyleCnt="0"/>
      <dgm:spPr/>
    </dgm:pt>
    <dgm:pt modelId="{EE9E9CB9-E20F-4530-9ADB-189CA4B9B2CE}" type="pres">
      <dgm:prSet presAssocID="{FD667A09-EFD2-44B7-A0CB-09E4502B8B6D}" presName="parentShp" presStyleLbl="node1" presStyleIdx="2" presStyleCnt="6" custScaleX="58174" custLinFactNeighborX="-4957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E381F-9CD4-48FB-BD29-93A38414F2A0}" type="pres">
      <dgm:prSet presAssocID="{FD667A09-EFD2-44B7-A0CB-09E4502B8B6D}" presName="childShp" presStyleLbl="bgAccFollowNode1" presStyleIdx="2" presStyleCnt="6" custScaleX="122705" custLinFactNeighborX="1425" custLinFactNeighborY="-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ACBDA5-9C21-489C-8AAE-5BA1DD95ADDF}" type="pres">
      <dgm:prSet presAssocID="{2C4CD30D-70B4-4572-B607-4925F24D7C85}" presName="spacing" presStyleCnt="0"/>
      <dgm:spPr/>
    </dgm:pt>
    <dgm:pt modelId="{2E1610FC-2FFE-43A0-9A1E-CD883F7DD75C}" type="pres">
      <dgm:prSet presAssocID="{07D54E10-4427-4DCD-A9A5-384BBA2BA4A5}" presName="linNode" presStyleCnt="0"/>
      <dgm:spPr/>
    </dgm:pt>
    <dgm:pt modelId="{E585C92E-097B-4824-8DCB-34451A92C8E8}" type="pres">
      <dgm:prSet presAssocID="{07D54E10-4427-4DCD-A9A5-384BBA2BA4A5}" presName="parentShp" presStyleLbl="node1" presStyleIdx="3" presStyleCnt="6" custScaleX="58174" custLinFactNeighborX="-4957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E6F853-E103-4A69-9F12-B0E006774E7B}" type="pres">
      <dgm:prSet presAssocID="{07D54E10-4427-4DCD-A9A5-384BBA2BA4A5}" presName="childShp" presStyleLbl="bgAccFollowNode1" presStyleIdx="3" presStyleCnt="6" custScaleX="12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0279C1-793B-4B86-9D76-8C099CBA1340}" type="pres">
      <dgm:prSet presAssocID="{7B6FA775-D0AC-4F8B-B648-FA5A461221ED}" presName="spacing" presStyleCnt="0"/>
      <dgm:spPr/>
    </dgm:pt>
    <dgm:pt modelId="{751808A8-2647-4481-A857-B9BA4F9F31B5}" type="pres">
      <dgm:prSet presAssocID="{03578383-0F38-4DAD-89FA-49702173B5CE}" presName="linNode" presStyleCnt="0"/>
      <dgm:spPr/>
    </dgm:pt>
    <dgm:pt modelId="{F811D591-3923-4F6A-878D-D2597126DEA0}" type="pres">
      <dgm:prSet presAssocID="{03578383-0F38-4DAD-89FA-49702173B5CE}" presName="parentShp" presStyleLbl="node1" presStyleIdx="4" presStyleCnt="6" custScaleX="58174" custLinFactNeighborX="-4957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D581EE-51E6-4E7C-AFD4-ECE4DC4F25DF}" type="pres">
      <dgm:prSet presAssocID="{03578383-0F38-4DAD-89FA-49702173B5CE}" presName="childShp" presStyleLbl="bgAccFollowNode1" presStyleIdx="4" presStyleCnt="6" custScaleX="122705" custLinFactNeighborX="70" custLinFactNeighborY="-17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C7A6B1-44A4-44D7-9621-7C39E023AF22}" type="pres">
      <dgm:prSet presAssocID="{B6080434-872B-4FE4-9F6C-96AA55667060}" presName="spacing" presStyleCnt="0"/>
      <dgm:spPr/>
    </dgm:pt>
    <dgm:pt modelId="{B9FCED8A-6B17-49C5-829F-483595E96508}" type="pres">
      <dgm:prSet presAssocID="{F6FE5795-F1AD-4C57-9DED-7F4DF4B80DC8}" presName="linNode" presStyleCnt="0"/>
      <dgm:spPr/>
    </dgm:pt>
    <dgm:pt modelId="{350E6E5F-E9B1-4789-A9BD-F7D035303B4D}" type="pres">
      <dgm:prSet presAssocID="{F6FE5795-F1AD-4C57-9DED-7F4DF4B80DC8}" presName="parentShp" presStyleLbl="node1" presStyleIdx="5" presStyleCnt="6" custScaleX="58174" custLinFactNeighborX="-5090" custLinFactNeighborY="-6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940676-015B-4AC7-A837-5221AB6D60D7}" type="pres">
      <dgm:prSet presAssocID="{F6FE5795-F1AD-4C57-9DED-7F4DF4B80DC8}" presName="childShp" presStyleLbl="bgAccFollowNode1" presStyleIdx="5" presStyleCnt="6" custScaleX="1227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B3A8BF-2BAB-49E7-A580-B9FAE2A1E7DF}" srcId="{07D54E10-4427-4DCD-A9A5-384BBA2BA4A5}" destId="{7BB43841-8938-4CF3-A3FC-C52899FFFC26}" srcOrd="0" destOrd="0" parTransId="{73CD6989-B18D-4403-8723-57E06AB786E5}" sibTransId="{D981BEE9-893F-4566-913D-0C07052AF0D7}"/>
    <dgm:cxn modelId="{E2534534-8C8B-491A-A51A-561C83D33778}" type="presOf" srcId="{FD667A09-EFD2-44B7-A0CB-09E4502B8B6D}" destId="{EE9E9CB9-E20F-4530-9ADB-189CA4B9B2CE}" srcOrd="0" destOrd="0" presId="urn:microsoft.com/office/officeart/2005/8/layout/vList6"/>
    <dgm:cxn modelId="{63D5F035-5B4D-47EF-AD09-3D8AA8D30745}" srcId="{440A6C8B-6F03-4715-8C2A-4955659F7B60}" destId="{07D54E10-4427-4DCD-A9A5-384BBA2BA4A5}" srcOrd="3" destOrd="0" parTransId="{9FE3CCEE-0AB0-4193-B2CF-F10480CB9DAB}" sibTransId="{7B6FA775-D0AC-4F8B-B648-FA5A461221ED}"/>
    <dgm:cxn modelId="{5A26EB52-17C2-44F5-8432-CF3DAF2919D4}" srcId="{440A6C8B-6F03-4715-8C2A-4955659F7B60}" destId="{0C3616FB-E10E-40D2-91D1-A04F19A6B870}" srcOrd="0" destOrd="0" parTransId="{DF65D85F-EECC-4943-BD53-AD32E5B7A062}" sibTransId="{98EB8A14-4DC5-49F5-9A7B-23B880DE54FC}"/>
    <dgm:cxn modelId="{61680354-3CA6-4160-8FE6-9D2031F70A25}" srcId="{440A6C8B-6F03-4715-8C2A-4955659F7B60}" destId="{288E1324-98A6-43A7-ACCD-2A75DE83AFDE}" srcOrd="1" destOrd="0" parTransId="{BA2024FD-67BC-4A3C-B357-F1D42BF84FF0}" sibTransId="{3B564E04-C8E2-4C18-B913-D7357550E1D6}"/>
    <dgm:cxn modelId="{F5FFB6FA-1C11-404F-A4B2-2AD2ACB7F991}" srcId="{0C3616FB-E10E-40D2-91D1-A04F19A6B870}" destId="{2897FD04-ACAE-411A-A0BB-C1A5BEAB472A}" srcOrd="0" destOrd="0" parTransId="{95CEA215-BED6-4DA5-AF8A-F398C1664AD4}" sibTransId="{01EC507B-E734-4A6E-8A31-ABA1A4C7172D}"/>
    <dgm:cxn modelId="{9291F0F1-9018-473F-9B1A-241BD4281786}" type="presOf" srcId="{2C0DE676-BB63-455E-8649-AF149FB746F5}" destId="{815719D6-9FB3-410A-9A76-17C7ACC0BF5E}" srcOrd="0" destOrd="1" presId="urn:microsoft.com/office/officeart/2005/8/layout/vList6"/>
    <dgm:cxn modelId="{15DFB12E-425E-4C1D-AE94-B519A73F81E1}" type="presOf" srcId="{D8BD49AA-40DF-43BE-AEC8-B3DA4E93ED53}" destId="{54322066-668A-4E4C-A27A-AA1F872406B9}" srcOrd="0" destOrd="0" presId="urn:microsoft.com/office/officeart/2005/8/layout/vList6"/>
    <dgm:cxn modelId="{C0985537-749F-471F-9AC1-8FC6D56F149A}" type="presOf" srcId="{D186E9B0-3A63-4E5A-BDF7-84D41F517FC0}" destId="{54322066-668A-4E4C-A27A-AA1F872406B9}" srcOrd="0" destOrd="1" presId="urn:microsoft.com/office/officeart/2005/8/layout/vList6"/>
    <dgm:cxn modelId="{9675F187-A413-4FA6-B7AB-BAC24EEF6C07}" srcId="{F6FE5795-F1AD-4C57-9DED-7F4DF4B80DC8}" destId="{046886FD-409A-4084-869F-A707B42D13A7}" srcOrd="0" destOrd="0" parTransId="{28AFEEEF-1791-4E94-97AE-4CB5DBAF8B90}" sibTransId="{428AD0A6-8EBC-4A7E-AE76-D2CF3BDF3F9E}"/>
    <dgm:cxn modelId="{E3D22002-EA51-48AB-9C92-97585897F0BB}" srcId="{03578383-0F38-4DAD-89FA-49702173B5CE}" destId="{77DE3E57-2397-4EDE-8B0F-A8A48E9773BD}" srcOrd="0" destOrd="0" parTransId="{75837FDA-7BCC-4343-A048-2167CE234871}" sibTransId="{6078D962-9FE3-4132-8B1C-9C71EC43509F}"/>
    <dgm:cxn modelId="{D06C5186-4054-476F-8D52-2DDCCFDECE20}" srcId="{440A6C8B-6F03-4715-8C2A-4955659F7B60}" destId="{F6FE5795-F1AD-4C57-9DED-7F4DF4B80DC8}" srcOrd="5" destOrd="0" parTransId="{D377FC7B-B0AF-4B8B-9F65-8DAC7469CC53}" sibTransId="{8BC487C3-A8D3-4A10-AFDA-EF2B9D8E7AE8}"/>
    <dgm:cxn modelId="{E22A1947-B466-43FF-9320-B096A0F7AE16}" type="presOf" srcId="{77DE3E57-2397-4EDE-8B0F-A8A48E9773BD}" destId="{0DD581EE-51E6-4E7C-AFD4-ECE4DC4F25DF}" srcOrd="0" destOrd="0" presId="urn:microsoft.com/office/officeart/2005/8/layout/vList6"/>
    <dgm:cxn modelId="{FD65CF95-EB14-438B-9851-B3D012462666}" type="presOf" srcId="{03578383-0F38-4DAD-89FA-49702173B5CE}" destId="{F811D591-3923-4F6A-878D-D2597126DEA0}" srcOrd="0" destOrd="0" presId="urn:microsoft.com/office/officeart/2005/8/layout/vList6"/>
    <dgm:cxn modelId="{B6298FB8-15D3-43E6-B1D9-EA0A7BAA5879}" type="presOf" srcId="{288E1324-98A6-43A7-ACCD-2A75DE83AFDE}" destId="{5BE44A04-B4F4-4D87-B199-AC8C62835E6E}" srcOrd="0" destOrd="0" presId="urn:microsoft.com/office/officeart/2005/8/layout/vList6"/>
    <dgm:cxn modelId="{4156AD4C-4995-4AA7-B930-2FC0801E8A84}" type="presOf" srcId="{F6FE5795-F1AD-4C57-9DED-7F4DF4B80DC8}" destId="{350E6E5F-E9B1-4789-A9BD-F7D035303B4D}" srcOrd="0" destOrd="0" presId="urn:microsoft.com/office/officeart/2005/8/layout/vList6"/>
    <dgm:cxn modelId="{496203E1-53D0-4149-BA08-9AF4A7BBCC29}" type="presOf" srcId="{2897FD04-ACAE-411A-A0BB-C1A5BEAB472A}" destId="{815719D6-9FB3-410A-9A76-17C7ACC0BF5E}" srcOrd="0" destOrd="0" presId="urn:microsoft.com/office/officeart/2005/8/layout/vList6"/>
    <dgm:cxn modelId="{EA554453-01C9-4364-87F1-4DA79F6E406C}" srcId="{288E1324-98A6-43A7-ACCD-2A75DE83AFDE}" destId="{D8BD49AA-40DF-43BE-AEC8-B3DA4E93ED53}" srcOrd="0" destOrd="0" parTransId="{53756986-DF58-47AE-B4A3-D2B784F8E5E4}" sibTransId="{739DA8BA-D832-4986-B884-6982C5F98547}"/>
    <dgm:cxn modelId="{64729AFB-31F6-4FC8-AA40-7AC29D3DE959}" type="presOf" srcId="{046886FD-409A-4084-869F-A707B42D13A7}" destId="{7B940676-015B-4AC7-A837-5221AB6D60D7}" srcOrd="0" destOrd="0" presId="urn:microsoft.com/office/officeart/2005/8/layout/vList6"/>
    <dgm:cxn modelId="{E012949B-1491-4255-9B20-5B75F5AEBF63}" srcId="{288E1324-98A6-43A7-ACCD-2A75DE83AFDE}" destId="{D186E9B0-3A63-4E5A-BDF7-84D41F517FC0}" srcOrd="1" destOrd="0" parTransId="{F647B4C4-2B7F-418A-B183-A1EC979F1DAC}" sibTransId="{ACD6220A-6994-43BA-935C-C8139BA99B1B}"/>
    <dgm:cxn modelId="{8D172C88-A1FD-4DE1-97F8-3359AAB82999}" srcId="{0C3616FB-E10E-40D2-91D1-A04F19A6B870}" destId="{2C0DE676-BB63-455E-8649-AF149FB746F5}" srcOrd="1" destOrd="0" parTransId="{432DC22F-B78E-4BAC-A8BB-BF8C7CAF9E69}" sibTransId="{0FDE21B4-6656-418A-85AE-CAAEEE6072D8}"/>
    <dgm:cxn modelId="{2484C68E-1E11-4540-8EBC-2F07CE191FF5}" type="presOf" srcId="{B1EB1238-00F6-4EEF-98A4-68BAC9A6EEFA}" destId="{4CEE381F-9CD4-48FB-BD29-93A38414F2A0}" srcOrd="0" destOrd="0" presId="urn:microsoft.com/office/officeart/2005/8/layout/vList6"/>
    <dgm:cxn modelId="{7C88D151-10C6-41A7-9452-20ED2455EF09}" srcId="{FD667A09-EFD2-44B7-A0CB-09E4502B8B6D}" destId="{B1EB1238-00F6-4EEF-98A4-68BAC9A6EEFA}" srcOrd="0" destOrd="0" parTransId="{1AD1174E-A8BF-4D67-B864-38345D4683B5}" sibTransId="{C84E05BF-164B-453A-8736-F18930A23477}"/>
    <dgm:cxn modelId="{200093B1-3EA9-4FDE-A28C-5D4F77F1B97F}" srcId="{440A6C8B-6F03-4715-8C2A-4955659F7B60}" destId="{FD667A09-EFD2-44B7-A0CB-09E4502B8B6D}" srcOrd="2" destOrd="0" parTransId="{CA37EF9A-43CC-4F69-8D05-F802A916D77E}" sibTransId="{2C4CD30D-70B4-4572-B607-4925F24D7C85}"/>
    <dgm:cxn modelId="{4C562244-99D4-4344-AFA8-BD1B362CAAE6}" type="presOf" srcId="{0C3616FB-E10E-40D2-91D1-A04F19A6B870}" destId="{A69E6016-A94F-41E7-994D-8907DEED1E05}" srcOrd="0" destOrd="0" presId="urn:microsoft.com/office/officeart/2005/8/layout/vList6"/>
    <dgm:cxn modelId="{7075CBC7-E9C9-49C3-95F1-3AC64FFD4331}" type="presOf" srcId="{440A6C8B-6F03-4715-8C2A-4955659F7B60}" destId="{623E183B-7898-4CE3-9F68-8CD08A61FD4B}" srcOrd="0" destOrd="0" presId="urn:microsoft.com/office/officeart/2005/8/layout/vList6"/>
    <dgm:cxn modelId="{E2E560DA-4634-4927-8FE7-804A52E27870}" type="presOf" srcId="{07D54E10-4427-4DCD-A9A5-384BBA2BA4A5}" destId="{E585C92E-097B-4824-8DCB-34451A92C8E8}" srcOrd="0" destOrd="0" presId="urn:microsoft.com/office/officeart/2005/8/layout/vList6"/>
    <dgm:cxn modelId="{6F1F2B4B-AD38-4D65-A246-319C1FF0D2B2}" srcId="{440A6C8B-6F03-4715-8C2A-4955659F7B60}" destId="{03578383-0F38-4DAD-89FA-49702173B5CE}" srcOrd="4" destOrd="0" parTransId="{C66833D0-3157-4729-898A-2F8D6E02C930}" sibTransId="{B6080434-872B-4FE4-9F6C-96AA55667060}"/>
    <dgm:cxn modelId="{BBD57720-CACC-4536-BB66-B58A355DEFC1}" type="presOf" srcId="{7BB43841-8938-4CF3-A3FC-C52899FFFC26}" destId="{F4E6F853-E103-4A69-9F12-B0E006774E7B}" srcOrd="0" destOrd="0" presId="urn:microsoft.com/office/officeart/2005/8/layout/vList6"/>
    <dgm:cxn modelId="{01C61936-65EB-498A-9F2A-5286AA701B68}" type="presParOf" srcId="{623E183B-7898-4CE3-9F68-8CD08A61FD4B}" destId="{6C25AC1E-A5E0-4438-A99A-55D775E02850}" srcOrd="0" destOrd="0" presId="urn:microsoft.com/office/officeart/2005/8/layout/vList6"/>
    <dgm:cxn modelId="{14E62504-585C-4FD1-8FA7-F4C41A80EC52}" type="presParOf" srcId="{6C25AC1E-A5E0-4438-A99A-55D775E02850}" destId="{A69E6016-A94F-41E7-994D-8907DEED1E05}" srcOrd="0" destOrd="0" presId="urn:microsoft.com/office/officeart/2005/8/layout/vList6"/>
    <dgm:cxn modelId="{32B340D8-51E0-4EF7-88C8-E69FF0C99CC3}" type="presParOf" srcId="{6C25AC1E-A5E0-4438-A99A-55D775E02850}" destId="{815719D6-9FB3-410A-9A76-17C7ACC0BF5E}" srcOrd="1" destOrd="0" presId="urn:microsoft.com/office/officeart/2005/8/layout/vList6"/>
    <dgm:cxn modelId="{77C373A7-02E9-4EC8-9064-A93D0A3C6E07}" type="presParOf" srcId="{623E183B-7898-4CE3-9F68-8CD08A61FD4B}" destId="{EF3AB401-71A8-46D5-B4DB-8982C2D22F23}" srcOrd="1" destOrd="0" presId="urn:microsoft.com/office/officeart/2005/8/layout/vList6"/>
    <dgm:cxn modelId="{D04A3484-17F6-4401-B8D0-668196C99D14}" type="presParOf" srcId="{623E183B-7898-4CE3-9F68-8CD08A61FD4B}" destId="{F9A63BD7-6723-47C5-8A9C-92BFD6F13A51}" srcOrd="2" destOrd="0" presId="urn:microsoft.com/office/officeart/2005/8/layout/vList6"/>
    <dgm:cxn modelId="{DED01F0B-1554-4F36-944C-17E234B634BE}" type="presParOf" srcId="{F9A63BD7-6723-47C5-8A9C-92BFD6F13A51}" destId="{5BE44A04-B4F4-4D87-B199-AC8C62835E6E}" srcOrd="0" destOrd="0" presId="urn:microsoft.com/office/officeart/2005/8/layout/vList6"/>
    <dgm:cxn modelId="{93EB8E23-E2CD-4171-AB8F-EED67A165B02}" type="presParOf" srcId="{F9A63BD7-6723-47C5-8A9C-92BFD6F13A51}" destId="{54322066-668A-4E4C-A27A-AA1F872406B9}" srcOrd="1" destOrd="0" presId="urn:microsoft.com/office/officeart/2005/8/layout/vList6"/>
    <dgm:cxn modelId="{FA5F4C4B-6630-4258-874F-6CE5B2A5352B}" type="presParOf" srcId="{623E183B-7898-4CE3-9F68-8CD08A61FD4B}" destId="{D78437BE-C757-411A-952E-A11F4B2734DF}" srcOrd="3" destOrd="0" presId="urn:microsoft.com/office/officeart/2005/8/layout/vList6"/>
    <dgm:cxn modelId="{041D9B88-A697-4179-B7E0-CB3429915BED}" type="presParOf" srcId="{623E183B-7898-4CE3-9F68-8CD08A61FD4B}" destId="{AEF252BE-5005-49F5-B4E7-B928B1B01536}" srcOrd="4" destOrd="0" presId="urn:microsoft.com/office/officeart/2005/8/layout/vList6"/>
    <dgm:cxn modelId="{C6482102-AE59-45C1-8BED-68F3F3E0B820}" type="presParOf" srcId="{AEF252BE-5005-49F5-B4E7-B928B1B01536}" destId="{EE9E9CB9-E20F-4530-9ADB-189CA4B9B2CE}" srcOrd="0" destOrd="0" presId="urn:microsoft.com/office/officeart/2005/8/layout/vList6"/>
    <dgm:cxn modelId="{1579AF96-45F9-4F36-852D-A0309B0B7F43}" type="presParOf" srcId="{AEF252BE-5005-49F5-B4E7-B928B1B01536}" destId="{4CEE381F-9CD4-48FB-BD29-93A38414F2A0}" srcOrd="1" destOrd="0" presId="urn:microsoft.com/office/officeart/2005/8/layout/vList6"/>
    <dgm:cxn modelId="{8E0AF3BA-BE1B-4E3C-9C33-2D8B8313F320}" type="presParOf" srcId="{623E183B-7898-4CE3-9F68-8CD08A61FD4B}" destId="{A5ACBDA5-9C21-489C-8AAE-5BA1DD95ADDF}" srcOrd="5" destOrd="0" presId="urn:microsoft.com/office/officeart/2005/8/layout/vList6"/>
    <dgm:cxn modelId="{25E2BDF5-6A79-41C3-AFD5-87A7EC301523}" type="presParOf" srcId="{623E183B-7898-4CE3-9F68-8CD08A61FD4B}" destId="{2E1610FC-2FFE-43A0-9A1E-CD883F7DD75C}" srcOrd="6" destOrd="0" presId="urn:microsoft.com/office/officeart/2005/8/layout/vList6"/>
    <dgm:cxn modelId="{BAE67A91-D0A2-46EF-9C87-43AEBE3EECCF}" type="presParOf" srcId="{2E1610FC-2FFE-43A0-9A1E-CD883F7DD75C}" destId="{E585C92E-097B-4824-8DCB-34451A92C8E8}" srcOrd="0" destOrd="0" presId="urn:microsoft.com/office/officeart/2005/8/layout/vList6"/>
    <dgm:cxn modelId="{111E6F32-D6D9-4E4D-9545-E54FC2446A85}" type="presParOf" srcId="{2E1610FC-2FFE-43A0-9A1E-CD883F7DD75C}" destId="{F4E6F853-E103-4A69-9F12-B0E006774E7B}" srcOrd="1" destOrd="0" presId="urn:microsoft.com/office/officeart/2005/8/layout/vList6"/>
    <dgm:cxn modelId="{5DAA4506-04BF-4EA0-9EBC-8ED88D7D8278}" type="presParOf" srcId="{623E183B-7898-4CE3-9F68-8CD08A61FD4B}" destId="{BC0279C1-793B-4B86-9D76-8C099CBA1340}" srcOrd="7" destOrd="0" presId="urn:microsoft.com/office/officeart/2005/8/layout/vList6"/>
    <dgm:cxn modelId="{418D9A9D-92F8-4841-BC5D-262BF7E47235}" type="presParOf" srcId="{623E183B-7898-4CE3-9F68-8CD08A61FD4B}" destId="{751808A8-2647-4481-A857-B9BA4F9F31B5}" srcOrd="8" destOrd="0" presId="urn:microsoft.com/office/officeart/2005/8/layout/vList6"/>
    <dgm:cxn modelId="{795C2CA6-05C4-4BF0-8401-21743D1671D9}" type="presParOf" srcId="{751808A8-2647-4481-A857-B9BA4F9F31B5}" destId="{F811D591-3923-4F6A-878D-D2597126DEA0}" srcOrd="0" destOrd="0" presId="urn:microsoft.com/office/officeart/2005/8/layout/vList6"/>
    <dgm:cxn modelId="{85AFD791-9B55-47FD-A120-AD34723CAF70}" type="presParOf" srcId="{751808A8-2647-4481-A857-B9BA4F9F31B5}" destId="{0DD581EE-51E6-4E7C-AFD4-ECE4DC4F25DF}" srcOrd="1" destOrd="0" presId="urn:microsoft.com/office/officeart/2005/8/layout/vList6"/>
    <dgm:cxn modelId="{286259A8-1C1C-432A-8606-AE5B43B0AC5B}" type="presParOf" srcId="{623E183B-7898-4CE3-9F68-8CD08A61FD4B}" destId="{63C7A6B1-44A4-44D7-9621-7C39E023AF22}" srcOrd="9" destOrd="0" presId="urn:microsoft.com/office/officeart/2005/8/layout/vList6"/>
    <dgm:cxn modelId="{25D37A32-2E76-4458-B2E0-B450687C5415}" type="presParOf" srcId="{623E183B-7898-4CE3-9F68-8CD08A61FD4B}" destId="{B9FCED8A-6B17-49C5-829F-483595E96508}" srcOrd="10" destOrd="0" presId="urn:microsoft.com/office/officeart/2005/8/layout/vList6"/>
    <dgm:cxn modelId="{C30A2336-169A-4017-8D9F-488C7EF53B97}" type="presParOf" srcId="{B9FCED8A-6B17-49C5-829F-483595E96508}" destId="{350E6E5F-E9B1-4789-A9BD-F7D035303B4D}" srcOrd="0" destOrd="0" presId="urn:microsoft.com/office/officeart/2005/8/layout/vList6"/>
    <dgm:cxn modelId="{547C28C6-382D-4C8B-A25D-DCE1C556E7E8}" type="presParOf" srcId="{B9FCED8A-6B17-49C5-829F-483595E96508}" destId="{7B940676-015B-4AC7-A837-5221AB6D60D7}" srcOrd="1" destOrd="0" presId="urn:microsoft.com/office/officeart/2005/8/layout/vList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15719D6-9FB3-410A-9A76-17C7ACC0BF5E}">
      <dsp:nvSpPr>
        <dsp:cNvPr id="0" name=""/>
        <dsp:cNvSpPr/>
      </dsp:nvSpPr>
      <dsp:spPr>
        <a:xfrm>
          <a:off x="2175939" y="3421"/>
          <a:ext cx="6308719" cy="771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Re-engineering the Intergovernmental Fiscal Relations System </a:t>
          </a:r>
          <a:endParaRPr lang="en-US" sz="1800" kern="1200" dirty="0"/>
        </a:p>
      </dsp:txBody>
      <dsp:txXfrm>
        <a:off x="2175939" y="3421"/>
        <a:ext cx="6308719" cy="771772"/>
      </dsp:txXfrm>
    </dsp:sp>
    <dsp:sp modelId="{A69E6016-A94F-41E7-994D-8907DEED1E05}">
      <dsp:nvSpPr>
        <dsp:cNvPr id="0" name=""/>
        <dsp:cNvSpPr/>
      </dsp:nvSpPr>
      <dsp:spPr>
        <a:xfrm>
          <a:off x="25" y="2"/>
          <a:ext cx="1993960" cy="77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Chapter 1</a:t>
          </a:r>
          <a:endParaRPr lang="en-US" sz="2000" kern="1200" dirty="0"/>
        </a:p>
      </dsp:txBody>
      <dsp:txXfrm>
        <a:off x="25" y="2"/>
        <a:ext cx="1993960" cy="771772"/>
      </dsp:txXfrm>
    </dsp:sp>
    <dsp:sp modelId="{54322066-668A-4E4C-A27A-AA1F872406B9}">
      <dsp:nvSpPr>
        <dsp:cNvPr id="0" name=""/>
        <dsp:cNvSpPr/>
      </dsp:nvSpPr>
      <dsp:spPr>
        <a:xfrm>
          <a:off x="2175939" y="852980"/>
          <a:ext cx="6308719" cy="771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Recentralisation – Implications for Service Delivery</a:t>
          </a:r>
          <a:endParaRPr lang="en-US" sz="1800" kern="1200" dirty="0"/>
        </a:p>
      </dsp:txBody>
      <dsp:txXfrm>
        <a:off x="2175939" y="852980"/>
        <a:ext cx="6308719" cy="771772"/>
      </dsp:txXfrm>
    </dsp:sp>
    <dsp:sp modelId="{5BE44A04-B4F4-4D87-B199-AC8C62835E6E}">
      <dsp:nvSpPr>
        <dsp:cNvPr id="0" name=""/>
        <dsp:cNvSpPr/>
      </dsp:nvSpPr>
      <dsp:spPr>
        <a:xfrm>
          <a:off x="25" y="864094"/>
          <a:ext cx="1993960" cy="77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Chapter 2</a:t>
          </a:r>
          <a:endParaRPr lang="en-US" sz="2000" kern="1200" dirty="0"/>
        </a:p>
      </dsp:txBody>
      <dsp:txXfrm>
        <a:off x="25" y="864094"/>
        <a:ext cx="1993960" cy="771772"/>
      </dsp:txXfrm>
    </dsp:sp>
    <dsp:sp modelId="{4CEE381F-9CD4-48FB-BD29-93A38414F2A0}">
      <dsp:nvSpPr>
        <dsp:cNvPr id="0" name=""/>
        <dsp:cNvSpPr/>
      </dsp:nvSpPr>
      <dsp:spPr>
        <a:xfrm>
          <a:off x="2175939" y="1687397"/>
          <a:ext cx="6308719" cy="771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Provincial Fiscal Adjustment Mechanisms in Times of Protracted Fiscal Constraints – Case of the Health Sector</a:t>
          </a:r>
          <a:endParaRPr lang="en-US" sz="1800" kern="1200" dirty="0"/>
        </a:p>
      </dsp:txBody>
      <dsp:txXfrm>
        <a:off x="2175939" y="1687397"/>
        <a:ext cx="6308719" cy="771772"/>
      </dsp:txXfrm>
    </dsp:sp>
    <dsp:sp modelId="{EE9E9CB9-E20F-4530-9ADB-189CA4B9B2CE}">
      <dsp:nvSpPr>
        <dsp:cNvPr id="0" name=""/>
        <dsp:cNvSpPr/>
      </dsp:nvSpPr>
      <dsp:spPr>
        <a:xfrm>
          <a:off x="0" y="1693348"/>
          <a:ext cx="1993960" cy="77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Chapter 3</a:t>
          </a:r>
          <a:endParaRPr lang="en-US" sz="2000" kern="1200" dirty="0"/>
        </a:p>
      </dsp:txBody>
      <dsp:txXfrm>
        <a:off x="0" y="1693348"/>
        <a:ext cx="1993960" cy="771772"/>
      </dsp:txXfrm>
    </dsp:sp>
    <dsp:sp modelId="{F4E6F853-E103-4A69-9F12-B0E006774E7B}">
      <dsp:nvSpPr>
        <dsp:cNvPr id="0" name=""/>
        <dsp:cNvSpPr/>
      </dsp:nvSpPr>
      <dsp:spPr>
        <a:xfrm>
          <a:off x="2127096" y="2547460"/>
          <a:ext cx="6308719" cy="771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Incentive Effects of Intergovernmental Grants – Evidence from Municipalities</a:t>
          </a:r>
          <a:endParaRPr lang="en-US" sz="1800" kern="1200" dirty="0"/>
        </a:p>
      </dsp:txBody>
      <dsp:txXfrm>
        <a:off x="2127096" y="2547460"/>
        <a:ext cx="6308719" cy="771772"/>
      </dsp:txXfrm>
    </dsp:sp>
    <dsp:sp modelId="{E585C92E-097B-4824-8DCB-34451A92C8E8}">
      <dsp:nvSpPr>
        <dsp:cNvPr id="0" name=""/>
        <dsp:cNvSpPr/>
      </dsp:nvSpPr>
      <dsp:spPr>
        <a:xfrm>
          <a:off x="0" y="2542297"/>
          <a:ext cx="1993960" cy="77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Chapter 4</a:t>
          </a:r>
          <a:endParaRPr lang="en-US" sz="2000" kern="1200" dirty="0"/>
        </a:p>
      </dsp:txBody>
      <dsp:txXfrm>
        <a:off x="0" y="2542297"/>
        <a:ext cx="1993960" cy="771772"/>
      </dsp:txXfrm>
    </dsp:sp>
    <dsp:sp modelId="{0DD581EE-51E6-4E7C-AFD4-ECE4DC4F25DF}">
      <dsp:nvSpPr>
        <dsp:cNvPr id="0" name=""/>
        <dsp:cNvSpPr/>
      </dsp:nvSpPr>
      <dsp:spPr>
        <a:xfrm>
          <a:off x="2129495" y="3382618"/>
          <a:ext cx="6308719" cy="771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Assessing Efficiency of Key Provincial Infrastructure Programmes – Case of Education, Health and Public Transport</a:t>
          </a:r>
          <a:endParaRPr lang="en-US" sz="1800" kern="1200" dirty="0"/>
        </a:p>
      </dsp:txBody>
      <dsp:txXfrm>
        <a:off x="2129495" y="3382618"/>
        <a:ext cx="6308719" cy="771772"/>
      </dsp:txXfrm>
    </dsp:sp>
    <dsp:sp modelId="{F811D591-3923-4F6A-878D-D2597126DEA0}">
      <dsp:nvSpPr>
        <dsp:cNvPr id="0" name=""/>
        <dsp:cNvSpPr/>
      </dsp:nvSpPr>
      <dsp:spPr>
        <a:xfrm>
          <a:off x="0" y="3391246"/>
          <a:ext cx="1993960" cy="77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Chapter 5</a:t>
          </a:r>
          <a:endParaRPr lang="en-US" sz="2000" kern="1200" dirty="0"/>
        </a:p>
      </dsp:txBody>
      <dsp:txXfrm>
        <a:off x="0" y="3391246"/>
        <a:ext cx="1993960" cy="771772"/>
      </dsp:txXfrm>
    </dsp:sp>
    <dsp:sp modelId="{7B940676-015B-4AC7-A837-5221AB6D60D7}">
      <dsp:nvSpPr>
        <dsp:cNvPr id="0" name=""/>
        <dsp:cNvSpPr/>
      </dsp:nvSpPr>
      <dsp:spPr>
        <a:xfrm>
          <a:off x="2127096" y="4245359"/>
          <a:ext cx="6308719" cy="771772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Assessing the Effectiveness of Intergovernmental Fiscal Relations Instruments in Addressing Water Challenges</a:t>
          </a:r>
          <a:endParaRPr lang="en-US" sz="1800" kern="1200" dirty="0"/>
        </a:p>
      </dsp:txBody>
      <dsp:txXfrm>
        <a:off x="2127096" y="4245359"/>
        <a:ext cx="6308719" cy="771772"/>
      </dsp:txXfrm>
    </dsp:sp>
    <dsp:sp modelId="{350E6E5F-E9B1-4789-A9BD-F7D035303B4D}">
      <dsp:nvSpPr>
        <dsp:cNvPr id="0" name=""/>
        <dsp:cNvSpPr/>
      </dsp:nvSpPr>
      <dsp:spPr>
        <a:xfrm>
          <a:off x="0" y="4240196"/>
          <a:ext cx="1993960" cy="7717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Chapter 6</a:t>
          </a:r>
          <a:endParaRPr lang="en-US" sz="2000" kern="1200" dirty="0"/>
        </a:p>
      </dsp:txBody>
      <dsp:txXfrm>
        <a:off x="0" y="4240196"/>
        <a:ext cx="1993960" cy="771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0.35872</cdr:x>
      <cdr:y>0.12846</cdr:y>
    </cdr:from>
    <cdr:to>
      <cdr:x>0.48184</cdr:x>
      <cdr:y>0.53628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64296" y="28803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5995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06BEFFA2-CC14-4FDE-A445-50A6B94DBAB3}" type="datetimeFigureOut">
              <a:rPr lang="en-ZA"/>
              <a:pPr>
                <a:defRPr/>
              </a:pPr>
              <a:t>2018/10/12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5995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6B8D383-57A9-4777-A67E-11AD701ABB2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5157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5995" y="2"/>
            <a:ext cx="2970471" cy="49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84B5B533-3D88-4860-9C61-8F3E6D3ABFC6}" type="datetimeFigureOut">
              <a:rPr lang="en-ZA"/>
              <a:pPr>
                <a:defRPr/>
              </a:pPr>
              <a:t>2018/10/12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4538"/>
            <a:ext cx="4975225" cy="3732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33" tIns="44318" rIns="88633" bIns="44318" rtlCol="0" anchor="ctr"/>
          <a:lstStyle/>
          <a:p>
            <a:pPr lvl="0"/>
            <a:endParaRPr lang="en-ZA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494" y="4725999"/>
            <a:ext cx="5487013" cy="447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Z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5995" y="9447366"/>
            <a:ext cx="2970471" cy="498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560" tIns="46279" rIns="92560" bIns="46279" numCol="1" anchor="b" anchorCtr="0" compatLnSpc="1">
            <a:prstTxWarp prst="textNoShape">
              <a:avLst/>
            </a:prstTxWarp>
          </a:bodyPr>
          <a:lstStyle>
            <a:lvl1pPr algn="r" defTabSz="926346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2E72BF19-97AF-455C-BABB-E3608C95AFA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583568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A527B6-3C9F-4946-935C-7864660A66DE}" type="slidenum">
              <a:rPr lang="en-ZA" smtClean="0"/>
              <a:pPr/>
              <a:t>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809014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982279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81551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62004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480835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08810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08190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5389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402396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91995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1671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849456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39812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10454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76294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5238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81539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00568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89539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226919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24173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72BF19-97AF-455C-BABB-E3608C95AFAC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190727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0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>
              <a:gd name="adj" fmla="val 5506"/>
            </a:avLst>
          </a:prstGeom>
          <a:noFill/>
          <a:ln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cxnSp>
        <p:nvCxnSpPr>
          <p:cNvPr id="6" name="Straight Connector 13"/>
          <p:cNvCxnSpPr/>
          <p:nvPr userDrawn="1"/>
        </p:nvCxnSpPr>
        <p:spPr>
          <a:xfrm>
            <a:off x="323850" y="4868863"/>
            <a:ext cx="8496300" cy="0"/>
          </a:xfrm>
          <a:prstGeom prst="line">
            <a:avLst/>
          </a:prstGeom>
          <a:ln w="25400"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7772400" cy="1758057"/>
          </a:xfrm>
        </p:spPr>
        <p:txBody>
          <a:bodyPr/>
          <a:lstStyle>
            <a:lvl1pPr>
              <a:defRPr b="0" cap="small" baseline="0">
                <a:solidFill>
                  <a:srgbClr val="366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104528"/>
          </a:xfrm>
        </p:spPr>
        <p:txBody>
          <a:bodyPr/>
          <a:lstStyle>
            <a:lvl1pPr marL="0" indent="0" algn="ctr">
              <a:buNone/>
              <a:defRPr cap="small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ZA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32525"/>
            <a:ext cx="213360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37288"/>
            <a:ext cx="2133600" cy="365125"/>
          </a:xfrm>
        </p:spPr>
        <p:txBody>
          <a:bodyPr/>
          <a:lstStyle>
            <a:lvl1pPr>
              <a:defRPr>
                <a:solidFill>
                  <a:srgbClr val="3B715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5038123-8B37-436F-8CA4-4033D15F141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289"/>
            <a:ext cx="3744416" cy="360063"/>
          </a:xfrm>
          <a:prstGeom prst="rect">
            <a:avLst/>
          </a:prstGeom>
        </p:spPr>
        <p:txBody>
          <a:bodyPr/>
          <a:lstStyle>
            <a:lvl1pPr>
              <a:defRPr lang="en-ZA" sz="1100" i="1" cap="none" baseline="0" smtClean="0">
                <a:solidFill>
                  <a:srgbClr val="366C5B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68033"/>
            <a:ext cx="1950720" cy="188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rina\Pictures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732463"/>
            <a:ext cx="10318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6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>
              <a:gd name="adj" fmla="val 5506"/>
            </a:avLst>
          </a:prstGeom>
          <a:noFill/>
          <a:ln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323850" y="1484313"/>
            <a:ext cx="8496300" cy="0"/>
          </a:xfrm>
          <a:prstGeom prst="line">
            <a:avLst/>
          </a:prstGeom>
          <a:ln w="25400"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cap="small" baseline="0">
                <a:solidFill>
                  <a:srgbClr val="3B7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37288"/>
            <a:ext cx="2133600" cy="365125"/>
          </a:xfrm>
        </p:spPr>
        <p:txBody>
          <a:bodyPr/>
          <a:lstStyle>
            <a:lvl1pPr>
              <a:defRPr>
                <a:solidFill>
                  <a:srgbClr val="3B7150"/>
                </a:solidFill>
              </a:defRPr>
            </a:lvl1pPr>
          </a:lstStyle>
          <a:p>
            <a:pPr>
              <a:defRPr/>
            </a:pPr>
            <a:fld id="{F1102E04-C8CA-4535-B9A8-E00E6E7F450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289"/>
            <a:ext cx="3744416" cy="360063"/>
          </a:xfrm>
        </p:spPr>
        <p:txBody>
          <a:bodyPr/>
          <a:lstStyle>
            <a:lvl1pPr>
              <a:defRPr lang="en-ZA" sz="1100" i="1" cap="none" baseline="0" smtClean="0">
                <a:solidFill>
                  <a:srgbClr val="366C5B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6"/>
          <p:cNvSpPr/>
          <p:nvPr userDrawn="1"/>
        </p:nvSpPr>
        <p:spPr>
          <a:xfrm>
            <a:off x="179388" y="188913"/>
            <a:ext cx="8785225" cy="6480175"/>
          </a:xfrm>
          <a:prstGeom prst="roundRect">
            <a:avLst>
              <a:gd name="adj" fmla="val 5506"/>
            </a:avLst>
          </a:prstGeom>
          <a:noFill/>
          <a:ln>
            <a:solidFill>
              <a:srgbClr val="3B71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ZA" dirty="0"/>
          </a:p>
        </p:txBody>
      </p:sp>
      <p:pic>
        <p:nvPicPr>
          <p:cNvPr id="5" name="Picture 2" descr="C:\Users\Marina\Pictures\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500063"/>
            <a:ext cx="219710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140968"/>
            <a:ext cx="7772400" cy="1152128"/>
          </a:xfrm>
        </p:spPr>
        <p:txBody>
          <a:bodyPr anchor="b">
            <a:normAutofit/>
          </a:bodyPr>
          <a:lstStyle>
            <a:lvl1pPr marL="0" indent="0" algn="ctr">
              <a:buNone/>
              <a:defRPr sz="3600" cap="small" baseline="0">
                <a:solidFill>
                  <a:srgbClr val="3B7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9792" y="6237289"/>
            <a:ext cx="3744416" cy="360063"/>
          </a:xfrm>
        </p:spPr>
        <p:txBody>
          <a:bodyPr/>
          <a:lstStyle>
            <a:lvl1pPr>
              <a:defRPr lang="en-ZA" sz="1100" i="1" cap="none" baseline="0" smtClean="0">
                <a:effectLst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F84B9C5-5F88-47F1-8C4A-E6B15934C5D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9792" y="6381305"/>
            <a:ext cx="3744416" cy="360063"/>
          </a:xfrm>
          <a:prstGeom prst="rect">
            <a:avLst/>
          </a:prstGeom>
        </p:spPr>
        <p:txBody>
          <a:bodyPr/>
          <a:lstStyle>
            <a:lvl1pPr>
              <a:defRPr lang="en-ZA" sz="1100" i="1" cap="none" baseline="0" smtClean="0">
                <a:solidFill>
                  <a:srgbClr val="366C5B"/>
                </a:soli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algn="ctr">
              <a:defRPr/>
            </a:pPr>
            <a:r>
              <a:rPr lang="en-ZA"/>
              <a:t>Briefing on the Annual Submission 2018/19</a:t>
            </a:r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 cap="small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820" y="2968870"/>
            <a:ext cx="8280400" cy="1757362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en-ZA" sz="4800" dirty="0" smtClean="0">
                <a:effectLst/>
              </a:rPr>
              <a:t>Submission </a:t>
            </a:r>
            <a:r>
              <a:rPr lang="en-ZA" sz="4800" dirty="0">
                <a:effectLst/>
              </a:rPr>
              <a:t>for the </a:t>
            </a:r>
            <a:r>
              <a:rPr lang="en-ZA" sz="4800" dirty="0" smtClean="0">
                <a:effectLst/>
              </a:rPr>
              <a:t>2019/20 </a:t>
            </a:r>
            <a:r>
              <a:rPr lang="en-ZA" sz="4800" dirty="0">
                <a:effectLst/>
              </a:rPr>
              <a:t>Division of Revenue</a:t>
            </a:r>
          </a:p>
        </p:txBody>
      </p:sp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551620" y="6237312"/>
            <a:ext cx="6400800" cy="504825"/>
          </a:xfrm>
        </p:spPr>
        <p:txBody>
          <a:bodyPr/>
          <a:lstStyle/>
          <a:p>
            <a:pPr eaLnBrk="1" hangingPunct="1">
              <a:defRPr/>
            </a:pPr>
            <a:r>
              <a:rPr lang="en-ZA" sz="1800" i="1" cap="none" dirty="0">
                <a:solidFill>
                  <a:srgbClr val="366C5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 an Equitable Sharing of National Revenue</a:t>
            </a:r>
          </a:p>
        </p:txBody>
      </p:sp>
      <p:sp>
        <p:nvSpPr>
          <p:cNvPr id="8195" name="Subtitle 2"/>
          <p:cNvSpPr txBox="1">
            <a:spLocks/>
          </p:cNvSpPr>
          <p:nvPr/>
        </p:nvSpPr>
        <p:spPr bwMode="auto">
          <a:xfrm>
            <a:off x="1259632" y="5086272"/>
            <a:ext cx="7200800" cy="7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Z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Select Committee on Appropriations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ZA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October 2018</a:t>
            </a:r>
            <a:endParaRPr lang="en-ZA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2. Recentralisation: Implications for Service Delivery and Intergovernmental Fiscal Relations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76964" cy="5045621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1800" dirty="0" smtClean="0"/>
              <a:t>Key Findings:</a:t>
            </a:r>
          </a:p>
          <a:p>
            <a:pPr lvl="1">
              <a:lnSpc>
                <a:spcPct val="90000"/>
              </a:lnSpc>
            </a:pPr>
            <a:r>
              <a:rPr lang="en-GB" sz="1600" dirty="0" smtClean="0"/>
              <a:t>Been a change </a:t>
            </a:r>
            <a:r>
              <a:rPr lang="en-GB" sz="1600" dirty="0"/>
              <a:t>in the way </a:t>
            </a:r>
            <a:r>
              <a:rPr lang="en-GB" sz="1600" dirty="0" smtClean="0"/>
              <a:t>Government </a:t>
            </a:r>
            <a:r>
              <a:rPr lang="en-GB" sz="1600" dirty="0"/>
              <a:t>has broadly responded to </a:t>
            </a:r>
            <a:r>
              <a:rPr lang="en-GB" sz="1600" dirty="0" smtClean="0"/>
              <a:t>fiscal stress, when considering the period </a:t>
            </a:r>
            <a:r>
              <a:rPr lang="en-GB" sz="1600" dirty="0"/>
              <a:t>post </a:t>
            </a:r>
            <a:r>
              <a:rPr lang="en-GB" sz="1600" dirty="0" smtClean="0"/>
              <a:t>2007/08 </a:t>
            </a:r>
            <a:r>
              <a:rPr lang="en-GB" sz="1600" dirty="0"/>
              <a:t>global financial crisis </a:t>
            </a:r>
            <a:r>
              <a:rPr lang="en-GB" sz="1600" dirty="0" smtClean="0"/>
              <a:t>relative to </a:t>
            </a:r>
            <a:r>
              <a:rPr lang="en-GB" sz="1600" dirty="0"/>
              <a:t>current outlook for the 2018 </a:t>
            </a:r>
            <a:r>
              <a:rPr lang="en-GB" sz="1600" dirty="0" smtClean="0"/>
              <a:t>MTEF</a:t>
            </a:r>
          </a:p>
          <a:p>
            <a:pPr lvl="2">
              <a:lnSpc>
                <a:spcPct val="90000"/>
              </a:lnSpc>
            </a:pPr>
            <a:r>
              <a:rPr lang="en-ZA" sz="1600" dirty="0" smtClean="0"/>
              <a:t>Post the 2007/08 </a:t>
            </a:r>
            <a:r>
              <a:rPr lang="en-ZA" sz="1600" dirty="0"/>
              <a:t>financial crisis, </a:t>
            </a:r>
            <a:r>
              <a:rPr lang="en-ZA" sz="1600" dirty="0" smtClean="0"/>
              <a:t>conditional </a:t>
            </a:r>
            <a:r>
              <a:rPr lang="en-ZA" sz="1600" dirty="0"/>
              <a:t>grant funding increased </a:t>
            </a:r>
            <a:r>
              <a:rPr lang="en-ZA" sz="1600" dirty="0" smtClean="0"/>
              <a:t>rapidly </a:t>
            </a:r>
            <a:r>
              <a:rPr lang="en-ZA" sz="1600" dirty="0"/>
              <a:t>whilst </a:t>
            </a:r>
            <a:r>
              <a:rPr lang="en-ZA" sz="1600" dirty="0" smtClean="0"/>
              <a:t>discretionary, equitable share funding grew </a:t>
            </a:r>
            <a:r>
              <a:rPr lang="en-ZA" sz="1600" dirty="0"/>
              <a:t>more </a:t>
            </a:r>
            <a:r>
              <a:rPr lang="en-ZA" sz="1600" dirty="0" smtClean="0"/>
              <a:t>moderately</a:t>
            </a:r>
          </a:p>
          <a:p>
            <a:pPr lvl="2">
              <a:lnSpc>
                <a:spcPct val="90000"/>
              </a:lnSpc>
            </a:pPr>
            <a:r>
              <a:rPr lang="en-ZA" sz="1600" dirty="0" smtClean="0"/>
              <a:t>Over current </a:t>
            </a:r>
            <a:r>
              <a:rPr lang="en-ZA" sz="1600" dirty="0"/>
              <a:t>subdued economic period, </a:t>
            </a:r>
            <a:r>
              <a:rPr lang="en-ZA" sz="1600" dirty="0" smtClean="0"/>
              <a:t>opposite </a:t>
            </a:r>
            <a:r>
              <a:rPr lang="en-ZA" sz="1600" dirty="0"/>
              <a:t>of this trend </a:t>
            </a:r>
            <a:r>
              <a:rPr lang="en-ZA" sz="1600" dirty="0" smtClean="0"/>
              <a:t>has occurred – notable however is the </a:t>
            </a:r>
            <a:r>
              <a:rPr lang="en-ZA" sz="1600" dirty="0"/>
              <a:t>increase in </a:t>
            </a:r>
            <a:r>
              <a:rPr lang="en-ZA" sz="1600" dirty="0" smtClean="0"/>
              <a:t>the number and funding level of earmarked </a:t>
            </a:r>
            <a:r>
              <a:rPr lang="en-ZA" sz="1600" dirty="0"/>
              <a:t>conditional </a:t>
            </a:r>
            <a:r>
              <a:rPr lang="en-ZA" sz="1600" dirty="0" smtClean="0"/>
              <a:t>grants, which amounts </a:t>
            </a:r>
            <a:r>
              <a:rPr lang="en-ZA" sz="1600" dirty="0"/>
              <a:t>to </a:t>
            </a:r>
            <a:r>
              <a:rPr lang="en-ZA" sz="1600" dirty="0" smtClean="0"/>
              <a:t>ring-fencing, </a:t>
            </a:r>
            <a:r>
              <a:rPr lang="en-ZA" sz="1600" dirty="0"/>
              <a:t>and more stringent conditions being applied to pockets of funding within existing conditional </a:t>
            </a:r>
            <a:r>
              <a:rPr lang="en-ZA" sz="1600" dirty="0" smtClean="0"/>
              <a:t>grants </a:t>
            </a:r>
          </a:p>
          <a:p>
            <a:pPr lvl="2">
              <a:lnSpc>
                <a:spcPct val="90000"/>
              </a:lnSpc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10</a:t>
            </a:fld>
            <a:endParaRPr lang="en-ZA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5C67C2E6-5A3A-4C27-96ED-D596446D1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71748272"/>
              </p:ext>
            </p:extLst>
          </p:nvPr>
        </p:nvGraphicFramePr>
        <p:xfrm>
          <a:off x="549896" y="4504306"/>
          <a:ext cx="8136904" cy="2037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945940" y="4157261"/>
            <a:ext cx="73448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1400" b="1" dirty="0">
                <a:latin typeface="+mn-lt"/>
              </a:rPr>
              <a:t>Real growth in block grants and conditional grants, </a:t>
            </a:r>
            <a:r>
              <a:rPr lang="en-ZA" sz="1400" b="1" dirty="0" smtClean="0">
                <a:latin typeface="+mn-lt"/>
              </a:rPr>
              <a:t>2003/04-2019/20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1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2. Recentralisation: Implications for Service Delivery and Intergovernmental Fiscal Relations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516" y="1556792"/>
            <a:ext cx="8712968" cy="5045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 smtClean="0"/>
              <a:t>Key Findings [cont.]</a:t>
            </a:r>
          </a:p>
          <a:p>
            <a:pPr lvl="1">
              <a:lnSpc>
                <a:spcPct val="90000"/>
              </a:lnSpc>
            </a:pPr>
            <a:r>
              <a:rPr lang="en-ZA" sz="2400" dirty="0" smtClean="0"/>
              <a:t>National </a:t>
            </a:r>
            <a:r>
              <a:rPr lang="en-ZA" sz="2400" dirty="0"/>
              <a:t>government does not </a:t>
            </a:r>
            <a:r>
              <a:rPr lang="en-ZA" sz="2400" dirty="0" smtClean="0"/>
              <a:t>perform </a:t>
            </a:r>
            <a:r>
              <a:rPr lang="en-ZA" sz="2400" dirty="0"/>
              <a:t>better at service delivery compared to </a:t>
            </a:r>
            <a:r>
              <a:rPr lang="en-ZA" sz="2400" dirty="0" smtClean="0"/>
              <a:t>subnational, </a:t>
            </a:r>
            <a:r>
              <a:rPr lang="en-ZA" sz="2400" dirty="0"/>
              <a:t>thereby questioning rationale behind recentralisation </a:t>
            </a:r>
            <a:endParaRPr lang="en-ZA" sz="2400" dirty="0" smtClean="0"/>
          </a:p>
          <a:p>
            <a:pPr lvl="1">
              <a:lnSpc>
                <a:spcPct val="90000"/>
              </a:lnSpc>
            </a:pPr>
            <a:r>
              <a:rPr lang="en-ZA" sz="2400" dirty="0"/>
              <a:t>When recentralising a function, a blanket approach is not </a:t>
            </a:r>
            <a:r>
              <a:rPr lang="en-ZA" sz="2400" dirty="0" smtClean="0"/>
              <a:t>ideal– analyses show </a:t>
            </a:r>
            <a:r>
              <a:rPr lang="en-ZA" sz="2400" dirty="0"/>
              <a:t>for example, that some colleges that were efficient prior to </a:t>
            </a:r>
            <a:r>
              <a:rPr lang="en-ZA" sz="2400" dirty="0" smtClean="0"/>
              <a:t>recentralisation, </a:t>
            </a:r>
            <a:r>
              <a:rPr lang="en-ZA" sz="2400" dirty="0"/>
              <a:t>saw a decline in levels of efficiency post the reform </a:t>
            </a:r>
          </a:p>
          <a:p>
            <a:pPr lvl="1">
              <a:lnSpc>
                <a:spcPct val="90000"/>
              </a:lnSpc>
            </a:pPr>
            <a:endParaRPr lang="en-ZA" sz="1800" dirty="0"/>
          </a:p>
          <a:p>
            <a:pPr lvl="2">
              <a:lnSpc>
                <a:spcPct val="90000"/>
              </a:lnSpc>
            </a:pPr>
            <a:endParaRPr lang="en-GB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42169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2.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 lvl="0"/>
            <a:r>
              <a:rPr lang="en-US" sz="2000" dirty="0" smtClean="0"/>
              <a:t>In </a:t>
            </a:r>
            <a:r>
              <a:rPr lang="en-US" sz="2000" dirty="0"/>
              <a:t>the current constrained economic environment with limited resources, </a:t>
            </a:r>
            <a:r>
              <a:rPr lang="en-US" sz="2000" dirty="0" smtClean="0"/>
              <a:t>government </a:t>
            </a:r>
            <a:r>
              <a:rPr lang="en-US" sz="2000" dirty="0"/>
              <a:t>should </a:t>
            </a:r>
            <a:r>
              <a:rPr lang="en-US" sz="2000" dirty="0">
                <a:solidFill>
                  <a:srgbClr val="FF0000"/>
                </a:solidFill>
              </a:rPr>
              <a:t>not automatically resort to increasing the role of national government</a:t>
            </a:r>
            <a:r>
              <a:rPr lang="en-US" sz="2000" dirty="0"/>
              <a:t>, since historical performance data does not </a:t>
            </a:r>
            <a:r>
              <a:rPr lang="en-US" sz="2000" dirty="0" smtClean="0"/>
              <a:t>generally show </a:t>
            </a:r>
            <a:r>
              <a:rPr lang="en-US" sz="2000" dirty="0"/>
              <a:t>support </a:t>
            </a:r>
            <a:r>
              <a:rPr lang="en-US" sz="2000" dirty="0" smtClean="0"/>
              <a:t>for this leading </a:t>
            </a:r>
            <a:r>
              <a:rPr lang="en-US" sz="2000" dirty="0"/>
              <a:t>to improved </a:t>
            </a:r>
            <a:r>
              <a:rPr lang="en-US" sz="2000" dirty="0" smtClean="0"/>
              <a:t>performance</a:t>
            </a:r>
            <a:endParaRPr lang="en-US" sz="2000" dirty="0"/>
          </a:p>
          <a:p>
            <a:pPr lvl="0"/>
            <a:r>
              <a:rPr lang="en-US" sz="2000" dirty="0" smtClean="0"/>
              <a:t>To </a:t>
            </a:r>
            <a:r>
              <a:rPr lang="en-US" sz="2000" dirty="0"/>
              <a:t>improve service delivery and attainment of specific priority outcomes, </a:t>
            </a:r>
            <a:r>
              <a:rPr lang="en-US" sz="2000" dirty="0">
                <a:solidFill>
                  <a:srgbClr val="FF0000"/>
                </a:solidFill>
              </a:rPr>
              <a:t>control measures other than the implementation of earmarked conditional grant funding must be developed </a:t>
            </a:r>
            <a:r>
              <a:rPr lang="en-US" sz="2000" dirty="0"/>
              <a:t>and </a:t>
            </a:r>
            <a:r>
              <a:rPr lang="en-US" sz="2000" dirty="0" smtClean="0"/>
              <a:t>strengthened</a:t>
            </a:r>
          </a:p>
          <a:p>
            <a:pPr lvl="0"/>
            <a:r>
              <a:rPr lang="en-US" sz="2000" dirty="0" smtClean="0"/>
              <a:t>When </a:t>
            </a:r>
            <a:r>
              <a:rPr lang="en-US" sz="2000" dirty="0"/>
              <a:t>recentralising a function is </a:t>
            </a:r>
            <a:r>
              <a:rPr lang="en-US" sz="2000" dirty="0" smtClean="0"/>
              <a:t>deemed necessary</a:t>
            </a:r>
            <a:r>
              <a:rPr lang="en-US" sz="2000" dirty="0"/>
              <a:t>, </a:t>
            </a:r>
            <a:r>
              <a:rPr lang="en-US" sz="2000" dirty="0" smtClean="0"/>
              <a:t>a </a:t>
            </a:r>
            <a:r>
              <a:rPr lang="en-US" sz="2000" dirty="0">
                <a:solidFill>
                  <a:srgbClr val="FF0000"/>
                </a:solidFill>
              </a:rPr>
              <a:t>differentiated approach </a:t>
            </a:r>
            <a:r>
              <a:rPr lang="en-US" sz="2000" dirty="0" smtClean="0"/>
              <a:t>must be adopted – ideally </a:t>
            </a:r>
            <a:r>
              <a:rPr lang="en-US" sz="2000" dirty="0"/>
              <a:t>government should </a:t>
            </a:r>
            <a:r>
              <a:rPr lang="en-US" sz="2000" dirty="0">
                <a:solidFill>
                  <a:srgbClr val="FF0000"/>
                </a:solidFill>
              </a:rPr>
              <a:t>focus on where the weaknesses within performance lie </a:t>
            </a:r>
            <a:r>
              <a:rPr lang="en-US" sz="2000" dirty="0" smtClean="0"/>
              <a:t>instead of </a:t>
            </a:r>
            <a:r>
              <a:rPr lang="en-US" sz="2000" dirty="0"/>
              <a:t>applying a blanket approach which may negatively affect good performers</a:t>
            </a:r>
            <a:endParaRPr lang="en-ZA" sz="20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14486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3. Provincial Fiscal Adjustment Mechanisms in Times of Protracted Fiscal Constraints: Case of Health Sector</a:t>
            </a:r>
            <a:endParaRPr lang="en-ZA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4968553"/>
          </a:xfrm>
        </p:spPr>
        <p:txBody>
          <a:bodyPr/>
          <a:lstStyle/>
          <a:p>
            <a:r>
              <a:rPr lang="en-ZA" sz="2400" dirty="0"/>
              <a:t>Health care delivery is </a:t>
            </a:r>
            <a:r>
              <a:rPr lang="en-ZA" sz="2400" dirty="0" smtClean="0"/>
              <a:t>under </a:t>
            </a:r>
            <a:r>
              <a:rPr lang="en-ZA" sz="2400" dirty="0"/>
              <a:t>severe fiscal pressure and </a:t>
            </a:r>
            <a:r>
              <a:rPr lang="en-ZA" sz="2400" dirty="0" smtClean="0"/>
              <a:t>lacks </a:t>
            </a:r>
            <a:r>
              <a:rPr lang="en-ZA" sz="2400" dirty="0"/>
              <a:t>necessary levers to respond to </a:t>
            </a:r>
            <a:r>
              <a:rPr lang="en-ZA" sz="2400" dirty="0" smtClean="0"/>
              <a:t>its </a:t>
            </a:r>
            <a:r>
              <a:rPr lang="en-ZA" sz="2400" dirty="0"/>
              <a:t>fiscal </a:t>
            </a:r>
            <a:r>
              <a:rPr lang="en-ZA" sz="2400" dirty="0" smtClean="0"/>
              <a:t>situation</a:t>
            </a:r>
            <a:endParaRPr lang="en-ZA" sz="2400" dirty="0"/>
          </a:p>
          <a:p>
            <a:pPr lvl="1"/>
            <a:r>
              <a:rPr lang="en-ZA" sz="2000" dirty="0" smtClean="0"/>
              <a:t>Sector simultaneously facing </a:t>
            </a:r>
            <a:r>
              <a:rPr lang="en-ZA" sz="2000" dirty="0"/>
              <a:t>declining </a:t>
            </a:r>
            <a:r>
              <a:rPr lang="en-ZA" sz="2000" dirty="0" smtClean="0"/>
              <a:t>revenue </a:t>
            </a:r>
            <a:r>
              <a:rPr lang="en-ZA" sz="2000" dirty="0"/>
              <a:t>and burgeoning </a:t>
            </a:r>
            <a:r>
              <a:rPr lang="en-ZA" sz="2000" dirty="0" smtClean="0"/>
              <a:t>demands  </a:t>
            </a:r>
            <a:endParaRPr lang="en-ZA" sz="2000" dirty="0"/>
          </a:p>
          <a:p>
            <a:pPr lvl="1"/>
            <a:r>
              <a:rPr lang="en-ZA" sz="2000" dirty="0"/>
              <a:t>Estimates suggest </a:t>
            </a:r>
            <a:r>
              <a:rPr lang="en-ZA" sz="2000" dirty="0" smtClean="0"/>
              <a:t>that </a:t>
            </a:r>
            <a:r>
              <a:rPr lang="en-ZA" sz="2000" dirty="0"/>
              <a:t>current health budget is underfunded by </a:t>
            </a:r>
            <a:r>
              <a:rPr lang="en-ZA" sz="2000" dirty="0" smtClean="0"/>
              <a:t>R13 </a:t>
            </a:r>
            <a:r>
              <a:rPr lang="en-ZA" sz="2000" dirty="0"/>
              <a:t>billion in 2018 </a:t>
            </a:r>
          </a:p>
          <a:p>
            <a:pPr lvl="1"/>
            <a:r>
              <a:rPr lang="en-ZA" sz="2000" dirty="0" smtClean="0"/>
              <a:t>Requires </a:t>
            </a:r>
            <a:r>
              <a:rPr lang="en-ZA" sz="2000" dirty="0"/>
              <a:t>provinces to adjust their budgets </a:t>
            </a:r>
            <a:r>
              <a:rPr lang="en-ZA" sz="2000" dirty="0" smtClean="0"/>
              <a:t>accordingly, but provinces </a:t>
            </a:r>
            <a:r>
              <a:rPr lang="en-ZA" sz="2000" dirty="0"/>
              <a:t>lack the necessary </a:t>
            </a:r>
            <a:r>
              <a:rPr lang="en-ZA" sz="2000" dirty="0" smtClean="0"/>
              <a:t>levers</a:t>
            </a:r>
            <a:endParaRPr lang="en-ZA" sz="2000" dirty="0"/>
          </a:p>
          <a:p>
            <a:r>
              <a:rPr lang="en-ZA" sz="2400" dirty="0" smtClean="0"/>
              <a:t>Key question: How </a:t>
            </a:r>
            <a:r>
              <a:rPr lang="en-ZA" sz="2400" dirty="0"/>
              <a:t>responsive is the fiscal framework in facilitating smooth adaptation </a:t>
            </a:r>
            <a:r>
              <a:rPr lang="en-ZA" sz="2400" dirty="0" smtClean="0"/>
              <a:t>in </a:t>
            </a:r>
            <a:r>
              <a:rPr lang="en-ZA" sz="2400" dirty="0"/>
              <a:t>a </a:t>
            </a:r>
            <a:r>
              <a:rPr lang="en-ZA" sz="2400" dirty="0" smtClean="0"/>
              <a:t>constrained </a:t>
            </a:r>
            <a:r>
              <a:rPr lang="en-ZA" sz="2400" dirty="0"/>
              <a:t>fiscal environment</a:t>
            </a:r>
            <a:r>
              <a:rPr lang="en-ZA" sz="2400" dirty="0" smtClean="0"/>
              <a:t>?</a:t>
            </a:r>
          </a:p>
          <a:p>
            <a:pPr lvl="1"/>
            <a:r>
              <a:rPr lang="en-ZA" sz="2000" dirty="0" smtClean="0"/>
              <a:t>Undertook qualitative analyses </a:t>
            </a:r>
            <a:r>
              <a:rPr lang="en-ZA" sz="2000" dirty="0"/>
              <a:t>of national </a:t>
            </a:r>
            <a:r>
              <a:rPr lang="en-ZA" sz="2000" dirty="0" smtClean="0"/>
              <a:t>government-imposed </a:t>
            </a:r>
            <a:r>
              <a:rPr lang="en-ZA" sz="2000" dirty="0"/>
              <a:t>provincial fiscal </a:t>
            </a:r>
            <a:r>
              <a:rPr lang="en-ZA" sz="2000" dirty="0" smtClean="0"/>
              <a:t>adjustments, trend </a:t>
            </a:r>
            <a:r>
              <a:rPr lang="en-ZA" sz="2000" dirty="0"/>
              <a:t>evaluation of provincial fiscal </a:t>
            </a:r>
            <a:r>
              <a:rPr lang="en-ZA" sz="2000" dirty="0" smtClean="0"/>
              <a:t>performance and an </a:t>
            </a:r>
            <a:r>
              <a:rPr lang="en-ZA" sz="2000" dirty="0"/>
              <a:t>empirical estimation of provincial fiscal adjustment instruments and </a:t>
            </a:r>
            <a:r>
              <a:rPr lang="en-ZA" sz="2000" dirty="0" smtClean="0"/>
              <a:t>channels</a:t>
            </a:r>
            <a:endParaRPr lang="en-ZA" sz="2000" dirty="0"/>
          </a:p>
          <a:p>
            <a:pPr>
              <a:lnSpc>
                <a:spcPct val="90000"/>
              </a:lnSpc>
            </a:pPr>
            <a:endParaRPr lang="en-ZA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0907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3. Provincial Fiscal Adjustment Mechanisms in Times of Protracted Fiscal Constraints: Case of Health Sector [cont.]</a:t>
            </a:r>
            <a:endParaRPr lang="en-ZA" sz="24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712968" cy="4968553"/>
          </a:xfrm>
        </p:spPr>
        <p:txBody>
          <a:bodyPr/>
          <a:lstStyle/>
          <a:p>
            <a:r>
              <a:rPr lang="en-ZA" sz="2400" dirty="0" smtClean="0"/>
              <a:t>Key Findings [cont.]</a:t>
            </a:r>
          </a:p>
          <a:p>
            <a:pPr lvl="1"/>
            <a:r>
              <a:rPr lang="en-ZA" sz="2100" dirty="0" smtClean="0"/>
              <a:t>Provinces </a:t>
            </a:r>
            <a:r>
              <a:rPr lang="en-ZA" sz="2100" dirty="0"/>
              <a:t>tend to use imprudent fiscal </a:t>
            </a:r>
            <a:r>
              <a:rPr lang="en-ZA" sz="2100" dirty="0" smtClean="0"/>
              <a:t>devices </a:t>
            </a:r>
            <a:r>
              <a:rPr lang="en-ZA" sz="2100" dirty="0"/>
              <a:t>such as expenditure accruals to conceal negative budget balances and to plug </a:t>
            </a:r>
            <a:r>
              <a:rPr lang="en-ZA" sz="2100" dirty="0" smtClean="0"/>
              <a:t>fiscal </a:t>
            </a:r>
            <a:r>
              <a:rPr lang="en-ZA" sz="2100" dirty="0"/>
              <a:t>gaps</a:t>
            </a:r>
          </a:p>
          <a:p>
            <a:pPr lvl="1"/>
            <a:r>
              <a:rPr lang="en-ZA" sz="2100" dirty="0"/>
              <a:t>Major provincial fiscal adjustments tend to cascade from the centre through the cuts or additions made to the </a:t>
            </a:r>
            <a:r>
              <a:rPr lang="en-ZA" sz="2100" dirty="0" smtClean="0"/>
              <a:t>transfers</a:t>
            </a:r>
          </a:p>
          <a:p>
            <a:pPr lvl="1"/>
            <a:r>
              <a:rPr lang="en-ZA" sz="2100" dirty="0"/>
              <a:t>Notwithstanding </a:t>
            </a:r>
            <a:r>
              <a:rPr lang="en-ZA" sz="2100" dirty="0" smtClean="0"/>
              <a:t>claims </a:t>
            </a:r>
            <a:r>
              <a:rPr lang="en-ZA" sz="2100" dirty="0"/>
              <a:t>of provincial fiscal strain, alternative views </a:t>
            </a:r>
            <a:r>
              <a:rPr lang="en-ZA" sz="2100" dirty="0" smtClean="0"/>
              <a:t>attribute </a:t>
            </a:r>
            <a:r>
              <a:rPr lang="en-ZA" sz="2100" dirty="0"/>
              <a:t>the source of pressure to episodes of fiscal </a:t>
            </a:r>
            <a:r>
              <a:rPr lang="en-ZA" sz="2100" dirty="0" smtClean="0"/>
              <a:t>mismanagement</a:t>
            </a:r>
          </a:p>
          <a:p>
            <a:pPr lvl="1"/>
            <a:r>
              <a:rPr lang="en-ZA" sz="2100" dirty="0"/>
              <a:t>Incidents of cutting health delivery outputs to manage pressure are scant because of fiscal risks associated with such practices </a:t>
            </a:r>
          </a:p>
          <a:p>
            <a:pPr lvl="1"/>
            <a:endParaRPr lang="en-ZA" sz="2000" dirty="0"/>
          </a:p>
          <a:p>
            <a:pPr lvl="1"/>
            <a:endParaRPr lang="en-ZA" sz="2200" dirty="0"/>
          </a:p>
          <a:p>
            <a:pPr lvl="2"/>
            <a:endParaRPr lang="en-ZA" dirty="0"/>
          </a:p>
          <a:p>
            <a:pPr>
              <a:lnSpc>
                <a:spcPct val="90000"/>
              </a:lnSpc>
            </a:pPr>
            <a:endParaRPr lang="en-ZA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19974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3.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 lvl="0"/>
            <a:r>
              <a:rPr lang="en-GB" sz="2000" dirty="0"/>
              <a:t>National and provincial treasuries in collaboration with the national and provincial departments of health should develop a </a:t>
            </a:r>
            <a:r>
              <a:rPr lang="en-GB" sz="2000" dirty="0">
                <a:solidFill>
                  <a:srgbClr val="FF0000"/>
                </a:solidFill>
              </a:rPr>
              <a:t>framework or criteria for determining serious financial </a:t>
            </a:r>
            <a:r>
              <a:rPr lang="en-GB" sz="2000" dirty="0" smtClean="0">
                <a:solidFill>
                  <a:srgbClr val="FF0000"/>
                </a:solidFill>
              </a:rPr>
              <a:t>strain, </a:t>
            </a:r>
            <a:r>
              <a:rPr lang="en-GB" sz="2000" dirty="0">
                <a:solidFill>
                  <a:srgbClr val="FF0000"/>
                </a:solidFill>
              </a:rPr>
              <a:t>with clear measurable financial and non-financial factors </a:t>
            </a:r>
            <a:r>
              <a:rPr lang="en-GB" sz="2000" dirty="0"/>
              <a:t>that can be monitored, reported and used to trigger automatic fiscal </a:t>
            </a:r>
            <a:r>
              <a:rPr lang="en-GB" sz="2000" dirty="0" smtClean="0"/>
              <a:t>adjustment overseen </a:t>
            </a:r>
            <a:r>
              <a:rPr lang="en-GB" sz="2000" dirty="0"/>
              <a:t>by provincial </a:t>
            </a:r>
            <a:r>
              <a:rPr lang="en-GB" sz="2000" dirty="0" smtClean="0"/>
              <a:t>legislature</a:t>
            </a:r>
          </a:p>
          <a:p>
            <a:pPr lvl="0"/>
            <a:r>
              <a:rPr lang="en-GB" sz="2000" dirty="0"/>
              <a:t>The National Treasury and the Department of Health through the respective Ministers should </a:t>
            </a:r>
            <a:r>
              <a:rPr lang="en-GB" sz="2000" dirty="0">
                <a:solidFill>
                  <a:srgbClr val="FF0000"/>
                </a:solidFill>
              </a:rPr>
              <a:t>allocate part of the 2019/18 MTEF health infrastructure </a:t>
            </a:r>
            <a:r>
              <a:rPr lang="en-GB" sz="2000" dirty="0" smtClean="0">
                <a:solidFill>
                  <a:srgbClr val="FF0000"/>
                </a:solidFill>
              </a:rPr>
              <a:t>budget towards </a:t>
            </a:r>
            <a:r>
              <a:rPr lang="en-GB" sz="2000" dirty="0">
                <a:solidFill>
                  <a:srgbClr val="FF0000"/>
                </a:solidFill>
              </a:rPr>
              <a:t>gradually </a:t>
            </a:r>
            <a:r>
              <a:rPr lang="en-GB" sz="2000" dirty="0" smtClean="0">
                <a:solidFill>
                  <a:srgbClr val="FF0000"/>
                </a:solidFill>
              </a:rPr>
              <a:t>offsetting </a:t>
            </a:r>
            <a:r>
              <a:rPr lang="en-GB" sz="2000" dirty="0">
                <a:solidFill>
                  <a:srgbClr val="FF0000"/>
                </a:solidFill>
              </a:rPr>
              <a:t>expenditure accruals </a:t>
            </a:r>
            <a:r>
              <a:rPr lang="en-GB" sz="2000" dirty="0"/>
              <a:t>which arise from unavoidable demand pressures for which allocated budgets were </a:t>
            </a:r>
            <a:r>
              <a:rPr lang="en-GB" sz="2000" dirty="0" smtClean="0"/>
              <a:t>depleted. Conditional upon meeting targeted reductions in accruals.</a:t>
            </a:r>
          </a:p>
          <a:p>
            <a:pPr lvl="0"/>
            <a:r>
              <a:rPr lang="en-GB" sz="2000" dirty="0" smtClean="0"/>
              <a:t>The </a:t>
            </a:r>
            <a:r>
              <a:rPr lang="en-GB" sz="2000" dirty="0"/>
              <a:t>Minister of Finance through National Treasury should ensure that the framework for health infrastructure conditional grants (Health Facility Revitalisation Grant and National Health Insurance (non-personnel component)) </a:t>
            </a:r>
            <a:r>
              <a:rPr lang="en-GB" sz="2000" dirty="0" smtClean="0">
                <a:solidFill>
                  <a:srgbClr val="FF0000"/>
                </a:solidFill>
              </a:rPr>
              <a:t>accommodates </a:t>
            </a:r>
            <a:r>
              <a:rPr lang="en-GB" sz="2000" dirty="0">
                <a:solidFill>
                  <a:srgbClr val="FF0000"/>
                </a:solidFill>
              </a:rPr>
              <a:t>flexibility during periods of protracted fiscal constraint so that provinces can </a:t>
            </a:r>
            <a:r>
              <a:rPr lang="en-GB" sz="2000" dirty="0" smtClean="0">
                <a:solidFill>
                  <a:srgbClr val="FF0000"/>
                </a:solidFill>
              </a:rPr>
              <a:t>re-allocate </a:t>
            </a:r>
            <a:r>
              <a:rPr lang="en-GB" sz="2000" dirty="0">
                <a:solidFill>
                  <a:srgbClr val="FF0000"/>
                </a:solidFill>
              </a:rPr>
              <a:t>their available capital allocations towards maintenance</a:t>
            </a:r>
            <a:endParaRPr lang="en-ZA" sz="2000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lvl="0"/>
            <a:endParaRPr lang="en-ZA" sz="20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9085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0672"/>
            <a:ext cx="8712968" cy="1224112"/>
          </a:xfrm>
        </p:spPr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4. Incentive Effects of Intergovernmental Grants: Evidence from Municipalities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 algn="just"/>
            <a:r>
              <a:rPr lang="en-US" sz="2000" dirty="0" smtClean="0"/>
              <a:t>Seek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empirical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a typeface="Times New Roman" panose="02020603050405020304" pitchFamily="18" charset="0"/>
              </a:rPr>
              <a:t>evidence </a:t>
            </a:r>
            <a:r>
              <a:rPr lang="en-US" sz="2000" dirty="0">
                <a:ea typeface="Times New Roman" panose="02020603050405020304" pitchFamily="18" charset="0"/>
              </a:rPr>
              <a:t>on </a:t>
            </a:r>
            <a:r>
              <a:rPr lang="en-US" sz="2000" dirty="0" smtClean="0">
                <a:ea typeface="Times New Roman" panose="02020603050405020304" pitchFamily="18" charset="0"/>
              </a:rPr>
              <a:t>revenue </a:t>
            </a:r>
            <a:r>
              <a:rPr lang="en-US" sz="2000" dirty="0">
                <a:ea typeface="Times New Roman" panose="02020603050405020304" pitchFamily="18" charset="0"/>
              </a:rPr>
              <a:t>and expenditure incentive effects of the two types of transfers: unconditional </a:t>
            </a:r>
            <a:r>
              <a:rPr lang="en-US" sz="2000" dirty="0" smtClean="0">
                <a:ea typeface="Times New Roman" panose="02020603050405020304" pitchFamily="18" charset="0"/>
              </a:rPr>
              <a:t>transfers </a:t>
            </a:r>
            <a:r>
              <a:rPr lang="en-US" sz="2000" dirty="0">
                <a:ea typeface="Times New Roman" panose="02020603050405020304" pitchFamily="18" charset="0"/>
              </a:rPr>
              <a:t>allocated </a:t>
            </a:r>
            <a:r>
              <a:rPr lang="en-US" sz="2000" dirty="0" smtClean="0">
                <a:ea typeface="Times New Roman" panose="02020603050405020304" pitchFamily="18" charset="0"/>
              </a:rPr>
              <a:t>according </a:t>
            </a:r>
            <a:r>
              <a:rPr lang="en-US" sz="2000" dirty="0">
                <a:ea typeface="Times New Roman" panose="02020603050405020304" pitchFamily="18" charset="0"/>
              </a:rPr>
              <a:t>to a formula and conditional </a:t>
            </a:r>
            <a:r>
              <a:rPr lang="en-US" sz="2000" dirty="0" smtClean="0">
                <a:ea typeface="Times New Roman" panose="02020603050405020304" pitchFamily="18" charset="0"/>
              </a:rPr>
              <a:t>transfers </a:t>
            </a:r>
            <a:r>
              <a:rPr lang="en-US" sz="2000" dirty="0">
                <a:ea typeface="Times New Roman" panose="02020603050405020304" pitchFamily="18" charset="0"/>
              </a:rPr>
              <a:t>allocated on an ad-hoc </a:t>
            </a:r>
            <a:r>
              <a:rPr lang="en-US" sz="2000" dirty="0" smtClean="0">
                <a:ea typeface="Times New Roman" panose="02020603050405020304" pitchFamily="18" charset="0"/>
              </a:rPr>
              <a:t>basis</a:t>
            </a:r>
            <a:endParaRPr lang="en-US" sz="2000" dirty="0">
              <a:ea typeface="Times New Roman" panose="02020603050405020304" pitchFamily="18" charset="0"/>
            </a:endParaRPr>
          </a:p>
          <a:p>
            <a:pPr lvl="2" algn="just"/>
            <a:r>
              <a:rPr lang="en-US" sz="1800" dirty="0" smtClean="0">
                <a:ea typeface="Times New Roman" panose="02020603050405020304" pitchFamily="18" charset="0"/>
              </a:rPr>
              <a:t>Test National Treasury’s </a:t>
            </a:r>
            <a:r>
              <a:rPr lang="en-US" sz="1800" dirty="0">
                <a:ea typeface="Times New Roman" panose="02020603050405020304" pitchFamily="18" charset="0"/>
              </a:rPr>
              <a:t>aim </a:t>
            </a:r>
            <a:r>
              <a:rPr lang="en-US" sz="1800" dirty="0" smtClean="0">
                <a:ea typeface="Times New Roman" panose="02020603050405020304" pitchFamily="18" charset="0"/>
              </a:rPr>
              <a:t>of enhancing </a:t>
            </a:r>
            <a:r>
              <a:rPr lang="en-US" sz="1800" dirty="0">
                <a:ea typeface="Times New Roman" panose="02020603050405020304" pitchFamily="18" charset="0"/>
              </a:rPr>
              <a:t>fiscal autonomy of </a:t>
            </a:r>
            <a:r>
              <a:rPr lang="en-US" sz="1800" dirty="0" smtClean="0">
                <a:ea typeface="Times New Roman" panose="02020603050405020304" pitchFamily="18" charset="0"/>
              </a:rPr>
              <a:t>municipalities </a:t>
            </a:r>
            <a:r>
              <a:rPr lang="en-US" sz="1800" dirty="0">
                <a:ea typeface="Times New Roman" panose="02020603050405020304" pitchFamily="18" charset="0"/>
              </a:rPr>
              <a:t>via emphasis on reduced conditional grants and </a:t>
            </a:r>
            <a:r>
              <a:rPr lang="en-US" sz="1800" dirty="0" smtClean="0">
                <a:ea typeface="Times New Roman" panose="02020603050405020304" pitchFamily="18" charset="0"/>
              </a:rPr>
              <a:t>the increased </a:t>
            </a:r>
            <a:r>
              <a:rPr lang="en-US" sz="1800" dirty="0">
                <a:ea typeface="Times New Roman" panose="02020603050405020304" pitchFamily="18" charset="0"/>
              </a:rPr>
              <a:t>channeling of resources via </a:t>
            </a:r>
            <a:r>
              <a:rPr lang="en-US" sz="1800" dirty="0" smtClean="0">
                <a:ea typeface="Times New Roman" panose="02020603050405020304" pitchFamily="18" charset="0"/>
              </a:rPr>
              <a:t>the Local Government Equitable Share</a:t>
            </a:r>
            <a:endParaRPr lang="en-ZA" sz="1800" dirty="0"/>
          </a:p>
          <a:p>
            <a:pPr algn="just"/>
            <a:r>
              <a:rPr lang="en-ZA" sz="2200" dirty="0" smtClean="0"/>
              <a:t>Key questions: </a:t>
            </a:r>
            <a:endParaRPr lang="en-ZA" sz="2200" dirty="0"/>
          </a:p>
          <a:p>
            <a:pPr lvl="2" algn="just"/>
            <a:r>
              <a:rPr lang="en-US" sz="1800" dirty="0"/>
              <a:t>How responsive are intergovernmental grants received by municipalities to revenues generated by municipalities? </a:t>
            </a:r>
          </a:p>
          <a:p>
            <a:pPr lvl="2" algn="just"/>
            <a:r>
              <a:rPr lang="en-US" sz="1800" dirty="0"/>
              <a:t>Does South Africa’s grant allocation framework lead to grant-driven crowding out (in) behavior among recipient municipalities? </a:t>
            </a:r>
            <a:endParaRPr lang="en-US" sz="1800" dirty="0" smtClean="0"/>
          </a:p>
          <a:p>
            <a:pPr algn="just"/>
            <a:r>
              <a:rPr lang="en-ZA" sz="2000" dirty="0" smtClean="0"/>
              <a:t>Utilized theoretical </a:t>
            </a:r>
            <a:r>
              <a:rPr lang="en-ZA" sz="2000" dirty="0"/>
              <a:t>model developed by </a:t>
            </a:r>
            <a:r>
              <a:rPr lang="en-ZA" sz="2000" dirty="0" err="1"/>
              <a:t>Gramlich</a:t>
            </a:r>
            <a:r>
              <a:rPr lang="en-ZA" sz="2000" dirty="0"/>
              <a:t> (1991) and extended in empirical works of Lewis &amp; Smoke (2017) as well as Liu &amp; Zhao (2017) </a:t>
            </a:r>
          </a:p>
          <a:p>
            <a:pPr algn="just"/>
            <a:endParaRPr lang="en-US" sz="2200" dirty="0"/>
          </a:p>
          <a:p>
            <a:pPr lvl="1" algn="just">
              <a:lnSpc>
                <a:spcPct val="90000"/>
              </a:lnSpc>
            </a:pPr>
            <a:endParaRPr lang="en-ZA" sz="1400" dirty="0">
              <a:ea typeface="Calibri" panose="020F0502020204030204" pitchFamily="34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en-ZA" sz="18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829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1" y="260672"/>
            <a:ext cx="8712968" cy="1224112"/>
          </a:xfrm>
        </p:spPr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4. Incentive Effects of Intergovernmental Grants: Evidence from Municipalities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5" y="1484784"/>
            <a:ext cx="8712968" cy="5040560"/>
          </a:xfrm>
        </p:spPr>
        <p:txBody>
          <a:bodyPr/>
          <a:lstStyle/>
          <a:p>
            <a:r>
              <a:rPr lang="en-ZA" sz="2000" dirty="0" smtClean="0"/>
              <a:t>Key Findings:</a:t>
            </a:r>
          </a:p>
          <a:p>
            <a:pPr lvl="1"/>
            <a:r>
              <a:rPr lang="en-ZA" sz="1700" b="1" dirty="0" smtClean="0"/>
              <a:t>For metropolitan (category A) municipalities: </a:t>
            </a:r>
            <a:r>
              <a:rPr lang="en-ZA" sz="1700" dirty="0" smtClean="0"/>
              <a:t>Conditional </a:t>
            </a:r>
            <a:r>
              <a:rPr lang="en-ZA" sz="1700" dirty="0"/>
              <a:t>grant </a:t>
            </a:r>
            <a:r>
              <a:rPr lang="en-ZA" sz="1700" dirty="0" smtClean="0"/>
              <a:t>transfers </a:t>
            </a:r>
            <a:r>
              <a:rPr lang="en-ZA" sz="1700" dirty="0"/>
              <a:t>positively </a:t>
            </a:r>
            <a:r>
              <a:rPr lang="en-ZA" sz="1700" dirty="0" smtClean="0"/>
              <a:t>correlate </a:t>
            </a:r>
            <a:r>
              <a:rPr lang="en-ZA" sz="1700" dirty="0"/>
              <a:t>with own revenue collection and also generate increased funding of capital outlays. On the other hand, increased </a:t>
            </a:r>
            <a:r>
              <a:rPr lang="en-ZA" sz="1700" dirty="0" smtClean="0"/>
              <a:t>equitable share funding (ESF) is associated </a:t>
            </a:r>
            <a:r>
              <a:rPr lang="en-ZA" sz="1700" dirty="0"/>
              <a:t>with lower capital and operating </a:t>
            </a:r>
            <a:r>
              <a:rPr lang="en-ZA" sz="1700" dirty="0" smtClean="0"/>
              <a:t>expenditures </a:t>
            </a:r>
            <a:endParaRPr lang="en-ZA" sz="1700" dirty="0"/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secondary cities (category B1) municipalities: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ESF is </a:t>
            </a:r>
            <a:r>
              <a:rPr lang="en-Z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positively correlated with own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revenue </a:t>
            </a:r>
            <a:r>
              <a:rPr lang="en-Z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while unconditional grant transfers negatively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 </a:t>
            </a:r>
            <a:r>
              <a:rPr lang="en-ZA" sz="17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operating </a:t>
            </a:r>
            <a:r>
              <a:rPr lang="en-ZA" sz="17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expenditure </a:t>
            </a:r>
            <a:endParaRPr lang="en-ZA" sz="17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large towns (category B2) municipalities: </a:t>
            </a:r>
            <a:r>
              <a:rPr lang="en-ZA" sz="1700" dirty="0" smtClean="0"/>
              <a:t>ESF has </a:t>
            </a:r>
            <a:r>
              <a:rPr lang="en-ZA" sz="1700" dirty="0"/>
              <a:t>positive effects on own </a:t>
            </a:r>
            <a:r>
              <a:rPr lang="en-ZA" sz="1700" dirty="0" smtClean="0"/>
              <a:t>revenue </a:t>
            </a:r>
            <a:r>
              <a:rPr lang="en-ZA" sz="1700" dirty="0"/>
              <a:t>and expenditure per capita but conditional grant allocations induce lower per capita outlays on capital and operational </a:t>
            </a:r>
            <a:r>
              <a:rPr lang="en-ZA" sz="1700" dirty="0" smtClean="0"/>
              <a:t>goods </a:t>
            </a:r>
            <a:endParaRPr lang="en-ZA" sz="1700" dirty="0"/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small towns (category B3) municipalities: </a:t>
            </a:r>
            <a:r>
              <a:rPr lang="en-ZA" sz="1700" dirty="0" smtClean="0"/>
              <a:t>ESF is </a:t>
            </a:r>
            <a:r>
              <a:rPr lang="en-ZA" sz="1700" dirty="0"/>
              <a:t>beneficial for own revenue and capital and recurrent  components of municipal spending, while conditional grants aid higher per capita spending on capital and operational goods and services</a:t>
            </a:r>
          </a:p>
          <a:p>
            <a:pPr lvl="1"/>
            <a:r>
              <a:rPr lang="en-ZA" sz="1700" b="1" dirty="0"/>
              <a:t>For </a:t>
            </a:r>
            <a:r>
              <a:rPr lang="en-ZA" sz="1700" b="1" dirty="0" smtClean="0"/>
              <a:t>rural (category B4) municipalities: </a:t>
            </a:r>
            <a:r>
              <a:rPr lang="en-ZA" sz="1700" dirty="0" smtClean="0"/>
              <a:t>ESF is beneficial </a:t>
            </a:r>
            <a:r>
              <a:rPr lang="en-ZA" sz="1700" dirty="0"/>
              <a:t>for own revenue and different components of municipal spending, while conditional grants tend to lower capital </a:t>
            </a:r>
            <a:r>
              <a:rPr lang="en-ZA" sz="1700" dirty="0" smtClean="0"/>
              <a:t>expenditure </a:t>
            </a:r>
            <a:endParaRPr lang="en-ZA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427143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>
                <a:effectLst/>
              </a:rPr>
              <a:t>Background to the Submission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0816"/>
            <a:ext cx="8640960" cy="5045621"/>
          </a:xfrm>
        </p:spPr>
        <p:txBody>
          <a:bodyPr/>
          <a:lstStyle/>
          <a:p>
            <a:r>
              <a:rPr lang="en-ZA" sz="2200" dirty="0"/>
              <a:t>Submission made in terms of:</a:t>
            </a:r>
          </a:p>
          <a:p>
            <a:pPr lvl="1"/>
            <a:r>
              <a:rPr lang="en-ZA" sz="2000" dirty="0"/>
              <a:t>Section 214(1) of the Constitution (1996)</a:t>
            </a:r>
          </a:p>
          <a:p>
            <a:pPr lvl="1"/>
            <a:r>
              <a:rPr lang="en-ZA" sz="2000" dirty="0"/>
              <a:t>Section 9 of the Intergovernmental Fiscal Relations </a:t>
            </a:r>
            <a:r>
              <a:rPr lang="en-ZA" sz="2000" dirty="0" smtClean="0"/>
              <a:t>Act </a:t>
            </a:r>
            <a:r>
              <a:rPr lang="en-ZA" sz="2000" dirty="0"/>
              <a:t>(1998)</a:t>
            </a:r>
          </a:p>
          <a:p>
            <a:pPr lvl="1"/>
            <a:r>
              <a:rPr lang="en-ZA" sz="2000" dirty="0"/>
              <a:t>Section 4(4c) of the Money Bills Amendment Procedure and Related Matters Act (Act 9 of 2009)</a:t>
            </a:r>
          </a:p>
          <a:p>
            <a:r>
              <a:rPr lang="en-ZA" sz="2200" dirty="0"/>
              <a:t>Theme of </a:t>
            </a:r>
            <a:r>
              <a:rPr lang="en-ZA" sz="2200" dirty="0" smtClean="0"/>
              <a:t>2019/20 Submission: </a:t>
            </a:r>
            <a:r>
              <a:rPr lang="en-GB" sz="22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Re-engineering the IGFR system in a fiscally constrained environment for National Development</a:t>
            </a:r>
            <a:endParaRPr lang="en-ZA" sz="22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Z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</a:t>
            </a:r>
            <a:r>
              <a:rPr lang="en-Z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submission: </a:t>
            </a:r>
            <a:r>
              <a:rPr lang="en-GB" sz="2000" dirty="0" smtClean="0"/>
              <a:t>review of effectiveness </a:t>
            </a:r>
            <a:r>
              <a:rPr lang="en-GB" sz="2000" dirty="0"/>
              <a:t>and performance of </a:t>
            </a:r>
            <a:r>
              <a:rPr lang="en-GB" sz="2000" dirty="0" smtClean="0"/>
              <a:t>current </a:t>
            </a:r>
            <a:r>
              <a:rPr lang="en-GB" sz="2000" dirty="0"/>
              <a:t>intergovernmental fiscal relations (IGFR) system and makes recommendations to re-engineer </a:t>
            </a:r>
            <a:r>
              <a:rPr lang="en-GB" sz="2000" dirty="0" smtClean="0"/>
              <a:t>fiscal </a:t>
            </a:r>
            <a:r>
              <a:rPr lang="en-GB" sz="2000" dirty="0"/>
              <a:t>instruments, incentives and other measures to address challenges to </a:t>
            </a:r>
            <a:r>
              <a:rPr lang="en-GB" sz="2000" dirty="0" smtClean="0"/>
              <a:t>achieving National Development Plan (NDP) objectives</a:t>
            </a:r>
          </a:p>
          <a:p>
            <a:pPr lvl="1"/>
            <a:r>
              <a:rPr lang="en-Z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Focus </a:t>
            </a:r>
            <a:r>
              <a:rPr lang="en-Z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previous </a:t>
            </a:r>
            <a:r>
              <a:rPr lang="en-Z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two submissions was: (i) rural development (2016) and (ii) </a:t>
            </a:r>
            <a:r>
              <a:rPr lang="en-ZA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urban development (2017)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</a:t>
            </a:fld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4.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4968553"/>
          </a:xfrm>
        </p:spPr>
        <p:txBody>
          <a:bodyPr/>
          <a:lstStyle/>
          <a:p>
            <a:pPr lvl="0"/>
            <a:r>
              <a:rPr lang="en-US" sz="2400" dirty="0" smtClean="0"/>
              <a:t>The </a:t>
            </a:r>
            <a:r>
              <a:rPr lang="en-US" sz="2400" dirty="0"/>
              <a:t>Minister of Finance through National Treasury </a:t>
            </a:r>
            <a:r>
              <a:rPr lang="en-US" sz="2400" dirty="0" smtClean="0"/>
              <a:t>gives </a:t>
            </a:r>
            <a:r>
              <a:rPr lang="en-US" sz="2400" dirty="0"/>
              <a:t>municipalities, particularly those in 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small and rural </a:t>
            </a:r>
            <a:r>
              <a:rPr lang="en-US" sz="2400" dirty="0" smtClean="0"/>
              <a:t>municipalities (categories </a:t>
            </a:r>
            <a:r>
              <a:rPr lang="en-US" sz="2400" dirty="0"/>
              <a:t>B3 and </a:t>
            </a:r>
            <a:r>
              <a:rPr lang="en-US" sz="2400" dirty="0" smtClean="0"/>
              <a:t>B4), </a:t>
            </a:r>
            <a:r>
              <a:rPr lang="en-US" sz="2400" dirty="0">
                <a:solidFill>
                  <a:srgbClr val="FF0000"/>
                </a:solidFill>
              </a:rPr>
              <a:t>greater flexibility in the use of grants </a:t>
            </a:r>
            <a:r>
              <a:rPr lang="en-US" sz="2400" dirty="0" smtClean="0">
                <a:solidFill>
                  <a:srgbClr val="FF0000"/>
                </a:solidFill>
              </a:rPr>
              <a:t>to encourage innovative approaches </a:t>
            </a:r>
            <a:r>
              <a:rPr lang="en-US" sz="2400" dirty="0" smtClean="0"/>
              <a:t>to resolving local problems</a:t>
            </a:r>
          </a:p>
          <a:p>
            <a:pPr lvl="0"/>
            <a:r>
              <a:rPr lang="en-US" sz="2400" dirty="0" smtClean="0"/>
              <a:t>A </a:t>
            </a:r>
            <a:r>
              <a:rPr lang="en-US" sz="2400" dirty="0" smtClean="0">
                <a:solidFill>
                  <a:srgbClr val="FF0000"/>
                </a:solidFill>
              </a:rPr>
              <a:t>fiscal capacity component be introduced into the equitable share formula to make it more efficient and incentivizing</a:t>
            </a:r>
            <a:r>
              <a:rPr lang="en-US" sz="2400" dirty="0" smtClean="0"/>
              <a:t>. The component should incorporate two aspects:</a:t>
            </a:r>
          </a:p>
          <a:p>
            <a:pPr lvl="1"/>
            <a:r>
              <a:rPr lang="en-US" sz="2400" dirty="0" smtClean="0"/>
              <a:t>Recognising the revenue-raising effort of municipalities</a:t>
            </a:r>
          </a:p>
          <a:p>
            <a:pPr lvl="1"/>
            <a:r>
              <a:rPr lang="en-US" sz="2400" dirty="0" err="1" smtClean="0"/>
              <a:t>Recognising</a:t>
            </a:r>
            <a:r>
              <a:rPr lang="en-US" sz="2400" dirty="0" smtClean="0"/>
              <a:t> the redistributive element of addressing horizontal imbalances</a:t>
            </a:r>
          </a:p>
          <a:p>
            <a:pPr>
              <a:lnSpc>
                <a:spcPct val="90000"/>
              </a:lnSpc>
            </a:pPr>
            <a:endParaRPr lang="en-ZA" sz="24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660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5. Assessing Efficiency of Key Provincial Infrastructure Programmes: Case of Education, Health and Public Transport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1"/>
            <a:ext cx="8712968" cy="5045621"/>
          </a:xfrm>
        </p:spPr>
        <p:txBody>
          <a:bodyPr/>
          <a:lstStyle/>
          <a:p>
            <a:r>
              <a:rPr lang="en-ZA" sz="2000" dirty="0" smtClean="0"/>
              <a:t>Infrastructure </a:t>
            </a:r>
            <a:r>
              <a:rPr lang="en-ZA" sz="2000" dirty="0"/>
              <a:t>projects are critical for service delivery and economic </a:t>
            </a:r>
            <a:r>
              <a:rPr lang="en-ZA" sz="2000" dirty="0" smtClean="0"/>
              <a:t>growth, however, delivery </a:t>
            </a:r>
            <a:r>
              <a:rPr lang="en-ZA" sz="2000" dirty="0"/>
              <a:t>of infrastructure projects </a:t>
            </a:r>
            <a:r>
              <a:rPr lang="en-ZA" sz="2000" dirty="0" smtClean="0"/>
              <a:t>is suboptimal and  typically characterised by cost overruns, low productivity and poor quality</a:t>
            </a:r>
          </a:p>
          <a:p>
            <a:pPr lvl="1"/>
            <a:r>
              <a:rPr lang="en-ZA" sz="1800" dirty="0" smtClean="0"/>
              <a:t>In current fiscally constrained environment, infrastructure grants bear the brunt of government’s need to cut and reprioritise spending over the 2018 MTEF period – this is contrary to acknowledgement that infrastructure spending programmes address important historical backlogs and constitutional imperatives</a:t>
            </a:r>
          </a:p>
          <a:p>
            <a:r>
              <a:rPr lang="en-ZA" sz="2000" dirty="0" smtClean="0"/>
              <a:t>Key question: Within </a:t>
            </a:r>
            <a:r>
              <a:rPr lang="en-ZA" sz="2000" dirty="0"/>
              <a:t>the prevailing fiscal context, how can provincial governments achieve the same level of infrastructure delivery with less money? </a:t>
            </a:r>
          </a:p>
          <a:p>
            <a:r>
              <a:rPr lang="en-ZA" sz="2000" dirty="0" smtClean="0"/>
              <a:t>Budget analyses used to </a:t>
            </a:r>
            <a:r>
              <a:rPr lang="en-ZA" sz="2000" dirty="0"/>
              <a:t>examine </a:t>
            </a:r>
            <a:r>
              <a:rPr lang="en-ZA" sz="2000" dirty="0" smtClean="0"/>
              <a:t>efficiency </a:t>
            </a:r>
            <a:r>
              <a:rPr lang="en-ZA" sz="2000" dirty="0"/>
              <a:t>of </a:t>
            </a:r>
            <a:r>
              <a:rPr lang="en-ZA" sz="2000" dirty="0" smtClean="0"/>
              <a:t>provincial infrastructure </a:t>
            </a:r>
            <a:r>
              <a:rPr lang="en-ZA" sz="2000" dirty="0"/>
              <a:t>spending in health, education and </a:t>
            </a:r>
            <a:r>
              <a:rPr lang="en-ZA" sz="2000" dirty="0" smtClean="0"/>
              <a:t>transport, (2)survey administered </a:t>
            </a:r>
            <a:r>
              <a:rPr lang="en-ZA" sz="2000" dirty="0"/>
              <a:t>to assess the type and extent of </a:t>
            </a:r>
            <a:r>
              <a:rPr lang="en-ZA" sz="2000" dirty="0" smtClean="0"/>
              <a:t>inefficiencies </a:t>
            </a:r>
            <a:r>
              <a:rPr lang="en-ZA" sz="2000" dirty="0"/>
              <a:t>including fiscal </a:t>
            </a:r>
            <a:r>
              <a:rPr lang="en-ZA" sz="2000" dirty="0" smtClean="0"/>
              <a:t>misappropriation and (3)interviews conducted </a:t>
            </a:r>
            <a:r>
              <a:rPr lang="en-ZA" sz="2000" dirty="0"/>
              <a:t>with key stakeholders to map the value-chain and identify potential incentives for rent-seeking </a:t>
            </a:r>
            <a:r>
              <a:rPr lang="en-ZA" sz="2000" dirty="0" smtClean="0"/>
              <a:t>behaviour, </a:t>
            </a:r>
            <a:r>
              <a:rPr lang="en-ZA" sz="2000" dirty="0"/>
              <a:t>using the education sector as a case study</a:t>
            </a:r>
          </a:p>
          <a:p>
            <a:endParaRPr lang="en-ZA" sz="1800" dirty="0"/>
          </a:p>
          <a:p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8446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5. Assessing Efficiency of Key Provincial Infrastructure Programmes: Case of Education, Health and Public Transport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84976" cy="4853136"/>
          </a:xfrm>
        </p:spPr>
        <p:txBody>
          <a:bodyPr/>
          <a:lstStyle/>
          <a:p>
            <a:r>
              <a:rPr lang="en-ZA" sz="2000" dirty="0" smtClean="0"/>
              <a:t>Key Findings</a:t>
            </a:r>
            <a:r>
              <a:rPr lang="en-ZA" sz="1800" dirty="0" smtClean="0"/>
              <a:t>: </a:t>
            </a:r>
          </a:p>
          <a:p>
            <a:pPr lvl="1"/>
            <a:r>
              <a:rPr lang="en-ZA" sz="1800" dirty="0" smtClean="0"/>
              <a:t>Cuts </a:t>
            </a:r>
            <a:r>
              <a:rPr lang="en-ZA" sz="1800" dirty="0"/>
              <a:t>to baseline funding for provincial infrastructure </a:t>
            </a:r>
            <a:r>
              <a:rPr lang="en-ZA" sz="1800" dirty="0" smtClean="0"/>
              <a:t>slow down </a:t>
            </a:r>
            <a:r>
              <a:rPr lang="en-ZA" sz="1800" dirty="0"/>
              <a:t>infrastructure delivery in the </a:t>
            </a:r>
            <a:r>
              <a:rPr lang="en-ZA" sz="1800" dirty="0" smtClean="0"/>
              <a:t>short-term. In </a:t>
            </a:r>
            <a:r>
              <a:rPr lang="en-ZA" sz="1800" dirty="0"/>
              <a:t>the medium term provinces can absorb spending cuts through efficiency </a:t>
            </a:r>
            <a:r>
              <a:rPr lang="en-ZA" sz="1800" dirty="0" smtClean="0"/>
              <a:t>gains, </a:t>
            </a:r>
            <a:r>
              <a:rPr lang="en-ZA" sz="1800" dirty="0"/>
              <a:t>if infrastructure procurement and </a:t>
            </a:r>
            <a:r>
              <a:rPr lang="en-ZA" sz="1800" dirty="0" smtClean="0"/>
              <a:t>built </a:t>
            </a:r>
            <a:r>
              <a:rPr lang="en-ZA" sz="1800" dirty="0"/>
              <a:t>environment personnel at sector </a:t>
            </a:r>
            <a:r>
              <a:rPr lang="en-ZA" sz="1800" dirty="0" smtClean="0"/>
              <a:t>departments/public </a:t>
            </a:r>
            <a:r>
              <a:rPr lang="en-ZA" sz="1800" dirty="0"/>
              <a:t>works are </a:t>
            </a:r>
            <a:r>
              <a:rPr lang="en-ZA" sz="1800" dirty="0" smtClean="0"/>
              <a:t>increased</a:t>
            </a:r>
            <a:endParaRPr lang="en-ZA" sz="1800" dirty="0"/>
          </a:p>
          <a:p>
            <a:pPr lvl="1"/>
            <a:r>
              <a:rPr lang="en-ZA" sz="1800" dirty="0"/>
              <a:t>Aligning planning, budgeting and implementation functions of provincial infrastructure delivery leads to better </a:t>
            </a:r>
            <a:r>
              <a:rPr lang="en-ZA" sz="1800" dirty="0" smtClean="0"/>
              <a:t>outcomes – </a:t>
            </a:r>
            <a:r>
              <a:rPr lang="en-ZA" sz="1800" dirty="0"/>
              <a:t>currently these </a:t>
            </a:r>
            <a:r>
              <a:rPr lang="en-ZA" sz="1800" dirty="0" smtClean="0"/>
              <a:t>functions are separated </a:t>
            </a:r>
            <a:r>
              <a:rPr lang="en-ZA" sz="1800" dirty="0"/>
              <a:t>between sector departments and implementing agents, thus distorting incentives and weakening the accountability </a:t>
            </a:r>
            <a:r>
              <a:rPr lang="en-ZA" sz="1800" dirty="0" smtClean="0"/>
              <a:t>chain</a:t>
            </a:r>
          </a:p>
          <a:p>
            <a:pPr marL="742950" lvl="2" indent="-342900"/>
            <a:r>
              <a:rPr lang="en-ZA" sz="1800" dirty="0" smtClean="0"/>
              <a:t>Survey </a:t>
            </a:r>
            <a:r>
              <a:rPr lang="en-ZA" sz="1800" dirty="0"/>
              <a:t>results showed </a:t>
            </a:r>
            <a:r>
              <a:rPr lang="en-ZA" sz="1800" dirty="0" smtClean="0"/>
              <a:t>that 91</a:t>
            </a:r>
            <a:r>
              <a:rPr lang="en-ZA" sz="1800" dirty="0"/>
              <a:t>% of respondents (contractors) felt government procurement processes are not open and transparent whilst 57% agreed corruption is most prominent </a:t>
            </a:r>
            <a:r>
              <a:rPr lang="en-ZA" sz="1800" dirty="0" smtClean="0"/>
              <a:t>during the procurement </a:t>
            </a:r>
            <a:r>
              <a:rPr lang="en-ZA" sz="1800" dirty="0"/>
              <a:t>and tender phases of the infrastructure cycle</a:t>
            </a:r>
          </a:p>
          <a:p>
            <a:pPr lvl="2"/>
            <a:r>
              <a:rPr lang="en-ZA" sz="1600" dirty="0"/>
              <a:t>When asked what percentage of the contract value is paid in informal payments or inducements to get </a:t>
            </a:r>
            <a:r>
              <a:rPr lang="en-ZA" sz="1600" dirty="0" smtClean="0"/>
              <a:t>government </a:t>
            </a:r>
            <a:r>
              <a:rPr lang="en-ZA" sz="1600" dirty="0"/>
              <a:t>contract, only 14% said no payments were made whilst 76% said payments between 3-12% of the contract value </a:t>
            </a:r>
            <a:r>
              <a:rPr lang="en-ZA" sz="1600" dirty="0" smtClean="0"/>
              <a:t>were </a:t>
            </a:r>
            <a:r>
              <a:rPr lang="en-ZA" sz="1600" dirty="0"/>
              <a:t>made to secure a government contract. </a:t>
            </a:r>
            <a:r>
              <a:rPr lang="en-ZA" sz="1600" dirty="0" smtClean="0"/>
              <a:t>For this, contractors </a:t>
            </a:r>
            <a:r>
              <a:rPr lang="en-ZA" sz="1600" dirty="0"/>
              <a:t>pay a higher percentage of the contract value for smaller contracts relative to larger contracts, with a few notable exceptions</a:t>
            </a:r>
          </a:p>
          <a:p>
            <a:pPr lvl="1"/>
            <a:endParaRPr lang="en-Z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097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5. Assessing Efficiency of Key Provincial Infrastructure Programmes: Case of Education, Health and Public Transport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8496944" cy="4973613"/>
          </a:xfrm>
        </p:spPr>
        <p:txBody>
          <a:bodyPr/>
          <a:lstStyle/>
          <a:p>
            <a:r>
              <a:rPr lang="en-ZA" sz="2200" dirty="0" smtClean="0"/>
              <a:t>Key Findings [cont.] </a:t>
            </a:r>
          </a:p>
          <a:p>
            <a:pPr marL="742950" lvl="2" indent="-342900"/>
            <a:r>
              <a:rPr lang="en-ZA" sz="2200" dirty="0" smtClean="0"/>
              <a:t>The </a:t>
            </a:r>
            <a:r>
              <a:rPr lang="en-ZA" sz="2200" dirty="0"/>
              <a:t>analysis of the infrastructure value-chain </a:t>
            </a:r>
            <a:r>
              <a:rPr lang="en-ZA" sz="2200" dirty="0" smtClean="0"/>
              <a:t>reveal that a </a:t>
            </a:r>
            <a:r>
              <a:rPr lang="en-ZA" sz="2200" dirty="0"/>
              <a:t>lack of oversight at key delivery points are increasing incentives to engage in fiscal </a:t>
            </a:r>
            <a:r>
              <a:rPr lang="en-ZA" sz="2200" dirty="0" smtClean="0"/>
              <a:t>misappropriation </a:t>
            </a:r>
          </a:p>
          <a:p>
            <a:pPr marL="400050" lvl="2" indent="0">
              <a:buNone/>
            </a:pPr>
            <a:endParaRPr lang="en-Z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23</a:t>
            </a:fld>
            <a:endParaRPr lang="en-Z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5598653"/>
              </p:ext>
            </p:extLst>
          </p:nvPr>
        </p:nvGraphicFramePr>
        <p:xfrm>
          <a:off x="1403648" y="3480719"/>
          <a:ext cx="6912768" cy="259226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9127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09944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b="0" dirty="0" smtClean="0">
                          <a:latin typeface="Calibri" panose="020F0502020204030204" pitchFamily="34" charset="0"/>
                        </a:rPr>
                        <a:t>Consultants are incentivized to over-design projects because their payment is often based on a percentage of the project cost 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7237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dirty="0" smtClean="0">
                          <a:latin typeface="Calibri" panose="020F0502020204030204" pitchFamily="34" charset="0"/>
                        </a:rPr>
                        <a:t>There is no third party review of tenders awarded by implementing agents even though they are solely responsible for appointing contractors with very little participation from sector departments – awarding projects to contractors without the proper grading and proven track record is a key driver of inefficiencies in provincial infrastructure provision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994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 smtClean="0">
                          <a:latin typeface="Calibri" panose="020F0502020204030204" pitchFamily="34" charset="0"/>
                        </a:rPr>
                        <a:t>Permanent onsite supervision of contractors is largely absent, allowing for the concealment of defects and the use of poor quality material  </a:t>
                      </a:r>
                      <a:endParaRPr lang="en-ZA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1620" y="3067616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Key challenges that arise due to lack of oversight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8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>
                <a:effectLst/>
              </a:rPr>
              <a:t>Chapter 5. Recommendations </a:t>
            </a:r>
            <a:endParaRPr lang="en-ZA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556792"/>
            <a:ext cx="8568952" cy="4781128"/>
          </a:xfrm>
        </p:spPr>
        <p:txBody>
          <a:bodyPr/>
          <a:lstStyle/>
          <a:p>
            <a:r>
              <a:rPr lang="en-GB" sz="2400" dirty="0"/>
              <a:t>The national sector departments of Education, Health and Public Transport should develop </a:t>
            </a:r>
            <a:r>
              <a:rPr lang="en-GB" sz="2400" dirty="0" smtClean="0">
                <a:solidFill>
                  <a:srgbClr val="FF0000"/>
                </a:solidFill>
              </a:rPr>
              <a:t>clear </a:t>
            </a:r>
            <a:r>
              <a:rPr lang="en-GB" sz="2400" dirty="0">
                <a:solidFill>
                  <a:srgbClr val="FF0000"/>
                </a:solidFill>
              </a:rPr>
              <a:t>performance evaluation </a:t>
            </a:r>
            <a:r>
              <a:rPr lang="en-GB" sz="2400" dirty="0" smtClean="0">
                <a:solidFill>
                  <a:srgbClr val="FF0000"/>
                </a:solidFill>
              </a:rPr>
              <a:t>frameworks </a:t>
            </a:r>
            <a:r>
              <a:rPr lang="en-GB" sz="2400" dirty="0"/>
              <a:t>for the provincial infrastructure grants under their </a:t>
            </a:r>
            <a:r>
              <a:rPr lang="en-GB" sz="2400" dirty="0" smtClean="0"/>
              <a:t>control</a:t>
            </a:r>
          </a:p>
          <a:p>
            <a:r>
              <a:rPr lang="en-GB" sz="2400" dirty="0" smtClean="0"/>
              <a:t>The </a:t>
            </a:r>
            <a:r>
              <a:rPr lang="en-GB" sz="2400" dirty="0"/>
              <a:t>national sector </a:t>
            </a:r>
            <a:r>
              <a:rPr lang="en-GB" sz="2400" dirty="0" smtClean="0"/>
              <a:t>departments of Education, Health and Public Transport </a:t>
            </a:r>
            <a:r>
              <a:rPr lang="en-GB" sz="2400" dirty="0"/>
              <a:t>should </a:t>
            </a:r>
            <a:r>
              <a:rPr lang="en-GB" sz="2400" dirty="0">
                <a:solidFill>
                  <a:srgbClr val="FF0000"/>
                </a:solidFill>
              </a:rPr>
              <a:t>include </a:t>
            </a:r>
            <a:r>
              <a:rPr lang="en-GB" sz="2400" dirty="0" smtClean="0">
                <a:solidFill>
                  <a:srgbClr val="FF0000"/>
                </a:solidFill>
              </a:rPr>
              <a:t>greater </a:t>
            </a:r>
            <a:r>
              <a:rPr lang="en-GB" sz="2400" dirty="0">
                <a:solidFill>
                  <a:srgbClr val="FF0000"/>
                </a:solidFill>
              </a:rPr>
              <a:t>scrutiny of </a:t>
            </a:r>
            <a:r>
              <a:rPr lang="en-GB" sz="2400" dirty="0" smtClean="0">
                <a:solidFill>
                  <a:srgbClr val="FF0000"/>
                </a:solidFill>
              </a:rPr>
              <a:t>requisition variation </a:t>
            </a:r>
            <a:r>
              <a:rPr lang="en-GB" sz="2400" dirty="0">
                <a:solidFill>
                  <a:srgbClr val="FF0000"/>
                </a:solidFill>
              </a:rPr>
              <a:t>orders </a:t>
            </a:r>
            <a:r>
              <a:rPr lang="en-GB" sz="2400" dirty="0" smtClean="0"/>
              <a:t>(such </a:t>
            </a:r>
            <a:r>
              <a:rPr lang="en-GB" sz="2400" dirty="0"/>
              <a:t>as automatic review and approval </a:t>
            </a:r>
            <a:r>
              <a:rPr lang="en-GB" sz="2400" dirty="0" smtClean="0"/>
              <a:t>requests to </a:t>
            </a:r>
            <a:r>
              <a:rPr lang="en-GB" sz="2400" dirty="0"/>
              <a:t>provincial </a:t>
            </a:r>
            <a:r>
              <a:rPr lang="en-GB" sz="2400" dirty="0" smtClean="0"/>
              <a:t>treasuries) </a:t>
            </a:r>
            <a:r>
              <a:rPr lang="en-GB" sz="2400" dirty="0"/>
              <a:t>when the value of </a:t>
            </a:r>
            <a:r>
              <a:rPr lang="en-GB" sz="2400" dirty="0" smtClean="0"/>
              <a:t>these rises above acceptable levels </a:t>
            </a:r>
            <a:r>
              <a:rPr lang="en-GB" sz="2400" dirty="0"/>
              <a:t>of the project </a:t>
            </a:r>
            <a:r>
              <a:rPr lang="en-GB" sz="2400" dirty="0" smtClean="0"/>
              <a:t>costs</a:t>
            </a:r>
          </a:p>
          <a:p>
            <a:r>
              <a:rPr lang="en-GB" sz="2400" dirty="0"/>
              <a:t>The Minister of Finance, through National Treasury, </a:t>
            </a:r>
            <a:r>
              <a:rPr lang="en-GB" sz="2400" dirty="0">
                <a:solidFill>
                  <a:srgbClr val="FF0000"/>
                </a:solidFill>
              </a:rPr>
              <a:t>set and publish the criteria to be measured in monitoring and evaluating infrastructure grants</a:t>
            </a:r>
            <a:r>
              <a:rPr lang="en-GB" sz="2400" dirty="0"/>
              <a:t>. The </a:t>
            </a:r>
            <a:r>
              <a:rPr lang="en-GB" sz="2400" dirty="0">
                <a:solidFill>
                  <a:srgbClr val="FF0000"/>
                </a:solidFill>
              </a:rPr>
              <a:t>assessment criteria regarding infrastructure cuts </a:t>
            </a:r>
            <a:r>
              <a:rPr lang="en-GB" sz="2400" dirty="0"/>
              <a:t>should also be published</a:t>
            </a:r>
            <a:endParaRPr lang="en-ZA" sz="2400" dirty="0"/>
          </a:p>
          <a:p>
            <a:endParaRPr lang="en-Z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21745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400" dirty="0">
                <a:effectLst/>
              </a:rPr>
              <a:t>Chapter </a:t>
            </a:r>
            <a:r>
              <a:rPr lang="en-ZA" sz="2400" dirty="0" smtClean="0">
                <a:effectLst/>
              </a:rPr>
              <a:t>6. Assessing the Effectiveness of Intergovernmental Fiscal Relations Instruments in Addressing Water Challenges </a:t>
            </a:r>
            <a:endParaRPr lang="en-ZA" sz="24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25</a:t>
            </a:fld>
            <a:endParaRPr lang="en-ZA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045075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/>
              <a:t>Achieving </a:t>
            </a:r>
            <a:r>
              <a:rPr lang="en-GB" sz="2000" dirty="0"/>
              <a:t>water </a:t>
            </a:r>
            <a:r>
              <a:rPr lang="en-GB" sz="2000" dirty="0" smtClean="0"/>
              <a:t>security is the </a:t>
            </a:r>
            <a:r>
              <a:rPr lang="en-GB" sz="2000" dirty="0"/>
              <a:t>overarching goal of national water </a:t>
            </a:r>
            <a:r>
              <a:rPr lang="en-GB" sz="2000" dirty="0" smtClean="0"/>
              <a:t>management</a:t>
            </a:r>
          </a:p>
          <a:p>
            <a:r>
              <a:rPr lang="en-GB" sz="2000" dirty="0" smtClean="0"/>
              <a:t>Key question: Do the fiscal </a:t>
            </a:r>
            <a:r>
              <a:rPr lang="en-GB" sz="2000" dirty="0"/>
              <a:t>instruments and other measures introduced through the IGFR framework </a:t>
            </a:r>
            <a:r>
              <a:rPr lang="en-GB" sz="2000" dirty="0" smtClean="0"/>
              <a:t>help </a:t>
            </a:r>
            <a:r>
              <a:rPr lang="en-GB" sz="2000" dirty="0"/>
              <a:t>to achieve </a:t>
            </a:r>
            <a:r>
              <a:rPr lang="en-GB" sz="2000" dirty="0" smtClean="0"/>
              <a:t>NDP’s </a:t>
            </a:r>
            <a:r>
              <a:rPr lang="en-GB" sz="2000" dirty="0"/>
              <a:t>goal of ensuring </a:t>
            </a:r>
            <a:r>
              <a:rPr lang="en-GB" sz="2000" dirty="0" smtClean="0"/>
              <a:t>affordable and </a:t>
            </a:r>
            <a:r>
              <a:rPr lang="en-GB" sz="2000" dirty="0"/>
              <a:t>reliable access to sufficient safe water and hygienic </a:t>
            </a:r>
            <a:r>
              <a:rPr lang="en-GB" sz="2000" dirty="0" smtClean="0"/>
              <a:t>sanitation for all?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57517358"/>
              </p:ext>
            </p:extLst>
          </p:nvPr>
        </p:nvGraphicFramePr>
        <p:xfrm>
          <a:off x="323528" y="3501007"/>
          <a:ext cx="8599352" cy="310140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62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36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61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Physically available (infrastructure)</a:t>
                      </a:r>
                    </a:p>
                    <a:p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96% of households have minimum standard infrastructure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853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81.2% piped water in house or stand</a:t>
                      </a:r>
                      <a:endParaRPr lang="en-US" sz="1500" b="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9871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Only rural provinces (Limpopo, NW, EC &amp; KZN) have public taps, tankers &gt;20%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040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 Reliably available (operation)</a:t>
                      </a:r>
                    </a:p>
                    <a:p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85% infrastructure </a:t>
                      </a:r>
                      <a:r>
                        <a:rPr lang="en-ZA" sz="1500" i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functional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46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65% </a:t>
                      </a:r>
                      <a:r>
                        <a:rPr lang="en-ZA" sz="1500" i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reliably </a:t>
                      </a: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functioning 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44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b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Water safety indicators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Data no longer publicly available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8537">
                <a:tc>
                  <a:txBody>
                    <a:bodyPr/>
                    <a:lstStyle/>
                    <a:p>
                      <a:r>
                        <a:rPr lang="en-ZA" sz="1500" b="1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Sanitation indicators</a:t>
                      </a:r>
                      <a:endParaRPr lang="en-US" sz="1500" b="1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500" dirty="0" smtClean="0">
                          <a:ln w="3175" cmpd="sng">
                            <a:noFill/>
                          </a:ln>
                          <a:latin typeface="Calibri" panose="020F0502020204030204" pitchFamily="34" charset="0"/>
                        </a:rPr>
                        <a:t>Often unsatisfactory, wastewater treatment failures</a:t>
                      </a:r>
                      <a:endParaRPr lang="en-US" sz="1500" dirty="0">
                        <a:latin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3131675"/>
            <a:ext cx="40084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Overview of the poor state of water services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7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6. Assessing the Effectiveness of Intergovernmental Fiscal Relations Instruments in Addressing Water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2400" dirty="0" smtClean="0">
                <a:ea typeface="Calibri" panose="020F0502020204030204" pitchFamily="34" charset="0"/>
              </a:rPr>
              <a:t>IGFR instruments underpinning provision of water services:</a:t>
            </a:r>
          </a:p>
          <a:p>
            <a:pPr lvl="1"/>
            <a:r>
              <a:rPr lang="en-ZA" sz="2200" b="1" dirty="0" smtClean="0">
                <a:ln w="3175" cmpd="sng">
                  <a:noFill/>
                </a:ln>
              </a:rPr>
              <a:t>Equitable Share</a:t>
            </a:r>
            <a:r>
              <a:rPr lang="en-ZA" sz="2200" dirty="0" smtClean="0">
                <a:ln w="3175" cmpd="sng">
                  <a:noFill/>
                </a:ln>
              </a:rPr>
              <a:t> </a:t>
            </a:r>
            <a:r>
              <a:rPr lang="en-ZA" sz="2200" dirty="0">
                <a:ln w="3175" cmpd="sng">
                  <a:noFill/>
                </a:ln>
              </a:rPr>
              <a:t>supports municipal water services </a:t>
            </a:r>
            <a:r>
              <a:rPr lang="en-ZA" sz="2200" dirty="0" smtClean="0">
                <a:ln w="3175" cmpd="sng">
                  <a:noFill/>
                </a:ln>
              </a:rPr>
              <a:t>provision - must </a:t>
            </a:r>
            <a:r>
              <a:rPr lang="en-ZA" sz="2200" dirty="0">
                <a:ln w="3175" cmpd="sng">
                  <a:noFill/>
                </a:ln>
              </a:rPr>
              <a:t>ensure </a:t>
            </a:r>
            <a:r>
              <a:rPr lang="en-ZA" sz="2200" dirty="0" smtClean="0">
                <a:ln w="3175" cmpd="sng">
                  <a:noFill/>
                </a:ln>
              </a:rPr>
              <a:t>municipalities </a:t>
            </a:r>
            <a:r>
              <a:rPr lang="en-ZA" sz="2200" dirty="0">
                <a:ln w="3175" cmpd="sng">
                  <a:noFill/>
                </a:ln>
              </a:rPr>
              <a:t>are able to provide basic </a:t>
            </a:r>
            <a:r>
              <a:rPr lang="en-ZA" sz="2200" dirty="0" smtClean="0">
                <a:ln w="3175" cmpd="sng">
                  <a:noFill/>
                </a:ln>
              </a:rPr>
              <a:t>services</a:t>
            </a:r>
            <a:endParaRPr lang="en-ZA" sz="2200" dirty="0">
              <a:ln w="3175" cmpd="sng">
                <a:noFill/>
              </a:ln>
            </a:endParaRPr>
          </a:p>
          <a:p>
            <a:pPr lvl="1"/>
            <a:r>
              <a:rPr lang="en-ZA" sz="2200" b="1" dirty="0">
                <a:ln w="3175" cmpd="sng">
                  <a:noFill/>
                </a:ln>
              </a:rPr>
              <a:t>Regional Bulk Infrastructure Grant (RBIG) </a:t>
            </a:r>
            <a:r>
              <a:rPr lang="en-ZA" sz="2200" dirty="0">
                <a:ln w="3175" cmpd="sng">
                  <a:noFill/>
                </a:ln>
              </a:rPr>
              <a:t>to</a:t>
            </a:r>
            <a:r>
              <a:rPr lang="en-ZA" sz="2200" b="1" dirty="0">
                <a:ln w="3175" cmpd="sng">
                  <a:noFill/>
                </a:ln>
              </a:rPr>
              <a:t> </a:t>
            </a:r>
            <a:r>
              <a:rPr lang="en-ZA" sz="2200" dirty="0">
                <a:ln w="3175" cmpd="sng">
                  <a:noFill/>
                </a:ln>
              </a:rPr>
              <a:t>develop new, refurbish, upgrade and replace ageing water and sanitation infrastructure of regional significance</a:t>
            </a:r>
          </a:p>
          <a:p>
            <a:pPr lvl="1"/>
            <a:r>
              <a:rPr lang="en-ZA" sz="2200" b="1" dirty="0" smtClean="0">
                <a:ln w="3175" cmpd="sng">
                  <a:noFill/>
                </a:ln>
              </a:rPr>
              <a:t>Municipal </a:t>
            </a:r>
            <a:r>
              <a:rPr lang="en-ZA" sz="2200" b="1" dirty="0">
                <a:ln w="3175" cmpd="sng">
                  <a:noFill/>
                </a:ln>
              </a:rPr>
              <a:t>Infrastructure Grant (MIG</a:t>
            </a:r>
            <a:r>
              <a:rPr lang="en-ZA" sz="2200" b="1" dirty="0" smtClean="0">
                <a:ln w="3175" cmpd="sng">
                  <a:noFill/>
                </a:ln>
              </a:rPr>
              <a:t>) </a:t>
            </a:r>
            <a:r>
              <a:rPr lang="en-ZA" sz="2200" dirty="0" smtClean="0">
                <a:ln w="3175" cmpd="sng">
                  <a:noFill/>
                </a:ln>
              </a:rPr>
              <a:t>subsidises </a:t>
            </a:r>
            <a:r>
              <a:rPr lang="en-ZA" sz="2200" dirty="0">
                <a:ln w="3175" cmpd="sng">
                  <a:noFill/>
                </a:ln>
              </a:rPr>
              <a:t>the capital costs of providing basic services to poor </a:t>
            </a:r>
            <a:r>
              <a:rPr lang="en-ZA" sz="2200" dirty="0" smtClean="0">
                <a:ln w="3175" cmpd="sng">
                  <a:noFill/>
                </a:ln>
              </a:rPr>
              <a:t>households – specifically aimed at providing capital </a:t>
            </a:r>
            <a:r>
              <a:rPr lang="en-ZA" sz="2200" dirty="0">
                <a:ln w="3175" cmpd="sng">
                  <a:noFill/>
                </a:ln>
              </a:rPr>
              <a:t>finance for eradicating infrastructure backlogs </a:t>
            </a:r>
            <a:endParaRPr lang="en-ZA" sz="2200" dirty="0" smtClean="0">
              <a:ln w="3175" cmpd="sng">
                <a:noFill/>
              </a:ln>
            </a:endParaRPr>
          </a:p>
          <a:p>
            <a:pPr lvl="1"/>
            <a:r>
              <a:rPr lang="en-ZA" sz="2200" b="1" dirty="0" smtClean="0">
                <a:ln w="3175" cmpd="sng">
                  <a:noFill/>
                </a:ln>
              </a:rPr>
              <a:t>Water </a:t>
            </a:r>
            <a:r>
              <a:rPr lang="en-ZA" sz="2200" b="1" dirty="0">
                <a:ln w="3175" cmpd="sng">
                  <a:noFill/>
                </a:ln>
              </a:rPr>
              <a:t>Services Infrastructure Grant (WSIG) </a:t>
            </a:r>
            <a:r>
              <a:rPr lang="en-ZA" sz="2200" dirty="0" smtClean="0">
                <a:ln w="3175" cmpd="sng">
                  <a:noFill/>
                </a:ln>
              </a:rPr>
              <a:t>assists </a:t>
            </a:r>
            <a:r>
              <a:rPr lang="en-ZA" sz="2200" dirty="0">
                <a:ln w="3175" cmpd="sng">
                  <a:noFill/>
                </a:ln>
              </a:rPr>
              <a:t>Water Services Authorities </a:t>
            </a:r>
            <a:r>
              <a:rPr lang="en-ZA" sz="2200" dirty="0" smtClean="0">
                <a:ln w="3175" cmpd="sng">
                  <a:noFill/>
                </a:ln>
              </a:rPr>
              <a:t>to </a:t>
            </a:r>
            <a:r>
              <a:rPr lang="en-ZA" sz="2200" dirty="0">
                <a:ln w="3175" cmpd="sng">
                  <a:noFill/>
                </a:ln>
              </a:rPr>
              <a:t>reduce water and sanitation </a:t>
            </a:r>
            <a:r>
              <a:rPr lang="en-ZA" sz="2200" dirty="0" smtClean="0">
                <a:ln w="3175" cmpd="sng">
                  <a:noFill/>
                </a:ln>
              </a:rPr>
              <a:t>backlogs</a:t>
            </a:r>
            <a:endParaRPr lang="en-ZA" sz="2200" dirty="0">
              <a:ln w="3175" cmpd="sng">
                <a:noFill/>
              </a:ln>
            </a:endParaRPr>
          </a:p>
          <a:p>
            <a:pPr marL="914400" lvl="2" indent="0">
              <a:lnSpc>
                <a:spcPct val="90000"/>
              </a:lnSpc>
              <a:buNone/>
            </a:pPr>
            <a:endParaRPr lang="en-ZA" sz="22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5899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6. Assessing the Effectiveness of Intergovernmental Fiscal Relations Instruments in Addressing Water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  <a:solidFill>
            <a:schemeClr val="bg1"/>
          </a:solidFill>
        </p:spPr>
        <p:txBody>
          <a:bodyPr/>
          <a:lstStyle/>
          <a:p>
            <a:r>
              <a:rPr lang="en-ZA" sz="2000" dirty="0" smtClean="0"/>
              <a:t>Key Findings:</a:t>
            </a:r>
          </a:p>
          <a:p>
            <a:pPr lvl="1"/>
            <a:r>
              <a:rPr lang="en-ZA" sz="1800" dirty="0" smtClean="0"/>
              <a:t>Despite significant </a:t>
            </a:r>
            <a:r>
              <a:rPr lang="en-ZA" sz="1800" dirty="0"/>
              <a:t>spending, access to safe and reliable </a:t>
            </a:r>
            <a:r>
              <a:rPr lang="en-ZA" sz="1800" dirty="0" smtClean="0"/>
              <a:t>water services </a:t>
            </a:r>
            <a:r>
              <a:rPr lang="en-ZA" sz="1800" dirty="0"/>
              <a:t>is </a:t>
            </a:r>
            <a:r>
              <a:rPr lang="en-ZA" sz="1800" dirty="0" smtClean="0"/>
              <a:t>declining</a:t>
            </a:r>
          </a:p>
          <a:p>
            <a:pPr lvl="1"/>
            <a:r>
              <a:rPr lang="en-ZA" sz="1800" dirty="0" smtClean="0"/>
              <a:t>Inadequate </a:t>
            </a:r>
            <a:r>
              <a:rPr lang="en-ZA" sz="1800" dirty="0"/>
              <a:t>expenditure on </a:t>
            </a:r>
            <a:r>
              <a:rPr lang="en-ZA" sz="1800" dirty="0" smtClean="0"/>
              <a:t>operations and maintenance is </a:t>
            </a:r>
            <a:r>
              <a:rPr lang="en-ZA" sz="1800" dirty="0"/>
              <a:t>leading to service </a:t>
            </a:r>
            <a:r>
              <a:rPr lang="en-ZA" sz="1800" dirty="0" smtClean="0"/>
              <a:t>failures</a:t>
            </a:r>
          </a:p>
          <a:p>
            <a:pPr lvl="1"/>
            <a:r>
              <a:rPr lang="en-ZA" sz="1800" dirty="0"/>
              <a:t>Current IGFR system incentivises this over-provision of infrastructure without providing for related operating/maintenance costs</a:t>
            </a:r>
            <a:endParaRPr lang="en-ZA" sz="1800" dirty="0">
              <a:ea typeface="Calibri" panose="020F0502020204030204" pitchFamily="34" charset="0"/>
            </a:endParaRPr>
          </a:p>
          <a:p>
            <a:pPr lvl="1"/>
            <a:endParaRPr lang="en-ZA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27</a:t>
            </a:fld>
            <a:endParaRPr lang="en-ZA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59639714"/>
              </p:ext>
            </p:extLst>
          </p:nvPr>
        </p:nvGraphicFramePr>
        <p:xfrm>
          <a:off x="323528" y="3737870"/>
          <a:ext cx="8568952" cy="259229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0474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42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42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04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04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042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174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on year growth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2015/16-2016/17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2016/17-2017/18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2017/18-2018/19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2018/19-2019/20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Calibri" panose="020F0502020204030204" pitchFamily="34" charset="0"/>
                        </a:rPr>
                        <a:t>2019/20-2020/21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Total water-related conditional grant allocations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-0.6%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1.2%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4.6%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Total water-related allocation from LES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9.9%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9.7%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0068">
                <a:tc gridSpan="6"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b="1" u="none" strike="noStrike" dirty="0">
                          <a:effectLst/>
                          <a:latin typeface="Calibri" panose="020F0502020204030204" pitchFamily="34" charset="0"/>
                        </a:rPr>
                        <a:t>Breakdown of water-related allocation in </a:t>
                      </a:r>
                      <a:r>
                        <a:rPr lang="en-ZA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LES,</a:t>
                      </a:r>
                      <a:r>
                        <a:rPr lang="en-ZA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2018/19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ZA" sz="1400" b="1" u="none" strike="noStrike" dirty="0">
                          <a:effectLst/>
                          <a:latin typeface="Calibri" panose="020F0502020204030204" pitchFamily="34" charset="0"/>
                        </a:rPr>
                        <a:t>Allocation per </a:t>
                      </a:r>
                      <a:r>
                        <a:rPr lang="en-ZA" sz="1400" b="1" u="none" strike="noStrike" dirty="0" smtClean="0">
                          <a:effectLst/>
                          <a:latin typeface="Calibri" panose="020F0502020204030204" pitchFamily="34" charset="0"/>
                        </a:rPr>
                        <a:t>household eligible for free basic</a:t>
                      </a:r>
                      <a:r>
                        <a:rPr lang="en-ZA" sz="1400" b="1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services</a:t>
                      </a:r>
                      <a:endParaRPr lang="en-ZA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>
                          <a:effectLst/>
                          <a:latin typeface="Calibri" panose="020F0502020204030204" pitchFamily="34" charset="0"/>
                        </a:rPr>
                        <a:t>Operations (in Rands per month)</a:t>
                      </a:r>
                      <a:endParaRPr lang="en-ZA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112.9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Maintenance  (in </a:t>
                      </a:r>
                      <a:r>
                        <a:rPr lang="en-ZA" sz="1400" u="none" strike="noStrike" dirty="0" err="1">
                          <a:effectLst/>
                          <a:latin typeface="Calibri" panose="020F0502020204030204" pitchFamily="34" charset="0"/>
                        </a:rPr>
                        <a:t>Rands</a:t>
                      </a:r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 per month)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12.55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Total (in </a:t>
                      </a:r>
                      <a:r>
                        <a:rPr lang="en-ZA" sz="1400" u="none" strike="noStrike" dirty="0" err="1">
                          <a:effectLst/>
                          <a:latin typeface="Calibri" panose="020F0502020204030204" pitchFamily="34" charset="0"/>
                        </a:rPr>
                        <a:t>Rands</a:t>
                      </a:r>
                      <a:r>
                        <a:rPr lang="en-ZA" sz="1400" u="none" strike="noStrike" dirty="0">
                          <a:effectLst/>
                          <a:latin typeface="Calibri" panose="020F0502020204030204" pitchFamily="34" charset="0"/>
                        </a:rPr>
                        <a:t> per month)</a:t>
                      </a:r>
                      <a:endParaRPr lang="en-ZA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125.45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06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Total allocation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for water in the LES </a:t>
                      </a:r>
                      <a:r>
                        <a:rPr lang="en-US" sz="1400" u="none" strike="noStrike" dirty="0">
                          <a:effectLst/>
                          <a:latin typeface="Calibri" panose="020F0502020204030204" pitchFamily="34" charset="0"/>
                        </a:rPr>
                        <a:t>(R'million)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14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u="none" strike="noStrike" dirty="0" smtClean="0">
                          <a:effectLst/>
                          <a:latin typeface="Calibri" panose="020F0502020204030204" pitchFamily="34" charset="0"/>
                        </a:rPr>
                        <a:t>761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5536" y="3399316"/>
            <a:ext cx="84969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n-lt"/>
              </a:rPr>
              <a:t>Water-related allocations in the local government equitable share (LES) and conditional grants</a:t>
            </a:r>
            <a:endParaRPr lang="en-US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88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6. Assessing the Effectiveness of Intergovernmental Fiscal Relations Instruments in Addressing Water Challenges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r>
              <a:rPr lang="en-ZA" sz="2000" dirty="0" smtClean="0"/>
              <a:t>Key Findings [cont.]:</a:t>
            </a:r>
          </a:p>
          <a:p>
            <a:pPr lvl="2"/>
            <a:r>
              <a:rPr lang="en-ZA" sz="1800" dirty="0" smtClean="0"/>
              <a:t>Goal </a:t>
            </a:r>
            <a:r>
              <a:rPr lang="en-ZA" sz="1800" dirty="0"/>
              <a:t>of providing basic minimum infrastructure almost achieved. Priority must shift to sustainable operations and </a:t>
            </a:r>
            <a:r>
              <a:rPr lang="en-ZA" sz="1800" dirty="0" smtClean="0"/>
              <a:t>maintenance</a:t>
            </a:r>
          </a:p>
          <a:p>
            <a:pPr lvl="2"/>
            <a:r>
              <a:rPr lang="en-ZA" sz="1800" dirty="0" smtClean="0"/>
              <a:t>Provision of higher </a:t>
            </a:r>
            <a:r>
              <a:rPr lang="en-ZA" sz="1800" dirty="0"/>
              <a:t>than basic </a:t>
            </a:r>
            <a:r>
              <a:rPr lang="en-ZA" sz="1800" dirty="0" smtClean="0"/>
              <a:t>water standards </a:t>
            </a:r>
            <a:r>
              <a:rPr lang="en-ZA" sz="1800" dirty="0"/>
              <a:t>with limited revenue collection aggravates municipal, water board and the </a:t>
            </a:r>
            <a:r>
              <a:rPr lang="en-ZA" sz="1800" dirty="0" smtClean="0"/>
              <a:t>National department’s </a:t>
            </a:r>
            <a:r>
              <a:rPr lang="en-ZA" sz="1800" dirty="0"/>
              <a:t>financial deficits</a:t>
            </a:r>
          </a:p>
          <a:p>
            <a:pPr lvl="1"/>
            <a:r>
              <a:rPr lang="en-ZA" sz="1800" dirty="0" smtClean="0"/>
              <a:t>Poorly defined grant objectives allow substantial deviations from policy </a:t>
            </a:r>
          </a:p>
          <a:p>
            <a:pPr lvl="2"/>
            <a:r>
              <a:rPr lang="en-ZA" sz="1800" dirty="0" smtClean="0"/>
              <a:t>RBIG’s </a:t>
            </a:r>
            <a:r>
              <a:rPr lang="en-ZA" sz="1800" dirty="0"/>
              <a:t>wide mandate </a:t>
            </a:r>
            <a:r>
              <a:rPr lang="en-ZA" sz="1800" dirty="0" smtClean="0"/>
              <a:t>mars </a:t>
            </a:r>
            <a:r>
              <a:rPr lang="en-ZA" sz="1800" dirty="0"/>
              <a:t>accountability, aggravates financial shortfalls</a:t>
            </a:r>
          </a:p>
          <a:p>
            <a:pPr lvl="1"/>
            <a:r>
              <a:rPr lang="en-ZA" sz="1800" dirty="0" smtClean="0"/>
              <a:t>Many municipalities do not pursue cost recovery for services provided at a level higher than basic – result is a poor quality of service provided and inadequate funds to maintain infrastructure, leading to high level of infrastructure system failures</a:t>
            </a:r>
            <a:endParaRPr lang="en-Z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6976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Chapter 6. Recommendations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ZA" sz="1900" dirty="0"/>
              <a:t>A </a:t>
            </a:r>
            <a:r>
              <a:rPr lang="en-ZA" sz="1900" dirty="0">
                <a:solidFill>
                  <a:srgbClr val="FF0000"/>
                </a:solidFill>
              </a:rPr>
              <a:t>review of </a:t>
            </a:r>
            <a:r>
              <a:rPr lang="en-ZA" sz="1900" dirty="0" smtClean="0">
                <a:solidFill>
                  <a:srgbClr val="FF0000"/>
                </a:solidFill>
              </a:rPr>
              <a:t>the basic </a:t>
            </a:r>
            <a:r>
              <a:rPr lang="en-ZA" sz="1900" dirty="0">
                <a:solidFill>
                  <a:srgbClr val="FF0000"/>
                </a:solidFill>
              </a:rPr>
              <a:t>norms and standards </a:t>
            </a:r>
            <a:r>
              <a:rPr lang="en-ZA" sz="1900" dirty="0"/>
              <a:t>for water services and the associated Local Government Equitable Share </a:t>
            </a:r>
            <a:r>
              <a:rPr lang="en-ZA" sz="1900" dirty="0" smtClean="0"/>
              <a:t>must be </a:t>
            </a:r>
            <a:r>
              <a:rPr lang="en-ZA" sz="1900" dirty="0"/>
              <a:t>undertaken by the Department of Water and </a:t>
            </a:r>
            <a:r>
              <a:rPr lang="en-ZA" sz="1900" dirty="0" smtClean="0"/>
              <a:t>Sanitation (DWS) </a:t>
            </a:r>
          </a:p>
          <a:p>
            <a:pPr>
              <a:lnSpc>
                <a:spcPct val="90000"/>
              </a:lnSpc>
            </a:pPr>
            <a:r>
              <a:rPr lang="en-ZA" sz="1900" dirty="0"/>
              <a:t>Municipalities indicate what standards they intend to provide and how their </a:t>
            </a:r>
            <a:r>
              <a:rPr lang="en-ZA" sz="1900" dirty="0">
                <a:solidFill>
                  <a:srgbClr val="FF0000"/>
                </a:solidFill>
              </a:rPr>
              <a:t>capital and operational costs are to be funded</a:t>
            </a:r>
            <a:r>
              <a:rPr lang="en-ZA" sz="1900" dirty="0"/>
              <a:t>. This should be done through </a:t>
            </a:r>
            <a:r>
              <a:rPr lang="en-ZA" sz="1900" dirty="0" smtClean="0"/>
              <a:t>Water </a:t>
            </a:r>
            <a:r>
              <a:rPr lang="en-ZA" sz="1900" dirty="0"/>
              <a:t>Services Development </a:t>
            </a:r>
            <a:r>
              <a:rPr lang="en-ZA" sz="1900" dirty="0" smtClean="0"/>
              <a:t>Plans</a:t>
            </a:r>
            <a:endParaRPr lang="en-ZA" sz="1900" dirty="0"/>
          </a:p>
          <a:p>
            <a:pPr>
              <a:lnSpc>
                <a:spcPct val="90000"/>
              </a:lnSpc>
            </a:pPr>
            <a:r>
              <a:rPr lang="en-ZA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times of fiscal constraint, operating and maintenance costs must be prioritised</a:t>
            </a:r>
          </a:p>
          <a:p>
            <a:pPr>
              <a:lnSpc>
                <a:spcPct val="90000"/>
              </a:lnSpc>
            </a:pPr>
            <a:r>
              <a:rPr lang="en-ZA" sz="1900" dirty="0" smtClean="0">
                <a:solidFill>
                  <a:srgbClr val="FF0000"/>
                </a:solidFill>
              </a:rPr>
              <a:t>Clearer </a:t>
            </a:r>
            <a:r>
              <a:rPr lang="en-ZA" sz="1900" dirty="0">
                <a:solidFill>
                  <a:srgbClr val="FF0000"/>
                </a:solidFill>
              </a:rPr>
              <a:t>statements of grant objectives </a:t>
            </a:r>
            <a:r>
              <a:rPr lang="en-ZA" sz="1900" dirty="0"/>
              <a:t>to achieve defined basic service levels or sustainability of </a:t>
            </a:r>
            <a:r>
              <a:rPr lang="en-ZA" sz="1900" dirty="0" smtClean="0"/>
              <a:t>services, must be </a:t>
            </a:r>
            <a:r>
              <a:rPr lang="en-ZA" sz="1900" dirty="0"/>
              <a:t>established by </a:t>
            </a:r>
            <a:r>
              <a:rPr lang="en-ZA" sz="1900" dirty="0" smtClean="0"/>
              <a:t>DWS 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ZA" sz="1900" dirty="0" smtClean="0">
                <a:solidFill>
                  <a:srgbClr val="FF0000"/>
                </a:solidFill>
              </a:rPr>
              <a:t>Stronger </a:t>
            </a:r>
            <a:r>
              <a:rPr lang="en-ZA" sz="1900" dirty="0">
                <a:solidFill>
                  <a:srgbClr val="FF0000"/>
                </a:solidFill>
              </a:rPr>
              <a:t>conditions </a:t>
            </a:r>
            <a:r>
              <a:rPr lang="en-ZA" sz="1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must b</a:t>
            </a:r>
            <a:r>
              <a:rPr lang="en-ZA" sz="1900" dirty="0" smtClean="0"/>
              <a:t>e </a:t>
            </a:r>
            <a:r>
              <a:rPr lang="en-ZA" sz="1900" dirty="0"/>
              <a:t>attached to financial transfers to ensure compliance and </a:t>
            </a:r>
            <a:r>
              <a:rPr lang="en-ZA" sz="1900" dirty="0" smtClean="0"/>
              <a:t>proper spending </a:t>
            </a:r>
            <a:r>
              <a:rPr lang="en-ZA" sz="1900" dirty="0"/>
              <a:t>for the purposes indicated. </a:t>
            </a:r>
            <a:r>
              <a:rPr lang="en-ZA" sz="1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Grant funding should be withheld from </a:t>
            </a:r>
            <a:r>
              <a:rPr lang="en-ZA" sz="1900" dirty="0"/>
              <a:t>municipalities that do not have the necessary measures to monitor and control water consumption, or which do not meet criteria or have valid abstraction </a:t>
            </a:r>
            <a:r>
              <a:rPr lang="en-ZA" sz="1900" dirty="0" smtClean="0"/>
              <a:t>licences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The IGFR system should shift </a:t>
            </a:r>
            <a:r>
              <a:rPr lang="en-US" sz="1900" dirty="0" smtClean="0">
                <a:solidFill>
                  <a:srgbClr val="FF0000"/>
                </a:solidFill>
              </a:rPr>
              <a:t>towards incentivizing sustainable operations and maintenance and introduce a dimension of outcomes-based support </a:t>
            </a:r>
            <a:r>
              <a:rPr lang="en-US" sz="1900" dirty="0" smtClean="0"/>
              <a:t>for higher levels of service</a:t>
            </a:r>
            <a:endParaRPr lang="en-US" sz="1900" dirty="0"/>
          </a:p>
          <a:p>
            <a:pPr>
              <a:lnSpc>
                <a:spcPct val="90000"/>
              </a:lnSpc>
            </a:pPr>
            <a:endParaRPr lang="en-ZA" sz="19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29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68001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143000"/>
          </a:xfrm>
        </p:spPr>
        <p:txBody>
          <a:bodyPr>
            <a:noAutofit/>
          </a:bodyPr>
          <a:lstStyle/>
          <a:p>
            <a:r>
              <a:rPr lang="en-ZA" dirty="0">
                <a:solidFill>
                  <a:schemeClr val="accent3">
                    <a:lumMod val="50000"/>
                  </a:schemeClr>
                </a:solidFill>
                <a:effectLst/>
              </a:rPr>
              <a:t>Outline of </a:t>
            </a:r>
            <a:r>
              <a:rPr lang="en-ZA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2019/20 Submission </a:t>
            </a:r>
            <a:r>
              <a:rPr lang="en-ZA" dirty="0">
                <a:solidFill>
                  <a:schemeClr val="accent3">
                    <a:lumMod val="50000"/>
                  </a:schemeClr>
                </a:solidFill>
                <a:effectLst/>
              </a:rPr>
              <a:t>Chapters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3</a:t>
            </a:fld>
            <a:endParaRPr lang="en-ZA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16665803"/>
              </p:ext>
            </p:extLst>
          </p:nvPr>
        </p:nvGraphicFramePr>
        <p:xfrm>
          <a:off x="323528" y="1556792"/>
          <a:ext cx="8568952" cy="5017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535463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4000" dirty="0" smtClean="0">
                <a:effectLst/>
              </a:rPr>
              <a:t>Concluding Remarks</a:t>
            </a:r>
            <a:endParaRPr lang="en-ZA" sz="4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r>
              <a:rPr lang="en-ZA" sz="2500" dirty="0" smtClean="0"/>
              <a:t>Central </a:t>
            </a:r>
            <a:r>
              <a:rPr lang="en-ZA" sz="2500" dirty="0"/>
              <a:t>message </a:t>
            </a:r>
            <a:r>
              <a:rPr lang="en-ZA" sz="2500" dirty="0" smtClean="0"/>
              <a:t>that underlies </a:t>
            </a:r>
            <a:r>
              <a:rPr lang="en-ZA" sz="2500" dirty="0"/>
              <a:t>the various recommendations made, is that in the context of the country’s intergovernmental fiscal system, three key issues must be faced:</a:t>
            </a:r>
            <a:endParaRPr lang="en-US" sz="2500" dirty="0"/>
          </a:p>
          <a:p>
            <a:pPr lvl="1"/>
            <a:r>
              <a:rPr lang="en-ZA" sz="2300" dirty="0"/>
              <a:t>First, there is an urgent need to properly understand the country’s economic challenges and to address them specifically and </a:t>
            </a:r>
            <a:r>
              <a:rPr lang="en-ZA" sz="2300" dirty="0" smtClean="0"/>
              <a:t>directly</a:t>
            </a:r>
            <a:endParaRPr lang="en-US" sz="2300" dirty="0"/>
          </a:p>
          <a:p>
            <a:pPr lvl="1"/>
            <a:r>
              <a:rPr lang="en-ZA" sz="2300" dirty="0"/>
              <a:t>Second, is the need to establish a balanced fiscal position that can be sustained over the long </a:t>
            </a:r>
            <a:r>
              <a:rPr lang="en-ZA" sz="2300" dirty="0" smtClean="0"/>
              <a:t>term</a:t>
            </a:r>
            <a:endParaRPr lang="en-US" sz="2300" dirty="0"/>
          </a:p>
          <a:p>
            <a:pPr lvl="1"/>
            <a:r>
              <a:rPr lang="en-ZA" sz="2300" dirty="0"/>
              <a:t>Third, the efficiency of all government activity must be </a:t>
            </a:r>
            <a:r>
              <a:rPr lang="en-ZA" sz="2300" dirty="0" smtClean="0"/>
              <a:t>sharpened, </a:t>
            </a:r>
            <a:r>
              <a:rPr lang="en-ZA" sz="2300" dirty="0"/>
              <a:t>so that residents receive the best possible value for money from the taxes they pay</a:t>
            </a:r>
            <a:endParaRPr lang="en-ZA" sz="23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30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720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>
                <a:effectLst/>
              </a:rPr>
              <a:t>www.ffc.co.za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31</a:t>
            </a:fld>
            <a:endParaRPr lang="en-Z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7959BC6-E23E-4D00-A1AC-C4CB60DDA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3"/>
            <a:ext cx="8712968" cy="5117629"/>
          </a:xfrm>
        </p:spPr>
      </p:pic>
    </p:spTree>
    <p:extLst>
      <p:ext uri="{BB962C8B-B14F-4D97-AF65-F5344CB8AC3E}">
        <p14:creationId xmlns:p14="http://schemas.microsoft.com/office/powerpoint/2010/main" xmlns="" val="11931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3000" dirty="0">
                <a:effectLst/>
              </a:rPr>
              <a:t>Chapter 1. </a:t>
            </a:r>
            <a:r>
              <a:rPr lang="en-ZA" sz="3000" dirty="0" smtClean="0">
                <a:effectLst/>
              </a:rPr>
              <a:t>Re-engineering the Intergovernmental Fiscal Relations  System</a:t>
            </a:r>
            <a:endParaRPr lang="en-ZA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1"/>
            <a:ext cx="8640960" cy="5045621"/>
          </a:xfrm>
        </p:spPr>
        <p:txBody>
          <a:bodyPr/>
          <a:lstStyle/>
          <a:p>
            <a:r>
              <a:rPr lang="en-GB" sz="2400" dirty="0" smtClean="0"/>
              <a:t>Chapter 1 looks at past performance of the economy and its future prospects and how fiscal constraints place new limitations on equitable sharing and policy formation</a:t>
            </a:r>
          </a:p>
          <a:p>
            <a:pPr lvl="1"/>
            <a:r>
              <a:rPr lang="en-GB" sz="2400" dirty="0" smtClean="0"/>
              <a:t>Using a quantitative </a:t>
            </a:r>
            <a:r>
              <a:rPr lang="en-GB" sz="2400" dirty="0"/>
              <a:t>model, this chapter assesses changes in </a:t>
            </a:r>
            <a:r>
              <a:rPr lang="en-GB" sz="2400" dirty="0" smtClean="0"/>
              <a:t>the aggregate </a:t>
            </a:r>
            <a:r>
              <a:rPr lang="en-GB" sz="2400" dirty="0"/>
              <a:t>consumption expenditure level and </a:t>
            </a:r>
            <a:r>
              <a:rPr lang="en-GB" sz="2400" dirty="0" smtClean="0"/>
              <a:t>the distributions </a:t>
            </a:r>
            <a:r>
              <a:rPr lang="en-GB" sz="2400" dirty="0"/>
              <a:t>across the population </a:t>
            </a:r>
            <a:r>
              <a:rPr lang="en-GB" sz="2400" dirty="0" smtClean="0"/>
              <a:t>that </a:t>
            </a:r>
            <a:r>
              <a:rPr lang="en-GB" sz="2400" dirty="0"/>
              <a:t>are required to achieve </a:t>
            </a:r>
            <a:r>
              <a:rPr lang="en-GB" sz="2400" dirty="0" smtClean="0"/>
              <a:t>NDP, </a:t>
            </a:r>
            <a:r>
              <a:rPr lang="en-GB" sz="2400" dirty="0"/>
              <a:t>or </a:t>
            </a:r>
            <a:r>
              <a:rPr lang="en-GB" sz="2400" dirty="0" smtClean="0"/>
              <a:t>Sustainable Development Goals (SDGs) of halving </a:t>
            </a:r>
            <a:r>
              <a:rPr lang="en-GB" sz="2400" dirty="0"/>
              <a:t>poverty and </a:t>
            </a:r>
            <a:r>
              <a:rPr lang="en-GB" sz="2400" dirty="0" smtClean="0"/>
              <a:t>eliminating hunger, </a:t>
            </a:r>
            <a:r>
              <a:rPr lang="en-GB" sz="2400" dirty="0"/>
              <a:t>come 2030</a:t>
            </a:r>
            <a:endParaRPr lang="en-GB" sz="2400" dirty="0" smtClean="0"/>
          </a:p>
          <a:p>
            <a:r>
              <a:rPr lang="en-GB" sz="2400" dirty="0" smtClean="0"/>
              <a:t>Since 2008/09 </a:t>
            </a:r>
            <a:r>
              <a:rPr lang="en-GB" sz="2400" dirty="0"/>
              <a:t>global economic and financial crisis, economic recovery has been </a:t>
            </a:r>
            <a:r>
              <a:rPr lang="en-GB" sz="2400" dirty="0" smtClean="0"/>
              <a:t>slow – the accompanying narrowing </a:t>
            </a:r>
            <a:r>
              <a:rPr lang="en-GB" sz="2400" dirty="0"/>
              <a:t>fiscal </a:t>
            </a:r>
            <a:r>
              <a:rPr lang="en-GB" sz="2400" dirty="0" smtClean="0"/>
              <a:t>space, has culminated </a:t>
            </a:r>
            <a:r>
              <a:rPr lang="en-GB" sz="2400" dirty="0"/>
              <a:t>in a severe fiscal constraint </a:t>
            </a: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7955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Autofit/>
          </a:bodyPr>
          <a:lstStyle/>
          <a:p>
            <a:r>
              <a:rPr lang="en-ZA" sz="3000" dirty="0">
                <a:effectLst/>
              </a:rPr>
              <a:t>Chapter 1. Re-engineering the Intergovernmental Fiscal Relations  </a:t>
            </a:r>
            <a:r>
              <a:rPr lang="en-ZA" sz="3000" dirty="0" smtClean="0">
                <a:effectLst/>
              </a:rPr>
              <a:t>System [cont.]</a:t>
            </a:r>
            <a:endParaRPr lang="en-ZA" sz="30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0456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/>
              <a:t>Key </a:t>
            </a:r>
            <a:r>
              <a:rPr lang="en-GB" sz="2100" dirty="0" smtClean="0"/>
              <a:t>message </a:t>
            </a:r>
            <a:r>
              <a:rPr lang="en-GB" sz="2100" dirty="0"/>
              <a:t>of </a:t>
            </a:r>
            <a:r>
              <a:rPr lang="en-GB" sz="2100" dirty="0" smtClean="0"/>
              <a:t>the chapter is that </a:t>
            </a:r>
            <a:r>
              <a:rPr lang="en-GB" sz="2100" dirty="0">
                <a:solidFill>
                  <a:srgbClr val="FF0000"/>
                </a:solidFill>
              </a:rPr>
              <a:t>continuing with ‘business as usual’ </a:t>
            </a:r>
            <a:r>
              <a:rPr lang="en-GB" sz="2100" dirty="0" smtClean="0">
                <a:solidFill>
                  <a:srgbClr val="FF0000"/>
                </a:solidFill>
              </a:rPr>
              <a:t>regarding policies </a:t>
            </a:r>
            <a:r>
              <a:rPr lang="en-GB" sz="2100" dirty="0">
                <a:solidFill>
                  <a:srgbClr val="FF0000"/>
                </a:solidFill>
              </a:rPr>
              <a:t>and interventions will fail to meet </a:t>
            </a:r>
            <a:r>
              <a:rPr lang="en-GB" sz="2100" dirty="0" smtClean="0">
                <a:solidFill>
                  <a:srgbClr val="FF0000"/>
                </a:solidFill>
              </a:rPr>
              <a:t>the poverty </a:t>
            </a:r>
            <a:r>
              <a:rPr lang="en-GB" sz="2100" dirty="0">
                <a:solidFill>
                  <a:srgbClr val="FF0000"/>
                </a:solidFill>
              </a:rPr>
              <a:t>and inequality reduction targets</a:t>
            </a:r>
            <a:r>
              <a:rPr lang="en-GB" sz="2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set for </a:t>
            </a:r>
            <a:r>
              <a:rPr lang="en-GB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2030, i.e. 27.5% and 0% respectively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More </a:t>
            </a:r>
            <a:r>
              <a:rPr lang="en-GB" sz="2000" dirty="0"/>
              <a:t>than ever before, </a:t>
            </a:r>
            <a:r>
              <a:rPr lang="en-GB" sz="2000" dirty="0" smtClean="0"/>
              <a:t>focus </a:t>
            </a:r>
            <a:r>
              <a:rPr lang="en-GB" sz="2000" dirty="0"/>
              <a:t>should be on speeding up economic growth and fighting poverty and unequal access to opportunities without further compromising public finances that are severely </a:t>
            </a:r>
            <a:r>
              <a:rPr lang="en-GB" sz="2000" dirty="0" smtClean="0"/>
              <a:t>constrained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Current gross domestic product (GDP) </a:t>
            </a:r>
            <a:r>
              <a:rPr lang="en-US" sz="2000" dirty="0"/>
              <a:t>growth of 2.0% must be accelerated to 4.5% between 2015 and 2030 to achieve the SDGs on poverty and </a:t>
            </a:r>
            <a:r>
              <a:rPr lang="en-US" sz="2000" dirty="0" smtClean="0"/>
              <a:t>hunger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To </a:t>
            </a:r>
            <a:r>
              <a:rPr lang="en-US" sz="2000" dirty="0"/>
              <a:t>meet the economic growth </a:t>
            </a:r>
            <a:r>
              <a:rPr lang="en-US" sz="2000" dirty="0" smtClean="0"/>
              <a:t>target, an </a:t>
            </a:r>
            <a:r>
              <a:rPr lang="en-US" sz="2000" dirty="0"/>
              <a:t>increase of domestic and private investment </a:t>
            </a:r>
            <a:r>
              <a:rPr lang="en-US" sz="2000" dirty="0" smtClean="0"/>
              <a:t>of </a:t>
            </a:r>
            <a:r>
              <a:rPr lang="en-US" sz="2000" dirty="0"/>
              <a:t>5.7% on average annually is </a:t>
            </a:r>
            <a:r>
              <a:rPr lang="en-US" sz="2000" dirty="0" smtClean="0"/>
              <a:t>required</a:t>
            </a:r>
          </a:p>
          <a:p>
            <a:pPr>
              <a:lnSpc>
                <a:spcPct val="90000"/>
              </a:lnSpc>
            </a:pPr>
            <a:r>
              <a:rPr lang="en-GB" sz="2100" dirty="0" smtClean="0"/>
              <a:t>The rest </a:t>
            </a:r>
            <a:r>
              <a:rPr lang="en-GB" sz="2100" dirty="0"/>
              <a:t>of the submission focuses on the </a:t>
            </a:r>
            <a:r>
              <a:rPr lang="en-GB" sz="2100" dirty="0" smtClean="0"/>
              <a:t>structural nature </a:t>
            </a:r>
            <a:r>
              <a:rPr lang="en-GB" sz="2100" dirty="0"/>
              <a:t>of the fiscal crisis and implications for intergovernmental fiscal instruments across provinces and municipalities</a:t>
            </a:r>
            <a:endParaRPr lang="en-ZA" sz="21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576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Autofit/>
          </a:bodyPr>
          <a:lstStyle/>
          <a:p>
            <a:r>
              <a:rPr lang="en-ZA" sz="3000" dirty="0">
                <a:effectLst/>
              </a:rPr>
              <a:t>Socio-Economic and fiscal Profiles of </a:t>
            </a:r>
            <a:r>
              <a:rPr lang="en-ZA" sz="3000" dirty="0" smtClean="0">
                <a:effectLst/>
              </a:rPr>
              <a:t>provinces</a:t>
            </a:r>
            <a:endParaRPr lang="en-ZA" sz="3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7</a:t>
            </a:fld>
            <a:endParaRPr lang="en-ZA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059" y="1556792"/>
            <a:ext cx="7651873" cy="413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96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38138"/>
          </a:xfrm>
        </p:spPr>
        <p:txBody>
          <a:bodyPr>
            <a:noAutofit/>
          </a:bodyPr>
          <a:lstStyle/>
          <a:p>
            <a:r>
              <a:rPr lang="en-ZA" sz="3000" dirty="0">
                <a:effectLst/>
              </a:rPr>
              <a:t>Socio-Economic and fiscal </a:t>
            </a:r>
            <a:r>
              <a:rPr lang="en-ZA" sz="3000" dirty="0" smtClean="0">
                <a:effectLst/>
              </a:rPr>
              <a:t>Profiles </a:t>
            </a:r>
            <a:r>
              <a:rPr lang="en-ZA" sz="3000" dirty="0">
                <a:effectLst/>
              </a:rPr>
              <a:t>of </a:t>
            </a:r>
            <a:r>
              <a:rPr lang="en-ZA" sz="3000" dirty="0" smtClean="0">
                <a:effectLst/>
              </a:rPr>
              <a:t>provinces (cont.)</a:t>
            </a:r>
            <a:endParaRPr lang="en-ZA" sz="3000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8</a:t>
            </a:fld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844824"/>
            <a:ext cx="815665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709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ZA" sz="2800" dirty="0">
                <a:effectLst/>
              </a:rPr>
              <a:t>Chapter </a:t>
            </a:r>
            <a:r>
              <a:rPr lang="en-ZA" sz="2800" dirty="0" smtClean="0">
                <a:effectLst/>
              </a:rPr>
              <a:t>2. Recentralisation: Implications for Service Delivery and Intergovernmental Fiscal Relations</a:t>
            </a:r>
            <a:endParaRPr lang="en-ZA" sz="2800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524" y="1556792"/>
            <a:ext cx="8568952" cy="4973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200" dirty="0" smtClean="0"/>
              <a:t>Highlights potential of increased vertical control of administrative and funding instruments in the wake of fiscal constraints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Recentralisation raises </a:t>
            </a:r>
            <a:r>
              <a:rPr lang="en-GB" sz="2000" dirty="0"/>
              <a:t>various </a:t>
            </a:r>
            <a:r>
              <a:rPr lang="en-GB" sz="2000" dirty="0" smtClean="0"/>
              <a:t>concerns: it is </a:t>
            </a:r>
            <a:r>
              <a:rPr lang="en-GB" sz="2000" dirty="0"/>
              <a:t>contrary to </a:t>
            </a:r>
            <a:r>
              <a:rPr lang="en-GB" sz="2000" dirty="0" smtClean="0"/>
              <a:t>spirit/principles </a:t>
            </a:r>
            <a:r>
              <a:rPr lang="en-GB" sz="2000" dirty="0"/>
              <a:t>underpinning </a:t>
            </a:r>
            <a:r>
              <a:rPr lang="en-GB" sz="2000" dirty="0" smtClean="0"/>
              <a:t>multilevel </a:t>
            </a:r>
            <a:r>
              <a:rPr lang="en-GB" sz="2000" dirty="0"/>
              <a:t>system of government </a:t>
            </a:r>
            <a:r>
              <a:rPr lang="en-GB" sz="2000" dirty="0" smtClean="0"/>
              <a:t>in </a:t>
            </a:r>
            <a:r>
              <a:rPr lang="en-GB" sz="2000" dirty="0"/>
              <a:t>South </a:t>
            </a:r>
            <a:r>
              <a:rPr lang="en-GB" sz="2000" dirty="0" smtClean="0"/>
              <a:t>Africa and the relocation </a:t>
            </a:r>
            <a:r>
              <a:rPr lang="en-GB" sz="2000" dirty="0"/>
              <a:t>of functions come with definite </a:t>
            </a:r>
            <a:r>
              <a:rPr lang="en-GB" sz="2000" dirty="0" smtClean="0"/>
              <a:t>financial implications </a:t>
            </a:r>
            <a:r>
              <a:rPr lang="en-GB" sz="2000" dirty="0"/>
              <a:t>for both the sphere gaining and the one losing the </a:t>
            </a:r>
            <a:r>
              <a:rPr lang="en-GB" sz="2000" dirty="0" smtClean="0"/>
              <a:t>function</a:t>
            </a:r>
          </a:p>
          <a:p>
            <a:pPr>
              <a:lnSpc>
                <a:spcPct val="90000"/>
              </a:lnSpc>
            </a:pPr>
            <a:r>
              <a:rPr lang="en-GB" sz="2200" dirty="0" smtClean="0"/>
              <a:t>Key question: </a:t>
            </a:r>
            <a:r>
              <a:rPr lang="en-GB" sz="2200" dirty="0"/>
              <a:t>Is recentralization the solution for South Africa during times of financial </a:t>
            </a:r>
            <a:r>
              <a:rPr lang="en-GB" sz="2200" dirty="0" smtClean="0"/>
              <a:t>constraint?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Case-studies </a:t>
            </a:r>
            <a:r>
              <a:rPr lang="en-GB" sz="2000" dirty="0"/>
              <a:t>of key examples of recentralisation were used to generate broad lessons applicable to the public sector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Regarding fiscal </a:t>
            </a:r>
            <a:r>
              <a:rPr lang="en-GB" sz="2000" dirty="0"/>
              <a:t>recentralisation, the use and performance of </a:t>
            </a:r>
            <a:r>
              <a:rPr lang="en-GB" sz="2000" dirty="0" smtClean="0"/>
              <a:t>earmarked </a:t>
            </a:r>
            <a:r>
              <a:rPr lang="en-GB" sz="2000" dirty="0"/>
              <a:t>conditional </a:t>
            </a:r>
            <a:r>
              <a:rPr lang="en-GB" sz="2000" dirty="0" smtClean="0"/>
              <a:t>grants, particularly those in the human settlements sector, </a:t>
            </a:r>
            <a:r>
              <a:rPr lang="en-GB" sz="2000" dirty="0"/>
              <a:t>were </a:t>
            </a:r>
            <a:r>
              <a:rPr lang="en-GB" sz="2000" dirty="0" smtClean="0"/>
              <a:t>assessed </a:t>
            </a:r>
          </a:p>
          <a:p>
            <a:pPr lvl="2">
              <a:lnSpc>
                <a:spcPct val="90000"/>
              </a:lnSpc>
            </a:pPr>
            <a:r>
              <a:rPr lang="en-GB" sz="2000" dirty="0" smtClean="0"/>
              <a:t>In </a:t>
            </a:r>
            <a:r>
              <a:rPr lang="en-GB" sz="2000" dirty="0"/>
              <a:t>the case of administrative recentralisation, </a:t>
            </a:r>
            <a:r>
              <a:rPr lang="en-GB" sz="2000" dirty="0" smtClean="0"/>
              <a:t>technical and vocational education and training (TVET) </a:t>
            </a:r>
            <a:r>
              <a:rPr lang="en-GB" sz="2000" dirty="0"/>
              <a:t>colleges were analysed</a:t>
            </a:r>
            <a:endParaRPr lang="en-ZA" sz="2000" dirty="0">
              <a:ea typeface="Calibri" panose="020F0502020204030204" pitchFamily="34" charset="0"/>
            </a:endParaRPr>
          </a:p>
          <a:p>
            <a:pPr lvl="1">
              <a:lnSpc>
                <a:spcPct val="90000"/>
              </a:lnSpc>
            </a:pPr>
            <a:endParaRPr lang="en-ZA" sz="1500" dirty="0"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102E04-C8CA-4535-B9A8-E00E6E7F4501}" type="slidenum">
              <a:rPr lang="en-ZA" smtClean="0"/>
              <a:pPr>
                <a:defRPr/>
              </a:pPr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92157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12838</TotalTime>
  <Words>3193</Words>
  <Application>Microsoft Office PowerPoint</Application>
  <PresentationFormat>On-screen Show (4:3)</PresentationFormat>
  <Paragraphs>240</Paragraphs>
  <Slides>31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Submission for the 2019/20 Division of Revenue</vt:lpstr>
      <vt:lpstr>Background to the Submission</vt:lpstr>
      <vt:lpstr>Outline of 2019/20 Submission Chapters</vt:lpstr>
      <vt:lpstr>Chapter 1. Re-engineering the Intergovernmental Fiscal Relations  System</vt:lpstr>
      <vt:lpstr>Slide 5</vt:lpstr>
      <vt:lpstr>Chapter 1. Re-engineering the Intergovernmental Fiscal Relations  System [cont.]</vt:lpstr>
      <vt:lpstr>Socio-Economic and fiscal Profiles of provinces</vt:lpstr>
      <vt:lpstr>Socio-Economic and fiscal Profiles of provinces (cont.)</vt:lpstr>
      <vt:lpstr>Chapter 2. Recentralisation: Implications for Service Delivery and Intergovernmental Fiscal Relations</vt:lpstr>
      <vt:lpstr>Chapter 2. Recentralisation: Implications for Service Delivery and Intergovernmental Fiscal Relations</vt:lpstr>
      <vt:lpstr>Chapter 2. Recentralisation: Implications for Service Delivery and Intergovernmental Fiscal Relations</vt:lpstr>
      <vt:lpstr>Chapter 2. Recommendations</vt:lpstr>
      <vt:lpstr>Chapter 3. Provincial Fiscal Adjustment Mechanisms in Times of Protracted Fiscal Constraints: Case of Health Sector</vt:lpstr>
      <vt:lpstr>Slide 14</vt:lpstr>
      <vt:lpstr>Chapter 3. Provincial Fiscal Adjustment Mechanisms in Times of Protracted Fiscal Constraints: Case of Health Sector [cont.]</vt:lpstr>
      <vt:lpstr>Chapter 3. Recommendations</vt:lpstr>
      <vt:lpstr>Slide 17</vt:lpstr>
      <vt:lpstr>Chapter 4. Incentive Effects of Intergovernmental Grants: Evidence from Municipalities</vt:lpstr>
      <vt:lpstr>Chapter 4. Incentive Effects of Intergovernmental Grants: Evidence from Municipalities</vt:lpstr>
      <vt:lpstr>Chapter 4. Recommendations</vt:lpstr>
      <vt:lpstr>Chapter 5. Assessing Efficiency of Key Provincial Infrastructure Programmes: Case of Education, Health and Public Transport</vt:lpstr>
      <vt:lpstr>Chapter 5. Assessing Efficiency of Key Provincial Infrastructure Programmes: Case of Education, Health and Public Transport</vt:lpstr>
      <vt:lpstr>Chapter 5. Assessing Efficiency of Key Provincial Infrastructure Programmes: Case of Education, Health and Public Transport</vt:lpstr>
      <vt:lpstr>Chapter 5. Recommendations </vt:lpstr>
      <vt:lpstr>Chapter 6. Assessing the Effectiveness of Intergovernmental Fiscal Relations Instruments in Addressing Water Challenges </vt:lpstr>
      <vt:lpstr>Chapter 6. Assessing the Effectiveness of Intergovernmental Fiscal Relations Instruments in Addressing Water Challenges </vt:lpstr>
      <vt:lpstr>Chapter 6. Assessing the Effectiveness of Intergovernmental Fiscal Relations Instruments in Addressing Water Challenges </vt:lpstr>
      <vt:lpstr>Chapter 6. Assessing the Effectiveness of Intergovernmental Fiscal Relations Instruments in Addressing Water Challenges </vt:lpstr>
      <vt:lpstr>Chapter 6. Recommendations</vt:lpstr>
      <vt:lpstr>Concluding Remarks</vt:lpstr>
      <vt:lpstr>www.ffc.co.za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to the Western Cape Provincial Legislature</dc:title>
  <dc:creator>Ramos Mabugu;Sasha Peters</dc:creator>
  <cp:lastModifiedBy>PUMZA</cp:lastModifiedBy>
  <cp:revision>1545</cp:revision>
  <cp:lastPrinted>2018-07-09T14:08:36Z</cp:lastPrinted>
  <dcterms:created xsi:type="dcterms:W3CDTF">2010-11-22T17:59:05Z</dcterms:created>
  <dcterms:modified xsi:type="dcterms:W3CDTF">2018-10-12T10:16:46Z</dcterms:modified>
</cp:coreProperties>
</file>