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437" r:id="rId3"/>
    <p:sldId id="452" r:id="rId4"/>
    <p:sldId id="425" r:id="rId5"/>
    <p:sldId id="457" r:id="rId6"/>
    <p:sldId id="458" r:id="rId7"/>
    <p:sldId id="455" r:id="rId8"/>
    <p:sldId id="440" r:id="rId9"/>
    <p:sldId id="441" r:id="rId10"/>
    <p:sldId id="456" r:id="rId11"/>
    <p:sldId id="460" r:id="rId12"/>
    <p:sldId id="443" r:id="rId13"/>
    <p:sldId id="451" r:id="rId14"/>
    <p:sldId id="461" r:id="rId15"/>
    <p:sldId id="417" r:id="rId16"/>
    <p:sldId id="416" r:id="rId17"/>
    <p:sldId id="426" r:id="rId18"/>
    <p:sldId id="427" r:id="rId19"/>
    <p:sldId id="445" r:id="rId20"/>
    <p:sldId id="446" r:id="rId21"/>
    <p:sldId id="447" r:id="rId22"/>
    <p:sldId id="448" r:id="rId23"/>
    <p:sldId id="459" r:id="rId24"/>
    <p:sldId id="450" r:id="rId25"/>
    <p:sldId id="333" r:id="rId26"/>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800"/>
    <a:srgbClr val="5E8C2A"/>
    <a:srgbClr val="7FB601"/>
    <a:srgbClr val="80CD31"/>
    <a:srgbClr val="5AD84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9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95"/>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wande Jadezweni" userId="c2424147-885b-4816-821d-421a2f73b12c" providerId="ADAL" clId="{FC3B467C-C68B-4F78-AC23-F5FFD33E9112}"/>
    <pc:docChg chg="custSel addSld delSld modSld sldOrd">
      <pc:chgData name="Mawande Jadezweni" userId="c2424147-885b-4816-821d-421a2f73b12c" providerId="ADAL" clId="{FC3B467C-C68B-4F78-AC23-F5FFD33E9112}" dt="2018-09-20T15:28:39.320" v="266" actId="20577"/>
      <pc:docMkLst>
        <pc:docMk/>
      </pc:docMkLst>
      <pc:sldChg chg="modSp">
        <pc:chgData name="Mawande Jadezweni" userId="c2424147-885b-4816-821d-421a2f73b12c" providerId="ADAL" clId="{FC3B467C-C68B-4F78-AC23-F5FFD33E9112}" dt="2018-09-20T15:28:04.209" v="237" actId="20577"/>
        <pc:sldMkLst>
          <pc:docMk/>
          <pc:sldMk cId="4092603239" sldId="437"/>
        </pc:sldMkLst>
        <pc:spChg chg="mod">
          <ac:chgData name="Mawande Jadezweni" userId="c2424147-885b-4816-821d-421a2f73b12c" providerId="ADAL" clId="{FC3B467C-C68B-4F78-AC23-F5FFD33E9112}" dt="2018-09-20T15:28:04.209" v="237" actId="20577"/>
          <ac:spMkLst>
            <pc:docMk/>
            <pc:sldMk cId="4092603239" sldId="437"/>
            <ac:spMk id="4" creationId="{00000000-0000-0000-0000-000000000000}"/>
          </ac:spMkLst>
        </pc:spChg>
      </pc:sldChg>
      <pc:sldChg chg="modSp add ord">
        <pc:chgData name="Mawande Jadezweni" userId="c2424147-885b-4816-821d-421a2f73b12c" providerId="ADAL" clId="{FC3B467C-C68B-4F78-AC23-F5FFD33E9112}" dt="2018-09-20T15:28:39.320" v="266" actId="20577"/>
        <pc:sldMkLst>
          <pc:docMk/>
          <pc:sldMk cId="2799089384" sldId="452"/>
        </pc:sldMkLst>
        <pc:spChg chg="mod">
          <ac:chgData name="Mawande Jadezweni" userId="c2424147-885b-4816-821d-421a2f73b12c" providerId="ADAL" clId="{FC3B467C-C68B-4F78-AC23-F5FFD33E9112}" dt="2018-09-20T15:28:39.320" v="266" actId="20577"/>
          <ac:spMkLst>
            <pc:docMk/>
            <pc:sldMk cId="2799089384" sldId="452"/>
            <ac:spMk id="5" creationId="{00000000-0000-0000-0000-000000000000}"/>
          </ac:spMkLst>
        </pc:spChg>
      </pc:sldChg>
    </pc:docChg>
  </pc:docChgLst>
  <pc:docChgLst>
    <pc:chgData name="Mawande Jadezweni" userId="c2424147-885b-4816-821d-421a2f73b12c" providerId="ADAL" clId="{4828956E-2712-4098-A745-FD23849225D9}"/>
    <pc:docChg chg="undo custSel addSld delSld modSld sldOrd delMainMaster">
      <pc:chgData name="Mawande Jadezweni" userId="c2424147-885b-4816-821d-421a2f73b12c" providerId="ADAL" clId="{4828956E-2712-4098-A745-FD23849225D9}" dt="2018-09-24T21:07:30.627" v="3164" actId="108"/>
      <pc:docMkLst>
        <pc:docMk/>
      </pc:docMkLst>
      <pc:sldChg chg="delSp modSp del">
        <pc:chgData name="Mawande Jadezweni" userId="c2424147-885b-4816-821d-421a2f73b12c" providerId="ADAL" clId="{4828956E-2712-4098-A745-FD23849225D9}" dt="2018-09-24T20:47:40.335" v="2568" actId="2696"/>
        <pc:sldMkLst>
          <pc:docMk/>
          <pc:sldMk cId="2049001091" sldId="401"/>
        </pc:sldMkLst>
        <pc:spChg chg="mod">
          <ac:chgData name="Mawande Jadezweni" userId="c2424147-885b-4816-821d-421a2f73b12c" providerId="ADAL" clId="{4828956E-2712-4098-A745-FD23849225D9}" dt="2018-09-21T07:28:17.593" v="3" actId="1076"/>
          <ac:spMkLst>
            <pc:docMk/>
            <pc:sldMk cId="2049001091" sldId="401"/>
            <ac:spMk id="2" creationId="{00000000-0000-0000-0000-000000000000}"/>
          </ac:spMkLst>
        </pc:spChg>
        <pc:spChg chg="del">
          <ac:chgData name="Mawande Jadezweni" userId="c2424147-885b-4816-821d-421a2f73b12c" providerId="ADAL" clId="{4828956E-2712-4098-A745-FD23849225D9}" dt="2018-09-21T07:28:13.224" v="2" actId="478"/>
          <ac:spMkLst>
            <pc:docMk/>
            <pc:sldMk cId="2049001091" sldId="401"/>
            <ac:spMk id="4" creationId="{00000000-0000-0000-0000-000000000000}"/>
          </ac:spMkLst>
        </pc:spChg>
      </pc:sldChg>
      <pc:sldChg chg="addSp delSp modSp">
        <pc:chgData name="Mawande Jadezweni" userId="c2424147-885b-4816-821d-421a2f73b12c" providerId="ADAL" clId="{4828956E-2712-4098-A745-FD23849225D9}" dt="2018-09-21T08:58:58.127" v="1127" actId="122"/>
        <pc:sldMkLst>
          <pc:docMk/>
          <pc:sldMk cId="2638124435" sldId="416"/>
        </pc:sldMkLst>
        <pc:spChg chg="mod">
          <ac:chgData name="Mawande Jadezweni" userId="c2424147-885b-4816-821d-421a2f73b12c" providerId="ADAL" clId="{4828956E-2712-4098-A745-FD23849225D9}" dt="2018-09-21T08:58:58.127" v="1127" actId="122"/>
          <ac:spMkLst>
            <pc:docMk/>
            <pc:sldMk cId="2638124435" sldId="416"/>
            <ac:spMk id="2" creationId="{00000000-0000-0000-0000-000000000000}"/>
          </ac:spMkLst>
        </pc:spChg>
        <pc:picChg chg="add mod">
          <ac:chgData name="Mawande Jadezweni" userId="c2424147-885b-4816-821d-421a2f73b12c" providerId="ADAL" clId="{4828956E-2712-4098-A745-FD23849225D9}" dt="2018-09-21T08:58:42.979" v="1126" actId="14100"/>
          <ac:picMkLst>
            <pc:docMk/>
            <pc:sldMk cId="2638124435" sldId="416"/>
            <ac:picMk id="3" creationId="{8341AB4D-8759-4CE6-A41E-187A84055AEA}"/>
          </ac:picMkLst>
        </pc:picChg>
        <pc:picChg chg="del">
          <ac:chgData name="Mawande Jadezweni" userId="c2424147-885b-4816-821d-421a2f73b12c" providerId="ADAL" clId="{4828956E-2712-4098-A745-FD23849225D9}" dt="2018-09-21T08:58:27.826" v="1120" actId="478"/>
          <ac:picMkLst>
            <pc:docMk/>
            <pc:sldMk cId="2638124435" sldId="416"/>
            <ac:picMk id="5" creationId="{00000000-0000-0000-0000-000000000000}"/>
          </ac:picMkLst>
        </pc:picChg>
      </pc:sldChg>
      <pc:sldChg chg="modSp">
        <pc:chgData name="Mawande Jadezweni" userId="c2424147-885b-4816-821d-421a2f73b12c" providerId="ADAL" clId="{4828956E-2712-4098-A745-FD23849225D9}" dt="2018-09-21T10:10:04.163" v="1795" actId="20577"/>
        <pc:sldMkLst>
          <pc:docMk/>
          <pc:sldMk cId="4154581965" sldId="417"/>
        </pc:sldMkLst>
        <pc:spChg chg="mod">
          <ac:chgData name="Mawande Jadezweni" userId="c2424147-885b-4816-821d-421a2f73b12c" providerId="ADAL" clId="{4828956E-2712-4098-A745-FD23849225D9}" dt="2018-09-21T10:10:04.163" v="1795" actId="20577"/>
          <ac:spMkLst>
            <pc:docMk/>
            <pc:sldMk cId="4154581965" sldId="417"/>
            <ac:spMk id="5" creationId="{00000000-0000-0000-0000-000000000000}"/>
          </ac:spMkLst>
        </pc:spChg>
      </pc:sldChg>
      <pc:sldChg chg="del">
        <pc:chgData name="Mawande Jadezweni" userId="c2424147-885b-4816-821d-421a2f73b12c" providerId="ADAL" clId="{4828956E-2712-4098-A745-FD23849225D9}" dt="2018-09-24T20:49:21.087" v="2583" actId="2696"/>
        <pc:sldMkLst>
          <pc:docMk/>
          <pc:sldMk cId="282142304" sldId="422"/>
        </pc:sldMkLst>
      </pc:sldChg>
      <pc:sldChg chg="addSp delSp modSp">
        <pc:chgData name="Mawande Jadezweni" userId="c2424147-885b-4816-821d-421a2f73b12c" providerId="ADAL" clId="{4828956E-2712-4098-A745-FD23849225D9}" dt="2018-09-24T20:50:40.827" v="2696" actId="20577"/>
        <pc:sldMkLst>
          <pc:docMk/>
          <pc:sldMk cId="3212654434" sldId="425"/>
        </pc:sldMkLst>
        <pc:spChg chg="del mod">
          <ac:chgData name="Mawande Jadezweni" userId="c2424147-885b-4816-821d-421a2f73b12c" providerId="ADAL" clId="{4828956E-2712-4098-A745-FD23849225D9}" dt="2018-09-21T08:01:59.133" v="390" actId="478"/>
          <ac:spMkLst>
            <pc:docMk/>
            <pc:sldMk cId="3212654434" sldId="425"/>
            <ac:spMk id="2" creationId="{00000000-0000-0000-0000-000000000000}"/>
          </ac:spMkLst>
        </pc:spChg>
        <pc:spChg chg="add mod">
          <ac:chgData name="Mawande Jadezweni" userId="c2424147-885b-4816-821d-421a2f73b12c" providerId="ADAL" clId="{4828956E-2712-4098-A745-FD23849225D9}" dt="2018-09-21T10:23:15.902" v="1973" actId="20577"/>
          <ac:spMkLst>
            <pc:docMk/>
            <pc:sldMk cId="3212654434" sldId="425"/>
            <ac:spMk id="7" creationId="{DB7609D0-7B73-4139-90E6-5C5A7760F5AD}"/>
          </ac:spMkLst>
        </pc:spChg>
        <pc:spChg chg="add del mod">
          <ac:chgData name="Mawande Jadezweni" userId="c2424147-885b-4816-821d-421a2f73b12c" providerId="ADAL" clId="{4828956E-2712-4098-A745-FD23849225D9}" dt="2018-09-21T08:02:01.532" v="391" actId="478"/>
          <ac:spMkLst>
            <pc:docMk/>
            <pc:sldMk cId="3212654434" sldId="425"/>
            <ac:spMk id="8" creationId="{0649FEE8-130A-4885-B5EB-C6B2250DD3AF}"/>
          </ac:spMkLst>
        </pc:spChg>
        <pc:spChg chg="del">
          <ac:chgData name="Mawande Jadezweni" userId="c2424147-885b-4816-821d-421a2f73b12c" providerId="ADAL" clId="{4828956E-2712-4098-A745-FD23849225D9}" dt="2018-09-21T07:33:26.143" v="8" actId="478"/>
          <ac:spMkLst>
            <pc:docMk/>
            <pc:sldMk cId="3212654434" sldId="425"/>
            <ac:spMk id="18" creationId="{00000000-0000-0000-0000-000000000000}"/>
          </ac:spMkLst>
        </pc:spChg>
        <pc:graphicFrameChg chg="add mod modGraphic">
          <ac:chgData name="Mawande Jadezweni" userId="c2424147-885b-4816-821d-421a2f73b12c" providerId="ADAL" clId="{4828956E-2712-4098-A745-FD23849225D9}" dt="2018-09-24T20:50:40.827" v="2696" actId="20577"/>
          <ac:graphicFrameMkLst>
            <pc:docMk/>
            <pc:sldMk cId="3212654434" sldId="425"/>
            <ac:graphicFrameMk id="6" creationId="{B991430C-FA18-474D-B551-3B7B4B12242A}"/>
          </ac:graphicFrameMkLst>
        </pc:graphicFrameChg>
        <pc:picChg chg="del">
          <ac:chgData name="Mawande Jadezweni" userId="c2424147-885b-4816-821d-421a2f73b12c" providerId="ADAL" clId="{4828956E-2712-4098-A745-FD23849225D9}" dt="2018-09-21T07:33:06.490" v="4" actId="478"/>
          <ac:picMkLst>
            <pc:docMk/>
            <pc:sldMk cId="3212654434" sldId="425"/>
            <ac:picMk id="3" creationId="{00000000-0000-0000-0000-000000000000}"/>
          </ac:picMkLst>
        </pc:picChg>
      </pc:sldChg>
      <pc:sldChg chg="addSp delSp modSp">
        <pc:chgData name="Mawande Jadezweni" userId="c2424147-885b-4816-821d-421a2f73b12c" providerId="ADAL" clId="{4828956E-2712-4098-A745-FD23849225D9}" dt="2018-09-21T08:59:50.859" v="1143" actId="14100"/>
        <pc:sldMkLst>
          <pc:docMk/>
          <pc:sldMk cId="3724191484" sldId="426"/>
        </pc:sldMkLst>
        <pc:picChg chg="add mod">
          <ac:chgData name="Mawande Jadezweni" userId="c2424147-885b-4816-821d-421a2f73b12c" providerId="ADAL" clId="{4828956E-2712-4098-A745-FD23849225D9}" dt="2018-09-21T08:59:50.859" v="1143" actId="14100"/>
          <ac:picMkLst>
            <pc:docMk/>
            <pc:sldMk cId="3724191484" sldId="426"/>
            <ac:picMk id="4" creationId="{DE0665C6-D8AB-4E1D-99E2-1788E6D78011}"/>
          </ac:picMkLst>
        </pc:picChg>
        <pc:picChg chg="del">
          <ac:chgData name="Mawande Jadezweni" userId="c2424147-885b-4816-821d-421a2f73b12c" providerId="ADAL" clId="{4828956E-2712-4098-A745-FD23849225D9}" dt="2018-09-21T08:59:14.164" v="1138" actId="478"/>
          <ac:picMkLst>
            <pc:docMk/>
            <pc:sldMk cId="3724191484" sldId="426"/>
            <ac:picMk id="5" creationId="{00000000-0000-0000-0000-000000000000}"/>
          </ac:picMkLst>
        </pc:picChg>
      </pc:sldChg>
      <pc:sldChg chg="addSp delSp modSp">
        <pc:chgData name="Mawande Jadezweni" userId="c2424147-885b-4816-821d-421a2f73b12c" providerId="ADAL" clId="{4828956E-2712-4098-A745-FD23849225D9}" dt="2018-09-21T09:00:29.440" v="1146" actId="1076"/>
        <pc:sldMkLst>
          <pc:docMk/>
          <pc:sldMk cId="3257895788" sldId="427"/>
        </pc:sldMkLst>
        <pc:picChg chg="add mod">
          <ac:chgData name="Mawande Jadezweni" userId="c2424147-885b-4816-821d-421a2f73b12c" providerId="ADAL" clId="{4828956E-2712-4098-A745-FD23849225D9}" dt="2018-09-21T09:00:29.440" v="1146" actId="1076"/>
          <ac:picMkLst>
            <pc:docMk/>
            <pc:sldMk cId="3257895788" sldId="427"/>
            <ac:picMk id="3" creationId="{4084D44F-2195-436B-A473-91C5811BBFAF}"/>
          </ac:picMkLst>
        </pc:picChg>
        <pc:picChg chg="del">
          <ac:chgData name="Mawande Jadezweni" userId="c2424147-885b-4816-821d-421a2f73b12c" providerId="ADAL" clId="{4828956E-2712-4098-A745-FD23849225D9}" dt="2018-09-21T09:00:25.043" v="1144" actId="478"/>
          <ac:picMkLst>
            <pc:docMk/>
            <pc:sldMk cId="3257895788" sldId="427"/>
            <ac:picMk id="6" creationId="{00000000-0000-0000-0000-000000000000}"/>
          </ac:picMkLst>
        </pc:picChg>
      </pc:sldChg>
      <pc:sldChg chg="modSp">
        <pc:chgData name="Mawande Jadezweni" userId="c2424147-885b-4816-821d-421a2f73b12c" providerId="ADAL" clId="{4828956E-2712-4098-A745-FD23849225D9}" dt="2018-09-24T21:02:25.275" v="2813" actId="20577"/>
        <pc:sldMkLst>
          <pc:docMk/>
          <pc:sldMk cId="4092603239" sldId="437"/>
        </pc:sldMkLst>
        <pc:spChg chg="mod">
          <ac:chgData name="Mawande Jadezweni" userId="c2424147-885b-4816-821d-421a2f73b12c" providerId="ADAL" clId="{4828956E-2712-4098-A745-FD23849225D9}" dt="2018-09-24T21:02:25.275" v="2813" actId="20577"/>
          <ac:spMkLst>
            <pc:docMk/>
            <pc:sldMk cId="4092603239" sldId="437"/>
            <ac:spMk id="4" creationId="{00000000-0000-0000-0000-000000000000}"/>
          </ac:spMkLst>
        </pc:spChg>
      </pc:sldChg>
      <pc:sldChg chg="addSp delSp modSp">
        <pc:chgData name="Mawande Jadezweni" userId="c2424147-885b-4816-821d-421a2f73b12c" providerId="ADAL" clId="{4828956E-2712-4098-A745-FD23849225D9}" dt="2018-09-21T10:21:46.248" v="1931" actId="122"/>
        <pc:sldMkLst>
          <pc:docMk/>
          <pc:sldMk cId="114176004" sldId="440"/>
        </pc:sldMkLst>
        <pc:spChg chg="del mod">
          <ac:chgData name="Mawande Jadezweni" userId="c2424147-885b-4816-821d-421a2f73b12c" providerId="ADAL" clId="{4828956E-2712-4098-A745-FD23849225D9}" dt="2018-09-21T08:02:51.396" v="410" actId="478"/>
          <ac:spMkLst>
            <pc:docMk/>
            <pc:sldMk cId="114176004" sldId="440"/>
            <ac:spMk id="2" creationId="{00000000-0000-0000-0000-000000000000}"/>
          </ac:spMkLst>
        </pc:spChg>
        <pc:spChg chg="del mod">
          <ac:chgData name="Mawande Jadezweni" userId="c2424147-885b-4816-821d-421a2f73b12c" providerId="ADAL" clId="{4828956E-2712-4098-A745-FD23849225D9}" dt="2018-09-21T07:43:28.508" v="169" actId="478"/>
          <ac:spMkLst>
            <pc:docMk/>
            <pc:sldMk cId="114176004" sldId="440"/>
            <ac:spMk id="6" creationId="{00000000-0000-0000-0000-000000000000}"/>
          </ac:spMkLst>
        </pc:spChg>
        <pc:spChg chg="add mod">
          <ac:chgData name="Mawande Jadezweni" userId="c2424147-885b-4816-821d-421a2f73b12c" providerId="ADAL" clId="{4828956E-2712-4098-A745-FD23849225D9}" dt="2018-09-21T10:21:46.248" v="1931" actId="122"/>
          <ac:spMkLst>
            <pc:docMk/>
            <pc:sldMk cId="114176004" sldId="440"/>
            <ac:spMk id="7" creationId="{714033DC-9C7C-4651-807F-5ABD75374437}"/>
          </ac:spMkLst>
        </pc:spChg>
        <pc:spChg chg="add del mod">
          <ac:chgData name="Mawande Jadezweni" userId="c2424147-885b-4816-821d-421a2f73b12c" providerId="ADAL" clId="{4828956E-2712-4098-A745-FD23849225D9}" dt="2018-09-21T08:02:54.120" v="411" actId="478"/>
          <ac:spMkLst>
            <pc:docMk/>
            <pc:sldMk cId="114176004" sldId="440"/>
            <ac:spMk id="9" creationId="{7EB0A831-9EB5-492D-B91E-159496AAAA8E}"/>
          </ac:spMkLst>
        </pc:spChg>
        <pc:graphicFrameChg chg="add mod modGraphic">
          <ac:chgData name="Mawande Jadezweni" userId="c2424147-885b-4816-821d-421a2f73b12c" providerId="ADAL" clId="{4828956E-2712-4098-A745-FD23849225D9}" dt="2018-09-21T08:03:00.868" v="413" actId="1076"/>
          <ac:graphicFrameMkLst>
            <pc:docMk/>
            <pc:sldMk cId="114176004" sldId="440"/>
            <ac:graphicFrameMk id="8" creationId="{61BB3247-4A14-44A6-BE25-7CE9A8CC4E12}"/>
          </ac:graphicFrameMkLst>
        </pc:graphicFrameChg>
        <pc:picChg chg="del">
          <ac:chgData name="Mawande Jadezweni" userId="c2424147-885b-4816-821d-421a2f73b12c" providerId="ADAL" clId="{4828956E-2712-4098-A745-FD23849225D9}" dt="2018-09-21T07:43:05.996" v="165" actId="478"/>
          <ac:picMkLst>
            <pc:docMk/>
            <pc:sldMk cId="114176004" sldId="440"/>
            <ac:picMk id="4" creationId="{00000000-0000-0000-0000-000000000000}"/>
          </ac:picMkLst>
        </pc:picChg>
      </pc:sldChg>
      <pc:sldChg chg="addSp delSp modSp">
        <pc:chgData name="Mawande Jadezweni" userId="c2424147-885b-4816-821d-421a2f73b12c" providerId="ADAL" clId="{4828956E-2712-4098-A745-FD23849225D9}" dt="2018-09-21T10:21:18.519" v="1926" actId="108"/>
        <pc:sldMkLst>
          <pc:docMk/>
          <pc:sldMk cId="971465056" sldId="441"/>
        </pc:sldMkLst>
        <pc:spChg chg="del mod">
          <ac:chgData name="Mawande Jadezweni" userId="c2424147-885b-4816-821d-421a2f73b12c" providerId="ADAL" clId="{4828956E-2712-4098-A745-FD23849225D9}" dt="2018-09-21T08:04:17.912" v="416" actId="478"/>
          <ac:spMkLst>
            <pc:docMk/>
            <pc:sldMk cId="971465056" sldId="441"/>
            <ac:spMk id="2" creationId="{00000000-0000-0000-0000-000000000000}"/>
          </ac:spMkLst>
        </pc:spChg>
        <pc:spChg chg="add del mod">
          <ac:chgData name="Mawande Jadezweni" userId="c2424147-885b-4816-821d-421a2f73b12c" providerId="ADAL" clId="{4828956E-2712-4098-A745-FD23849225D9}" dt="2018-09-21T07:48:18.869" v="285" actId="478"/>
          <ac:spMkLst>
            <pc:docMk/>
            <pc:sldMk cId="971465056" sldId="441"/>
            <ac:spMk id="6" creationId="{3B873DB5-E0AD-47C9-8C3A-84583A4BDBB3}"/>
          </ac:spMkLst>
        </pc:spChg>
        <pc:spChg chg="del">
          <ac:chgData name="Mawande Jadezweni" userId="c2424147-885b-4816-821d-421a2f73b12c" providerId="ADAL" clId="{4828956E-2712-4098-A745-FD23849225D9}" dt="2018-09-21T07:47:33.564" v="276" actId="478"/>
          <ac:spMkLst>
            <pc:docMk/>
            <pc:sldMk cId="971465056" sldId="441"/>
            <ac:spMk id="7" creationId="{00000000-0000-0000-0000-000000000000}"/>
          </ac:spMkLst>
        </pc:spChg>
        <pc:spChg chg="add mod">
          <ac:chgData name="Mawande Jadezweni" userId="c2424147-885b-4816-821d-421a2f73b12c" providerId="ADAL" clId="{4828956E-2712-4098-A745-FD23849225D9}" dt="2018-09-21T10:21:18.519" v="1926" actId="108"/>
          <ac:spMkLst>
            <pc:docMk/>
            <pc:sldMk cId="971465056" sldId="441"/>
            <ac:spMk id="8" creationId="{ECCCA010-8236-45FE-A368-1F8003BBCAA6}"/>
          </ac:spMkLst>
        </pc:spChg>
        <pc:spChg chg="add del mod">
          <ac:chgData name="Mawande Jadezweni" userId="c2424147-885b-4816-821d-421a2f73b12c" providerId="ADAL" clId="{4828956E-2712-4098-A745-FD23849225D9}" dt="2018-09-21T08:04:22.097" v="417" actId="478"/>
          <ac:spMkLst>
            <pc:docMk/>
            <pc:sldMk cId="971465056" sldId="441"/>
            <ac:spMk id="10" creationId="{51EB4A0D-0A25-4CE4-95D7-32244102BF6B}"/>
          </ac:spMkLst>
        </pc:spChg>
        <pc:graphicFrameChg chg="add mod modGraphic">
          <ac:chgData name="Mawande Jadezweni" userId="c2424147-885b-4816-821d-421a2f73b12c" providerId="ADAL" clId="{4828956E-2712-4098-A745-FD23849225D9}" dt="2018-09-21T10:20:33.524" v="1922" actId="108"/>
          <ac:graphicFrameMkLst>
            <pc:docMk/>
            <pc:sldMk cId="971465056" sldId="441"/>
            <ac:graphicFrameMk id="9" creationId="{FD5EB85E-045D-48EE-BB12-937477FDB0CC}"/>
          </ac:graphicFrameMkLst>
        </pc:graphicFrameChg>
        <pc:picChg chg="del">
          <ac:chgData name="Mawande Jadezweni" userId="c2424147-885b-4816-821d-421a2f73b12c" providerId="ADAL" clId="{4828956E-2712-4098-A745-FD23849225D9}" dt="2018-09-21T07:47:12.889" v="275" actId="478"/>
          <ac:picMkLst>
            <pc:docMk/>
            <pc:sldMk cId="971465056" sldId="441"/>
            <ac:picMk id="3" creationId="{00000000-0000-0000-0000-000000000000}"/>
          </ac:picMkLst>
        </pc:picChg>
      </pc:sldChg>
      <pc:sldChg chg="addSp delSp modSp ord">
        <pc:chgData name="Mawande Jadezweni" userId="c2424147-885b-4816-821d-421a2f73b12c" providerId="ADAL" clId="{4828956E-2712-4098-A745-FD23849225D9}" dt="2018-09-24T21:01:07.955" v="2762" actId="108"/>
        <pc:sldMkLst>
          <pc:docMk/>
          <pc:sldMk cId="2069105231" sldId="443"/>
        </pc:sldMkLst>
        <pc:spChg chg="mod">
          <ac:chgData name="Mawande Jadezweni" userId="c2424147-885b-4816-821d-421a2f73b12c" providerId="ADAL" clId="{4828956E-2712-4098-A745-FD23849225D9}" dt="2018-09-24T20:58:33.087" v="2754" actId="122"/>
          <ac:spMkLst>
            <pc:docMk/>
            <pc:sldMk cId="2069105231" sldId="443"/>
            <ac:spMk id="2" creationId="{00000000-0000-0000-0000-000000000000}"/>
          </ac:spMkLst>
        </pc:spChg>
        <pc:spChg chg="del mod">
          <ac:chgData name="Mawande Jadezweni" userId="c2424147-885b-4816-821d-421a2f73b12c" providerId="ADAL" clId="{4828956E-2712-4098-A745-FD23849225D9}" dt="2018-09-24T20:58:18.364" v="2733" actId="478"/>
          <ac:spMkLst>
            <pc:docMk/>
            <pc:sldMk cId="2069105231" sldId="443"/>
            <ac:spMk id="7" creationId="{00000000-0000-0000-0000-000000000000}"/>
          </ac:spMkLst>
        </pc:spChg>
        <pc:spChg chg="del">
          <ac:chgData name="Mawande Jadezweni" userId="c2424147-885b-4816-821d-421a2f73b12c" providerId="ADAL" clId="{4828956E-2712-4098-A745-FD23849225D9}" dt="2018-09-21T08:37:42.939" v="822" actId="478"/>
          <ac:spMkLst>
            <pc:docMk/>
            <pc:sldMk cId="2069105231" sldId="443"/>
            <ac:spMk id="8" creationId="{00000000-0000-0000-0000-000000000000}"/>
          </ac:spMkLst>
        </pc:spChg>
        <pc:graphicFrameChg chg="add mod modGraphic">
          <ac:chgData name="Mawande Jadezweni" userId="c2424147-885b-4816-821d-421a2f73b12c" providerId="ADAL" clId="{4828956E-2712-4098-A745-FD23849225D9}" dt="2018-09-24T20:59:13.290" v="2761" actId="255"/>
          <ac:graphicFrameMkLst>
            <pc:docMk/>
            <pc:sldMk cId="2069105231" sldId="443"/>
            <ac:graphicFrameMk id="5" creationId="{B63F54C9-AB83-4265-A38C-A0EC4C2783D1}"/>
          </ac:graphicFrameMkLst>
        </pc:graphicFrameChg>
        <pc:graphicFrameChg chg="add del mod modGraphic">
          <ac:chgData name="Mawande Jadezweni" userId="c2424147-885b-4816-821d-421a2f73b12c" providerId="ADAL" clId="{4828956E-2712-4098-A745-FD23849225D9}" dt="2018-09-24T20:58:15.437" v="2732" actId="478"/>
          <ac:graphicFrameMkLst>
            <pc:docMk/>
            <pc:sldMk cId="2069105231" sldId="443"/>
            <ac:graphicFrameMk id="9" creationId="{89A4B138-AA2A-486A-9D2E-D391FAD45E97}"/>
          </ac:graphicFrameMkLst>
        </pc:graphicFrameChg>
        <pc:picChg chg="del">
          <ac:chgData name="Mawande Jadezweni" userId="c2424147-885b-4816-821d-421a2f73b12c" providerId="ADAL" clId="{4828956E-2712-4098-A745-FD23849225D9}" dt="2018-09-21T08:36:34.327" v="808" actId="478"/>
          <ac:picMkLst>
            <pc:docMk/>
            <pc:sldMk cId="2069105231" sldId="443"/>
            <ac:picMk id="3" creationId="{00000000-0000-0000-0000-000000000000}"/>
          </ac:picMkLst>
        </pc:picChg>
      </pc:sldChg>
      <pc:sldChg chg="addSp delSp modSp">
        <pc:chgData name="Mawande Jadezweni" userId="c2424147-885b-4816-821d-421a2f73b12c" providerId="ADAL" clId="{4828956E-2712-4098-A745-FD23849225D9}" dt="2018-09-21T09:01:05.176" v="1152" actId="122"/>
        <pc:sldMkLst>
          <pc:docMk/>
          <pc:sldMk cId="967064955" sldId="445"/>
        </pc:sldMkLst>
        <pc:spChg chg="mod">
          <ac:chgData name="Mawande Jadezweni" userId="c2424147-885b-4816-821d-421a2f73b12c" providerId="ADAL" clId="{4828956E-2712-4098-A745-FD23849225D9}" dt="2018-09-21T09:01:05.176" v="1152" actId="122"/>
          <ac:spMkLst>
            <pc:docMk/>
            <pc:sldMk cId="967064955" sldId="445"/>
            <ac:spMk id="2" creationId="{00000000-0000-0000-0000-000000000000}"/>
          </ac:spMkLst>
        </pc:spChg>
        <pc:picChg chg="del">
          <ac:chgData name="Mawande Jadezweni" userId="c2424147-885b-4816-821d-421a2f73b12c" providerId="ADAL" clId="{4828956E-2712-4098-A745-FD23849225D9}" dt="2018-09-21T09:00:52.981" v="1147" actId="478"/>
          <ac:picMkLst>
            <pc:docMk/>
            <pc:sldMk cId="967064955" sldId="445"/>
            <ac:picMk id="3" creationId="{00000000-0000-0000-0000-000000000000}"/>
          </ac:picMkLst>
        </pc:picChg>
        <pc:picChg chg="add mod">
          <ac:chgData name="Mawande Jadezweni" userId="c2424147-885b-4816-821d-421a2f73b12c" providerId="ADAL" clId="{4828956E-2712-4098-A745-FD23849225D9}" dt="2018-09-21T09:01:00.035" v="1151" actId="1076"/>
          <ac:picMkLst>
            <pc:docMk/>
            <pc:sldMk cId="967064955" sldId="445"/>
            <ac:picMk id="4" creationId="{3E8D1457-A27B-45E2-B347-ADD209AD7DB6}"/>
          </ac:picMkLst>
        </pc:picChg>
      </pc:sldChg>
      <pc:sldChg chg="addSp delSp modSp">
        <pc:chgData name="Mawande Jadezweni" userId="c2424147-885b-4816-821d-421a2f73b12c" providerId="ADAL" clId="{4828956E-2712-4098-A745-FD23849225D9}" dt="2018-09-24T20:43:55.801" v="2531" actId="108"/>
        <pc:sldMkLst>
          <pc:docMk/>
          <pc:sldMk cId="2978786170" sldId="446"/>
        </pc:sldMkLst>
        <pc:spChg chg="add del mod">
          <ac:chgData name="Mawande Jadezweni" userId="c2424147-885b-4816-821d-421a2f73b12c" providerId="ADAL" clId="{4828956E-2712-4098-A745-FD23849225D9}" dt="2018-09-24T20:25:15.755" v="2006" actId="478"/>
          <ac:spMkLst>
            <pc:docMk/>
            <pc:sldMk cId="2978786170" sldId="446"/>
            <ac:spMk id="5" creationId="{DB742A37-4177-4748-8617-559D5EF8C948}"/>
          </ac:spMkLst>
        </pc:spChg>
        <pc:graphicFrameChg chg="del">
          <ac:chgData name="Mawande Jadezweni" userId="c2424147-885b-4816-821d-421a2f73b12c" providerId="ADAL" clId="{4828956E-2712-4098-A745-FD23849225D9}" dt="2018-09-21T09:03:37.876" v="1153" actId="478"/>
          <ac:graphicFrameMkLst>
            <pc:docMk/>
            <pc:sldMk cId="2978786170" sldId="446"/>
            <ac:graphicFrameMk id="6" creationId="{00000000-0000-0000-0000-000000000000}"/>
          </ac:graphicFrameMkLst>
        </pc:graphicFrameChg>
        <pc:graphicFrameChg chg="add mod modGraphic">
          <ac:chgData name="Mawande Jadezweni" userId="c2424147-885b-4816-821d-421a2f73b12c" providerId="ADAL" clId="{4828956E-2712-4098-A745-FD23849225D9}" dt="2018-09-24T20:43:55.801" v="2531" actId="108"/>
          <ac:graphicFrameMkLst>
            <pc:docMk/>
            <pc:sldMk cId="2978786170" sldId="446"/>
            <ac:graphicFrameMk id="7" creationId="{A4FAA4E9-4092-4F87-830C-091979E1C272}"/>
          </ac:graphicFrameMkLst>
        </pc:graphicFrameChg>
      </pc:sldChg>
      <pc:sldChg chg="addSp delSp modSp">
        <pc:chgData name="Mawande Jadezweni" userId="c2424147-885b-4816-821d-421a2f73b12c" providerId="ADAL" clId="{4828956E-2712-4098-A745-FD23849225D9}" dt="2018-09-24T20:43:48.300" v="2528" actId="108"/>
        <pc:sldMkLst>
          <pc:docMk/>
          <pc:sldMk cId="3923655920" sldId="447"/>
        </pc:sldMkLst>
        <pc:graphicFrameChg chg="del">
          <ac:chgData name="Mawande Jadezweni" userId="c2424147-885b-4816-821d-421a2f73b12c" providerId="ADAL" clId="{4828956E-2712-4098-A745-FD23849225D9}" dt="2018-09-21T09:03:44.852" v="1154" actId="478"/>
          <ac:graphicFrameMkLst>
            <pc:docMk/>
            <pc:sldMk cId="3923655920" sldId="447"/>
            <ac:graphicFrameMk id="3" creationId="{00000000-0000-0000-0000-000000000000}"/>
          </ac:graphicFrameMkLst>
        </pc:graphicFrameChg>
        <pc:graphicFrameChg chg="add mod modGraphic">
          <ac:chgData name="Mawande Jadezweni" userId="c2424147-885b-4816-821d-421a2f73b12c" providerId="ADAL" clId="{4828956E-2712-4098-A745-FD23849225D9}" dt="2018-09-24T20:43:48.300" v="2528" actId="108"/>
          <ac:graphicFrameMkLst>
            <pc:docMk/>
            <pc:sldMk cId="3923655920" sldId="447"/>
            <ac:graphicFrameMk id="5" creationId="{4B9FB2CD-AD24-4628-813C-8580435D16BE}"/>
          </ac:graphicFrameMkLst>
        </pc:graphicFrameChg>
      </pc:sldChg>
      <pc:sldChg chg="addSp delSp modSp">
        <pc:chgData name="Mawande Jadezweni" userId="c2424147-885b-4816-821d-421a2f73b12c" providerId="ADAL" clId="{4828956E-2712-4098-A745-FD23849225D9}" dt="2018-09-24T20:43:18.887" v="2519" actId="108"/>
        <pc:sldMkLst>
          <pc:docMk/>
          <pc:sldMk cId="1462472" sldId="448"/>
        </pc:sldMkLst>
        <pc:graphicFrameChg chg="del">
          <ac:chgData name="Mawande Jadezweni" userId="c2424147-885b-4816-821d-421a2f73b12c" providerId="ADAL" clId="{4828956E-2712-4098-A745-FD23849225D9}" dt="2018-09-21T09:03:50.192" v="1155" actId="478"/>
          <ac:graphicFrameMkLst>
            <pc:docMk/>
            <pc:sldMk cId="1462472" sldId="448"/>
            <ac:graphicFrameMk id="3" creationId="{00000000-0000-0000-0000-000000000000}"/>
          </ac:graphicFrameMkLst>
        </pc:graphicFrameChg>
        <pc:graphicFrameChg chg="add mod modGraphic">
          <ac:chgData name="Mawande Jadezweni" userId="c2424147-885b-4816-821d-421a2f73b12c" providerId="ADAL" clId="{4828956E-2712-4098-A745-FD23849225D9}" dt="2018-09-24T20:43:18.887" v="2519" actId="108"/>
          <ac:graphicFrameMkLst>
            <pc:docMk/>
            <pc:sldMk cId="1462472" sldId="448"/>
            <ac:graphicFrameMk id="5" creationId="{4827F990-9CCB-440F-8B5A-C5F8B16EC1B5}"/>
          </ac:graphicFrameMkLst>
        </pc:graphicFrameChg>
      </pc:sldChg>
      <pc:sldChg chg="addSp delSp modSp">
        <pc:chgData name="Mawande Jadezweni" userId="c2424147-885b-4816-821d-421a2f73b12c" providerId="ADAL" clId="{4828956E-2712-4098-A745-FD23849225D9}" dt="2018-09-24T20:47:16.838" v="2565" actId="20577"/>
        <pc:sldMkLst>
          <pc:docMk/>
          <pc:sldMk cId="2980610773" sldId="450"/>
        </pc:sldMkLst>
        <pc:graphicFrameChg chg="del">
          <ac:chgData name="Mawande Jadezweni" userId="c2424147-885b-4816-821d-421a2f73b12c" providerId="ADAL" clId="{4828956E-2712-4098-A745-FD23849225D9}" dt="2018-09-21T09:03:54.650" v="1156" actId="478"/>
          <ac:graphicFrameMkLst>
            <pc:docMk/>
            <pc:sldMk cId="2980610773" sldId="450"/>
            <ac:graphicFrameMk id="3" creationId="{00000000-0000-0000-0000-000000000000}"/>
          </ac:graphicFrameMkLst>
        </pc:graphicFrameChg>
        <pc:graphicFrameChg chg="add mod modGraphic">
          <ac:chgData name="Mawande Jadezweni" userId="c2424147-885b-4816-821d-421a2f73b12c" providerId="ADAL" clId="{4828956E-2712-4098-A745-FD23849225D9}" dt="2018-09-24T20:47:16.838" v="2565" actId="20577"/>
          <ac:graphicFrameMkLst>
            <pc:docMk/>
            <pc:sldMk cId="2980610773" sldId="450"/>
            <ac:graphicFrameMk id="5" creationId="{5FA80D32-A660-4F00-8344-2F1058326D10}"/>
          </ac:graphicFrameMkLst>
        </pc:graphicFrameChg>
      </pc:sldChg>
      <pc:sldChg chg="addSp delSp modSp ord">
        <pc:chgData name="Mawande Jadezweni" userId="c2424147-885b-4816-821d-421a2f73b12c" providerId="ADAL" clId="{4828956E-2712-4098-A745-FD23849225D9}" dt="2018-09-21T10:19:04.882" v="1917" actId="113"/>
        <pc:sldMkLst>
          <pc:docMk/>
          <pc:sldMk cId="543432379" sldId="451"/>
        </pc:sldMkLst>
        <pc:spChg chg="mod">
          <ac:chgData name="Mawande Jadezweni" userId="c2424147-885b-4816-821d-421a2f73b12c" providerId="ADAL" clId="{4828956E-2712-4098-A745-FD23849225D9}" dt="2018-09-21T09:05:33.398" v="1172" actId="20577"/>
          <ac:spMkLst>
            <pc:docMk/>
            <pc:sldMk cId="543432379" sldId="451"/>
            <ac:spMk id="4" creationId="{00000000-0000-0000-0000-000000000000}"/>
          </ac:spMkLst>
        </pc:spChg>
        <pc:spChg chg="add mod">
          <ac:chgData name="Mawande Jadezweni" userId="c2424147-885b-4816-821d-421a2f73b12c" providerId="ADAL" clId="{4828956E-2712-4098-A745-FD23849225D9}" dt="2018-09-21T10:19:04.882" v="1917" actId="113"/>
          <ac:spMkLst>
            <pc:docMk/>
            <pc:sldMk cId="543432379" sldId="451"/>
            <ac:spMk id="15" creationId="{AB915202-81CD-4C13-93C7-6472C7271D27}"/>
          </ac:spMkLst>
        </pc:spChg>
        <pc:graphicFrameChg chg="del">
          <ac:chgData name="Mawande Jadezweni" userId="c2424147-885b-4816-821d-421a2f73b12c" providerId="ADAL" clId="{4828956E-2712-4098-A745-FD23849225D9}" dt="2018-09-21T09:03:59.808" v="1157" actId="478"/>
          <ac:graphicFrameMkLst>
            <pc:docMk/>
            <pc:sldMk cId="543432379" sldId="451"/>
            <ac:graphicFrameMk id="3" creationId="{00000000-0000-0000-0000-000000000000}"/>
          </ac:graphicFrameMkLst>
        </pc:graphicFrameChg>
        <pc:graphicFrameChg chg="add del mod">
          <ac:chgData name="Mawande Jadezweni" userId="c2424147-885b-4816-821d-421a2f73b12c" providerId="ADAL" clId="{4828956E-2712-4098-A745-FD23849225D9}" dt="2018-09-21T09:12:42.615" v="1185" actId="478"/>
          <ac:graphicFrameMkLst>
            <pc:docMk/>
            <pc:sldMk cId="543432379" sldId="451"/>
            <ac:graphicFrameMk id="5" creationId="{3258F88A-A3B7-4538-8635-B3DDFBBD194F}"/>
          </ac:graphicFrameMkLst>
        </pc:graphicFrameChg>
        <pc:graphicFrameChg chg="add del">
          <ac:chgData name="Mawande Jadezweni" userId="c2424147-885b-4816-821d-421a2f73b12c" providerId="ADAL" clId="{4828956E-2712-4098-A745-FD23849225D9}" dt="2018-09-21T09:13:18.285" v="1187" actId="478"/>
          <ac:graphicFrameMkLst>
            <pc:docMk/>
            <pc:sldMk cId="543432379" sldId="451"/>
            <ac:graphicFrameMk id="6" creationId="{7E1E2AC1-BECA-4A94-B887-44C7CFF6628E}"/>
          </ac:graphicFrameMkLst>
        </pc:graphicFrameChg>
        <pc:graphicFrameChg chg="add del mod">
          <ac:chgData name="Mawande Jadezweni" userId="c2424147-885b-4816-821d-421a2f73b12c" providerId="ADAL" clId="{4828956E-2712-4098-A745-FD23849225D9}" dt="2018-09-21T09:17:28.541" v="1392" actId="478"/>
          <ac:graphicFrameMkLst>
            <pc:docMk/>
            <pc:sldMk cId="543432379" sldId="451"/>
            <ac:graphicFrameMk id="7" creationId="{EC158C3D-A9F7-4560-A028-564C04AC95EB}"/>
          </ac:graphicFrameMkLst>
        </pc:graphicFrameChg>
        <pc:graphicFrameChg chg="add del mod">
          <ac:chgData name="Mawande Jadezweni" userId="c2424147-885b-4816-821d-421a2f73b12c" providerId="ADAL" clId="{4828956E-2712-4098-A745-FD23849225D9}" dt="2018-09-21T09:25:25.012" v="1736" actId="478"/>
          <ac:graphicFrameMkLst>
            <pc:docMk/>
            <pc:sldMk cId="543432379" sldId="451"/>
            <ac:graphicFrameMk id="8" creationId="{D17F3AD2-6DEA-44B2-8AAE-2DAE498C9AD8}"/>
          </ac:graphicFrameMkLst>
        </pc:graphicFrameChg>
        <pc:picChg chg="add del">
          <ac:chgData name="Mawande Jadezweni" userId="c2424147-885b-4816-821d-421a2f73b12c" providerId="ADAL" clId="{4828956E-2712-4098-A745-FD23849225D9}" dt="2018-09-21T09:26:20.696" v="1738" actId="113"/>
          <ac:picMkLst>
            <pc:docMk/>
            <pc:sldMk cId="543432379" sldId="451"/>
            <ac:picMk id="9" creationId="{3161D0B3-B5D0-429A-859B-0F47C8B3628E}"/>
          </ac:picMkLst>
        </pc:picChg>
        <pc:picChg chg="add del mod modCrop">
          <ac:chgData name="Mawande Jadezweni" userId="c2424147-885b-4816-821d-421a2f73b12c" providerId="ADAL" clId="{4828956E-2712-4098-A745-FD23849225D9}" dt="2018-09-21T10:07:35.035" v="1749" actId="478"/>
          <ac:picMkLst>
            <pc:docMk/>
            <pc:sldMk cId="543432379" sldId="451"/>
            <ac:picMk id="11" creationId="{CBF279A6-D7B1-47CC-A7E2-A90C538147C8}"/>
          </ac:picMkLst>
        </pc:picChg>
        <pc:picChg chg="add del mod">
          <ac:chgData name="Mawande Jadezweni" userId="c2424147-885b-4816-821d-421a2f73b12c" providerId="ADAL" clId="{4828956E-2712-4098-A745-FD23849225D9}" dt="2018-09-21T10:08:37.683" v="1754" actId="478"/>
          <ac:picMkLst>
            <pc:docMk/>
            <pc:sldMk cId="543432379" sldId="451"/>
            <ac:picMk id="12" creationId="{DEE89945-18B7-4D69-B873-ACBFEA3FECD7}"/>
          </ac:picMkLst>
        </pc:picChg>
        <pc:picChg chg="add del mod">
          <ac:chgData name="Mawande Jadezweni" userId="c2424147-885b-4816-821d-421a2f73b12c" providerId="ADAL" clId="{4828956E-2712-4098-A745-FD23849225D9}" dt="2018-09-21T10:16:07.186" v="1797" actId="478"/>
          <ac:picMkLst>
            <pc:docMk/>
            <pc:sldMk cId="543432379" sldId="451"/>
            <ac:picMk id="13" creationId="{799A1937-97CF-4DB8-9F6F-A4D9318F67EA}"/>
          </ac:picMkLst>
        </pc:picChg>
        <pc:picChg chg="add mod">
          <ac:chgData name="Mawande Jadezweni" userId="c2424147-885b-4816-821d-421a2f73b12c" providerId="ADAL" clId="{4828956E-2712-4098-A745-FD23849225D9}" dt="2018-09-21T10:16:20.688" v="1801" actId="14100"/>
          <ac:picMkLst>
            <pc:docMk/>
            <pc:sldMk cId="543432379" sldId="451"/>
            <ac:picMk id="14" creationId="{FF1DD477-96C5-413E-9755-8058A206C1F0}"/>
          </ac:picMkLst>
        </pc:picChg>
      </pc:sldChg>
      <pc:sldChg chg="add del">
        <pc:chgData name="Mawande Jadezweni" userId="c2424147-885b-4816-821d-421a2f73b12c" providerId="ADAL" clId="{4828956E-2712-4098-A745-FD23849225D9}" dt="2018-09-24T20:47:40.320" v="2566" actId="2696"/>
        <pc:sldMkLst>
          <pc:docMk/>
          <pc:sldMk cId="1734102109" sldId="453"/>
        </pc:sldMkLst>
      </pc:sldChg>
      <pc:sldChg chg="add del">
        <pc:chgData name="Mawande Jadezweni" userId="c2424147-885b-4816-821d-421a2f73b12c" providerId="ADAL" clId="{4828956E-2712-4098-A745-FD23849225D9}" dt="2018-09-24T20:47:40.330" v="2567" actId="2696"/>
        <pc:sldMkLst>
          <pc:docMk/>
          <pc:sldMk cId="2635628063" sldId="454"/>
        </pc:sldMkLst>
      </pc:sldChg>
      <pc:sldChg chg="addSp delSp modSp add">
        <pc:chgData name="Mawande Jadezweni" userId="c2424147-885b-4816-821d-421a2f73b12c" providerId="ADAL" clId="{4828956E-2712-4098-A745-FD23849225D9}" dt="2018-09-24T20:52:49.070" v="2730" actId="20577"/>
        <pc:sldMkLst>
          <pc:docMk/>
          <pc:sldMk cId="1002380564" sldId="455"/>
        </pc:sldMkLst>
        <pc:spChg chg="del mod">
          <ac:chgData name="Mawande Jadezweni" userId="c2424147-885b-4816-821d-421a2f73b12c" providerId="ADAL" clId="{4828956E-2712-4098-A745-FD23849225D9}" dt="2018-09-21T08:01:28.123" v="383" actId="478"/>
          <ac:spMkLst>
            <pc:docMk/>
            <pc:sldMk cId="1002380564" sldId="455"/>
            <ac:spMk id="2" creationId="{00000000-0000-0000-0000-000000000000}"/>
          </ac:spMkLst>
        </pc:spChg>
        <pc:spChg chg="add del mod">
          <ac:chgData name="Mawande Jadezweni" userId="c2424147-885b-4816-821d-421a2f73b12c" providerId="ADAL" clId="{4828956E-2712-4098-A745-FD23849225D9}" dt="2018-09-21T08:01:31.248" v="384" actId="478"/>
          <ac:spMkLst>
            <pc:docMk/>
            <pc:sldMk cId="1002380564" sldId="455"/>
            <ac:spMk id="5" creationId="{42FE5A90-D70A-4409-AF18-565BBE52E98A}"/>
          </ac:spMkLst>
        </pc:spChg>
        <pc:spChg chg="mod">
          <ac:chgData name="Mawande Jadezweni" userId="c2424147-885b-4816-821d-421a2f73b12c" providerId="ADAL" clId="{4828956E-2712-4098-A745-FD23849225D9}" dt="2018-09-21T10:22:35.671" v="1939" actId="20577"/>
          <ac:spMkLst>
            <pc:docMk/>
            <pc:sldMk cId="1002380564" sldId="455"/>
            <ac:spMk id="7" creationId="{DB7609D0-7B73-4139-90E6-5C5A7760F5AD}"/>
          </ac:spMkLst>
        </pc:spChg>
        <pc:graphicFrameChg chg="del">
          <ac:chgData name="Mawande Jadezweni" userId="c2424147-885b-4816-821d-421a2f73b12c" providerId="ADAL" clId="{4828956E-2712-4098-A745-FD23849225D9}" dt="2018-09-21T07:36:49.066" v="68" actId="478"/>
          <ac:graphicFrameMkLst>
            <pc:docMk/>
            <pc:sldMk cId="1002380564" sldId="455"/>
            <ac:graphicFrameMk id="6" creationId="{B991430C-FA18-474D-B551-3B7B4B12242A}"/>
          </ac:graphicFrameMkLst>
        </pc:graphicFrameChg>
        <pc:graphicFrameChg chg="add mod modGraphic">
          <ac:chgData name="Mawande Jadezweni" userId="c2424147-885b-4816-821d-421a2f73b12c" providerId="ADAL" clId="{4828956E-2712-4098-A745-FD23849225D9}" dt="2018-09-24T20:52:49.070" v="2730" actId="20577"/>
          <ac:graphicFrameMkLst>
            <pc:docMk/>
            <pc:sldMk cId="1002380564" sldId="455"/>
            <ac:graphicFrameMk id="8" creationId="{3730B274-15E6-40D8-A53D-617A166480A9}"/>
          </ac:graphicFrameMkLst>
        </pc:graphicFrameChg>
      </pc:sldChg>
      <pc:sldChg chg="addSp delSp modSp add">
        <pc:chgData name="Mawande Jadezweni" userId="c2424147-885b-4816-821d-421a2f73b12c" providerId="ADAL" clId="{4828956E-2712-4098-A745-FD23849225D9}" dt="2018-09-21T08:24:47.810" v="723" actId="20577"/>
        <pc:sldMkLst>
          <pc:docMk/>
          <pc:sldMk cId="3188278589" sldId="456"/>
        </pc:sldMkLst>
        <pc:graphicFrameChg chg="add mod modGraphic">
          <ac:chgData name="Mawande Jadezweni" userId="c2424147-885b-4816-821d-421a2f73b12c" providerId="ADAL" clId="{4828956E-2712-4098-A745-FD23849225D9}" dt="2018-09-21T08:24:47.810" v="723" actId="20577"/>
          <ac:graphicFrameMkLst>
            <pc:docMk/>
            <pc:sldMk cId="3188278589" sldId="456"/>
            <ac:graphicFrameMk id="6" creationId="{A348A342-5640-44F3-9716-02725E6A84A3}"/>
          </ac:graphicFrameMkLst>
        </pc:graphicFrameChg>
        <pc:graphicFrameChg chg="del">
          <ac:chgData name="Mawande Jadezweni" userId="c2424147-885b-4816-821d-421a2f73b12c" providerId="ADAL" clId="{4828956E-2712-4098-A745-FD23849225D9}" dt="2018-09-21T07:56:15.426" v="347" actId="478"/>
          <ac:graphicFrameMkLst>
            <pc:docMk/>
            <pc:sldMk cId="3188278589" sldId="456"/>
            <ac:graphicFrameMk id="9" creationId="{FD5EB85E-045D-48EE-BB12-937477FDB0CC}"/>
          </ac:graphicFrameMkLst>
        </pc:graphicFrameChg>
      </pc:sldChg>
      <pc:sldChg chg="addSp delSp modSp add">
        <pc:chgData name="Mawande Jadezweni" userId="c2424147-885b-4816-821d-421a2f73b12c" providerId="ADAL" clId="{4828956E-2712-4098-A745-FD23849225D9}" dt="2018-09-24T20:52:22.410" v="2717" actId="20577"/>
        <pc:sldMkLst>
          <pc:docMk/>
          <pc:sldMk cId="3421751874" sldId="457"/>
        </pc:sldMkLst>
        <pc:spChg chg="del mod">
          <ac:chgData name="Mawande Jadezweni" userId="c2424147-885b-4816-821d-421a2f73b12c" providerId="ADAL" clId="{4828956E-2712-4098-A745-FD23849225D9}" dt="2018-09-21T10:27:02.812" v="1985" actId="478"/>
          <ac:spMkLst>
            <pc:docMk/>
            <pc:sldMk cId="3421751874" sldId="457"/>
            <ac:spMk id="7" creationId="{DB7609D0-7B73-4139-90E6-5C5A7760F5AD}"/>
          </ac:spMkLst>
        </pc:spChg>
        <pc:spChg chg="add mod">
          <ac:chgData name="Mawande Jadezweni" userId="c2424147-885b-4816-821d-421a2f73b12c" providerId="ADAL" clId="{4828956E-2712-4098-A745-FD23849225D9}" dt="2018-09-24T20:52:22.410" v="2717" actId="20577"/>
          <ac:spMkLst>
            <pc:docMk/>
            <pc:sldMk cId="3421751874" sldId="457"/>
            <ac:spMk id="8" creationId="{CF02262E-EBD8-4922-A258-67519EE12D15}"/>
          </ac:spMkLst>
        </pc:spChg>
        <pc:graphicFrameChg chg="del mod">
          <ac:chgData name="Mawande Jadezweni" userId="c2424147-885b-4816-821d-421a2f73b12c" providerId="ADAL" clId="{4828956E-2712-4098-A745-FD23849225D9}" dt="2018-09-21T10:26:50.997" v="1980" actId="478"/>
          <ac:graphicFrameMkLst>
            <pc:docMk/>
            <pc:sldMk cId="3421751874" sldId="457"/>
            <ac:graphicFrameMk id="6" creationId="{B991430C-FA18-474D-B551-3B7B4B12242A}"/>
          </ac:graphicFrameMkLst>
        </pc:graphicFrameChg>
        <pc:picChg chg="add mod modCrop">
          <ac:chgData name="Mawande Jadezweni" userId="c2424147-885b-4816-821d-421a2f73b12c" providerId="ADAL" clId="{4828956E-2712-4098-A745-FD23849225D9}" dt="2018-09-21T10:29:04.690" v="2000" actId="1076"/>
          <ac:picMkLst>
            <pc:docMk/>
            <pc:sldMk cId="3421751874" sldId="457"/>
            <ac:picMk id="2" creationId="{3FD2E4CE-4D62-4622-9E0A-C8BA1671C586}"/>
          </ac:picMkLst>
        </pc:picChg>
      </pc:sldChg>
      <pc:sldChg chg="addSp delSp modSp add">
        <pc:chgData name="Mawande Jadezweni" userId="c2424147-885b-4816-821d-421a2f73b12c" providerId="ADAL" clId="{4828956E-2712-4098-A745-FD23849225D9}" dt="2018-09-24T20:52:30.430" v="2722" actId="20577"/>
        <pc:sldMkLst>
          <pc:docMk/>
          <pc:sldMk cId="2786952858" sldId="458"/>
        </pc:sldMkLst>
        <pc:spChg chg="mod">
          <ac:chgData name="Mawande Jadezweni" userId="c2424147-885b-4816-821d-421a2f73b12c" providerId="ADAL" clId="{4828956E-2712-4098-A745-FD23849225D9}" dt="2018-09-24T20:52:30.430" v="2722" actId="20577"/>
          <ac:spMkLst>
            <pc:docMk/>
            <pc:sldMk cId="2786952858" sldId="458"/>
            <ac:spMk id="8" creationId="{CF02262E-EBD8-4922-A258-67519EE12D15}"/>
          </ac:spMkLst>
        </pc:spChg>
        <pc:picChg chg="del">
          <ac:chgData name="Mawande Jadezweni" userId="c2424147-885b-4816-821d-421a2f73b12c" providerId="ADAL" clId="{4828956E-2712-4098-A745-FD23849225D9}" dt="2018-09-21T10:31:20.956" v="2002" actId="478"/>
          <ac:picMkLst>
            <pc:docMk/>
            <pc:sldMk cId="2786952858" sldId="458"/>
            <ac:picMk id="2" creationId="{3FD2E4CE-4D62-4622-9E0A-C8BA1671C586}"/>
          </ac:picMkLst>
        </pc:picChg>
        <pc:picChg chg="add mod">
          <ac:chgData name="Mawande Jadezweni" userId="c2424147-885b-4816-821d-421a2f73b12c" providerId="ADAL" clId="{4828956E-2712-4098-A745-FD23849225D9}" dt="2018-09-21T10:31:24.910" v="2005" actId="14100"/>
          <ac:picMkLst>
            <pc:docMk/>
            <pc:sldMk cId="2786952858" sldId="458"/>
            <ac:picMk id="3" creationId="{AE7B1672-9783-4E42-9DF2-1F5518DE3DB9}"/>
          </ac:picMkLst>
        </pc:picChg>
      </pc:sldChg>
      <pc:sldChg chg="modSp add ord">
        <pc:chgData name="Mawande Jadezweni" userId="c2424147-885b-4816-821d-421a2f73b12c" providerId="ADAL" clId="{4828956E-2712-4098-A745-FD23849225D9}" dt="2018-09-24T20:42:52.892" v="2511" actId="108"/>
        <pc:sldMkLst>
          <pc:docMk/>
          <pc:sldMk cId="4276730834" sldId="459"/>
        </pc:sldMkLst>
        <pc:graphicFrameChg chg="mod modGraphic">
          <ac:chgData name="Mawande Jadezweni" userId="c2424147-885b-4816-821d-421a2f73b12c" providerId="ADAL" clId="{4828956E-2712-4098-A745-FD23849225D9}" dt="2018-09-24T20:42:52.892" v="2511" actId="108"/>
          <ac:graphicFrameMkLst>
            <pc:docMk/>
            <pc:sldMk cId="4276730834" sldId="459"/>
            <ac:graphicFrameMk id="5" creationId="{4827F990-9CCB-440F-8B5A-C5F8B16EC1B5}"/>
          </ac:graphicFrameMkLst>
        </pc:graphicFrameChg>
      </pc:sldChg>
      <pc:sldChg chg="add">
        <pc:chgData name="Mawande Jadezweni" userId="c2424147-885b-4816-821d-421a2f73b12c" providerId="ADAL" clId="{4828956E-2712-4098-A745-FD23849225D9}" dt="2018-09-24T20:58:07.227" v="2731" actId="108"/>
        <pc:sldMkLst>
          <pc:docMk/>
          <pc:sldMk cId="3247851410" sldId="460"/>
        </pc:sldMkLst>
      </pc:sldChg>
      <pc:sldChg chg="addSp delSp modSp add">
        <pc:chgData name="Mawande Jadezweni" userId="c2424147-885b-4816-821d-421a2f73b12c" providerId="ADAL" clId="{4828956E-2712-4098-A745-FD23849225D9}" dt="2018-09-24T21:07:30.627" v="3164" actId="108"/>
        <pc:sldMkLst>
          <pc:docMk/>
          <pc:sldMk cId="1746684118" sldId="461"/>
        </pc:sldMkLst>
        <pc:spChg chg="mod">
          <ac:chgData name="Mawande Jadezweni" userId="c2424147-885b-4816-821d-421a2f73b12c" providerId="ADAL" clId="{4828956E-2712-4098-A745-FD23849225D9}" dt="2018-09-24T21:03:29.311" v="2828" actId="20577"/>
          <ac:spMkLst>
            <pc:docMk/>
            <pc:sldMk cId="1746684118" sldId="461"/>
            <ac:spMk id="4" creationId="{00000000-0000-0000-0000-000000000000}"/>
          </ac:spMkLst>
        </pc:spChg>
        <pc:spChg chg="add mod">
          <ac:chgData name="Mawande Jadezweni" userId="c2424147-885b-4816-821d-421a2f73b12c" providerId="ADAL" clId="{4828956E-2712-4098-A745-FD23849225D9}" dt="2018-09-24T21:07:30.627" v="3164" actId="108"/>
          <ac:spMkLst>
            <pc:docMk/>
            <pc:sldMk cId="1746684118" sldId="461"/>
            <ac:spMk id="5" creationId="{2C5E85D1-6C30-439B-8E7F-65D2768DF49F}"/>
          </ac:spMkLst>
        </pc:spChg>
        <pc:spChg chg="del">
          <ac:chgData name="Mawande Jadezweni" userId="c2424147-885b-4816-821d-421a2f73b12c" providerId="ADAL" clId="{4828956E-2712-4098-A745-FD23849225D9}" dt="2018-09-24T21:03:34.938" v="2831" actId="478"/>
          <ac:spMkLst>
            <pc:docMk/>
            <pc:sldMk cId="1746684118" sldId="461"/>
            <ac:spMk id="15" creationId="{AB915202-81CD-4C13-93C7-6472C7271D27}"/>
          </ac:spMkLst>
        </pc:spChg>
        <pc:picChg chg="add mod">
          <ac:chgData name="Mawande Jadezweni" userId="c2424147-885b-4816-821d-421a2f73b12c" providerId="ADAL" clId="{4828956E-2712-4098-A745-FD23849225D9}" dt="2018-09-24T21:06:14.740" v="3107" actId="1037"/>
          <ac:picMkLst>
            <pc:docMk/>
            <pc:sldMk cId="1746684118" sldId="461"/>
            <ac:picMk id="3" creationId="{32A89ACD-B2D3-4FB0-B1F3-BDD83689B6E1}"/>
          </ac:picMkLst>
        </pc:picChg>
        <pc:picChg chg="del">
          <ac:chgData name="Mawande Jadezweni" userId="c2424147-885b-4816-821d-421a2f73b12c" providerId="ADAL" clId="{4828956E-2712-4098-A745-FD23849225D9}" dt="2018-09-24T21:03:31.219" v="2829" actId="478"/>
          <ac:picMkLst>
            <pc:docMk/>
            <pc:sldMk cId="1746684118" sldId="461"/>
            <ac:picMk id="14" creationId="{FF1DD477-96C5-413E-9755-8058A206C1F0}"/>
          </ac:picMkLst>
        </pc:picChg>
      </pc:sldChg>
    </pc:docChg>
  </pc:docChgLst>
  <pc:docChgLst>
    <pc:chgData name="Mawande Jadezweni" userId="c2424147-885b-4816-821d-421a2f73b12c" providerId="ADAL" clId="{2ECFB53D-F6B2-494C-A2C8-4C50E86F27D5}"/>
    <pc:docChg chg="modSld">
      <pc:chgData name="Mawande Jadezweni" userId="c2424147-885b-4816-821d-421a2f73b12c" providerId="ADAL" clId="{2ECFB53D-F6B2-494C-A2C8-4C50E86F27D5}" dt="2018-09-25T06:44:14.933" v="238" actId="20577"/>
      <pc:docMkLst>
        <pc:docMk/>
      </pc:docMkLst>
      <pc:sldChg chg="modSp">
        <pc:chgData name="Mawande Jadezweni" userId="c2424147-885b-4816-821d-421a2f73b12c" providerId="ADAL" clId="{2ECFB53D-F6B2-494C-A2C8-4C50E86F27D5}" dt="2018-09-25T06:44:14.933" v="238" actId="20577"/>
        <pc:sldMkLst>
          <pc:docMk/>
          <pc:sldMk cId="1921135639" sldId="256"/>
        </pc:sldMkLst>
        <pc:spChg chg="mod">
          <ac:chgData name="Mawande Jadezweni" userId="c2424147-885b-4816-821d-421a2f73b12c" providerId="ADAL" clId="{2ECFB53D-F6B2-494C-A2C8-4C50E86F27D5}" dt="2018-09-25T06:44:14.933" v="238" actId="20577"/>
          <ac:spMkLst>
            <pc:docMk/>
            <pc:sldMk cId="1921135639" sldId="256"/>
            <ac:spMk id="6" creationId="{00000000-0000-0000-0000-000000000000}"/>
          </ac:spMkLst>
        </pc:spChg>
      </pc:sldChg>
      <pc:sldChg chg="modSp">
        <pc:chgData name="Mawande Jadezweni" userId="c2424147-885b-4816-821d-421a2f73b12c" providerId="ADAL" clId="{2ECFB53D-F6B2-494C-A2C8-4C50E86F27D5}" dt="2018-09-25T06:42:42.342" v="117" actId="20577"/>
        <pc:sldMkLst>
          <pc:docMk/>
          <pc:sldMk cId="4092603239" sldId="437"/>
        </pc:sldMkLst>
        <pc:spChg chg="mod">
          <ac:chgData name="Mawande Jadezweni" userId="c2424147-885b-4816-821d-421a2f73b12c" providerId="ADAL" clId="{2ECFB53D-F6B2-494C-A2C8-4C50E86F27D5}" dt="2018-09-25T06:42:42.342" v="117" actId="20577"/>
          <ac:spMkLst>
            <pc:docMk/>
            <pc:sldMk cId="4092603239" sldId="437"/>
            <ac:spMk id="4" creationId="{00000000-0000-0000-0000-000000000000}"/>
          </ac:spMkLst>
        </pc:spChg>
      </pc:sldChg>
      <pc:sldChg chg="modSp">
        <pc:chgData name="Mawande Jadezweni" userId="c2424147-885b-4816-821d-421a2f73b12c" providerId="ADAL" clId="{2ECFB53D-F6B2-494C-A2C8-4C50E86F27D5}" dt="2018-09-25T06:13:05.964" v="42" actId="20577"/>
        <pc:sldMkLst>
          <pc:docMk/>
          <pc:sldMk cId="2799089384" sldId="452"/>
        </pc:sldMkLst>
        <pc:spChg chg="mod">
          <ac:chgData name="Mawande Jadezweni" userId="c2424147-885b-4816-821d-421a2f73b12c" providerId="ADAL" clId="{2ECFB53D-F6B2-494C-A2C8-4C50E86F27D5}" dt="2018-09-25T06:13:05.964" v="42" actId="20577"/>
          <ac:spMkLst>
            <pc:docMk/>
            <pc:sldMk cId="2799089384" sldId="452"/>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0887" cy="494186"/>
          </a:xfrm>
          <a:prstGeom prst="rect">
            <a:avLst/>
          </a:prstGeom>
        </p:spPr>
        <p:txBody>
          <a:bodyPr vert="horz" lIns="90434" tIns="45217" rIns="90434" bIns="45217" rtlCol="0"/>
          <a:lstStyle>
            <a:lvl1pPr algn="l">
              <a:defRPr sz="1200"/>
            </a:lvl1pPr>
          </a:lstStyle>
          <a:p>
            <a:endParaRPr lang="en-ZA" dirty="0"/>
          </a:p>
        </p:txBody>
      </p:sp>
      <p:sp>
        <p:nvSpPr>
          <p:cNvPr id="3" name="Date Placeholder 2"/>
          <p:cNvSpPr>
            <a:spLocks noGrp="1"/>
          </p:cNvSpPr>
          <p:nvPr>
            <p:ph type="dt" sz="quarter" idx="1"/>
          </p:nvPr>
        </p:nvSpPr>
        <p:spPr>
          <a:xfrm>
            <a:off x="3819621" y="0"/>
            <a:ext cx="2920887" cy="494186"/>
          </a:xfrm>
          <a:prstGeom prst="rect">
            <a:avLst/>
          </a:prstGeom>
        </p:spPr>
        <p:txBody>
          <a:bodyPr vert="horz" lIns="90434" tIns="45217" rIns="90434" bIns="45217" rtlCol="0"/>
          <a:lstStyle>
            <a:lvl1pPr algn="r">
              <a:defRPr sz="1200"/>
            </a:lvl1pPr>
          </a:lstStyle>
          <a:p>
            <a:fld id="{EF024E7F-3E76-4702-8FAD-F50668F49857}" type="datetimeFigureOut">
              <a:rPr lang="en-ZA" smtClean="0"/>
              <a:pPr/>
              <a:t>2018/10/12</a:t>
            </a:fld>
            <a:endParaRPr lang="en-ZA" dirty="0"/>
          </a:p>
        </p:txBody>
      </p:sp>
      <p:sp>
        <p:nvSpPr>
          <p:cNvPr id="4" name="Footer Placeholder 3"/>
          <p:cNvSpPr>
            <a:spLocks noGrp="1"/>
          </p:cNvSpPr>
          <p:nvPr>
            <p:ph type="ftr" sz="quarter" idx="2"/>
          </p:nvPr>
        </p:nvSpPr>
        <p:spPr>
          <a:xfrm>
            <a:off x="0" y="9378477"/>
            <a:ext cx="2920887" cy="494186"/>
          </a:xfrm>
          <a:prstGeom prst="rect">
            <a:avLst/>
          </a:prstGeom>
        </p:spPr>
        <p:txBody>
          <a:bodyPr vert="horz" lIns="90434" tIns="45217" rIns="90434" bIns="45217"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19621" y="9378477"/>
            <a:ext cx="2920887" cy="494186"/>
          </a:xfrm>
          <a:prstGeom prst="rect">
            <a:avLst/>
          </a:prstGeom>
        </p:spPr>
        <p:txBody>
          <a:bodyPr vert="horz" lIns="90434" tIns="45217" rIns="90434" bIns="45217" rtlCol="0" anchor="b"/>
          <a:lstStyle>
            <a:lvl1pPr algn="r">
              <a:defRPr sz="1200"/>
            </a:lvl1pPr>
          </a:lstStyle>
          <a:p>
            <a:fld id="{3EB1E650-124E-4CA9-B8EB-52534C87266B}" type="slidenum">
              <a:rPr lang="en-ZA" smtClean="0"/>
              <a:pPr/>
              <a:t>‹#›</a:t>
            </a:fld>
            <a:endParaRPr lang="en-ZA" dirty="0"/>
          </a:p>
        </p:txBody>
      </p:sp>
    </p:spTree>
    <p:extLst>
      <p:ext uri="{BB962C8B-B14F-4D97-AF65-F5344CB8AC3E}">
        <p14:creationId xmlns="" xmlns:p14="http://schemas.microsoft.com/office/powerpoint/2010/main" val="3600014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0434" tIns="45217" rIns="90434" bIns="45217" rtlCol="0"/>
          <a:lstStyle>
            <a:lvl1pPr algn="l">
              <a:defRPr sz="1200"/>
            </a:lvl1pPr>
          </a:lstStyle>
          <a:p>
            <a:endParaRPr lang="en-US" dirty="0"/>
          </a:p>
        </p:txBody>
      </p:sp>
      <p:sp>
        <p:nvSpPr>
          <p:cNvPr id="3" name="Date Placeholder 2"/>
          <p:cNvSpPr>
            <a:spLocks noGrp="1"/>
          </p:cNvSpPr>
          <p:nvPr>
            <p:ph type="dt" idx="1"/>
          </p:nvPr>
        </p:nvSpPr>
        <p:spPr>
          <a:xfrm>
            <a:off x="3818971" y="1"/>
            <a:ext cx="2921582" cy="493633"/>
          </a:xfrm>
          <a:prstGeom prst="rect">
            <a:avLst/>
          </a:prstGeom>
        </p:spPr>
        <p:txBody>
          <a:bodyPr vert="horz" lIns="90434" tIns="45217" rIns="90434" bIns="45217" rtlCol="0"/>
          <a:lstStyle>
            <a:lvl1pPr algn="r">
              <a:defRPr sz="1200"/>
            </a:lvl1pPr>
          </a:lstStyle>
          <a:p>
            <a:fld id="{4C1A09B3-73DB-534B-AFF6-6E70221554CB}" type="datetimeFigureOut">
              <a:rPr lang="en-US" smtClean="0"/>
              <a:pPr/>
              <a:t>10/12/2018</a:t>
            </a:fld>
            <a:endParaRPr lang="en-US" dirty="0"/>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434" tIns="45217" rIns="90434" bIns="45217" rtlCol="0" anchor="ctr"/>
          <a:lstStyle/>
          <a:p>
            <a:endParaRPr lang="en-US" dirty="0"/>
          </a:p>
        </p:txBody>
      </p:sp>
      <p:sp>
        <p:nvSpPr>
          <p:cNvPr id="5" name="Notes Placeholder 4"/>
          <p:cNvSpPr>
            <a:spLocks noGrp="1"/>
          </p:cNvSpPr>
          <p:nvPr>
            <p:ph type="body" sz="quarter" idx="3"/>
          </p:nvPr>
        </p:nvSpPr>
        <p:spPr>
          <a:xfrm>
            <a:off x="674212" y="4689518"/>
            <a:ext cx="5393690" cy="4442698"/>
          </a:xfrm>
          <a:prstGeom prst="rect">
            <a:avLst/>
          </a:prstGeom>
        </p:spPr>
        <p:txBody>
          <a:bodyPr vert="horz" lIns="90434" tIns="45217" rIns="90434" bIns="452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21582" cy="493633"/>
          </a:xfrm>
          <a:prstGeom prst="rect">
            <a:avLst/>
          </a:prstGeom>
        </p:spPr>
        <p:txBody>
          <a:bodyPr vert="horz" lIns="90434" tIns="45217" rIns="90434" bIns="452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8971" y="9377317"/>
            <a:ext cx="2921582" cy="493633"/>
          </a:xfrm>
          <a:prstGeom prst="rect">
            <a:avLst/>
          </a:prstGeom>
        </p:spPr>
        <p:txBody>
          <a:bodyPr vert="horz" lIns="90434" tIns="45217" rIns="90434" bIns="45217" rtlCol="0" anchor="b"/>
          <a:lstStyle>
            <a:lvl1pPr algn="r">
              <a:defRPr sz="1200"/>
            </a:lvl1pPr>
          </a:lstStyle>
          <a:p>
            <a:fld id="{C1ED9211-0C45-834F-8233-CFED85ECC98D}" type="slidenum">
              <a:rPr lang="en-US" smtClean="0"/>
              <a:pPr/>
              <a:t>‹#›</a:t>
            </a:fld>
            <a:endParaRPr lang="en-US" dirty="0"/>
          </a:p>
        </p:txBody>
      </p:sp>
    </p:spTree>
    <p:extLst>
      <p:ext uri="{BB962C8B-B14F-4D97-AF65-F5344CB8AC3E}">
        <p14:creationId xmlns="" xmlns:p14="http://schemas.microsoft.com/office/powerpoint/2010/main" val="3050842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pPr/>
              <a:t>1</a:t>
            </a:fld>
            <a:endParaRPr lang="en-US" dirty="0"/>
          </a:p>
        </p:txBody>
      </p:sp>
    </p:spTree>
    <p:extLst>
      <p:ext uri="{BB962C8B-B14F-4D97-AF65-F5344CB8AC3E}">
        <p14:creationId xmlns="" xmlns:p14="http://schemas.microsoft.com/office/powerpoint/2010/main" val="390487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pPr/>
              <a:t>2</a:t>
            </a:fld>
            <a:endParaRPr lang="en-US" dirty="0"/>
          </a:p>
        </p:txBody>
      </p:sp>
    </p:spTree>
    <p:extLst>
      <p:ext uri="{BB962C8B-B14F-4D97-AF65-F5344CB8AC3E}">
        <p14:creationId xmlns="" xmlns:p14="http://schemas.microsoft.com/office/powerpoint/2010/main" val="360421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pPr/>
              <a:t>25</a:t>
            </a:fld>
            <a:endParaRPr lang="en-US" dirty="0"/>
          </a:p>
        </p:txBody>
      </p:sp>
    </p:spTree>
    <p:extLst>
      <p:ext uri="{BB962C8B-B14F-4D97-AF65-F5344CB8AC3E}">
        <p14:creationId xmlns="" xmlns:p14="http://schemas.microsoft.com/office/powerpoint/2010/main" val="512777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AD849">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48856"/>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 y="12235"/>
            <a:ext cx="7772400" cy="1216014"/>
          </a:xfrm>
        </p:spPr>
        <p:txBody>
          <a:bodyPr/>
          <a:lstStyle>
            <a:lvl1pPr algn="l">
              <a:defRPr b="1">
                <a:solidFill>
                  <a:srgbClr val="005800"/>
                </a:solidFill>
              </a:defRPr>
            </a:lvl1pPr>
          </a:lstStyle>
          <a:p>
            <a:r>
              <a:rPr lang="en-US" dirty="0"/>
              <a:t>Click to edit Master title style</a:t>
            </a:r>
          </a:p>
        </p:txBody>
      </p:sp>
      <p:sp>
        <p:nvSpPr>
          <p:cNvPr id="3" name="Subtitle 2"/>
          <p:cNvSpPr>
            <a:spLocks noGrp="1"/>
          </p:cNvSpPr>
          <p:nvPr>
            <p:ph type="subTitle" idx="1"/>
          </p:nvPr>
        </p:nvSpPr>
        <p:spPr>
          <a:xfrm>
            <a:off x="457200" y="1228248"/>
            <a:ext cx="6400800" cy="964054"/>
          </a:xfrm>
        </p:spPr>
        <p:txBody>
          <a:bodyPr/>
          <a:lstStyle>
            <a:lvl1pPr marL="0" indent="0" algn="l">
              <a:buNone/>
              <a:defRPr b="1">
                <a:solidFill>
                  <a:srgbClr val="008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39CC70-38BE-4415-8B1E-B0DFE1B87730}" type="datetime1">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90617" y="-802166"/>
            <a:ext cx="10182687" cy="8681838"/>
          </a:xfrm>
          <a:prstGeom prst="rect">
            <a:avLst/>
          </a:prstGeom>
        </p:spPr>
      </p:pic>
    </p:spTree>
    <p:extLst>
      <p:ext uri="{BB962C8B-B14F-4D97-AF65-F5344CB8AC3E}">
        <p14:creationId xmlns="" xmlns:p14="http://schemas.microsoft.com/office/powerpoint/2010/main" val="56526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EB078B-7D9D-42A8-853E-03EF0E8AB7C2}" type="datetime1">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 xmlns:p14="http://schemas.microsoft.com/office/powerpoint/2010/main" val="355234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B6654B-6055-42B3-A12D-49EFFA02E9FE}" type="datetime1">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 xmlns:p14="http://schemas.microsoft.com/office/powerpoint/2010/main" val="44530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080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83A297-5F13-4B04-B6BB-4E566C829144}" type="datetime1">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 xmlns:p14="http://schemas.microsoft.com/office/powerpoint/2010/main" val="386860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648663"/>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521439"/>
            <a:ext cx="7772400" cy="716185"/>
          </a:xfrm>
        </p:spPr>
        <p:txBody>
          <a:bodyPr anchor="b">
            <a:normAutofit/>
          </a:bodyPr>
          <a:lstStyle>
            <a:lvl1pPr marL="0" indent="0">
              <a:buNone/>
              <a:defRPr sz="32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E84500-4666-4952-903C-030690E2B811}" type="datetime1">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pic>
        <p:nvPicPr>
          <p:cNvPr id="9" name="Picture 8" descr="house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877249" y="3296608"/>
            <a:ext cx="3462528" cy="2502408"/>
          </a:xfrm>
          <a:prstGeom prst="rect">
            <a:avLst/>
          </a:prstGeom>
        </p:spPr>
      </p:pic>
    </p:spTree>
    <p:extLst>
      <p:ext uri="{BB962C8B-B14F-4D97-AF65-F5344CB8AC3E}">
        <p14:creationId xmlns="" xmlns:p14="http://schemas.microsoft.com/office/powerpoint/2010/main" val="197890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CC36B9-D843-48F7-B112-86F7EBC88AC9}" type="datetime1">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 xmlns:p14="http://schemas.microsoft.com/office/powerpoint/2010/main" val="235801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D473E6-3F92-495B-BA58-C0A2BCFB706E}" type="datetime1">
              <a:rPr lang="en-US" smtClean="0"/>
              <a:pPr/>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 xmlns:p14="http://schemas.microsoft.com/office/powerpoint/2010/main" val="116204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86E5F60-EB90-466F-B33B-B37532DA3573}" type="datetime1">
              <a:rPr lang="en-US" smtClean="0"/>
              <a:pPr/>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 xmlns:p14="http://schemas.microsoft.com/office/powerpoint/2010/main" val="251971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3FBA362-13F5-448B-A5DF-80A4E0EB55A7}" type="datetime1">
              <a:rPr lang="en-US" smtClean="0"/>
              <a:pPr/>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 xmlns:p14="http://schemas.microsoft.com/office/powerpoint/2010/main" val="32504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E26660-6B0F-49D9-9743-8E5F7BEFA008}" type="datetime1">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 xmlns:p14="http://schemas.microsoft.com/office/powerpoint/2010/main" val="86589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B8F1AA-D9C2-4A93-9321-2524EC98B8D8}" type="datetime1">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 xmlns:p14="http://schemas.microsoft.com/office/powerpoint/2010/main" val="234224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A9E7B-CB17-0B4A-B4E1-519665044527}" type="slidenum">
              <a:rPr lang="en-US" smtClean="0"/>
              <a:pPr/>
              <a:t>‹#›</a:t>
            </a:fld>
            <a:endParaRPr lang="en-US" dirty="0"/>
          </a:p>
        </p:txBody>
      </p:sp>
      <p:pic>
        <p:nvPicPr>
          <p:cNvPr id="4" name="Picture 3" descr="arc 03B.pn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7508713" y="5440367"/>
            <a:ext cx="1635286" cy="1120171"/>
          </a:xfrm>
          <a:prstGeom prst="rect">
            <a:avLst/>
          </a:prstGeom>
        </p:spPr>
      </p:pic>
      <p:pic>
        <p:nvPicPr>
          <p:cNvPr id="7" name="Picture 6" descr="logo03B.png"/>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8028566" y="5900965"/>
            <a:ext cx="1124449" cy="534113"/>
          </a:xfrm>
          <a:prstGeom prst="rect">
            <a:avLst/>
          </a:prstGeom>
        </p:spPr>
      </p:pic>
      <p:pic>
        <p:nvPicPr>
          <p:cNvPr id="16" name="Picture 15" descr="number4.png"/>
          <p:cNvPicPr>
            <a:picLocks noChangeAspect="1"/>
          </p:cNvPicPr>
          <p:nvPr userDrawn="1"/>
        </p:nvPicPr>
        <p:blipFill>
          <a:blip r:embed="rId15">
            <a:extLst>
              <a:ext uri="{28A0092B-C50C-407E-A947-70E740481C1C}">
                <a14:useLocalDpi xmlns="" xmlns:a14="http://schemas.microsoft.com/office/drawing/2010/main" val="0"/>
              </a:ext>
            </a:extLst>
          </a:blip>
          <a:stretch>
            <a:fillRect/>
          </a:stretch>
        </p:blipFill>
        <p:spPr>
          <a:xfrm>
            <a:off x="405384" y="6376135"/>
            <a:ext cx="8738616" cy="368808"/>
          </a:xfrm>
          <a:prstGeom prst="rect">
            <a:avLst/>
          </a:prstGeom>
        </p:spPr>
      </p:pic>
    </p:spTree>
    <p:extLst>
      <p:ext uri="{BB962C8B-B14F-4D97-AF65-F5344CB8AC3E}">
        <p14:creationId xmlns="" xmlns:p14="http://schemas.microsoft.com/office/powerpoint/2010/main" val="404132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rc 03.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64000" y="3390900"/>
            <a:ext cx="5080000" cy="3467100"/>
          </a:xfrm>
          <a:prstGeom prst="rect">
            <a:avLst/>
          </a:prstGeom>
        </p:spPr>
      </p:pic>
      <p:pic>
        <p:nvPicPr>
          <p:cNvPr id="10" name="Picture 9" descr="logo03.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981852" y="4779065"/>
            <a:ext cx="3072730" cy="1914276"/>
          </a:xfrm>
          <a:prstGeom prst="rect">
            <a:avLst/>
          </a:prstGeom>
        </p:spPr>
      </p:pic>
      <p:sp>
        <p:nvSpPr>
          <p:cNvPr id="6" name="Title 1"/>
          <p:cNvSpPr txBox="1">
            <a:spLocks/>
          </p:cNvSpPr>
          <p:nvPr/>
        </p:nvSpPr>
        <p:spPr>
          <a:xfrm>
            <a:off x="-152025" y="261257"/>
            <a:ext cx="9448049" cy="137814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005800"/>
                </a:solidFill>
                <a:latin typeface="+mj-lt"/>
                <a:ea typeface="+mj-ea"/>
                <a:cs typeface="+mj-cs"/>
              </a:defRPr>
            </a:lvl1pPr>
          </a:lstStyle>
          <a:p>
            <a:pPr lvl="0" algn="ctr">
              <a:defRPr/>
            </a:pPr>
            <a:r>
              <a:rPr lang="en-US" sz="3200" dirty="0">
                <a:latin typeface="+mn-lt"/>
              </a:rPr>
              <a:t>COMMUNITY SCHEMES OMBUD SERVICE</a:t>
            </a:r>
            <a:endParaRPr kumimoji="0" lang="en-US" sz="3200" b="1" i="0" u="none" strike="noStrike" kern="1200" cap="none" spc="0" normalizeH="0" noProof="0" dirty="0">
              <a:ln>
                <a:noFill/>
              </a:ln>
              <a:solidFill>
                <a:srgbClr val="005800"/>
              </a:solidFill>
              <a:effectLst/>
              <a:uLnTx/>
              <a:uFillTx/>
              <a:latin typeface="+mn-lt"/>
            </a:endParaRPr>
          </a:p>
        </p:txBody>
      </p:sp>
      <p:sp>
        <p:nvSpPr>
          <p:cNvPr id="2" name="Slide Number Placeholder 1"/>
          <p:cNvSpPr>
            <a:spLocks noGrp="1"/>
          </p:cNvSpPr>
          <p:nvPr>
            <p:ph type="sldNum" sz="quarter" idx="12"/>
          </p:nvPr>
        </p:nvSpPr>
        <p:spPr/>
        <p:txBody>
          <a:bodyPr/>
          <a:lstStyle/>
          <a:p>
            <a:fld id="{76CA9E7B-CB17-0B4A-B4E1-519665044527}" type="slidenum">
              <a:rPr lang="en-US" smtClean="0"/>
              <a:pPr/>
              <a:t>1</a:t>
            </a:fld>
            <a:endParaRPr lang="en-US" dirty="0"/>
          </a:p>
        </p:txBody>
      </p:sp>
    </p:spTree>
    <p:extLst>
      <p:ext uri="{BB962C8B-B14F-4D97-AF65-F5344CB8AC3E}">
        <p14:creationId xmlns="" xmlns:p14="http://schemas.microsoft.com/office/powerpoint/2010/main" val="192113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259"/>
            <a:ext cx="8229600" cy="452762"/>
          </a:xfrm>
        </p:spPr>
        <p:txBody>
          <a:bodyPr>
            <a:noAutofit/>
          </a:bodyPr>
          <a:lstStyle/>
          <a:p>
            <a:r>
              <a:rPr lang="en-ZA" sz="2400" dirty="0">
                <a:solidFill>
                  <a:srgbClr val="005800"/>
                </a:solidFill>
              </a:rPr>
              <a:t>	</a:t>
            </a:r>
            <a:r>
              <a:rPr lang="en-ZA" sz="2400" u="sng" dirty="0">
                <a:solidFill>
                  <a:srgbClr val="005800"/>
                </a:solidFill>
              </a:rPr>
              <a:t>Performance Information – Strategic Objectives</a:t>
            </a:r>
            <a:r>
              <a:rPr lang="en-ZA" sz="2400" dirty="0">
                <a:solidFill>
                  <a:srgbClr val="005800"/>
                </a:solidFill>
              </a:rPr>
              <a:t> </a:t>
            </a:r>
            <a:r>
              <a:rPr lang="en-ZA" sz="2000" u="sng" dirty="0">
                <a:solidFill>
                  <a:srgbClr val="C00000"/>
                </a:solidFill>
              </a:rPr>
              <a:t>(p.25)</a:t>
            </a:r>
          </a:p>
        </p:txBody>
      </p:sp>
      <p:sp>
        <p:nvSpPr>
          <p:cNvPr id="4" name="Slide Number Placeholder 3"/>
          <p:cNvSpPr>
            <a:spLocks noGrp="1"/>
          </p:cNvSpPr>
          <p:nvPr>
            <p:ph type="sldNum" sz="quarter" idx="12"/>
          </p:nvPr>
        </p:nvSpPr>
        <p:spPr/>
        <p:txBody>
          <a:bodyPr/>
          <a:lstStyle/>
          <a:p>
            <a:fld id="{76CA9E7B-CB17-0B4A-B4E1-519665044527}" type="slidenum">
              <a:rPr lang="en-US" smtClean="0"/>
              <a:pPr/>
              <a:t>10</a:t>
            </a:fld>
            <a:endParaRPr lang="en-US" dirty="0"/>
          </a:p>
        </p:txBody>
      </p:sp>
      <p:sp>
        <p:nvSpPr>
          <p:cNvPr id="8" name="Title 1">
            <a:extLst>
              <a:ext uri="{FF2B5EF4-FFF2-40B4-BE49-F238E27FC236}">
                <a16:creationId xmlns="" xmlns:a16="http://schemas.microsoft.com/office/drawing/2014/main" id="{ECCCA010-8236-45FE-A368-1F8003BBCAA6}"/>
              </a:ext>
            </a:extLst>
          </p:cNvPr>
          <p:cNvSpPr txBox="1">
            <a:spLocks/>
          </p:cNvSpPr>
          <p:nvPr/>
        </p:nvSpPr>
        <p:spPr>
          <a:xfrm>
            <a:off x="660399" y="723331"/>
            <a:ext cx="8278327" cy="45276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008000"/>
                </a:solidFill>
                <a:latin typeface="+mj-lt"/>
                <a:ea typeface="+mj-ea"/>
                <a:cs typeface="+mj-cs"/>
              </a:defRPr>
            </a:lvl1pPr>
          </a:lstStyle>
          <a:p>
            <a:pPr algn="ctr"/>
            <a:r>
              <a:rPr lang="en-US" sz="1500" u="sng" dirty="0">
                <a:solidFill>
                  <a:srgbClr val="005800"/>
                </a:solidFill>
              </a:rPr>
              <a:t>STRATEGIC OBJECTIVE 4</a:t>
            </a:r>
            <a:r>
              <a:rPr lang="en-US" sz="1500" dirty="0">
                <a:solidFill>
                  <a:srgbClr val="005800"/>
                </a:solidFill>
              </a:rPr>
              <a:t>:</a:t>
            </a:r>
            <a:r>
              <a:rPr lang="en-ZA" sz="1500" dirty="0">
                <a:solidFill>
                  <a:srgbClr val="005800"/>
                </a:solidFill>
              </a:rPr>
              <a:t> </a:t>
            </a:r>
            <a:r>
              <a:rPr lang="en-US" sz="1500" dirty="0">
                <a:solidFill>
                  <a:srgbClr val="005800"/>
                </a:solidFill>
              </a:rPr>
              <a:t>PROMOTE GOOD GOVERNANCE IN SECTIONAL TITLES AND OTHER COMMUNITY SCHEMES</a:t>
            </a:r>
            <a:endParaRPr lang="en-ZA" sz="1500" dirty="0">
              <a:solidFill>
                <a:srgbClr val="005800"/>
              </a:solidFill>
            </a:endParaRPr>
          </a:p>
        </p:txBody>
      </p:sp>
      <p:graphicFrame>
        <p:nvGraphicFramePr>
          <p:cNvPr id="6" name="Table 5">
            <a:extLst>
              <a:ext uri="{FF2B5EF4-FFF2-40B4-BE49-F238E27FC236}">
                <a16:creationId xmlns="" xmlns:a16="http://schemas.microsoft.com/office/drawing/2014/main" id="{A348A342-5640-44F3-9716-02725E6A84A3}"/>
              </a:ext>
            </a:extLst>
          </p:cNvPr>
          <p:cNvGraphicFramePr>
            <a:graphicFrameLocks noGrp="1"/>
          </p:cNvGraphicFramePr>
          <p:nvPr>
            <p:extLst>
              <p:ext uri="{D42A27DB-BD31-4B8C-83A1-F6EECF244321}">
                <p14:modId xmlns="" xmlns:p14="http://schemas.microsoft.com/office/powerpoint/2010/main" val="4247884334"/>
              </p:ext>
            </p:extLst>
          </p:nvPr>
        </p:nvGraphicFramePr>
        <p:xfrm>
          <a:off x="609601" y="969338"/>
          <a:ext cx="7965231" cy="5286609"/>
        </p:xfrm>
        <a:graphic>
          <a:graphicData uri="http://schemas.openxmlformats.org/drawingml/2006/table">
            <a:tbl>
              <a:tblPr firstRow="1" firstCol="1" bandRow="1"/>
              <a:tblGrid>
                <a:gridCol w="1423832">
                  <a:extLst>
                    <a:ext uri="{9D8B030D-6E8A-4147-A177-3AD203B41FA5}">
                      <a16:colId xmlns="" xmlns:a16="http://schemas.microsoft.com/office/drawing/2014/main" val="4288006921"/>
                    </a:ext>
                  </a:extLst>
                </a:gridCol>
                <a:gridCol w="1703176">
                  <a:extLst>
                    <a:ext uri="{9D8B030D-6E8A-4147-A177-3AD203B41FA5}">
                      <a16:colId xmlns="" xmlns:a16="http://schemas.microsoft.com/office/drawing/2014/main" val="1705272581"/>
                    </a:ext>
                  </a:extLst>
                </a:gridCol>
                <a:gridCol w="1994576">
                  <a:extLst>
                    <a:ext uri="{9D8B030D-6E8A-4147-A177-3AD203B41FA5}">
                      <a16:colId xmlns="" xmlns:a16="http://schemas.microsoft.com/office/drawing/2014/main" val="1215841905"/>
                    </a:ext>
                  </a:extLst>
                </a:gridCol>
                <a:gridCol w="1566515">
                  <a:extLst>
                    <a:ext uri="{9D8B030D-6E8A-4147-A177-3AD203B41FA5}">
                      <a16:colId xmlns="" xmlns:a16="http://schemas.microsoft.com/office/drawing/2014/main" val="4191979630"/>
                    </a:ext>
                  </a:extLst>
                </a:gridCol>
                <a:gridCol w="1277132">
                  <a:extLst>
                    <a:ext uri="{9D8B030D-6E8A-4147-A177-3AD203B41FA5}">
                      <a16:colId xmlns="" xmlns:a16="http://schemas.microsoft.com/office/drawing/2014/main" val="3383456491"/>
                    </a:ext>
                  </a:extLst>
                </a:gridCol>
              </a:tblGrid>
              <a:tr h="400201">
                <a:tc>
                  <a:txBody>
                    <a:bodyPr/>
                    <a:lstStyle/>
                    <a:p>
                      <a:pP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Key Result Area</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fontAlgn="t">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Key Performance Indicator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fontAlgn="t">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Annual Target 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Actual: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Variance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13395996"/>
                  </a:ext>
                </a:extLst>
              </a:tr>
              <a:tr h="1634670">
                <a:tc>
                  <a:txBody>
                    <a:bodyPr/>
                    <a:lstStyle/>
                    <a:p>
                      <a:pP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Provide stakeholder training, consumer education and awareness for property owners, occupiers and other stakeholders in Community Schemes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en-ZA" sz="1200" dirty="0">
                          <a:effectLst/>
                          <a:latin typeface="Calibri" panose="020F0502020204030204" pitchFamily="34" charset="0"/>
                          <a:ea typeface="Times New Roman" panose="02020603050405020304" pitchFamily="18" charset="0"/>
                          <a:cs typeface="Arial" panose="020B0604020202020204" pitchFamily="34" charset="0"/>
                        </a:rPr>
                        <a:t>Number of consumer awareness campaign and activations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[7]</a:t>
                      </a: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kern="1200" dirty="0">
                          <a:effectLst/>
                          <a:latin typeface="Calibri" panose="020F0502020204030204" pitchFamily="34" charset="0"/>
                          <a:ea typeface="Times New Roman" panose="02020603050405020304" pitchFamily="18" charset="0"/>
                          <a:cs typeface="Times New Roman" panose="02020603050405020304" pitchFamily="18" charset="0"/>
                        </a:rPr>
                        <a:t>Four (4) consumer </a:t>
                      </a:r>
                      <a:r>
                        <a:rPr lang="en-US" sz="12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awareness</a:t>
                      </a:r>
                      <a:r>
                        <a:rPr lang="en-US" sz="1200" kern="1200" dirty="0">
                          <a:effectLst/>
                          <a:latin typeface="Calibri" panose="020F0502020204030204" pitchFamily="34" charset="0"/>
                          <a:ea typeface="Times New Roman" panose="02020603050405020304" pitchFamily="18" charset="0"/>
                          <a:cs typeface="Times New Roman" panose="02020603050405020304" pitchFamily="18" charset="0"/>
                        </a:rPr>
                        <a:t> campaigns with 2 activations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Four (4)</a:t>
                      </a:r>
                    </a:p>
                    <a:p>
                      <a:pPr algn="ctr">
                        <a:lnSpc>
                          <a:spcPct val="107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consumer</a:t>
                      </a:r>
                    </a:p>
                    <a:p>
                      <a:pPr algn="ctr">
                        <a:lnSpc>
                          <a:spcPct val="107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awareness</a:t>
                      </a:r>
                    </a:p>
                    <a:p>
                      <a:pPr algn="ctr">
                        <a:lnSpc>
                          <a:spcPct val="107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campaigns</a:t>
                      </a:r>
                    </a:p>
                    <a:p>
                      <a:pPr algn="ctr">
                        <a:lnSpc>
                          <a:spcPct val="107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with 2</a:t>
                      </a:r>
                    </a:p>
                    <a:p>
                      <a:pPr algn="ctr">
                        <a:lnSpc>
                          <a:spcPct val="107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activations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ZA" sz="1200" b="1"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200" b="1" u="sng" dirty="0">
                          <a:effectLst/>
                          <a:latin typeface="Calibri" panose="020F0502020204030204" pitchFamily="34" charset="0"/>
                          <a:ea typeface="Calibri" panose="020F0502020204030204" pitchFamily="34" charset="0"/>
                          <a:cs typeface="Times New Roman" panose="02020603050405020304" pitchFamily="18" charset="0"/>
                        </a:rPr>
                        <a:t>Target Achieved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ctr">
                        <a:lnSpc>
                          <a:spcPct val="115000"/>
                        </a:lnSpc>
                        <a:spcAft>
                          <a:spcPts val="80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None</a:t>
                      </a: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6630075"/>
                  </a:ext>
                </a:extLst>
              </a:tr>
              <a:tr h="160120">
                <a:tc gridSpan="5">
                  <a:txBody>
                    <a:bodyPr/>
                    <a:lstStyle/>
                    <a:p>
                      <a:pPr algn="ctr">
                        <a:lnSpc>
                          <a:spcPct val="107000"/>
                        </a:lnSpc>
                        <a:spcAft>
                          <a:spcPts val="0"/>
                        </a:spcAft>
                      </a:pPr>
                      <a:r>
                        <a:rPr lang="en-ZA" sz="1200" b="1" u="sng" dirty="0">
                          <a:effectLst/>
                          <a:latin typeface="Calibri" panose="020F0502020204030204" pitchFamily="34" charset="0"/>
                          <a:ea typeface="Calibri" panose="020F0502020204030204" pitchFamily="34" charset="0"/>
                          <a:cs typeface="Times New Roman" panose="02020603050405020304" pitchFamily="18" charset="0"/>
                        </a:rPr>
                        <a:t>COMMENTS: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extLst>
                  <a:ext uri="{0D108BD9-81ED-4DB2-BD59-A6C34878D82A}">
                    <a16:rowId xmlns="" xmlns:a16="http://schemas.microsoft.com/office/drawing/2014/main" val="2746403077"/>
                  </a:ext>
                </a:extLst>
              </a:tr>
              <a:tr h="529493">
                <a:tc gridSpan="5">
                  <a:txBody>
                    <a:bodyPr/>
                    <a:lstStyle/>
                    <a:p>
                      <a:pPr marL="342900" lvl="0" indent="-342900">
                        <a:lnSpc>
                          <a:spcPct val="115000"/>
                        </a:lnSpc>
                        <a:spcAft>
                          <a:spcPts val="0"/>
                        </a:spcAft>
                        <a:buFont typeface="Symbol" panose="05050102010706020507" pitchFamily="18" charset="2"/>
                        <a:buChar char=""/>
                      </a:pPr>
                      <a:r>
                        <a:rPr lang="en-US" sz="1200" b="0" dirty="0">
                          <a:effectLst/>
                          <a:latin typeface="Calibri" panose="020F0502020204030204" pitchFamily="34" charset="0"/>
                          <a:ea typeface="Times New Roman" panose="02020603050405020304" pitchFamily="18" charset="0"/>
                          <a:cs typeface="Times New Roman" panose="02020603050405020304" pitchFamily="18" charset="0"/>
                        </a:rPr>
                        <a:t>Consumer awareness campaigns were conducting nationally according to plan. Results in terms of stakeholder reach reported on the quarterly reports</a:t>
                      </a:r>
                      <a:endParaRPr lang="en-ZA"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4225530910"/>
                  </a:ext>
                </a:extLst>
              </a:tr>
              <a:tr h="327631">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Key Result Area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Key Performance Indicator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Annual Target 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Actual: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Variance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408586442"/>
                  </a:ext>
                </a:extLst>
              </a:tr>
              <a:tr h="1332700">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Provide stakeholder training, consumer education and awareness for property owners, occupiers and other stakeholders in Community Schemes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effectLst/>
                          <a:latin typeface="Calibri" panose="020F0502020204030204" pitchFamily="34" charset="0"/>
                          <a:ea typeface="Times New Roman" panose="02020603050405020304" pitchFamily="18" charset="0"/>
                          <a:cs typeface="Times New Roman" panose="02020603050405020304" pitchFamily="18" charset="0"/>
                        </a:rPr>
                        <a:t>Number of stakeholder engagement campaigns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[8]</a:t>
                      </a: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kern="1200" dirty="0">
                          <a:solidFill>
                            <a:schemeClr val="tx1"/>
                          </a:solidFill>
                          <a:effectLst/>
                          <a:latin typeface="Calibri" panose="020F0502020204030204" pitchFamily="34" charset="0"/>
                          <a:ea typeface="+mn-ea"/>
                          <a:cs typeface="Times New Roman" panose="02020603050405020304" pitchFamily="18" charset="0"/>
                        </a:rPr>
                        <a:t>Twelve (12) national consumer / stakeholder activations</a:t>
                      </a:r>
                      <a:endParaRPr lang="en-ZA"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a:effectLst/>
                          <a:latin typeface="Calibri" panose="020F0502020204030204" pitchFamily="34" charset="0"/>
                          <a:ea typeface="Calibri" panose="020F0502020204030204" pitchFamily="34" charset="0"/>
                          <a:cs typeface="Times New Roman" panose="02020603050405020304" pitchFamily="18" charset="0"/>
                        </a:rPr>
                        <a:t> </a:t>
                      </a:r>
                      <a:r>
                        <a:rPr lang="en-ZA" sz="1200" kern="1200" dirty="0">
                          <a:solidFill>
                            <a:schemeClr val="tx1"/>
                          </a:solidFill>
                          <a:effectLst/>
                          <a:latin typeface="Calibri" panose="020F0502020204030204" pitchFamily="34" charset="0"/>
                          <a:ea typeface="+mn-ea"/>
                          <a:cs typeface="Times New Roman" panose="02020603050405020304" pitchFamily="18" charset="0"/>
                        </a:rPr>
                        <a:t>Nine (9)</a:t>
                      </a:r>
                    </a:p>
                    <a:p>
                      <a:pPr algn="ctr"/>
                      <a:r>
                        <a:rPr lang="en-ZA" sz="1200" kern="1200" dirty="0">
                          <a:solidFill>
                            <a:schemeClr val="tx1"/>
                          </a:solidFill>
                          <a:effectLst/>
                          <a:latin typeface="Calibri" panose="020F0502020204030204" pitchFamily="34" charset="0"/>
                          <a:ea typeface="+mn-ea"/>
                          <a:cs typeface="Times New Roman" panose="02020603050405020304" pitchFamily="18" charset="0"/>
                        </a:rPr>
                        <a:t>national</a:t>
                      </a:r>
                    </a:p>
                    <a:p>
                      <a:pPr algn="ctr"/>
                      <a:r>
                        <a:rPr lang="en-ZA" sz="1200" kern="1200" dirty="0">
                          <a:solidFill>
                            <a:schemeClr val="tx1"/>
                          </a:solidFill>
                          <a:effectLst/>
                          <a:latin typeface="Calibri" panose="020F0502020204030204" pitchFamily="34" charset="0"/>
                          <a:ea typeface="+mn-ea"/>
                          <a:cs typeface="Times New Roman" panose="02020603050405020304" pitchFamily="18" charset="0"/>
                        </a:rPr>
                        <a:t>consumer /</a:t>
                      </a:r>
                    </a:p>
                    <a:p>
                      <a:pPr algn="ctr"/>
                      <a:r>
                        <a:rPr lang="en-ZA" sz="1200" kern="1200" dirty="0">
                          <a:solidFill>
                            <a:schemeClr val="tx1"/>
                          </a:solidFill>
                          <a:effectLst/>
                          <a:latin typeface="Calibri" panose="020F0502020204030204" pitchFamily="34" charset="0"/>
                          <a:ea typeface="+mn-ea"/>
                          <a:cs typeface="Times New Roman" panose="02020603050405020304" pitchFamily="18" charset="0"/>
                        </a:rPr>
                        <a:t>stakeholder</a:t>
                      </a:r>
                    </a:p>
                    <a:p>
                      <a:pPr algn="ctr"/>
                      <a:r>
                        <a:rPr lang="en-ZA" sz="1200" kern="1200" dirty="0">
                          <a:solidFill>
                            <a:schemeClr val="tx1"/>
                          </a:solidFill>
                          <a:effectLst/>
                          <a:latin typeface="Calibri" panose="020F0502020204030204" pitchFamily="34" charset="0"/>
                          <a:ea typeface="+mn-ea"/>
                          <a:cs typeface="Times New Roman" panose="02020603050405020304" pitchFamily="18" charset="0"/>
                        </a:rPr>
                        <a:t>Activations</a:t>
                      </a:r>
                    </a:p>
                    <a:p>
                      <a:pPr algn="ctr"/>
                      <a:endParaRPr lang="en-ZA" sz="1200" kern="1200" dirty="0">
                        <a:solidFill>
                          <a:schemeClr val="tx1"/>
                        </a:solidFill>
                        <a:effectLst/>
                        <a:latin typeface="Calibri" panose="020F0502020204030204" pitchFamily="34" charset="0"/>
                        <a:ea typeface="+mn-ea"/>
                        <a:cs typeface="Times New Roman" panose="02020603050405020304" pitchFamily="18" charset="0"/>
                      </a:endParaRPr>
                    </a:p>
                    <a:p>
                      <a:pPr algn="ctr">
                        <a:lnSpc>
                          <a:spcPct val="107000"/>
                        </a:lnSpc>
                        <a:spcAft>
                          <a:spcPts val="0"/>
                        </a:spcAft>
                      </a:pPr>
                      <a:r>
                        <a:rPr lang="en-ZA" sz="1200" b="1" u="sng" dirty="0">
                          <a:effectLst/>
                          <a:latin typeface="Calibri" panose="020F0502020204030204" pitchFamily="34" charset="0"/>
                          <a:ea typeface="Calibri" panose="020F0502020204030204" pitchFamily="34" charset="0"/>
                          <a:cs typeface="Times New Roman" panose="02020603050405020304" pitchFamily="18" charset="0"/>
                        </a:rPr>
                        <a:t>Target Not Achieved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8254175"/>
                  </a:ext>
                </a:extLst>
              </a:tr>
              <a:tr h="160120">
                <a:tc gridSpan="5">
                  <a:txBody>
                    <a:bodyPr/>
                    <a:lstStyle/>
                    <a:p>
                      <a:pPr algn="ctr">
                        <a:lnSpc>
                          <a:spcPct val="107000"/>
                        </a:lnSpc>
                        <a:spcAft>
                          <a:spcPts val="0"/>
                        </a:spcAft>
                      </a:pPr>
                      <a:r>
                        <a:rPr lang="en-ZA" sz="1200" b="1" u="sng">
                          <a:effectLst/>
                          <a:latin typeface="Calibri" panose="020F0502020204030204" pitchFamily="34" charset="0"/>
                          <a:ea typeface="Calibri" panose="020F0502020204030204" pitchFamily="34" charset="0"/>
                          <a:cs typeface="Times New Roman" panose="02020603050405020304" pitchFamily="18" charset="0"/>
                        </a:rPr>
                        <a:t>COMMENTS: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extLst>
                  <a:ext uri="{0D108BD9-81ED-4DB2-BD59-A6C34878D82A}">
                    <a16:rowId xmlns="" xmlns:a16="http://schemas.microsoft.com/office/drawing/2014/main" val="2009674812"/>
                  </a:ext>
                </a:extLst>
              </a:tr>
              <a:tr h="349480">
                <a:tc gridSpan="5">
                  <a:txBody>
                    <a:bodyPr/>
                    <a:lstStyle/>
                    <a:p>
                      <a:pPr marL="342900" lvl="0" indent="-342900">
                        <a:lnSpc>
                          <a:spcPct val="115000"/>
                        </a:lnSpc>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effort was on the Roadshows which were held in all Provinces, reported under Nine (9) national consumer / stakeholder activations.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790196705"/>
                  </a:ext>
                </a:extLst>
              </a:tr>
            </a:tbl>
          </a:graphicData>
        </a:graphic>
      </p:graphicFrame>
    </p:spTree>
    <p:extLst>
      <p:ext uri="{BB962C8B-B14F-4D97-AF65-F5344CB8AC3E}">
        <p14:creationId xmlns="" xmlns:p14="http://schemas.microsoft.com/office/powerpoint/2010/main" val="318827858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400" dirty="0">
                <a:solidFill>
                  <a:srgbClr val="005800"/>
                </a:solidFill>
              </a:rPr>
              <a:t>	</a:t>
            </a:r>
            <a:r>
              <a:rPr lang="en-ZA" sz="2400" u="sng" dirty="0">
                <a:solidFill>
                  <a:srgbClr val="005800"/>
                </a:solidFill>
              </a:rPr>
              <a:t>Performance Information – Strategic Objectives</a:t>
            </a:r>
            <a:r>
              <a:rPr lang="en-ZA" sz="2400" dirty="0">
                <a:solidFill>
                  <a:srgbClr val="005800"/>
                </a:solidFill>
              </a:rPr>
              <a:t> </a:t>
            </a:r>
            <a:r>
              <a:rPr lang="en-ZA" sz="2000" u="sng" dirty="0">
                <a:solidFill>
                  <a:srgbClr val="C00000"/>
                </a:solidFill>
              </a:rPr>
              <a:t>(p.26)</a:t>
            </a:r>
          </a:p>
        </p:txBody>
      </p:sp>
      <p:sp>
        <p:nvSpPr>
          <p:cNvPr id="7" name="TextBox 6"/>
          <p:cNvSpPr txBox="1"/>
          <p:nvPr/>
        </p:nvSpPr>
        <p:spPr>
          <a:xfrm>
            <a:off x="1753927" y="569442"/>
            <a:ext cx="5636146" cy="553998"/>
          </a:xfrm>
          <a:prstGeom prst="rect">
            <a:avLst/>
          </a:prstGeom>
          <a:noFill/>
        </p:spPr>
        <p:txBody>
          <a:bodyPr wrap="square" rtlCol="0">
            <a:spAutoFit/>
          </a:bodyPr>
          <a:lstStyle/>
          <a:p>
            <a:r>
              <a:rPr lang="en-ZA" sz="1500" b="1" dirty="0">
                <a:solidFill>
                  <a:srgbClr val="005800"/>
                </a:solidFill>
                <a:latin typeface="+mj-lt"/>
                <a:ea typeface="+mj-ea"/>
                <a:cs typeface="+mj-cs"/>
              </a:rPr>
              <a:t>SO 5: </a:t>
            </a:r>
            <a:r>
              <a:rPr lang="en-US" sz="1500" b="1" dirty="0">
                <a:solidFill>
                  <a:srgbClr val="005800"/>
                </a:solidFill>
                <a:latin typeface="+mj-lt"/>
                <a:ea typeface="+mj-ea"/>
                <a:cs typeface="+mj-cs"/>
              </a:rPr>
              <a:t>ENSURE THAT THE CSOS IS AN EFFECTIVE AND SUSTAINABLE ORGANISATION</a:t>
            </a:r>
            <a:endParaRPr lang="en-ZA" sz="1500" b="1" dirty="0">
              <a:solidFill>
                <a:srgbClr val="005800"/>
              </a:solidFill>
              <a:latin typeface="+mj-lt"/>
              <a:ea typeface="+mj-ea"/>
              <a:cs typeface="+mj-cs"/>
            </a:endParaRPr>
          </a:p>
        </p:txBody>
      </p:sp>
      <p:sp>
        <p:nvSpPr>
          <p:cNvPr id="4" name="Slide Number Placeholder 3"/>
          <p:cNvSpPr>
            <a:spLocks noGrp="1"/>
          </p:cNvSpPr>
          <p:nvPr>
            <p:ph type="sldNum" sz="quarter" idx="12"/>
          </p:nvPr>
        </p:nvSpPr>
        <p:spPr/>
        <p:txBody>
          <a:bodyPr/>
          <a:lstStyle/>
          <a:p>
            <a:fld id="{76CA9E7B-CB17-0B4A-B4E1-519665044527}" type="slidenum">
              <a:rPr lang="en-US" smtClean="0"/>
              <a:pPr/>
              <a:t>11</a:t>
            </a:fld>
            <a:endParaRPr lang="en-US" dirty="0"/>
          </a:p>
        </p:txBody>
      </p:sp>
      <p:graphicFrame>
        <p:nvGraphicFramePr>
          <p:cNvPr id="9" name="Table 8">
            <a:extLst>
              <a:ext uri="{FF2B5EF4-FFF2-40B4-BE49-F238E27FC236}">
                <a16:creationId xmlns="" xmlns:a16="http://schemas.microsoft.com/office/drawing/2014/main" id="{89A4B138-AA2A-486A-9D2E-D391FAD45E97}"/>
              </a:ext>
            </a:extLst>
          </p:cNvPr>
          <p:cNvGraphicFramePr>
            <a:graphicFrameLocks noGrp="1"/>
          </p:cNvGraphicFramePr>
          <p:nvPr>
            <p:extLst/>
          </p:nvPr>
        </p:nvGraphicFramePr>
        <p:xfrm>
          <a:off x="609599" y="882695"/>
          <a:ext cx="8583996" cy="5713432"/>
        </p:xfrm>
        <a:graphic>
          <a:graphicData uri="http://schemas.openxmlformats.org/drawingml/2006/table">
            <a:tbl>
              <a:tblPr firstRow="1" firstCol="1" bandRow="1"/>
              <a:tblGrid>
                <a:gridCol w="1458845">
                  <a:extLst>
                    <a:ext uri="{9D8B030D-6E8A-4147-A177-3AD203B41FA5}">
                      <a16:colId xmlns="" xmlns:a16="http://schemas.microsoft.com/office/drawing/2014/main" val="560679219"/>
                    </a:ext>
                  </a:extLst>
                </a:gridCol>
                <a:gridCol w="1774149">
                  <a:extLst>
                    <a:ext uri="{9D8B030D-6E8A-4147-A177-3AD203B41FA5}">
                      <a16:colId xmlns="" xmlns:a16="http://schemas.microsoft.com/office/drawing/2014/main" val="1787869839"/>
                    </a:ext>
                  </a:extLst>
                </a:gridCol>
                <a:gridCol w="1782144">
                  <a:extLst>
                    <a:ext uri="{9D8B030D-6E8A-4147-A177-3AD203B41FA5}">
                      <a16:colId xmlns="" xmlns:a16="http://schemas.microsoft.com/office/drawing/2014/main" val="3676250310"/>
                    </a:ext>
                  </a:extLst>
                </a:gridCol>
                <a:gridCol w="1619923">
                  <a:extLst>
                    <a:ext uri="{9D8B030D-6E8A-4147-A177-3AD203B41FA5}">
                      <a16:colId xmlns="" xmlns:a16="http://schemas.microsoft.com/office/drawing/2014/main" val="1347705248"/>
                    </a:ext>
                  </a:extLst>
                </a:gridCol>
                <a:gridCol w="1948935">
                  <a:extLst>
                    <a:ext uri="{9D8B030D-6E8A-4147-A177-3AD203B41FA5}">
                      <a16:colId xmlns="" xmlns:a16="http://schemas.microsoft.com/office/drawing/2014/main" val="3284808334"/>
                    </a:ext>
                  </a:extLst>
                </a:gridCol>
              </a:tblGrid>
              <a:tr h="163318">
                <a:tc gridSpan="5">
                  <a:txBody>
                    <a:bodyPr/>
                    <a:lstStyle/>
                    <a:p>
                      <a:pPr algn="ctr">
                        <a:lnSpc>
                          <a:spcPct val="107000"/>
                        </a:lnSpc>
                        <a:spcAft>
                          <a:spcPts val="0"/>
                        </a:spcAft>
                      </a:pPr>
                      <a:r>
                        <a:rPr lang="en-ZA" sz="1200" b="1" kern="1200">
                          <a:effectLst/>
                          <a:latin typeface="Calibri" panose="020F0502020204030204" pitchFamily="34" charset="0"/>
                          <a:ea typeface="Times New Roman" panose="02020603050405020304" pitchFamily="18" charset="0"/>
                          <a:cs typeface="Arial" panose="020B0604020202020204" pitchFamily="34" charset="0"/>
                        </a:rPr>
                        <a:t>STRATEGIC OBJECTIVES 5: ENSURE THAT THE CSOS IS AN EFFECTIVE AND SUSTAINABLE ORGANISATION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4091490644"/>
                  </a:ext>
                </a:extLst>
              </a:tr>
              <a:tr h="334176">
                <a:tc>
                  <a:txBody>
                    <a:bodyPr/>
                    <a:lstStyle/>
                    <a:p>
                      <a:pPr algn="just">
                        <a:lnSpc>
                          <a:spcPct val="107000"/>
                        </a:lnSpc>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Strategic Objective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Annual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Actual: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Variation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2769199823"/>
                  </a:ext>
                </a:extLst>
              </a:tr>
              <a:tr h="846749">
                <a:tc>
                  <a:txBody>
                    <a:bodyPr/>
                    <a:lstStyle/>
                    <a:p>
                      <a:pPr algn="just">
                        <a:lnSpc>
                          <a:spcPct val="107000"/>
                        </a:lnSpc>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Ensure that the CSOS is an effective and sustainable organization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Number of functional facilities available and accessible to members of the public, to deliver the CSOS services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[9] </a:t>
                      </a:r>
                      <a:r>
                        <a:rPr lang="en-ZA" sz="1200" b="0" dirty="0">
                          <a:effectLst/>
                          <a:latin typeface="Calibri" panose="020F0502020204030204" pitchFamily="34" charset="0"/>
                          <a:ea typeface="Times New Roman" panose="02020603050405020304" pitchFamily="18" charset="0"/>
                          <a:cs typeface="Times New Roman" panose="02020603050405020304" pitchFamily="18" charset="0"/>
                        </a:rPr>
                        <a:t>No visible CSOS point of presence established</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None</a:t>
                      </a:r>
                    </a:p>
                    <a:p>
                      <a:pPr algn="ctr">
                        <a:lnSpc>
                          <a:spcPct val="107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ZA" sz="1200" b="1" u="sng" dirty="0">
                          <a:effectLst/>
                          <a:latin typeface="Calibri" panose="020F0502020204030204" pitchFamily="34" charset="0"/>
                          <a:ea typeface="Calibri" panose="020F0502020204030204" pitchFamily="34" charset="0"/>
                          <a:cs typeface="Times New Roman" panose="02020603050405020304" pitchFamily="18" charset="0"/>
                        </a:rPr>
                        <a:t>Target Not Achieved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marR="76200" algn="ctr">
                        <a:lnSpc>
                          <a:spcPct val="11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50360321"/>
                  </a:ext>
                </a:extLst>
              </a:tr>
              <a:tr h="172854">
                <a:tc gridSpan="5">
                  <a:txBody>
                    <a:bodyPr/>
                    <a:lstStyle/>
                    <a:p>
                      <a:pPr marL="51435" marR="76200" algn="ctr">
                        <a:lnSpc>
                          <a:spcPct val="115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COMMENTS:</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extLst>
                  <a:ext uri="{0D108BD9-81ED-4DB2-BD59-A6C34878D82A}">
                    <a16:rowId xmlns="" xmlns:a16="http://schemas.microsoft.com/office/drawing/2014/main" val="386577905"/>
                  </a:ext>
                </a:extLst>
              </a:tr>
              <a:tr h="172854">
                <a:tc gridSpan="5">
                  <a:txBody>
                    <a:bodyPr/>
                    <a:lstStyle/>
                    <a:p>
                      <a:pPr marL="342900" marR="76200" lvl="0" indent="-342900">
                        <a:lnSpc>
                          <a:spcPct val="115000"/>
                        </a:lnSpc>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revised budget was approved in the second quarter and the organization focused more on capacitating the current understaffed offices. Negotiations were conducted with other entities for points of presence but no agreements were signed.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2184584484"/>
                  </a:ext>
                </a:extLst>
              </a:tr>
              <a:tr h="341716">
                <a:tc>
                  <a:txBody>
                    <a:bodyPr/>
                    <a:lstStyle/>
                    <a:p>
                      <a:pPr algn="just">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Strategic Objective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Annual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Actual: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Variation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4142302675"/>
                  </a:ext>
                </a:extLst>
              </a:tr>
              <a:tr h="1017607">
                <a:tc>
                  <a:txBody>
                    <a:bodyPr/>
                    <a:lstStyle/>
                    <a:p>
                      <a:pPr algn="just">
                        <a:lnSpc>
                          <a:spcPct val="107000"/>
                        </a:lnSpc>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Ensure that the CSOS is an effective and sustainable organization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Implemented Revenue</a:t>
                      </a:r>
                    </a:p>
                    <a:p>
                      <a:pPr algn="just">
                        <a:lnSpc>
                          <a:spcPct val="107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Management Model in Collection arrangement R90 000 000 Levies Collection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[10] </a:t>
                      </a:r>
                      <a:r>
                        <a:rPr lang="en-ZA" sz="1200" b="0" dirty="0">
                          <a:effectLst/>
                          <a:latin typeface="Calibri" panose="020F0502020204030204" pitchFamily="34" charset="0"/>
                          <a:ea typeface="Times New Roman" panose="02020603050405020304" pitchFamily="18" charset="0"/>
                          <a:cs typeface="Times New Roman" panose="02020603050405020304" pitchFamily="18" charset="0"/>
                        </a:rPr>
                        <a:t>Collect R90 000 000.00 in CSOS Levy Income</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R 170 824 372 collected as CSOS Levy Income</a:t>
                      </a:r>
                    </a:p>
                    <a:p>
                      <a:pPr algn="just">
                        <a:lnSpc>
                          <a:spcPct val="107000"/>
                        </a:lnSpc>
                        <a:spcAft>
                          <a:spcPts val="0"/>
                        </a:spcAft>
                      </a:pPr>
                      <a:endParaRPr lang="en-US" sz="1200" b="1"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200" b="1" u="sng" dirty="0">
                          <a:effectLst/>
                          <a:latin typeface="Calibri" panose="020F0502020204030204" pitchFamily="34" charset="0"/>
                          <a:ea typeface="Calibri" panose="020F0502020204030204" pitchFamily="34" charset="0"/>
                          <a:cs typeface="Times New Roman" panose="02020603050405020304" pitchFamily="18" charset="0"/>
                        </a:rPr>
                        <a:t> Target Achieved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 80 824 372 </a:t>
                      </a:r>
                      <a:r>
                        <a:rPr lang="en-US" sz="1200" dirty="0">
                          <a:effectLst/>
                          <a:latin typeface="Calibri" panose="020F0502020204030204" pitchFamily="34" charset="0"/>
                          <a:ea typeface="Calibri" panose="020F0502020204030204" pitchFamily="34" charset="0"/>
                          <a:cs typeface="Times New Roman" panose="02020603050405020304" pitchFamily="18" charset="0"/>
                        </a:rPr>
                        <a:t>collected over the projected R 90 000 000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30542843"/>
                  </a:ext>
                </a:extLst>
              </a:tr>
              <a:tr h="163318">
                <a:tc gridSpan="5">
                  <a:txBody>
                    <a:bodyPr/>
                    <a:lstStyle/>
                    <a:p>
                      <a:pPr algn="ctr">
                        <a:lnSpc>
                          <a:spcPct val="107000"/>
                        </a:lnSpc>
                        <a:spcAft>
                          <a:spcPts val="0"/>
                        </a:spcAft>
                      </a:pPr>
                      <a:r>
                        <a:rPr lang="en-US" sz="1200" b="1" u="sng">
                          <a:effectLst/>
                          <a:latin typeface="Calibri" panose="020F0502020204030204" pitchFamily="34" charset="0"/>
                          <a:ea typeface="Calibri" panose="020F0502020204030204" pitchFamily="34" charset="0"/>
                          <a:cs typeface="Times New Roman" panose="02020603050405020304" pitchFamily="18" charset="0"/>
                        </a:rPr>
                        <a:t>COMMENTS: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extLst>
                  <a:ext uri="{0D108BD9-81ED-4DB2-BD59-A6C34878D82A}">
                    <a16:rowId xmlns="" xmlns:a16="http://schemas.microsoft.com/office/drawing/2014/main" val="704317095"/>
                  </a:ext>
                </a:extLst>
              </a:tr>
              <a:tr h="723679">
                <a:tc gridSpan="5">
                  <a:txBody>
                    <a:bodyPr/>
                    <a:lstStyle/>
                    <a:p>
                      <a:r>
                        <a:rPr lang="en-ZA" sz="1800" b="0" i="0" u="none" strike="noStrike" kern="1200" baseline="0" dirty="0">
                          <a:solidFill>
                            <a:schemeClr val="tx1"/>
                          </a:solidFill>
                          <a:latin typeface="+mn-lt"/>
                          <a:ea typeface="+mn-ea"/>
                          <a:cs typeface="+mn-cs"/>
                        </a:rPr>
                        <a:t>Levy collection exceeded </a:t>
                      </a:r>
                      <a:r>
                        <a:rPr lang="en-US" sz="1800" b="0" i="0" u="none" strike="noStrike" kern="1200" baseline="0" dirty="0">
                          <a:solidFill>
                            <a:schemeClr val="tx1"/>
                          </a:solidFill>
                          <a:latin typeface="+mn-lt"/>
                          <a:ea typeface="+mn-ea"/>
                          <a:cs typeface="+mn-cs"/>
                        </a:rPr>
                        <a:t>the projected amount as the </a:t>
                      </a:r>
                      <a:r>
                        <a:rPr lang="en-ZA" sz="1800" b="0" i="0" u="none" strike="noStrike" kern="1200" baseline="0" dirty="0">
                          <a:solidFill>
                            <a:schemeClr val="tx1"/>
                          </a:solidFill>
                          <a:latin typeface="+mn-lt"/>
                          <a:ea typeface="+mn-ea"/>
                          <a:cs typeface="+mn-cs"/>
                        </a:rPr>
                        <a:t>industry has responded well</a:t>
                      </a:r>
                    </a:p>
                    <a:p>
                      <a:r>
                        <a:rPr lang="en-US" sz="1800" b="0" i="0" u="none" strike="noStrike" kern="1200" baseline="0" dirty="0">
                          <a:solidFill>
                            <a:schemeClr val="tx1"/>
                          </a:solidFill>
                          <a:latin typeface="+mn-lt"/>
                          <a:ea typeface="+mn-ea"/>
                          <a:cs typeface="+mn-cs"/>
                        </a:rPr>
                        <a:t>to the paying of levies since</a:t>
                      </a:r>
                    </a:p>
                    <a:p>
                      <a:r>
                        <a:rPr lang="en-ZA" sz="1800" b="0" i="0" u="none" strike="noStrike" kern="1200" baseline="0" dirty="0">
                          <a:solidFill>
                            <a:schemeClr val="tx1"/>
                          </a:solidFill>
                          <a:latin typeface="+mn-lt"/>
                          <a:ea typeface="+mn-ea"/>
                          <a:cs typeface="+mn-cs"/>
                        </a:rPr>
                        <a:t>the CSOS started collecting</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1595738021"/>
                  </a:ext>
                </a:extLst>
              </a:tr>
              <a:tr h="341716">
                <a:tc>
                  <a:txBody>
                    <a:bodyPr/>
                    <a:lstStyle/>
                    <a:p>
                      <a:pPr algn="just">
                        <a:lnSpc>
                          <a:spcPct val="107000"/>
                        </a:lnSpc>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Strategic Objective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Annual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Actual: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Variation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627789476"/>
                  </a:ext>
                </a:extLst>
              </a:tr>
              <a:tr h="675892">
                <a:tc>
                  <a:txBody>
                    <a:bodyPr/>
                    <a:lstStyle/>
                    <a:p>
                      <a:pPr algn="just">
                        <a:lnSpc>
                          <a:spcPct val="107000"/>
                        </a:lnSpc>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Ensure that the CSOS is an effective and sustainable organization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 of uptime of ICT systems</a:t>
                      </a: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[11] </a:t>
                      </a:r>
                      <a:r>
                        <a:rPr lang="en-ZA" sz="1200">
                          <a:effectLst/>
                          <a:latin typeface="Calibri" panose="020F0502020204030204" pitchFamily="34" charset="0"/>
                          <a:ea typeface="Times New Roman" panose="02020603050405020304" pitchFamily="18" charset="0"/>
                          <a:cs typeface="Times New Roman" panose="02020603050405020304" pitchFamily="18" charset="0"/>
                        </a:rPr>
                        <a:t>Achieve 99% uptime of ICT systems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99.67 %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200" b="1" u="sng" dirty="0">
                          <a:effectLst/>
                          <a:latin typeface="Calibri" panose="020F0502020204030204" pitchFamily="34" charset="0"/>
                          <a:ea typeface="Calibri" panose="020F0502020204030204" pitchFamily="34" charset="0"/>
                          <a:cs typeface="Times New Roman" panose="02020603050405020304" pitchFamily="18" charset="0"/>
                        </a:rPr>
                        <a:t>Target Achieved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0.67%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86" marR="25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1806775"/>
                  </a:ext>
                </a:extLst>
              </a:tr>
            </a:tbl>
          </a:graphicData>
        </a:graphic>
      </p:graphicFrame>
    </p:spTree>
    <p:extLst>
      <p:ext uri="{BB962C8B-B14F-4D97-AF65-F5344CB8AC3E}">
        <p14:creationId xmlns="" xmlns:p14="http://schemas.microsoft.com/office/powerpoint/2010/main" val="324785141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pPr algn="ctr"/>
            <a:r>
              <a:rPr lang="en-ZA" sz="2400" dirty="0">
                <a:solidFill>
                  <a:srgbClr val="005800"/>
                </a:solidFill>
              </a:rPr>
              <a:t>	</a:t>
            </a:r>
            <a:r>
              <a:rPr lang="en-ZA" sz="2400" u="sng" dirty="0">
                <a:solidFill>
                  <a:srgbClr val="005800"/>
                </a:solidFill>
              </a:rPr>
              <a:t>PERFORMANCE OVERVIEW</a:t>
            </a:r>
            <a:endParaRPr lang="en-ZA" sz="2000" u="sng" dirty="0">
              <a:solidFill>
                <a:srgbClr val="C00000"/>
              </a:solidFill>
            </a:endParaRPr>
          </a:p>
        </p:txBody>
      </p:sp>
      <p:sp>
        <p:nvSpPr>
          <p:cNvPr id="4" name="Slide Number Placeholder 3"/>
          <p:cNvSpPr>
            <a:spLocks noGrp="1"/>
          </p:cNvSpPr>
          <p:nvPr>
            <p:ph type="sldNum" sz="quarter" idx="12"/>
          </p:nvPr>
        </p:nvSpPr>
        <p:spPr/>
        <p:txBody>
          <a:bodyPr/>
          <a:lstStyle/>
          <a:p>
            <a:fld id="{76CA9E7B-CB17-0B4A-B4E1-519665044527}" type="slidenum">
              <a:rPr lang="en-US" smtClean="0"/>
              <a:pPr/>
              <a:t>12</a:t>
            </a:fld>
            <a:endParaRPr lang="en-US" dirty="0"/>
          </a:p>
        </p:txBody>
      </p:sp>
      <p:graphicFrame>
        <p:nvGraphicFramePr>
          <p:cNvPr id="5" name="Table 4">
            <a:extLst>
              <a:ext uri="{FF2B5EF4-FFF2-40B4-BE49-F238E27FC236}">
                <a16:creationId xmlns="" xmlns:a16="http://schemas.microsoft.com/office/drawing/2014/main" id="{B63F54C9-AB83-4265-A38C-A0EC4C2783D1}"/>
              </a:ext>
            </a:extLst>
          </p:cNvPr>
          <p:cNvGraphicFramePr>
            <a:graphicFrameLocks noGrp="1"/>
          </p:cNvGraphicFramePr>
          <p:nvPr>
            <p:extLst>
              <p:ext uri="{D42A27DB-BD31-4B8C-83A1-F6EECF244321}">
                <p14:modId xmlns="" xmlns:p14="http://schemas.microsoft.com/office/powerpoint/2010/main" val="753760162"/>
              </p:ext>
            </p:extLst>
          </p:nvPr>
        </p:nvGraphicFramePr>
        <p:xfrm>
          <a:off x="367146" y="910783"/>
          <a:ext cx="8513617" cy="4678877"/>
        </p:xfrm>
        <a:graphic>
          <a:graphicData uri="http://schemas.openxmlformats.org/drawingml/2006/table">
            <a:tbl>
              <a:tblPr/>
              <a:tblGrid>
                <a:gridCol w="772051">
                  <a:extLst>
                    <a:ext uri="{9D8B030D-6E8A-4147-A177-3AD203B41FA5}">
                      <a16:colId xmlns="" xmlns:a16="http://schemas.microsoft.com/office/drawing/2014/main" val="4033288512"/>
                    </a:ext>
                  </a:extLst>
                </a:gridCol>
                <a:gridCol w="603603">
                  <a:extLst>
                    <a:ext uri="{9D8B030D-6E8A-4147-A177-3AD203B41FA5}">
                      <a16:colId xmlns="" xmlns:a16="http://schemas.microsoft.com/office/drawing/2014/main" val="3998163516"/>
                    </a:ext>
                  </a:extLst>
                </a:gridCol>
                <a:gridCol w="617641">
                  <a:extLst>
                    <a:ext uri="{9D8B030D-6E8A-4147-A177-3AD203B41FA5}">
                      <a16:colId xmlns="" xmlns:a16="http://schemas.microsoft.com/office/drawing/2014/main" val="458807533"/>
                    </a:ext>
                  </a:extLst>
                </a:gridCol>
                <a:gridCol w="617641">
                  <a:extLst>
                    <a:ext uri="{9D8B030D-6E8A-4147-A177-3AD203B41FA5}">
                      <a16:colId xmlns="" xmlns:a16="http://schemas.microsoft.com/office/drawing/2014/main" val="1223417994"/>
                    </a:ext>
                  </a:extLst>
                </a:gridCol>
                <a:gridCol w="701864">
                  <a:extLst>
                    <a:ext uri="{9D8B030D-6E8A-4147-A177-3AD203B41FA5}">
                      <a16:colId xmlns="" xmlns:a16="http://schemas.microsoft.com/office/drawing/2014/main" val="1119482275"/>
                    </a:ext>
                  </a:extLst>
                </a:gridCol>
                <a:gridCol w="743976">
                  <a:extLst>
                    <a:ext uri="{9D8B030D-6E8A-4147-A177-3AD203B41FA5}">
                      <a16:colId xmlns="" xmlns:a16="http://schemas.microsoft.com/office/drawing/2014/main" val="2084714429"/>
                    </a:ext>
                  </a:extLst>
                </a:gridCol>
                <a:gridCol w="526399">
                  <a:extLst>
                    <a:ext uri="{9D8B030D-6E8A-4147-A177-3AD203B41FA5}">
                      <a16:colId xmlns="" xmlns:a16="http://schemas.microsoft.com/office/drawing/2014/main" val="2403144492"/>
                    </a:ext>
                  </a:extLst>
                </a:gridCol>
                <a:gridCol w="112298">
                  <a:extLst>
                    <a:ext uri="{9D8B030D-6E8A-4147-A177-3AD203B41FA5}">
                      <a16:colId xmlns="" xmlns:a16="http://schemas.microsoft.com/office/drawing/2014/main" val="2569779401"/>
                    </a:ext>
                  </a:extLst>
                </a:gridCol>
                <a:gridCol w="603603">
                  <a:extLst>
                    <a:ext uri="{9D8B030D-6E8A-4147-A177-3AD203B41FA5}">
                      <a16:colId xmlns="" xmlns:a16="http://schemas.microsoft.com/office/drawing/2014/main" val="2972570939"/>
                    </a:ext>
                  </a:extLst>
                </a:gridCol>
                <a:gridCol w="112298">
                  <a:extLst>
                    <a:ext uri="{9D8B030D-6E8A-4147-A177-3AD203B41FA5}">
                      <a16:colId xmlns="" xmlns:a16="http://schemas.microsoft.com/office/drawing/2014/main" val="1162136814"/>
                    </a:ext>
                  </a:extLst>
                </a:gridCol>
                <a:gridCol w="582548">
                  <a:extLst>
                    <a:ext uri="{9D8B030D-6E8A-4147-A177-3AD203B41FA5}">
                      <a16:colId xmlns="" xmlns:a16="http://schemas.microsoft.com/office/drawing/2014/main" val="457489290"/>
                    </a:ext>
                  </a:extLst>
                </a:gridCol>
                <a:gridCol w="119317">
                  <a:extLst>
                    <a:ext uri="{9D8B030D-6E8A-4147-A177-3AD203B41FA5}">
                      <a16:colId xmlns="" xmlns:a16="http://schemas.microsoft.com/office/drawing/2014/main" val="2413698941"/>
                    </a:ext>
                  </a:extLst>
                </a:gridCol>
                <a:gridCol w="666772">
                  <a:extLst>
                    <a:ext uri="{9D8B030D-6E8A-4147-A177-3AD203B41FA5}">
                      <a16:colId xmlns="" xmlns:a16="http://schemas.microsoft.com/office/drawing/2014/main" val="1842064705"/>
                    </a:ext>
                  </a:extLst>
                </a:gridCol>
                <a:gridCol w="154410">
                  <a:extLst>
                    <a:ext uri="{9D8B030D-6E8A-4147-A177-3AD203B41FA5}">
                      <a16:colId xmlns="" xmlns:a16="http://schemas.microsoft.com/office/drawing/2014/main" val="2243842132"/>
                    </a:ext>
                  </a:extLst>
                </a:gridCol>
                <a:gridCol w="870312">
                  <a:extLst>
                    <a:ext uri="{9D8B030D-6E8A-4147-A177-3AD203B41FA5}">
                      <a16:colId xmlns="" xmlns:a16="http://schemas.microsoft.com/office/drawing/2014/main" val="2749192195"/>
                    </a:ext>
                  </a:extLst>
                </a:gridCol>
                <a:gridCol w="98261">
                  <a:extLst>
                    <a:ext uri="{9D8B030D-6E8A-4147-A177-3AD203B41FA5}">
                      <a16:colId xmlns="" xmlns:a16="http://schemas.microsoft.com/office/drawing/2014/main" val="1213378287"/>
                    </a:ext>
                  </a:extLst>
                </a:gridCol>
                <a:gridCol w="610623">
                  <a:extLst>
                    <a:ext uri="{9D8B030D-6E8A-4147-A177-3AD203B41FA5}">
                      <a16:colId xmlns="" xmlns:a16="http://schemas.microsoft.com/office/drawing/2014/main" val="2844704651"/>
                    </a:ext>
                  </a:extLst>
                </a:gridCol>
              </a:tblGrid>
              <a:tr h="528159">
                <a:tc gridSpan="5">
                  <a:txBody>
                    <a:bodyPr/>
                    <a:lstStyle/>
                    <a:p>
                      <a:pPr algn="l" fontAlgn="b"/>
                      <a:r>
                        <a:rPr lang="en-ZA" sz="1100" b="1" i="0" u="none" strike="noStrike">
                          <a:solidFill>
                            <a:srgbClr val="000000"/>
                          </a:solidFill>
                          <a:effectLst/>
                          <a:latin typeface="Calibri" panose="020F0502020204030204" pitchFamily="34" charset="0"/>
                        </a:rPr>
                        <a:t>CSOS STRATEGIC PROGRAMMES FOR 2017/18</a:t>
                      </a:r>
                    </a:p>
                  </a:txBody>
                  <a:tcPr marL="4071" marR="4071" marT="40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r>
                        <a:rPr lang="en-ZA" sz="600" b="0" i="0" u="none" strike="noStrike">
                          <a:solidFill>
                            <a:srgbClr val="000000"/>
                          </a:solidFill>
                          <a:effectLst/>
                          <a:latin typeface="Calibri" panose="020F0502020204030204" pitchFamily="34" charset="0"/>
                        </a:rPr>
                        <a:t> </a:t>
                      </a: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4071" marR="4071" marT="4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ZA" sz="1000" b="1" i="0" u="none" strike="noStrike" dirty="0">
                          <a:solidFill>
                            <a:srgbClr val="FFFFFF"/>
                          </a:solidFill>
                          <a:effectLst/>
                          <a:latin typeface="Calibri" panose="020F0502020204030204" pitchFamily="34" charset="0"/>
                        </a:rPr>
                        <a:t>NOT ACHIEVED</a:t>
                      </a: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endParaRPr lang="en-ZA" sz="1000" b="1" i="0" u="none" strike="noStrike">
                        <a:solidFill>
                          <a:srgbClr val="000000"/>
                        </a:solidFill>
                        <a:effectLst/>
                        <a:latin typeface="Calibri" panose="020F0502020204030204" pitchFamily="34" charset="0"/>
                      </a:endParaRP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ZA" sz="1000" b="1" i="0" u="none" strike="noStrike">
                          <a:solidFill>
                            <a:srgbClr val="FFFFFF"/>
                          </a:solidFill>
                          <a:effectLst/>
                          <a:latin typeface="Calibri" panose="020F0502020204030204" pitchFamily="34" charset="0"/>
                        </a:rPr>
                        <a:t> ACHIEVED</a:t>
                      </a: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ZA" sz="1000" b="1" i="0" u="none" strike="noStrike">
                        <a:solidFill>
                          <a:srgbClr val="000000"/>
                        </a:solidFill>
                        <a:effectLst/>
                        <a:latin typeface="Calibri" panose="020F0502020204030204" pitchFamily="34" charset="0"/>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ZA" sz="1000" b="1" i="0" u="none" strike="noStrike" dirty="0">
                          <a:solidFill>
                            <a:srgbClr val="000000"/>
                          </a:solidFill>
                          <a:effectLst/>
                          <a:latin typeface="Calibri" panose="020F0502020204030204" pitchFamily="34" charset="0"/>
                        </a:rPr>
                        <a:t>TOTAL KPIs</a:t>
                      </a: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0" i="0" u="none" strike="noStrike">
                        <a:solidFill>
                          <a:srgbClr val="000000"/>
                        </a:solidFill>
                        <a:effectLst/>
                        <a:latin typeface="Calibri" panose="020F0502020204030204" pitchFamily="34" charset="0"/>
                      </a:endParaRP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ZA" sz="1000" b="1" i="0" u="none" strike="noStrike" dirty="0">
                          <a:solidFill>
                            <a:srgbClr val="FFFFFF"/>
                          </a:solidFill>
                          <a:effectLst/>
                          <a:latin typeface="Calibri" panose="020F0502020204030204" pitchFamily="34" charset="0"/>
                        </a:rPr>
                        <a:t>NOT ACHIEVED %</a:t>
                      </a: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t"/>
                      <a:endParaRPr lang="en-ZA" sz="1000" b="0" i="0" u="none" strike="noStrike" dirty="0">
                        <a:solidFill>
                          <a:srgbClr val="FFFFFF"/>
                        </a:solidFill>
                        <a:effectLst/>
                        <a:latin typeface="Calibri" panose="020F0502020204030204" pitchFamily="34" charset="0"/>
                      </a:endParaRP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ZA" sz="1000" b="1" i="0" u="none" strike="noStrike" dirty="0">
                          <a:solidFill>
                            <a:srgbClr val="FFFFFF"/>
                          </a:solidFill>
                          <a:effectLst/>
                          <a:latin typeface="Calibri" panose="020F0502020204030204" pitchFamily="34" charset="0"/>
                        </a:rPr>
                        <a:t>ACHIEVED %</a:t>
                      </a: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304470521"/>
                  </a:ext>
                </a:extLst>
              </a:tr>
              <a:tr h="430073">
                <a:tc gridSpan="7">
                  <a:txBody>
                    <a:bodyPr/>
                    <a:lstStyle/>
                    <a:p>
                      <a:pPr algn="l" fontAlgn="t"/>
                      <a:r>
                        <a:rPr lang="en-US" sz="1400" b="0" i="0" u="none" strike="noStrike" dirty="0">
                          <a:solidFill>
                            <a:srgbClr val="000000"/>
                          </a:solidFill>
                          <a:effectLst/>
                          <a:latin typeface="Calibri" panose="020F0502020204030204" pitchFamily="34" charset="0"/>
                        </a:rPr>
                        <a:t>Regulate all Community Schemes within South Africa</a:t>
                      </a:r>
                      <a:br>
                        <a:rPr lang="en-US" sz="1400" b="0" i="0" u="none" strike="noStrike" dirty="0">
                          <a:solidFill>
                            <a:srgbClr val="000000"/>
                          </a:solidFill>
                          <a:effectLst/>
                          <a:latin typeface="Calibri" panose="020F0502020204030204" pitchFamily="34" charset="0"/>
                        </a:rPr>
                      </a:br>
                      <a:endParaRPr lang="en-US" sz="1400" b="0" i="0" u="none" strike="noStrike" dirty="0">
                        <a:solidFill>
                          <a:srgbClr val="000000"/>
                        </a:solidFill>
                        <a:effectLst/>
                        <a:latin typeface="Calibri" panose="020F0502020204030204" pitchFamily="34" charset="0"/>
                      </a:endParaRP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dirty="0">
                          <a:solidFill>
                            <a:srgbClr val="FFFFFF"/>
                          </a:solidFill>
                          <a:effectLst/>
                          <a:latin typeface="Calibri" panose="020F0502020204030204" pitchFamily="34" charset="0"/>
                        </a:rPr>
                        <a:t>1</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0</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dirty="0">
                          <a:solidFill>
                            <a:srgbClr val="000000"/>
                          </a:solidFill>
                          <a:effectLst/>
                          <a:latin typeface="Calibri" panose="020F0502020204030204" pitchFamily="34" charset="0"/>
                        </a:rPr>
                        <a:t>1</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FFFFFF"/>
                          </a:solidFill>
                          <a:effectLst/>
                          <a:latin typeface="Calibri" panose="020F0502020204030204" pitchFamily="34" charset="0"/>
                        </a:rPr>
                        <a:t>100%</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endParaRPr lang="en-ZA" sz="1200" b="1" i="0" u="none" strike="noStrike">
                        <a:solidFill>
                          <a:srgbClr val="FFFFFF"/>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0%</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618440370"/>
                  </a:ext>
                </a:extLst>
              </a:tr>
              <a:tr h="218808">
                <a:tc>
                  <a:txBody>
                    <a:bodyPr/>
                    <a:lstStyle/>
                    <a:p>
                      <a:pPr algn="l" fontAlgn="t"/>
                      <a:r>
                        <a:rPr lang="en-ZA" sz="1400" b="0" i="0" u="none" strike="noStrike">
                          <a:solidFill>
                            <a:srgbClr val="000000"/>
                          </a:solidFill>
                          <a:effectLst/>
                          <a:latin typeface="Calibri" panose="020F0502020204030204" pitchFamily="34" charset="0"/>
                        </a:rPr>
                        <a:t> </a:t>
                      </a:r>
                    </a:p>
                  </a:txBody>
                  <a:tcPr marL="4071" marR="4071" marT="4071"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7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r>
                        <a:rPr lang="en-ZA" sz="700" b="0" i="0" u="none" strike="noStrike">
                          <a:solidFill>
                            <a:srgbClr val="000000"/>
                          </a:solidFill>
                          <a:effectLst/>
                          <a:latin typeface="Calibri" panose="020F0502020204030204" pitchFamily="34" charset="0"/>
                        </a:rPr>
                        <a:t> </a:t>
                      </a:r>
                    </a:p>
                  </a:txBody>
                  <a:tcPr marL="4071" marR="4071" marT="4071"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ZA" sz="1200" b="0" i="0" u="none" strike="noStrike">
                        <a:solidFill>
                          <a:srgbClr val="FFFFFF"/>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dirty="0">
                        <a:solidFill>
                          <a:srgbClr val="000000"/>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FFFFFF"/>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FFFFFF"/>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29383793"/>
                  </a:ext>
                </a:extLst>
              </a:tr>
              <a:tr h="430073">
                <a:tc gridSpan="7">
                  <a:txBody>
                    <a:bodyPr/>
                    <a:lstStyle/>
                    <a:p>
                      <a:pPr algn="l" fontAlgn="t"/>
                      <a:r>
                        <a:rPr lang="en-US" sz="1400" b="0" i="0" u="none" strike="noStrike" dirty="0">
                          <a:solidFill>
                            <a:srgbClr val="000000"/>
                          </a:solidFill>
                          <a:effectLst/>
                          <a:latin typeface="Calibri" panose="020F0502020204030204" pitchFamily="34" charset="0"/>
                        </a:rPr>
                        <a:t>Control and provide quality assurance of Community Schemes Governance Documentation</a:t>
                      </a:r>
                      <a:br>
                        <a:rPr lang="en-US" sz="1400" b="0" i="0" u="none" strike="noStrike" dirty="0">
                          <a:solidFill>
                            <a:srgbClr val="000000"/>
                          </a:solidFill>
                          <a:effectLst/>
                          <a:latin typeface="Calibri" panose="020F0502020204030204" pitchFamily="34" charset="0"/>
                        </a:rPr>
                      </a:br>
                      <a:endParaRPr lang="en-US" sz="1400" b="0" i="0" u="none" strike="noStrike" dirty="0">
                        <a:solidFill>
                          <a:srgbClr val="000000"/>
                        </a:solidFill>
                        <a:effectLst/>
                        <a:latin typeface="Calibri" panose="020F0502020204030204" pitchFamily="34" charset="0"/>
                      </a:endParaRP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FFFFFF"/>
                          </a:solidFill>
                          <a:effectLst/>
                          <a:latin typeface="Calibri" panose="020F0502020204030204" pitchFamily="34" charset="0"/>
                        </a:rPr>
                        <a:t>2</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0</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2</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dirty="0">
                          <a:solidFill>
                            <a:srgbClr val="FFFFFF"/>
                          </a:solidFill>
                          <a:effectLst/>
                          <a:latin typeface="Calibri" panose="020F0502020204030204" pitchFamily="34" charset="0"/>
                        </a:rPr>
                        <a:t>100%</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endParaRPr lang="en-ZA" sz="1200" b="1" i="0" u="none" strike="noStrike">
                        <a:solidFill>
                          <a:srgbClr val="FFFFFF"/>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0%</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450594491"/>
                  </a:ext>
                </a:extLst>
              </a:tr>
              <a:tr h="218808">
                <a:tc>
                  <a:txBody>
                    <a:bodyPr/>
                    <a:lstStyle/>
                    <a:p>
                      <a:pPr algn="l" fontAlgn="t"/>
                      <a:r>
                        <a:rPr lang="en-ZA" sz="1400" b="0" i="0" u="none" strike="noStrike">
                          <a:solidFill>
                            <a:srgbClr val="000000"/>
                          </a:solidFill>
                          <a:effectLst/>
                          <a:latin typeface="Calibri" panose="020F0502020204030204" pitchFamily="34" charset="0"/>
                        </a:rPr>
                        <a:t> </a:t>
                      </a:r>
                    </a:p>
                  </a:txBody>
                  <a:tcPr marL="4071" marR="4071" marT="4071"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7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r>
                        <a:rPr lang="en-ZA" sz="700" b="0" i="0" u="none" strike="noStrike">
                          <a:solidFill>
                            <a:srgbClr val="000000"/>
                          </a:solidFill>
                          <a:effectLst/>
                          <a:latin typeface="Calibri" panose="020F0502020204030204" pitchFamily="34" charset="0"/>
                        </a:rPr>
                        <a:t> </a:t>
                      </a:r>
                    </a:p>
                  </a:txBody>
                  <a:tcPr marL="4071" marR="4071" marT="4071"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ZA" sz="1200" b="0" i="0" u="none" strike="noStrike">
                        <a:solidFill>
                          <a:srgbClr val="FFFFFF"/>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FFFFFF"/>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FFFFFF"/>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36085519"/>
                  </a:ext>
                </a:extLst>
              </a:tr>
              <a:tr h="324441">
                <a:tc gridSpan="7">
                  <a:txBody>
                    <a:bodyPr/>
                    <a:lstStyle/>
                    <a:p>
                      <a:pPr algn="l" fontAlgn="t"/>
                      <a:r>
                        <a:rPr lang="en-US" sz="1400" b="0" i="0" u="none" strike="noStrike">
                          <a:solidFill>
                            <a:srgbClr val="000000"/>
                          </a:solidFill>
                          <a:effectLst/>
                          <a:latin typeface="Calibri" panose="020F0502020204030204" pitchFamily="34" charset="0"/>
                        </a:rPr>
                        <a:t>Provide a Dispute Resolution service for Community Schemes </a:t>
                      </a: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FFFFFF"/>
                          </a:solidFill>
                          <a:effectLst/>
                          <a:latin typeface="Calibri" panose="020F0502020204030204" pitchFamily="34" charset="0"/>
                        </a:rPr>
                        <a:t>0</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1</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1</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FFFFFF"/>
                          </a:solidFill>
                          <a:effectLst/>
                          <a:latin typeface="Calibri" panose="020F0502020204030204" pitchFamily="34" charset="0"/>
                        </a:rPr>
                        <a:t>0%</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endParaRPr lang="en-ZA" sz="1200" b="1" i="0" u="none" strike="noStrike">
                        <a:solidFill>
                          <a:srgbClr val="FFFFFF"/>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100%</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51805150"/>
                  </a:ext>
                </a:extLst>
              </a:tr>
              <a:tr h="226354">
                <a:tc>
                  <a:txBody>
                    <a:bodyPr/>
                    <a:lstStyle/>
                    <a:p>
                      <a:pPr algn="l" fontAlgn="t"/>
                      <a:r>
                        <a:rPr lang="en-ZA" sz="1400" b="0" i="0" u="none" strike="noStrike">
                          <a:solidFill>
                            <a:srgbClr val="000000"/>
                          </a:solidFill>
                          <a:effectLst/>
                          <a:latin typeface="Calibri" panose="020F0502020204030204" pitchFamily="34" charset="0"/>
                        </a:rPr>
                        <a:t> </a:t>
                      </a:r>
                    </a:p>
                  </a:txBody>
                  <a:tcPr marL="4071" marR="4071" marT="4071"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400" b="0" i="0" u="none" strike="noStrike" dirty="0">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7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r>
                        <a:rPr lang="en-ZA" sz="700" b="0" i="0" u="none" strike="noStrike">
                          <a:solidFill>
                            <a:srgbClr val="000000"/>
                          </a:solidFill>
                          <a:effectLst/>
                          <a:latin typeface="Calibri" panose="020F0502020204030204" pitchFamily="34" charset="0"/>
                        </a:rPr>
                        <a:t> </a:t>
                      </a:r>
                    </a:p>
                  </a:txBody>
                  <a:tcPr marL="4071" marR="4071" marT="4071"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ZA" sz="1200" b="0" i="0" u="none" strike="noStrike">
                        <a:solidFill>
                          <a:srgbClr val="FFFFFF"/>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dirty="0">
                        <a:solidFill>
                          <a:srgbClr val="FFFFFF"/>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FFFFFF"/>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11708646"/>
                  </a:ext>
                </a:extLst>
              </a:tr>
              <a:tr h="509296">
                <a:tc gridSpan="7">
                  <a:txBody>
                    <a:bodyPr/>
                    <a:lstStyle/>
                    <a:p>
                      <a:pPr algn="l" fontAlgn="t"/>
                      <a:r>
                        <a:rPr lang="en-US" sz="1400" b="0" i="0" u="none" strike="noStrike" dirty="0">
                          <a:solidFill>
                            <a:srgbClr val="000000"/>
                          </a:solidFill>
                          <a:effectLst/>
                          <a:latin typeface="Calibri" panose="020F0502020204030204" pitchFamily="34" charset="0"/>
                        </a:rPr>
                        <a:t>Provide stakeholder training, consumer education and awareness for property owners, occupiers and other stakeholders in Community Schemes </a:t>
                      </a: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FFFFFF"/>
                          </a:solidFill>
                          <a:effectLst/>
                          <a:latin typeface="Calibri" panose="020F0502020204030204" pitchFamily="34" charset="0"/>
                        </a:rPr>
                        <a:t>1</a:t>
                      </a:r>
                    </a:p>
                  </a:txBody>
                  <a:tcPr marL="4071" marR="4071" marT="40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3</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4</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dirty="0">
                          <a:solidFill>
                            <a:srgbClr val="FFFFFF"/>
                          </a:solidFill>
                          <a:effectLst/>
                          <a:latin typeface="Calibri" panose="020F0502020204030204" pitchFamily="34" charset="0"/>
                        </a:rPr>
                        <a:t>25%</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endParaRPr lang="en-ZA" sz="1200" b="1" i="0" u="none" strike="noStrike">
                        <a:solidFill>
                          <a:srgbClr val="FFFFFF"/>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75%</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256039140"/>
                  </a:ext>
                </a:extLst>
              </a:tr>
              <a:tr h="218808">
                <a:tc>
                  <a:txBody>
                    <a:bodyPr/>
                    <a:lstStyle/>
                    <a:p>
                      <a:pPr algn="l" fontAlgn="t"/>
                      <a:r>
                        <a:rPr lang="en-ZA" sz="1400" b="0" i="0" u="none" strike="noStrike">
                          <a:solidFill>
                            <a:srgbClr val="000000"/>
                          </a:solidFill>
                          <a:effectLst/>
                          <a:latin typeface="Calibri" panose="020F0502020204030204" pitchFamily="34" charset="0"/>
                        </a:rPr>
                        <a:t> </a:t>
                      </a:r>
                    </a:p>
                  </a:txBody>
                  <a:tcPr marL="4071" marR="4071" marT="4071"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4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700" b="0" i="0" u="none" strike="noStrike" dirty="0">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r>
                        <a:rPr lang="en-ZA" sz="700" b="0" i="0" u="none" strike="noStrike">
                          <a:solidFill>
                            <a:srgbClr val="000000"/>
                          </a:solidFill>
                          <a:effectLst/>
                          <a:latin typeface="Calibri" panose="020F0502020204030204" pitchFamily="34" charset="0"/>
                        </a:rPr>
                        <a:t> </a:t>
                      </a:r>
                    </a:p>
                  </a:txBody>
                  <a:tcPr marL="4071" marR="4071" marT="4071"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ZA" sz="700" b="0" i="0" u="none" strike="noStrike">
                        <a:solidFill>
                          <a:srgbClr val="000000"/>
                        </a:solidFill>
                        <a:effectLst/>
                        <a:latin typeface="Calibri" panose="020F0502020204030204" pitchFamily="34" charset="0"/>
                      </a:endParaRPr>
                    </a:p>
                  </a:txBody>
                  <a:tcPr marL="4071" marR="4071" marT="4071"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ZA" sz="1200" b="0" i="0" u="none" strike="noStrike">
                        <a:solidFill>
                          <a:srgbClr val="000000"/>
                        </a:solidFill>
                        <a:effectLst/>
                        <a:latin typeface="Calibri" panose="020F0502020204030204" pitchFamily="34" charset="0"/>
                      </a:endParaRPr>
                    </a:p>
                  </a:txBody>
                  <a:tcPr marL="4071" marR="4071" marT="407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2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200" b="0" i="0" u="none" strike="noStrike">
                        <a:solidFill>
                          <a:srgbClr val="000000"/>
                        </a:solidFill>
                        <a:effectLst/>
                        <a:latin typeface="Calibri" panose="020F0502020204030204" pitchFamily="34" charset="0"/>
                      </a:endParaRPr>
                    </a:p>
                  </a:txBody>
                  <a:tcPr marL="4071" marR="4071" marT="407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2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200" b="0" i="0" u="none" strike="noStrike">
                        <a:solidFill>
                          <a:srgbClr val="000000"/>
                        </a:solidFill>
                        <a:effectLst/>
                        <a:latin typeface="Calibri" panose="020F0502020204030204" pitchFamily="34" charset="0"/>
                      </a:endParaRPr>
                    </a:p>
                  </a:txBody>
                  <a:tcPr marL="4071" marR="4071" marT="407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2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200" b="0" i="0" u="none" strike="noStrike">
                        <a:solidFill>
                          <a:srgbClr val="000000"/>
                        </a:solidFill>
                        <a:effectLst/>
                        <a:latin typeface="Calibri" panose="020F0502020204030204" pitchFamily="34" charset="0"/>
                      </a:endParaRPr>
                    </a:p>
                  </a:txBody>
                  <a:tcPr marL="4071" marR="4071" marT="407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200" b="0" i="0" u="none" strike="noStrike">
                        <a:solidFill>
                          <a:srgbClr val="000000"/>
                        </a:solidFill>
                        <a:effectLst/>
                        <a:latin typeface="Calibri" panose="020F0502020204030204" pitchFamily="34" charset="0"/>
                      </a:endParaRPr>
                    </a:p>
                  </a:txBody>
                  <a:tcPr marL="4071" marR="4071" marT="4071" marB="0">
                    <a:lnL>
                      <a:noFill/>
                    </a:lnL>
                    <a:lnR>
                      <a:noFill/>
                    </a:lnR>
                    <a:lnT>
                      <a:noFill/>
                    </a:lnT>
                    <a:lnB>
                      <a:noFill/>
                    </a:lnB>
                  </a:tcPr>
                </a:tc>
                <a:tc>
                  <a:txBody>
                    <a:bodyPr/>
                    <a:lstStyle/>
                    <a:p>
                      <a:pPr algn="l" fontAlgn="t"/>
                      <a:endParaRPr lang="en-ZA" sz="1200" b="0" i="0" u="none" strike="noStrike">
                        <a:solidFill>
                          <a:srgbClr val="000000"/>
                        </a:solidFill>
                        <a:effectLst/>
                        <a:latin typeface="Calibri" panose="020F0502020204030204" pitchFamily="34" charset="0"/>
                      </a:endParaRPr>
                    </a:p>
                  </a:txBody>
                  <a:tcPr marL="4071" marR="4071" marT="407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37499936"/>
                  </a:ext>
                </a:extLst>
              </a:tr>
              <a:tr h="481002">
                <a:tc gridSpan="7">
                  <a:txBody>
                    <a:bodyPr/>
                    <a:lstStyle/>
                    <a:p>
                      <a:pPr algn="l" rtl="0" fontAlgn="t"/>
                      <a:r>
                        <a:rPr lang="en-US" sz="1400" b="0" i="0" u="none" strike="noStrike" dirty="0">
                          <a:solidFill>
                            <a:srgbClr val="000000"/>
                          </a:solidFill>
                          <a:effectLst/>
                          <a:latin typeface="Calibri" panose="020F0502020204030204" pitchFamily="34" charset="0"/>
                        </a:rPr>
                        <a:t>Ensure that the CSOS is an effective and sustainable </a:t>
                      </a:r>
                      <a:r>
                        <a:rPr lang="en-US" sz="1400" b="0" i="0" u="none" strike="noStrike" dirty="0" err="1">
                          <a:solidFill>
                            <a:srgbClr val="000000"/>
                          </a:solidFill>
                          <a:effectLst/>
                          <a:latin typeface="Calibri" panose="020F0502020204030204" pitchFamily="34" charset="0"/>
                        </a:rPr>
                        <a:t>organisation</a:t>
                      </a:r>
                      <a:endParaRPr lang="en-US" sz="1400" b="0" i="0" u="none" strike="noStrike" dirty="0">
                        <a:solidFill>
                          <a:srgbClr val="000000"/>
                        </a:solidFill>
                        <a:effectLst/>
                        <a:latin typeface="Calibri" panose="020F0502020204030204" pitchFamily="34" charset="0"/>
                      </a:endParaRPr>
                    </a:p>
                  </a:txBody>
                  <a:tcPr marL="4071" marR="4071" marT="4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FFFFFF"/>
                          </a:solidFill>
                          <a:effectLst/>
                          <a:latin typeface="Calibri" panose="020F0502020204030204" pitchFamily="34" charset="0"/>
                        </a:rPr>
                        <a:t>1</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2</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3</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FFFFFF"/>
                          </a:solidFill>
                          <a:effectLst/>
                          <a:latin typeface="Calibri" panose="020F0502020204030204" pitchFamily="34" charset="0"/>
                        </a:rPr>
                        <a:t>33%</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endParaRPr lang="en-ZA" sz="1200" b="1" i="0" u="none" strike="noStrike">
                        <a:solidFill>
                          <a:srgbClr val="FFFFFF"/>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dirty="0">
                          <a:solidFill>
                            <a:srgbClr val="000000"/>
                          </a:solidFill>
                          <a:effectLst/>
                          <a:latin typeface="Calibri" panose="020F0502020204030204" pitchFamily="34" charset="0"/>
                        </a:rPr>
                        <a:t>67%</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4214984437"/>
                  </a:ext>
                </a:extLst>
              </a:tr>
              <a:tr h="177032">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dirty="0">
                        <a:solidFill>
                          <a:srgbClr val="000000"/>
                        </a:solidFill>
                        <a:effectLst/>
                        <a:latin typeface="Calibri" panose="020F0502020204030204" pitchFamily="34" charset="0"/>
                      </a:endParaRP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a:noFill/>
                    </a:lnL>
                    <a:lnR>
                      <a:noFill/>
                    </a:lnR>
                    <a:lnT>
                      <a:noFill/>
                    </a:lnT>
                    <a:lnB>
                      <a:noFill/>
                    </a:lnB>
                  </a:tcPr>
                </a:tc>
                <a:tc>
                  <a:txBody>
                    <a:bodyPr/>
                    <a:lstStyle/>
                    <a:p>
                      <a:pPr algn="ctr" fontAlgn="ctr"/>
                      <a:endParaRPr lang="en-ZA" sz="1200" b="0" i="0" u="none" strike="noStrike">
                        <a:solidFill>
                          <a:srgbClr val="FFFFFF"/>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a:solidFill>
                          <a:srgbClr val="FFFFFF"/>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0" i="0" u="none" strike="noStrike">
                        <a:solidFill>
                          <a:srgbClr val="FFFFFF"/>
                        </a:solidFill>
                        <a:effectLst/>
                        <a:latin typeface="Calibri" panose="020F0502020204030204" pitchFamily="34" charset="0"/>
                      </a:endParaRPr>
                    </a:p>
                  </a:txBody>
                  <a:tcPr marL="4071" marR="4071" marT="4071" marB="0" anchor="ctr">
                    <a:lnL>
                      <a:noFill/>
                    </a:lnL>
                    <a:lnR>
                      <a:noFill/>
                    </a:lnR>
                    <a:lnT>
                      <a:noFill/>
                    </a:lnT>
                    <a:lnB>
                      <a:noFill/>
                    </a:lnB>
                  </a:tcPr>
                </a:tc>
                <a:tc>
                  <a:txBody>
                    <a:bodyPr/>
                    <a:lstStyle/>
                    <a:p>
                      <a:pPr algn="ctr" fontAlgn="ctr"/>
                      <a:endParaRPr lang="en-ZA" sz="1200" b="0" i="0" u="none" strike="noStrike" dirty="0">
                        <a:solidFill>
                          <a:srgbClr val="000000"/>
                        </a:solidFill>
                        <a:effectLst/>
                        <a:latin typeface="Calibri" panose="020F0502020204030204" pitchFamily="34" charset="0"/>
                      </a:endParaRPr>
                    </a:p>
                  </a:txBody>
                  <a:tcPr marL="4071" marR="4071" marT="40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25525790"/>
                  </a:ext>
                </a:extLst>
              </a:tr>
              <a:tr h="556453">
                <a:tc>
                  <a:txBody>
                    <a:bodyPr/>
                    <a:lstStyle/>
                    <a:p>
                      <a:pPr algn="l" fontAlgn="b"/>
                      <a:r>
                        <a:rPr lang="en-ZA" sz="2000" b="1" i="0" u="none" strike="noStrike" dirty="0">
                          <a:solidFill>
                            <a:srgbClr val="000000"/>
                          </a:solidFill>
                          <a:effectLst/>
                          <a:latin typeface="Calibri" panose="020F0502020204030204" pitchFamily="34" charset="0"/>
                        </a:rPr>
                        <a:t>TOTAL</a:t>
                      </a:r>
                    </a:p>
                  </a:txBody>
                  <a:tcPr marL="4071" marR="4071" marT="40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4071" marR="4071" marT="40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600" b="0" i="0" u="none" strike="noStrike">
                          <a:solidFill>
                            <a:srgbClr val="000000"/>
                          </a:solidFill>
                          <a:effectLst/>
                          <a:latin typeface="Calibri" panose="020F0502020204030204" pitchFamily="34" charset="0"/>
                        </a:rPr>
                        <a:t> </a:t>
                      </a:r>
                    </a:p>
                  </a:txBody>
                  <a:tcPr marL="4071" marR="4071" marT="4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600" b="0" i="0" u="none" strike="noStrike">
                        <a:solidFill>
                          <a:srgbClr val="000000"/>
                        </a:solidFill>
                        <a:effectLst/>
                        <a:latin typeface="Calibri" panose="020F0502020204030204" pitchFamily="34" charset="0"/>
                      </a:endParaRPr>
                    </a:p>
                  </a:txBody>
                  <a:tcPr marL="4071" marR="4071" marT="4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FFFFFF"/>
                          </a:solidFill>
                          <a:effectLst/>
                          <a:latin typeface="Calibri" panose="020F0502020204030204" pitchFamily="34" charset="0"/>
                        </a:rPr>
                        <a:t>5</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6</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000000"/>
                          </a:solidFill>
                          <a:effectLst/>
                          <a:latin typeface="Calibri" panose="020F0502020204030204" pitchFamily="34" charset="0"/>
                        </a:rPr>
                        <a:t>11</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200" b="1" i="0" u="none" strike="noStrike">
                        <a:solidFill>
                          <a:srgbClr val="000000"/>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a:solidFill>
                            <a:srgbClr val="FFFFFF"/>
                          </a:solidFill>
                          <a:effectLst/>
                          <a:latin typeface="Calibri" panose="020F0502020204030204" pitchFamily="34" charset="0"/>
                        </a:rPr>
                        <a:t>45%</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endParaRPr lang="en-ZA" sz="1200" b="1" i="0" u="none" strike="noStrike">
                        <a:solidFill>
                          <a:srgbClr val="FFFFFF"/>
                        </a:solidFill>
                        <a:effectLst/>
                        <a:latin typeface="Calibri" panose="020F0502020204030204" pitchFamily="34" charset="0"/>
                      </a:endParaRP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200" b="1" i="0" u="none" strike="noStrike" dirty="0">
                          <a:solidFill>
                            <a:srgbClr val="000000"/>
                          </a:solidFill>
                          <a:effectLst/>
                          <a:latin typeface="Calibri" panose="020F0502020204030204" pitchFamily="34" charset="0"/>
                        </a:rPr>
                        <a:t>55%</a:t>
                      </a:r>
                    </a:p>
                  </a:txBody>
                  <a:tcPr marL="4071" marR="4071"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916656725"/>
                  </a:ext>
                </a:extLst>
              </a:tr>
            </a:tbl>
          </a:graphicData>
        </a:graphic>
      </p:graphicFrame>
    </p:spTree>
    <p:extLst>
      <p:ext uri="{BB962C8B-B14F-4D97-AF65-F5344CB8AC3E}">
        <p14:creationId xmlns="" xmlns:p14="http://schemas.microsoft.com/office/powerpoint/2010/main" val="206910523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itle 1"/>
          <p:cNvSpPr txBox="1">
            <a:spLocks/>
          </p:cNvSpPr>
          <p:nvPr/>
        </p:nvSpPr>
        <p:spPr>
          <a:xfrm>
            <a:off x="821094" y="97356"/>
            <a:ext cx="7483151" cy="65842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dirty="0">
                <a:solidFill>
                  <a:srgbClr val="005800"/>
                </a:solidFill>
              </a:rPr>
              <a:t>Human Capital</a:t>
            </a:r>
          </a:p>
        </p:txBody>
      </p:sp>
      <p:pic>
        <p:nvPicPr>
          <p:cNvPr id="14" name="Picture 13">
            <a:extLst>
              <a:ext uri="{FF2B5EF4-FFF2-40B4-BE49-F238E27FC236}">
                <a16:creationId xmlns="" xmlns:a16="http://schemas.microsoft.com/office/drawing/2014/main" id="{FF1DD477-96C5-413E-9755-8058A206C1F0}"/>
              </a:ext>
            </a:extLst>
          </p:cNvPr>
          <p:cNvPicPr>
            <a:picLocks noChangeAspect="1"/>
          </p:cNvPicPr>
          <p:nvPr/>
        </p:nvPicPr>
        <p:blipFill>
          <a:blip r:embed="rId2"/>
          <a:stretch>
            <a:fillRect/>
          </a:stretch>
        </p:blipFill>
        <p:spPr>
          <a:xfrm>
            <a:off x="457199" y="747250"/>
            <a:ext cx="8584163" cy="5765517"/>
          </a:xfrm>
          <a:prstGeom prst="rect">
            <a:avLst/>
          </a:prstGeom>
        </p:spPr>
      </p:pic>
      <p:sp>
        <p:nvSpPr>
          <p:cNvPr id="15" name="TextBox 14">
            <a:extLst>
              <a:ext uri="{FF2B5EF4-FFF2-40B4-BE49-F238E27FC236}">
                <a16:creationId xmlns="" xmlns:a16="http://schemas.microsoft.com/office/drawing/2014/main" id="{AB915202-81CD-4C13-93C7-6472C7271D27}"/>
              </a:ext>
            </a:extLst>
          </p:cNvPr>
          <p:cNvSpPr txBox="1"/>
          <p:nvPr/>
        </p:nvSpPr>
        <p:spPr>
          <a:xfrm>
            <a:off x="5756988" y="4562670"/>
            <a:ext cx="3200400" cy="738664"/>
          </a:xfrm>
          <a:prstGeom prst="rect">
            <a:avLst/>
          </a:prstGeom>
          <a:noFill/>
        </p:spPr>
        <p:txBody>
          <a:bodyPr wrap="square" rtlCol="0">
            <a:spAutoFit/>
          </a:bodyPr>
          <a:lstStyle/>
          <a:p>
            <a:pPr marL="285750" indent="-285750">
              <a:buFont typeface="Arial" panose="020B0604020202020204" pitchFamily="34" charset="0"/>
              <a:buChar char="•"/>
            </a:pPr>
            <a:r>
              <a:rPr lang="en-US" sz="1400" b="1" dirty="0"/>
              <a:t>4 Vacant Executive Positions</a:t>
            </a:r>
          </a:p>
          <a:p>
            <a:pPr marL="285750" indent="-285750">
              <a:buFont typeface="Arial" panose="020B0604020202020204" pitchFamily="34" charset="0"/>
              <a:buChar char="•"/>
            </a:pPr>
            <a:r>
              <a:rPr lang="en-US" sz="1400" b="1" dirty="0"/>
              <a:t>9 Vacant Manager Positions</a:t>
            </a:r>
          </a:p>
          <a:p>
            <a:pPr marL="285750" indent="-285750">
              <a:buFont typeface="Arial" panose="020B0604020202020204" pitchFamily="34" charset="0"/>
              <a:buChar char="•"/>
            </a:pPr>
            <a:r>
              <a:rPr lang="en-US" sz="1400" b="1" dirty="0"/>
              <a:t>21 Filled Positions (Man and Execs)</a:t>
            </a:r>
            <a:endParaRPr lang="en-ZA" sz="1400" b="1" dirty="0"/>
          </a:p>
        </p:txBody>
      </p:sp>
    </p:spTree>
    <p:extLst>
      <p:ext uri="{BB962C8B-B14F-4D97-AF65-F5344CB8AC3E}">
        <p14:creationId xmlns="" xmlns:p14="http://schemas.microsoft.com/office/powerpoint/2010/main" val="54343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itle 1"/>
          <p:cNvSpPr txBox="1">
            <a:spLocks/>
          </p:cNvSpPr>
          <p:nvPr/>
        </p:nvSpPr>
        <p:spPr>
          <a:xfrm>
            <a:off x="821094" y="97356"/>
            <a:ext cx="7483151" cy="65842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dirty="0">
                <a:solidFill>
                  <a:srgbClr val="005800"/>
                </a:solidFill>
              </a:rPr>
              <a:t>Board Members</a:t>
            </a:r>
          </a:p>
        </p:txBody>
      </p:sp>
      <p:pic>
        <p:nvPicPr>
          <p:cNvPr id="3" name="Picture 2">
            <a:extLst>
              <a:ext uri="{FF2B5EF4-FFF2-40B4-BE49-F238E27FC236}">
                <a16:creationId xmlns="" xmlns:a16="http://schemas.microsoft.com/office/drawing/2014/main" id="{32A89ACD-B2D3-4FB0-B1F3-BDD83689B6E1}"/>
              </a:ext>
            </a:extLst>
          </p:cNvPr>
          <p:cNvPicPr>
            <a:picLocks noChangeAspect="1"/>
          </p:cNvPicPr>
          <p:nvPr/>
        </p:nvPicPr>
        <p:blipFill>
          <a:blip r:embed="rId2"/>
          <a:stretch>
            <a:fillRect/>
          </a:stretch>
        </p:blipFill>
        <p:spPr>
          <a:xfrm>
            <a:off x="843748" y="1003590"/>
            <a:ext cx="4220092" cy="5104950"/>
          </a:xfrm>
          <a:prstGeom prst="rect">
            <a:avLst/>
          </a:prstGeom>
        </p:spPr>
      </p:pic>
      <p:sp>
        <p:nvSpPr>
          <p:cNvPr id="5" name="TextBox 4">
            <a:extLst>
              <a:ext uri="{FF2B5EF4-FFF2-40B4-BE49-F238E27FC236}">
                <a16:creationId xmlns="" xmlns:a16="http://schemas.microsoft.com/office/drawing/2014/main" id="{2C5E85D1-6C30-439B-8E7F-65D2768DF49F}"/>
              </a:ext>
            </a:extLst>
          </p:cNvPr>
          <p:cNvSpPr txBox="1"/>
          <p:nvPr/>
        </p:nvSpPr>
        <p:spPr>
          <a:xfrm>
            <a:off x="5063840" y="1003590"/>
            <a:ext cx="3269672" cy="4185761"/>
          </a:xfrm>
          <a:prstGeom prst="rect">
            <a:avLst/>
          </a:prstGeom>
          <a:noFill/>
        </p:spPr>
        <p:txBody>
          <a:bodyPr wrap="square" rtlCol="0">
            <a:spAutoFit/>
          </a:bodyPr>
          <a:lstStyle/>
          <a:p>
            <a:r>
              <a:rPr lang="en-US" dirty="0"/>
              <a:t>Non-Executive Members (Term ending 31 December 2018)</a:t>
            </a:r>
          </a:p>
          <a:p>
            <a:pPr marL="342900" indent="-342900">
              <a:buFont typeface="+mj-lt"/>
              <a:buAutoNum type="arabicPeriod"/>
            </a:pPr>
            <a:r>
              <a:rPr lang="en-US" dirty="0"/>
              <a:t>Re. </a:t>
            </a:r>
            <a:r>
              <a:rPr lang="en-US" dirty="0" err="1"/>
              <a:t>Dr</a:t>
            </a:r>
            <a:r>
              <a:rPr lang="en-US" dirty="0"/>
              <a:t> V. Mehana </a:t>
            </a:r>
            <a:r>
              <a:rPr lang="en-US" sz="1400" dirty="0"/>
              <a:t>(Serving 2</a:t>
            </a:r>
            <a:r>
              <a:rPr lang="en-US" sz="1400" baseline="30000" dirty="0"/>
              <a:t>nd</a:t>
            </a:r>
            <a:r>
              <a:rPr lang="en-US" sz="1400" dirty="0"/>
              <a:t> Term)</a:t>
            </a:r>
          </a:p>
          <a:p>
            <a:pPr marL="342900" indent="-342900">
              <a:buFont typeface="+mj-lt"/>
              <a:buAutoNum type="arabicPeriod"/>
            </a:pPr>
            <a:r>
              <a:rPr lang="en-US" dirty="0"/>
              <a:t>Adv. N. Memani </a:t>
            </a:r>
            <a:r>
              <a:rPr lang="en-US" sz="1400" dirty="0"/>
              <a:t>(Serving 2nd Term)</a:t>
            </a:r>
          </a:p>
          <a:p>
            <a:pPr marL="342900" indent="-342900">
              <a:buFont typeface="+mj-lt"/>
              <a:buAutoNum type="arabicPeriod"/>
            </a:pPr>
            <a:r>
              <a:rPr lang="en-US" dirty="0"/>
              <a:t>Mr. </a:t>
            </a:r>
            <a:r>
              <a:rPr lang="en-US" dirty="0" err="1"/>
              <a:t>Taurean</a:t>
            </a:r>
            <a:r>
              <a:rPr lang="en-US" dirty="0"/>
              <a:t> </a:t>
            </a:r>
            <a:r>
              <a:rPr lang="en-US" dirty="0" err="1"/>
              <a:t>holmes</a:t>
            </a:r>
            <a:endParaRPr lang="en-US" dirty="0"/>
          </a:p>
          <a:p>
            <a:pPr marL="342900" indent="-342900">
              <a:buFont typeface="+mj-lt"/>
              <a:buAutoNum type="arabicPeriod"/>
            </a:pPr>
            <a:r>
              <a:rPr lang="en-US" dirty="0"/>
              <a:t>Mr. Rajesh Jock</a:t>
            </a:r>
          </a:p>
          <a:p>
            <a:pPr marL="342900" indent="-342900">
              <a:buFont typeface="+mj-lt"/>
              <a:buAutoNum type="arabicPeriod"/>
            </a:pPr>
            <a:r>
              <a:rPr lang="en-US" dirty="0"/>
              <a:t>Ms. Marina Constas</a:t>
            </a:r>
          </a:p>
          <a:p>
            <a:pPr marL="342900" indent="-342900">
              <a:buFont typeface="+mj-lt"/>
              <a:buAutoNum type="arabicPeriod"/>
            </a:pPr>
            <a:r>
              <a:rPr lang="en-US" dirty="0"/>
              <a:t>Ms. Thandile Sunduza</a:t>
            </a:r>
          </a:p>
          <a:p>
            <a:pPr marL="342900" indent="-342900">
              <a:buFont typeface="+mj-lt"/>
              <a:buAutoNum type="arabicPeriod"/>
            </a:pPr>
            <a:r>
              <a:rPr lang="en-US" dirty="0"/>
              <a:t>Mr. Bhekumusa Dlamini</a:t>
            </a:r>
          </a:p>
          <a:p>
            <a:pPr marL="342900" indent="-342900">
              <a:buFont typeface="+mj-lt"/>
              <a:buAutoNum type="arabicPeriod"/>
            </a:pPr>
            <a:endParaRPr lang="en-US" dirty="0"/>
          </a:p>
          <a:p>
            <a:r>
              <a:rPr lang="en-US" dirty="0"/>
              <a:t>Executive members</a:t>
            </a:r>
          </a:p>
          <a:p>
            <a:pPr marL="342900" indent="-342900">
              <a:buFont typeface="+mj-lt"/>
              <a:buAutoNum type="arabicPeriod"/>
            </a:pPr>
            <a:r>
              <a:rPr lang="en-US" dirty="0"/>
              <a:t>Adv. Seeng Letele</a:t>
            </a:r>
          </a:p>
          <a:p>
            <a:pPr marL="342900" indent="-342900">
              <a:buFont typeface="+mj-lt"/>
              <a:buAutoNum type="arabicPeriod"/>
            </a:pPr>
            <a:r>
              <a:rPr lang="en-US" dirty="0"/>
              <a:t>Themba Mabuya</a:t>
            </a:r>
            <a:endParaRPr lang="en-ZA" dirty="0"/>
          </a:p>
        </p:txBody>
      </p:sp>
    </p:spTree>
    <p:extLst>
      <p:ext uri="{BB962C8B-B14F-4D97-AF65-F5344CB8AC3E}">
        <p14:creationId xmlns="" xmlns:p14="http://schemas.microsoft.com/office/powerpoint/2010/main" val="174668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2315907"/>
            <a:ext cx="8229600" cy="20983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ZA" sz="4000" b="1" dirty="0">
                <a:solidFill>
                  <a:srgbClr val="005800"/>
                </a:solidFill>
              </a:rPr>
              <a:t>Financial Performance and Audit Plan</a:t>
            </a:r>
          </a:p>
          <a:p>
            <a:pPr marL="0" indent="0" algn="ctr">
              <a:buFont typeface="Arial"/>
              <a:buNone/>
            </a:pPr>
            <a:r>
              <a:rPr lang="en-ZA" b="1" dirty="0">
                <a:solidFill>
                  <a:srgbClr val="005800"/>
                </a:solidFill>
              </a:rPr>
              <a:t>Nathi Dube</a:t>
            </a:r>
          </a:p>
          <a:p>
            <a:pPr marL="0" indent="0" algn="ctr">
              <a:buFont typeface="Arial"/>
              <a:buNone/>
            </a:pPr>
            <a:r>
              <a:rPr lang="en-ZA" sz="2800" b="1" dirty="0">
                <a:solidFill>
                  <a:srgbClr val="005800"/>
                </a:solidFill>
              </a:rPr>
              <a:t>Acting CFO</a:t>
            </a:r>
          </a:p>
          <a:p>
            <a:pPr marL="0" indent="0" algn="ctr">
              <a:buFont typeface="Arial"/>
              <a:buNone/>
            </a:pPr>
            <a:endParaRPr lang="en-ZA" sz="4800" b="1" dirty="0">
              <a:solidFill>
                <a:srgbClr val="005800"/>
              </a:solidFill>
            </a:endParaRPr>
          </a:p>
          <a:p>
            <a:pPr marL="0" indent="0" algn="ctr">
              <a:buFont typeface="Arial"/>
              <a:buNone/>
            </a:pPr>
            <a:endParaRPr lang="en-ZA" sz="4800" b="1" dirty="0">
              <a:solidFill>
                <a:srgbClr val="005800"/>
              </a:solidFill>
            </a:endParaRPr>
          </a:p>
        </p:txBody>
      </p:sp>
      <p:sp>
        <p:nvSpPr>
          <p:cNvPr id="2" name="Slide Number Placeholder 1"/>
          <p:cNvSpPr>
            <a:spLocks noGrp="1"/>
          </p:cNvSpPr>
          <p:nvPr>
            <p:ph type="sldNum" sz="quarter" idx="12"/>
          </p:nvPr>
        </p:nvSpPr>
        <p:spPr/>
        <p:txBody>
          <a:bodyPr/>
          <a:lstStyle/>
          <a:p>
            <a:fld id="{76CA9E7B-CB17-0B4A-B4E1-519665044527}" type="slidenum">
              <a:rPr lang="en-US" smtClean="0"/>
              <a:pPr/>
              <a:t>15</a:t>
            </a:fld>
            <a:endParaRPr lang="en-US" dirty="0"/>
          </a:p>
        </p:txBody>
      </p:sp>
    </p:spTree>
    <p:extLst>
      <p:ext uri="{BB962C8B-B14F-4D97-AF65-F5344CB8AC3E}">
        <p14:creationId xmlns="" xmlns:p14="http://schemas.microsoft.com/office/powerpoint/2010/main" val="415458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pPr algn="ctr"/>
            <a:r>
              <a:rPr lang="en-ZA" sz="2800" u="sng" dirty="0">
                <a:solidFill>
                  <a:srgbClr val="005800"/>
                </a:solidFill>
              </a:rPr>
              <a:t>Annual Financial Statements </a:t>
            </a:r>
          </a:p>
        </p:txBody>
      </p:sp>
      <p:sp>
        <p:nvSpPr>
          <p:cNvPr id="6" name="Slide Number Placeholder 5"/>
          <p:cNvSpPr>
            <a:spLocks noGrp="1"/>
          </p:cNvSpPr>
          <p:nvPr>
            <p:ph type="sldNum" sz="quarter" idx="12"/>
          </p:nvPr>
        </p:nvSpPr>
        <p:spPr/>
        <p:txBody>
          <a:bodyPr/>
          <a:lstStyle/>
          <a:p>
            <a:fld id="{76CA9E7B-CB17-0B4A-B4E1-519665044527}" type="slidenum">
              <a:rPr lang="en-US" smtClean="0"/>
              <a:pPr/>
              <a:t>16</a:t>
            </a:fld>
            <a:endParaRPr lang="en-US" dirty="0"/>
          </a:p>
        </p:txBody>
      </p:sp>
      <p:pic>
        <p:nvPicPr>
          <p:cNvPr id="3" name="Picture 2">
            <a:extLst>
              <a:ext uri="{FF2B5EF4-FFF2-40B4-BE49-F238E27FC236}">
                <a16:creationId xmlns="" xmlns:a16="http://schemas.microsoft.com/office/drawing/2014/main" id="{8341AB4D-8759-4CE6-A41E-187A84055AEA}"/>
              </a:ext>
            </a:extLst>
          </p:cNvPr>
          <p:cNvPicPr>
            <a:picLocks noChangeAspect="1"/>
          </p:cNvPicPr>
          <p:nvPr/>
        </p:nvPicPr>
        <p:blipFill>
          <a:blip r:embed="rId2"/>
          <a:stretch>
            <a:fillRect/>
          </a:stretch>
        </p:blipFill>
        <p:spPr>
          <a:xfrm>
            <a:off x="881105" y="615820"/>
            <a:ext cx="6695353" cy="5831634"/>
          </a:xfrm>
          <a:prstGeom prst="rect">
            <a:avLst/>
          </a:prstGeom>
        </p:spPr>
      </p:pic>
    </p:spTree>
    <p:extLst>
      <p:ext uri="{BB962C8B-B14F-4D97-AF65-F5344CB8AC3E}">
        <p14:creationId xmlns="" xmlns:p14="http://schemas.microsoft.com/office/powerpoint/2010/main" val="263812443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800" u="sng" dirty="0"/>
              <a:t>Annual Financial Statements (continued) </a:t>
            </a:r>
          </a:p>
        </p:txBody>
      </p:sp>
      <p:sp>
        <p:nvSpPr>
          <p:cNvPr id="3" name="Content Placeholder 2"/>
          <p:cNvSpPr>
            <a:spLocks noGrp="1"/>
          </p:cNvSpPr>
          <p:nvPr>
            <p:ph idx="1"/>
          </p:nvPr>
        </p:nvSpPr>
        <p:spPr>
          <a:xfrm>
            <a:off x="457200" y="713096"/>
            <a:ext cx="8229600" cy="5442044"/>
          </a:xfrm>
        </p:spPr>
        <p:txBody>
          <a:bodyPr>
            <a:normAutofit/>
          </a:bodyPr>
          <a:lstStyle/>
          <a:p>
            <a:pPr>
              <a:lnSpc>
                <a:spcPct val="170000"/>
              </a:lnSpc>
            </a:pPr>
            <a:endParaRPr lang="en-ZA" sz="3700" dirty="0"/>
          </a:p>
          <a:p>
            <a:endParaRPr lang="en-ZA" sz="2800"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17</a:t>
            </a:fld>
            <a:endParaRPr lang="en-US" dirty="0"/>
          </a:p>
        </p:txBody>
      </p:sp>
      <p:pic>
        <p:nvPicPr>
          <p:cNvPr id="4" name="Picture 3">
            <a:extLst>
              <a:ext uri="{FF2B5EF4-FFF2-40B4-BE49-F238E27FC236}">
                <a16:creationId xmlns="" xmlns:a16="http://schemas.microsoft.com/office/drawing/2014/main" id="{DE0665C6-D8AB-4E1D-99E2-1788E6D78011}"/>
              </a:ext>
            </a:extLst>
          </p:cNvPr>
          <p:cNvPicPr>
            <a:picLocks noChangeAspect="1"/>
          </p:cNvPicPr>
          <p:nvPr/>
        </p:nvPicPr>
        <p:blipFill>
          <a:blip r:embed="rId2"/>
          <a:stretch>
            <a:fillRect/>
          </a:stretch>
        </p:blipFill>
        <p:spPr>
          <a:xfrm>
            <a:off x="713791" y="702860"/>
            <a:ext cx="6969967" cy="5831387"/>
          </a:xfrm>
          <a:prstGeom prst="rect">
            <a:avLst/>
          </a:prstGeom>
        </p:spPr>
      </p:pic>
    </p:spTree>
    <p:extLst>
      <p:ext uri="{BB962C8B-B14F-4D97-AF65-F5344CB8AC3E}">
        <p14:creationId xmlns="" xmlns:p14="http://schemas.microsoft.com/office/powerpoint/2010/main" val="372419148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800" u="sng" dirty="0">
                <a:solidFill>
                  <a:srgbClr val="005800"/>
                </a:solidFill>
              </a:rPr>
              <a:t>Annual Financial Statements (continued) </a:t>
            </a:r>
          </a:p>
        </p:txBody>
      </p:sp>
      <p:sp>
        <p:nvSpPr>
          <p:cNvPr id="7" name="Slide Number Placeholder 6"/>
          <p:cNvSpPr>
            <a:spLocks noGrp="1"/>
          </p:cNvSpPr>
          <p:nvPr>
            <p:ph type="sldNum" sz="quarter" idx="12"/>
          </p:nvPr>
        </p:nvSpPr>
        <p:spPr/>
        <p:txBody>
          <a:bodyPr/>
          <a:lstStyle/>
          <a:p>
            <a:fld id="{76CA9E7B-CB17-0B4A-B4E1-519665044527}" type="slidenum">
              <a:rPr lang="en-US" smtClean="0"/>
              <a:pPr/>
              <a:t>18</a:t>
            </a:fld>
            <a:endParaRPr lang="en-US" dirty="0"/>
          </a:p>
        </p:txBody>
      </p:sp>
      <p:pic>
        <p:nvPicPr>
          <p:cNvPr id="3" name="Picture 2">
            <a:extLst>
              <a:ext uri="{FF2B5EF4-FFF2-40B4-BE49-F238E27FC236}">
                <a16:creationId xmlns="" xmlns:a16="http://schemas.microsoft.com/office/drawing/2014/main" id="{4084D44F-2195-436B-A473-91C5811BBFAF}"/>
              </a:ext>
            </a:extLst>
          </p:cNvPr>
          <p:cNvPicPr>
            <a:picLocks noChangeAspect="1"/>
          </p:cNvPicPr>
          <p:nvPr/>
        </p:nvPicPr>
        <p:blipFill>
          <a:blip r:embed="rId2"/>
          <a:stretch>
            <a:fillRect/>
          </a:stretch>
        </p:blipFill>
        <p:spPr>
          <a:xfrm>
            <a:off x="700768" y="879021"/>
            <a:ext cx="7219950" cy="3924300"/>
          </a:xfrm>
          <a:prstGeom prst="rect">
            <a:avLst/>
          </a:prstGeom>
        </p:spPr>
      </p:pic>
    </p:spTree>
    <p:extLst>
      <p:ext uri="{BB962C8B-B14F-4D97-AF65-F5344CB8AC3E}">
        <p14:creationId xmlns="" xmlns:p14="http://schemas.microsoft.com/office/powerpoint/2010/main" val="325789578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pPr algn="ctr"/>
            <a:r>
              <a:rPr lang="en-ZA" sz="2800" u="sng" dirty="0">
                <a:solidFill>
                  <a:srgbClr val="005800"/>
                </a:solidFill>
              </a:rPr>
              <a:t>Annual Financial Statements (continued) </a:t>
            </a:r>
          </a:p>
        </p:txBody>
      </p:sp>
      <p:sp>
        <p:nvSpPr>
          <p:cNvPr id="5" name="Slide Number Placeholder 4"/>
          <p:cNvSpPr>
            <a:spLocks noGrp="1"/>
          </p:cNvSpPr>
          <p:nvPr>
            <p:ph type="sldNum" sz="quarter" idx="12"/>
          </p:nvPr>
        </p:nvSpPr>
        <p:spPr/>
        <p:txBody>
          <a:bodyPr/>
          <a:lstStyle/>
          <a:p>
            <a:fld id="{76CA9E7B-CB17-0B4A-B4E1-519665044527}" type="slidenum">
              <a:rPr lang="en-US" smtClean="0"/>
              <a:pPr/>
              <a:t>19</a:t>
            </a:fld>
            <a:endParaRPr lang="en-US" dirty="0"/>
          </a:p>
        </p:txBody>
      </p:sp>
      <p:pic>
        <p:nvPicPr>
          <p:cNvPr id="4" name="Picture 3">
            <a:extLst>
              <a:ext uri="{FF2B5EF4-FFF2-40B4-BE49-F238E27FC236}">
                <a16:creationId xmlns="" xmlns:a16="http://schemas.microsoft.com/office/drawing/2014/main" id="{3E8D1457-A27B-45E2-B347-ADD209AD7DB6}"/>
              </a:ext>
            </a:extLst>
          </p:cNvPr>
          <p:cNvPicPr>
            <a:picLocks noChangeAspect="1"/>
          </p:cNvPicPr>
          <p:nvPr/>
        </p:nvPicPr>
        <p:blipFill>
          <a:blip r:embed="rId2"/>
          <a:stretch>
            <a:fillRect/>
          </a:stretch>
        </p:blipFill>
        <p:spPr>
          <a:xfrm>
            <a:off x="921977" y="568040"/>
            <a:ext cx="6758870" cy="5943601"/>
          </a:xfrm>
          <a:prstGeom prst="rect">
            <a:avLst/>
          </a:prstGeom>
        </p:spPr>
      </p:pic>
    </p:spTree>
    <p:extLst>
      <p:ext uri="{BB962C8B-B14F-4D97-AF65-F5344CB8AC3E}">
        <p14:creationId xmlns="" xmlns:p14="http://schemas.microsoft.com/office/powerpoint/2010/main" val="96706495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632" y="896034"/>
            <a:ext cx="8221846" cy="4931478"/>
          </a:xfrm>
          <a:prstGeom prst="rect">
            <a:avLst/>
          </a:prstGeom>
          <a:noFill/>
        </p:spPr>
        <p:txBody>
          <a:bodyPr wrap="square" rtlCol="0">
            <a:spAutoFit/>
          </a:bodyPr>
          <a:lstStyle/>
          <a:p>
            <a:pPr marL="342900" indent="-342900">
              <a:lnSpc>
                <a:spcPct val="300000"/>
              </a:lnSpc>
              <a:buFont typeface="+mj-lt"/>
              <a:buAutoNum type="arabicPeriod"/>
            </a:pPr>
            <a:r>
              <a:rPr lang="en-US" b="1" dirty="0"/>
              <a:t>2017/18 ANNUAL PRFORMANCE REPORT</a:t>
            </a:r>
            <a:r>
              <a:rPr lang="en-ZA" b="1" dirty="0"/>
              <a:t>				</a:t>
            </a:r>
            <a:r>
              <a:rPr lang="en-US" b="1" dirty="0"/>
              <a:t>	</a:t>
            </a:r>
          </a:p>
          <a:p>
            <a:pPr marL="342900" indent="-342900">
              <a:lnSpc>
                <a:spcPct val="300000"/>
              </a:lnSpc>
              <a:buFont typeface="+mj-lt"/>
              <a:buAutoNum type="arabicPeriod"/>
            </a:pPr>
            <a:r>
              <a:rPr lang="en-ZA" b="1" dirty="0"/>
              <a:t>MANAGEMENT STRUCTURES, INCUMBENTS AND SENIOR MANAGEMENT VACANCIES</a:t>
            </a:r>
          </a:p>
          <a:p>
            <a:pPr marL="342900" indent="-342900">
              <a:lnSpc>
                <a:spcPct val="300000"/>
              </a:lnSpc>
              <a:buFont typeface="+mj-lt"/>
              <a:buAutoNum type="arabicPeriod"/>
            </a:pPr>
            <a:r>
              <a:rPr lang="en-US" b="1" dirty="0"/>
              <a:t>BOARD MEMBERS</a:t>
            </a:r>
          </a:p>
          <a:p>
            <a:pPr marL="342900" indent="-342900">
              <a:lnSpc>
                <a:spcPct val="300000"/>
              </a:lnSpc>
              <a:buFont typeface="+mj-lt"/>
              <a:buAutoNum type="arabicPeriod"/>
            </a:pPr>
            <a:r>
              <a:rPr lang="en-US" b="1" dirty="0"/>
              <a:t>FINANCIAL PERFORMANCE</a:t>
            </a:r>
            <a:endParaRPr lang="en-ZA" b="1" dirty="0"/>
          </a:p>
          <a:p>
            <a:pPr marL="342900" indent="-342900">
              <a:lnSpc>
                <a:spcPct val="300000"/>
              </a:lnSpc>
              <a:buFont typeface="+mj-lt"/>
              <a:buAutoNum type="arabicPeriod"/>
            </a:pPr>
            <a:r>
              <a:rPr lang="en-ZA" b="1" dirty="0"/>
              <a:t>DRAFT AUDIT FINDINGS AND REMEDIAL AUDIT PLAN</a:t>
            </a:r>
          </a:p>
        </p:txBody>
      </p:sp>
      <p:sp>
        <p:nvSpPr>
          <p:cNvPr id="7" name="object 2"/>
          <p:cNvSpPr txBox="1">
            <a:spLocks noGrp="1"/>
          </p:cNvSpPr>
          <p:nvPr>
            <p:ph type="title"/>
          </p:nvPr>
        </p:nvSpPr>
        <p:spPr>
          <a:xfrm>
            <a:off x="457200" y="265040"/>
            <a:ext cx="7198659" cy="452560"/>
          </a:xfrm>
          <a:prstGeom prst="rect">
            <a:avLst/>
          </a:prstGeom>
        </p:spPr>
        <p:txBody>
          <a:bodyPr vert="horz" wrap="square" lIns="0" tIns="0" rIns="0" bIns="0" rtlCol="0" anchor="ctr">
            <a:spAutoFit/>
          </a:bodyPr>
          <a:lstStyle>
            <a:lvl1pPr algn="l" defTabSz="457200" rtl="0" eaLnBrk="1" latinLnBrk="0" hangingPunct="1">
              <a:spcBef>
                <a:spcPct val="0"/>
              </a:spcBef>
              <a:buNone/>
              <a:defRPr sz="4400" b="1" kern="1200">
                <a:solidFill>
                  <a:srgbClr val="008000"/>
                </a:solidFill>
                <a:latin typeface="+mj-lt"/>
                <a:ea typeface="+mj-ea"/>
                <a:cs typeface="+mj-cs"/>
              </a:defRPr>
            </a:lvl1pPr>
          </a:lstStyle>
          <a:p>
            <a:pPr marL="7701"/>
            <a:r>
              <a:rPr lang="en-ZA" sz="2941" spc="3" dirty="0">
                <a:solidFill>
                  <a:schemeClr val="accent1"/>
                </a:solidFill>
                <a:latin typeface="+mn-lt"/>
                <a:cs typeface="Arial Black"/>
              </a:rPr>
              <a:t>Presentation</a:t>
            </a:r>
            <a:r>
              <a:rPr lang="en-ZA" sz="2941" spc="3" dirty="0">
                <a:solidFill>
                  <a:srgbClr val="FA694E"/>
                </a:solidFill>
                <a:latin typeface="+mn-lt"/>
                <a:cs typeface="Arial Black"/>
              </a:rPr>
              <a:t> </a:t>
            </a:r>
            <a:r>
              <a:rPr lang="en-ZA" sz="2941" spc="3" dirty="0">
                <a:solidFill>
                  <a:srgbClr val="595959"/>
                </a:solidFill>
                <a:latin typeface="+mn-lt"/>
                <a:cs typeface="Arial Black"/>
              </a:rPr>
              <a:t>Contents</a:t>
            </a:r>
            <a:endParaRPr lang="en-ZA" sz="2941" dirty="0">
              <a:latin typeface="+mn-lt"/>
              <a:cs typeface="Arial Black"/>
            </a:endParaRPr>
          </a:p>
        </p:txBody>
      </p:sp>
      <p:sp>
        <p:nvSpPr>
          <p:cNvPr id="2" name="Slide Number Placeholder 1"/>
          <p:cNvSpPr>
            <a:spLocks noGrp="1"/>
          </p:cNvSpPr>
          <p:nvPr>
            <p:ph type="sldNum" sz="quarter" idx="12"/>
          </p:nvPr>
        </p:nvSpPr>
        <p:spPr/>
        <p:txBody>
          <a:bodyPr/>
          <a:lstStyle/>
          <a:p>
            <a:fld id="{76CA9E7B-CB17-0B4A-B4E1-519665044527}" type="slidenum">
              <a:rPr lang="en-US" smtClean="0"/>
              <a:pPr/>
              <a:t>2</a:t>
            </a:fld>
            <a:endParaRPr lang="en-US" dirty="0"/>
          </a:p>
        </p:txBody>
      </p:sp>
    </p:spTree>
    <p:extLst>
      <p:ext uri="{BB962C8B-B14F-4D97-AF65-F5344CB8AC3E}">
        <p14:creationId xmlns="" xmlns:p14="http://schemas.microsoft.com/office/powerpoint/2010/main" val="409260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094" y="97356"/>
            <a:ext cx="7483151" cy="658424"/>
          </a:xfrm>
        </p:spPr>
        <p:txBody>
          <a:bodyPr>
            <a:normAutofit/>
          </a:bodyPr>
          <a:lstStyle/>
          <a:p>
            <a:pPr algn="ctr"/>
            <a:r>
              <a:rPr lang="en-ZA" sz="3600" dirty="0"/>
              <a:t>Remedial Audit Plan</a:t>
            </a:r>
          </a:p>
        </p:txBody>
      </p:sp>
      <p:sp>
        <p:nvSpPr>
          <p:cNvPr id="4" name="Slide Number Placeholder 3"/>
          <p:cNvSpPr>
            <a:spLocks noGrp="1"/>
          </p:cNvSpPr>
          <p:nvPr>
            <p:ph type="sldNum" sz="quarter" idx="12"/>
          </p:nvPr>
        </p:nvSpPr>
        <p:spPr/>
        <p:txBody>
          <a:bodyPr/>
          <a:lstStyle/>
          <a:p>
            <a:fld id="{76CA9E7B-CB17-0B4A-B4E1-519665044527}" type="slidenum">
              <a:rPr lang="en-US" smtClean="0"/>
              <a:pPr/>
              <a:t>20</a:t>
            </a:fld>
            <a:endParaRPr lang="en-US" dirty="0"/>
          </a:p>
        </p:txBody>
      </p:sp>
      <p:graphicFrame>
        <p:nvGraphicFramePr>
          <p:cNvPr id="7" name="Content Placeholder 5">
            <a:extLst>
              <a:ext uri="{FF2B5EF4-FFF2-40B4-BE49-F238E27FC236}">
                <a16:creationId xmlns="" xmlns:a16="http://schemas.microsoft.com/office/drawing/2014/main" id="{A4FAA4E9-4092-4F87-830C-091979E1C272}"/>
              </a:ext>
            </a:extLst>
          </p:cNvPr>
          <p:cNvGraphicFramePr>
            <a:graphicFrameLocks noGrp="1"/>
          </p:cNvGraphicFramePr>
          <p:nvPr>
            <p:ph idx="1"/>
            <p:extLst>
              <p:ext uri="{D42A27DB-BD31-4B8C-83A1-F6EECF244321}">
                <p14:modId xmlns="" xmlns:p14="http://schemas.microsoft.com/office/powerpoint/2010/main" val="4122246619"/>
              </p:ext>
            </p:extLst>
          </p:nvPr>
        </p:nvGraphicFramePr>
        <p:xfrm>
          <a:off x="457200" y="949615"/>
          <a:ext cx="8229600" cy="5647431"/>
        </p:xfrm>
        <a:graphic>
          <a:graphicData uri="http://schemas.openxmlformats.org/drawingml/2006/table">
            <a:tbl>
              <a:tblPr firstRow="1" bandRow="1">
                <a:tableStyleId>{5C22544A-7EE6-4342-B048-85BDC9FD1C3A}</a:tableStyleId>
              </a:tblPr>
              <a:tblGrid>
                <a:gridCol w="1645920">
                  <a:extLst>
                    <a:ext uri="{9D8B030D-6E8A-4147-A177-3AD203B41FA5}">
                      <a16:colId xmlns="" xmlns:a16="http://schemas.microsoft.com/office/drawing/2014/main" val="1208014190"/>
                    </a:ext>
                  </a:extLst>
                </a:gridCol>
                <a:gridCol w="2306648">
                  <a:extLst>
                    <a:ext uri="{9D8B030D-6E8A-4147-A177-3AD203B41FA5}">
                      <a16:colId xmlns="" xmlns:a16="http://schemas.microsoft.com/office/drawing/2014/main" val="4087797761"/>
                    </a:ext>
                  </a:extLst>
                </a:gridCol>
                <a:gridCol w="985192">
                  <a:extLst>
                    <a:ext uri="{9D8B030D-6E8A-4147-A177-3AD203B41FA5}">
                      <a16:colId xmlns="" xmlns:a16="http://schemas.microsoft.com/office/drawing/2014/main" val="2308968189"/>
                    </a:ext>
                  </a:extLst>
                </a:gridCol>
                <a:gridCol w="1645920">
                  <a:extLst>
                    <a:ext uri="{9D8B030D-6E8A-4147-A177-3AD203B41FA5}">
                      <a16:colId xmlns="" xmlns:a16="http://schemas.microsoft.com/office/drawing/2014/main" val="2833031735"/>
                    </a:ext>
                  </a:extLst>
                </a:gridCol>
                <a:gridCol w="1645920">
                  <a:extLst>
                    <a:ext uri="{9D8B030D-6E8A-4147-A177-3AD203B41FA5}">
                      <a16:colId xmlns="" xmlns:a16="http://schemas.microsoft.com/office/drawing/2014/main" val="2293558011"/>
                    </a:ext>
                  </a:extLst>
                </a:gridCol>
              </a:tblGrid>
              <a:tr h="582264">
                <a:tc>
                  <a:txBody>
                    <a:bodyPr/>
                    <a:lstStyle/>
                    <a:p>
                      <a:r>
                        <a:rPr lang="en-ZA" sz="1600" dirty="0"/>
                        <a:t>FINDINGS</a:t>
                      </a:r>
                    </a:p>
                  </a:txBody>
                  <a:tcPr/>
                </a:tc>
                <a:tc>
                  <a:txBody>
                    <a:bodyPr/>
                    <a:lstStyle/>
                    <a:p>
                      <a:r>
                        <a:rPr lang="en-ZA" sz="1600" dirty="0"/>
                        <a:t>ACTION PLAN</a:t>
                      </a:r>
                    </a:p>
                  </a:txBody>
                  <a:tcPr/>
                </a:tc>
                <a:tc>
                  <a:txBody>
                    <a:bodyPr/>
                    <a:lstStyle/>
                    <a:p>
                      <a:r>
                        <a:rPr lang="en-US" sz="1600" dirty="0"/>
                        <a:t>I</a:t>
                      </a:r>
                      <a:r>
                        <a:rPr lang="en-ZA" sz="1600" dirty="0"/>
                        <a:t>MPLEMENTATION DATE</a:t>
                      </a:r>
                    </a:p>
                  </a:txBody>
                  <a:tcPr/>
                </a:tc>
                <a:tc>
                  <a:txBody>
                    <a:bodyPr/>
                    <a:lstStyle/>
                    <a:p>
                      <a:r>
                        <a:rPr lang="en-ZA" sz="1600" dirty="0"/>
                        <a:t>PROGRESS</a:t>
                      </a:r>
                    </a:p>
                  </a:txBody>
                  <a:tcPr/>
                </a:tc>
                <a:tc>
                  <a:txBody>
                    <a:bodyPr/>
                    <a:lstStyle/>
                    <a:p>
                      <a:r>
                        <a:rPr lang="en-ZA" sz="1600" dirty="0"/>
                        <a:t>RESPONSIBLE PERSON</a:t>
                      </a:r>
                    </a:p>
                  </a:txBody>
                  <a:tcPr/>
                </a:tc>
                <a:extLst>
                  <a:ext uri="{0D108BD9-81ED-4DB2-BD59-A6C34878D82A}">
                    <a16:rowId xmlns="" xmlns:a16="http://schemas.microsoft.com/office/drawing/2014/main" val="3674536321"/>
                  </a:ext>
                </a:extLst>
              </a:tr>
              <a:tr h="4824471">
                <a:tc>
                  <a:txBody>
                    <a:bodyPr/>
                    <a:lstStyle/>
                    <a:p>
                      <a:r>
                        <a:rPr lang="en-ZA" sz="1600" dirty="0"/>
                        <a:t>1</a:t>
                      </a:r>
                      <a:r>
                        <a:rPr lang="en-ZA" sz="1600" b="1" dirty="0"/>
                        <a:t>. </a:t>
                      </a:r>
                      <a:r>
                        <a:rPr lang="en-US" sz="1600" b="1" dirty="0"/>
                        <a:t>Submission of annual financial statements on 31 May 2018 not approved by the accounting authority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i="1" kern="1200" dirty="0">
                          <a:solidFill>
                            <a:schemeClr val="dk1"/>
                          </a:solidFill>
                          <a:effectLst/>
                          <a:latin typeface="+mn-lt"/>
                          <a:ea typeface="+mn-ea"/>
                          <a:cs typeface="+mn-cs"/>
                        </a:rPr>
                        <a:t>(Finding corresponding to Audit Report paragraph 24)</a:t>
                      </a:r>
                    </a:p>
                    <a:p>
                      <a:endParaRPr lang="en-ZA" sz="1600" dirty="0"/>
                    </a:p>
                  </a:txBody>
                  <a:tcPr/>
                </a:tc>
                <a:tc>
                  <a:txBody>
                    <a:bodyPr/>
                    <a:lstStyle/>
                    <a:p>
                      <a:pPr marL="0" indent="0">
                        <a:buFont typeface="Arial" panose="020B0604020202020204" pitchFamily="34" charset="0"/>
                        <a:buNone/>
                      </a:pPr>
                      <a:r>
                        <a:rPr lang="en-US" sz="1600" dirty="0"/>
                        <a:t>Management will develop a detailed project plan indicating the detailed timelines building to the compilation of Annual Financial Statements to be submitted that will be discussed at EXCO as a standing agenda item.</a:t>
                      </a:r>
                      <a:endParaRPr lang="en-ZA" sz="1600" dirty="0"/>
                    </a:p>
                  </a:txBody>
                  <a:tcPr/>
                </a:tc>
                <a:tc>
                  <a:txBody>
                    <a:bodyPr/>
                    <a:lstStyle/>
                    <a:p>
                      <a:r>
                        <a:rPr lang="en-ZA" sz="1600" dirty="0"/>
                        <a:t>Year end 2018/19 AFS preparation.</a:t>
                      </a:r>
                    </a:p>
                  </a:txBody>
                  <a:tcPr/>
                </a:tc>
                <a:tc>
                  <a:txBody>
                    <a:bodyPr/>
                    <a:lstStyle/>
                    <a:p>
                      <a:pPr marL="176213" indent="-176213">
                        <a:buFont typeface="Arial" panose="020B0604020202020204" pitchFamily="34" charset="0"/>
                        <a:buChar char="•"/>
                      </a:pPr>
                      <a:r>
                        <a:rPr lang="en-US" sz="1600" dirty="0"/>
                        <a:t>In progress – the proposed detailed project plan will be discussed at the next Exco meeting by 31 Oct 2018</a:t>
                      </a:r>
                      <a:endParaRPr lang="en-ZA" sz="1600" dirty="0"/>
                    </a:p>
                  </a:txBody>
                  <a:tcPr/>
                </a:tc>
                <a:tc>
                  <a:txBody>
                    <a:bodyPr/>
                    <a:lstStyle/>
                    <a:p>
                      <a:r>
                        <a:rPr lang="en-ZA" sz="1600" dirty="0"/>
                        <a:t>Acting CFO</a:t>
                      </a:r>
                    </a:p>
                  </a:txBody>
                  <a:tcPr/>
                </a:tc>
                <a:extLst>
                  <a:ext uri="{0D108BD9-81ED-4DB2-BD59-A6C34878D82A}">
                    <a16:rowId xmlns="" xmlns:a16="http://schemas.microsoft.com/office/drawing/2014/main" val="1621906424"/>
                  </a:ext>
                </a:extLst>
              </a:tr>
            </a:tbl>
          </a:graphicData>
        </a:graphic>
      </p:graphicFrame>
    </p:spTree>
    <p:extLst>
      <p:ext uri="{BB962C8B-B14F-4D97-AF65-F5344CB8AC3E}">
        <p14:creationId xmlns="" xmlns:p14="http://schemas.microsoft.com/office/powerpoint/2010/main" val="2978786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CA9E7B-CB17-0B4A-B4E1-519665044527}" type="slidenum">
              <a:rPr lang="en-US" smtClean="0"/>
              <a:pPr/>
              <a:t>21</a:t>
            </a:fld>
            <a:endParaRPr lang="en-US" dirty="0"/>
          </a:p>
        </p:txBody>
      </p:sp>
      <p:sp>
        <p:nvSpPr>
          <p:cNvPr id="4" name="Title 1"/>
          <p:cNvSpPr txBox="1">
            <a:spLocks/>
          </p:cNvSpPr>
          <p:nvPr/>
        </p:nvSpPr>
        <p:spPr>
          <a:xfrm>
            <a:off x="821094" y="97356"/>
            <a:ext cx="7483151" cy="65842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dirty="0">
                <a:solidFill>
                  <a:srgbClr val="005800"/>
                </a:solidFill>
              </a:rPr>
              <a:t>Remedial Audit Plan Cont.</a:t>
            </a:r>
          </a:p>
        </p:txBody>
      </p:sp>
      <p:graphicFrame>
        <p:nvGraphicFramePr>
          <p:cNvPr id="5" name="Content Placeholder 5">
            <a:extLst>
              <a:ext uri="{FF2B5EF4-FFF2-40B4-BE49-F238E27FC236}">
                <a16:creationId xmlns="" xmlns:a16="http://schemas.microsoft.com/office/drawing/2014/main" id="{4B9FB2CD-AD24-4628-813C-8580435D16BE}"/>
              </a:ext>
            </a:extLst>
          </p:cNvPr>
          <p:cNvGraphicFramePr>
            <a:graphicFrameLocks/>
          </p:cNvGraphicFramePr>
          <p:nvPr>
            <p:extLst>
              <p:ext uri="{D42A27DB-BD31-4B8C-83A1-F6EECF244321}">
                <p14:modId xmlns="" xmlns:p14="http://schemas.microsoft.com/office/powerpoint/2010/main" val="322330006"/>
              </p:ext>
            </p:extLst>
          </p:nvPr>
        </p:nvGraphicFramePr>
        <p:xfrm>
          <a:off x="475622" y="755780"/>
          <a:ext cx="8075525" cy="5689475"/>
        </p:xfrm>
        <a:graphic>
          <a:graphicData uri="http://schemas.openxmlformats.org/drawingml/2006/table">
            <a:tbl>
              <a:tblPr firstRow="1" bandRow="1">
                <a:tableStyleId>{5C22544A-7EE6-4342-B048-85BDC9FD1C3A}</a:tableStyleId>
              </a:tblPr>
              <a:tblGrid>
                <a:gridCol w="1615105">
                  <a:extLst>
                    <a:ext uri="{9D8B030D-6E8A-4147-A177-3AD203B41FA5}">
                      <a16:colId xmlns="" xmlns:a16="http://schemas.microsoft.com/office/drawing/2014/main" val="1208014190"/>
                    </a:ext>
                  </a:extLst>
                </a:gridCol>
                <a:gridCol w="2752578">
                  <a:extLst>
                    <a:ext uri="{9D8B030D-6E8A-4147-A177-3AD203B41FA5}">
                      <a16:colId xmlns="" xmlns:a16="http://schemas.microsoft.com/office/drawing/2014/main" val="4087797761"/>
                    </a:ext>
                  </a:extLst>
                </a:gridCol>
                <a:gridCol w="944546">
                  <a:extLst>
                    <a:ext uri="{9D8B030D-6E8A-4147-A177-3AD203B41FA5}">
                      <a16:colId xmlns="" xmlns:a16="http://schemas.microsoft.com/office/drawing/2014/main" val="2308968189"/>
                    </a:ext>
                  </a:extLst>
                </a:gridCol>
                <a:gridCol w="1366575">
                  <a:extLst>
                    <a:ext uri="{9D8B030D-6E8A-4147-A177-3AD203B41FA5}">
                      <a16:colId xmlns="" xmlns:a16="http://schemas.microsoft.com/office/drawing/2014/main" val="2833031735"/>
                    </a:ext>
                  </a:extLst>
                </a:gridCol>
                <a:gridCol w="1396721">
                  <a:extLst>
                    <a:ext uri="{9D8B030D-6E8A-4147-A177-3AD203B41FA5}">
                      <a16:colId xmlns="" xmlns:a16="http://schemas.microsoft.com/office/drawing/2014/main" val="2293558011"/>
                    </a:ext>
                  </a:extLst>
                </a:gridCol>
              </a:tblGrid>
              <a:tr h="734055">
                <a:tc>
                  <a:txBody>
                    <a:bodyPr/>
                    <a:lstStyle/>
                    <a:p>
                      <a:r>
                        <a:rPr lang="en-ZA" sz="1600" dirty="0"/>
                        <a:t>FINDINGS</a:t>
                      </a:r>
                    </a:p>
                  </a:txBody>
                  <a:tcPr/>
                </a:tc>
                <a:tc>
                  <a:txBody>
                    <a:bodyPr/>
                    <a:lstStyle/>
                    <a:p>
                      <a:r>
                        <a:rPr lang="en-ZA" sz="1600" dirty="0"/>
                        <a:t>ACTION PLAN</a:t>
                      </a:r>
                    </a:p>
                  </a:txBody>
                  <a:tcPr/>
                </a:tc>
                <a:tc>
                  <a:txBody>
                    <a:bodyPr/>
                    <a:lstStyle/>
                    <a:p>
                      <a:r>
                        <a:rPr lang="en-US" sz="1600" dirty="0"/>
                        <a:t>I</a:t>
                      </a:r>
                      <a:r>
                        <a:rPr lang="en-ZA" sz="1600" dirty="0"/>
                        <a:t>MPLEMENTATION DATE</a:t>
                      </a:r>
                    </a:p>
                  </a:txBody>
                  <a:tcPr/>
                </a:tc>
                <a:tc>
                  <a:txBody>
                    <a:bodyPr/>
                    <a:lstStyle/>
                    <a:p>
                      <a:r>
                        <a:rPr lang="en-ZA" sz="1600" dirty="0"/>
                        <a:t>PROGRESS</a:t>
                      </a:r>
                    </a:p>
                  </a:txBody>
                  <a:tcPr/>
                </a:tc>
                <a:tc>
                  <a:txBody>
                    <a:bodyPr/>
                    <a:lstStyle/>
                    <a:p>
                      <a:r>
                        <a:rPr lang="en-ZA" sz="1600" dirty="0"/>
                        <a:t>RESPONSIBLE PERSON</a:t>
                      </a:r>
                    </a:p>
                  </a:txBody>
                  <a:tcPr/>
                </a:tc>
                <a:extLst>
                  <a:ext uri="{0D108BD9-81ED-4DB2-BD59-A6C34878D82A}">
                    <a16:rowId xmlns="" xmlns:a16="http://schemas.microsoft.com/office/drawing/2014/main" val="3674536321"/>
                  </a:ext>
                </a:extLst>
              </a:tr>
              <a:tr h="4866515">
                <a:tc>
                  <a:txBody>
                    <a:bodyPr/>
                    <a:lstStyle/>
                    <a:p>
                      <a:r>
                        <a:rPr lang="en-ZA" sz="1600" b="1" dirty="0"/>
                        <a:t>2. </a:t>
                      </a:r>
                      <a:r>
                        <a:rPr lang="en-US" sz="1600" b="1" dirty="0"/>
                        <a:t>Completeness of revenue from non-exchange transactions (levies) and receivables from non-exchange transactions </a:t>
                      </a:r>
                    </a:p>
                    <a:p>
                      <a:r>
                        <a:rPr lang="en-US" sz="1400" i="1" kern="1200" dirty="0">
                          <a:solidFill>
                            <a:schemeClr val="dk1"/>
                          </a:solidFill>
                          <a:effectLst/>
                          <a:latin typeface="+mn-lt"/>
                          <a:ea typeface="+mn-ea"/>
                          <a:cs typeface="+mn-cs"/>
                        </a:rPr>
                        <a:t>(</a:t>
                      </a:r>
                      <a:r>
                        <a:rPr lang="en-ZA" sz="1400" i="1" kern="1200" dirty="0">
                          <a:solidFill>
                            <a:schemeClr val="dk1"/>
                          </a:solidFill>
                          <a:effectLst/>
                          <a:latin typeface="+mn-lt"/>
                          <a:ea typeface="+mn-ea"/>
                          <a:cs typeface="+mn-cs"/>
                        </a:rPr>
                        <a:t>Audit Report paragraph 3, paragraph 23 and paragraph 25. </a:t>
                      </a:r>
                      <a:r>
                        <a:rPr lang="en-US" sz="1400" i="1" kern="1200" dirty="0">
                          <a:solidFill>
                            <a:schemeClr val="dk1"/>
                          </a:solidFill>
                          <a:effectLst/>
                          <a:latin typeface="+mn-lt"/>
                          <a:ea typeface="+mn-ea"/>
                          <a:cs typeface="+mn-cs"/>
                        </a:rPr>
                        <a:t>)</a:t>
                      </a:r>
                      <a:endParaRPr lang="en-ZA" sz="1400" i="1" kern="1200" dirty="0">
                        <a:solidFill>
                          <a:schemeClr val="dk1"/>
                        </a:solidFill>
                        <a:effectLst/>
                        <a:latin typeface="+mn-lt"/>
                        <a:ea typeface="+mn-ea"/>
                        <a:cs typeface="+mn-cs"/>
                      </a:endParaRPr>
                    </a:p>
                  </a:txBody>
                  <a:tcPr/>
                </a:tc>
                <a:tc>
                  <a:txBody>
                    <a:bodyPr/>
                    <a:lstStyle/>
                    <a:p>
                      <a:pPr marL="0" indent="0">
                        <a:buFont typeface="Arial" panose="020B0604020202020204" pitchFamily="34" charset="0"/>
                        <a:buNone/>
                      </a:pPr>
                      <a:r>
                        <a:rPr lang="en-US" sz="1600" dirty="0"/>
                        <a:t>Database of all Sectional Titles Schemes registered with the Deeds </a:t>
                      </a:r>
                    </a:p>
                    <a:p>
                      <a:pPr marL="0" indent="0">
                        <a:buFont typeface="Arial" panose="020B0604020202020204" pitchFamily="34" charset="0"/>
                        <a:buNone/>
                      </a:pPr>
                      <a:r>
                        <a:rPr lang="en-US" sz="1600" dirty="0"/>
                        <a:t>Office. Notice will be issued to at least 60% of the identified sectional titles.</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CSOS will engage other government entities (including SARS, SALGA, etc.) to obtain the data on other forms of community schemes i.e. HOAs, etc.</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Finance will recruit personnel that will perform reconciliations manually while awaiting to procure a revenue management system.</a:t>
                      </a:r>
                    </a:p>
                  </a:txBody>
                  <a:tcPr/>
                </a:tc>
                <a:tc>
                  <a:txBody>
                    <a:bodyPr/>
                    <a:lstStyle/>
                    <a:p>
                      <a:r>
                        <a:rPr lang="en-ZA" sz="1600" dirty="0"/>
                        <a:t>31 March 2019</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3</a:t>
                      </a:r>
                      <a:r>
                        <a:rPr lang="en-ZA" sz="1600" dirty="0"/>
                        <a:t>1 Jan 2019</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0</a:t>
                      </a:r>
                      <a:r>
                        <a:rPr lang="en-ZA" sz="1600" dirty="0"/>
                        <a:t>1 Dec 2018</a:t>
                      </a:r>
                    </a:p>
                  </a:txBody>
                  <a:tcPr/>
                </a:tc>
                <a:tc>
                  <a:txBody>
                    <a:bodyPr/>
                    <a:lstStyle/>
                    <a:p>
                      <a:pPr marL="176213" indent="-176213">
                        <a:buFont typeface="Arial" panose="020B0604020202020204" pitchFamily="34" charset="0"/>
                        <a:buChar char="•"/>
                      </a:pPr>
                      <a:r>
                        <a:rPr lang="en-US" sz="1600" dirty="0"/>
                        <a:t>In progress - in the process of recruiting personnel to implement the reconciliation project</a:t>
                      </a:r>
                      <a:endParaRPr lang="en-ZA" sz="1600" dirty="0"/>
                    </a:p>
                  </a:txBody>
                  <a:tcPr/>
                </a:tc>
                <a:tc>
                  <a:txBody>
                    <a:bodyPr/>
                    <a:lstStyle/>
                    <a:p>
                      <a:r>
                        <a:rPr lang="en-ZA" sz="1600" dirty="0"/>
                        <a:t>Acting CFO</a:t>
                      </a:r>
                    </a:p>
                  </a:txBody>
                  <a:tcPr/>
                </a:tc>
                <a:extLst>
                  <a:ext uri="{0D108BD9-81ED-4DB2-BD59-A6C34878D82A}">
                    <a16:rowId xmlns="" xmlns:a16="http://schemas.microsoft.com/office/drawing/2014/main" val="1621906424"/>
                  </a:ext>
                </a:extLst>
              </a:tr>
            </a:tbl>
          </a:graphicData>
        </a:graphic>
      </p:graphicFrame>
    </p:spTree>
    <p:extLst>
      <p:ext uri="{BB962C8B-B14F-4D97-AF65-F5344CB8AC3E}">
        <p14:creationId xmlns="" xmlns:p14="http://schemas.microsoft.com/office/powerpoint/2010/main" val="3923655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CA9E7B-CB17-0B4A-B4E1-519665044527}" type="slidenum">
              <a:rPr lang="en-US" smtClean="0"/>
              <a:pPr/>
              <a:t>22</a:t>
            </a:fld>
            <a:endParaRPr lang="en-US" dirty="0"/>
          </a:p>
        </p:txBody>
      </p:sp>
      <p:sp>
        <p:nvSpPr>
          <p:cNvPr id="4" name="Title 1"/>
          <p:cNvSpPr txBox="1">
            <a:spLocks/>
          </p:cNvSpPr>
          <p:nvPr/>
        </p:nvSpPr>
        <p:spPr>
          <a:xfrm>
            <a:off x="821094" y="97356"/>
            <a:ext cx="7483151" cy="65842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dirty="0">
                <a:solidFill>
                  <a:srgbClr val="005800"/>
                </a:solidFill>
              </a:rPr>
              <a:t>Remedial Audit Plan Cont.</a:t>
            </a:r>
          </a:p>
        </p:txBody>
      </p:sp>
      <p:graphicFrame>
        <p:nvGraphicFramePr>
          <p:cNvPr id="5" name="Content Placeholder 5">
            <a:extLst>
              <a:ext uri="{FF2B5EF4-FFF2-40B4-BE49-F238E27FC236}">
                <a16:creationId xmlns="" xmlns:a16="http://schemas.microsoft.com/office/drawing/2014/main" id="{4827F990-9CCB-440F-8B5A-C5F8B16EC1B5}"/>
              </a:ext>
            </a:extLst>
          </p:cNvPr>
          <p:cNvGraphicFramePr>
            <a:graphicFrameLocks/>
          </p:cNvGraphicFramePr>
          <p:nvPr>
            <p:extLst>
              <p:ext uri="{D42A27DB-BD31-4B8C-83A1-F6EECF244321}">
                <p14:modId xmlns="" xmlns:p14="http://schemas.microsoft.com/office/powerpoint/2010/main" val="510481704"/>
              </p:ext>
            </p:extLst>
          </p:nvPr>
        </p:nvGraphicFramePr>
        <p:xfrm>
          <a:off x="457200" y="686435"/>
          <a:ext cx="8229600" cy="5669915"/>
        </p:xfrm>
        <a:graphic>
          <a:graphicData uri="http://schemas.openxmlformats.org/drawingml/2006/table">
            <a:tbl>
              <a:tblPr firstRow="1" bandRow="1">
                <a:tableStyleId>{5C22544A-7EE6-4342-B048-85BDC9FD1C3A}</a:tableStyleId>
              </a:tblPr>
              <a:tblGrid>
                <a:gridCol w="1645920">
                  <a:extLst>
                    <a:ext uri="{9D8B030D-6E8A-4147-A177-3AD203B41FA5}">
                      <a16:colId xmlns="" xmlns:a16="http://schemas.microsoft.com/office/drawing/2014/main" val="1208014190"/>
                    </a:ext>
                  </a:extLst>
                </a:gridCol>
                <a:gridCol w="2257864">
                  <a:extLst>
                    <a:ext uri="{9D8B030D-6E8A-4147-A177-3AD203B41FA5}">
                      <a16:colId xmlns="" xmlns:a16="http://schemas.microsoft.com/office/drawing/2014/main" val="4087797761"/>
                    </a:ext>
                  </a:extLst>
                </a:gridCol>
                <a:gridCol w="1306286">
                  <a:extLst>
                    <a:ext uri="{9D8B030D-6E8A-4147-A177-3AD203B41FA5}">
                      <a16:colId xmlns="" xmlns:a16="http://schemas.microsoft.com/office/drawing/2014/main" val="2308968189"/>
                    </a:ext>
                  </a:extLst>
                </a:gridCol>
                <a:gridCol w="1497204">
                  <a:extLst>
                    <a:ext uri="{9D8B030D-6E8A-4147-A177-3AD203B41FA5}">
                      <a16:colId xmlns="" xmlns:a16="http://schemas.microsoft.com/office/drawing/2014/main" val="2833031735"/>
                    </a:ext>
                  </a:extLst>
                </a:gridCol>
                <a:gridCol w="1522326">
                  <a:extLst>
                    <a:ext uri="{9D8B030D-6E8A-4147-A177-3AD203B41FA5}">
                      <a16:colId xmlns="" xmlns:a16="http://schemas.microsoft.com/office/drawing/2014/main" val="2293558011"/>
                    </a:ext>
                  </a:extLst>
                </a:gridCol>
              </a:tblGrid>
              <a:tr h="773170">
                <a:tc>
                  <a:txBody>
                    <a:bodyPr/>
                    <a:lstStyle/>
                    <a:p>
                      <a:r>
                        <a:rPr lang="en-ZA" sz="1600" dirty="0"/>
                        <a:t>FINDINGS</a:t>
                      </a:r>
                    </a:p>
                  </a:txBody>
                  <a:tcPr/>
                </a:tc>
                <a:tc>
                  <a:txBody>
                    <a:bodyPr/>
                    <a:lstStyle/>
                    <a:p>
                      <a:r>
                        <a:rPr lang="en-ZA" sz="1600" dirty="0"/>
                        <a:t>ACTION PLAN</a:t>
                      </a:r>
                    </a:p>
                  </a:txBody>
                  <a:tcPr/>
                </a:tc>
                <a:tc>
                  <a:txBody>
                    <a:bodyPr/>
                    <a:lstStyle/>
                    <a:p>
                      <a:r>
                        <a:rPr lang="en-US" sz="1600" dirty="0"/>
                        <a:t>I</a:t>
                      </a:r>
                      <a:r>
                        <a:rPr lang="en-ZA" sz="1600" dirty="0"/>
                        <a:t>MPLEMENTATION DATE</a:t>
                      </a:r>
                    </a:p>
                  </a:txBody>
                  <a:tcPr/>
                </a:tc>
                <a:tc>
                  <a:txBody>
                    <a:bodyPr/>
                    <a:lstStyle/>
                    <a:p>
                      <a:r>
                        <a:rPr lang="en-ZA" sz="1600" dirty="0"/>
                        <a:t>PROGRESS</a:t>
                      </a:r>
                    </a:p>
                  </a:txBody>
                  <a:tcPr/>
                </a:tc>
                <a:tc>
                  <a:txBody>
                    <a:bodyPr/>
                    <a:lstStyle/>
                    <a:p>
                      <a:r>
                        <a:rPr lang="en-ZA" sz="1600" dirty="0"/>
                        <a:t>RESPONSIBLE PERSON</a:t>
                      </a:r>
                    </a:p>
                  </a:txBody>
                  <a:tcPr/>
                </a:tc>
                <a:extLst>
                  <a:ext uri="{0D108BD9-81ED-4DB2-BD59-A6C34878D82A}">
                    <a16:rowId xmlns="" xmlns:a16="http://schemas.microsoft.com/office/drawing/2014/main" val="3674536321"/>
                  </a:ext>
                </a:extLst>
              </a:tr>
              <a:tr h="4896745">
                <a:tc>
                  <a:txBody>
                    <a:bodyPr/>
                    <a:lstStyle/>
                    <a:p>
                      <a:r>
                        <a:rPr lang="en-ZA" sz="1600" b="1" dirty="0"/>
                        <a:t>3. </a:t>
                      </a:r>
                      <a:r>
                        <a:rPr lang="en-US" sz="1600" b="1" dirty="0"/>
                        <a:t>Cash and cash equivalents – Bank account opened without prior approval from National Treasury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mn-ea"/>
                          <a:cs typeface="+mn-cs"/>
                        </a:rPr>
                        <a:t>(Finding corresponding to Audit Report paragraph 29)</a:t>
                      </a:r>
                      <a:endParaRPr lang="en-ZA" sz="1400" i="1" kern="1200" dirty="0">
                        <a:solidFill>
                          <a:schemeClr val="dk1"/>
                        </a:solidFill>
                        <a:effectLst/>
                        <a:latin typeface="+mn-lt"/>
                        <a:ea typeface="+mn-ea"/>
                        <a:cs typeface="+mn-cs"/>
                      </a:endParaRPr>
                    </a:p>
                  </a:txBody>
                  <a:tcPr/>
                </a:tc>
                <a:tc>
                  <a:txBody>
                    <a:bodyPr/>
                    <a:lstStyle/>
                    <a:p>
                      <a:pPr marL="0" indent="0">
                        <a:buFont typeface="Arial" panose="020B0604020202020204" pitchFamily="34" charset="0"/>
                        <a:buNone/>
                      </a:pPr>
                      <a:r>
                        <a:rPr lang="en-US" sz="1600" dirty="0"/>
                        <a:t>There is compliance checklist developed and will be monitored on a monthly basis by the CFO and reported on a quarterly basis to the relevant governance structures i.e. Finance and Audit Committees</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Finance checklists have been developed and will be implemented</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Consequence Management will be implemented</a:t>
                      </a:r>
                    </a:p>
                  </a:txBody>
                  <a:tcPr/>
                </a:tc>
                <a:tc>
                  <a:txBody>
                    <a:bodyPr/>
                    <a:lstStyle/>
                    <a:p>
                      <a:r>
                        <a:rPr lang="en-US" sz="1600" dirty="0"/>
                        <a:t>Immediately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30 Sept 2018</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ZA" sz="1600" dirty="0"/>
                    </a:p>
                  </a:txBody>
                  <a:tcPr/>
                </a:tc>
                <a:tc>
                  <a:txBody>
                    <a:bodyPr/>
                    <a:lstStyle/>
                    <a:p>
                      <a:pPr marL="176213" indent="-176213">
                        <a:buFont typeface="Arial" panose="020B0604020202020204" pitchFamily="34" charset="0"/>
                        <a:buChar char="•"/>
                      </a:pPr>
                      <a:r>
                        <a:rPr lang="en-US" sz="1600" dirty="0"/>
                        <a:t>In progress – Currently there is an investigation running</a:t>
                      </a:r>
                      <a:endParaRPr lang="en-ZA" sz="1600" dirty="0"/>
                    </a:p>
                  </a:txBody>
                  <a:tcPr/>
                </a:tc>
                <a:tc>
                  <a:txBody>
                    <a:bodyPr/>
                    <a:lstStyle/>
                    <a:p>
                      <a:r>
                        <a:rPr lang="en-ZA" sz="1600" dirty="0"/>
                        <a:t>CFO</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C</a:t>
                      </a:r>
                      <a:r>
                        <a:rPr lang="en-ZA" sz="1600" dirty="0"/>
                        <a:t>FO</a:t>
                      </a:r>
                    </a:p>
                    <a:p>
                      <a:endParaRPr lang="en-US" sz="1600" dirty="0"/>
                    </a:p>
                    <a:p>
                      <a:endParaRPr lang="en-US" sz="1600" dirty="0"/>
                    </a:p>
                    <a:p>
                      <a:endParaRPr lang="en-US" sz="1600" dirty="0"/>
                    </a:p>
                    <a:p>
                      <a:endParaRPr lang="en-US" sz="1600" dirty="0"/>
                    </a:p>
                    <a:p>
                      <a:r>
                        <a:rPr lang="en-US" sz="1600" dirty="0"/>
                        <a:t>C</a:t>
                      </a:r>
                      <a:r>
                        <a:rPr lang="en-ZA" sz="1600" dirty="0" err="1"/>
                        <a:t>hief</a:t>
                      </a:r>
                      <a:r>
                        <a:rPr lang="en-ZA" sz="1600" dirty="0"/>
                        <a:t> Ombud and board</a:t>
                      </a:r>
                      <a:endParaRPr lang="en-US" sz="1600" dirty="0"/>
                    </a:p>
                  </a:txBody>
                  <a:tcPr/>
                </a:tc>
                <a:extLst>
                  <a:ext uri="{0D108BD9-81ED-4DB2-BD59-A6C34878D82A}">
                    <a16:rowId xmlns="" xmlns:a16="http://schemas.microsoft.com/office/drawing/2014/main" val="1621906424"/>
                  </a:ext>
                </a:extLst>
              </a:tr>
            </a:tbl>
          </a:graphicData>
        </a:graphic>
      </p:graphicFrame>
    </p:spTree>
    <p:extLst>
      <p:ext uri="{BB962C8B-B14F-4D97-AF65-F5344CB8AC3E}">
        <p14:creationId xmlns="" xmlns:p14="http://schemas.microsoft.com/office/powerpoint/2010/main" val="1462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CA9E7B-CB17-0B4A-B4E1-519665044527}" type="slidenum">
              <a:rPr lang="en-US" smtClean="0"/>
              <a:pPr/>
              <a:t>23</a:t>
            </a:fld>
            <a:endParaRPr lang="en-US" dirty="0"/>
          </a:p>
        </p:txBody>
      </p:sp>
      <p:sp>
        <p:nvSpPr>
          <p:cNvPr id="4" name="Title 1"/>
          <p:cNvSpPr txBox="1">
            <a:spLocks/>
          </p:cNvSpPr>
          <p:nvPr/>
        </p:nvSpPr>
        <p:spPr>
          <a:xfrm>
            <a:off x="821094" y="97356"/>
            <a:ext cx="7483151" cy="65842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dirty="0">
                <a:solidFill>
                  <a:srgbClr val="005800"/>
                </a:solidFill>
              </a:rPr>
              <a:t>Remedial Audit Plan Cont.</a:t>
            </a:r>
          </a:p>
        </p:txBody>
      </p:sp>
      <p:graphicFrame>
        <p:nvGraphicFramePr>
          <p:cNvPr id="5" name="Content Placeholder 5">
            <a:extLst>
              <a:ext uri="{FF2B5EF4-FFF2-40B4-BE49-F238E27FC236}">
                <a16:creationId xmlns="" xmlns:a16="http://schemas.microsoft.com/office/drawing/2014/main" id="{4827F990-9CCB-440F-8B5A-C5F8B16EC1B5}"/>
              </a:ext>
            </a:extLst>
          </p:cNvPr>
          <p:cNvGraphicFramePr>
            <a:graphicFrameLocks/>
          </p:cNvGraphicFramePr>
          <p:nvPr>
            <p:extLst>
              <p:ext uri="{D42A27DB-BD31-4B8C-83A1-F6EECF244321}">
                <p14:modId xmlns="" xmlns:p14="http://schemas.microsoft.com/office/powerpoint/2010/main" val="2087458637"/>
              </p:ext>
            </p:extLst>
          </p:nvPr>
        </p:nvGraphicFramePr>
        <p:xfrm>
          <a:off x="457200" y="949615"/>
          <a:ext cx="8229600" cy="5638800"/>
        </p:xfrm>
        <a:graphic>
          <a:graphicData uri="http://schemas.openxmlformats.org/drawingml/2006/table">
            <a:tbl>
              <a:tblPr firstRow="1" bandRow="1">
                <a:tableStyleId>{5C22544A-7EE6-4342-B048-85BDC9FD1C3A}</a:tableStyleId>
              </a:tblPr>
              <a:tblGrid>
                <a:gridCol w="1645920">
                  <a:extLst>
                    <a:ext uri="{9D8B030D-6E8A-4147-A177-3AD203B41FA5}">
                      <a16:colId xmlns="" xmlns:a16="http://schemas.microsoft.com/office/drawing/2014/main" val="1208014190"/>
                    </a:ext>
                  </a:extLst>
                </a:gridCol>
                <a:gridCol w="2306648">
                  <a:extLst>
                    <a:ext uri="{9D8B030D-6E8A-4147-A177-3AD203B41FA5}">
                      <a16:colId xmlns="" xmlns:a16="http://schemas.microsoft.com/office/drawing/2014/main" val="4087797761"/>
                    </a:ext>
                  </a:extLst>
                </a:gridCol>
                <a:gridCol w="985192">
                  <a:extLst>
                    <a:ext uri="{9D8B030D-6E8A-4147-A177-3AD203B41FA5}">
                      <a16:colId xmlns="" xmlns:a16="http://schemas.microsoft.com/office/drawing/2014/main" val="2308968189"/>
                    </a:ext>
                  </a:extLst>
                </a:gridCol>
                <a:gridCol w="1645920">
                  <a:extLst>
                    <a:ext uri="{9D8B030D-6E8A-4147-A177-3AD203B41FA5}">
                      <a16:colId xmlns="" xmlns:a16="http://schemas.microsoft.com/office/drawing/2014/main" val="2833031735"/>
                    </a:ext>
                  </a:extLst>
                </a:gridCol>
                <a:gridCol w="1645920">
                  <a:extLst>
                    <a:ext uri="{9D8B030D-6E8A-4147-A177-3AD203B41FA5}">
                      <a16:colId xmlns="" xmlns:a16="http://schemas.microsoft.com/office/drawing/2014/main" val="2293558011"/>
                    </a:ext>
                  </a:extLst>
                </a:gridCol>
              </a:tblGrid>
              <a:tr h="611833">
                <a:tc>
                  <a:txBody>
                    <a:bodyPr/>
                    <a:lstStyle/>
                    <a:p>
                      <a:r>
                        <a:rPr lang="en-ZA" sz="1600" dirty="0"/>
                        <a:t>FINDINGS</a:t>
                      </a:r>
                    </a:p>
                  </a:txBody>
                  <a:tcPr/>
                </a:tc>
                <a:tc>
                  <a:txBody>
                    <a:bodyPr/>
                    <a:lstStyle/>
                    <a:p>
                      <a:r>
                        <a:rPr lang="en-ZA" sz="1600" dirty="0"/>
                        <a:t>ACTION PLAN</a:t>
                      </a:r>
                    </a:p>
                  </a:txBody>
                  <a:tcPr/>
                </a:tc>
                <a:tc>
                  <a:txBody>
                    <a:bodyPr/>
                    <a:lstStyle/>
                    <a:p>
                      <a:r>
                        <a:rPr lang="en-US" sz="1600" dirty="0"/>
                        <a:t>I</a:t>
                      </a:r>
                      <a:r>
                        <a:rPr lang="en-ZA" sz="1600" dirty="0"/>
                        <a:t>MPLEMENTATION DATE</a:t>
                      </a:r>
                    </a:p>
                  </a:txBody>
                  <a:tcPr/>
                </a:tc>
                <a:tc>
                  <a:txBody>
                    <a:bodyPr/>
                    <a:lstStyle/>
                    <a:p>
                      <a:r>
                        <a:rPr lang="en-ZA" sz="1600" dirty="0"/>
                        <a:t>PROGRESS</a:t>
                      </a:r>
                    </a:p>
                  </a:txBody>
                  <a:tcPr/>
                </a:tc>
                <a:tc>
                  <a:txBody>
                    <a:bodyPr/>
                    <a:lstStyle/>
                    <a:p>
                      <a:r>
                        <a:rPr lang="en-ZA" sz="1600" dirty="0"/>
                        <a:t>RESPONSIBLE PERSON</a:t>
                      </a:r>
                    </a:p>
                  </a:txBody>
                  <a:tcPr/>
                </a:tc>
                <a:extLst>
                  <a:ext uri="{0D108BD9-81ED-4DB2-BD59-A6C34878D82A}">
                    <a16:rowId xmlns="" xmlns:a16="http://schemas.microsoft.com/office/drawing/2014/main" val="3674536321"/>
                  </a:ext>
                </a:extLst>
              </a:tr>
              <a:tr h="17645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dirty="0"/>
                        <a:t>4. </a:t>
                      </a:r>
                      <a:r>
                        <a:rPr lang="en-US" sz="1600" b="1" dirty="0"/>
                        <a:t>Other financial assets – Investment of surplus funds </a:t>
                      </a:r>
                      <a:r>
                        <a:rPr lang="en-US" sz="1400" i="1" kern="1200" dirty="0">
                          <a:solidFill>
                            <a:schemeClr val="dk1"/>
                          </a:solidFill>
                          <a:effectLst/>
                          <a:latin typeface="+mn-lt"/>
                          <a:ea typeface="+mn-ea"/>
                          <a:cs typeface="+mn-cs"/>
                        </a:rPr>
                        <a:t>(</a:t>
                      </a:r>
                      <a:r>
                        <a:rPr lang="en-ZA" sz="1400" i="1" kern="1200" dirty="0">
                          <a:solidFill>
                            <a:schemeClr val="dk1"/>
                          </a:solidFill>
                          <a:effectLst/>
                          <a:latin typeface="+mn-lt"/>
                          <a:ea typeface="+mn-ea"/>
                          <a:cs typeface="+mn-cs"/>
                        </a:rPr>
                        <a:t>Finding corresponding to Audit Report paragraph 28)</a:t>
                      </a:r>
                    </a:p>
                    <a:p>
                      <a:endParaRPr lang="en-ZA" sz="1600" dirty="0"/>
                    </a:p>
                  </a:txBody>
                  <a:tcPr/>
                </a:tc>
                <a:tc>
                  <a:txBody>
                    <a:bodyPr/>
                    <a:lstStyle/>
                    <a:p>
                      <a:pPr marL="0" indent="0">
                        <a:buFont typeface="Arial" panose="020B0604020202020204" pitchFamily="34" charset="0"/>
                        <a:buNone/>
                      </a:pPr>
                      <a:r>
                        <a:rPr lang="en-US" sz="1600" dirty="0"/>
                        <a:t>Consequence Management will be implemented</a:t>
                      </a:r>
                    </a:p>
                  </a:txBody>
                  <a:tcPr/>
                </a:tc>
                <a:tc>
                  <a:txBody>
                    <a:bodyPr/>
                    <a:lstStyle/>
                    <a:p>
                      <a:r>
                        <a:rPr lang="en-US" sz="1600" dirty="0"/>
                        <a:t>Immediately</a:t>
                      </a:r>
                    </a:p>
                    <a:p>
                      <a:endParaRPr lang="en-US" sz="1600" dirty="0"/>
                    </a:p>
                    <a:p>
                      <a:endParaRPr lang="en-US" sz="1600" dirty="0"/>
                    </a:p>
                    <a:p>
                      <a:endParaRPr lang="en-US" sz="1600" dirty="0"/>
                    </a:p>
                  </a:txBody>
                  <a:tcPr/>
                </a:tc>
                <a:tc>
                  <a:txBody>
                    <a:bodyPr/>
                    <a:lstStyle/>
                    <a:p>
                      <a:pPr marL="176213" indent="-176213">
                        <a:buFont typeface="Arial" panose="020B0604020202020204" pitchFamily="34" charset="0"/>
                        <a:buChar char="•"/>
                      </a:pPr>
                      <a:r>
                        <a:rPr lang="en-US" sz="1600" dirty="0"/>
                        <a:t>In progress – Currently there is an investigation running</a:t>
                      </a:r>
                      <a:endParaRPr lang="en-ZA" sz="1600" dirty="0"/>
                    </a:p>
                  </a:txBody>
                  <a:tcPr/>
                </a:tc>
                <a:tc>
                  <a:txBody>
                    <a:bodyPr/>
                    <a:lstStyle/>
                    <a:p>
                      <a:r>
                        <a:rPr lang="en-ZA" sz="1600" dirty="0"/>
                        <a:t>Chief Ombud and Board</a:t>
                      </a:r>
                    </a:p>
                  </a:txBody>
                  <a:tcPr/>
                </a:tc>
                <a:extLst>
                  <a:ext uri="{0D108BD9-81ED-4DB2-BD59-A6C34878D82A}">
                    <a16:rowId xmlns="" xmlns:a16="http://schemas.microsoft.com/office/drawing/2014/main" val="1621906424"/>
                  </a:ext>
                </a:extLst>
              </a:tr>
              <a:tr h="17645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5. Statement of Comparison of Budget to Actual Amounts not agreeing to Approved Budget </a:t>
                      </a:r>
                      <a:r>
                        <a:rPr lang="en-US" sz="1400" i="1" kern="1200" dirty="0">
                          <a:solidFill>
                            <a:schemeClr val="dk1"/>
                          </a:solidFill>
                          <a:effectLst/>
                          <a:latin typeface="+mn-lt"/>
                          <a:ea typeface="+mn-ea"/>
                          <a:cs typeface="+mn-cs"/>
                        </a:rPr>
                        <a:t>(</a:t>
                      </a:r>
                      <a:r>
                        <a:rPr lang="en-ZA" sz="1400" i="1" kern="1200" dirty="0">
                          <a:solidFill>
                            <a:schemeClr val="dk1"/>
                          </a:solidFill>
                          <a:effectLst/>
                          <a:latin typeface="+mn-lt"/>
                          <a:ea typeface="+mn-ea"/>
                          <a:cs typeface="+mn-cs"/>
                        </a:rPr>
                        <a:t>Finding corresponding to Audit Report paragraph 26 and 27</a:t>
                      </a:r>
                      <a:r>
                        <a:rPr lang="en-US" sz="1400" i="1" kern="1200" dirty="0">
                          <a:solidFill>
                            <a:schemeClr val="dk1"/>
                          </a:solidFill>
                          <a:effectLst/>
                          <a:latin typeface="+mn-lt"/>
                          <a:ea typeface="+mn-ea"/>
                          <a:cs typeface="+mn-cs"/>
                        </a:rPr>
                        <a:t>)</a:t>
                      </a:r>
                      <a:endParaRPr lang="en-ZA" sz="1400" i="1" kern="1200" dirty="0">
                        <a:solidFill>
                          <a:schemeClr val="dk1"/>
                        </a:solidFill>
                        <a:effectLst/>
                        <a:latin typeface="+mn-lt"/>
                        <a:ea typeface="+mn-ea"/>
                        <a:cs typeface="+mn-cs"/>
                      </a:endParaRPr>
                    </a:p>
                  </a:txBody>
                  <a:tcPr/>
                </a:tc>
                <a:tc>
                  <a:txBody>
                    <a:bodyPr/>
                    <a:lstStyle/>
                    <a:p>
                      <a:pPr marL="0" indent="0">
                        <a:buFont typeface="Arial" panose="020B0604020202020204" pitchFamily="34" charset="0"/>
                        <a:buNone/>
                      </a:pPr>
                      <a:r>
                        <a:rPr lang="en-US" sz="1600" dirty="0"/>
                        <a:t>Intensify monthly reporting that will be presented to the monthly EXCO meetings</a:t>
                      </a:r>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Consequence management will be implemented.</a:t>
                      </a:r>
                    </a:p>
                  </a:txBody>
                  <a:tcPr/>
                </a:tc>
                <a:tc>
                  <a:txBody>
                    <a:bodyPr/>
                    <a:lstStyle/>
                    <a:p>
                      <a:r>
                        <a:rPr lang="en-US" sz="1600" dirty="0"/>
                        <a:t>31 Oct 2018</a:t>
                      </a:r>
                    </a:p>
                    <a:p>
                      <a:endParaRPr lang="en-US" sz="1600" dirty="0"/>
                    </a:p>
                    <a:p>
                      <a:endParaRPr lang="en-US" sz="1600" dirty="0"/>
                    </a:p>
                    <a:p>
                      <a:endParaRPr lang="en-US" sz="1600" dirty="0"/>
                    </a:p>
                    <a:p>
                      <a:endParaRPr lang="en-US" sz="1600" dirty="0"/>
                    </a:p>
                    <a:p>
                      <a:r>
                        <a:rPr lang="en-US" sz="1600" dirty="0"/>
                        <a:t>Immediately</a:t>
                      </a:r>
                    </a:p>
                  </a:txBody>
                  <a:tcPr/>
                </a:tc>
                <a:tc>
                  <a:txBody>
                    <a:bodyPr/>
                    <a:lstStyle/>
                    <a:p>
                      <a:pPr marL="0" indent="0" algn="l" defTabSz="457200" rtl="0" eaLnBrk="1" latinLnBrk="0" hangingPunct="1">
                        <a:buFont typeface="Arial" panose="020B0604020202020204" pitchFamily="34" charset="0"/>
                        <a:buNone/>
                      </a:pPr>
                      <a:r>
                        <a:rPr lang="en-ZA" sz="1600" kern="1200" dirty="0">
                          <a:solidFill>
                            <a:schemeClr val="dk1"/>
                          </a:solidFill>
                          <a:latin typeface="+mn-lt"/>
                          <a:ea typeface="+mn-ea"/>
                          <a:cs typeface="+mn-cs"/>
                        </a:rPr>
                        <a:t>First improved report will be presented by the 31 Oct 2018 to the Exco</a:t>
                      </a:r>
                      <a:r>
                        <a:rPr lang="en-ZA" sz="1800" kern="1200" dirty="0">
                          <a:solidFill>
                            <a:schemeClr val="dk1"/>
                          </a:solidFill>
                          <a:effectLst/>
                          <a:latin typeface="+mn-lt"/>
                          <a:ea typeface="+mn-ea"/>
                          <a:cs typeface="+mn-cs"/>
                        </a:rPr>
                        <a:t> </a:t>
                      </a:r>
                    </a:p>
                    <a:p>
                      <a:r>
                        <a:rPr lang="en-ZA" sz="1800" kern="1200" dirty="0">
                          <a:solidFill>
                            <a:schemeClr val="dk1"/>
                          </a:solidFill>
                          <a:effectLst/>
                          <a:latin typeface="+mn-lt"/>
                          <a:ea typeface="+mn-ea"/>
                          <a:cs typeface="+mn-cs"/>
                        </a:rPr>
                        <a:t> </a:t>
                      </a:r>
                    </a:p>
                    <a:p>
                      <a:r>
                        <a:rPr lang="en-ZA" sz="1600" kern="1200" dirty="0">
                          <a:solidFill>
                            <a:schemeClr val="dk1"/>
                          </a:solidFill>
                          <a:latin typeface="+mn-lt"/>
                          <a:ea typeface="+mn-ea"/>
                          <a:cs typeface="+mn-cs"/>
                        </a:rPr>
                        <a:t>Investigation is in progress</a:t>
                      </a:r>
                    </a:p>
                  </a:txBody>
                  <a:tcPr/>
                </a:tc>
                <a:tc>
                  <a:txBody>
                    <a:bodyPr/>
                    <a:lstStyle/>
                    <a:p>
                      <a:r>
                        <a:rPr lang="en-US" sz="1600" dirty="0"/>
                        <a:t>CFO</a:t>
                      </a:r>
                    </a:p>
                    <a:p>
                      <a:endParaRPr lang="en-US" sz="1600" dirty="0"/>
                    </a:p>
                    <a:p>
                      <a:endParaRPr lang="en-US" sz="1600" dirty="0"/>
                    </a:p>
                    <a:p>
                      <a:endParaRPr lang="en-US" sz="1600" dirty="0"/>
                    </a:p>
                    <a:p>
                      <a:endParaRPr lang="en-US" sz="1600" dirty="0"/>
                    </a:p>
                    <a:p>
                      <a:endParaRPr lang="en-US" sz="1600" dirty="0"/>
                    </a:p>
                    <a:p>
                      <a:r>
                        <a:rPr lang="en-US" sz="1600" dirty="0"/>
                        <a:t>Chief Ombud and Board</a:t>
                      </a:r>
                      <a:endParaRPr lang="en-ZA" sz="1600" dirty="0"/>
                    </a:p>
                  </a:txBody>
                  <a:tcPr/>
                </a:tc>
                <a:extLst>
                  <a:ext uri="{0D108BD9-81ED-4DB2-BD59-A6C34878D82A}">
                    <a16:rowId xmlns="" xmlns:a16="http://schemas.microsoft.com/office/drawing/2014/main" val="1289633807"/>
                  </a:ext>
                </a:extLst>
              </a:tr>
            </a:tbl>
          </a:graphicData>
        </a:graphic>
      </p:graphicFrame>
    </p:spTree>
    <p:extLst>
      <p:ext uri="{BB962C8B-B14F-4D97-AF65-F5344CB8AC3E}">
        <p14:creationId xmlns="" xmlns:p14="http://schemas.microsoft.com/office/powerpoint/2010/main" val="427673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itle 1"/>
          <p:cNvSpPr txBox="1">
            <a:spLocks/>
          </p:cNvSpPr>
          <p:nvPr/>
        </p:nvSpPr>
        <p:spPr>
          <a:xfrm>
            <a:off x="821094" y="97356"/>
            <a:ext cx="7483151" cy="65842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dirty="0">
                <a:solidFill>
                  <a:srgbClr val="005800"/>
                </a:solidFill>
              </a:rPr>
              <a:t>Remedial Audit Plan Cont.</a:t>
            </a:r>
          </a:p>
        </p:txBody>
      </p:sp>
      <p:graphicFrame>
        <p:nvGraphicFramePr>
          <p:cNvPr id="5" name="Content Placeholder 5">
            <a:extLst>
              <a:ext uri="{FF2B5EF4-FFF2-40B4-BE49-F238E27FC236}">
                <a16:creationId xmlns="" xmlns:a16="http://schemas.microsoft.com/office/drawing/2014/main" id="{5FA80D32-A660-4F00-8344-2F1058326D10}"/>
              </a:ext>
            </a:extLst>
          </p:cNvPr>
          <p:cNvGraphicFramePr>
            <a:graphicFrameLocks/>
          </p:cNvGraphicFramePr>
          <p:nvPr>
            <p:extLst>
              <p:ext uri="{D42A27DB-BD31-4B8C-83A1-F6EECF244321}">
                <p14:modId xmlns="" xmlns:p14="http://schemas.microsoft.com/office/powerpoint/2010/main" val="3937321340"/>
              </p:ext>
            </p:extLst>
          </p:nvPr>
        </p:nvGraphicFramePr>
        <p:xfrm>
          <a:off x="457200" y="949615"/>
          <a:ext cx="8229600" cy="4782076"/>
        </p:xfrm>
        <a:graphic>
          <a:graphicData uri="http://schemas.openxmlformats.org/drawingml/2006/table">
            <a:tbl>
              <a:tblPr firstRow="1" bandRow="1">
                <a:tableStyleId>{5C22544A-7EE6-4342-B048-85BDC9FD1C3A}</a:tableStyleId>
              </a:tblPr>
              <a:tblGrid>
                <a:gridCol w="1645920">
                  <a:extLst>
                    <a:ext uri="{9D8B030D-6E8A-4147-A177-3AD203B41FA5}">
                      <a16:colId xmlns="" xmlns:a16="http://schemas.microsoft.com/office/drawing/2014/main" val="1208014190"/>
                    </a:ext>
                  </a:extLst>
                </a:gridCol>
                <a:gridCol w="2306648">
                  <a:extLst>
                    <a:ext uri="{9D8B030D-6E8A-4147-A177-3AD203B41FA5}">
                      <a16:colId xmlns="" xmlns:a16="http://schemas.microsoft.com/office/drawing/2014/main" val="4087797761"/>
                    </a:ext>
                  </a:extLst>
                </a:gridCol>
                <a:gridCol w="985192">
                  <a:extLst>
                    <a:ext uri="{9D8B030D-6E8A-4147-A177-3AD203B41FA5}">
                      <a16:colId xmlns="" xmlns:a16="http://schemas.microsoft.com/office/drawing/2014/main" val="2308968189"/>
                    </a:ext>
                  </a:extLst>
                </a:gridCol>
                <a:gridCol w="1645920">
                  <a:extLst>
                    <a:ext uri="{9D8B030D-6E8A-4147-A177-3AD203B41FA5}">
                      <a16:colId xmlns="" xmlns:a16="http://schemas.microsoft.com/office/drawing/2014/main" val="2833031735"/>
                    </a:ext>
                  </a:extLst>
                </a:gridCol>
                <a:gridCol w="1645920">
                  <a:extLst>
                    <a:ext uri="{9D8B030D-6E8A-4147-A177-3AD203B41FA5}">
                      <a16:colId xmlns="" xmlns:a16="http://schemas.microsoft.com/office/drawing/2014/main" val="2293558011"/>
                    </a:ext>
                  </a:extLst>
                </a:gridCol>
              </a:tblGrid>
              <a:tr h="611833">
                <a:tc>
                  <a:txBody>
                    <a:bodyPr/>
                    <a:lstStyle/>
                    <a:p>
                      <a:r>
                        <a:rPr lang="en-ZA" sz="1600" dirty="0"/>
                        <a:t>FINDINGS</a:t>
                      </a:r>
                    </a:p>
                  </a:txBody>
                  <a:tcPr/>
                </a:tc>
                <a:tc>
                  <a:txBody>
                    <a:bodyPr/>
                    <a:lstStyle/>
                    <a:p>
                      <a:r>
                        <a:rPr lang="en-ZA" sz="1600" dirty="0"/>
                        <a:t>ACTION PLAN</a:t>
                      </a:r>
                    </a:p>
                  </a:txBody>
                  <a:tcPr/>
                </a:tc>
                <a:tc>
                  <a:txBody>
                    <a:bodyPr/>
                    <a:lstStyle/>
                    <a:p>
                      <a:r>
                        <a:rPr lang="en-US" sz="1600" dirty="0"/>
                        <a:t>I</a:t>
                      </a:r>
                      <a:r>
                        <a:rPr lang="en-ZA" sz="1600" dirty="0"/>
                        <a:t>MPLEMENTATION DATE</a:t>
                      </a:r>
                    </a:p>
                  </a:txBody>
                  <a:tcPr/>
                </a:tc>
                <a:tc>
                  <a:txBody>
                    <a:bodyPr/>
                    <a:lstStyle/>
                    <a:p>
                      <a:r>
                        <a:rPr lang="en-ZA" sz="1600" dirty="0"/>
                        <a:t>PROGRESS</a:t>
                      </a:r>
                    </a:p>
                  </a:txBody>
                  <a:tcPr/>
                </a:tc>
                <a:tc>
                  <a:txBody>
                    <a:bodyPr/>
                    <a:lstStyle/>
                    <a:p>
                      <a:r>
                        <a:rPr lang="en-ZA" sz="1600" dirty="0"/>
                        <a:t>RESPONSIBLE PERSON</a:t>
                      </a:r>
                    </a:p>
                  </a:txBody>
                  <a:tcPr/>
                </a:tc>
                <a:extLst>
                  <a:ext uri="{0D108BD9-81ED-4DB2-BD59-A6C34878D82A}">
                    <a16:rowId xmlns="" xmlns:a16="http://schemas.microsoft.com/office/drawing/2014/main" val="3674536321"/>
                  </a:ext>
                </a:extLst>
              </a:tr>
              <a:tr h="17645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dirty="0"/>
                        <a:t>6. </a:t>
                      </a:r>
                      <a:r>
                        <a:rPr lang="en-US" sz="1600" b="1" dirty="0"/>
                        <a:t>Cash and cash equivalents – Investment of surplus funds</a:t>
                      </a:r>
                      <a:r>
                        <a:rPr lang="en-US" sz="1400" i="1" kern="1200" dirty="0">
                          <a:solidFill>
                            <a:schemeClr val="dk1"/>
                          </a:solidFill>
                          <a:effectLst/>
                          <a:latin typeface="+mn-lt"/>
                          <a:ea typeface="+mn-ea"/>
                          <a:cs typeface="+mn-cs"/>
                        </a:rPr>
                        <a:t>(Finding corresponding to Audit Report paragraph 28</a:t>
                      </a:r>
                      <a:r>
                        <a:rPr lang="en-ZA" sz="1400" i="1" kern="1200" dirty="0">
                          <a:solidFill>
                            <a:schemeClr val="dk1"/>
                          </a:solidFill>
                          <a:effectLst/>
                          <a:latin typeface="+mn-lt"/>
                          <a:ea typeface="+mn-ea"/>
                          <a:cs typeface="+mn-cs"/>
                        </a:rPr>
                        <a:t>)</a:t>
                      </a:r>
                    </a:p>
                    <a:p>
                      <a:endParaRPr lang="en-ZA" sz="1600" dirty="0"/>
                    </a:p>
                  </a:txBody>
                  <a:tcPr/>
                </a:tc>
                <a:tc>
                  <a:txBody>
                    <a:bodyPr/>
                    <a:lstStyle/>
                    <a:p>
                      <a:pPr marL="0" indent="0">
                        <a:buFont typeface="Arial" panose="020B0604020202020204" pitchFamily="34" charset="0"/>
                        <a:buNone/>
                      </a:pPr>
                      <a:r>
                        <a:rPr lang="en-US" sz="1600" dirty="0"/>
                        <a:t>The investment policy shall be update with the amendments to include the treasury regulations. Future investments will follow the proper process as per the approved policy.</a:t>
                      </a:r>
                    </a:p>
                  </a:txBody>
                  <a:tcPr/>
                </a:tc>
                <a:tc>
                  <a:txBody>
                    <a:bodyPr/>
                    <a:lstStyle/>
                    <a:p>
                      <a:r>
                        <a:rPr lang="en-US" sz="1600" dirty="0"/>
                        <a:t>Immediately</a:t>
                      </a:r>
                    </a:p>
                    <a:p>
                      <a:endParaRPr lang="en-US" sz="1600" dirty="0"/>
                    </a:p>
                    <a:p>
                      <a:endParaRPr lang="en-US" sz="1600" dirty="0"/>
                    </a:p>
                    <a:p>
                      <a:endParaRPr lang="en-US" sz="1600" dirty="0"/>
                    </a:p>
                  </a:txBody>
                  <a:tcPr/>
                </a:tc>
                <a:tc>
                  <a:txBody>
                    <a:bodyPr/>
                    <a:lstStyle/>
                    <a:p>
                      <a:pPr marL="176213" indent="-176213">
                        <a:buFont typeface="Arial" panose="020B0604020202020204" pitchFamily="34" charset="0"/>
                        <a:buChar char="•"/>
                      </a:pPr>
                      <a:r>
                        <a:rPr lang="en-US" sz="1600" dirty="0"/>
                        <a:t>In progress – Currently there is an investigation running</a:t>
                      </a:r>
                      <a:endParaRPr lang="en-ZA" sz="1600" dirty="0"/>
                    </a:p>
                  </a:txBody>
                  <a:tcPr/>
                </a:tc>
                <a:tc>
                  <a:txBody>
                    <a:bodyPr/>
                    <a:lstStyle/>
                    <a:p>
                      <a:r>
                        <a:rPr lang="en-ZA" sz="1600" dirty="0"/>
                        <a:t>CFO</a:t>
                      </a:r>
                    </a:p>
                  </a:txBody>
                  <a:tcPr/>
                </a:tc>
                <a:extLst>
                  <a:ext uri="{0D108BD9-81ED-4DB2-BD59-A6C34878D82A}">
                    <a16:rowId xmlns="" xmlns:a16="http://schemas.microsoft.com/office/drawing/2014/main" val="1621906424"/>
                  </a:ext>
                </a:extLst>
              </a:tr>
              <a:tr h="17645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7. Preference points calculated incorrectly (quotations</a:t>
                      </a:r>
                      <a:r>
                        <a:rPr lang="en-US" sz="1400" i="1" kern="1200" dirty="0">
                          <a:solidFill>
                            <a:schemeClr val="dk1"/>
                          </a:solidFill>
                          <a:effectLst/>
                          <a:latin typeface="+mn-lt"/>
                          <a:ea typeface="+mn-ea"/>
                          <a:cs typeface="+mn-cs"/>
                        </a:rPr>
                        <a:t>)(</a:t>
                      </a:r>
                      <a:r>
                        <a:rPr lang="en-ZA" sz="1400" i="1" kern="1200" dirty="0">
                          <a:solidFill>
                            <a:schemeClr val="dk1"/>
                          </a:solidFill>
                          <a:effectLst/>
                          <a:latin typeface="+mn-lt"/>
                          <a:ea typeface="+mn-ea"/>
                          <a:cs typeface="+mn-cs"/>
                        </a:rPr>
                        <a:t>Finding corresponding to Audit Report paragraph 29</a:t>
                      </a:r>
                      <a:r>
                        <a:rPr lang="en-US" sz="1400" i="1" kern="1200" dirty="0">
                          <a:solidFill>
                            <a:schemeClr val="dk1"/>
                          </a:solidFill>
                          <a:effectLst/>
                          <a:latin typeface="+mn-lt"/>
                          <a:ea typeface="+mn-ea"/>
                          <a:cs typeface="+mn-cs"/>
                        </a:rPr>
                        <a:t>)</a:t>
                      </a:r>
                      <a:endParaRPr lang="en-ZA" sz="1400" i="1" kern="1200" dirty="0">
                        <a:solidFill>
                          <a:schemeClr val="dk1"/>
                        </a:solidFill>
                        <a:effectLst/>
                        <a:latin typeface="+mn-lt"/>
                        <a:ea typeface="+mn-ea"/>
                        <a:cs typeface="+mn-cs"/>
                      </a:endParaRPr>
                    </a:p>
                  </a:txBody>
                  <a:tcPr/>
                </a:tc>
                <a:tc>
                  <a:txBody>
                    <a:bodyPr/>
                    <a:lstStyle/>
                    <a:p>
                      <a:pPr marL="0" indent="0">
                        <a:buFont typeface="Arial" panose="020B0604020202020204" pitchFamily="34" charset="0"/>
                        <a:buNone/>
                      </a:pPr>
                      <a:r>
                        <a:rPr lang="en-US" sz="1600" dirty="0"/>
                        <a:t>SCM will make use of a manual point system calculation to verify the system generated calculations</a:t>
                      </a:r>
                    </a:p>
                  </a:txBody>
                  <a:tcPr/>
                </a:tc>
                <a:tc>
                  <a:txBody>
                    <a:bodyPr/>
                    <a:lstStyle/>
                    <a:p>
                      <a:r>
                        <a:rPr lang="en-US" sz="1600" dirty="0"/>
                        <a:t>Immediately</a:t>
                      </a:r>
                    </a:p>
                  </a:txBody>
                  <a:tcPr/>
                </a:tc>
                <a:tc>
                  <a:txBody>
                    <a:bodyPr/>
                    <a:lstStyle/>
                    <a:p>
                      <a:pPr marL="0" indent="0" algn="l" defTabSz="457200" rtl="0" eaLnBrk="1" latinLnBrk="0" hangingPunct="1">
                        <a:buFont typeface="Arial" panose="020B0604020202020204" pitchFamily="34" charset="0"/>
                        <a:buNone/>
                      </a:pPr>
                      <a:r>
                        <a:rPr lang="en-ZA" sz="1600" kern="1200" dirty="0">
                          <a:solidFill>
                            <a:schemeClr val="dk1"/>
                          </a:solidFill>
                          <a:latin typeface="+mn-lt"/>
                          <a:ea typeface="+mn-ea"/>
                          <a:cs typeface="+mn-cs"/>
                        </a:rPr>
                        <a:t>In progress – SCM is already manually calculating the preference points</a:t>
                      </a:r>
                    </a:p>
                  </a:txBody>
                  <a:tcPr/>
                </a:tc>
                <a:tc>
                  <a:txBody>
                    <a:bodyPr/>
                    <a:lstStyle/>
                    <a:p>
                      <a:r>
                        <a:rPr lang="en-US" sz="1600" dirty="0"/>
                        <a:t>CFO</a:t>
                      </a:r>
                    </a:p>
                  </a:txBody>
                  <a:tcPr/>
                </a:tc>
                <a:extLst>
                  <a:ext uri="{0D108BD9-81ED-4DB2-BD59-A6C34878D82A}">
                    <a16:rowId xmlns="" xmlns:a16="http://schemas.microsoft.com/office/drawing/2014/main" val="1289633807"/>
                  </a:ext>
                </a:extLst>
              </a:tr>
            </a:tbl>
          </a:graphicData>
        </a:graphic>
      </p:graphicFrame>
    </p:spTree>
    <p:extLst>
      <p:ext uri="{BB962C8B-B14F-4D97-AF65-F5344CB8AC3E}">
        <p14:creationId xmlns="" xmlns:p14="http://schemas.microsoft.com/office/powerpoint/2010/main" val="298061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p:txBody>
          <a:bodyPr>
            <a:normAutofit fontScale="85000" lnSpcReduction="20000"/>
          </a:bodyPr>
          <a:lstStyle/>
          <a:p>
            <a:pPr marL="68580" indent="0" algn="ctr">
              <a:buNone/>
            </a:pPr>
            <a:r>
              <a:rPr lang="en-US" sz="6000" dirty="0">
                <a:solidFill>
                  <a:srgbClr val="005800"/>
                </a:solidFill>
              </a:rPr>
              <a:t>Thank you</a:t>
            </a:r>
          </a:p>
          <a:p>
            <a:endParaRPr lang="en-US" dirty="0"/>
          </a:p>
          <a:p>
            <a:pPr marL="68580" indent="0">
              <a:buNone/>
            </a:pPr>
            <a:endParaRPr lang="en-US" dirty="0"/>
          </a:p>
        </p:txBody>
      </p:sp>
      <p:sp>
        <p:nvSpPr>
          <p:cNvPr id="2" name="Slide Number Placeholder 1"/>
          <p:cNvSpPr>
            <a:spLocks noGrp="1"/>
          </p:cNvSpPr>
          <p:nvPr>
            <p:ph type="sldNum" sz="quarter" idx="12"/>
          </p:nvPr>
        </p:nvSpPr>
        <p:spPr/>
        <p:txBody>
          <a:bodyPr/>
          <a:lstStyle/>
          <a:p>
            <a:fld id="{76CA9E7B-CB17-0B4A-B4E1-519665044527}" type="slidenum">
              <a:rPr lang="en-US" smtClean="0"/>
              <a:pPr/>
              <a:t>25</a:t>
            </a:fld>
            <a:endParaRPr lang="en-US" dirty="0"/>
          </a:p>
        </p:txBody>
      </p:sp>
    </p:spTree>
    <p:extLst>
      <p:ext uri="{BB962C8B-B14F-4D97-AF65-F5344CB8AC3E}">
        <p14:creationId xmlns="" xmlns:p14="http://schemas.microsoft.com/office/powerpoint/2010/main" val="21554098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2315907"/>
            <a:ext cx="8229600" cy="20983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4000" b="1" dirty="0">
                <a:solidFill>
                  <a:srgbClr val="005800"/>
                </a:solidFill>
              </a:rPr>
              <a:t>Performance Information</a:t>
            </a:r>
          </a:p>
          <a:p>
            <a:pPr marL="0" indent="0" algn="ctr">
              <a:buNone/>
            </a:pPr>
            <a:r>
              <a:rPr lang="en-ZA" sz="4000" b="1" dirty="0">
                <a:solidFill>
                  <a:srgbClr val="005800"/>
                </a:solidFill>
              </a:rPr>
              <a:t>Ndivhuo Rabuli</a:t>
            </a:r>
          </a:p>
          <a:p>
            <a:pPr marL="0" indent="0" algn="ctr">
              <a:buNone/>
            </a:pPr>
            <a:r>
              <a:rPr lang="en-ZA" sz="2800" b="1" dirty="0">
                <a:solidFill>
                  <a:srgbClr val="005800"/>
                </a:solidFill>
              </a:rPr>
              <a:t>Acting CO</a:t>
            </a:r>
          </a:p>
          <a:p>
            <a:pPr marL="0" indent="0" algn="ctr">
              <a:buFont typeface="Arial"/>
              <a:buNone/>
            </a:pPr>
            <a:endParaRPr lang="en-ZA" sz="4800" b="1" dirty="0">
              <a:solidFill>
                <a:srgbClr val="005800"/>
              </a:solidFill>
            </a:endParaRPr>
          </a:p>
        </p:txBody>
      </p:sp>
      <p:sp>
        <p:nvSpPr>
          <p:cNvPr id="2" name="Slide Number Placeholder 1"/>
          <p:cNvSpPr>
            <a:spLocks noGrp="1"/>
          </p:cNvSpPr>
          <p:nvPr>
            <p:ph type="sldNum" sz="quarter" idx="12"/>
          </p:nvPr>
        </p:nvSpPr>
        <p:spPr/>
        <p:txBody>
          <a:bodyPr/>
          <a:lstStyle/>
          <a:p>
            <a:fld id="{76CA9E7B-CB17-0B4A-B4E1-519665044527}" type="slidenum">
              <a:rPr lang="en-US" smtClean="0"/>
              <a:pPr/>
              <a:t>3</a:t>
            </a:fld>
            <a:endParaRPr lang="en-US" dirty="0"/>
          </a:p>
        </p:txBody>
      </p:sp>
    </p:spTree>
    <p:extLst>
      <p:ext uri="{BB962C8B-B14F-4D97-AF65-F5344CB8AC3E}">
        <p14:creationId xmlns="" xmlns:p14="http://schemas.microsoft.com/office/powerpoint/2010/main" val="279908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CA9E7B-CB17-0B4A-B4E1-519665044527}" type="slidenum">
              <a:rPr lang="en-US" smtClean="0"/>
              <a:pPr/>
              <a:t>4</a:t>
            </a:fld>
            <a:endParaRPr lang="en-US" dirty="0"/>
          </a:p>
        </p:txBody>
      </p:sp>
      <p:graphicFrame>
        <p:nvGraphicFramePr>
          <p:cNvPr id="6" name="Table 5">
            <a:extLst>
              <a:ext uri="{FF2B5EF4-FFF2-40B4-BE49-F238E27FC236}">
                <a16:creationId xmlns="" xmlns:a16="http://schemas.microsoft.com/office/drawing/2014/main" id="{B991430C-FA18-474D-B551-3B7B4B12242A}"/>
              </a:ext>
            </a:extLst>
          </p:cNvPr>
          <p:cNvGraphicFramePr>
            <a:graphicFrameLocks noGrp="1"/>
          </p:cNvGraphicFramePr>
          <p:nvPr>
            <p:extLst>
              <p:ext uri="{D42A27DB-BD31-4B8C-83A1-F6EECF244321}">
                <p14:modId xmlns="" xmlns:p14="http://schemas.microsoft.com/office/powerpoint/2010/main" val="977864557"/>
              </p:ext>
            </p:extLst>
          </p:nvPr>
        </p:nvGraphicFramePr>
        <p:xfrm>
          <a:off x="803296" y="871429"/>
          <a:ext cx="7537407" cy="4336146"/>
        </p:xfrm>
        <a:graphic>
          <a:graphicData uri="http://schemas.openxmlformats.org/drawingml/2006/table">
            <a:tbl>
              <a:tblPr firstRow="1" firstCol="1" bandRow="1"/>
              <a:tblGrid>
                <a:gridCol w="1533918">
                  <a:extLst>
                    <a:ext uri="{9D8B030D-6E8A-4147-A177-3AD203B41FA5}">
                      <a16:colId xmlns="" xmlns:a16="http://schemas.microsoft.com/office/drawing/2014/main" val="2488986536"/>
                    </a:ext>
                  </a:extLst>
                </a:gridCol>
                <a:gridCol w="1672020">
                  <a:extLst>
                    <a:ext uri="{9D8B030D-6E8A-4147-A177-3AD203B41FA5}">
                      <a16:colId xmlns="" xmlns:a16="http://schemas.microsoft.com/office/drawing/2014/main" val="1961419573"/>
                    </a:ext>
                  </a:extLst>
                </a:gridCol>
                <a:gridCol w="1397790">
                  <a:extLst>
                    <a:ext uri="{9D8B030D-6E8A-4147-A177-3AD203B41FA5}">
                      <a16:colId xmlns="" xmlns:a16="http://schemas.microsoft.com/office/drawing/2014/main" val="2598857937"/>
                    </a:ext>
                  </a:extLst>
                </a:gridCol>
                <a:gridCol w="1377073">
                  <a:extLst>
                    <a:ext uri="{9D8B030D-6E8A-4147-A177-3AD203B41FA5}">
                      <a16:colId xmlns="" xmlns:a16="http://schemas.microsoft.com/office/drawing/2014/main" val="3670443281"/>
                    </a:ext>
                  </a:extLst>
                </a:gridCol>
                <a:gridCol w="1556606">
                  <a:extLst>
                    <a:ext uri="{9D8B030D-6E8A-4147-A177-3AD203B41FA5}">
                      <a16:colId xmlns="" xmlns:a16="http://schemas.microsoft.com/office/drawing/2014/main" val="3528547399"/>
                    </a:ext>
                  </a:extLst>
                </a:gridCol>
              </a:tblGrid>
              <a:tr h="488318">
                <a:tc>
                  <a:txBody>
                    <a:bodyPr/>
                    <a:lstStyle/>
                    <a:p>
                      <a:pPr algn="ctr">
                        <a:lnSpc>
                          <a:spcPct val="107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Key Result Area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Key Performance Indicator</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Annual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2017/18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2017/18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Variance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2954724859"/>
                  </a:ext>
                </a:extLst>
              </a:tr>
              <a:tr h="1529220">
                <a:tc>
                  <a:txBody>
                    <a:bodyPr/>
                    <a:lstStyle/>
                    <a:p>
                      <a:pPr>
                        <a:lnSpc>
                          <a:spcPct val="107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Regulate all Community Schemes within South Africa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Calibri" panose="020F0502020204030204" pitchFamily="34" charset="0"/>
                          <a:ea typeface="Times New Roman" panose="02020603050405020304" pitchFamily="18" charset="0"/>
                          <a:cs typeface="Times New Roman" panose="02020603050405020304" pitchFamily="18" charset="0"/>
                        </a:rPr>
                        <a:t>Number of schemes registered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en-ZA" sz="1400" b="1" dirty="0">
                          <a:effectLst/>
                          <a:latin typeface="Calibri" panose="020F0502020204030204" pitchFamily="34" charset="0"/>
                          <a:ea typeface="Times New Roman" panose="02020603050405020304" pitchFamily="18" charset="0"/>
                          <a:cs typeface="Times New Roman" panose="02020603050405020304" pitchFamily="18" charset="0"/>
                        </a:rPr>
                        <a:t>[1] </a:t>
                      </a:r>
                      <a:r>
                        <a:rPr lang="en-ZA"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30 000 schemes registered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kern="1200" dirty="0">
                          <a:effectLst/>
                          <a:latin typeface="Calibri" panose="020F0502020204030204" pitchFamily="34" charset="0"/>
                          <a:ea typeface="Calibri" panose="020F0502020204030204" pitchFamily="34" charset="0"/>
                          <a:cs typeface="Times New Roman" panose="02020603050405020304" pitchFamily="18" charset="0"/>
                        </a:rPr>
                        <a:t>17 446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400" b="1" u="sng" dirty="0">
                          <a:effectLst/>
                          <a:latin typeface="Calibri" panose="020F0502020204030204" pitchFamily="34" charset="0"/>
                          <a:ea typeface="Calibri" panose="020F0502020204030204" pitchFamily="34" charset="0"/>
                          <a:cs typeface="Times New Roman" panose="02020603050405020304" pitchFamily="18" charset="0"/>
                        </a:rPr>
                        <a:t>Target Not 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-12 554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53721825"/>
                  </a:ext>
                </a:extLst>
              </a:tr>
              <a:tr h="329441">
                <a:tc gridSpan="5">
                  <a:txBody>
                    <a:bodyPr/>
                    <a:lstStyle/>
                    <a:p>
                      <a:pPr algn="ctr">
                        <a:lnSpc>
                          <a:spcPct val="107000"/>
                        </a:lnSpc>
                        <a:spcAft>
                          <a:spcPts val="0"/>
                        </a:spcAft>
                      </a:pPr>
                      <a:r>
                        <a:rPr lang="en-ZA" sz="1400" b="1">
                          <a:effectLst/>
                          <a:latin typeface="Calibri" panose="020F0502020204030204" pitchFamily="34" charset="0"/>
                          <a:ea typeface="Times New Roman" panose="02020603050405020304" pitchFamily="18" charset="0"/>
                          <a:cs typeface="Times New Roman" panose="02020603050405020304" pitchFamily="18" charset="0"/>
                        </a:rPr>
                        <a:t>Comments: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extLst>
                  <a:ext uri="{0D108BD9-81ED-4DB2-BD59-A6C34878D82A}">
                    <a16:rowId xmlns="" xmlns:a16="http://schemas.microsoft.com/office/drawing/2014/main" val="3040874471"/>
                  </a:ext>
                </a:extLst>
              </a:tr>
              <a:tr h="1989167">
                <a:tc gridSpan="5">
                  <a:txBody>
                    <a:bodyPr/>
                    <a:lstStyle/>
                    <a:p>
                      <a:pPr marL="342900" lvl="0" indent="-342900">
                        <a:lnSpc>
                          <a:spcPct val="115000"/>
                        </a:lnSpc>
                        <a:spcAft>
                          <a:spcPts val="0"/>
                        </a:spcAft>
                        <a:buFont typeface="Symbol" panose="05050102010706020507" pitchFamily="18" charset="2"/>
                        <a:buChar char=""/>
                      </a:pPr>
                      <a:r>
                        <a:rPr lang="en-ZA" sz="1800" kern="1200" dirty="0">
                          <a:solidFill>
                            <a:schemeClr val="tx1"/>
                          </a:solidFill>
                          <a:effectLst/>
                          <a:latin typeface="+mn-lt"/>
                          <a:ea typeface="+mn-ea"/>
                          <a:cs typeface="+mn-cs"/>
                        </a:rPr>
                        <a:t>There was a decline in the number of schemes submitting the registration documentation. CSOS will implement penalty provisions in the CSOS Act to enforce compliance with the registration process.</a:t>
                      </a:r>
                    </a:p>
                    <a:p>
                      <a:pPr marL="342900" lvl="0" indent="-342900">
                        <a:lnSpc>
                          <a:spcPct val="115000"/>
                        </a:lnSpc>
                        <a:spcAft>
                          <a:spcPts val="0"/>
                        </a:spcAft>
                        <a:buFont typeface="Symbol" panose="05050102010706020507" pitchFamily="18" charset="2"/>
                        <a:buChar char=""/>
                      </a:pPr>
                      <a:r>
                        <a:rPr lang="en-US" sz="1800" kern="1200" dirty="0">
                          <a:solidFill>
                            <a:schemeClr val="tx1"/>
                          </a:solidFill>
                          <a:effectLst/>
                          <a:latin typeface="+mn-lt"/>
                          <a:ea typeface="+mn-ea"/>
                          <a:cs typeface="+mn-cs"/>
                        </a:rPr>
                        <a:t>Of</a:t>
                      </a:r>
                      <a:r>
                        <a:rPr lang="en-ZA" sz="1800" kern="1200" dirty="0">
                          <a:solidFill>
                            <a:schemeClr val="tx1"/>
                          </a:solidFill>
                          <a:effectLst/>
                          <a:latin typeface="+mn-lt"/>
                          <a:ea typeface="+mn-ea"/>
                          <a:cs typeface="+mn-cs"/>
                        </a:rPr>
                        <a:t> the 76 677 ST schemes received from the Deeds Office, 27.7% (20 969) are registered with the CSOS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2793893285"/>
                  </a:ext>
                </a:extLst>
              </a:tr>
            </a:tbl>
          </a:graphicData>
        </a:graphic>
      </p:graphicFrame>
      <p:sp>
        <p:nvSpPr>
          <p:cNvPr id="7" name="Title 1">
            <a:extLst>
              <a:ext uri="{FF2B5EF4-FFF2-40B4-BE49-F238E27FC236}">
                <a16:creationId xmlns="" xmlns:a16="http://schemas.microsoft.com/office/drawing/2014/main" id="{DB7609D0-7B73-4139-90E6-5C5A7760F5AD}"/>
              </a:ext>
            </a:extLst>
          </p:cNvPr>
          <p:cNvSpPr txBox="1">
            <a:spLocks/>
          </p:cNvSpPr>
          <p:nvPr/>
        </p:nvSpPr>
        <p:spPr>
          <a:xfrm>
            <a:off x="628693" y="302376"/>
            <a:ext cx="7712010" cy="45276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008000"/>
                </a:solidFill>
                <a:latin typeface="+mj-lt"/>
                <a:ea typeface="+mj-ea"/>
                <a:cs typeface="+mj-cs"/>
              </a:defRPr>
            </a:lvl1pPr>
          </a:lstStyle>
          <a:p>
            <a:pPr algn="ctr"/>
            <a:r>
              <a:rPr lang="en-US" sz="1800" u="sng" dirty="0">
                <a:solidFill>
                  <a:srgbClr val="005800"/>
                </a:solidFill>
              </a:rPr>
              <a:t>STRATEGIC OBJECTIVE 1</a:t>
            </a:r>
            <a:r>
              <a:rPr lang="en-US" sz="1800" dirty="0">
                <a:solidFill>
                  <a:srgbClr val="005800"/>
                </a:solidFill>
              </a:rPr>
              <a:t>:</a:t>
            </a:r>
            <a:r>
              <a:rPr lang="en-ZA" sz="1800" dirty="0">
                <a:solidFill>
                  <a:srgbClr val="005800"/>
                </a:solidFill>
              </a:rPr>
              <a:t> </a:t>
            </a:r>
          </a:p>
          <a:p>
            <a:pPr algn="ctr"/>
            <a:r>
              <a:rPr lang="en-ZA" sz="1500" u="sng" dirty="0">
                <a:solidFill>
                  <a:srgbClr val="005800"/>
                </a:solidFill>
              </a:rPr>
              <a:t>REGULATE ALL COMMUNITY SCHEMES WITHIN SOUTH AFRICA </a:t>
            </a:r>
            <a:r>
              <a:rPr lang="en-ZA" sz="1800" u="sng" dirty="0">
                <a:solidFill>
                  <a:srgbClr val="C00000"/>
                </a:solidFill>
              </a:rPr>
              <a:t>(p.15)</a:t>
            </a:r>
            <a:endParaRPr lang="en-ZA" sz="1800" dirty="0">
              <a:solidFill>
                <a:srgbClr val="005800"/>
              </a:solidFill>
            </a:endParaRPr>
          </a:p>
        </p:txBody>
      </p:sp>
    </p:spTree>
    <p:extLst>
      <p:ext uri="{BB962C8B-B14F-4D97-AF65-F5344CB8AC3E}">
        <p14:creationId xmlns="" xmlns:p14="http://schemas.microsoft.com/office/powerpoint/2010/main" val="321265443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CA9E7B-CB17-0B4A-B4E1-519665044527}" type="slidenum">
              <a:rPr lang="en-US" smtClean="0"/>
              <a:pPr/>
              <a:t>5</a:t>
            </a:fld>
            <a:endParaRPr lang="en-US" dirty="0"/>
          </a:p>
        </p:txBody>
      </p:sp>
      <p:pic>
        <p:nvPicPr>
          <p:cNvPr id="2" name="Picture 1">
            <a:extLst>
              <a:ext uri="{FF2B5EF4-FFF2-40B4-BE49-F238E27FC236}">
                <a16:creationId xmlns="" xmlns:a16="http://schemas.microsoft.com/office/drawing/2014/main" id="{3FD2E4CE-4D62-4622-9E0A-C8BA1671C586}"/>
              </a:ext>
            </a:extLst>
          </p:cNvPr>
          <p:cNvPicPr>
            <a:picLocks noChangeAspect="1"/>
          </p:cNvPicPr>
          <p:nvPr/>
        </p:nvPicPr>
        <p:blipFill rotWithShape="1">
          <a:blip r:embed="rId2"/>
          <a:srcRect t="46049" r="13139"/>
          <a:stretch/>
        </p:blipFill>
        <p:spPr>
          <a:xfrm>
            <a:off x="628693" y="1166326"/>
            <a:ext cx="7607585" cy="4170784"/>
          </a:xfrm>
          <a:prstGeom prst="rect">
            <a:avLst/>
          </a:prstGeom>
        </p:spPr>
      </p:pic>
      <p:sp>
        <p:nvSpPr>
          <p:cNvPr id="8" name="Title 1">
            <a:extLst>
              <a:ext uri="{FF2B5EF4-FFF2-40B4-BE49-F238E27FC236}">
                <a16:creationId xmlns="" xmlns:a16="http://schemas.microsoft.com/office/drawing/2014/main" id="{CF02262E-EBD8-4922-A258-67519EE12D15}"/>
              </a:ext>
            </a:extLst>
          </p:cNvPr>
          <p:cNvSpPr txBox="1">
            <a:spLocks/>
          </p:cNvSpPr>
          <p:nvPr/>
        </p:nvSpPr>
        <p:spPr>
          <a:xfrm>
            <a:off x="628693" y="610286"/>
            <a:ext cx="7712010" cy="45276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008000"/>
                </a:solidFill>
                <a:latin typeface="+mj-lt"/>
                <a:ea typeface="+mj-ea"/>
                <a:cs typeface="+mj-cs"/>
              </a:defRPr>
            </a:lvl1pPr>
          </a:lstStyle>
          <a:p>
            <a:pPr algn="ctr"/>
            <a:r>
              <a:rPr lang="en-US" sz="1800" u="sng" dirty="0">
                <a:solidFill>
                  <a:srgbClr val="005800"/>
                </a:solidFill>
              </a:rPr>
              <a:t>STRATEGIC OBJECTIVE 1 </a:t>
            </a:r>
            <a:r>
              <a:rPr lang="en-US" sz="1800" u="sng" dirty="0">
                <a:solidFill>
                  <a:srgbClr val="C00000"/>
                </a:solidFill>
              </a:rPr>
              <a:t>p. 15</a:t>
            </a:r>
            <a:r>
              <a:rPr lang="en-US" sz="1800" dirty="0">
                <a:solidFill>
                  <a:srgbClr val="005800"/>
                </a:solidFill>
              </a:rPr>
              <a:t>:</a:t>
            </a:r>
            <a:r>
              <a:rPr lang="en-ZA" sz="1800" dirty="0">
                <a:solidFill>
                  <a:srgbClr val="005800"/>
                </a:solidFill>
              </a:rPr>
              <a:t> </a:t>
            </a:r>
          </a:p>
        </p:txBody>
      </p:sp>
    </p:spTree>
    <p:extLst>
      <p:ext uri="{BB962C8B-B14F-4D97-AF65-F5344CB8AC3E}">
        <p14:creationId xmlns="" xmlns:p14="http://schemas.microsoft.com/office/powerpoint/2010/main" val="34217518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CA9E7B-CB17-0B4A-B4E1-519665044527}" type="slidenum">
              <a:rPr lang="en-US" smtClean="0"/>
              <a:pPr/>
              <a:t>6</a:t>
            </a:fld>
            <a:endParaRPr lang="en-US" dirty="0"/>
          </a:p>
        </p:txBody>
      </p:sp>
      <p:sp>
        <p:nvSpPr>
          <p:cNvPr id="8" name="Title 1">
            <a:extLst>
              <a:ext uri="{FF2B5EF4-FFF2-40B4-BE49-F238E27FC236}">
                <a16:creationId xmlns="" xmlns:a16="http://schemas.microsoft.com/office/drawing/2014/main" id="{CF02262E-EBD8-4922-A258-67519EE12D15}"/>
              </a:ext>
            </a:extLst>
          </p:cNvPr>
          <p:cNvSpPr txBox="1">
            <a:spLocks/>
          </p:cNvSpPr>
          <p:nvPr/>
        </p:nvSpPr>
        <p:spPr>
          <a:xfrm>
            <a:off x="628693" y="610286"/>
            <a:ext cx="7712010" cy="45276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008000"/>
                </a:solidFill>
                <a:latin typeface="+mj-lt"/>
                <a:ea typeface="+mj-ea"/>
                <a:cs typeface="+mj-cs"/>
              </a:defRPr>
            </a:lvl1pPr>
          </a:lstStyle>
          <a:p>
            <a:pPr algn="ctr"/>
            <a:r>
              <a:rPr lang="en-US" sz="1800" u="sng" dirty="0">
                <a:solidFill>
                  <a:srgbClr val="005800"/>
                </a:solidFill>
              </a:rPr>
              <a:t>STRATEGIC OBJECTIVE 1 </a:t>
            </a:r>
            <a:r>
              <a:rPr lang="en-US" sz="1800" u="sng" dirty="0">
                <a:solidFill>
                  <a:srgbClr val="C00000"/>
                </a:solidFill>
              </a:rPr>
              <a:t>p. 16</a:t>
            </a:r>
            <a:r>
              <a:rPr lang="en-US" sz="1800" dirty="0">
                <a:solidFill>
                  <a:srgbClr val="005800"/>
                </a:solidFill>
              </a:rPr>
              <a:t>:</a:t>
            </a:r>
            <a:r>
              <a:rPr lang="en-ZA" sz="1800" dirty="0">
                <a:solidFill>
                  <a:srgbClr val="005800"/>
                </a:solidFill>
              </a:rPr>
              <a:t> </a:t>
            </a:r>
          </a:p>
        </p:txBody>
      </p:sp>
      <p:pic>
        <p:nvPicPr>
          <p:cNvPr id="3" name="Picture 2">
            <a:extLst>
              <a:ext uri="{FF2B5EF4-FFF2-40B4-BE49-F238E27FC236}">
                <a16:creationId xmlns="" xmlns:a16="http://schemas.microsoft.com/office/drawing/2014/main" id="{AE7B1672-9783-4E42-9DF2-1F5518DE3DB9}"/>
              </a:ext>
            </a:extLst>
          </p:cNvPr>
          <p:cNvPicPr>
            <a:picLocks noChangeAspect="1"/>
          </p:cNvPicPr>
          <p:nvPr/>
        </p:nvPicPr>
        <p:blipFill>
          <a:blip r:embed="rId2"/>
          <a:stretch>
            <a:fillRect/>
          </a:stretch>
        </p:blipFill>
        <p:spPr>
          <a:xfrm>
            <a:off x="628693" y="1063047"/>
            <a:ext cx="7974131" cy="4958880"/>
          </a:xfrm>
          <a:prstGeom prst="rect">
            <a:avLst/>
          </a:prstGeom>
        </p:spPr>
      </p:pic>
    </p:spTree>
    <p:extLst>
      <p:ext uri="{BB962C8B-B14F-4D97-AF65-F5344CB8AC3E}">
        <p14:creationId xmlns="" xmlns:p14="http://schemas.microsoft.com/office/powerpoint/2010/main" val="278695285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CA9E7B-CB17-0B4A-B4E1-519665044527}" type="slidenum">
              <a:rPr lang="en-US" smtClean="0"/>
              <a:pPr/>
              <a:t>7</a:t>
            </a:fld>
            <a:endParaRPr lang="en-US" dirty="0"/>
          </a:p>
        </p:txBody>
      </p:sp>
      <p:sp>
        <p:nvSpPr>
          <p:cNvPr id="7" name="Title 1">
            <a:extLst>
              <a:ext uri="{FF2B5EF4-FFF2-40B4-BE49-F238E27FC236}">
                <a16:creationId xmlns="" xmlns:a16="http://schemas.microsoft.com/office/drawing/2014/main" id="{DB7609D0-7B73-4139-90E6-5C5A7760F5AD}"/>
              </a:ext>
            </a:extLst>
          </p:cNvPr>
          <p:cNvSpPr txBox="1">
            <a:spLocks/>
          </p:cNvSpPr>
          <p:nvPr/>
        </p:nvSpPr>
        <p:spPr>
          <a:xfrm>
            <a:off x="457200" y="410405"/>
            <a:ext cx="8098971" cy="45276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008000"/>
                </a:solidFill>
                <a:latin typeface="+mj-lt"/>
                <a:ea typeface="+mj-ea"/>
                <a:cs typeface="+mj-cs"/>
              </a:defRPr>
            </a:lvl1pPr>
          </a:lstStyle>
          <a:p>
            <a:pPr algn="ctr"/>
            <a:r>
              <a:rPr lang="en-US" sz="1800" u="sng" dirty="0">
                <a:solidFill>
                  <a:srgbClr val="005800"/>
                </a:solidFill>
              </a:rPr>
              <a:t>STRATEGIC OBJECTIVE 2</a:t>
            </a:r>
            <a:endParaRPr lang="en-ZA" sz="1800" dirty="0">
              <a:solidFill>
                <a:srgbClr val="005800"/>
              </a:solidFill>
            </a:endParaRPr>
          </a:p>
          <a:p>
            <a:pPr algn="ctr"/>
            <a:r>
              <a:rPr lang="en-US" sz="1500" u="sng" dirty="0">
                <a:solidFill>
                  <a:srgbClr val="005800"/>
                </a:solidFill>
              </a:rPr>
              <a:t>CONTROL AND PROVIDE QUALITY ASSURANCE OF COMMUNITY SCHEMES GOVERNANCE DOCUMENTATION </a:t>
            </a:r>
            <a:r>
              <a:rPr lang="en-ZA" sz="1800" u="sng" dirty="0">
                <a:solidFill>
                  <a:srgbClr val="C00000"/>
                </a:solidFill>
              </a:rPr>
              <a:t>(p.17)</a:t>
            </a:r>
            <a:endParaRPr lang="en-ZA" sz="1800" dirty="0">
              <a:solidFill>
                <a:srgbClr val="005800"/>
              </a:solidFill>
            </a:endParaRPr>
          </a:p>
        </p:txBody>
      </p:sp>
      <p:graphicFrame>
        <p:nvGraphicFramePr>
          <p:cNvPr id="8" name="Table 7">
            <a:extLst>
              <a:ext uri="{FF2B5EF4-FFF2-40B4-BE49-F238E27FC236}">
                <a16:creationId xmlns="" xmlns:a16="http://schemas.microsoft.com/office/drawing/2014/main" id="{3730B274-15E6-40D8-A53D-617A166480A9}"/>
              </a:ext>
            </a:extLst>
          </p:cNvPr>
          <p:cNvGraphicFramePr>
            <a:graphicFrameLocks noGrp="1"/>
          </p:cNvGraphicFramePr>
          <p:nvPr>
            <p:extLst>
              <p:ext uri="{D42A27DB-BD31-4B8C-83A1-F6EECF244321}">
                <p14:modId xmlns="" xmlns:p14="http://schemas.microsoft.com/office/powerpoint/2010/main" val="4033134236"/>
              </p:ext>
            </p:extLst>
          </p:nvPr>
        </p:nvGraphicFramePr>
        <p:xfrm>
          <a:off x="552450" y="1180260"/>
          <a:ext cx="7908470" cy="5047914"/>
        </p:xfrm>
        <a:graphic>
          <a:graphicData uri="http://schemas.openxmlformats.org/drawingml/2006/table">
            <a:tbl>
              <a:tblPr firstRow="1" firstCol="1" bandRow="1"/>
              <a:tblGrid>
                <a:gridCol w="1606699">
                  <a:extLst>
                    <a:ext uri="{9D8B030D-6E8A-4147-A177-3AD203B41FA5}">
                      <a16:colId xmlns="" xmlns:a16="http://schemas.microsoft.com/office/drawing/2014/main" val="1385026970"/>
                    </a:ext>
                  </a:extLst>
                </a:gridCol>
                <a:gridCol w="1762719">
                  <a:extLst>
                    <a:ext uri="{9D8B030D-6E8A-4147-A177-3AD203B41FA5}">
                      <a16:colId xmlns="" xmlns:a16="http://schemas.microsoft.com/office/drawing/2014/main" val="93840618"/>
                    </a:ext>
                  </a:extLst>
                </a:gridCol>
                <a:gridCol w="1464112">
                  <a:extLst>
                    <a:ext uri="{9D8B030D-6E8A-4147-A177-3AD203B41FA5}">
                      <a16:colId xmlns="" xmlns:a16="http://schemas.microsoft.com/office/drawing/2014/main" val="1631249824"/>
                    </a:ext>
                  </a:extLst>
                </a:gridCol>
                <a:gridCol w="1605665">
                  <a:extLst>
                    <a:ext uri="{9D8B030D-6E8A-4147-A177-3AD203B41FA5}">
                      <a16:colId xmlns="" xmlns:a16="http://schemas.microsoft.com/office/drawing/2014/main" val="1492598601"/>
                    </a:ext>
                  </a:extLst>
                </a:gridCol>
                <a:gridCol w="1469275">
                  <a:extLst>
                    <a:ext uri="{9D8B030D-6E8A-4147-A177-3AD203B41FA5}">
                      <a16:colId xmlns="" xmlns:a16="http://schemas.microsoft.com/office/drawing/2014/main" val="2093673823"/>
                    </a:ext>
                  </a:extLst>
                </a:gridCol>
              </a:tblGrid>
              <a:tr h="384442">
                <a:tc>
                  <a:txBody>
                    <a:bodyPr/>
                    <a:lstStyle/>
                    <a:p>
                      <a:pPr algn="ct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Key Result Area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Key Performance Indicator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Annual Target 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Actual: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Variance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2691655356"/>
                  </a:ext>
                </a:extLst>
              </a:tr>
              <a:tr h="1076531">
                <a:tc>
                  <a:txBody>
                    <a:bodyPr/>
                    <a:lstStyle/>
                    <a:p>
                      <a:pP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Control and provide quality assurance of Community Schemes Governance Documentation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Number of Governance Documentation Quality Assured (New Schemes and Amendments of rules)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[2]</a:t>
                      </a: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5000</a:t>
                      </a: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 governance documentation quality assured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a:t>
                      </a:r>
                      <a:r>
                        <a:rPr lang="en-ZA" sz="1200" b="1" dirty="0">
                          <a:effectLst/>
                          <a:latin typeface="Calibri" panose="020F0502020204030204" pitchFamily="34" charset="0"/>
                          <a:ea typeface="Calibri" panose="020F0502020204030204" pitchFamily="34" charset="0"/>
                          <a:cs typeface="Times New Roman" panose="02020603050405020304" pitchFamily="18" charset="0"/>
                        </a:rPr>
                        <a:t>561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200" b="1" u="sng" dirty="0">
                          <a:effectLst/>
                          <a:latin typeface="Calibri" panose="020F0502020204030204" pitchFamily="34" charset="0"/>
                          <a:ea typeface="Calibri" panose="020F0502020204030204" pitchFamily="34" charset="0"/>
                          <a:cs typeface="Times New Roman" panose="02020603050405020304" pitchFamily="18" charset="0"/>
                        </a:rPr>
                        <a:t>Target Not Achieved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ZA" sz="1200" dirty="0">
                          <a:effectLst/>
                          <a:latin typeface="Calibri" panose="020F0502020204030204" pitchFamily="34" charset="0"/>
                          <a:ea typeface="Calibri" panose="020F0502020204030204" pitchFamily="34" charset="0"/>
                          <a:cs typeface="Times New Roman" panose="02020603050405020304" pitchFamily="18" charset="0"/>
                        </a:rPr>
                        <a:t> 3439</a:t>
                      </a: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68036352"/>
                  </a:ext>
                </a:extLst>
              </a:tr>
              <a:tr h="277080">
                <a:tc gridSpan="5">
                  <a:txBody>
                    <a:bodyPr/>
                    <a:lstStyle/>
                    <a:p>
                      <a:pPr algn="ctr">
                        <a:lnSpc>
                          <a:spcPct val="107000"/>
                        </a:lnSpc>
                        <a:spcAft>
                          <a:spcPts val="0"/>
                        </a:spcAft>
                      </a:pPr>
                      <a:r>
                        <a:rPr lang="en-ZA" sz="1200" b="1" u="sng" dirty="0">
                          <a:effectLst/>
                          <a:latin typeface="Calibri" panose="020F0502020204030204" pitchFamily="34" charset="0"/>
                          <a:ea typeface="Times New Roman" panose="02020603050405020304" pitchFamily="18" charset="0"/>
                          <a:cs typeface="Times New Roman" panose="02020603050405020304" pitchFamily="18" charset="0"/>
                        </a:rPr>
                        <a:t>COMMENTS: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extLst>
                  <a:ext uri="{0D108BD9-81ED-4DB2-BD59-A6C34878D82A}">
                    <a16:rowId xmlns="" xmlns:a16="http://schemas.microsoft.com/office/drawing/2014/main" val="59222465"/>
                  </a:ext>
                </a:extLst>
              </a:tr>
              <a:tr h="527034">
                <a:tc gridSpan="5">
                  <a:txBody>
                    <a:bodyPr/>
                    <a:lstStyle/>
                    <a:p>
                      <a:pPr marL="342900" lvl="0" indent="-342900">
                        <a:lnSpc>
                          <a:spcPct val="115000"/>
                        </a:lnSpc>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There were challenges with capacity to handle request for quality assurance. CSOS has since appointed more officers within the governance business unit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203354613"/>
                  </a:ext>
                </a:extLst>
              </a:tr>
              <a:tr h="326060">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Key Result Area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Key Performance Indicator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Annual Target 2018/19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Actual: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2017/18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Variance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34668688"/>
                  </a:ext>
                </a:extLst>
              </a:tr>
              <a:tr h="1659731">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Control and provide quality assurance of Community Schemes Governance Documentation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Number of Certificates issued for community schemes governance documentation that has been quality assured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[3]</a:t>
                      </a: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5000 </a:t>
                      </a: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Certificates issued for community schemes governance documentation that has been quality assured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a:t>
                      </a:r>
                      <a:r>
                        <a:rPr lang="en-ZA" sz="1200" b="1" dirty="0">
                          <a:effectLst/>
                          <a:latin typeface="Calibri" panose="020F0502020204030204" pitchFamily="34" charset="0"/>
                          <a:ea typeface="Calibri" panose="020F0502020204030204" pitchFamily="34" charset="0"/>
                          <a:cs typeface="Times New Roman" panose="02020603050405020304" pitchFamily="18" charset="0"/>
                        </a:rPr>
                        <a:t>61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200" b="1" u="sng" dirty="0">
                          <a:effectLst/>
                          <a:latin typeface="Calibri" panose="020F0502020204030204" pitchFamily="34" charset="0"/>
                          <a:ea typeface="Calibri" panose="020F0502020204030204" pitchFamily="34" charset="0"/>
                          <a:cs typeface="Times New Roman" panose="02020603050405020304" pitchFamily="18" charset="0"/>
                        </a:rPr>
                        <a:t>Target Not Achieved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a:t>
                      </a:r>
                      <a:r>
                        <a:rPr lang="en-ZA" sz="1200" dirty="0">
                          <a:effectLst/>
                          <a:latin typeface="Calibri" panose="020F0502020204030204" pitchFamily="34" charset="0"/>
                          <a:ea typeface="Calibri" panose="020F0502020204030204" pitchFamily="34" charset="0"/>
                          <a:cs typeface="Times New Roman" panose="02020603050405020304" pitchFamily="18" charset="0"/>
                        </a:rPr>
                        <a:t>039</a:t>
                      </a: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17113086"/>
                  </a:ext>
                </a:extLst>
              </a:tr>
              <a:tr h="304086">
                <a:tc gridSpan="5">
                  <a:txBody>
                    <a:bodyPr/>
                    <a:lstStyle/>
                    <a:p>
                      <a:pPr algn="ctr">
                        <a:lnSpc>
                          <a:spcPct val="107000"/>
                        </a:lnSpc>
                        <a:spcAft>
                          <a:spcPts val="0"/>
                        </a:spcAft>
                      </a:pPr>
                      <a:r>
                        <a:rPr lang="en-ZA" sz="1200" b="1" u="sng">
                          <a:effectLst/>
                          <a:latin typeface="Calibri" panose="020F0502020204030204" pitchFamily="34" charset="0"/>
                          <a:ea typeface="Times New Roman" panose="02020603050405020304" pitchFamily="18" charset="0"/>
                          <a:cs typeface="Times New Roman" panose="02020603050405020304" pitchFamily="18" charset="0"/>
                        </a:rPr>
                        <a:t>COMMENTS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extLst>
                  <a:ext uri="{0D108BD9-81ED-4DB2-BD59-A6C34878D82A}">
                    <a16:rowId xmlns="" xmlns:a16="http://schemas.microsoft.com/office/drawing/2014/main" val="899163653"/>
                  </a:ext>
                </a:extLst>
              </a:tr>
              <a:tr h="196358">
                <a:tc gridSpan="5">
                  <a:txBody>
                    <a:bodyPr/>
                    <a:lstStyle/>
                    <a:p>
                      <a:pPr marL="342900" lvl="0" indent="-342900">
                        <a:lnSpc>
                          <a:spcPct val="115000"/>
                        </a:lnSpc>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There were challenges with capacity to handle request for quality assurance. CSOS has since appointed more officers the unit to conduct quality assurance</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11" marR="60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1438354494"/>
                  </a:ext>
                </a:extLst>
              </a:tr>
            </a:tbl>
          </a:graphicData>
        </a:graphic>
      </p:graphicFrame>
    </p:spTree>
    <p:extLst>
      <p:ext uri="{BB962C8B-B14F-4D97-AF65-F5344CB8AC3E}">
        <p14:creationId xmlns="" xmlns:p14="http://schemas.microsoft.com/office/powerpoint/2010/main" val="10023805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CA9E7B-CB17-0B4A-B4E1-519665044527}" type="slidenum">
              <a:rPr lang="en-US" smtClean="0"/>
              <a:pPr/>
              <a:t>8</a:t>
            </a:fld>
            <a:endParaRPr lang="en-US" dirty="0"/>
          </a:p>
        </p:txBody>
      </p:sp>
      <p:sp>
        <p:nvSpPr>
          <p:cNvPr id="7" name="Title 1">
            <a:extLst>
              <a:ext uri="{FF2B5EF4-FFF2-40B4-BE49-F238E27FC236}">
                <a16:creationId xmlns="" xmlns:a16="http://schemas.microsoft.com/office/drawing/2014/main" id="{714033DC-9C7C-4651-807F-5ABD75374437}"/>
              </a:ext>
            </a:extLst>
          </p:cNvPr>
          <p:cNvSpPr txBox="1">
            <a:spLocks/>
          </p:cNvSpPr>
          <p:nvPr/>
        </p:nvSpPr>
        <p:spPr>
          <a:xfrm>
            <a:off x="596901" y="298886"/>
            <a:ext cx="7950200" cy="45276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008000"/>
                </a:solidFill>
                <a:latin typeface="+mj-lt"/>
                <a:ea typeface="+mj-ea"/>
                <a:cs typeface="+mj-cs"/>
              </a:defRPr>
            </a:lvl1pPr>
          </a:lstStyle>
          <a:p>
            <a:pPr algn="ctr"/>
            <a:r>
              <a:rPr lang="en-US" sz="1800" u="sng" dirty="0">
                <a:solidFill>
                  <a:srgbClr val="005800"/>
                </a:solidFill>
              </a:rPr>
              <a:t>STRATEGIC OBJECTIVE 3</a:t>
            </a:r>
            <a:endParaRPr lang="en-ZA" sz="1800" dirty="0">
              <a:solidFill>
                <a:srgbClr val="005800"/>
              </a:solidFill>
            </a:endParaRPr>
          </a:p>
          <a:p>
            <a:pPr algn="ctr"/>
            <a:r>
              <a:rPr lang="en-US" sz="1500" u="sng" dirty="0">
                <a:solidFill>
                  <a:srgbClr val="005800"/>
                </a:solidFill>
              </a:rPr>
              <a:t>PROVIDE A DISPUTE RESOLUTION SERVICE FOR COMMUNITY SCHEMES </a:t>
            </a:r>
            <a:r>
              <a:rPr lang="en-ZA" sz="1800" u="sng" dirty="0">
                <a:solidFill>
                  <a:srgbClr val="C00000"/>
                </a:solidFill>
              </a:rPr>
              <a:t>(p.18)</a:t>
            </a:r>
            <a:endParaRPr lang="en-ZA" sz="1800" dirty="0">
              <a:solidFill>
                <a:srgbClr val="005800"/>
              </a:solidFill>
            </a:endParaRPr>
          </a:p>
        </p:txBody>
      </p:sp>
      <p:graphicFrame>
        <p:nvGraphicFramePr>
          <p:cNvPr id="8" name="Table 7">
            <a:extLst>
              <a:ext uri="{FF2B5EF4-FFF2-40B4-BE49-F238E27FC236}">
                <a16:creationId xmlns="" xmlns:a16="http://schemas.microsoft.com/office/drawing/2014/main" id="{61BB3247-4A14-44A6-BE25-7CE9A8CC4E12}"/>
              </a:ext>
            </a:extLst>
          </p:cNvPr>
          <p:cNvGraphicFramePr>
            <a:graphicFrameLocks noGrp="1"/>
          </p:cNvGraphicFramePr>
          <p:nvPr>
            <p:extLst>
              <p:ext uri="{D42A27DB-BD31-4B8C-83A1-F6EECF244321}">
                <p14:modId xmlns="" xmlns:p14="http://schemas.microsoft.com/office/powerpoint/2010/main" val="1652905943"/>
              </p:ext>
            </p:extLst>
          </p:nvPr>
        </p:nvGraphicFramePr>
        <p:xfrm>
          <a:off x="668539" y="965168"/>
          <a:ext cx="8097130" cy="4927664"/>
        </p:xfrm>
        <a:graphic>
          <a:graphicData uri="http://schemas.openxmlformats.org/drawingml/2006/table">
            <a:tbl>
              <a:tblPr firstRow="1" firstCol="1" bandRow="1"/>
              <a:tblGrid>
                <a:gridCol w="1356050">
                  <a:extLst>
                    <a:ext uri="{9D8B030D-6E8A-4147-A177-3AD203B41FA5}">
                      <a16:colId xmlns="" xmlns:a16="http://schemas.microsoft.com/office/drawing/2014/main" val="1805474486"/>
                    </a:ext>
                  </a:extLst>
                </a:gridCol>
                <a:gridCol w="1790070">
                  <a:extLst>
                    <a:ext uri="{9D8B030D-6E8A-4147-A177-3AD203B41FA5}">
                      <a16:colId xmlns="" xmlns:a16="http://schemas.microsoft.com/office/drawing/2014/main" val="1265972218"/>
                    </a:ext>
                  </a:extLst>
                </a:gridCol>
                <a:gridCol w="1794304">
                  <a:extLst>
                    <a:ext uri="{9D8B030D-6E8A-4147-A177-3AD203B41FA5}">
                      <a16:colId xmlns="" xmlns:a16="http://schemas.microsoft.com/office/drawing/2014/main" val="171380880"/>
                    </a:ext>
                  </a:extLst>
                </a:gridCol>
                <a:gridCol w="1650337">
                  <a:extLst>
                    <a:ext uri="{9D8B030D-6E8A-4147-A177-3AD203B41FA5}">
                      <a16:colId xmlns="" xmlns:a16="http://schemas.microsoft.com/office/drawing/2014/main" val="341638990"/>
                    </a:ext>
                  </a:extLst>
                </a:gridCol>
                <a:gridCol w="1506369">
                  <a:extLst>
                    <a:ext uri="{9D8B030D-6E8A-4147-A177-3AD203B41FA5}">
                      <a16:colId xmlns="" xmlns:a16="http://schemas.microsoft.com/office/drawing/2014/main" val="8467035"/>
                    </a:ext>
                  </a:extLst>
                </a:gridCol>
              </a:tblGrid>
              <a:tr h="306888">
                <a:tc gridSpan="5">
                  <a:txBody>
                    <a:bodyPr/>
                    <a:lstStyle/>
                    <a:p>
                      <a:pPr marL="295910" indent="-295910" algn="ctr">
                        <a:lnSpc>
                          <a:spcPct val="107000"/>
                        </a:lnSpc>
                        <a:spcAft>
                          <a:spcPts val="0"/>
                        </a:spcAft>
                      </a:pPr>
                      <a:r>
                        <a:rPr lang="en-US" sz="1600" b="1" kern="1200">
                          <a:effectLst/>
                          <a:latin typeface="Calibri" panose="020F0502020204030204" pitchFamily="34" charset="0"/>
                          <a:ea typeface="Times New Roman" panose="02020603050405020304" pitchFamily="18" charset="0"/>
                          <a:cs typeface="Times New Roman" panose="02020603050405020304" pitchFamily="18" charset="0"/>
                        </a:rPr>
                        <a:t>STRATEGIC OBJECTIVE 3: Provide a Dispute Resolution service for Community Schemes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3899852015"/>
                  </a:ext>
                </a:extLst>
              </a:tr>
              <a:tr h="628033">
                <a:tc>
                  <a:txBody>
                    <a:bodyPr/>
                    <a:lstStyle/>
                    <a:p>
                      <a:pPr algn="just">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Strategic Objective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Key Performance Indicator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Annual Target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2017/18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Actual:</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Quarter 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Variance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641778783"/>
                  </a:ext>
                </a:extLst>
              </a:tr>
              <a:tr h="1992147">
                <a:tc>
                  <a:txBody>
                    <a:bodyPr/>
                    <a:lstStyle/>
                    <a:p>
                      <a:pPr algn="just">
                        <a:lnSpc>
                          <a:spcPct val="107000"/>
                        </a:lnSpc>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Provide a Dispute Resolution service for Community Schemes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Percentage of disputes resolved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Aft>
                          <a:spcPts val="0"/>
                        </a:spcAft>
                      </a:pPr>
                      <a:r>
                        <a:rPr lang="en-ZA" sz="1600" b="1" dirty="0">
                          <a:effectLst/>
                          <a:latin typeface="Calibri" panose="020F0502020204030204" pitchFamily="34" charset="0"/>
                          <a:ea typeface="Times New Roman" panose="02020603050405020304" pitchFamily="18" charset="0"/>
                          <a:cs typeface="Times New Roman" panose="02020603050405020304" pitchFamily="18" charset="0"/>
                        </a:rPr>
                        <a:t>[4]</a:t>
                      </a:r>
                      <a:r>
                        <a:rPr lang="en-ZA"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60</a:t>
                      </a:r>
                      <a:r>
                        <a:rPr lang="en-US" sz="1600" dirty="0">
                          <a:effectLst/>
                          <a:latin typeface="Calibri" panose="020F0502020204030204" pitchFamily="34" charset="0"/>
                          <a:ea typeface="Calibri" panose="020F0502020204030204" pitchFamily="34" charset="0"/>
                          <a:cs typeface="Times New Roman" panose="02020603050405020304" pitchFamily="18" charset="0"/>
                        </a:rPr>
                        <a:t>% of Disputes received resolved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64%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600" b="1" u="sng" dirty="0">
                          <a:effectLst/>
                          <a:latin typeface="Calibri" panose="020F0502020204030204" pitchFamily="34" charset="0"/>
                          <a:ea typeface="Calibri" panose="020F0502020204030204" pitchFamily="34" charset="0"/>
                          <a:cs typeface="Times New Roman" panose="02020603050405020304" pitchFamily="18" charset="0"/>
                        </a:rPr>
                        <a:t>Target Achieved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1422115"/>
                  </a:ext>
                </a:extLst>
              </a:tr>
              <a:tr h="640234">
                <a:tc gridSpan="5">
                  <a:txBody>
                    <a:bodyPr/>
                    <a:lstStyle/>
                    <a:p>
                      <a:pPr algn="ctr">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COMMENTS: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extLst>
                  <a:ext uri="{0D108BD9-81ED-4DB2-BD59-A6C34878D82A}">
                    <a16:rowId xmlns="" xmlns:a16="http://schemas.microsoft.com/office/drawing/2014/main" val="4242935890"/>
                  </a:ext>
                </a:extLst>
              </a:tr>
              <a:tr h="1360362">
                <a:tc gridSpan="5">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appointment of Part-Time Adjudicators ensured that more cases are resolved.</a:t>
                      </a:r>
                    </a:p>
                    <a:p>
                      <a:pPr marL="342900" lvl="0" indent="-342900" algn="just">
                        <a:lnSpc>
                          <a:spcPct val="115000"/>
                        </a:lnSpc>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During the financial year under review, a total of </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4060</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disputes were lodged with the CSOS compared to </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1282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in the previous year.</a:t>
                      </a:r>
                    </a:p>
                    <a:p>
                      <a:pPr marL="0" lvl="0" indent="0" algn="just">
                        <a:lnSpc>
                          <a:spcPct val="115000"/>
                        </a:lnSpc>
                        <a:spcAft>
                          <a:spcPts val="0"/>
                        </a:spcAft>
                        <a:buFont typeface="Symbol" panose="05050102010706020507" pitchFamily="18" charset="2"/>
                        <a:buNone/>
                      </a:pP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621224046"/>
                  </a:ext>
                </a:extLst>
              </a:tr>
            </a:tbl>
          </a:graphicData>
        </a:graphic>
      </p:graphicFrame>
    </p:spTree>
    <p:extLst>
      <p:ext uri="{BB962C8B-B14F-4D97-AF65-F5344CB8AC3E}">
        <p14:creationId xmlns="" xmlns:p14="http://schemas.microsoft.com/office/powerpoint/2010/main" val="11417600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CA9E7B-CB17-0B4A-B4E1-519665044527}" type="slidenum">
              <a:rPr lang="en-US" smtClean="0"/>
              <a:pPr/>
              <a:t>9</a:t>
            </a:fld>
            <a:endParaRPr lang="en-US" dirty="0"/>
          </a:p>
        </p:txBody>
      </p:sp>
      <p:sp>
        <p:nvSpPr>
          <p:cNvPr id="8" name="Title 1">
            <a:extLst>
              <a:ext uri="{FF2B5EF4-FFF2-40B4-BE49-F238E27FC236}">
                <a16:creationId xmlns="" xmlns:a16="http://schemas.microsoft.com/office/drawing/2014/main" id="{ECCCA010-8236-45FE-A368-1F8003BBCAA6}"/>
              </a:ext>
            </a:extLst>
          </p:cNvPr>
          <p:cNvSpPr txBox="1">
            <a:spLocks/>
          </p:cNvSpPr>
          <p:nvPr/>
        </p:nvSpPr>
        <p:spPr>
          <a:xfrm>
            <a:off x="343937" y="354380"/>
            <a:ext cx="8456125" cy="45276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008000"/>
                </a:solidFill>
                <a:latin typeface="+mj-lt"/>
                <a:ea typeface="+mj-ea"/>
                <a:cs typeface="+mj-cs"/>
              </a:defRPr>
            </a:lvl1pPr>
          </a:lstStyle>
          <a:p>
            <a:pPr algn="ctr"/>
            <a:r>
              <a:rPr lang="en-US" sz="1800" u="sng" dirty="0">
                <a:solidFill>
                  <a:srgbClr val="005800"/>
                </a:solidFill>
              </a:rPr>
              <a:t>STRATEGIC OBJECTIVE 4</a:t>
            </a:r>
            <a:r>
              <a:rPr lang="en-ZA" sz="1800" dirty="0">
                <a:solidFill>
                  <a:srgbClr val="005800"/>
                </a:solidFill>
              </a:rPr>
              <a:t> </a:t>
            </a:r>
          </a:p>
          <a:p>
            <a:pPr algn="ctr"/>
            <a:r>
              <a:rPr lang="en-ZA" sz="1500" u="sng" dirty="0">
                <a:solidFill>
                  <a:srgbClr val="005800"/>
                </a:solidFill>
              </a:rPr>
              <a:t>P</a:t>
            </a:r>
            <a:r>
              <a:rPr lang="en-US" sz="1500" u="sng" dirty="0">
                <a:solidFill>
                  <a:srgbClr val="005800"/>
                </a:solidFill>
              </a:rPr>
              <a:t>ROVIDE STAKEHOLDER TRAINING, CONSUMER EDUCATION AND AWARENESS FOR PROPERTY OWNERS, OCCUPIERS AND OTHER STAKEHOLDERS IN COMMUNITY SCHEMES </a:t>
            </a:r>
            <a:r>
              <a:rPr lang="en-ZA" sz="1800" u="sng" dirty="0">
                <a:solidFill>
                  <a:srgbClr val="C00000"/>
                </a:solidFill>
              </a:rPr>
              <a:t>(p.25)</a:t>
            </a:r>
            <a:endParaRPr lang="en-ZA" sz="1800" dirty="0">
              <a:solidFill>
                <a:srgbClr val="005800"/>
              </a:solidFill>
            </a:endParaRPr>
          </a:p>
        </p:txBody>
      </p:sp>
      <p:graphicFrame>
        <p:nvGraphicFramePr>
          <p:cNvPr id="9" name="Table 8">
            <a:extLst>
              <a:ext uri="{FF2B5EF4-FFF2-40B4-BE49-F238E27FC236}">
                <a16:creationId xmlns="" xmlns:a16="http://schemas.microsoft.com/office/drawing/2014/main" id="{FD5EB85E-045D-48EE-BB12-937477FDB0CC}"/>
              </a:ext>
            </a:extLst>
          </p:cNvPr>
          <p:cNvGraphicFramePr>
            <a:graphicFrameLocks noGrp="1"/>
          </p:cNvGraphicFramePr>
          <p:nvPr>
            <p:extLst>
              <p:ext uri="{D42A27DB-BD31-4B8C-83A1-F6EECF244321}">
                <p14:modId xmlns="" xmlns:p14="http://schemas.microsoft.com/office/powerpoint/2010/main" val="2724875911"/>
              </p:ext>
            </p:extLst>
          </p:nvPr>
        </p:nvGraphicFramePr>
        <p:xfrm>
          <a:off x="609600" y="978149"/>
          <a:ext cx="8329125" cy="5604145"/>
        </p:xfrm>
        <a:graphic>
          <a:graphicData uri="http://schemas.openxmlformats.org/drawingml/2006/table">
            <a:tbl>
              <a:tblPr firstRow="1" firstCol="1" bandRow="1"/>
              <a:tblGrid>
                <a:gridCol w="1488879">
                  <a:extLst>
                    <a:ext uri="{9D8B030D-6E8A-4147-A177-3AD203B41FA5}">
                      <a16:colId xmlns="" xmlns:a16="http://schemas.microsoft.com/office/drawing/2014/main" val="2438639101"/>
                    </a:ext>
                  </a:extLst>
                </a:gridCol>
                <a:gridCol w="1780986">
                  <a:extLst>
                    <a:ext uri="{9D8B030D-6E8A-4147-A177-3AD203B41FA5}">
                      <a16:colId xmlns="" xmlns:a16="http://schemas.microsoft.com/office/drawing/2014/main" val="2300854931"/>
                    </a:ext>
                  </a:extLst>
                </a:gridCol>
                <a:gridCol w="2085698">
                  <a:extLst>
                    <a:ext uri="{9D8B030D-6E8A-4147-A177-3AD203B41FA5}">
                      <a16:colId xmlns="" xmlns:a16="http://schemas.microsoft.com/office/drawing/2014/main" val="554584309"/>
                    </a:ext>
                  </a:extLst>
                </a:gridCol>
                <a:gridCol w="1638085">
                  <a:extLst>
                    <a:ext uri="{9D8B030D-6E8A-4147-A177-3AD203B41FA5}">
                      <a16:colId xmlns="" xmlns:a16="http://schemas.microsoft.com/office/drawing/2014/main" val="3340208990"/>
                    </a:ext>
                  </a:extLst>
                </a:gridCol>
                <a:gridCol w="1335477">
                  <a:extLst>
                    <a:ext uri="{9D8B030D-6E8A-4147-A177-3AD203B41FA5}">
                      <a16:colId xmlns="" xmlns:a16="http://schemas.microsoft.com/office/drawing/2014/main" val="2177336802"/>
                    </a:ext>
                  </a:extLst>
                </a:gridCol>
              </a:tblGrid>
              <a:tr h="348368">
                <a:tc gridSpan="5">
                  <a:txBody>
                    <a:bodyPr/>
                    <a:lstStyle/>
                    <a:p>
                      <a:pPr algn="ctr">
                        <a:lnSpc>
                          <a:spcPct val="107000"/>
                        </a:lnSpc>
                        <a:spcAft>
                          <a:spcPts val="0"/>
                        </a:spcAft>
                      </a:pPr>
                      <a:r>
                        <a:rPr lang="en-ZA" sz="1200" b="1" kern="1200" dirty="0">
                          <a:effectLst/>
                          <a:latin typeface="Calibri" panose="020F0502020204030204" pitchFamily="34" charset="0"/>
                          <a:ea typeface="+mj-ea"/>
                          <a:cs typeface="Times New Roman" panose="02020603050405020304" pitchFamily="18" charset="0"/>
                        </a:rPr>
                        <a:t>STRATEGIC OBJECTIVE </a:t>
                      </a:r>
                      <a:r>
                        <a:rPr lang="en-US" sz="1200" b="1" kern="1200" dirty="0">
                          <a:effectLst/>
                          <a:latin typeface="Calibri" panose="020F0502020204030204" pitchFamily="34" charset="0"/>
                          <a:ea typeface="+mj-ea"/>
                          <a:cs typeface="Arial" panose="020B0604020202020204" pitchFamily="34" charset="0"/>
                        </a:rPr>
                        <a:t>4: </a:t>
                      </a:r>
                      <a:r>
                        <a:rPr lang="en-ZA" sz="1200" b="1" kern="1200" dirty="0">
                          <a:effectLst/>
                          <a:latin typeface="Calibri" panose="020F0502020204030204" pitchFamily="34" charset="0"/>
                          <a:ea typeface="+mj-ea"/>
                          <a:cs typeface="Arial" panose="020B0604020202020204" pitchFamily="34" charset="0"/>
                        </a:rPr>
                        <a:t>PROVIDE STAKEHOLDER TRAINING, CONSUMER EDUCATION AND AWARENESS FOR PROPERTY OWNERS, OCCUPIERS AND OTHER STAKEHOLDERS IN COMMUNITY SCHEMES</a:t>
                      </a:r>
                      <a:endParaRPr lang="en-ZA" sz="1200" dirty="0">
                        <a:effectLst/>
                        <a:latin typeface="Calibri" panose="020F0502020204030204" pitchFamily="34" charset="0"/>
                        <a:ea typeface="+mj-ea"/>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846012825"/>
                  </a:ext>
                </a:extLst>
              </a:tr>
              <a:tr h="348368">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Key Result Area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ZA" sz="1200" b="1">
                          <a:effectLst/>
                          <a:latin typeface="Calibri" panose="020F0502020204030204" pitchFamily="34" charset="0"/>
                          <a:ea typeface="+mj-ea"/>
                          <a:cs typeface="Times New Roman" panose="02020603050405020304" pitchFamily="18" charset="0"/>
                        </a:rPr>
                        <a:t>Key Performance Indicator</a:t>
                      </a:r>
                      <a:endParaRPr lang="en-ZA" sz="1200">
                        <a:effectLst/>
                        <a:latin typeface="Calibri" panose="020F0502020204030204" pitchFamily="34" charset="0"/>
                        <a:ea typeface="+mj-ea"/>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dirty="0">
                          <a:effectLst/>
                          <a:latin typeface="Calibri" panose="020F0502020204030204" pitchFamily="34" charset="0"/>
                          <a:ea typeface="+mj-ea"/>
                          <a:cs typeface="Times New Roman" panose="02020603050405020304" pitchFamily="18" charset="0"/>
                        </a:rPr>
                        <a:t>Annual Target 2017/18</a:t>
                      </a:r>
                      <a:endParaRPr lang="en-ZA" sz="1200" dirty="0">
                        <a:effectLst/>
                        <a:latin typeface="Calibri" panose="020F0502020204030204" pitchFamily="34" charset="0"/>
                        <a:ea typeface="+mj-ea"/>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Actual: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Quarter 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Variance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603201761"/>
                  </a:ext>
                </a:extLst>
              </a:tr>
              <a:tr h="1672595">
                <a:tc>
                  <a:txBody>
                    <a:bodyPr/>
                    <a:lstStyle/>
                    <a:p>
                      <a:pPr>
                        <a:lnSpc>
                          <a:spcPct val="107000"/>
                        </a:lnSpc>
                        <a:spcAft>
                          <a:spcPts val="0"/>
                        </a:spcAft>
                      </a:pPr>
                      <a:r>
                        <a:rPr lang="en-ZA" sz="1400" b="1" dirty="0">
                          <a:effectLst/>
                          <a:latin typeface="Calibri" panose="020F0502020204030204" pitchFamily="34" charset="0"/>
                          <a:ea typeface="Times New Roman" panose="02020603050405020304" pitchFamily="18" charset="0"/>
                          <a:cs typeface="Times New Roman" panose="02020603050405020304" pitchFamily="18" charset="0"/>
                        </a:rPr>
                        <a:t>Provide stakeholder training, consumer education and awareness for Community schemes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en-US" sz="1400" dirty="0">
                          <a:effectLst/>
                          <a:latin typeface="Calibri" panose="020F0502020204030204" pitchFamily="34" charset="0"/>
                          <a:ea typeface="+mj-ea"/>
                          <a:cs typeface="Arial" panose="020B0604020202020204" pitchFamily="34" charset="0"/>
                        </a:rPr>
                        <a:t>Number of national consumer /</a:t>
                      </a:r>
                    </a:p>
                    <a:p>
                      <a:pPr fontAlgn="t">
                        <a:lnSpc>
                          <a:spcPct val="107000"/>
                        </a:lnSpc>
                        <a:spcAft>
                          <a:spcPts val="0"/>
                        </a:spcAft>
                      </a:pPr>
                      <a:r>
                        <a:rPr lang="en-US" sz="1400" dirty="0">
                          <a:effectLst/>
                          <a:latin typeface="Calibri" panose="020F0502020204030204" pitchFamily="34" charset="0"/>
                          <a:ea typeface="+mj-ea"/>
                          <a:cs typeface="Arial" panose="020B0604020202020204" pitchFamily="34" charset="0"/>
                        </a:rPr>
                        <a:t>stakeholder activations</a:t>
                      </a:r>
                      <a:endParaRPr lang="en-ZA" sz="1400" dirty="0">
                        <a:effectLst/>
                        <a:latin typeface="Calibri" panose="020F0502020204030204" pitchFamily="34" charset="0"/>
                        <a:ea typeface="+mj-ea"/>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en-ZA" sz="1400" b="1" dirty="0">
                          <a:effectLst/>
                          <a:latin typeface="Calibri" panose="020F0502020204030204" pitchFamily="34" charset="0"/>
                          <a:ea typeface="+mj-ea"/>
                          <a:cs typeface="Times New Roman" panose="02020603050405020304" pitchFamily="18" charset="0"/>
                        </a:rPr>
                        <a:t>[5]</a:t>
                      </a:r>
                      <a:r>
                        <a:rPr lang="en-ZA" sz="1400" dirty="0">
                          <a:effectLst/>
                          <a:latin typeface="Calibri" panose="020F0502020204030204" pitchFamily="34" charset="0"/>
                          <a:ea typeface="+mj-ea"/>
                          <a:cs typeface="Times New Roman" panose="02020603050405020304" pitchFamily="18" charset="0"/>
                        </a:rPr>
                        <a:t> </a:t>
                      </a:r>
                      <a:r>
                        <a:rPr lang="en-US" sz="1400" dirty="0">
                          <a:effectLst/>
                          <a:latin typeface="Calibri" panose="020F0502020204030204" pitchFamily="34" charset="0"/>
                          <a:ea typeface="+mj-ea"/>
                          <a:cs typeface="Times New Roman" panose="02020603050405020304" pitchFamily="18" charset="0"/>
                        </a:rPr>
                        <a:t>Nine (9)</a:t>
                      </a:r>
                    </a:p>
                    <a:p>
                      <a:pPr fontAlgn="t">
                        <a:lnSpc>
                          <a:spcPct val="107000"/>
                        </a:lnSpc>
                        <a:spcAft>
                          <a:spcPts val="0"/>
                        </a:spcAft>
                      </a:pPr>
                      <a:r>
                        <a:rPr lang="en-US" sz="1400" dirty="0">
                          <a:effectLst/>
                          <a:latin typeface="Calibri" panose="020F0502020204030204" pitchFamily="34" charset="0"/>
                          <a:ea typeface="+mj-ea"/>
                          <a:cs typeface="Times New Roman" panose="02020603050405020304" pitchFamily="18" charset="0"/>
                        </a:rPr>
                        <a:t>national consumer</a:t>
                      </a:r>
                    </a:p>
                    <a:p>
                      <a:pPr fontAlgn="t">
                        <a:lnSpc>
                          <a:spcPct val="107000"/>
                        </a:lnSpc>
                        <a:spcAft>
                          <a:spcPts val="0"/>
                        </a:spcAft>
                      </a:pPr>
                      <a:r>
                        <a:rPr lang="en-US" sz="1400" dirty="0">
                          <a:effectLst/>
                          <a:latin typeface="Calibri" panose="020F0502020204030204" pitchFamily="34" charset="0"/>
                          <a:ea typeface="+mj-ea"/>
                          <a:cs typeface="Times New Roman" panose="02020603050405020304" pitchFamily="18" charset="0"/>
                        </a:rPr>
                        <a:t>/ stakeholder</a:t>
                      </a:r>
                    </a:p>
                    <a:p>
                      <a:pPr fontAlgn="t">
                        <a:lnSpc>
                          <a:spcPct val="107000"/>
                        </a:lnSpc>
                        <a:spcAft>
                          <a:spcPts val="0"/>
                        </a:spcAft>
                      </a:pPr>
                      <a:r>
                        <a:rPr lang="en-US" sz="1400" dirty="0">
                          <a:effectLst/>
                          <a:latin typeface="Calibri" panose="020F0502020204030204" pitchFamily="34" charset="0"/>
                          <a:ea typeface="+mj-ea"/>
                          <a:cs typeface="Times New Roman" panose="02020603050405020304" pitchFamily="18" charset="0"/>
                        </a:rPr>
                        <a:t>activations</a:t>
                      </a:r>
                      <a:endParaRPr lang="en-ZA" sz="1400" dirty="0">
                        <a:effectLst/>
                        <a:latin typeface="Calibri" panose="020F0502020204030204" pitchFamily="34" charset="0"/>
                        <a:ea typeface="+mj-ea"/>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Nine (9)</a:t>
                      </a:r>
                    </a:p>
                    <a:p>
                      <a:pPr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national</a:t>
                      </a:r>
                    </a:p>
                    <a:p>
                      <a:pPr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consumer /</a:t>
                      </a:r>
                    </a:p>
                    <a:p>
                      <a:pPr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stakeholder</a:t>
                      </a:r>
                    </a:p>
                    <a:p>
                      <a:pPr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Activations</a:t>
                      </a:r>
                    </a:p>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ZA" sz="1400" b="1" u="sng" dirty="0">
                          <a:effectLst/>
                          <a:latin typeface="Calibri" panose="020F0502020204030204" pitchFamily="34" charset="0"/>
                          <a:ea typeface="Calibri" panose="020F0502020204030204" pitchFamily="34" charset="0"/>
                          <a:cs typeface="Times New Roman" panose="02020603050405020304" pitchFamily="18" charset="0"/>
                        </a:rPr>
                        <a:t>Target 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29819259"/>
                  </a:ext>
                </a:extLst>
              </a:tr>
              <a:tr h="170254">
                <a:tc gridSpan="5">
                  <a:txBody>
                    <a:bodyPr/>
                    <a:lstStyle/>
                    <a:p>
                      <a:pPr algn="ctr">
                        <a:lnSpc>
                          <a:spcPct val="107000"/>
                        </a:lnSpc>
                        <a:spcAft>
                          <a:spcPts val="0"/>
                        </a:spcAft>
                      </a:pPr>
                      <a:r>
                        <a:rPr lang="en-ZA" sz="1200" b="1" u="sng">
                          <a:effectLst/>
                          <a:latin typeface="Calibri" panose="020F0502020204030204" pitchFamily="34" charset="0"/>
                          <a:ea typeface="+mj-ea"/>
                          <a:cs typeface="Times New Roman" panose="02020603050405020304" pitchFamily="18" charset="0"/>
                        </a:rPr>
                        <a:t>COMMENTS:</a:t>
                      </a:r>
                      <a:endParaRPr lang="en-ZA" sz="1200">
                        <a:effectLst/>
                        <a:latin typeface="Calibri" panose="020F0502020204030204" pitchFamily="34" charset="0"/>
                        <a:ea typeface="+mj-ea"/>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extLst>
                  <a:ext uri="{0D108BD9-81ED-4DB2-BD59-A6C34878D82A}">
                    <a16:rowId xmlns="" xmlns:a16="http://schemas.microsoft.com/office/drawing/2014/main" val="2842416663"/>
                  </a:ext>
                </a:extLst>
              </a:tr>
              <a:tr h="371600">
                <a:tc gridSpan="5">
                  <a:txBody>
                    <a:bodyPr/>
                    <a:lstStyle/>
                    <a:p>
                      <a:r>
                        <a:rPr lang="en-ZA" sz="1200" b="0" i="0" u="none" strike="noStrike" kern="1200" baseline="0" dirty="0">
                          <a:solidFill>
                            <a:schemeClr val="tx1"/>
                          </a:solidFill>
                          <a:latin typeface="+mn-lt"/>
                          <a:ea typeface="+mn-ea"/>
                          <a:cs typeface="+mn-cs"/>
                        </a:rPr>
                        <a:t>Stakeholder activations were conducted nationally </a:t>
                      </a:r>
                      <a:r>
                        <a:rPr lang="en-US" sz="1200" b="0" i="0" u="none" strike="noStrike" kern="1200" baseline="0" dirty="0">
                          <a:solidFill>
                            <a:schemeClr val="tx1"/>
                          </a:solidFill>
                          <a:latin typeface="+mn-lt"/>
                          <a:ea typeface="+mn-ea"/>
                          <a:cs typeface="+mn-cs"/>
                        </a:rPr>
                        <a:t>according to plan. Results in </a:t>
                      </a:r>
                      <a:r>
                        <a:rPr lang="en-ZA" sz="1200" b="0" i="0" u="none" strike="noStrike" kern="1200" baseline="0" dirty="0">
                          <a:solidFill>
                            <a:schemeClr val="tx1"/>
                          </a:solidFill>
                          <a:latin typeface="+mn-lt"/>
                          <a:ea typeface="+mn-ea"/>
                          <a:cs typeface="+mn-cs"/>
                        </a:rPr>
                        <a:t>terms of stakeholder reach reported on the quarterly reports</a:t>
                      </a:r>
                      <a:endParaRPr lang="en-ZA" sz="1200" dirty="0">
                        <a:effectLst/>
                        <a:latin typeface="Calibri" panose="020F0502020204030204" pitchFamily="34" charset="0"/>
                        <a:ea typeface="+mj-ea"/>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1792067919"/>
                  </a:ext>
                </a:extLst>
              </a:tr>
              <a:tr h="348368">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Key Result Area</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fontAlgn="t">
                        <a:lnSpc>
                          <a:spcPct val="107000"/>
                        </a:lnSpc>
                        <a:spcAft>
                          <a:spcPts val="0"/>
                        </a:spcAft>
                      </a:pPr>
                      <a:r>
                        <a:rPr lang="en-ZA" sz="1200" b="1">
                          <a:effectLst/>
                          <a:latin typeface="Calibri" panose="020F0502020204030204" pitchFamily="34" charset="0"/>
                          <a:ea typeface="+mj-ea"/>
                          <a:cs typeface="Times New Roman" panose="02020603050405020304" pitchFamily="18" charset="0"/>
                        </a:rPr>
                        <a:t>Key Performance Indicator</a:t>
                      </a:r>
                      <a:endParaRPr lang="en-ZA" sz="1200">
                        <a:effectLst/>
                        <a:latin typeface="Calibri" panose="020F0502020204030204" pitchFamily="34" charset="0"/>
                        <a:ea typeface="+mj-ea"/>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fontAlgn="t">
                        <a:lnSpc>
                          <a:spcPct val="107000"/>
                        </a:lnSpc>
                        <a:spcAft>
                          <a:spcPts val="0"/>
                        </a:spcAft>
                      </a:pPr>
                      <a:r>
                        <a:rPr lang="en-ZA" sz="1200" b="1" dirty="0">
                          <a:effectLst/>
                          <a:latin typeface="Calibri" panose="020F0502020204030204" pitchFamily="34" charset="0"/>
                          <a:ea typeface="+mj-ea"/>
                          <a:cs typeface="Times New Roman" panose="02020603050405020304" pitchFamily="18" charset="0"/>
                        </a:rPr>
                        <a:t>Annual Target 2017/18</a:t>
                      </a:r>
                      <a:endParaRPr lang="en-ZA" sz="1200" dirty="0">
                        <a:effectLst/>
                        <a:latin typeface="Calibri" panose="020F0502020204030204" pitchFamily="34" charset="0"/>
                        <a:ea typeface="+mj-ea"/>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Actual: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a:t>
                      </a:r>
                      <a:r>
                        <a:rPr lang="en-ZA" sz="1200" b="1" dirty="0">
                          <a:effectLst/>
                          <a:latin typeface="Calibri" panose="020F0502020204030204" pitchFamily="34" charset="0"/>
                          <a:ea typeface="Calibri" panose="020F0502020204030204" pitchFamily="34" charset="0"/>
                          <a:cs typeface="Times New Roman" panose="02020603050405020304" pitchFamily="18" charset="0"/>
                        </a:rPr>
                        <a:t>017/18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ZA" sz="1200" b="1">
                          <a:effectLst/>
                          <a:latin typeface="Calibri" panose="020F0502020204030204" pitchFamily="34" charset="0"/>
                          <a:ea typeface="Times New Roman" panose="02020603050405020304" pitchFamily="18" charset="0"/>
                          <a:cs typeface="Times New Roman" panose="02020603050405020304" pitchFamily="18" charset="0"/>
                        </a:rPr>
                        <a:t>Variance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 xmlns:a16="http://schemas.microsoft.com/office/drawing/2014/main" val="1786810924"/>
                  </a:ext>
                </a:extLst>
              </a:tr>
              <a:tr h="1029616">
                <a:tc>
                  <a:txBody>
                    <a:bodyPr/>
                    <a:lstStyle/>
                    <a:p>
                      <a:pPr>
                        <a:lnSpc>
                          <a:spcPct val="107000"/>
                        </a:lnSpc>
                        <a:spcAft>
                          <a:spcPts val="0"/>
                        </a:spcAft>
                      </a:pPr>
                      <a:r>
                        <a:rPr lang="en-ZA" sz="1400" b="1" dirty="0">
                          <a:effectLst/>
                          <a:latin typeface="Calibri" panose="020F0502020204030204" pitchFamily="34" charset="0"/>
                          <a:ea typeface="Times New Roman" panose="02020603050405020304" pitchFamily="18" charset="0"/>
                          <a:cs typeface="Times New Roman" panose="02020603050405020304" pitchFamily="18" charset="0"/>
                        </a:rPr>
                        <a:t>Provide stakeholder training, consumer education and awareness for Community schemes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en-ZA" sz="1400" dirty="0">
                          <a:effectLst/>
                          <a:latin typeface="Calibri" panose="020F0502020204030204" pitchFamily="34" charset="0"/>
                          <a:ea typeface="+mj-ea"/>
                          <a:cs typeface="Times New Roman" panose="02020603050405020304" pitchFamily="18" charset="0"/>
                        </a:rPr>
                        <a:t>Number of stakeholder e-newsletter publications</a:t>
                      </a: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Aft>
                          <a:spcPts val="0"/>
                        </a:spcAft>
                      </a:pPr>
                      <a:r>
                        <a:rPr lang="en-ZA" sz="1400" b="1" dirty="0">
                          <a:effectLst/>
                          <a:latin typeface="Calibri" panose="020F0502020204030204" pitchFamily="34" charset="0"/>
                          <a:ea typeface="+mj-ea"/>
                          <a:cs typeface="Times New Roman" panose="02020603050405020304" pitchFamily="18" charset="0"/>
                        </a:rPr>
                        <a:t>[6]</a:t>
                      </a:r>
                      <a:r>
                        <a:rPr lang="en-ZA" sz="1400" dirty="0">
                          <a:effectLst/>
                          <a:latin typeface="Calibri" panose="020F0502020204030204" pitchFamily="34" charset="0"/>
                          <a:ea typeface="+mj-ea"/>
                          <a:cs typeface="Times New Roman" panose="02020603050405020304" pitchFamily="18" charset="0"/>
                        </a:rPr>
                        <a:t> Three (3) stakeholder e-newsletter publications</a:t>
                      </a: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Three (3) stakeholder e-newsletter publications</a:t>
                      </a:r>
                    </a:p>
                    <a:p>
                      <a:pP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ZA" sz="1400" b="1" u="sng" dirty="0">
                          <a:effectLst/>
                          <a:latin typeface="Calibri" panose="020F0502020204030204" pitchFamily="34" charset="0"/>
                          <a:ea typeface="Calibri" panose="020F0502020204030204" pitchFamily="34" charset="0"/>
                          <a:cs typeface="Times New Roman" panose="02020603050405020304" pitchFamily="18" charset="0"/>
                        </a:rPr>
                        <a:t>Target Achieved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None</a:t>
                      </a: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2426818"/>
                  </a:ext>
                </a:extLst>
              </a:tr>
              <a:tr h="265064">
                <a:tc gridSpan="5">
                  <a:txBody>
                    <a:bodyPr/>
                    <a:lstStyle/>
                    <a:p>
                      <a:pPr algn="ctr">
                        <a:lnSpc>
                          <a:spcPct val="107000"/>
                        </a:lnSpc>
                        <a:spcAft>
                          <a:spcPts val="0"/>
                        </a:spcAft>
                      </a:pPr>
                      <a:r>
                        <a:rPr lang="en-ZA" sz="1200" b="1">
                          <a:effectLst/>
                          <a:latin typeface="Calibri" panose="020F0502020204030204" pitchFamily="34" charset="0"/>
                          <a:ea typeface="+mj-ea"/>
                          <a:cs typeface="Times New Roman" panose="02020603050405020304" pitchFamily="18" charset="0"/>
                        </a:rPr>
                        <a:t>COMMENTS:</a:t>
                      </a:r>
                      <a:endParaRPr lang="en-ZA" sz="1200">
                        <a:effectLst/>
                        <a:latin typeface="Calibri" panose="020F0502020204030204" pitchFamily="34" charset="0"/>
                        <a:ea typeface="+mj-ea"/>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extLst>
                  <a:ext uri="{0D108BD9-81ED-4DB2-BD59-A6C34878D82A}">
                    <a16:rowId xmlns="" xmlns:a16="http://schemas.microsoft.com/office/drawing/2014/main" val="2654614760"/>
                  </a:ext>
                </a:extLst>
              </a:tr>
              <a:tr h="371600">
                <a:tc gridSpan="5">
                  <a:txBody>
                    <a:bodyPr/>
                    <a:lstStyle/>
                    <a:p>
                      <a:pPr marL="342900" lvl="0" indent="-342900">
                        <a:lnSpc>
                          <a:spcPct val="115000"/>
                        </a:lnSpc>
                        <a:spcAft>
                          <a:spcPts val="0"/>
                        </a:spcAft>
                        <a:buFont typeface="Symbol" panose="05050102010706020507" pitchFamily="18" charset="2"/>
                        <a:buChar char=""/>
                      </a:pPr>
                      <a:r>
                        <a:rPr lang="en-US" sz="1200" dirty="0">
                          <a:effectLst/>
                          <a:latin typeface="Calibri" panose="020F0502020204030204" pitchFamily="34" charset="0"/>
                          <a:ea typeface="+mj-ea"/>
                          <a:cs typeface="Times New Roman" panose="02020603050405020304" pitchFamily="18" charset="0"/>
                        </a:rPr>
                        <a:t>E-newsletters were distributed to all CSOS stakeholders in the current databased as planned</a:t>
                      </a:r>
                      <a:endParaRPr lang="en-ZA" sz="1200" dirty="0">
                        <a:effectLst/>
                        <a:latin typeface="Calibri" panose="020F0502020204030204" pitchFamily="34" charset="0"/>
                        <a:ea typeface="+mj-ea"/>
                        <a:cs typeface="Times New Roman" panose="02020603050405020304" pitchFamily="18" charset="0"/>
                      </a:endParaRPr>
                    </a:p>
                  </a:txBody>
                  <a:tcPr marL="24315" marR="2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dirty="0"/>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 xmlns:a16="http://schemas.microsoft.com/office/drawing/2014/main" val="994614080"/>
                  </a:ext>
                </a:extLst>
              </a:tr>
            </a:tbl>
          </a:graphicData>
        </a:graphic>
      </p:graphicFrame>
    </p:spTree>
    <p:extLst>
      <p:ext uri="{BB962C8B-B14F-4D97-AF65-F5344CB8AC3E}">
        <p14:creationId xmlns="" xmlns:p14="http://schemas.microsoft.com/office/powerpoint/2010/main" val="971465056"/>
      </p:ext>
    </p:extLst>
  </p:cSld>
  <p:clrMapOvr>
    <a:masterClrMapping/>
  </p:clrMapOvr>
  <p:transition spd="slow">
    <p:push dir="u"/>
  </p:transition>
</p:sld>
</file>

<file path=ppt/theme/theme1.xml><?xml version="1.0" encoding="utf-8"?>
<a:theme xmlns:a="http://schemas.openxmlformats.org/drawingml/2006/main" name="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26984</TotalTime>
  <Words>1866</Words>
  <Application>Microsoft Office PowerPoint</Application>
  <PresentationFormat>On-screen Show (4:3)</PresentationFormat>
  <Paragraphs>469</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Presentation Contents</vt:lpstr>
      <vt:lpstr>Slide 3</vt:lpstr>
      <vt:lpstr>Slide 4</vt:lpstr>
      <vt:lpstr>Slide 5</vt:lpstr>
      <vt:lpstr>Slide 6</vt:lpstr>
      <vt:lpstr>Slide 7</vt:lpstr>
      <vt:lpstr>Slide 8</vt:lpstr>
      <vt:lpstr>Slide 9</vt:lpstr>
      <vt:lpstr> Performance Information – Strategic Objectives (p.25)</vt:lpstr>
      <vt:lpstr> Performance Information – Strategic Objectives (p.26)</vt:lpstr>
      <vt:lpstr> PERFORMANCE OVERVIEW</vt:lpstr>
      <vt:lpstr>Slide 13</vt:lpstr>
      <vt:lpstr>Slide 14</vt:lpstr>
      <vt:lpstr>Slide 15</vt:lpstr>
      <vt:lpstr>Annual Financial Statements </vt:lpstr>
      <vt:lpstr>Annual Financial Statements (continued) </vt:lpstr>
      <vt:lpstr>Annual Financial Statements (continued) </vt:lpstr>
      <vt:lpstr>Annual Financial Statements (continued) </vt:lpstr>
      <vt:lpstr>Remedial Audit Plan</vt:lpstr>
      <vt:lpstr>Slide 21</vt:lpstr>
      <vt:lpstr>Slide 22</vt:lpstr>
      <vt:lpstr>Slide 23</vt:lpstr>
      <vt:lpstr>Slide 24</vt:lpstr>
      <vt:lpstr>Slide 25</vt:lpstr>
    </vt:vector>
  </TitlesOfParts>
  <Company>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Mawande Jadezweni</dc:creator>
  <cp:lastModifiedBy>PUMZA</cp:lastModifiedBy>
  <cp:revision>411</cp:revision>
  <cp:lastPrinted>2016-10-24T07:53:52Z</cp:lastPrinted>
  <dcterms:created xsi:type="dcterms:W3CDTF">2015-05-19T09:35:14Z</dcterms:created>
  <dcterms:modified xsi:type="dcterms:W3CDTF">2018-10-12T09:26:42Z</dcterms:modified>
</cp:coreProperties>
</file>