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5" r:id="rId2"/>
    <p:sldMasterId id="2147483663" r:id="rId3"/>
  </p:sldMasterIdLst>
  <p:notesMasterIdLst>
    <p:notesMasterId r:id="rId50"/>
  </p:notesMasterIdLst>
  <p:handoutMasterIdLst>
    <p:handoutMasterId r:id="rId51"/>
  </p:handoutMasterIdLst>
  <p:sldIdLst>
    <p:sldId id="394" r:id="rId4"/>
    <p:sldId id="564" r:id="rId5"/>
    <p:sldId id="700" r:id="rId6"/>
    <p:sldId id="703" r:id="rId7"/>
    <p:sldId id="704" r:id="rId8"/>
    <p:sldId id="697" r:id="rId9"/>
    <p:sldId id="698" r:id="rId10"/>
    <p:sldId id="637" r:id="rId11"/>
    <p:sldId id="688" r:id="rId12"/>
    <p:sldId id="694" r:id="rId13"/>
    <p:sldId id="705" r:id="rId14"/>
    <p:sldId id="690" r:id="rId15"/>
    <p:sldId id="706" r:id="rId16"/>
    <p:sldId id="691" r:id="rId17"/>
    <p:sldId id="692" r:id="rId18"/>
    <p:sldId id="605" r:id="rId19"/>
    <p:sldId id="707" r:id="rId20"/>
    <p:sldId id="646" r:id="rId21"/>
    <p:sldId id="676" r:id="rId22"/>
    <p:sldId id="612" r:id="rId23"/>
    <p:sldId id="659" r:id="rId24"/>
    <p:sldId id="662" r:id="rId25"/>
    <p:sldId id="663" r:id="rId26"/>
    <p:sldId id="677" r:id="rId27"/>
    <p:sldId id="709" r:id="rId28"/>
    <p:sldId id="710" r:id="rId29"/>
    <p:sldId id="711" r:id="rId30"/>
    <p:sldId id="669" r:id="rId31"/>
    <p:sldId id="712" r:id="rId32"/>
    <p:sldId id="714" r:id="rId33"/>
    <p:sldId id="715" r:id="rId34"/>
    <p:sldId id="718" r:id="rId35"/>
    <p:sldId id="719" r:id="rId36"/>
    <p:sldId id="722" r:id="rId37"/>
    <p:sldId id="720" r:id="rId38"/>
    <p:sldId id="721" r:id="rId39"/>
    <p:sldId id="679" r:id="rId40"/>
    <p:sldId id="681" r:id="rId41"/>
    <p:sldId id="678" r:id="rId42"/>
    <p:sldId id="687" r:id="rId43"/>
    <p:sldId id="716" r:id="rId44"/>
    <p:sldId id="717" r:id="rId45"/>
    <p:sldId id="723" r:id="rId46"/>
    <p:sldId id="683" r:id="rId47"/>
    <p:sldId id="686" r:id="rId48"/>
    <p:sldId id="568" r:id="rId4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19" userDrawn="1">
          <p15:clr>
            <a:srgbClr val="A4A3A4"/>
          </p15:clr>
        </p15:guide>
        <p15:guide id="2" pos="2300" userDrawn="1">
          <p15:clr>
            <a:srgbClr val="A4A3A4"/>
          </p15:clr>
        </p15:guide>
        <p15:guide id="3" orient="horz" pos="3023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rahim Moola" initials="EM" lastIdx="0" clrIdx="0"/>
  <p:cmAuthor id="7" name="Duma Mbhele" initials="DM" lastIdx="1" clrIdx="7"/>
  <p:cmAuthor id="1" name="HP" initials="H" lastIdx="6" clrIdx="1"/>
  <p:cmAuthor id="2" name="Johannes Makhubela" initials="JM" lastIdx="33" clrIdx="2"/>
  <p:cmAuthor id="3" name="Rodney Milford" initials="RVM" lastIdx="2" clrIdx="3"/>
  <p:cmAuthor id="4" name="Nono Setai" initials="NS" lastIdx="1" clrIdx="4"/>
  <p:cmAuthor id="5" name="Rodney Milford" initials="RM" lastIdx="25" clrIdx="5"/>
  <p:cmAuthor id="6" name="Hlengiwe Khumalo" initials="HK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8901"/>
    <a:srgbClr val="B60305"/>
    <a:srgbClr val="C48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8" autoAdjust="0"/>
    <p:restoredTop sz="94434" autoAdjust="0"/>
  </p:normalViewPr>
  <p:slideViewPr>
    <p:cSldViewPr snapToGrid="0"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288" y="-96"/>
      </p:cViewPr>
      <p:guideLst>
        <p:guide orient="horz" pos="3019"/>
        <p:guide orient="horz" pos="3023"/>
        <p:guide pos="2300"/>
        <p:guide pos="23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36D41BF-7730-45C9-BEC7-FFB061E1B8ED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67"/>
            <a:ext cx="3170717" cy="48059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7"/>
            <a:ext cx="3170717" cy="48059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3B92474-A7BD-4C4F-84A2-184FCEE65F2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94999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A47AE3B-FFAC-7041-B780-615B1B9062FC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197E39D-5247-3041-9E23-6C3445E187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587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63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242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73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96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9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747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075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17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537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513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51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35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51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513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128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128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128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128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966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4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74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859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51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09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27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74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7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8528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276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8026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99141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273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97462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4783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9433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34549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604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74956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6572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4479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2242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7328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1" i="0" cap="none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74447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32007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65687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2458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07429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21062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942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71462" y="6391275"/>
            <a:ext cx="230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Slide </a:t>
            </a:r>
            <a:fld id="{A073B097-44EB-43D6-BB20-A8A3E793211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6625" y="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Slide </a:t>
            </a:r>
            <a:fld id="{5B606C41-8FF3-4641-8455-0610572D7906}" type="slidenum">
              <a:rPr lang="en-ZA" smtClean="0"/>
              <a:pPr/>
              <a:t>‹#›</a:t>
            </a:fld>
            <a:r>
              <a:rPr lang="en-ZA" dirty="0" smtClean="0"/>
              <a:t> of 46</a:t>
            </a:r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cap="none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3DE3-1DFB-42DC-8702-430996A895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33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351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AA8B-00C5-4136-9AF9-84F1CBC53853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366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028" y="2285112"/>
            <a:ext cx="6537284" cy="1046691"/>
          </a:xfrm>
        </p:spPr>
        <p:txBody>
          <a:bodyPr/>
          <a:lstStyle/>
          <a:p>
            <a:r>
              <a:rPr lang="en-US" dirty="0" smtClean="0"/>
              <a:t>Presentation to </a:t>
            </a:r>
            <a:r>
              <a:rPr lang="en-US" dirty="0"/>
              <a:t>Parliamentary Portfolio Committee on Public </a:t>
            </a:r>
            <a:r>
              <a:rPr lang="en-US" dirty="0" smtClean="0"/>
              <a:t>Works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cidb Annual Performance Report</a:t>
            </a:r>
            <a:br>
              <a:rPr lang="en-US" dirty="0" smtClean="0"/>
            </a:br>
            <a:r>
              <a:rPr lang="en-US" dirty="0" smtClean="0"/>
              <a:t>2017/18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 </a:t>
            </a:r>
            <a:r>
              <a:rPr lang="en-US" dirty="0"/>
              <a:t>Oct </a:t>
            </a:r>
            <a:r>
              <a:rPr lang="en-US" sz="2400" dirty="0"/>
              <a:t>2018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344168" y="6041383"/>
            <a:ext cx="1060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ZA" sz="3200" b="1" dirty="0" smtClean="0">
                <a:solidFill>
                  <a:schemeClr val="bg1"/>
                </a:solidFill>
                <a:latin typeface="Arial" charset="0"/>
              </a:rPr>
              <a:t>Performance Summary: Achievements</a:t>
            </a:r>
            <a:r>
              <a:rPr lang="en-ZA" sz="3200" b="1" u="sng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ZA" sz="3200" b="1" u="sng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764453"/>
          </a:xfrm>
        </p:spPr>
        <p:txBody>
          <a:bodyPr/>
          <a:lstStyle/>
          <a:p>
            <a:r>
              <a:rPr lang="en-ZA" dirty="0" smtClean="0"/>
              <a:t>Administration (i)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5205014"/>
              </p:ext>
            </p:extLst>
          </p:nvPr>
        </p:nvGraphicFramePr>
        <p:xfrm>
          <a:off x="353683" y="1240662"/>
          <a:ext cx="8695706" cy="3695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06"/>
                <a:gridCol w="2153243"/>
                <a:gridCol w="3096344"/>
                <a:gridCol w="2893213"/>
              </a:tblGrid>
              <a:tr h="494973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T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arget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Achieved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81569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ensure that the cidb is complying to all legislative requirements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of all audit findings resolved with the reporting cycle of relevant report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88% of audit findings relating to AG were resolved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94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improve governance and accountability addressing and resolving all recurring audit findings.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60 % of recurring audit findings that are resolved.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Averages of 60% recurring audit findings were resolved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99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Administration (ii)</a:t>
            </a:r>
            <a:endParaRPr lang="en-ZA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163533"/>
              </p:ext>
            </p:extLst>
          </p:nvPr>
        </p:nvGraphicFramePr>
        <p:xfrm>
          <a:off x="457200" y="1645920"/>
          <a:ext cx="8229602" cy="4792982"/>
        </p:xfrm>
        <a:graphic>
          <a:graphicData uri="http://schemas.openxmlformats.org/drawingml/2006/table">
            <a:tbl>
              <a:tblPr firstRow="1" firstCol="1" bandRow="1"/>
              <a:tblGrid>
                <a:gridCol w="1143001"/>
                <a:gridCol w="3172966"/>
                <a:gridCol w="3913635"/>
              </a:tblGrid>
              <a:tr h="31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 Nr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1.2.3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 ratio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2.3:1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5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of 3:03 current ratio was achieved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1.2.4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irregular expenditure / budget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of 0.13% of irregular expenditure to budget was incurred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1.6.2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Downtime of multiple systems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uptime exceeded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80%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lang="en-GB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9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Administration </a:t>
            </a:r>
            <a:r>
              <a:rPr lang="en-US" b="1" dirty="0" smtClean="0"/>
              <a:t>(iii)</a:t>
            </a:r>
            <a:endParaRPr lang="en-ZA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5888183"/>
              </p:ext>
            </p:extLst>
          </p:nvPr>
        </p:nvGraphicFramePr>
        <p:xfrm>
          <a:off x="457200" y="1472184"/>
          <a:ext cx="8229602" cy="4863084"/>
        </p:xfrm>
        <a:graphic>
          <a:graphicData uri="http://schemas.openxmlformats.org/drawingml/2006/table">
            <a:tbl>
              <a:tblPr firstRow="1" firstCol="1" bandRow="1"/>
              <a:tblGrid>
                <a:gridCol w="1143001"/>
                <a:gridCol w="3063239"/>
                <a:gridCol w="4023362"/>
              </a:tblGrid>
              <a:tr h="31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 Nr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1.3.2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items approved in line with the 5-year strategy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9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 of items approved in line with its 5-year strategy.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Board – 26%, ARGC – 31%, HRC – 25%, RRC – 77%, SESC – 50%) 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1.5.1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Competency</a:t>
                      </a:r>
                      <a:r>
                        <a:rPr lang="en-ZA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assessment index 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 of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Competency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assessment index achieved.  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1.6.2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recurring audit findings that are resolved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3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Averages of 60% recurring audit findings were resolved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lang="en-GB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1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2. Regulation </a:t>
            </a:r>
            <a:r>
              <a:rPr lang="en-GB" b="1" dirty="0"/>
              <a:t>and </a:t>
            </a:r>
            <a:r>
              <a:rPr lang="en-GB" b="1" dirty="0" smtClean="0"/>
              <a:t>Advocacy (1) </a:t>
            </a:r>
            <a:endParaRPr lang="en-ZA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874720"/>
              </p:ext>
            </p:extLst>
          </p:nvPr>
        </p:nvGraphicFramePr>
        <p:xfrm>
          <a:off x="457201" y="1528574"/>
          <a:ext cx="8229602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1143001"/>
                <a:gridCol w="3950206"/>
                <a:gridCol w="3136395"/>
              </a:tblGrid>
              <a:tr h="124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 Nr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 1 Target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47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2.2.2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Grade 2 to 9 contractors and PSP's registered within 21 working days.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Z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( 5996 of 6269 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contractors registered within 21 working days.</a:t>
                      </a: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4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2.2.3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Grade 2 to 9 contractors and PSP’s correctly graded through validation and verification sampling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1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96% 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grade 2 to 9 contractors accurately recommended by Assessors.</a:t>
                      </a: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2.2.4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Grade 2 to 9 contractors satisfied/very satisfied with registration services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4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79% c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ontractors 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rated 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service as satisfied / very 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15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2. Regulation </a:t>
            </a:r>
            <a:r>
              <a:rPr lang="en-GB" b="1" dirty="0"/>
              <a:t>and </a:t>
            </a:r>
            <a:r>
              <a:rPr lang="en-GB" b="1" dirty="0" smtClean="0"/>
              <a:t>Advocacy  (ii) </a:t>
            </a:r>
            <a:endParaRPr lang="en-ZA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857695"/>
              </p:ext>
            </p:extLst>
          </p:nvPr>
        </p:nvGraphicFramePr>
        <p:xfrm>
          <a:off x="457201" y="1528574"/>
          <a:ext cx="8229602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143001"/>
                <a:gridCol w="4161303"/>
                <a:gridCol w="2925298"/>
              </a:tblGrid>
              <a:tr h="124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 Nr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 1 Target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470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2.3.1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customer registration satisfaction rating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96% 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 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99% (690 out of 698) of customer registration satisfaction rating was achieved.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32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3. Development and Capacitation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9537035"/>
              </p:ext>
            </p:extLst>
          </p:nvPr>
        </p:nvGraphicFramePr>
        <p:xfrm>
          <a:off x="457200" y="1417638"/>
          <a:ext cx="811408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07"/>
                <a:gridCol w="3355450"/>
                <a:gridCol w="3959525"/>
              </a:tblGrid>
              <a:tr h="25237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58938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3.1.4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Submission of cidb Standard for CPGs</a:t>
                      </a:r>
                      <a:endParaRPr lang="en-GB" sz="2000" b="1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 Standard for Contractor Participation Goals (CPGs) submitted to DPW in December </a:t>
                      </a: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endorsement prior to submission to cidb Board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938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3.2.3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Submission of cidb Standard for Auditing of H&amp;S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 Standard for Auditing of H&amp;S Management Plans submitted to DPW in December 2017 for endorsement  before submitting to cidb Board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97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Industry and Transformation (i)</a:t>
            </a:r>
            <a:endParaRPr lang="en-ZA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891646"/>
              </p:ext>
            </p:extLst>
          </p:nvPr>
        </p:nvGraphicFramePr>
        <p:xfrm>
          <a:off x="457200" y="1307592"/>
          <a:ext cx="8229602" cy="3610356"/>
        </p:xfrm>
        <a:graphic>
          <a:graphicData uri="http://schemas.openxmlformats.org/drawingml/2006/table">
            <a:tbl>
              <a:tblPr firstRow="1" firstCol="1" bandRow="1"/>
              <a:tblGrid>
                <a:gridCol w="1143001"/>
                <a:gridCol w="3172966"/>
                <a:gridCol w="3913635"/>
              </a:tblGrid>
              <a:tr h="31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 Nr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6568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4.1.2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Industry Transformative index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ZA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determined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 determined is 28%</a:t>
                      </a:r>
                      <a:endParaRPr lang="en-ZA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4.1.3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public sector SME contracts awards index.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ZA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determined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 determined is 50%</a:t>
                      </a:r>
                      <a:endParaRPr lang="en-ZA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4.2.3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of export advisory services provided to contractors at grades 5 to 9.</a:t>
                      </a:r>
                      <a:endParaRPr lang="en-ZA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ZA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determined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 was determined and submitted to Exco</a:t>
                      </a:r>
                      <a:endParaRPr lang="en-GB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9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003534" y="4258303"/>
            <a:ext cx="7833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ZA" sz="3600" b="1" dirty="0" smtClean="0">
                <a:solidFill>
                  <a:schemeClr val="bg1"/>
                </a:solidFill>
                <a:latin typeface="Arial" charset="0"/>
              </a:rPr>
              <a:t>Performance Summary: </a:t>
            </a:r>
            <a:endParaRPr lang="en-ZA" sz="3600" b="1" dirty="0">
              <a:solidFill>
                <a:schemeClr val="bg1"/>
              </a:solidFill>
              <a:latin typeface="Arial" charset="0"/>
            </a:endParaRPr>
          </a:p>
          <a:p>
            <a:pPr algn="r">
              <a:buFontTx/>
              <a:buNone/>
            </a:pPr>
            <a:r>
              <a:rPr lang="en-ZA" sz="3600" b="1" u="sng" dirty="0" smtClean="0">
                <a:solidFill>
                  <a:schemeClr val="bg1"/>
                </a:solidFill>
                <a:latin typeface="Arial" charset="0"/>
              </a:rPr>
              <a:t>Key Non-Achievements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3182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 Administration (i)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4270956"/>
              </p:ext>
            </p:extLst>
          </p:nvPr>
        </p:nvGraphicFramePr>
        <p:xfrm>
          <a:off x="457200" y="1417638"/>
          <a:ext cx="8566030" cy="323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2854667"/>
                <a:gridCol w="4768388"/>
              </a:tblGrid>
              <a:tr h="49033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081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1.2.1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65% of total revenue received through other revenue </a:t>
                      </a:r>
                      <a:r>
                        <a:rPr lang="en-ZA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streams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ZA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of total revenue </a:t>
                      </a:r>
                      <a:r>
                        <a:rPr lang="en-ZA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received through other revenue streams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</a:t>
                      </a:r>
                      <a:r>
                        <a:rPr lang="en-ZA" sz="2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 Deviation</a:t>
                      </a: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 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Delays in best Practice Fee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278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1.2.5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 SCM turnaround 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index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70% turnaround times achieved  </a:t>
                      </a:r>
                      <a:endParaRPr lang="en-ZA" sz="20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ZA" sz="2000" b="1" u="sng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</a:t>
                      </a:r>
                      <a:r>
                        <a:rPr lang="en-ZA" sz="2000" b="1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 Deviation</a:t>
                      </a:r>
                      <a:r>
                        <a:rPr lang="en-ZA" sz="2000" b="1" u="none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Specification rework, clarifications, time taken to schedule BEC meetings, staff capacity constraints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9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Presentation Layout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Core Programme Performance Highlights: </a:t>
            </a:r>
          </a:p>
          <a:p>
            <a:pPr lvl="1"/>
            <a:r>
              <a:rPr lang="en-ZA" dirty="0" smtClean="0"/>
              <a:t>Achievements </a:t>
            </a:r>
          </a:p>
          <a:p>
            <a:pPr lvl="1"/>
            <a:r>
              <a:rPr lang="en-ZA" dirty="0" smtClean="0"/>
              <a:t>Non-achievements </a:t>
            </a:r>
          </a:p>
          <a:p>
            <a:pPr lvl="1"/>
            <a:r>
              <a:rPr lang="en-ZA" dirty="0" smtClean="0"/>
              <a:t>Other Highlights</a:t>
            </a:r>
          </a:p>
          <a:p>
            <a:pPr lvl="1"/>
            <a:r>
              <a:rPr lang="en-US" dirty="0" smtClean="0"/>
              <a:t>Recovery Plan</a:t>
            </a:r>
          </a:p>
          <a:p>
            <a:r>
              <a:rPr lang="en-US" dirty="0" smtClean="0"/>
              <a:t>Audit Outcomes</a:t>
            </a:r>
            <a:endParaRPr lang="en-US" dirty="0"/>
          </a:p>
          <a:p>
            <a:r>
              <a:rPr lang="en-ZA" dirty="0" smtClean="0"/>
              <a:t>Governance Matters</a:t>
            </a:r>
          </a:p>
          <a:p>
            <a:r>
              <a:rPr lang="en-ZA" dirty="0" smtClean="0"/>
              <a:t>Financial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10701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Administration (ii) 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7143619"/>
              </p:ext>
            </p:extLst>
          </p:nvPr>
        </p:nvGraphicFramePr>
        <p:xfrm>
          <a:off x="457200" y="1417638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39"/>
                <a:gridCol w="2907274"/>
                <a:gridCol w="4558387"/>
              </a:tblGrid>
              <a:tr h="491890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55744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1.6.1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GB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nd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Level of maturity regarding implementation of ICT governance strategy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</a:t>
                      </a:r>
                      <a:r>
                        <a:rPr lang="en-GB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ST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Level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of maturity</a:t>
                      </a:r>
                    </a:p>
                    <a:p>
                      <a:pPr algn="l"/>
                      <a:r>
                        <a:rPr lang="en-GB" sz="20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Reason for deviation</a:t>
                      </a:r>
                      <a:endParaRPr lang="en-GB" sz="2000" b="1" u="sng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IT Policy and Framework not finalised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69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Administration (iii) 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7847958"/>
              </p:ext>
            </p:extLst>
          </p:nvPr>
        </p:nvGraphicFramePr>
        <p:xfrm>
          <a:off x="457200" y="1440001"/>
          <a:ext cx="8229600" cy="441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39"/>
                <a:gridCol w="2899045"/>
                <a:gridCol w="4566616"/>
              </a:tblGrid>
              <a:tr h="31848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16589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1.3.1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80% of targets achieved in scorecard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36% of targets achieved </a:t>
                      </a: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: See Recovery Plan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178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1.4.2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100% of fraud cases reported investigated within specified timeframes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15%</a:t>
                      </a:r>
                      <a:r>
                        <a:rPr lang="en-GB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of fraud cases reported and investigated </a:t>
                      </a:r>
                      <a:endParaRPr lang="en-GB" sz="2000" b="1" u="none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Number of cases reported: 26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Number that should have been investigated: 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: Delays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in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appointing new service providers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49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1.5.2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50 % Employee satisfaction rating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Employee </a:t>
                      </a:r>
                      <a:r>
                        <a:rPr lang="en-GB" sz="2000" b="1" u="none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satisfaction survey was not </a:t>
                      </a:r>
                      <a:r>
                        <a:rPr lang="en-GB" sz="2000" b="1" u="none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conducted on time</a:t>
                      </a:r>
                      <a:endParaRPr lang="en-US" sz="20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31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Administration (iv)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4867960"/>
              </p:ext>
            </p:extLst>
          </p:nvPr>
        </p:nvGraphicFramePr>
        <p:xfrm>
          <a:off x="457200" y="1417638"/>
          <a:ext cx="849343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30"/>
                <a:gridCol w="3000478"/>
                <a:gridCol w="4704525"/>
              </a:tblGrid>
              <a:tr h="271598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just"/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1.6.1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Board resolutions and decisions implemented within specified timeframes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 target was achieved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Delay in the appointment of auditors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2000" b="1" u="sng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42">
                <a:tc>
                  <a:txBody>
                    <a:bodyPr/>
                    <a:lstStyle/>
                    <a:p>
                      <a:pPr algn="just"/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 Internal audit risk rating on final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average of moderate rating was achieved in this period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Findings of vacancies of key positions were not addressed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26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1.6.4</a:t>
                      </a:r>
                    </a:p>
                    <a:p>
                      <a:pPr algn="just"/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completed Internal Audits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 of internal audit projects were completed in March 2018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Delay in the appointment of auditors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54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Administration (v) 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9334341"/>
              </p:ext>
            </p:extLst>
          </p:nvPr>
        </p:nvGraphicFramePr>
        <p:xfrm>
          <a:off x="457200" y="1417638"/>
          <a:ext cx="849343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30"/>
                <a:gridCol w="3000478"/>
                <a:gridCol w="4704525"/>
              </a:tblGrid>
              <a:tr h="239043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00439">
                <a:tc>
                  <a:txBody>
                    <a:bodyPr/>
                    <a:lstStyle/>
                    <a:p>
                      <a:pPr algn="just"/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1.7.1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 stakeholder perception index</a:t>
                      </a:r>
                      <a:endParaRPr lang="en-US" sz="2000" b="1" u="non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akeholder perception survey was not finalised (has subsequently been concluded in current financial</a:t>
                      </a:r>
                      <a:r>
                        <a:rPr lang="en-GB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year)</a:t>
                      </a:r>
                      <a:endParaRPr lang="en-US" sz="2000" b="1" u="non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28">
                <a:tc>
                  <a:txBody>
                    <a:bodyPr/>
                    <a:lstStyle/>
                    <a:p>
                      <a:pPr algn="just"/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 Customer satisfaction rating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Customer satisfaction survey not done (has subsequently been concluded in current financial</a:t>
                      </a:r>
                      <a:r>
                        <a:rPr lang="en-GB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year)</a:t>
                      </a:r>
                      <a:endParaRPr lang="en-GB" sz="2000" b="1" u="non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28">
                <a:tc>
                  <a:txBody>
                    <a:bodyPr/>
                    <a:lstStyle/>
                    <a:p>
                      <a:pPr algn="just"/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1.7.3</a:t>
                      </a:r>
                    </a:p>
                    <a:p>
                      <a:pPr algn="just"/>
                      <a:endParaRPr lang="en-ZA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 IGR resolutions implemented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</a:p>
                    <a:p>
                      <a:pPr algn="l"/>
                      <a:r>
                        <a:rPr lang="en-US" sz="20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u="sng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 of stakeholder engagement not finalised on time </a:t>
                      </a: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(has subsequently been</a:t>
                      </a:r>
                      <a:r>
                        <a:rPr lang="en-GB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concluded in current financial</a:t>
                      </a:r>
                      <a:r>
                        <a:rPr lang="en-GB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year)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1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9638" cy="1143000"/>
          </a:xfrm>
        </p:spPr>
        <p:txBody>
          <a:bodyPr/>
          <a:lstStyle/>
          <a:p>
            <a:r>
              <a:rPr lang="en-ZA" dirty="0" smtClean="0"/>
              <a:t>2. Regulation and Advocacy (i)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1676100"/>
              </p:ext>
            </p:extLst>
          </p:nvPr>
        </p:nvGraphicFramePr>
        <p:xfrm>
          <a:off x="457200" y="1417639"/>
          <a:ext cx="8372477" cy="387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  <a:gridCol w="3328988"/>
                <a:gridCol w="4157664"/>
              </a:tblGrid>
              <a:tr h="825499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2.2.1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Register of Project Information Verified and Corrected within Eight Weeks Index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 of Index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achieved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84 records, 80 were outside the cidb’s control. Data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entered by client departments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94% Grade 1 contractors activated within 48 hours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92%  ( 446711 out</a:t>
                      </a:r>
                      <a:r>
                        <a:rPr lang="en-GB" sz="20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48737)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processed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within 48hrs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 Performance and Infrastructure Constraints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04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9638" cy="1143000"/>
          </a:xfrm>
        </p:spPr>
        <p:txBody>
          <a:bodyPr/>
          <a:lstStyle/>
          <a:p>
            <a:r>
              <a:rPr lang="en-ZA" dirty="0" smtClean="0"/>
              <a:t>2. </a:t>
            </a:r>
            <a:r>
              <a:rPr lang="en-ZA" dirty="0"/>
              <a:t>Regulation and Advocacy (</a:t>
            </a:r>
            <a:r>
              <a:rPr lang="en-ZA" dirty="0" smtClean="0"/>
              <a:t>ii)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3205422"/>
              </p:ext>
            </p:extLst>
          </p:nvPr>
        </p:nvGraphicFramePr>
        <p:xfrm>
          <a:off x="457200" y="1417639"/>
          <a:ext cx="8372477" cy="387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  <a:gridCol w="3328988"/>
                <a:gridCol w="4157664"/>
              </a:tblGrid>
              <a:tr h="825499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 of Contractors Graduating from CDP's Provincial Index.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 of Index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achieved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 of contractors not finalised in 9 Provinces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 Contractor and PSP Recognition Provincial Index.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 Index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achieved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Awareness workshops held in all provinces, but slower uptake than expected (only 4 CMS recognised in SA).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24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9638" cy="1143000"/>
          </a:xfrm>
        </p:spPr>
        <p:txBody>
          <a:bodyPr/>
          <a:lstStyle/>
          <a:p>
            <a:r>
              <a:rPr lang="en-ZA" dirty="0" smtClean="0"/>
              <a:t>2. </a:t>
            </a:r>
            <a:r>
              <a:rPr lang="en-ZA" dirty="0"/>
              <a:t>Regulation and Advocacy (</a:t>
            </a:r>
            <a:r>
              <a:rPr lang="en-ZA" dirty="0" smtClean="0"/>
              <a:t>iii)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3454324"/>
              </p:ext>
            </p:extLst>
          </p:nvPr>
        </p:nvGraphicFramePr>
        <p:xfrm>
          <a:off x="457200" y="1417639"/>
          <a:ext cx="8372477" cy="387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  <a:gridCol w="3328988"/>
                <a:gridCol w="4157664"/>
              </a:tblGrid>
              <a:tr h="825499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2.3.5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Projects Compliance Provincial Index. (Baseline determined)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not determined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Private sector: index could not be determined due to no agreement concluded with Department of Labour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2.3.6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Provincial Performance Index per Province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(Baseline determined)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not determined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baseline was determined after March 2018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7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9638" cy="1143000"/>
          </a:xfrm>
        </p:spPr>
        <p:txBody>
          <a:bodyPr/>
          <a:lstStyle/>
          <a:p>
            <a:r>
              <a:rPr lang="en-ZA" dirty="0" smtClean="0"/>
              <a:t>2. Regulation </a:t>
            </a:r>
            <a:r>
              <a:rPr lang="en-ZA" dirty="0"/>
              <a:t>and Advocacy (</a:t>
            </a:r>
            <a:r>
              <a:rPr lang="en-ZA" dirty="0" smtClean="0"/>
              <a:t>iv)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7213951"/>
              </p:ext>
            </p:extLst>
          </p:nvPr>
        </p:nvGraphicFramePr>
        <p:xfrm>
          <a:off x="457200" y="1417639"/>
          <a:ext cx="8372477" cy="3568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  <a:gridCol w="3328988"/>
                <a:gridCol w="4157664"/>
              </a:tblGrid>
              <a:tr h="825499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2.3.7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 Provincial Business Advisory Services to Contractors at Grades 2 to 6 Index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 Index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achieved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process to establish Business Advisory Services has not been finalised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0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2.3.8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 Project Assessment Scheme Compliance Provincial Index. 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 Index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achieved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Regulations were published for public comment. </a:t>
                      </a:r>
                      <a:endParaRPr lang="en-US" sz="2000" b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04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3. Development and Capacitation (i) 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6712010"/>
              </p:ext>
            </p:extLst>
          </p:nvPr>
        </p:nvGraphicFramePr>
        <p:xfrm>
          <a:off x="457200" y="1417638"/>
          <a:ext cx="83439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2779227"/>
                <a:gridCol w="4621698"/>
              </a:tblGrid>
              <a:tr h="55635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132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3.1.2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 projects with contractor and PSP performance ratings by clients.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Index achieved is  0%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processes not concluded.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32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3. Development and Capacitation (ii) 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3318798"/>
              </p:ext>
            </p:extLst>
          </p:nvPr>
        </p:nvGraphicFramePr>
        <p:xfrm>
          <a:off x="457200" y="1417638"/>
          <a:ext cx="83439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2779227"/>
                <a:gridCol w="4621698"/>
              </a:tblGrid>
              <a:tr h="55635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132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3.2.4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accelerated contractor growth index ( Baseline determined)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was not determined</a:t>
                      </a: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query system in place but not yet linked to the web for registration and recording purposes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003534" y="5675623"/>
            <a:ext cx="783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ZA" sz="3600" b="1" dirty="0" smtClean="0">
                <a:solidFill>
                  <a:schemeClr val="bg1"/>
                </a:solidFill>
                <a:latin typeface="Arial" charset="0"/>
              </a:rPr>
              <a:t>Overview </a:t>
            </a:r>
            <a:endParaRPr lang="en-ZA" sz="3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Industry and Transformation (i)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9932007"/>
              </p:ext>
            </p:extLst>
          </p:nvPr>
        </p:nvGraphicFramePr>
        <p:xfrm>
          <a:off x="457200" y="1417638"/>
          <a:ext cx="83439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2641473"/>
                <a:gridCol w="4759452"/>
              </a:tblGrid>
              <a:tr h="55635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132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4.1.4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of contractor payment within 30 days Index.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Index achieved is  0%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monitoring processes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4.2.3.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advisory services provided to contractors at level 2 - 6 rated as good.(Baseline determined)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not determined</a:t>
                      </a: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Business plan and strategy will be submitted by end of September 2018.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68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Industry and Transformation (</a:t>
            </a:r>
            <a:r>
              <a:rPr lang="en-US" dirty="0" smtClean="0"/>
              <a:t>ii)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0830463"/>
              </p:ext>
            </p:extLst>
          </p:nvPr>
        </p:nvGraphicFramePr>
        <p:xfrm>
          <a:off x="457200" y="1417638"/>
          <a:ext cx="83439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2696337"/>
                <a:gridCol w="4704588"/>
              </a:tblGrid>
              <a:tr h="55635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Progress Report  and Reason for Deviation 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132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4.3.1.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 index rating inadequate access to credit as a constraint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40.6%  index rating was achieved </a:t>
                      </a: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Contractors surveyed reflected a decrease in credit available in the market.</a:t>
                      </a:r>
                    </a:p>
                    <a:p>
                      <a:pPr algn="l"/>
                      <a:endParaRPr lang="en-GB" sz="20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43">
                <a:tc>
                  <a:txBody>
                    <a:bodyPr/>
                    <a:lstStyle/>
                    <a:p>
                      <a:pPr algn="just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4.3.2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contractors grown through strategic partnerships (Baseline determined)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not determined</a:t>
                      </a:r>
                    </a:p>
                    <a:p>
                      <a:pPr algn="l"/>
                      <a:r>
                        <a:rPr lang="en-GB" sz="200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Reasons for Deviation</a:t>
                      </a: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615565" algn="l"/>
                          <a:tab pos="-1710690" algn="l"/>
                          <a:tab pos="81724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Business plan and strategy will be submitted by end of September 2018.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19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Registration Processing Time, Grade 1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557337"/>
            <a:ext cx="8324850" cy="374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328" y="5300662"/>
            <a:ext cx="547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*95% for Grades 2 to 9 (</a:t>
            </a:r>
            <a:r>
              <a:rPr lang="en-US" sz="1600" i="1" dirty="0"/>
              <a:t>C</a:t>
            </a:r>
            <a:r>
              <a:rPr lang="en-US" sz="1600" i="1" dirty="0" smtClean="0"/>
              <a:t>ompliant Applications)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27812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5632" cy="1143000"/>
          </a:xfrm>
        </p:spPr>
        <p:txBody>
          <a:bodyPr/>
          <a:lstStyle/>
          <a:p>
            <a:r>
              <a:rPr lang="en-ZA" dirty="0" smtClean="0"/>
              <a:t>Contractor Development - Contractor Competence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5" y="1563942"/>
            <a:ext cx="7742254" cy="48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3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5632" cy="1143000"/>
          </a:xfrm>
        </p:spPr>
        <p:txBody>
          <a:bodyPr/>
          <a:lstStyle/>
          <a:p>
            <a:r>
              <a:rPr lang="en-ZA" dirty="0" smtClean="0"/>
              <a:t>Contractor Upgrades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8" y="2020824"/>
            <a:ext cx="8715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5632" cy="1143000"/>
          </a:xfrm>
        </p:spPr>
        <p:txBody>
          <a:bodyPr/>
          <a:lstStyle/>
          <a:p>
            <a:r>
              <a:rPr lang="en-ZA" dirty="0" smtClean="0"/>
              <a:t>Black Ownership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1238"/>
            <a:ext cx="6165812" cy="4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3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5632" cy="1143000"/>
          </a:xfrm>
        </p:spPr>
        <p:txBody>
          <a:bodyPr/>
          <a:lstStyle/>
          <a:p>
            <a:r>
              <a:rPr lang="en-ZA" dirty="0" smtClean="0"/>
              <a:t>Women Ownership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63" y="1758886"/>
            <a:ext cx="5535110" cy="46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Plan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419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98"/>
          </a:xfrm>
        </p:spPr>
        <p:txBody>
          <a:bodyPr/>
          <a:lstStyle/>
          <a:p>
            <a:r>
              <a:rPr lang="en-US" b="1" dirty="0" smtClean="0"/>
              <a:t>Recovery Plan</a:t>
            </a:r>
            <a:endParaRPr lang="en-ZA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367306"/>
              </p:ext>
            </p:extLst>
          </p:nvPr>
        </p:nvGraphicFramePr>
        <p:xfrm>
          <a:off x="257175" y="969836"/>
          <a:ext cx="8658226" cy="5519356"/>
        </p:xfrm>
        <a:graphic>
          <a:graphicData uri="http://schemas.openxmlformats.org/drawingml/2006/table">
            <a:tbl>
              <a:tblPr firstRow="1" firstCol="1" bandRow="1"/>
              <a:tblGrid>
                <a:gridCol w="418227"/>
                <a:gridCol w="5296773"/>
                <a:gridCol w="1528763"/>
                <a:gridCol w="1414463"/>
              </a:tblGrid>
              <a:tr h="359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Accountable Persons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 Date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9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incomplete 2017/18 performance targets and re-plan for 2018/19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end-May 2018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Undertake a risk assessment of all 2018/19 performance targets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end-May 2018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Drive a value system of accountability for targets in the cidb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on-going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management workshops and the cidb 2018/19 performance targets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mid-June 2018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monitoring, reporting and management of corrective actions within areas of responsibilities 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May 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 ongoing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monitoring, reporting and management of corrective actions at Exco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May 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assessments of Exco and Senior Managers must, where applicable, reflect any failure to achieve performance 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CEO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 and 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2018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6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 the Organisational Redesign</a:t>
                      </a:r>
                      <a:endParaRPr lang="en-ZA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Board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end- July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2018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97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Notes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 SCG: Strategic &amp; Corporate Governance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30" marR="666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90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Arial" charset="0"/>
              </a:rPr>
              <a:t>Audit Outcomes</a:t>
            </a:r>
            <a:r>
              <a:rPr lang="en-ZA" dirty="0">
                <a:latin typeface="Arial" charset="0"/>
              </a:rPr>
              <a:t/>
            </a:r>
            <a:br>
              <a:rPr lang="en-ZA" dirty="0">
                <a:latin typeface="Arial" charset="0"/>
              </a:rPr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566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dirty="0" smtClean="0"/>
              <a:t>Legislative Mandate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12699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GB" dirty="0"/>
              <a:t>S</a:t>
            </a:r>
            <a:r>
              <a:rPr lang="en-GB" dirty="0" smtClean="0"/>
              <a:t>trategic leadership to stimulate  sustainable growth, reform and improvement of the construction sector</a:t>
            </a:r>
            <a:endParaRPr lang="en-ZA" dirty="0" smtClean="0"/>
          </a:p>
          <a:p>
            <a:pPr lvl="0" algn="just"/>
            <a:r>
              <a:rPr lang="en-GB" dirty="0" smtClean="0"/>
              <a:t>Sustainable growth and participation of the emerging sector in the industry</a:t>
            </a:r>
            <a:endParaRPr lang="en-ZA" dirty="0" smtClean="0"/>
          </a:p>
          <a:p>
            <a:pPr lvl="0" algn="just"/>
            <a:r>
              <a:rPr lang="en-GB" dirty="0" smtClean="0"/>
              <a:t>Improved performance and best practice</a:t>
            </a:r>
            <a:endParaRPr lang="en-ZA" dirty="0" smtClean="0"/>
          </a:p>
          <a:p>
            <a:pPr lvl="0" algn="just"/>
            <a:r>
              <a:rPr lang="en-GB" dirty="0" smtClean="0"/>
              <a:t>Uniform application of policy and ethical standards, construction procurement reform, improved procurement and delivery management</a:t>
            </a:r>
            <a:endParaRPr lang="en-ZA" dirty="0" smtClean="0"/>
          </a:p>
          <a:p>
            <a:pPr lvl="0" algn="just"/>
            <a:r>
              <a:rPr lang="en-GB" dirty="0" smtClean="0"/>
              <a:t>Monitoring and regulating the performance of the industry, including the Registration of Projects and Contractors</a:t>
            </a:r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r>
              <a:rPr lang="en-ZA" sz="1600" b="0" i="1" dirty="0" smtClean="0"/>
              <a:t>Note: Simplified Mandate</a:t>
            </a:r>
            <a:endParaRPr lang="en-ZA" sz="1600" b="0" i="1" dirty="0"/>
          </a:p>
        </p:txBody>
      </p:sp>
    </p:spTree>
    <p:extLst>
      <p:ext uri="{BB962C8B-B14F-4D97-AF65-F5344CB8AC3E}">
        <p14:creationId xmlns:p14="http://schemas.microsoft.com/office/powerpoint/2010/main" xmlns="" val="16693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Audit Outcomes matters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758"/>
            <a:ext cx="8229600" cy="8500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Unqualified audit opinion was obtained from AG with other matters raised on :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0691956"/>
              </p:ext>
            </p:extLst>
          </p:nvPr>
        </p:nvGraphicFramePr>
        <p:xfrm>
          <a:off x="389465" y="2084832"/>
          <a:ext cx="8580799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62495"/>
                <a:gridCol w="4718304"/>
              </a:tblGrid>
              <a:tr h="353519">
                <a:tc>
                  <a:txBody>
                    <a:bodyPr/>
                    <a:lstStyle/>
                    <a:p>
                      <a:r>
                        <a:rPr lang="en-US" dirty="0" smtClean="0"/>
                        <a:t>Key Findings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Corrective</a:t>
                      </a:r>
                      <a:r>
                        <a:rPr lang="en-US" baseline="0" dirty="0" smtClean="0"/>
                        <a:t> Action Plan </a:t>
                      </a:r>
                      <a:endParaRPr lang="en-US" dirty="0"/>
                    </a:p>
                  </a:txBody>
                  <a:tcPr/>
                </a:tc>
              </a:tr>
              <a:tr h="677578"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Irregular expenditure incurred within financial year (R 413 746)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Motivation for condonation been drafted for NT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7578"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Vacancies of key positions i.e. CEO, COO and CFO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Board has completed interviews for CEO’s position. CFO interviews underway. O.D. finalization pending.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7578"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Inaccuracy of annual performance reporting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of the errors of the POE were corrected in engagement with A.G., before conclusion of audit.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3519"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Supplier did not declare their employment in state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assess detection systems available as there is a lack of detection controls to identify suppliers who have not correctly declared their work status in SBD forms.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1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045" y="6187440"/>
            <a:ext cx="5180012" cy="1044575"/>
          </a:xfrm>
        </p:spPr>
        <p:txBody>
          <a:bodyPr/>
          <a:lstStyle/>
          <a:p>
            <a:r>
              <a:rPr lang="en-ZA" dirty="0" smtClean="0">
                <a:latin typeface="Arial" charset="0"/>
              </a:rPr>
              <a:t>Governance</a:t>
            </a:r>
            <a:r>
              <a:rPr lang="en-ZA" dirty="0">
                <a:latin typeface="Arial" charset="0"/>
              </a:rPr>
              <a:t/>
            </a:r>
            <a:br>
              <a:rPr lang="en-ZA" dirty="0">
                <a:latin typeface="Arial" charset="0"/>
              </a:rPr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60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Governance 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There are 224 positions in the old Organisational structure , 171 positions are filled. Process to fill vacant positions has been suspended until the OD </a:t>
            </a:r>
            <a:r>
              <a:rPr lang="en-US" altLang="en-US" dirty="0"/>
              <a:t> </a:t>
            </a:r>
            <a:r>
              <a:rPr lang="en-US" altLang="en-US" dirty="0" smtClean="0"/>
              <a:t>is finalised.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The proposed new structure has been tabled to cidb Human Resource Committee on 17 September 2018 and will be tabled to Board on 25 October 2018.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Misconduct and Disciplinary Actions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Final Written Warning:			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CCMA Resolved Cases:			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Labour Court Resolved Case:	1	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lvl="0">
              <a:buFont typeface="Wingdings" panose="05000000000000000000" pitchFamily="2" charset="2"/>
              <a:buChar char="q"/>
            </a:pPr>
            <a:endParaRPr lang="en-US" altLang="en-US" dirty="0" smtClean="0"/>
          </a:p>
          <a:p>
            <a:pPr lvl="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lvl="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marL="0" lvl="0" indent="0">
              <a:buNone/>
            </a:pPr>
            <a:endParaRPr lang="en-US" altLang="en-US" dirty="0"/>
          </a:p>
          <a:p>
            <a:pPr marL="457200" lvl="0" indent="-457200">
              <a:buFont typeface="+mj-lt"/>
              <a:buAutoNum type="arabicParenR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02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Employment Equity 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1898"/>
            <a:ext cx="7597521" cy="54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3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Report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399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501063" cy="611187"/>
          </a:xfrm>
        </p:spPr>
        <p:txBody>
          <a:bodyPr/>
          <a:lstStyle/>
          <a:p>
            <a:r>
              <a:rPr lang="en-US" dirty="0" smtClean="0"/>
              <a:t>Annual </a:t>
            </a:r>
            <a:r>
              <a:rPr lang="en-US" b="1" dirty="0" smtClean="0"/>
              <a:t>Report; Period Ending March 2018</a:t>
            </a:r>
            <a:endParaRPr lang="en-ZA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7664464"/>
              </p:ext>
            </p:extLst>
          </p:nvPr>
        </p:nvGraphicFramePr>
        <p:xfrm>
          <a:off x="457198" y="1085056"/>
          <a:ext cx="8501064" cy="5334000"/>
        </p:xfrm>
        <a:graphic>
          <a:graphicData uri="http://schemas.openxmlformats.org/drawingml/2006/table">
            <a:tbl>
              <a:tblPr/>
              <a:tblGrid>
                <a:gridCol w="3375111"/>
                <a:gridCol w="1708651"/>
                <a:gridCol w="1708651"/>
                <a:gridCol w="1708651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 YTD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YTD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Registers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87 761 630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85 553 000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2 208 630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DPW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r>
                        <a:rPr lang="en-ZA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984 000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74 984 000 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Interest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14 666 268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7 940 000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6 726 268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Sundry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103 904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177 515 806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168 477 000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9 038 802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44 972 505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56 727 000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11 754 495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Expenses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215 628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4 284 373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Personnel Expenses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78 257 000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89 500 </a:t>
                      </a:r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11 242 500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Professional &amp; Special Services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18 874</a:t>
                      </a:r>
                      <a:r>
                        <a:rPr lang="en-ZA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903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17 750 000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</a:t>
                      </a:r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r>
                        <a:rPr lang="en-ZA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903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142 320 536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168 477 000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26 156 464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SURPLUS / (DEFICIT)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35 195 266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35 195 266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02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019868" y="4854265"/>
            <a:ext cx="7833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ZA" sz="3200" b="1" dirty="0" smtClean="0">
                <a:solidFill>
                  <a:schemeClr val="bg1"/>
                </a:solidFill>
                <a:latin typeface="Arial" charset="0"/>
              </a:rPr>
              <a:t>Thank You </a:t>
            </a:r>
            <a:endParaRPr lang="en-ZA" sz="3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0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dirty="0" smtClean="0"/>
              <a:t>We exist in order to regulate and develop the construction industry through strategic interventions and partnerships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48247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Outcome Orientated Goals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7200" y="1206540"/>
            <a:ext cx="8229600" cy="836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i="0" dirty="0" smtClean="0"/>
              <a:t>A transformed construction industry that is inclusive, ethical and contributes to a prosperous South Africa and the World</a:t>
            </a:r>
            <a:endParaRPr lang="en-ZA" sz="2400" b="1" i="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200" y="2349540"/>
            <a:ext cx="8144187" cy="3947504"/>
            <a:chOff x="680812" y="2488018"/>
            <a:chExt cx="8144187" cy="3947504"/>
          </a:xfrm>
        </p:grpSpPr>
        <p:grpSp>
          <p:nvGrpSpPr>
            <p:cNvPr id="44" name="Group 43"/>
            <p:cNvGrpSpPr/>
            <p:nvPr/>
          </p:nvGrpSpPr>
          <p:grpSpPr>
            <a:xfrm>
              <a:off x="680812" y="2488018"/>
              <a:ext cx="8139972" cy="1008000"/>
              <a:chOff x="685027" y="2488018"/>
              <a:chExt cx="8139972" cy="1008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85027" y="248801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Inclusive growing construction industry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04999" y="248801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Innovative and thriving construction environment</a:t>
                </a:r>
                <a:endParaRPr lang="en-ZA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035927" y="2992018"/>
                <a:ext cx="1438172" cy="0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685027" y="4040213"/>
              <a:ext cx="8139972" cy="2395309"/>
              <a:chOff x="685027" y="3850559"/>
              <a:chExt cx="8139972" cy="239530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040798" y="523786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Sound </a:t>
                </a:r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orporate </a:t>
                </a:r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overnance</a:t>
                </a:r>
                <a:endParaRPr lang="en-ZA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Arrow Connector 16"/>
              <p:cNvCxnSpPr>
                <a:endCxn id="6" idx="2"/>
              </p:cNvCxnSpPr>
              <p:nvPr/>
            </p:nvCxnSpPr>
            <p:spPr>
              <a:xfrm>
                <a:off x="2617535" y="4858559"/>
                <a:ext cx="423263" cy="883309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6" idx="6"/>
              </p:cNvCxnSpPr>
              <p:nvPr/>
            </p:nvCxnSpPr>
            <p:spPr>
              <a:xfrm flipH="1">
                <a:off x="6460798" y="4858558"/>
                <a:ext cx="654201" cy="883310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>
              <a:xfrm>
                <a:off x="685027" y="3850559"/>
                <a:ext cx="8139972" cy="1008000"/>
                <a:chOff x="685027" y="3309029"/>
                <a:chExt cx="8139972" cy="100800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5404999" y="3309029"/>
                  <a:ext cx="3420000" cy="10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en-ZA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Reputable Regulator</a:t>
                  </a:r>
                  <a:endPara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85027" y="3309029"/>
                  <a:ext cx="3420000" cy="10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en-ZA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Working in alliance</a:t>
                  </a:r>
                  <a:endPara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035927" y="3813029"/>
                  <a:ext cx="1438172" cy="0"/>
                </a:xfrm>
                <a:prstGeom prst="straightConnector1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Straight Arrow Connector 12"/>
            <p:cNvCxnSpPr>
              <a:endCxn id="51" idx="0"/>
            </p:cNvCxnSpPr>
            <p:nvPr/>
          </p:nvCxnSpPr>
          <p:spPr>
            <a:xfrm>
              <a:off x="2390812" y="3492000"/>
              <a:ext cx="4215" cy="54821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131987" y="3491999"/>
              <a:ext cx="4215" cy="54821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3646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Programmes ( Drivers)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3223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dirty="0" smtClean="0"/>
              <a:t>Focus areas for 2017/18 aligned to the following core programmes 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Programme 1 -  Administration  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Sound corporate governance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2 - Regulation and Advocacy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Reputable Regulator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3 - Development and Capacitation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Innovative and thriving construction environment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4 -  Industry Performance and Transformation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Inclusive growing construction industry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Organisational Design </a:t>
            </a:r>
            <a:r>
              <a:rPr lang="en-GB" dirty="0"/>
              <a:t>i</a:t>
            </a:r>
            <a:r>
              <a:rPr lang="en-GB" dirty="0" smtClean="0"/>
              <a:t>n Progress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264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755648" y="5360834"/>
            <a:ext cx="6885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ZA" sz="3600" b="1" dirty="0" smtClean="0">
                <a:solidFill>
                  <a:schemeClr val="bg1"/>
                </a:solidFill>
                <a:latin typeface="Arial" charset="0"/>
              </a:rPr>
              <a:t>Core Programmes Performance Highlights: </a:t>
            </a:r>
            <a:endParaRPr lang="en-ZA" sz="3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5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Overview; Audited Performance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0508743"/>
              </p:ext>
            </p:extLst>
          </p:nvPr>
        </p:nvGraphicFramePr>
        <p:xfrm>
          <a:off x="457200" y="1439046"/>
          <a:ext cx="8229601" cy="3854024"/>
        </p:xfrm>
        <a:graphic>
          <a:graphicData uri="http://schemas.openxmlformats.org/drawingml/2006/table">
            <a:tbl>
              <a:tblPr firstRow="1" firstCol="1" bandRow="1"/>
              <a:tblGrid>
                <a:gridCol w="2544793"/>
                <a:gridCol w="1497649"/>
                <a:gridCol w="1461213"/>
                <a:gridCol w="1362973"/>
                <a:gridCol w="1362973"/>
              </a:tblGrid>
              <a:tr h="890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 without targets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030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8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Regulation and advocacy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8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and capacitation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7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Transformation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ZA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2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14113</TotalTime>
  <Words>2272</Words>
  <Application>Microsoft Office PowerPoint</Application>
  <PresentationFormat>On-screen Show (4:3)</PresentationFormat>
  <Paragraphs>515</Paragraphs>
  <Slides>46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1_Custom Design</vt:lpstr>
      <vt:lpstr>Custom Design</vt:lpstr>
      <vt:lpstr>Presentation to Parliamentary Portfolio Committee on Public Works   cidb Annual Performance Report 2017/18  11 Oct 2018  </vt:lpstr>
      <vt:lpstr>Presentation Layout</vt:lpstr>
      <vt:lpstr> </vt:lpstr>
      <vt:lpstr>Legislative Mandate</vt:lpstr>
      <vt:lpstr>Mission</vt:lpstr>
      <vt:lpstr>Strategic Outcome Orientated Goals</vt:lpstr>
      <vt:lpstr>Programmes ( Drivers)</vt:lpstr>
      <vt:lpstr> </vt:lpstr>
      <vt:lpstr>Overview; Audited Performance</vt:lpstr>
      <vt:lpstr> </vt:lpstr>
      <vt:lpstr>Administration (i)</vt:lpstr>
      <vt:lpstr>1. Administration (ii)</vt:lpstr>
      <vt:lpstr>1. Administration (iii)</vt:lpstr>
      <vt:lpstr>2. Regulation and Advocacy (1) </vt:lpstr>
      <vt:lpstr>2. Regulation and Advocacy  (ii) </vt:lpstr>
      <vt:lpstr>3. Development and Capacitation </vt:lpstr>
      <vt:lpstr>4. Industry and Transformation (i)</vt:lpstr>
      <vt:lpstr> </vt:lpstr>
      <vt:lpstr>1. Administration (i) </vt:lpstr>
      <vt:lpstr>1. Administration (ii)  </vt:lpstr>
      <vt:lpstr>1. Administration (iii)  </vt:lpstr>
      <vt:lpstr>Administration (iv) </vt:lpstr>
      <vt:lpstr>1. Administration (v)  </vt:lpstr>
      <vt:lpstr>2. Regulation and Advocacy (i)</vt:lpstr>
      <vt:lpstr>2. Regulation and Advocacy (ii)</vt:lpstr>
      <vt:lpstr>2. Regulation and Advocacy (iii)</vt:lpstr>
      <vt:lpstr>2. Regulation and Advocacy (iv)</vt:lpstr>
      <vt:lpstr>3. Development and Capacitation (i)  </vt:lpstr>
      <vt:lpstr>3. Development and Capacitation (ii)  </vt:lpstr>
      <vt:lpstr>4. Industry and Transformation (i)</vt:lpstr>
      <vt:lpstr>4. Industry and Transformation (ii)</vt:lpstr>
      <vt:lpstr>Registration Processing Time, Grade 1</vt:lpstr>
      <vt:lpstr>Contractor Development - Contractor Competence</vt:lpstr>
      <vt:lpstr>Contractor Upgrades</vt:lpstr>
      <vt:lpstr>Black Ownership</vt:lpstr>
      <vt:lpstr>Women Ownership</vt:lpstr>
      <vt:lpstr>Recovery Plan</vt:lpstr>
      <vt:lpstr>Recovery Plan</vt:lpstr>
      <vt:lpstr>Audit Outcomes </vt:lpstr>
      <vt:lpstr>Audit Outcomes matters </vt:lpstr>
      <vt:lpstr>Governance </vt:lpstr>
      <vt:lpstr>Governance </vt:lpstr>
      <vt:lpstr>Employment Equity </vt:lpstr>
      <vt:lpstr>Finance Report</vt:lpstr>
      <vt:lpstr>Annual Report; Period Ending March 2018</vt:lpstr>
      <vt:lpstr> </vt:lpstr>
    </vt:vector>
  </TitlesOfParts>
  <Company>Cilton Powys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Bongani Nxumalo</dc:creator>
  <cp:lastModifiedBy>PUMZA</cp:lastModifiedBy>
  <cp:revision>1026</cp:revision>
  <cp:lastPrinted>2018-05-09T11:53:28Z</cp:lastPrinted>
  <dcterms:created xsi:type="dcterms:W3CDTF">2012-10-17T11:37:19Z</dcterms:created>
  <dcterms:modified xsi:type="dcterms:W3CDTF">2018-10-12T09:04:44Z</dcterms:modified>
</cp:coreProperties>
</file>