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handoutMasterIdLst>
    <p:handoutMasterId r:id="rId50"/>
  </p:handoutMasterIdLst>
  <p:sldIdLst>
    <p:sldId id="257" r:id="rId2"/>
    <p:sldId id="258" r:id="rId3"/>
    <p:sldId id="259" r:id="rId4"/>
    <p:sldId id="306" r:id="rId5"/>
    <p:sldId id="320" r:id="rId6"/>
    <p:sldId id="322" r:id="rId7"/>
    <p:sldId id="326" r:id="rId8"/>
    <p:sldId id="284" r:id="rId9"/>
    <p:sldId id="286" r:id="rId10"/>
    <p:sldId id="352" r:id="rId11"/>
    <p:sldId id="353" r:id="rId12"/>
    <p:sldId id="287" r:id="rId13"/>
    <p:sldId id="292" r:id="rId14"/>
    <p:sldId id="328" r:id="rId15"/>
    <p:sldId id="349" r:id="rId16"/>
    <p:sldId id="288" r:id="rId17"/>
    <p:sldId id="293" r:id="rId18"/>
    <p:sldId id="295" r:id="rId19"/>
    <p:sldId id="329" r:id="rId20"/>
    <p:sldId id="330" r:id="rId21"/>
    <p:sldId id="331" r:id="rId22"/>
    <p:sldId id="332" r:id="rId23"/>
    <p:sldId id="333" r:id="rId24"/>
    <p:sldId id="296" r:id="rId25"/>
    <p:sldId id="334" r:id="rId26"/>
    <p:sldId id="297" r:id="rId27"/>
    <p:sldId id="335" r:id="rId28"/>
    <p:sldId id="336" r:id="rId29"/>
    <p:sldId id="337" r:id="rId30"/>
    <p:sldId id="298" r:id="rId31"/>
    <p:sldId id="350" r:id="rId32"/>
    <p:sldId id="351" r:id="rId33"/>
    <p:sldId id="307" r:id="rId34"/>
    <p:sldId id="338" r:id="rId35"/>
    <p:sldId id="339" r:id="rId36"/>
    <p:sldId id="340" r:id="rId37"/>
    <p:sldId id="341" r:id="rId38"/>
    <p:sldId id="342" r:id="rId39"/>
    <p:sldId id="354" r:id="rId40"/>
    <p:sldId id="343" r:id="rId41"/>
    <p:sldId id="344" r:id="rId42"/>
    <p:sldId id="345" r:id="rId43"/>
    <p:sldId id="346" r:id="rId44"/>
    <p:sldId id="348" r:id="rId45"/>
    <p:sldId id="355" r:id="rId46"/>
    <p:sldId id="347" r:id="rId47"/>
    <p:sldId id="319" r:id="rId48"/>
  </p:sldIdLst>
  <p:sldSz cx="9144000" cy="6858000" type="screen4x3"/>
  <p:notesSz cx="6808788" cy="9940925"/>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99"/>
    <a:srgbClr val="993300"/>
    <a:srgbClr val="DDE77D"/>
    <a:srgbClr val="848389"/>
    <a:srgbClr val="FF66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40" autoAdjust="0"/>
    <p:restoredTop sz="94595" autoAdjust="0"/>
  </p:normalViewPr>
  <p:slideViewPr>
    <p:cSldViewPr>
      <p:cViewPr varScale="1">
        <p:scale>
          <a:sx n="116" d="100"/>
          <a:sy n="116" d="100"/>
        </p:scale>
        <p:origin x="-1494"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5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50475" cy="497046"/>
          </a:xfrm>
          <a:prstGeom prst="rect">
            <a:avLst/>
          </a:prstGeom>
        </p:spPr>
        <p:txBody>
          <a:bodyPr vert="horz" lIns="92154" tIns="46077" rIns="92154" bIns="46077" rtlCol="0"/>
          <a:lstStyle>
            <a:lvl1pPr algn="l">
              <a:defRPr sz="1200"/>
            </a:lvl1pPr>
          </a:lstStyle>
          <a:p>
            <a:pPr>
              <a:defRPr/>
            </a:pPr>
            <a:endParaRPr lang="en-ZA"/>
          </a:p>
        </p:txBody>
      </p:sp>
      <p:sp>
        <p:nvSpPr>
          <p:cNvPr id="3" name="Date Placeholder 2"/>
          <p:cNvSpPr>
            <a:spLocks noGrp="1"/>
          </p:cNvSpPr>
          <p:nvPr>
            <p:ph type="dt" sz="quarter" idx="1"/>
          </p:nvPr>
        </p:nvSpPr>
        <p:spPr>
          <a:xfrm>
            <a:off x="3856738" y="0"/>
            <a:ext cx="2950475" cy="497046"/>
          </a:xfrm>
          <a:prstGeom prst="rect">
            <a:avLst/>
          </a:prstGeom>
        </p:spPr>
        <p:txBody>
          <a:bodyPr vert="horz" lIns="92154" tIns="46077" rIns="92154" bIns="46077" rtlCol="0"/>
          <a:lstStyle>
            <a:lvl1pPr algn="r">
              <a:defRPr sz="1200"/>
            </a:lvl1pPr>
          </a:lstStyle>
          <a:p>
            <a:pPr>
              <a:defRPr/>
            </a:pPr>
            <a:fld id="{8CD265EB-97A0-4978-8091-D598A405867D}" type="datetimeFigureOut">
              <a:rPr lang="en-US"/>
              <a:pPr>
                <a:defRPr/>
              </a:pPr>
              <a:t>10/12/2018</a:t>
            </a:fld>
            <a:endParaRPr lang="en-ZA"/>
          </a:p>
        </p:txBody>
      </p:sp>
      <p:sp>
        <p:nvSpPr>
          <p:cNvPr id="4" name="Footer Placeholder 3"/>
          <p:cNvSpPr>
            <a:spLocks noGrp="1"/>
          </p:cNvSpPr>
          <p:nvPr>
            <p:ph type="ftr" sz="quarter" idx="2"/>
          </p:nvPr>
        </p:nvSpPr>
        <p:spPr>
          <a:xfrm>
            <a:off x="1" y="9442154"/>
            <a:ext cx="2950475" cy="497046"/>
          </a:xfrm>
          <a:prstGeom prst="rect">
            <a:avLst/>
          </a:prstGeom>
        </p:spPr>
        <p:txBody>
          <a:bodyPr vert="horz" lIns="92154" tIns="46077" rIns="92154" bIns="46077" rtlCol="0" anchor="b"/>
          <a:lstStyle>
            <a:lvl1pPr algn="l">
              <a:defRPr sz="1200"/>
            </a:lvl1pPr>
          </a:lstStyle>
          <a:p>
            <a:pPr>
              <a:defRPr/>
            </a:pPr>
            <a:endParaRPr lang="en-ZA"/>
          </a:p>
        </p:txBody>
      </p:sp>
      <p:sp>
        <p:nvSpPr>
          <p:cNvPr id="5" name="Slide Number Placeholder 4"/>
          <p:cNvSpPr>
            <a:spLocks noGrp="1"/>
          </p:cNvSpPr>
          <p:nvPr>
            <p:ph type="sldNum" sz="quarter" idx="3"/>
          </p:nvPr>
        </p:nvSpPr>
        <p:spPr>
          <a:xfrm>
            <a:off x="3856738" y="9442154"/>
            <a:ext cx="2950475" cy="497046"/>
          </a:xfrm>
          <a:prstGeom prst="rect">
            <a:avLst/>
          </a:prstGeom>
        </p:spPr>
        <p:txBody>
          <a:bodyPr vert="horz" lIns="92154" tIns="46077" rIns="92154" bIns="46077" rtlCol="0" anchor="b"/>
          <a:lstStyle>
            <a:lvl1pPr algn="r">
              <a:defRPr sz="1200"/>
            </a:lvl1pPr>
          </a:lstStyle>
          <a:p>
            <a:pPr>
              <a:defRPr/>
            </a:pPr>
            <a:fld id="{0158B02A-CD69-451F-BE4B-01FA31E119A7}" type="slidenum">
              <a:rPr lang="en-ZA"/>
              <a:pPr>
                <a:defRPr/>
              </a:pPr>
              <a:t>‹#›</a:t>
            </a:fld>
            <a:endParaRPr lang="en-ZA"/>
          </a:p>
        </p:txBody>
      </p:sp>
    </p:spTree>
    <p:extLst>
      <p:ext uri="{BB962C8B-B14F-4D97-AF65-F5344CB8AC3E}">
        <p14:creationId xmlns:p14="http://schemas.microsoft.com/office/powerpoint/2010/main" xmlns="" val="37408507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50796" cy="496967"/>
          </a:xfrm>
          <a:prstGeom prst="rect">
            <a:avLst/>
          </a:prstGeom>
        </p:spPr>
        <p:txBody>
          <a:bodyPr vert="horz" lIns="92154" tIns="46077" rIns="92154" bIns="46077" rtlCol="0"/>
          <a:lstStyle>
            <a:lvl1pPr algn="l">
              <a:defRPr sz="1200"/>
            </a:lvl1pPr>
          </a:lstStyle>
          <a:p>
            <a:endParaRPr lang="en-ZA"/>
          </a:p>
        </p:txBody>
      </p:sp>
      <p:sp>
        <p:nvSpPr>
          <p:cNvPr id="3" name="Date Placeholder 2"/>
          <p:cNvSpPr>
            <a:spLocks noGrp="1"/>
          </p:cNvSpPr>
          <p:nvPr>
            <p:ph type="dt" idx="1"/>
          </p:nvPr>
        </p:nvSpPr>
        <p:spPr>
          <a:xfrm>
            <a:off x="3856389" y="1"/>
            <a:ext cx="2950796" cy="496967"/>
          </a:xfrm>
          <a:prstGeom prst="rect">
            <a:avLst/>
          </a:prstGeom>
        </p:spPr>
        <p:txBody>
          <a:bodyPr vert="horz" lIns="92154" tIns="46077" rIns="92154" bIns="46077" rtlCol="0"/>
          <a:lstStyle>
            <a:lvl1pPr algn="r">
              <a:defRPr sz="1200"/>
            </a:lvl1pPr>
          </a:lstStyle>
          <a:p>
            <a:fld id="{84EFCAA3-2A3F-4B39-BF8F-38C7B81719A6}" type="datetimeFigureOut">
              <a:rPr lang="en-ZA" smtClean="0"/>
              <a:pPr/>
              <a:t>2018/10/12</a:t>
            </a:fld>
            <a:endParaRPr lang="en-ZA"/>
          </a:p>
        </p:txBody>
      </p:sp>
      <p:sp>
        <p:nvSpPr>
          <p:cNvPr id="4" name="Slide Image Placeholder 3"/>
          <p:cNvSpPr>
            <a:spLocks noGrp="1" noRot="1" noChangeAspect="1"/>
          </p:cNvSpPr>
          <p:nvPr>
            <p:ph type="sldImg" idx="2"/>
          </p:nvPr>
        </p:nvSpPr>
        <p:spPr>
          <a:xfrm>
            <a:off x="919163" y="746125"/>
            <a:ext cx="4970462" cy="3727450"/>
          </a:xfrm>
          <a:prstGeom prst="rect">
            <a:avLst/>
          </a:prstGeom>
          <a:noFill/>
          <a:ln w="12700">
            <a:solidFill>
              <a:prstClr val="black"/>
            </a:solidFill>
          </a:ln>
        </p:spPr>
        <p:txBody>
          <a:bodyPr vert="horz" lIns="92154" tIns="46077" rIns="92154" bIns="46077" rtlCol="0" anchor="ctr"/>
          <a:lstStyle/>
          <a:p>
            <a:endParaRPr lang="en-ZA"/>
          </a:p>
        </p:txBody>
      </p:sp>
      <p:sp>
        <p:nvSpPr>
          <p:cNvPr id="5" name="Notes Placeholder 4"/>
          <p:cNvSpPr>
            <a:spLocks noGrp="1"/>
          </p:cNvSpPr>
          <p:nvPr>
            <p:ph type="body" sz="quarter" idx="3"/>
          </p:nvPr>
        </p:nvSpPr>
        <p:spPr>
          <a:xfrm>
            <a:off x="681201" y="4721979"/>
            <a:ext cx="5446389" cy="4472696"/>
          </a:xfrm>
          <a:prstGeom prst="rect">
            <a:avLst/>
          </a:prstGeom>
        </p:spPr>
        <p:txBody>
          <a:bodyPr vert="horz" lIns="92154" tIns="46077" rIns="92154" bIns="4607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9442362"/>
            <a:ext cx="2950796" cy="496966"/>
          </a:xfrm>
          <a:prstGeom prst="rect">
            <a:avLst/>
          </a:prstGeom>
        </p:spPr>
        <p:txBody>
          <a:bodyPr vert="horz" lIns="92154" tIns="46077" rIns="92154" bIns="46077" rtlCol="0" anchor="b"/>
          <a:lstStyle>
            <a:lvl1pPr algn="l">
              <a:defRPr sz="1200"/>
            </a:lvl1pPr>
          </a:lstStyle>
          <a:p>
            <a:endParaRPr lang="en-ZA"/>
          </a:p>
        </p:txBody>
      </p:sp>
      <p:sp>
        <p:nvSpPr>
          <p:cNvPr id="7" name="Slide Number Placeholder 6"/>
          <p:cNvSpPr>
            <a:spLocks noGrp="1"/>
          </p:cNvSpPr>
          <p:nvPr>
            <p:ph type="sldNum" sz="quarter" idx="5"/>
          </p:nvPr>
        </p:nvSpPr>
        <p:spPr>
          <a:xfrm>
            <a:off x="3856389" y="9442362"/>
            <a:ext cx="2950796" cy="496966"/>
          </a:xfrm>
          <a:prstGeom prst="rect">
            <a:avLst/>
          </a:prstGeom>
        </p:spPr>
        <p:txBody>
          <a:bodyPr vert="horz" lIns="92154" tIns="46077" rIns="92154" bIns="46077" rtlCol="0" anchor="b"/>
          <a:lstStyle>
            <a:lvl1pPr algn="r">
              <a:defRPr sz="1200"/>
            </a:lvl1pPr>
          </a:lstStyle>
          <a:p>
            <a:fld id="{82DF2172-5804-4B21-987F-A71167DC121A}" type="slidenum">
              <a:rPr lang="en-ZA" smtClean="0"/>
              <a:pPr/>
              <a:t>‹#›</a:t>
            </a:fld>
            <a:endParaRPr lang="en-ZA"/>
          </a:p>
        </p:txBody>
      </p:sp>
    </p:spTree>
    <p:extLst>
      <p:ext uri="{BB962C8B-B14F-4D97-AF65-F5344CB8AC3E}">
        <p14:creationId xmlns:p14="http://schemas.microsoft.com/office/powerpoint/2010/main" xmlns="" val="3083089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82DF2172-5804-4B21-987F-A71167DC121A}" type="slidenum">
              <a:rPr lang="en-ZA" smtClean="0"/>
              <a:pPr/>
              <a:t>34</a:t>
            </a:fld>
            <a:endParaRPr lang="en-ZA"/>
          </a:p>
        </p:txBody>
      </p:sp>
    </p:spTree>
    <p:extLst>
      <p:ext uri="{BB962C8B-B14F-4D97-AF65-F5344CB8AC3E}">
        <p14:creationId xmlns:p14="http://schemas.microsoft.com/office/powerpoint/2010/main" xmlns="" val="1360982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82DF2172-5804-4B21-987F-A71167DC121A}" type="slidenum">
              <a:rPr lang="en-ZA" smtClean="0"/>
              <a:pPr/>
              <a:t>35</a:t>
            </a:fld>
            <a:endParaRPr lang="en-ZA"/>
          </a:p>
        </p:txBody>
      </p:sp>
    </p:spTree>
    <p:extLst>
      <p:ext uri="{BB962C8B-B14F-4D97-AF65-F5344CB8AC3E}">
        <p14:creationId xmlns:p14="http://schemas.microsoft.com/office/powerpoint/2010/main" xmlns="" val="1556675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82DF2172-5804-4B21-987F-A71167DC121A}" type="slidenum">
              <a:rPr lang="en-ZA" smtClean="0"/>
              <a:pPr/>
              <a:t>36</a:t>
            </a:fld>
            <a:endParaRPr lang="en-ZA"/>
          </a:p>
        </p:txBody>
      </p:sp>
    </p:spTree>
    <p:extLst>
      <p:ext uri="{BB962C8B-B14F-4D97-AF65-F5344CB8AC3E}">
        <p14:creationId xmlns:p14="http://schemas.microsoft.com/office/powerpoint/2010/main" xmlns="" val="2650702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82DF2172-5804-4B21-987F-A71167DC121A}" type="slidenum">
              <a:rPr lang="en-ZA" smtClean="0"/>
              <a:pPr/>
              <a:t>41</a:t>
            </a:fld>
            <a:endParaRPr lang="en-ZA"/>
          </a:p>
        </p:txBody>
      </p:sp>
    </p:spTree>
    <p:extLst>
      <p:ext uri="{BB962C8B-B14F-4D97-AF65-F5344CB8AC3E}">
        <p14:creationId xmlns:p14="http://schemas.microsoft.com/office/powerpoint/2010/main" xmlns="" val="761334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826E094D-B046-2E43-82B1-89AEB85484AE}"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xmlns="" val="2559058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75"/>
            <a:ext cx="6419056" cy="785813"/>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214438"/>
            <a:ext cx="8229600" cy="5000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E05F1AB-E70B-4218-879F-10602E207DBC}" type="datetimeFigureOut">
              <a:rPr lang="en-US"/>
              <a:pPr>
                <a:defRPr/>
              </a:pPr>
              <a:t>10/12/2018</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305800" y="6019800"/>
            <a:ext cx="762000" cy="228600"/>
          </a:xfrm>
          <a:prstGeom prst="rect">
            <a:avLst/>
          </a:prstGeom>
        </p:spPr>
        <p:txBody>
          <a:bodyPr/>
          <a:lstStyle>
            <a:lvl1pPr algn="r">
              <a:defRPr sz="900">
                <a:solidFill>
                  <a:schemeClr val="tx1">
                    <a:lumMod val="50000"/>
                    <a:lumOff val="50000"/>
                  </a:schemeClr>
                </a:solidFill>
              </a:defRPr>
            </a:lvl1pPr>
          </a:lstStyle>
          <a:p>
            <a:fld id="{229CBAE0-C9DC-48E5-BC21-54F13D4EB498}"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
        <p:nvSpPr>
          <p:cNvPr id="7" name="Title 1"/>
          <p:cNvSpPr>
            <a:spLocks noGrp="1"/>
          </p:cNvSpPr>
          <p:nvPr>
            <p:ph type="title"/>
          </p:nvPr>
        </p:nvSpPr>
        <p:spPr>
          <a:xfrm>
            <a:off x="457200" y="274638"/>
            <a:ext cx="8077200" cy="487362"/>
          </a:xfrm>
          <a:prstGeom prst="rect">
            <a:avLst/>
          </a:prstGeom>
        </p:spPr>
        <p:txBody>
          <a:bodyPr>
            <a:normAutofit/>
          </a:bodyPr>
          <a:lstStyle>
            <a:lvl1pPr algn="l">
              <a:defRPr sz="1800" b="1">
                <a:solidFill>
                  <a:schemeClr val="accent1"/>
                </a:solidFill>
              </a:defRPr>
            </a:lvl1pPr>
          </a:lstStyle>
          <a:p>
            <a:r>
              <a:rPr lang="en-US" dirty="0" smtClean="0"/>
              <a:t>Click to edit Master title style</a:t>
            </a:r>
            <a:endParaRPr lang="en-US" dirty="0"/>
          </a:p>
        </p:txBody>
      </p:sp>
      <p:sp>
        <p:nvSpPr>
          <p:cNvPr id="8" name="Content Placeholder 2"/>
          <p:cNvSpPr>
            <a:spLocks noGrp="1"/>
          </p:cNvSpPr>
          <p:nvPr>
            <p:ph idx="1"/>
          </p:nvPr>
        </p:nvSpPr>
        <p:spPr>
          <a:xfrm>
            <a:off x="457200" y="914402"/>
            <a:ext cx="8229600" cy="5211763"/>
          </a:xfrm>
          <a:prstGeom prst="rect">
            <a:avLst/>
          </a:prstGeom>
        </p:spPr>
        <p:txBody>
          <a:bodyPr>
            <a:normAutofit/>
          </a:bodyPr>
          <a:lstStyle>
            <a:lvl1pPr>
              <a:buNone/>
              <a:defRPr sz="1350">
                <a:solidFill>
                  <a:schemeClr val="tx1">
                    <a:lumMod val="50000"/>
                    <a:lumOff val="50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xmlns="" val="28167599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1028" name="Title Placeholder 1"/>
          <p:cNvSpPr>
            <a:spLocks noGrp="1"/>
          </p:cNvSpPr>
          <p:nvPr>
            <p:ph type="title"/>
          </p:nvPr>
        </p:nvSpPr>
        <p:spPr bwMode="auto">
          <a:xfrm>
            <a:off x="457200" y="142875"/>
            <a:ext cx="8291264" cy="7858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Text Placeholder 2"/>
          <p:cNvSpPr>
            <a:spLocks noGrp="1"/>
          </p:cNvSpPr>
          <p:nvPr>
            <p:ph type="body" idx="1"/>
          </p:nvPr>
        </p:nvSpPr>
        <p:spPr bwMode="auto">
          <a:xfrm>
            <a:off x="457200" y="1214438"/>
            <a:ext cx="8229600" cy="5000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7500938" y="6072188"/>
            <a:ext cx="1428750" cy="365125"/>
          </a:xfrm>
          <a:prstGeom prst="rect">
            <a:avLst/>
          </a:prstGeom>
        </p:spPr>
        <p:txBody>
          <a:bodyPr vert="horz" lIns="91440" tIns="45720" rIns="91440" bIns="45720" rtlCol="0" anchor="ctr"/>
          <a:lstStyle>
            <a:lvl1pPr algn="r" fontAlgn="auto">
              <a:spcBef>
                <a:spcPts val="0"/>
              </a:spcBef>
              <a:spcAft>
                <a:spcPts val="0"/>
              </a:spcAft>
              <a:defRPr sz="1100">
                <a:solidFill>
                  <a:schemeClr val="tx1"/>
                </a:solidFill>
                <a:latin typeface="+mj-lt"/>
                <a:cs typeface="+mn-cs"/>
              </a:defRPr>
            </a:lvl1pPr>
          </a:lstStyle>
          <a:p>
            <a:pPr>
              <a:defRPr/>
            </a:pPr>
            <a:fld id="{0FAD93AF-EF1A-4AA9-B7B9-92C51D8985D1}" type="datetimeFigureOut">
              <a:rPr lang="en-US"/>
              <a:pPr>
                <a:defRPr/>
              </a:pPr>
              <a:t>10/12/2018</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rtl="0" eaLnBrk="0" fontAlgn="base" hangingPunct="0">
        <a:spcBef>
          <a:spcPct val="0"/>
        </a:spcBef>
        <a:spcAft>
          <a:spcPct val="0"/>
        </a:spcAft>
        <a:defRPr sz="3600" b="1" kern="1200">
          <a:solidFill>
            <a:schemeClr val="tx1"/>
          </a:solidFill>
          <a:latin typeface="+mj-lt"/>
          <a:ea typeface="+mj-ea"/>
          <a:cs typeface="+mj-cs"/>
        </a:defRPr>
      </a:lvl1pPr>
      <a:lvl2pPr algn="ctr" rtl="0" eaLnBrk="0" fontAlgn="base" hangingPunct="0">
        <a:spcBef>
          <a:spcPct val="0"/>
        </a:spcBef>
        <a:spcAft>
          <a:spcPct val="0"/>
        </a:spcAft>
        <a:defRPr sz="3600" b="1">
          <a:solidFill>
            <a:schemeClr val="tx1"/>
          </a:solidFill>
          <a:latin typeface="Arial" charset="0"/>
        </a:defRPr>
      </a:lvl2pPr>
      <a:lvl3pPr algn="ctr" rtl="0" eaLnBrk="0" fontAlgn="base" hangingPunct="0">
        <a:spcBef>
          <a:spcPct val="0"/>
        </a:spcBef>
        <a:spcAft>
          <a:spcPct val="0"/>
        </a:spcAft>
        <a:defRPr sz="3600" b="1">
          <a:solidFill>
            <a:schemeClr val="tx1"/>
          </a:solidFill>
          <a:latin typeface="Arial" charset="0"/>
        </a:defRPr>
      </a:lvl3pPr>
      <a:lvl4pPr algn="ctr" rtl="0" eaLnBrk="0" fontAlgn="base" hangingPunct="0">
        <a:spcBef>
          <a:spcPct val="0"/>
        </a:spcBef>
        <a:spcAft>
          <a:spcPct val="0"/>
        </a:spcAft>
        <a:defRPr sz="3600" b="1">
          <a:solidFill>
            <a:schemeClr val="tx1"/>
          </a:solidFill>
          <a:latin typeface="Arial" charset="0"/>
        </a:defRPr>
      </a:lvl4pPr>
      <a:lvl5pPr algn="ctr" rtl="0" eaLnBrk="0" fontAlgn="base" hangingPunct="0">
        <a:spcBef>
          <a:spcPct val="0"/>
        </a:spcBef>
        <a:spcAft>
          <a:spcPct val="0"/>
        </a:spcAft>
        <a:defRPr sz="3600" b="1">
          <a:solidFill>
            <a:schemeClr val="tx1"/>
          </a:solidFill>
          <a:latin typeface="Arial"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j-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j-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249"/>
            <a:ext cx="9144000" cy="1216001"/>
          </a:xfrm>
        </p:spPr>
        <p:txBody>
          <a:bodyPr/>
          <a:lstStyle/>
          <a:p>
            <a:r>
              <a:rPr lang="en-ZA" dirty="0" smtClean="0">
                <a:solidFill>
                  <a:srgbClr val="993300"/>
                </a:solidFill>
                <a:effectLst>
                  <a:outerShdw blurRad="38100" dist="38100" dir="2700000" algn="tl">
                    <a:srgbClr val="000000">
                      <a:alpha val="43137"/>
                    </a:srgbClr>
                  </a:outerShdw>
                </a:effectLst>
                <a:latin typeface="Tw Cen MT" panose="020B0602020104020603" pitchFamily="34" charset="0"/>
              </a:rPr>
              <a:t>Annual Report of the Council on Higher Education (CHE) for the Year 2017/18</a:t>
            </a:r>
            <a:endParaRPr lang="en-ZA" dirty="0">
              <a:solidFill>
                <a:srgbClr val="993300"/>
              </a:solidFill>
              <a:effectLst>
                <a:outerShdw blurRad="38100" dist="38100" dir="2700000" algn="tl">
                  <a:srgbClr val="000000">
                    <a:alpha val="43137"/>
                  </a:srgbClr>
                </a:outerShdw>
              </a:effectLst>
              <a:latin typeface="Tw Cen MT" panose="020B0602020104020603" pitchFamily="34" charset="0"/>
            </a:endParaRPr>
          </a:p>
        </p:txBody>
      </p:sp>
      <p:sp>
        <p:nvSpPr>
          <p:cNvPr id="64515" name="Content Placeholder 2"/>
          <p:cNvSpPr>
            <a:spLocks noGrp="1"/>
          </p:cNvSpPr>
          <p:nvPr>
            <p:ph idx="1"/>
          </p:nvPr>
        </p:nvSpPr>
        <p:spPr>
          <a:xfrm>
            <a:off x="0" y="1124745"/>
            <a:ext cx="9144000" cy="5400599"/>
          </a:xfrm>
        </p:spPr>
        <p:txBody>
          <a:bodyPr/>
          <a:lstStyle/>
          <a:p>
            <a:pPr>
              <a:buFont typeface="Arial" charset="0"/>
              <a:buNone/>
              <a:defRPr/>
            </a:pPr>
            <a:endParaRPr lang="en-US" dirty="0" smtClean="0"/>
          </a:p>
          <a:p>
            <a:pPr algn="ctr">
              <a:buFont typeface="Arial" charset="0"/>
              <a:buNone/>
              <a:defRPr/>
            </a:pPr>
            <a:endParaRPr lang="en-US" dirty="0" smtClean="0">
              <a:effectLst>
                <a:outerShdw blurRad="38100" dist="38100" dir="2700000" algn="tl">
                  <a:srgbClr val="000000">
                    <a:alpha val="43137"/>
                  </a:srgbClr>
                </a:outerShdw>
              </a:effectLst>
              <a:latin typeface="Tw Cen MT" panose="020B0602020104020603" pitchFamily="34" charset="0"/>
            </a:endParaRPr>
          </a:p>
          <a:p>
            <a:pPr algn="ctr">
              <a:buFont typeface="Arial" charset="0"/>
              <a:buNone/>
              <a:defRPr/>
            </a:pPr>
            <a:endParaRPr lang="en-US" dirty="0">
              <a:effectLst>
                <a:outerShdw blurRad="38100" dist="38100" dir="2700000" algn="tl">
                  <a:srgbClr val="000000">
                    <a:alpha val="43137"/>
                  </a:srgbClr>
                </a:outerShdw>
              </a:effectLst>
              <a:latin typeface="Tw Cen MT" panose="020B0602020104020603" pitchFamily="34" charset="0"/>
            </a:endParaRPr>
          </a:p>
          <a:p>
            <a:pPr algn="ctr">
              <a:buFont typeface="Arial" charset="0"/>
              <a:buNone/>
              <a:defRPr/>
            </a:pPr>
            <a:endParaRPr lang="en-US" dirty="0" smtClean="0">
              <a:effectLst>
                <a:outerShdw blurRad="38100" dist="38100" dir="2700000" algn="tl">
                  <a:srgbClr val="000000">
                    <a:alpha val="43137"/>
                  </a:srgbClr>
                </a:outerShdw>
              </a:effectLst>
              <a:latin typeface="Tw Cen MT" panose="020B0602020104020603" pitchFamily="34" charset="0"/>
            </a:endParaRPr>
          </a:p>
          <a:p>
            <a:pPr algn="ctr">
              <a:buFont typeface="Arial" charset="0"/>
              <a:buNone/>
              <a:defRPr/>
            </a:pPr>
            <a:endParaRPr lang="en-US" dirty="0" smtClean="0">
              <a:effectLst>
                <a:outerShdw blurRad="38100" dist="38100" dir="2700000" algn="tl">
                  <a:srgbClr val="000000">
                    <a:alpha val="43137"/>
                  </a:srgbClr>
                </a:outerShdw>
              </a:effectLst>
              <a:latin typeface="Tw Cen MT" panose="020B0602020104020603" pitchFamily="34" charset="0"/>
            </a:endParaRPr>
          </a:p>
          <a:p>
            <a:pPr algn="ctr">
              <a:buFont typeface="Arial" charset="0"/>
              <a:buNone/>
              <a:defRPr/>
            </a:pPr>
            <a:endParaRPr lang="en-US" dirty="0" smtClean="0">
              <a:effectLst>
                <a:outerShdw blurRad="38100" dist="38100" dir="2700000" algn="tl">
                  <a:srgbClr val="000000">
                    <a:alpha val="43137"/>
                  </a:srgbClr>
                </a:outerShdw>
              </a:effectLst>
              <a:latin typeface="Tw Cen MT" panose="020B0602020104020603" pitchFamily="34" charset="0"/>
            </a:endParaRPr>
          </a:p>
          <a:p>
            <a:pPr algn="ctr">
              <a:buFont typeface="Arial" charset="0"/>
              <a:buNone/>
              <a:defRPr/>
            </a:pPr>
            <a:r>
              <a:rPr lang="en-US" dirty="0" smtClean="0">
                <a:effectLst>
                  <a:outerShdw blurRad="38100" dist="38100" dir="2700000" algn="tl">
                    <a:srgbClr val="000000">
                      <a:alpha val="43137"/>
                    </a:srgbClr>
                  </a:outerShdw>
                </a:effectLst>
                <a:latin typeface="Tw Cen MT" panose="020B0602020104020603" pitchFamily="34" charset="0"/>
              </a:rPr>
              <a:t>Presentation to the Parliamentary Portfolio Committee on Higher Education and Training</a:t>
            </a:r>
            <a:endParaRPr lang="en-US" dirty="0">
              <a:effectLst>
                <a:outerShdw blurRad="38100" dist="38100" dir="2700000" algn="tl">
                  <a:srgbClr val="000000">
                    <a:alpha val="43137"/>
                  </a:srgbClr>
                </a:outerShdw>
              </a:effectLst>
              <a:latin typeface="Tw Cen MT" panose="020B0602020104020603" pitchFamily="34" charset="0"/>
            </a:endParaRPr>
          </a:p>
          <a:p>
            <a:pPr algn="ctr">
              <a:buFont typeface="Arial" charset="0"/>
              <a:buNone/>
              <a:defRPr/>
            </a:pPr>
            <a:r>
              <a:rPr lang="en-US" dirty="0" smtClean="0">
                <a:effectLst>
                  <a:outerShdw blurRad="38100" dist="38100" dir="2700000" algn="tl">
                    <a:srgbClr val="000000">
                      <a:alpha val="43137"/>
                    </a:srgbClr>
                  </a:outerShdw>
                </a:effectLst>
                <a:latin typeface="Tw Cen MT" panose="020B0602020104020603" pitchFamily="34" charset="0"/>
              </a:rPr>
              <a:t>10 October 2018</a:t>
            </a:r>
          </a:p>
        </p:txBody>
      </p:sp>
      <p:pic>
        <p:nvPicPr>
          <p:cNvPr id="4" name="Content Placeholder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0" y="1484784"/>
            <a:ext cx="9143999" cy="3096344"/>
          </a:xfrm>
          <a:prstGeom prst="rect">
            <a:avLst/>
          </a:prstGeom>
          <a:noFill/>
          <a:ln w="9525">
            <a:noFill/>
            <a:miter lim="800000"/>
            <a:headEnd/>
            <a:tailEnd/>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413596264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74115"/>
            <a:ext cx="9144000" cy="6525344"/>
          </a:xfrm>
        </p:spPr>
      </p:pic>
    </p:spTree>
    <p:extLst>
      <p:ext uri="{BB962C8B-B14F-4D97-AF65-F5344CB8AC3E}">
        <p14:creationId xmlns:p14="http://schemas.microsoft.com/office/powerpoint/2010/main" xmlns="" val="29537448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292494"/>
          </a:xfrm>
        </p:spPr>
      </p:pic>
    </p:spTree>
    <p:extLst>
      <p:ext uri="{BB962C8B-B14F-4D97-AF65-F5344CB8AC3E}">
        <p14:creationId xmlns:p14="http://schemas.microsoft.com/office/powerpoint/2010/main" xmlns="" val="30883341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28688"/>
          </a:xfrm>
        </p:spPr>
        <p:txBody>
          <a:bodyPr/>
          <a:lstStyle/>
          <a:p>
            <a:r>
              <a:rPr lang="en-ZA" dirty="0" smtClean="0">
                <a:solidFill>
                  <a:schemeClr val="accent6">
                    <a:lumMod val="50000"/>
                  </a:schemeClr>
                </a:solidFill>
                <a:latin typeface="Tw Cen MT" panose="020B0602020104020603" pitchFamily="34" charset="0"/>
              </a:rPr>
              <a:t>Reflections on the Past Year</a:t>
            </a:r>
            <a:endParaRPr lang="en-ZA" dirty="0">
              <a:solidFill>
                <a:schemeClr val="accent6">
                  <a:lumMod val="50000"/>
                </a:schemeClr>
              </a:solidFill>
              <a:latin typeface="Tw Cen MT" panose="020B0602020104020603" pitchFamily="34" charset="0"/>
            </a:endParaRPr>
          </a:p>
        </p:txBody>
      </p:sp>
      <p:sp>
        <p:nvSpPr>
          <p:cNvPr id="3" name="Content Placeholder 2"/>
          <p:cNvSpPr>
            <a:spLocks noGrp="1"/>
          </p:cNvSpPr>
          <p:nvPr>
            <p:ph idx="1"/>
          </p:nvPr>
        </p:nvSpPr>
        <p:spPr>
          <a:xfrm>
            <a:off x="0" y="980728"/>
            <a:ext cx="9144000" cy="5544616"/>
          </a:xfrm>
        </p:spPr>
        <p:txBody>
          <a:bodyPr/>
          <a:lstStyle/>
          <a:p>
            <a:pPr lvl="0">
              <a:buFont typeface="Wingdings" panose="05000000000000000000" pitchFamily="2" charset="2"/>
              <a:buChar char="§"/>
            </a:pPr>
            <a:r>
              <a:rPr lang="en-GB" sz="3000" dirty="0">
                <a:latin typeface="Tw Cen MT" panose="020B0602020104020603" pitchFamily="34" charset="0"/>
              </a:rPr>
              <a:t>The year </a:t>
            </a:r>
            <a:r>
              <a:rPr lang="en-ZA" sz="3000" dirty="0" smtClean="0">
                <a:latin typeface="Tw Cen MT" panose="020B0602020104020603" pitchFamily="34" charset="0"/>
              </a:rPr>
              <a:t>saw the higher education landscape regain some degree of normality following the turmoil of the 2016 academic year</a:t>
            </a:r>
            <a:endParaRPr lang="en-ZA" sz="3000" dirty="0">
              <a:latin typeface="Tw Cen MT" panose="020B0602020104020603" pitchFamily="34" charset="0"/>
            </a:endParaRPr>
          </a:p>
          <a:p>
            <a:pPr lvl="0">
              <a:buFont typeface="Wingdings" panose="05000000000000000000" pitchFamily="2" charset="2"/>
              <a:buChar char="§"/>
            </a:pPr>
            <a:r>
              <a:rPr lang="en-ZA" sz="3000" dirty="0" smtClean="0">
                <a:latin typeface="Tw Cen MT" panose="020B0602020104020603" pitchFamily="34" charset="0"/>
              </a:rPr>
              <a:t>A giant step was taken towards addressing the imperative of social justice by declaring that students from poor &amp; working class families would be funded on a phased-in full cost by the State </a:t>
            </a:r>
          </a:p>
          <a:p>
            <a:pPr lvl="0">
              <a:buFont typeface="Wingdings" panose="05000000000000000000" pitchFamily="2" charset="2"/>
              <a:buChar char="§"/>
            </a:pPr>
            <a:r>
              <a:rPr lang="en-ZA" sz="3000" dirty="0" smtClean="0">
                <a:latin typeface="Tw Cen MT" panose="020B0602020104020603" pitchFamily="34" charset="0"/>
              </a:rPr>
              <a:t>NSFAS’ implementation challenges, especially on accommodation &amp; meal disbursements, remained a major concern</a:t>
            </a:r>
            <a:endParaRPr lang="en-ZA" sz="3000" dirty="0">
              <a:latin typeface="Tw Cen MT" panose="020B0602020104020603" pitchFamily="34" charset="0"/>
            </a:endParaRPr>
          </a:p>
        </p:txBody>
      </p:sp>
    </p:spTree>
    <p:extLst>
      <p:ext uri="{BB962C8B-B14F-4D97-AF65-F5344CB8AC3E}">
        <p14:creationId xmlns:p14="http://schemas.microsoft.com/office/powerpoint/2010/main" xmlns="" val="14238404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036496" cy="692696"/>
          </a:xfrm>
        </p:spPr>
        <p:txBody>
          <a:bodyPr/>
          <a:lstStyle/>
          <a:p>
            <a:r>
              <a:rPr lang="en-ZA" dirty="0" smtClean="0">
                <a:solidFill>
                  <a:schemeClr val="accent6">
                    <a:lumMod val="50000"/>
                  </a:schemeClr>
                </a:solidFill>
                <a:latin typeface="Tw Cen MT" panose="020B0602020104020603" pitchFamily="34" charset="0"/>
              </a:rPr>
              <a:t>Key Challenges</a:t>
            </a:r>
            <a:endParaRPr lang="en-ZA" dirty="0">
              <a:solidFill>
                <a:schemeClr val="accent6">
                  <a:lumMod val="50000"/>
                </a:schemeClr>
              </a:solidFill>
              <a:latin typeface="Tw Cen MT" panose="020B0602020104020603" pitchFamily="34" charset="0"/>
            </a:endParaRPr>
          </a:p>
        </p:txBody>
      </p:sp>
      <p:sp>
        <p:nvSpPr>
          <p:cNvPr id="3" name="Content Placeholder 2"/>
          <p:cNvSpPr>
            <a:spLocks noGrp="1"/>
          </p:cNvSpPr>
          <p:nvPr>
            <p:ph idx="1"/>
          </p:nvPr>
        </p:nvSpPr>
        <p:spPr>
          <a:xfrm>
            <a:off x="0" y="692697"/>
            <a:ext cx="9144000" cy="5832647"/>
          </a:xfrm>
        </p:spPr>
        <p:txBody>
          <a:bodyPr/>
          <a:lstStyle/>
          <a:p>
            <a:pPr lvl="0">
              <a:buFont typeface="Wingdings" panose="05000000000000000000" pitchFamily="2" charset="2"/>
              <a:buChar char="§"/>
            </a:pPr>
            <a:r>
              <a:rPr lang="en-ZA" sz="3000" dirty="0" smtClean="0">
                <a:latin typeface="Tw Cen MT" panose="020B0602020104020603" pitchFamily="34" charset="0"/>
              </a:rPr>
              <a:t>The </a:t>
            </a:r>
            <a:r>
              <a:rPr lang="en-ZA" sz="3000" dirty="0">
                <a:latin typeface="Tw Cen MT" panose="020B0602020104020603" pitchFamily="34" charset="0"/>
              </a:rPr>
              <a:t>year started with a shortfall of R12.5 million in the operational budget which meant that some activities </a:t>
            </a:r>
            <a:r>
              <a:rPr lang="en-ZA" sz="3000" dirty="0" smtClean="0">
                <a:latin typeface="Tw Cen MT" panose="020B0602020104020603" pitchFamily="34" charset="0"/>
              </a:rPr>
              <a:t>&amp; </a:t>
            </a:r>
            <a:r>
              <a:rPr lang="en-ZA" sz="3000" dirty="0">
                <a:latin typeface="Tw Cen MT" panose="020B0602020104020603" pitchFamily="34" charset="0"/>
              </a:rPr>
              <a:t>projects </a:t>
            </a:r>
            <a:r>
              <a:rPr lang="en-ZA" sz="3000" dirty="0" smtClean="0">
                <a:latin typeface="Tw Cen MT" panose="020B0602020104020603" pitchFamily="34" charset="0"/>
              </a:rPr>
              <a:t>outlined in </a:t>
            </a:r>
            <a:r>
              <a:rPr lang="en-ZA" sz="3000" dirty="0">
                <a:latin typeface="Tw Cen MT" panose="020B0602020104020603" pitchFamily="34" charset="0"/>
              </a:rPr>
              <a:t>the APP had to be </a:t>
            </a:r>
            <a:r>
              <a:rPr lang="en-ZA" sz="3000" dirty="0" smtClean="0">
                <a:latin typeface="Tw Cen MT" panose="020B0602020104020603" pitchFamily="34" charset="0"/>
              </a:rPr>
              <a:t>curtailed or cancelled </a:t>
            </a:r>
          </a:p>
          <a:p>
            <a:pPr lvl="0">
              <a:buFont typeface="Wingdings" panose="05000000000000000000" pitchFamily="2" charset="2"/>
              <a:buChar char="§"/>
            </a:pPr>
            <a:r>
              <a:rPr lang="en-ZA" sz="3000" dirty="0" smtClean="0">
                <a:latin typeface="Tw Cen MT" panose="020B0602020104020603" pitchFamily="34" charset="0"/>
              </a:rPr>
              <a:t>The </a:t>
            </a:r>
            <a:r>
              <a:rPr lang="en-ZA" sz="3000" dirty="0">
                <a:latin typeface="Tw Cen MT" panose="020B0602020104020603" pitchFamily="34" charset="0"/>
              </a:rPr>
              <a:t>funds to off-set the short-fall were made available only 3 months before the end of the financial year, which was too late to execute in full the </a:t>
            </a:r>
            <a:r>
              <a:rPr lang="en-ZA" sz="3000" dirty="0" smtClean="0">
                <a:latin typeface="Tw Cen MT" panose="020B0602020104020603" pitchFamily="34" charset="0"/>
              </a:rPr>
              <a:t>planned activities &amp; projects</a:t>
            </a:r>
          </a:p>
          <a:p>
            <a:pPr>
              <a:buFont typeface="Wingdings" panose="05000000000000000000" pitchFamily="2" charset="2"/>
              <a:buChar char="§"/>
            </a:pPr>
            <a:r>
              <a:rPr lang="en-ZA" sz="3000" dirty="0">
                <a:latin typeface="Tw Cen MT" panose="020B0602020104020603" pitchFamily="34" charset="0"/>
              </a:rPr>
              <a:t>The Articulation Policy published by the DHET in 2017 increased the mandate of the CHE substantially without a concomitant increase in funding</a:t>
            </a:r>
          </a:p>
          <a:p>
            <a:pPr lvl="0">
              <a:buFont typeface="Wingdings" panose="05000000000000000000" pitchFamily="2" charset="2"/>
              <a:buChar char="§"/>
            </a:pPr>
            <a:endParaRPr lang="en-ZA" sz="3000" dirty="0" smtClean="0">
              <a:latin typeface="Tw Cen MT" panose="020B0602020104020603" pitchFamily="34" charset="0"/>
            </a:endParaRPr>
          </a:p>
          <a:p>
            <a:pPr lvl="0">
              <a:buFont typeface="Wingdings" panose="05000000000000000000" pitchFamily="2" charset="2"/>
              <a:buChar char="§"/>
            </a:pPr>
            <a:endParaRPr lang="en-ZA" dirty="0"/>
          </a:p>
        </p:txBody>
      </p:sp>
    </p:spTree>
    <p:extLst>
      <p:ext uri="{BB962C8B-B14F-4D97-AF65-F5344CB8AC3E}">
        <p14:creationId xmlns:p14="http://schemas.microsoft.com/office/powerpoint/2010/main" xmlns="" val="2972460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Content Placeholder 2"/>
          <p:cNvSpPr>
            <a:spLocks noGrp="1"/>
          </p:cNvSpPr>
          <p:nvPr>
            <p:ph idx="1"/>
          </p:nvPr>
        </p:nvSpPr>
        <p:spPr>
          <a:xfrm>
            <a:off x="0" y="44624"/>
            <a:ext cx="9144000" cy="6192688"/>
          </a:xfrm>
        </p:spPr>
        <p:txBody>
          <a:bodyPr>
            <a:normAutofit/>
          </a:bodyPr>
          <a:lstStyle/>
          <a:p>
            <a:pPr lvl="0">
              <a:buFont typeface="Wingdings" panose="05000000000000000000" pitchFamily="2" charset="2"/>
              <a:buChar char="§"/>
            </a:pPr>
            <a:r>
              <a:rPr lang="en-ZA" sz="3000" dirty="0" smtClean="0">
                <a:latin typeface="Tw Cen MT" panose="020B0602020104020603" pitchFamily="34" charset="0"/>
              </a:rPr>
              <a:t>There were 3 long-drawn out court cases flowing from  negative consequences for providers of poor quality programmes. They challenged the decisions – without success. In two instances, cost orders were awarded against a provider and a pressure group</a:t>
            </a:r>
          </a:p>
          <a:p>
            <a:pPr lvl="0">
              <a:buFont typeface="Wingdings" panose="05000000000000000000" pitchFamily="2" charset="2"/>
              <a:buChar char="§"/>
            </a:pPr>
            <a:endParaRPr lang="en-ZA" sz="3000" dirty="0" smtClean="0">
              <a:latin typeface="Tw Cen MT" panose="020B0602020104020603" pitchFamily="34" charset="0"/>
            </a:endParaRPr>
          </a:p>
          <a:p>
            <a:pPr lvl="0">
              <a:buFont typeface="Wingdings" panose="05000000000000000000" pitchFamily="2" charset="2"/>
              <a:buChar char="§"/>
            </a:pPr>
            <a:r>
              <a:rPr lang="en-ZA" sz="3000" dirty="0" smtClean="0">
                <a:latin typeface="Tw Cen MT" panose="020B0602020104020603" pitchFamily="34" charset="0"/>
              </a:rPr>
              <a:t>The </a:t>
            </a:r>
            <a:r>
              <a:rPr lang="en-ZA" sz="3000" dirty="0">
                <a:latin typeface="Tw Cen MT" panose="020B0602020104020603" pitchFamily="34" charset="0"/>
              </a:rPr>
              <a:t>CHE continued to find it difficult to attract </a:t>
            </a:r>
            <a:r>
              <a:rPr lang="en-ZA" sz="3000" dirty="0" smtClean="0">
                <a:latin typeface="Tw Cen MT" panose="020B0602020104020603" pitchFamily="34" charset="0"/>
              </a:rPr>
              <a:t>&amp; </a:t>
            </a:r>
            <a:r>
              <a:rPr lang="en-ZA" sz="3000" dirty="0">
                <a:latin typeface="Tw Cen MT" panose="020B0602020104020603" pitchFamily="34" charset="0"/>
              </a:rPr>
              <a:t>retain </a:t>
            </a:r>
            <a:r>
              <a:rPr lang="en-ZA" sz="3000" dirty="0" smtClean="0">
                <a:latin typeface="Tw Cen MT" panose="020B0602020104020603" pitchFamily="34" charset="0"/>
              </a:rPr>
              <a:t>appropriately </a:t>
            </a:r>
            <a:r>
              <a:rPr lang="en-ZA" sz="3000" dirty="0">
                <a:latin typeface="Tw Cen MT" panose="020B0602020104020603" pitchFamily="34" charset="0"/>
              </a:rPr>
              <a:t>skilled professionals in a very competitive market in the </a:t>
            </a:r>
            <a:r>
              <a:rPr lang="en-ZA" sz="3000" dirty="0" smtClean="0">
                <a:latin typeface="Tw Cen MT" panose="020B0602020104020603" pitchFamily="34" charset="0"/>
              </a:rPr>
              <a:t>higher education sector </a:t>
            </a:r>
          </a:p>
          <a:p>
            <a:pPr lvl="0">
              <a:buFont typeface="Wingdings" panose="05000000000000000000" pitchFamily="2" charset="2"/>
              <a:buChar char="§"/>
            </a:pPr>
            <a:endParaRPr lang="en-ZA" sz="3000" dirty="0" smtClean="0">
              <a:latin typeface="Tw Cen MT" panose="020B0602020104020603" pitchFamily="34" charset="0"/>
            </a:endParaRPr>
          </a:p>
          <a:p>
            <a:pPr lvl="0">
              <a:buFont typeface="Wingdings" panose="05000000000000000000" pitchFamily="2" charset="2"/>
              <a:buChar char="§"/>
            </a:pPr>
            <a:r>
              <a:rPr lang="en-ZA" sz="3000" dirty="0" smtClean="0">
                <a:latin typeface="Tw Cen MT" panose="020B0602020104020603" pitchFamily="34" charset="0"/>
              </a:rPr>
              <a:t>Staff retention is becoming an increasing problem</a:t>
            </a:r>
            <a:endParaRPr lang="en-ZA" sz="3000" dirty="0">
              <a:latin typeface="Tw Cen MT" panose="020B0602020104020603" pitchFamily="34" charset="0"/>
            </a:endParaRPr>
          </a:p>
          <a:p>
            <a:pPr marL="0" lvl="0" indent="0">
              <a:buNone/>
            </a:pPr>
            <a:endParaRPr lang="en-ZA" sz="2800" dirty="0"/>
          </a:p>
          <a:p>
            <a:pPr marL="0" lvl="0" indent="0">
              <a:buNone/>
            </a:pPr>
            <a:endParaRPr lang="en-ZA" sz="3600" b="1" dirty="0" smtClean="0"/>
          </a:p>
          <a:p>
            <a:pPr marL="0" indent="0">
              <a:buNone/>
            </a:pPr>
            <a:endParaRPr lang="en-ZA" sz="3600" b="1" dirty="0" smtClean="0"/>
          </a:p>
          <a:p>
            <a:pPr marL="0" indent="0">
              <a:buNone/>
            </a:pPr>
            <a:endParaRPr lang="en-ZA" dirty="0" smtClean="0"/>
          </a:p>
          <a:p>
            <a:pPr marL="0" indent="0">
              <a:buNone/>
            </a:pPr>
            <a:endParaRPr lang="en-ZA" dirty="0" smtClean="0"/>
          </a:p>
        </p:txBody>
      </p:sp>
    </p:spTree>
    <p:extLst>
      <p:ext uri="{BB962C8B-B14F-4D97-AF65-F5344CB8AC3E}">
        <p14:creationId xmlns:p14="http://schemas.microsoft.com/office/powerpoint/2010/main" xmlns="" val="81392251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20688"/>
          </a:xfrm>
        </p:spPr>
        <p:txBody>
          <a:bodyPr/>
          <a:lstStyle/>
          <a:p>
            <a:r>
              <a:rPr lang="en-ZA" sz="3000" dirty="0" smtClean="0">
                <a:solidFill>
                  <a:schemeClr val="accent6">
                    <a:lumMod val="50000"/>
                  </a:schemeClr>
                </a:solidFill>
                <a:latin typeface="Tw Cen MT" panose="020B0602020104020603" pitchFamily="34" charset="0"/>
              </a:rPr>
              <a:t>CHE Cares:  CSR Project Funded by Staff Contributions</a:t>
            </a:r>
            <a:endParaRPr lang="en-ZA" sz="3000" dirty="0">
              <a:solidFill>
                <a:schemeClr val="accent6">
                  <a:lumMod val="50000"/>
                </a:schemeClr>
              </a:solidFill>
              <a:latin typeface="Tw Cen MT" panose="020B0602020104020603" pitchFamily="34"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620688"/>
            <a:ext cx="9144000" cy="58326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31243283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124743"/>
          </a:xfrm>
        </p:spPr>
        <p:txBody>
          <a:bodyPr/>
          <a:lstStyle/>
          <a:p>
            <a:r>
              <a:rPr lang="en-ZA" dirty="0" smtClean="0">
                <a:solidFill>
                  <a:srgbClr val="993300"/>
                </a:solidFill>
                <a:effectLst>
                  <a:outerShdw blurRad="38100" dist="38100" dir="2700000" algn="tl">
                    <a:srgbClr val="000000">
                      <a:alpha val="43137"/>
                    </a:srgbClr>
                  </a:outerShdw>
                </a:effectLst>
                <a:latin typeface="Tw Cen MT" panose="020B0602020104020603" pitchFamily="34" charset="0"/>
              </a:rPr>
              <a:t>Part 2</a:t>
            </a:r>
            <a:r>
              <a:rPr lang="en-ZA" dirty="0">
                <a:solidFill>
                  <a:srgbClr val="993300"/>
                </a:solidFill>
                <a:effectLst>
                  <a:outerShdw blurRad="38100" dist="38100" dir="2700000" algn="tl">
                    <a:srgbClr val="000000">
                      <a:alpha val="43137"/>
                    </a:srgbClr>
                  </a:outerShdw>
                </a:effectLst>
                <a:latin typeface="Tw Cen MT" panose="020B0602020104020603" pitchFamily="34" charset="0"/>
              </a:rPr>
              <a:t/>
            </a:r>
            <a:br>
              <a:rPr lang="en-ZA" dirty="0">
                <a:solidFill>
                  <a:srgbClr val="993300"/>
                </a:solidFill>
                <a:effectLst>
                  <a:outerShdw blurRad="38100" dist="38100" dir="2700000" algn="tl">
                    <a:srgbClr val="000000">
                      <a:alpha val="43137"/>
                    </a:srgbClr>
                  </a:outerShdw>
                </a:effectLst>
                <a:latin typeface="Tw Cen MT" panose="020B0602020104020603" pitchFamily="34" charset="0"/>
              </a:rPr>
            </a:br>
            <a:r>
              <a:rPr lang="en-ZA" dirty="0" smtClean="0">
                <a:solidFill>
                  <a:srgbClr val="993300"/>
                </a:solidFill>
                <a:effectLst>
                  <a:outerShdw blurRad="38100" dist="38100" dir="2700000" algn="tl">
                    <a:srgbClr val="000000">
                      <a:alpha val="43137"/>
                    </a:srgbClr>
                  </a:outerShdw>
                </a:effectLst>
                <a:latin typeface="Tw Cen MT" panose="020B0602020104020603" pitchFamily="34" charset="0"/>
              </a:rPr>
              <a:t> Performance Highlights</a:t>
            </a:r>
            <a:endParaRPr lang="en-ZA" dirty="0">
              <a:solidFill>
                <a:srgbClr val="993300"/>
              </a:solidFill>
              <a:effectLst>
                <a:outerShdw blurRad="38100" dist="38100" dir="2700000" algn="tl">
                  <a:srgbClr val="000000">
                    <a:alpha val="43137"/>
                  </a:srgbClr>
                </a:outerShdw>
              </a:effectLst>
              <a:latin typeface="Tw Cen MT" panose="020B0602020104020603" pitchFamily="34" charset="0"/>
            </a:endParaRPr>
          </a:p>
        </p:txBody>
      </p:sp>
      <p:sp>
        <p:nvSpPr>
          <p:cNvPr id="88067" name="Content Placeholder 2"/>
          <p:cNvSpPr>
            <a:spLocks noGrp="1"/>
          </p:cNvSpPr>
          <p:nvPr>
            <p:ph idx="1"/>
          </p:nvPr>
        </p:nvSpPr>
        <p:spPr>
          <a:xfrm>
            <a:off x="-108520" y="1214438"/>
            <a:ext cx="9252520" cy="5000625"/>
          </a:xfrm>
        </p:spPr>
        <p:txBody>
          <a:bodyPr/>
          <a:lstStyle/>
          <a:p>
            <a:pPr lvl="0"/>
            <a:endParaRPr lang="en-ZA" dirty="0" smtClean="0"/>
          </a:p>
          <a:p>
            <a:pPr marL="0" indent="0">
              <a:buNone/>
            </a:pPr>
            <a:endParaRPr lang="en-ZA" dirty="0" smtClean="0"/>
          </a:p>
          <a:p>
            <a:pPr marL="0" indent="0" algn="ctr">
              <a:buNone/>
            </a:pPr>
            <a:r>
              <a:rPr lang="en-ZA" sz="3000" dirty="0" smtClean="0">
                <a:effectLst>
                  <a:outerShdw blurRad="38100" dist="38100" dir="2700000" algn="tl">
                    <a:srgbClr val="000000">
                      <a:alpha val="43137"/>
                    </a:srgbClr>
                  </a:outerShdw>
                </a:effectLst>
                <a:latin typeface="Tw Cen MT" panose="020B0602020104020603" pitchFamily="34" charset="0"/>
              </a:rPr>
              <a:t>Chief Executive Officer</a:t>
            </a:r>
          </a:p>
          <a:p>
            <a:pPr marL="0" indent="0" algn="ctr">
              <a:buNone/>
            </a:pPr>
            <a:r>
              <a:rPr lang="en-ZA" sz="3000" dirty="0" smtClean="0">
                <a:effectLst>
                  <a:outerShdw blurRad="38100" dist="38100" dir="2700000" algn="tl">
                    <a:srgbClr val="000000">
                      <a:alpha val="43137"/>
                    </a:srgbClr>
                  </a:outerShdw>
                </a:effectLst>
                <a:latin typeface="Tw Cen MT" panose="020B0602020104020603" pitchFamily="34" charset="0"/>
              </a:rPr>
              <a:t>Prof Narend Baijnath</a:t>
            </a:r>
          </a:p>
          <a:p>
            <a:pPr marL="0" indent="0">
              <a:buNone/>
            </a:pPr>
            <a:endParaRPr lang="en-ZA"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37802909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28688"/>
          </a:xfrm>
        </p:spPr>
        <p:txBody>
          <a:bodyPr/>
          <a:lstStyle/>
          <a:p>
            <a:r>
              <a:rPr lang="en-ZA" dirty="0" smtClean="0">
                <a:solidFill>
                  <a:schemeClr val="accent6">
                    <a:lumMod val="50000"/>
                  </a:schemeClr>
                </a:solidFill>
                <a:latin typeface="Tw Cen MT" panose="020B0602020104020603" pitchFamily="34" charset="0"/>
              </a:rPr>
              <a:t>The Performance Environment</a:t>
            </a:r>
            <a:endParaRPr lang="en-ZA" dirty="0">
              <a:solidFill>
                <a:schemeClr val="accent6">
                  <a:lumMod val="50000"/>
                </a:schemeClr>
              </a:solidFill>
              <a:latin typeface="Tw Cen MT" panose="020B0602020104020603" pitchFamily="34" charset="0"/>
            </a:endParaRPr>
          </a:p>
        </p:txBody>
      </p:sp>
      <p:sp>
        <p:nvSpPr>
          <p:cNvPr id="3" name="Content Placeholder 2"/>
          <p:cNvSpPr>
            <a:spLocks noGrp="1"/>
          </p:cNvSpPr>
          <p:nvPr>
            <p:ph idx="1"/>
          </p:nvPr>
        </p:nvSpPr>
        <p:spPr>
          <a:xfrm>
            <a:off x="0" y="928689"/>
            <a:ext cx="9144000" cy="5340696"/>
          </a:xfrm>
        </p:spPr>
        <p:txBody>
          <a:bodyPr/>
          <a:lstStyle/>
          <a:p>
            <a:pPr>
              <a:buFont typeface="Wingdings" panose="05000000000000000000" pitchFamily="2" charset="2"/>
              <a:buChar char="§"/>
            </a:pPr>
            <a:r>
              <a:rPr lang="en-ZA" sz="3000" dirty="0" smtClean="0">
                <a:latin typeface="Tw Cen MT" panose="020B0602020104020603" pitchFamily="34" charset="0"/>
              </a:rPr>
              <a:t>The performance environments consists of 4 operational components referred to as programmes</a:t>
            </a:r>
          </a:p>
          <a:p>
            <a:pPr>
              <a:buFont typeface="Wingdings" panose="05000000000000000000" pitchFamily="2" charset="2"/>
              <a:buChar char="§"/>
            </a:pPr>
            <a:r>
              <a:rPr lang="en-ZA" sz="3000" dirty="0" smtClean="0">
                <a:latin typeface="Tw Cen MT" panose="020B0602020104020603" pitchFamily="34" charset="0"/>
              </a:rPr>
              <a:t>Each programme focuses on activities &amp; projects that seek to advance the realisation of a particular strategic goal </a:t>
            </a:r>
          </a:p>
          <a:p>
            <a:pPr>
              <a:buFont typeface="Wingdings" panose="05000000000000000000" pitchFamily="2" charset="2"/>
              <a:buChar char="§"/>
            </a:pPr>
            <a:r>
              <a:rPr lang="en-ZA" sz="3000" dirty="0" smtClean="0">
                <a:latin typeface="Tw Cen MT" panose="020B0602020104020603" pitchFamily="34" charset="0"/>
              </a:rPr>
              <a:t>Each programme has a number of sub-programmes, each of which is responsible for delivery on a suite of strategic objectives</a:t>
            </a:r>
          </a:p>
          <a:p>
            <a:pPr>
              <a:buFont typeface="Wingdings" panose="05000000000000000000" pitchFamily="2" charset="2"/>
              <a:buChar char="§"/>
            </a:pPr>
            <a:r>
              <a:rPr lang="en-ZA" sz="3000" dirty="0" smtClean="0">
                <a:latin typeface="Tw Cen MT" panose="020B0602020104020603" pitchFamily="34" charset="0"/>
              </a:rPr>
              <a:t>An outline of the programmes &amp; sub-programmes follows</a:t>
            </a:r>
            <a:endParaRPr lang="en-ZA" sz="3000" dirty="0">
              <a:latin typeface="Tw Cen MT" panose="020B0602020104020603" pitchFamily="34" charset="0"/>
            </a:endParaRPr>
          </a:p>
        </p:txBody>
      </p:sp>
    </p:spTree>
    <p:extLst>
      <p:ext uri="{BB962C8B-B14F-4D97-AF65-F5344CB8AC3E}">
        <p14:creationId xmlns:p14="http://schemas.microsoft.com/office/powerpoint/2010/main" xmlns="" val="35199658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38" y="1"/>
            <a:ext cx="9129562" cy="836711"/>
          </a:xfrm>
        </p:spPr>
        <p:txBody>
          <a:bodyPr/>
          <a:lstStyle/>
          <a:p>
            <a:r>
              <a:rPr lang="en-ZA" dirty="0" smtClean="0">
                <a:solidFill>
                  <a:schemeClr val="accent6">
                    <a:lumMod val="50000"/>
                  </a:schemeClr>
                </a:solidFill>
                <a:latin typeface="Tw Cen MT" panose="020B0602020104020603" pitchFamily="34" charset="0"/>
              </a:rPr>
              <a:t>Programme 1: Institutional Quality Assurance</a:t>
            </a:r>
            <a:endParaRPr lang="en-ZA" dirty="0">
              <a:solidFill>
                <a:schemeClr val="accent6">
                  <a:lumMod val="50000"/>
                </a:schemeClr>
              </a:solidFill>
              <a:latin typeface="Tw Cen MT" panose="020B0602020104020603" pitchFamily="34" charset="0"/>
            </a:endParaRPr>
          </a:p>
        </p:txBody>
      </p:sp>
      <p:sp>
        <p:nvSpPr>
          <p:cNvPr id="3" name="Content Placeholder 2"/>
          <p:cNvSpPr>
            <a:spLocks noGrp="1"/>
          </p:cNvSpPr>
          <p:nvPr>
            <p:ph idx="1"/>
          </p:nvPr>
        </p:nvSpPr>
        <p:spPr>
          <a:xfrm>
            <a:off x="14438" y="1052736"/>
            <a:ext cx="9129562" cy="5288657"/>
          </a:xfrm>
        </p:spPr>
        <p:txBody>
          <a:bodyPr/>
          <a:lstStyle/>
          <a:p>
            <a:pPr>
              <a:buFont typeface="Wingdings" panose="05000000000000000000" pitchFamily="2" charset="2"/>
              <a:buChar char="§"/>
            </a:pPr>
            <a:r>
              <a:rPr lang="en-ZA" sz="3000" dirty="0" smtClean="0">
                <a:latin typeface="Tw Cen MT" panose="020B0602020104020603" pitchFamily="34" charset="0"/>
              </a:rPr>
              <a:t>Advances Strategic Goal 1: </a:t>
            </a:r>
            <a:r>
              <a:rPr lang="en-ZA" sz="3000" dirty="0">
                <a:solidFill>
                  <a:schemeClr val="tx2">
                    <a:lumMod val="60000"/>
                    <a:lumOff val="40000"/>
                  </a:schemeClr>
                </a:solidFill>
                <a:latin typeface="Tw Cen MT" panose="020B0602020104020603" pitchFamily="34" charset="0"/>
              </a:rPr>
              <a:t>The CHE is a credible, efficient quality assurer in higher education, with processes developed </a:t>
            </a:r>
            <a:r>
              <a:rPr lang="en-ZA" sz="3000" dirty="0" smtClean="0">
                <a:solidFill>
                  <a:schemeClr val="tx2">
                    <a:lumMod val="60000"/>
                    <a:lumOff val="40000"/>
                  </a:schemeClr>
                </a:solidFill>
                <a:latin typeface="Tw Cen MT" panose="020B0602020104020603" pitchFamily="34" charset="0"/>
              </a:rPr>
              <a:t>&amp; implemented </a:t>
            </a:r>
            <a:r>
              <a:rPr lang="en-ZA" sz="3000" dirty="0">
                <a:solidFill>
                  <a:schemeClr val="tx2">
                    <a:lumMod val="60000"/>
                    <a:lumOff val="40000"/>
                  </a:schemeClr>
                </a:solidFill>
                <a:latin typeface="Tw Cen MT" panose="020B0602020104020603" pitchFamily="34" charset="0"/>
              </a:rPr>
              <a:t>to inform, assure </a:t>
            </a:r>
            <a:r>
              <a:rPr lang="en-ZA" sz="3000" dirty="0" smtClean="0">
                <a:solidFill>
                  <a:schemeClr val="tx2">
                    <a:lumMod val="60000"/>
                    <a:lumOff val="40000"/>
                  </a:schemeClr>
                </a:solidFill>
                <a:latin typeface="Tw Cen MT" panose="020B0602020104020603" pitchFamily="34" charset="0"/>
              </a:rPr>
              <a:t>&amp; </a:t>
            </a:r>
            <a:r>
              <a:rPr lang="en-ZA" sz="3000" dirty="0">
                <a:solidFill>
                  <a:schemeClr val="tx2">
                    <a:lumMod val="60000"/>
                    <a:lumOff val="40000"/>
                  </a:schemeClr>
                </a:solidFill>
                <a:latin typeface="Tw Cen MT" panose="020B0602020104020603" pitchFamily="34" charset="0"/>
              </a:rPr>
              <a:t>promote </a:t>
            </a:r>
            <a:r>
              <a:rPr lang="en-ZA" sz="3000" dirty="0" smtClean="0">
                <a:solidFill>
                  <a:schemeClr val="tx2">
                    <a:lumMod val="60000"/>
                    <a:lumOff val="40000"/>
                  </a:schemeClr>
                </a:solidFill>
                <a:latin typeface="Tw Cen MT" panose="020B0602020104020603" pitchFamily="34" charset="0"/>
              </a:rPr>
              <a:t>quality</a:t>
            </a:r>
          </a:p>
          <a:p>
            <a:pPr>
              <a:buFont typeface="Wingdings" panose="05000000000000000000" pitchFamily="2" charset="2"/>
              <a:buChar char="§"/>
            </a:pPr>
            <a:r>
              <a:rPr lang="en-ZA" sz="3000" dirty="0" smtClean="0">
                <a:latin typeface="Tw Cen MT" panose="020B0602020104020603" pitchFamily="34" charset="0"/>
              </a:rPr>
              <a:t>Comprises 3 sub-programmes:</a:t>
            </a:r>
          </a:p>
          <a:p>
            <a:pPr marL="1314450" lvl="2" indent="-514350">
              <a:buFont typeface="+mj-lt"/>
              <a:buAutoNum type="arabicPeriod"/>
            </a:pPr>
            <a:r>
              <a:rPr lang="en-ZA" sz="3000" dirty="0">
                <a:latin typeface="Tw Cen MT" panose="020B0602020104020603" pitchFamily="34" charset="0"/>
              </a:rPr>
              <a:t>Assessment of HEIs QA Systems (Institutional Audits)</a:t>
            </a:r>
          </a:p>
          <a:p>
            <a:pPr marL="1314450" lvl="2" indent="-514350">
              <a:buFont typeface="+mj-lt"/>
              <a:buAutoNum type="arabicPeriod"/>
            </a:pPr>
            <a:r>
              <a:rPr lang="en-ZA" sz="3000" dirty="0">
                <a:latin typeface="Tw Cen MT" panose="020B0602020104020603" pitchFamily="34" charset="0"/>
              </a:rPr>
              <a:t>Accreditation</a:t>
            </a:r>
          </a:p>
          <a:p>
            <a:pPr marL="1314450" lvl="2" indent="-514350">
              <a:buFont typeface="+mj-lt"/>
              <a:buAutoNum type="arabicPeriod"/>
            </a:pPr>
            <a:r>
              <a:rPr lang="en-ZA" sz="3000" dirty="0">
                <a:latin typeface="Tw Cen MT" panose="020B0602020104020603" pitchFamily="34" charset="0"/>
              </a:rPr>
              <a:t>Quality Enhancement</a:t>
            </a:r>
          </a:p>
          <a:p>
            <a:pPr marL="914400" lvl="1" indent="-514350">
              <a:buFont typeface="+mj-lt"/>
              <a:buAutoNum type="arabicPeriod"/>
            </a:pPr>
            <a:endParaRPr lang="en-ZA" sz="2600" dirty="0">
              <a:latin typeface="Tw Cen MT" panose="020B0602020104020603" pitchFamily="34" charset="0"/>
            </a:endParaRPr>
          </a:p>
        </p:txBody>
      </p:sp>
    </p:spTree>
    <p:extLst>
      <p:ext uri="{BB962C8B-B14F-4D97-AF65-F5344CB8AC3E}">
        <p14:creationId xmlns:p14="http://schemas.microsoft.com/office/powerpoint/2010/main" xmlns="" val="3237308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38" y="1"/>
            <a:ext cx="9129562" cy="1052735"/>
          </a:xfrm>
        </p:spPr>
        <p:txBody>
          <a:bodyPr/>
          <a:lstStyle/>
          <a:p>
            <a:r>
              <a:rPr lang="en-ZA" dirty="0" smtClean="0">
                <a:solidFill>
                  <a:schemeClr val="accent6">
                    <a:lumMod val="50000"/>
                  </a:schemeClr>
                </a:solidFill>
                <a:latin typeface="Tw Cen MT" panose="020B0602020104020603" pitchFamily="34" charset="0"/>
              </a:rPr>
              <a:t>Programme 2: Qualifications Management &amp; Programme Reviews</a:t>
            </a:r>
            <a:endParaRPr lang="en-ZA" dirty="0">
              <a:solidFill>
                <a:schemeClr val="accent6">
                  <a:lumMod val="50000"/>
                </a:schemeClr>
              </a:solidFill>
              <a:latin typeface="Tw Cen MT" panose="020B0602020104020603" pitchFamily="34" charset="0"/>
            </a:endParaRPr>
          </a:p>
        </p:txBody>
      </p:sp>
      <p:sp>
        <p:nvSpPr>
          <p:cNvPr id="3" name="Content Placeholder 2"/>
          <p:cNvSpPr>
            <a:spLocks noGrp="1"/>
          </p:cNvSpPr>
          <p:nvPr>
            <p:ph idx="1"/>
          </p:nvPr>
        </p:nvSpPr>
        <p:spPr>
          <a:xfrm>
            <a:off x="14438" y="1412776"/>
            <a:ext cx="9129562" cy="4928617"/>
          </a:xfrm>
        </p:spPr>
        <p:txBody>
          <a:bodyPr/>
          <a:lstStyle/>
          <a:p>
            <a:pPr>
              <a:buFont typeface="Wingdings" panose="05000000000000000000" pitchFamily="2" charset="2"/>
              <a:buChar char="§"/>
            </a:pPr>
            <a:r>
              <a:rPr lang="en-ZA" sz="3000" dirty="0" smtClean="0">
                <a:latin typeface="Tw Cen MT" panose="020B0602020104020603" pitchFamily="34" charset="0"/>
              </a:rPr>
              <a:t>Advances Strategic Goal 2: </a:t>
            </a:r>
            <a:r>
              <a:rPr lang="en-ZA" sz="3000" dirty="0">
                <a:solidFill>
                  <a:schemeClr val="tx2">
                    <a:lumMod val="60000"/>
                    <a:lumOff val="40000"/>
                  </a:schemeClr>
                </a:solidFill>
                <a:latin typeface="Tw Cen MT" panose="020B0602020104020603" pitchFamily="34" charset="0"/>
              </a:rPr>
              <a:t>The CHE is </a:t>
            </a:r>
            <a:r>
              <a:rPr lang="en-ZA" sz="3000" dirty="0" smtClean="0">
                <a:solidFill>
                  <a:schemeClr val="tx2">
                    <a:lumMod val="60000"/>
                    <a:lumOff val="40000"/>
                  </a:schemeClr>
                </a:solidFill>
                <a:latin typeface="Tw Cen MT" panose="020B0602020104020603" pitchFamily="34" charset="0"/>
              </a:rPr>
              <a:t>a well- </a:t>
            </a:r>
            <a:r>
              <a:rPr lang="en-ZA" sz="3000" dirty="0">
                <a:solidFill>
                  <a:schemeClr val="tx2">
                    <a:lumMod val="60000"/>
                    <a:lumOff val="40000"/>
                  </a:schemeClr>
                </a:solidFill>
                <a:latin typeface="Tw Cen MT" panose="020B0602020104020603" pitchFamily="34" charset="0"/>
              </a:rPr>
              <a:t>established Quality Council promoting the goals of the NQF in the context of the PSET </a:t>
            </a:r>
            <a:r>
              <a:rPr lang="en-ZA" sz="3000" dirty="0" smtClean="0">
                <a:solidFill>
                  <a:schemeClr val="tx2">
                    <a:lumMod val="60000"/>
                    <a:lumOff val="40000"/>
                  </a:schemeClr>
                </a:solidFill>
                <a:latin typeface="Tw Cen MT" panose="020B0602020104020603" pitchFamily="34" charset="0"/>
              </a:rPr>
              <a:t>Sector</a:t>
            </a:r>
          </a:p>
          <a:p>
            <a:pPr>
              <a:buFont typeface="Wingdings" panose="05000000000000000000" pitchFamily="2" charset="2"/>
              <a:buChar char="§"/>
            </a:pPr>
            <a:r>
              <a:rPr lang="en-ZA" sz="3000" dirty="0" smtClean="0">
                <a:latin typeface="Tw Cen MT" panose="020B0602020104020603" pitchFamily="34" charset="0"/>
              </a:rPr>
              <a:t>Comprises 3 sub-programmes:</a:t>
            </a:r>
          </a:p>
          <a:p>
            <a:pPr marL="1371600" lvl="2" indent="-457200">
              <a:buFont typeface="+mj-lt"/>
              <a:buAutoNum type="arabicPeriod"/>
            </a:pPr>
            <a:r>
              <a:rPr lang="en-ZA" sz="3000" dirty="0">
                <a:latin typeface="Tw Cen MT" panose="020B0602020104020603" pitchFamily="34" charset="0"/>
              </a:rPr>
              <a:t>Management of the HEQSF</a:t>
            </a:r>
          </a:p>
          <a:p>
            <a:pPr marL="1371600" lvl="2" indent="-457200">
              <a:buFont typeface="+mj-lt"/>
              <a:buAutoNum type="arabicPeriod"/>
            </a:pPr>
            <a:r>
              <a:rPr lang="en-ZA" sz="3000" dirty="0">
                <a:latin typeface="Tw Cen MT" panose="020B0602020104020603" pitchFamily="34" charset="0"/>
              </a:rPr>
              <a:t>Development of Qualification Standards</a:t>
            </a:r>
          </a:p>
          <a:p>
            <a:pPr marL="1371600" lvl="2" indent="-457200">
              <a:buFont typeface="+mj-lt"/>
              <a:buAutoNum type="arabicPeriod"/>
            </a:pPr>
            <a:r>
              <a:rPr lang="en-ZA" sz="3000" dirty="0">
                <a:latin typeface="Tw Cen MT" panose="020B0602020104020603" pitchFamily="34" charset="0"/>
              </a:rPr>
              <a:t>National Reviews </a:t>
            </a:r>
          </a:p>
        </p:txBody>
      </p:sp>
    </p:spTree>
    <p:extLst>
      <p:ext uri="{BB962C8B-B14F-4D97-AF65-F5344CB8AC3E}">
        <p14:creationId xmlns:p14="http://schemas.microsoft.com/office/powerpoint/2010/main" xmlns="" val="8807575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20688"/>
          </a:xfrm>
        </p:spPr>
        <p:txBody>
          <a:bodyPr/>
          <a:lstStyle/>
          <a:p>
            <a:r>
              <a:rPr lang="en-ZA" dirty="0" smtClean="0">
                <a:solidFill>
                  <a:schemeClr val="accent6">
                    <a:lumMod val="50000"/>
                  </a:schemeClr>
                </a:solidFill>
                <a:latin typeface="Tw Cen MT" panose="020B0602020104020603" pitchFamily="34" charset="0"/>
              </a:rPr>
              <a:t>Outline of the Presentation</a:t>
            </a:r>
            <a:endParaRPr lang="en-ZA" dirty="0">
              <a:solidFill>
                <a:schemeClr val="accent6">
                  <a:lumMod val="50000"/>
                </a:schemeClr>
              </a:solidFill>
              <a:latin typeface="Tw Cen MT" panose="020B0602020104020603" pitchFamily="34" charset="0"/>
            </a:endParaRPr>
          </a:p>
        </p:txBody>
      </p:sp>
      <p:sp>
        <p:nvSpPr>
          <p:cNvPr id="3" name="Content Placeholder 2"/>
          <p:cNvSpPr>
            <a:spLocks noGrp="1"/>
          </p:cNvSpPr>
          <p:nvPr>
            <p:ph idx="1"/>
          </p:nvPr>
        </p:nvSpPr>
        <p:spPr>
          <a:xfrm>
            <a:off x="0" y="908720"/>
            <a:ext cx="9144000" cy="5472608"/>
          </a:xfrm>
        </p:spPr>
        <p:txBody>
          <a:bodyPr>
            <a:normAutofit/>
          </a:bodyPr>
          <a:lstStyle/>
          <a:p>
            <a:pPr marL="0" indent="0">
              <a:buNone/>
            </a:pPr>
            <a:endParaRPr lang="en-ZA" sz="3000" b="1" dirty="0" smtClean="0">
              <a:effectLst>
                <a:outerShdw blurRad="38100" dist="38100" dir="2700000" algn="tl">
                  <a:srgbClr val="000000">
                    <a:alpha val="43137"/>
                  </a:srgbClr>
                </a:outerShdw>
              </a:effectLst>
              <a:latin typeface="Tw Cen MT" panose="020B0602020104020603" pitchFamily="34" charset="0"/>
            </a:endParaRPr>
          </a:p>
          <a:p>
            <a:pPr marL="0" indent="0">
              <a:buNone/>
            </a:pPr>
            <a:r>
              <a:rPr lang="en-ZA" sz="3000" b="1" dirty="0" smtClean="0">
                <a:effectLst>
                  <a:outerShdw blurRad="38100" dist="38100" dir="2700000" algn="tl">
                    <a:srgbClr val="000000">
                      <a:alpha val="43137"/>
                    </a:srgbClr>
                  </a:outerShdw>
                </a:effectLst>
                <a:latin typeface="Tw Cen MT" panose="020B0602020104020603" pitchFamily="34" charset="0"/>
              </a:rPr>
              <a:t>Part 1: About the CHE</a:t>
            </a:r>
            <a:endParaRPr lang="en-ZA" sz="3000" b="1" dirty="0">
              <a:effectLst>
                <a:outerShdw blurRad="38100" dist="38100" dir="2700000" algn="tl">
                  <a:srgbClr val="000000">
                    <a:alpha val="43137"/>
                  </a:srgbClr>
                </a:outerShdw>
              </a:effectLst>
              <a:latin typeface="Tw Cen MT" panose="020B0602020104020603" pitchFamily="34" charset="0"/>
            </a:endParaRPr>
          </a:p>
          <a:p>
            <a:pPr>
              <a:buFont typeface="Wingdings" panose="05000000000000000000" pitchFamily="2" charset="2"/>
              <a:buChar char="§"/>
            </a:pPr>
            <a:r>
              <a:rPr lang="en-ZA" sz="3000" dirty="0" smtClean="0">
                <a:latin typeface="Tw Cen MT" panose="020B0602020104020603" pitchFamily="34" charset="0"/>
              </a:rPr>
              <a:t>Vision &amp; Values</a:t>
            </a:r>
            <a:endParaRPr lang="en-ZA" sz="3000" strike="sngStrike" dirty="0" smtClean="0">
              <a:latin typeface="Tw Cen MT" panose="020B0602020104020603" pitchFamily="34" charset="0"/>
            </a:endParaRPr>
          </a:p>
          <a:p>
            <a:pPr>
              <a:buFont typeface="Wingdings" panose="05000000000000000000" pitchFamily="2" charset="2"/>
              <a:buChar char="§"/>
            </a:pPr>
            <a:r>
              <a:rPr lang="en-ZA" sz="3000" dirty="0" smtClean="0">
                <a:latin typeface="Tw Cen MT" panose="020B0602020104020603" pitchFamily="34" charset="0"/>
              </a:rPr>
              <a:t>Service Delivery Environment</a:t>
            </a:r>
          </a:p>
          <a:p>
            <a:pPr>
              <a:buFont typeface="Wingdings" panose="05000000000000000000" pitchFamily="2" charset="2"/>
              <a:buChar char="§"/>
            </a:pPr>
            <a:r>
              <a:rPr lang="en-ZA" sz="3000" dirty="0" smtClean="0">
                <a:latin typeface="Tw Cen MT" panose="020B0602020104020603" pitchFamily="34" charset="0"/>
              </a:rPr>
              <a:t>AGSA Audit Process </a:t>
            </a:r>
            <a:r>
              <a:rPr lang="en-ZA" sz="3000" dirty="0">
                <a:latin typeface="Tw Cen MT" panose="020B0602020104020603" pitchFamily="34" charset="0"/>
              </a:rPr>
              <a:t>&amp; O</a:t>
            </a:r>
            <a:r>
              <a:rPr lang="en-ZA" sz="3000" dirty="0" smtClean="0">
                <a:latin typeface="Tw Cen MT" panose="020B0602020104020603" pitchFamily="34" charset="0"/>
              </a:rPr>
              <a:t>utcome</a:t>
            </a:r>
            <a:endParaRPr lang="en-ZA" sz="3000" dirty="0">
              <a:latin typeface="Tw Cen MT" panose="020B0602020104020603" pitchFamily="34" charset="0"/>
            </a:endParaRPr>
          </a:p>
          <a:p>
            <a:pPr>
              <a:buFont typeface="Wingdings" panose="05000000000000000000" pitchFamily="2" charset="2"/>
              <a:buChar char="§"/>
            </a:pPr>
            <a:r>
              <a:rPr lang="en-ZA" sz="3000" dirty="0" smtClean="0">
                <a:latin typeface="Tw Cen MT" panose="020B0602020104020603" pitchFamily="34" charset="0"/>
              </a:rPr>
              <a:t>Reflections on the Past Year</a:t>
            </a:r>
          </a:p>
          <a:p>
            <a:pPr>
              <a:buFont typeface="Wingdings" panose="05000000000000000000" pitchFamily="2" charset="2"/>
              <a:buChar char="§"/>
            </a:pPr>
            <a:r>
              <a:rPr lang="en-ZA" sz="3000" dirty="0" smtClean="0">
                <a:latin typeface="Tw Cen MT" panose="020B0602020104020603" pitchFamily="34" charset="0"/>
              </a:rPr>
              <a:t>Key Challenges</a:t>
            </a:r>
          </a:p>
        </p:txBody>
      </p:sp>
    </p:spTree>
    <p:extLst>
      <p:ext uri="{BB962C8B-B14F-4D97-AF65-F5344CB8AC3E}">
        <p14:creationId xmlns:p14="http://schemas.microsoft.com/office/powerpoint/2010/main" xmlns="" val="7194882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38" y="1"/>
            <a:ext cx="9129562" cy="1052735"/>
          </a:xfrm>
        </p:spPr>
        <p:txBody>
          <a:bodyPr/>
          <a:lstStyle/>
          <a:p>
            <a:r>
              <a:rPr lang="en-ZA" dirty="0" smtClean="0">
                <a:solidFill>
                  <a:schemeClr val="accent6">
                    <a:lumMod val="50000"/>
                  </a:schemeClr>
                </a:solidFill>
                <a:latin typeface="Tw Cen MT" panose="020B0602020104020603" pitchFamily="34" charset="0"/>
              </a:rPr>
              <a:t>Programme 3: Research, Monitoring &amp; Advice</a:t>
            </a:r>
            <a:endParaRPr lang="en-ZA" dirty="0">
              <a:solidFill>
                <a:schemeClr val="accent6">
                  <a:lumMod val="50000"/>
                </a:schemeClr>
              </a:solidFill>
              <a:latin typeface="Tw Cen MT" panose="020B0602020104020603" pitchFamily="34" charset="0"/>
            </a:endParaRPr>
          </a:p>
        </p:txBody>
      </p:sp>
      <p:sp>
        <p:nvSpPr>
          <p:cNvPr id="3" name="Content Placeholder 2"/>
          <p:cNvSpPr>
            <a:spLocks noGrp="1"/>
          </p:cNvSpPr>
          <p:nvPr>
            <p:ph idx="1"/>
          </p:nvPr>
        </p:nvSpPr>
        <p:spPr>
          <a:xfrm>
            <a:off x="14438" y="1196752"/>
            <a:ext cx="9129562" cy="5144641"/>
          </a:xfrm>
        </p:spPr>
        <p:txBody>
          <a:bodyPr/>
          <a:lstStyle/>
          <a:p>
            <a:r>
              <a:rPr lang="en-ZA" sz="3000" dirty="0" smtClean="0">
                <a:latin typeface="Tw Cen MT" panose="020B0602020104020603" pitchFamily="34" charset="0"/>
              </a:rPr>
              <a:t>Advances Strategic Goal 3: </a:t>
            </a:r>
            <a:r>
              <a:rPr lang="en-ZA" sz="3000" dirty="0">
                <a:solidFill>
                  <a:schemeClr val="tx2">
                    <a:lumMod val="60000"/>
                    <a:lumOff val="40000"/>
                  </a:schemeClr>
                </a:solidFill>
                <a:latin typeface="Tw Cen MT" panose="020B0602020104020603" pitchFamily="34" charset="0"/>
              </a:rPr>
              <a:t>The CHE is a recognised centre for information, policy analysis </a:t>
            </a:r>
            <a:r>
              <a:rPr lang="en-ZA" sz="3000" dirty="0" smtClean="0">
                <a:solidFill>
                  <a:schemeClr val="tx2">
                    <a:lumMod val="60000"/>
                    <a:lumOff val="40000"/>
                  </a:schemeClr>
                </a:solidFill>
                <a:latin typeface="Tw Cen MT" panose="020B0602020104020603" pitchFamily="34" charset="0"/>
              </a:rPr>
              <a:t>&amp; </a:t>
            </a:r>
            <a:r>
              <a:rPr lang="en-ZA" sz="3000" dirty="0">
                <a:solidFill>
                  <a:schemeClr val="tx2">
                    <a:lumMod val="60000"/>
                    <a:lumOff val="40000"/>
                  </a:schemeClr>
                </a:solidFill>
                <a:latin typeface="Tw Cen MT" panose="020B0602020104020603" pitchFamily="34" charset="0"/>
              </a:rPr>
              <a:t>advice on higher education that informs </a:t>
            </a:r>
            <a:r>
              <a:rPr lang="en-ZA" sz="3000" dirty="0" smtClean="0">
                <a:solidFill>
                  <a:schemeClr val="tx2">
                    <a:lumMod val="60000"/>
                    <a:lumOff val="40000"/>
                  </a:schemeClr>
                </a:solidFill>
                <a:latin typeface="Tw Cen MT" panose="020B0602020104020603" pitchFamily="34" charset="0"/>
              </a:rPr>
              <a:t>&amp; </a:t>
            </a:r>
            <a:r>
              <a:rPr lang="en-ZA" sz="3000" dirty="0">
                <a:solidFill>
                  <a:schemeClr val="tx2">
                    <a:lumMod val="60000"/>
                    <a:lumOff val="40000"/>
                  </a:schemeClr>
                </a:solidFill>
                <a:latin typeface="Tw Cen MT" panose="020B0602020104020603" pitchFamily="34" charset="0"/>
              </a:rPr>
              <a:t>influences the public dialogues for the transformation of the higher education system</a:t>
            </a:r>
          </a:p>
          <a:p>
            <a:pPr>
              <a:buFont typeface="Wingdings" panose="05000000000000000000" pitchFamily="2" charset="2"/>
              <a:buChar char="§"/>
            </a:pPr>
            <a:r>
              <a:rPr lang="en-ZA" sz="3000" dirty="0" smtClean="0">
                <a:latin typeface="Tw Cen MT" panose="020B0602020104020603" pitchFamily="34" charset="0"/>
              </a:rPr>
              <a:t>Comprises 3 sub-programmes:</a:t>
            </a:r>
          </a:p>
          <a:p>
            <a:pPr marL="1371600" lvl="2" indent="-457200">
              <a:buFont typeface="+mj-lt"/>
              <a:buAutoNum type="arabicPeriod"/>
            </a:pPr>
            <a:r>
              <a:rPr lang="en-ZA" sz="3000" dirty="0" smtClean="0">
                <a:latin typeface="Tw Cen MT" panose="020B0602020104020603" pitchFamily="34" charset="0"/>
              </a:rPr>
              <a:t>Research</a:t>
            </a:r>
            <a:endParaRPr lang="en-ZA" sz="3000" dirty="0">
              <a:latin typeface="Tw Cen MT" panose="020B0602020104020603" pitchFamily="34" charset="0"/>
            </a:endParaRPr>
          </a:p>
          <a:p>
            <a:pPr marL="1371600" lvl="2" indent="-457200">
              <a:buFont typeface="+mj-lt"/>
              <a:buAutoNum type="arabicPeriod"/>
            </a:pPr>
            <a:r>
              <a:rPr lang="en-ZA" sz="3000" dirty="0" smtClean="0">
                <a:latin typeface="Tw Cen MT" panose="020B0602020104020603" pitchFamily="34" charset="0"/>
              </a:rPr>
              <a:t>Monitoring </a:t>
            </a:r>
            <a:endParaRPr lang="en-ZA" sz="3000" dirty="0">
              <a:latin typeface="Tw Cen MT" panose="020B0602020104020603" pitchFamily="34" charset="0"/>
            </a:endParaRPr>
          </a:p>
          <a:p>
            <a:pPr marL="1371600" lvl="2" indent="-457200">
              <a:buFont typeface="+mj-lt"/>
              <a:buAutoNum type="arabicPeriod"/>
            </a:pPr>
            <a:r>
              <a:rPr lang="en-ZA" sz="3000" dirty="0" smtClean="0">
                <a:latin typeface="Tw Cen MT" panose="020B0602020104020603" pitchFamily="34" charset="0"/>
              </a:rPr>
              <a:t>Advice</a:t>
            </a:r>
            <a:endParaRPr lang="en-ZA" sz="3000" dirty="0">
              <a:latin typeface="Tw Cen MT" panose="020B0602020104020603" pitchFamily="34" charset="0"/>
            </a:endParaRPr>
          </a:p>
        </p:txBody>
      </p:sp>
    </p:spTree>
    <p:extLst>
      <p:ext uri="{BB962C8B-B14F-4D97-AF65-F5344CB8AC3E}">
        <p14:creationId xmlns:p14="http://schemas.microsoft.com/office/powerpoint/2010/main" xmlns="" val="15723687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38" y="1"/>
            <a:ext cx="9129562" cy="1052735"/>
          </a:xfrm>
        </p:spPr>
        <p:txBody>
          <a:bodyPr/>
          <a:lstStyle/>
          <a:p>
            <a:r>
              <a:rPr lang="en-ZA" dirty="0" smtClean="0">
                <a:solidFill>
                  <a:schemeClr val="accent6">
                    <a:lumMod val="50000"/>
                  </a:schemeClr>
                </a:solidFill>
                <a:latin typeface="Tw Cen MT" panose="020B0602020104020603" pitchFamily="34" charset="0"/>
              </a:rPr>
              <a:t>Programme 4: Administration &amp; Support</a:t>
            </a:r>
            <a:endParaRPr lang="en-ZA" dirty="0">
              <a:solidFill>
                <a:schemeClr val="accent6">
                  <a:lumMod val="50000"/>
                </a:schemeClr>
              </a:solidFill>
              <a:latin typeface="Tw Cen MT" panose="020B0602020104020603" pitchFamily="34" charset="0"/>
            </a:endParaRPr>
          </a:p>
        </p:txBody>
      </p:sp>
      <p:sp>
        <p:nvSpPr>
          <p:cNvPr id="3" name="Content Placeholder 2"/>
          <p:cNvSpPr>
            <a:spLocks noGrp="1"/>
          </p:cNvSpPr>
          <p:nvPr>
            <p:ph idx="1"/>
          </p:nvPr>
        </p:nvSpPr>
        <p:spPr>
          <a:xfrm>
            <a:off x="14438" y="980728"/>
            <a:ext cx="9129562" cy="5544616"/>
          </a:xfrm>
        </p:spPr>
        <p:txBody>
          <a:bodyPr/>
          <a:lstStyle/>
          <a:p>
            <a:r>
              <a:rPr lang="en-ZA" sz="3000" dirty="0" smtClean="0">
                <a:latin typeface="Tw Cen MT" panose="020B0602020104020603" pitchFamily="34" charset="0"/>
              </a:rPr>
              <a:t>Advances Strategic Goal 4: </a:t>
            </a:r>
            <a:r>
              <a:rPr lang="en-ZA" sz="3000" dirty="0">
                <a:solidFill>
                  <a:schemeClr val="tx2">
                    <a:lumMod val="60000"/>
                    <a:lumOff val="40000"/>
                  </a:schemeClr>
                </a:solidFill>
                <a:latin typeface="Tw Cen MT" panose="020B0602020104020603" pitchFamily="34" charset="0"/>
              </a:rPr>
              <a:t>The CHE strives to be an effective, sustainable </a:t>
            </a:r>
            <a:r>
              <a:rPr lang="en-ZA" sz="3000" dirty="0" smtClean="0">
                <a:solidFill>
                  <a:schemeClr val="tx2">
                    <a:lumMod val="60000"/>
                    <a:lumOff val="40000"/>
                  </a:schemeClr>
                </a:solidFill>
                <a:latin typeface="Tw Cen MT" panose="020B0602020104020603" pitchFamily="34" charset="0"/>
              </a:rPr>
              <a:t>&amp; </a:t>
            </a:r>
            <a:r>
              <a:rPr lang="en-ZA" sz="3000" dirty="0">
                <a:solidFill>
                  <a:schemeClr val="tx2">
                    <a:lumMod val="60000"/>
                    <a:lumOff val="40000"/>
                  </a:schemeClr>
                </a:solidFill>
                <a:latin typeface="Tw Cen MT" panose="020B0602020104020603" pitchFamily="34" charset="0"/>
              </a:rPr>
              <a:t>dynamic organisation with systems, processes </a:t>
            </a:r>
            <a:r>
              <a:rPr lang="en-ZA" sz="3000" dirty="0" smtClean="0">
                <a:solidFill>
                  <a:schemeClr val="tx2">
                    <a:lumMod val="60000"/>
                    <a:lumOff val="40000"/>
                  </a:schemeClr>
                </a:solidFill>
                <a:latin typeface="Tw Cen MT" panose="020B0602020104020603" pitchFamily="34" charset="0"/>
              </a:rPr>
              <a:t>&amp; </a:t>
            </a:r>
            <a:r>
              <a:rPr lang="en-ZA" sz="3000" dirty="0">
                <a:solidFill>
                  <a:schemeClr val="tx2">
                    <a:lumMod val="60000"/>
                    <a:lumOff val="40000"/>
                  </a:schemeClr>
                </a:solidFill>
                <a:latin typeface="Tw Cen MT" panose="020B0602020104020603" pitchFamily="34" charset="0"/>
              </a:rPr>
              <a:t>capacity/resources that enable it to discharge its mission </a:t>
            </a:r>
            <a:r>
              <a:rPr lang="en-ZA" sz="3000" dirty="0" smtClean="0">
                <a:solidFill>
                  <a:schemeClr val="tx2">
                    <a:lumMod val="60000"/>
                    <a:lumOff val="40000"/>
                  </a:schemeClr>
                </a:solidFill>
                <a:latin typeface="Tw Cen MT" panose="020B0602020104020603" pitchFamily="34" charset="0"/>
              </a:rPr>
              <a:t>&amp; </a:t>
            </a:r>
            <a:r>
              <a:rPr lang="en-ZA" sz="3000" dirty="0">
                <a:solidFill>
                  <a:schemeClr val="tx2">
                    <a:lumMod val="60000"/>
                    <a:lumOff val="40000"/>
                  </a:schemeClr>
                </a:solidFill>
                <a:latin typeface="Tw Cen MT" panose="020B0602020104020603" pitchFamily="34" charset="0"/>
              </a:rPr>
              <a:t>legal mandate </a:t>
            </a:r>
            <a:r>
              <a:rPr lang="en-ZA" sz="3000" dirty="0" smtClean="0">
                <a:solidFill>
                  <a:schemeClr val="tx2">
                    <a:lumMod val="60000"/>
                    <a:lumOff val="40000"/>
                  </a:schemeClr>
                </a:solidFill>
                <a:latin typeface="Tw Cen MT" panose="020B0602020104020603" pitchFamily="34" charset="0"/>
              </a:rPr>
              <a:t>optimally</a:t>
            </a:r>
          </a:p>
          <a:p>
            <a:r>
              <a:rPr lang="en-ZA" sz="3000" dirty="0" smtClean="0">
                <a:latin typeface="Tw Cen MT" panose="020B0602020104020603" pitchFamily="34" charset="0"/>
              </a:rPr>
              <a:t>Comprises </a:t>
            </a:r>
            <a:r>
              <a:rPr lang="en-ZA" sz="3000" dirty="0">
                <a:latin typeface="Tw Cen MT" panose="020B0602020104020603" pitchFamily="34" charset="0"/>
              </a:rPr>
              <a:t>5</a:t>
            </a:r>
            <a:r>
              <a:rPr lang="en-ZA" sz="3000" dirty="0" smtClean="0">
                <a:latin typeface="Tw Cen MT" panose="020B0602020104020603" pitchFamily="34" charset="0"/>
              </a:rPr>
              <a:t> sub-programmes:</a:t>
            </a:r>
          </a:p>
          <a:p>
            <a:pPr marL="1371600" lvl="2" indent="-457200">
              <a:buFont typeface="+mj-lt"/>
              <a:buAutoNum type="arabicPeriod"/>
            </a:pPr>
            <a:r>
              <a:rPr lang="en-ZA" sz="3000" dirty="0">
                <a:latin typeface="Tw Cen MT" panose="020B0602020104020603" pitchFamily="34" charset="0"/>
              </a:rPr>
              <a:t>Information Communication </a:t>
            </a:r>
            <a:r>
              <a:rPr lang="en-ZA" sz="3000" dirty="0" smtClean="0">
                <a:latin typeface="Tw Cen MT" panose="020B0602020104020603" pitchFamily="34" charset="0"/>
              </a:rPr>
              <a:t>&amp; </a:t>
            </a:r>
            <a:r>
              <a:rPr lang="en-ZA" sz="3000" dirty="0">
                <a:latin typeface="Tw Cen MT" panose="020B0602020104020603" pitchFamily="34" charset="0"/>
              </a:rPr>
              <a:t>Technology</a:t>
            </a:r>
          </a:p>
          <a:p>
            <a:pPr marL="1371600" lvl="2" indent="-457200">
              <a:buFont typeface="+mj-lt"/>
              <a:buAutoNum type="arabicPeriod"/>
            </a:pPr>
            <a:r>
              <a:rPr lang="en-ZA" sz="3000" dirty="0">
                <a:latin typeface="Tw Cen MT" panose="020B0602020104020603" pitchFamily="34" charset="0"/>
              </a:rPr>
              <a:t>Human Resource Management</a:t>
            </a:r>
          </a:p>
          <a:p>
            <a:pPr marL="1371600" lvl="2" indent="-457200">
              <a:buFont typeface="+mj-lt"/>
              <a:buAutoNum type="arabicPeriod"/>
            </a:pPr>
            <a:r>
              <a:rPr lang="en-ZA" sz="3000" dirty="0">
                <a:latin typeface="Tw Cen MT" panose="020B0602020104020603" pitchFamily="34" charset="0"/>
              </a:rPr>
              <a:t>Finance </a:t>
            </a:r>
            <a:r>
              <a:rPr lang="en-ZA" sz="3000" dirty="0" smtClean="0">
                <a:latin typeface="Tw Cen MT" panose="020B0602020104020603" pitchFamily="34" charset="0"/>
              </a:rPr>
              <a:t>&amp; </a:t>
            </a:r>
            <a:r>
              <a:rPr lang="en-ZA" sz="3000" dirty="0">
                <a:latin typeface="Tw Cen MT" panose="020B0602020104020603" pitchFamily="34" charset="0"/>
              </a:rPr>
              <a:t>Supply Chain </a:t>
            </a:r>
            <a:r>
              <a:rPr lang="en-ZA" sz="3000" dirty="0" smtClean="0">
                <a:latin typeface="Tw Cen MT" panose="020B0602020104020603" pitchFamily="34" charset="0"/>
              </a:rPr>
              <a:t>Management</a:t>
            </a:r>
          </a:p>
          <a:p>
            <a:pPr marL="1371600" lvl="2" indent="-457200">
              <a:buFont typeface="+mj-lt"/>
              <a:buAutoNum type="arabicPeriod"/>
            </a:pPr>
            <a:r>
              <a:rPr lang="en-ZA" sz="3000" dirty="0" smtClean="0">
                <a:latin typeface="Tw Cen MT" panose="020B0602020104020603" pitchFamily="34" charset="0"/>
              </a:rPr>
              <a:t>Office of the Chief Executive Officer</a:t>
            </a:r>
          </a:p>
          <a:p>
            <a:pPr marL="1371600" lvl="2" indent="-457200">
              <a:buFont typeface="+mj-lt"/>
              <a:buAutoNum type="arabicPeriod"/>
            </a:pPr>
            <a:r>
              <a:rPr lang="en-ZA" sz="3000" dirty="0" smtClean="0">
                <a:latin typeface="Tw Cen MT" panose="020B0602020104020603" pitchFamily="34" charset="0"/>
              </a:rPr>
              <a:t>Quality Assurance &amp; Promotion Coordination</a:t>
            </a:r>
            <a:endParaRPr lang="en-ZA" sz="3000" dirty="0">
              <a:latin typeface="Tw Cen MT" panose="020B0602020104020603" pitchFamily="34" charset="0"/>
            </a:endParaRPr>
          </a:p>
        </p:txBody>
      </p:sp>
    </p:spTree>
    <p:extLst>
      <p:ext uri="{BB962C8B-B14F-4D97-AF65-F5344CB8AC3E}">
        <p14:creationId xmlns:p14="http://schemas.microsoft.com/office/powerpoint/2010/main" xmlns="" val="24647862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08504" cy="764703"/>
          </a:xfrm>
        </p:spPr>
        <p:txBody>
          <a:bodyPr/>
          <a:lstStyle/>
          <a:p>
            <a:r>
              <a:rPr lang="en-ZA" dirty="0" smtClean="0">
                <a:solidFill>
                  <a:schemeClr val="accent6">
                    <a:lumMod val="50000"/>
                  </a:schemeClr>
                </a:solidFill>
                <a:latin typeface="Tw Cen MT" panose="020B0602020104020603" pitchFamily="34" charset="0"/>
              </a:rPr>
              <a:t>2017/18 Performance Summary Statistics</a:t>
            </a:r>
            <a:endParaRPr lang="en-ZA" dirty="0">
              <a:solidFill>
                <a:schemeClr val="accent6">
                  <a:lumMod val="50000"/>
                </a:schemeClr>
              </a:solidFill>
              <a:latin typeface="Tw Cen MT" panose="020B0602020104020603"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900670503"/>
              </p:ext>
            </p:extLst>
          </p:nvPr>
        </p:nvGraphicFramePr>
        <p:xfrm>
          <a:off x="0" y="884246"/>
          <a:ext cx="9180512" cy="5209051"/>
        </p:xfrm>
        <a:graphic>
          <a:graphicData uri="http://schemas.openxmlformats.org/drawingml/2006/table">
            <a:tbl>
              <a:tblPr firstRow="1" firstCol="1" bandRow="1">
                <a:tableStyleId>{5C22544A-7EE6-4342-B048-85BDC9FD1C3A}</a:tableStyleId>
              </a:tblPr>
              <a:tblGrid>
                <a:gridCol w="4355976">
                  <a:extLst>
                    <a:ext uri="{9D8B030D-6E8A-4147-A177-3AD203B41FA5}">
                      <a16:colId xmlns:a16="http://schemas.microsoft.com/office/drawing/2014/main" xmlns="" val="20000"/>
                    </a:ext>
                  </a:extLst>
                </a:gridCol>
                <a:gridCol w="1512168">
                  <a:extLst>
                    <a:ext uri="{9D8B030D-6E8A-4147-A177-3AD203B41FA5}">
                      <a16:colId xmlns:a16="http://schemas.microsoft.com/office/drawing/2014/main" xmlns="" val="20001"/>
                    </a:ext>
                  </a:extLst>
                </a:gridCol>
                <a:gridCol w="1584176">
                  <a:extLst>
                    <a:ext uri="{9D8B030D-6E8A-4147-A177-3AD203B41FA5}">
                      <a16:colId xmlns:a16="http://schemas.microsoft.com/office/drawing/2014/main" xmlns="" val="20002"/>
                    </a:ext>
                  </a:extLst>
                </a:gridCol>
                <a:gridCol w="1728192">
                  <a:extLst>
                    <a:ext uri="{9D8B030D-6E8A-4147-A177-3AD203B41FA5}">
                      <a16:colId xmlns:a16="http://schemas.microsoft.com/office/drawing/2014/main" xmlns="" val="20003"/>
                    </a:ext>
                  </a:extLst>
                </a:gridCol>
              </a:tblGrid>
              <a:tr h="858032">
                <a:tc>
                  <a:txBody>
                    <a:bodyPr/>
                    <a:lstStyle/>
                    <a:p>
                      <a:pPr>
                        <a:lnSpc>
                          <a:spcPct val="107000"/>
                        </a:lnSpc>
                        <a:spcAft>
                          <a:spcPts val="0"/>
                        </a:spcAft>
                      </a:pPr>
                      <a:r>
                        <a:rPr lang="en-ZA" sz="2400" dirty="0">
                          <a:effectLst/>
                          <a:latin typeface="Tw Cen MT" panose="020B0602020104020603" pitchFamily="34" charset="0"/>
                        </a:rPr>
                        <a:t>Programme</a:t>
                      </a:r>
                      <a:endParaRPr lang="en-ZA" sz="240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solidFill>
                      <a:srgbClr val="00B0F0"/>
                    </a:solidFill>
                  </a:tcPr>
                </a:tc>
                <a:tc>
                  <a:txBody>
                    <a:bodyPr/>
                    <a:lstStyle/>
                    <a:p>
                      <a:pPr algn="ctr">
                        <a:lnSpc>
                          <a:spcPct val="107000"/>
                        </a:lnSpc>
                        <a:spcAft>
                          <a:spcPts val="0"/>
                        </a:spcAft>
                      </a:pPr>
                      <a:r>
                        <a:rPr lang="en-ZA" sz="2400" dirty="0">
                          <a:effectLst/>
                          <a:latin typeface="Tw Cen MT" panose="020B0602020104020603" pitchFamily="34" charset="0"/>
                        </a:rPr>
                        <a:t>No. </a:t>
                      </a:r>
                      <a:r>
                        <a:rPr lang="en-ZA" sz="2400" dirty="0" smtClean="0">
                          <a:effectLst/>
                          <a:latin typeface="Tw Cen MT" panose="020B0602020104020603" pitchFamily="34" charset="0"/>
                        </a:rPr>
                        <a:t>APP Targets</a:t>
                      </a:r>
                      <a:endParaRPr lang="en-ZA" sz="240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solidFill>
                      <a:srgbClr val="00B0F0"/>
                    </a:solidFill>
                  </a:tcPr>
                </a:tc>
                <a:tc>
                  <a:txBody>
                    <a:bodyPr/>
                    <a:lstStyle/>
                    <a:p>
                      <a:pPr algn="ctr">
                        <a:lnSpc>
                          <a:spcPct val="107000"/>
                        </a:lnSpc>
                        <a:spcAft>
                          <a:spcPts val="0"/>
                        </a:spcAft>
                      </a:pPr>
                      <a:r>
                        <a:rPr lang="en-ZA" sz="2400" dirty="0">
                          <a:effectLst/>
                          <a:latin typeface="Tw Cen MT" panose="020B0602020104020603" pitchFamily="34" charset="0"/>
                        </a:rPr>
                        <a:t>No. </a:t>
                      </a:r>
                      <a:r>
                        <a:rPr lang="en-ZA" sz="2400" dirty="0" smtClean="0">
                          <a:effectLst/>
                          <a:latin typeface="Tw Cen MT" panose="020B0602020104020603" pitchFamily="34" charset="0"/>
                        </a:rPr>
                        <a:t>Targets Achieved</a:t>
                      </a:r>
                      <a:endParaRPr lang="en-ZA" sz="240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solidFill>
                      <a:srgbClr val="00B0F0"/>
                    </a:solidFill>
                  </a:tcPr>
                </a:tc>
                <a:tc>
                  <a:txBody>
                    <a:bodyPr/>
                    <a:lstStyle/>
                    <a:p>
                      <a:pPr algn="ctr">
                        <a:lnSpc>
                          <a:spcPct val="107000"/>
                        </a:lnSpc>
                        <a:spcAft>
                          <a:spcPts val="0"/>
                        </a:spcAft>
                      </a:pPr>
                      <a:r>
                        <a:rPr lang="en-ZA" sz="2400" dirty="0">
                          <a:effectLst/>
                          <a:latin typeface="Tw Cen MT" panose="020B0602020104020603" pitchFamily="34" charset="0"/>
                        </a:rPr>
                        <a:t>% Target </a:t>
                      </a:r>
                      <a:r>
                        <a:rPr lang="en-ZA" sz="2400" dirty="0" smtClean="0">
                          <a:effectLst/>
                          <a:latin typeface="Tw Cen MT" panose="020B0602020104020603" pitchFamily="34" charset="0"/>
                        </a:rPr>
                        <a:t>Achieved</a:t>
                      </a:r>
                      <a:endParaRPr lang="en-ZA" sz="240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solidFill>
                      <a:srgbClr val="00B0F0"/>
                    </a:solidFill>
                  </a:tcPr>
                </a:tc>
                <a:extLst>
                  <a:ext uri="{0D108BD9-81ED-4DB2-BD59-A6C34878D82A}">
                    <a16:rowId xmlns:a16="http://schemas.microsoft.com/office/drawing/2014/main" xmlns="" val="10000"/>
                  </a:ext>
                </a:extLst>
              </a:tr>
              <a:tr h="869830">
                <a:tc>
                  <a:txBody>
                    <a:bodyPr/>
                    <a:lstStyle/>
                    <a:p>
                      <a:pPr>
                        <a:lnSpc>
                          <a:spcPct val="107000"/>
                        </a:lnSpc>
                        <a:spcAft>
                          <a:spcPts val="0"/>
                        </a:spcAft>
                      </a:pPr>
                      <a:r>
                        <a:rPr lang="en-ZA" sz="2400" dirty="0">
                          <a:effectLst/>
                          <a:latin typeface="Tw Cen MT" panose="020B0602020104020603" pitchFamily="34" charset="0"/>
                        </a:rPr>
                        <a:t>Institutional Quality Assurance</a:t>
                      </a:r>
                      <a:endParaRPr lang="en-ZA" sz="240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ZA" sz="2400" dirty="0">
                          <a:solidFill>
                            <a:schemeClr val="tx1"/>
                          </a:solidFill>
                          <a:effectLst/>
                          <a:latin typeface="Tw Cen MT" panose="020B0602020104020603" pitchFamily="34" charset="0"/>
                        </a:rPr>
                        <a:t>08</a:t>
                      </a:r>
                      <a:endParaRPr lang="en-ZA" sz="2400" dirty="0">
                        <a:solidFill>
                          <a:schemeClr val="tx1"/>
                        </a:solidFill>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ZA" sz="2400" dirty="0">
                          <a:solidFill>
                            <a:schemeClr val="tx1"/>
                          </a:solidFill>
                          <a:effectLst/>
                          <a:latin typeface="Tw Cen MT" panose="020B0602020104020603" pitchFamily="34" charset="0"/>
                        </a:rPr>
                        <a:t>04</a:t>
                      </a:r>
                      <a:endParaRPr lang="en-ZA" sz="2400" dirty="0">
                        <a:solidFill>
                          <a:schemeClr val="tx1"/>
                        </a:solidFill>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ZA" sz="2400" dirty="0">
                          <a:solidFill>
                            <a:schemeClr val="tx1"/>
                          </a:solidFill>
                          <a:effectLst/>
                          <a:latin typeface="Tw Cen MT" panose="020B0602020104020603" pitchFamily="34" charset="0"/>
                        </a:rPr>
                        <a:t>50.0%</a:t>
                      </a:r>
                      <a:endParaRPr lang="en-ZA" sz="2400" dirty="0">
                        <a:solidFill>
                          <a:schemeClr val="tx1"/>
                        </a:solidFill>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858389">
                <a:tc>
                  <a:txBody>
                    <a:bodyPr/>
                    <a:lstStyle/>
                    <a:p>
                      <a:pPr>
                        <a:lnSpc>
                          <a:spcPct val="107000"/>
                        </a:lnSpc>
                        <a:spcAft>
                          <a:spcPts val="0"/>
                        </a:spcAft>
                      </a:pPr>
                      <a:r>
                        <a:rPr lang="en-ZA" sz="2400" dirty="0">
                          <a:effectLst/>
                          <a:latin typeface="Tw Cen MT" panose="020B0602020104020603" pitchFamily="34" charset="0"/>
                        </a:rPr>
                        <a:t>Qualification Management </a:t>
                      </a:r>
                      <a:r>
                        <a:rPr lang="en-ZA" sz="2400" dirty="0" smtClean="0">
                          <a:effectLst/>
                          <a:latin typeface="Tw Cen MT" panose="020B0602020104020603" pitchFamily="34" charset="0"/>
                        </a:rPr>
                        <a:t>&amp; </a:t>
                      </a:r>
                      <a:r>
                        <a:rPr lang="en-ZA" sz="2400" dirty="0">
                          <a:effectLst/>
                          <a:latin typeface="Tw Cen MT" panose="020B0602020104020603" pitchFamily="34" charset="0"/>
                        </a:rPr>
                        <a:t>Programme Reviews </a:t>
                      </a:r>
                      <a:endParaRPr lang="en-ZA" sz="240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ZA" sz="2400" dirty="0">
                          <a:solidFill>
                            <a:schemeClr val="tx1"/>
                          </a:solidFill>
                          <a:effectLst/>
                          <a:latin typeface="Tw Cen MT" panose="020B0602020104020603" pitchFamily="34" charset="0"/>
                        </a:rPr>
                        <a:t>14</a:t>
                      </a:r>
                      <a:endParaRPr lang="en-ZA" sz="2400" dirty="0">
                        <a:solidFill>
                          <a:schemeClr val="tx1"/>
                        </a:solidFill>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ZA" sz="2400" dirty="0">
                          <a:solidFill>
                            <a:schemeClr val="tx1"/>
                          </a:solidFill>
                          <a:effectLst/>
                          <a:latin typeface="Tw Cen MT" panose="020B0602020104020603" pitchFamily="34" charset="0"/>
                        </a:rPr>
                        <a:t>04</a:t>
                      </a:r>
                      <a:endParaRPr lang="en-ZA" sz="2400" dirty="0">
                        <a:solidFill>
                          <a:schemeClr val="tx1"/>
                        </a:solidFill>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ZA" sz="2400" dirty="0">
                          <a:solidFill>
                            <a:schemeClr val="tx1"/>
                          </a:solidFill>
                          <a:effectLst/>
                          <a:latin typeface="Tw Cen MT" panose="020B0602020104020603" pitchFamily="34" charset="0"/>
                        </a:rPr>
                        <a:t>28.6%</a:t>
                      </a:r>
                      <a:endParaRPr lang="en-ZA" sz="2400" dirty="0">
                        <a:solidFill>
                          <a:schemeClr val="tx1"/>
                        </a:solidFill>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883140">
                <a:tc>
                  <a:txBody>
                    <a:bodyPr/>
                    <a:lstStyle/>
                    <a:p>
                      <a:pPr>
                        <a:lnSpc>
                          <a:spcPct val="107000"/>
                        </a:lnSpc>
                        <a:spcAft>
                          <a:spcPts val="0"/>
                        </a:spcAft>
                      </a:pPr>
                      <a:r>
                        <a:rPr lang="en-ZA" sz="2400" dirty="0">
                          <a:effectLst/>
                          <a:latin typeface="Tw Cen MT" panose="020B0602020104020603" pitchFamily="34" charset="0"/>
                        </a:rPr>
                        <a:t>Research, Monitoring </a:t>
                      </a:r>
                      <a:r>
                        <a:rPr lang="en-ZA" sz="2400" dirty="0" smtClean="0">
                          <a:effectLst/>
                          <a:latin typeface="Tw Cen MT" panose="020B0602020104020603" pitchFamily="34" charset="0"/>
                        </a:rPr>
                        <a:t>&amp; </a:t>
                      </a:r>
                      <a:r>
                        <a:rPr lang="en-ZA" sz="2400" dirty="0">
                          <a:effectLst/>
                          <a:latin typeface="Tw Cen MT" panose="020B0602020104020603" pitchFamily="34" charset="0"/>
                        </a:rPr>
                        <a:t>Advice</a:t>
                      </a:r>
                      <a:endParaRPr lang="en-ZA" sz="240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ZA" sz="2400" dirty="0">
                          <a:solidFill>
                            <a:schemeClr val="tx1"/>
                          </a:solidFill>
                          <a:effectLst/>
                          <a:latin typeface="Tw Cen MT" panose="020B0602020104020603" pitchFamily="34" charset="0"/>
                        </a:rPr>
                        <a:t>05</a:t>
                      </a:r>
                      <a:endParaRPr lang="en-ZA" sz="2400" dirty="0">
                        <a:solidFill>
                          <a:schemeClr val="tx1"/>
                        </a:solidFill>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ZA" sz="2400" dirty="0">
                          <a:solidFill>
                            <a:schemeClr val="tx1"/>
                          </a:solidFill>
                          <a:effectLst/>
                          <a:latin typeface="Tw Cen MT" panose="020B0602020104020603" pitchFamily="34" charset="0"/>
                        </a:rPr>
                        <a:t>03</a:t>
                      </a:r>
                      <a:endParaRPr lang="en-ZA" sz="2400" dirty="0">
                        <a:solidFill>
                          <a:schemeClr val="tx1"/>
                        </a:solidFill>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ZA" sz="2400" dirty="0">
                          <a:solidFill>
                            <a:schemeClr val="tx1"/>
                          </a:solidFill>
                          <a:effectLst/>
                          <a:latin typeface="Tw Cen MT" panose="020B0602020104020603" pitchFamily="34" charset="0"/>
                        </a:rPr>
                        <a:t>60.0%</a:t>
                      </a:r>
                      <a:endParaRPr lang="en-ZA" sz="2400" dirty="0">
                        <a:solidFill>
                          <a:schemeClr val="tx1"/>
                        </a:solidFill>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r h="869830">
                <a:tc>
                  <a:txBody>
                    <a:bodyPr/>
                    <a:lstStyle/>
                    <a:p>
                      <a:pPr>
                        <a:lnSpc>
                          <a:spcPct val="107000"/>
                        </a:lnSpc>
                        <a:spcAft>
                          <a:spcPts val="0"/>
                        </a:spcAft>
                      </a:pPr>
                      <a:r>
                        <a:rPr lang="en-ZA" sz="2400" dirty="0">
                          <a:effectLst/>
                          <a:latin typeface="Tw Cen MT" panose="020B0602020104020603" pitchFamily="34" charset="0"/>
                        </a:rPr>
                        <a:t>Administration </a:t>
                      </a:r>
                      <a:r>
                        <a:rPr lang="en-ZA" sz="2400" dirty="0" smtClean="0">
                          <a:effectLst/>
                          <a:latin typeface="Tw Cen MT" panose="020B0602020104020603" pitchFamily="34" charset="0"/>
                        </a:rPr>
                        <a:t>&amp; </a:t>
                      </a:r>
                      <a:r>
                        <a:rPr lang="en-ZA" sz="2400" dirty="0">
                          <a:effectLst/>
                          <a:latin typeface="Tw Cen MT" panose="020B0602020104020603" pitchFamily="34" charset="0"/>
                        </a:rPr>
                        <a:t>Support</a:t>
                      </a:r>
                      <a:endParaRPr lang="en-ZA" sz="2400" dirty="0">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ZA" sz="2400" dirty="0">
                          <a:solidFill>
                            <a:schemeClr val="tx1"/>
                          </a:solidFill>
                          <a:effectLst/>
                          <a:latin typeface="Tw Cen MT" panose="020B0602020104020603" pitchFamily="34" charset="0"/>
                        </a:rPr>
                        <a:t>13</a:t>
                      </a:r>
                      <a:endParaRPr lang="en-ZA" sz="2400" dirty="0">
                        <a:solidFill>
                          <a:schemeClr val="tx1"/>
                        </a:solidFill>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ZA" sz="2400" dirty="0">
                          <a:solidFill>
                            <a:schemeClr val="tx1"/>
                          </a:solidFill>
                          <a:effectLst/>
                          <a:latin typeface="Tw Cen MT" panose="020B0602020104020603" pitchFamily="34" charset="0"/>
                        </a:rPr>
                        <a:t>10</a:t>
                      </a:r>
                      <a:endParaRPr lang="en-ZA" sz="2400" dirty="0">
                        <a:solidFill>
                          <a:schemeClr val="tx1"/>
                        </a:solidFill>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ZA" sz="2400" dirty="0">
                          <a:solidFill>
                            <a:schemeClr val="tx1"/>
                          </a:solidFill>
                          <a:effectLst/>
                          <a:latin typeface="Tw Cen MT" panose="020B0602020104020603" pitchFamily="34" charset="0"/>
                        </a:rPr>
                        <a:t>76.9%</a:t>
                      </a:r>
                      <a:endParaRPr lang="en-ZA" sz="2400" dirty="0">
                        <a:solidFill>
                          <a:schemeClr val="tx1"/>
                        </a:solidFill>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4"/>
                  </a:ext>
                </a:extLst>
              </a:tr>
              <a:tr h="869830">
                <a:tc>
                  <a:txBody>
                    <a:bodyPr/>
                    <a:lstStyle/>
                    <a:p>
                      <a:pPr>
                        <a:lnSpc>
                          <a:spcPct val="107000"/>
                        </a:lnSpc>
                        <a:spcAft>
                          <a:spcPts val="0"/>
                        </a:spcAft>
                      </a:pPr>
                      <a:r>
                        <a:rPr lang="en-ZA" sz="2400" b="1" dirty="0">
                          <a:solidFill>
                            <a:schemeClr val="bg1"/>
                          </a:solidFill>
                          <a:effectLst/>
                          <a:latin typeface="Tw Cen MT" panose="020B0602020104020603" pitchFamily="34" charset="0"/>
                        </a:rPr>
                        <a:t>Total for the organisation</a:t>
                      </a:r>
                      <a:endParaRPr lang="en-ZA" sz="2400" b="1" dirty="0">
                        <a:solidFill>
                          <a:schemeClr val="bg1"/>
                        </a:solidFill>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solidFill>
                      <a:srgbClr val="00B0F0"/>
                    </a:solidFill>
                  </a:tcPr>
                </a:tc>
                <a:tc>
                  <a:txBody>
                    <a:bodyPr/>
                    <a:lstStyle/>
                    <a:p>
                      <a:pPr algn="ctr">
                        <a:lnSpc>
                          <a:spcPct val="107000"/>
                        </a:lnSpc>
                        <a:spcAft>
                          <a:spcPts val="0"/>
                        </a:spcAft>
                      </a:pPr>
                      <a:r>
                        <a:rPr lang="en-ZA" sz="2400" b="1" dirty="0">
                          <a:solidFill>
                            <a:schemeClr val="tx1"/>
                          </a:solidFill>
                          <a:effectLst/>
                          <a:latin typeface="Tw Cen MT" panose="020B0602020104020603" pitchFamily="34" charset="0"/>
                        </a:rPr>
                        <a:t>40</a:t>
                      </a:r>
                      <a:endParaRPr lang="en-ZA" sz="2400" b="1" dirty="0">
                        <a:solidFill>
                          <a:schemeClr val="tx1"/>
                        </a:solidFill>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solidFill>
                      <a:srgbClr val="00B0F0"/>
                    </a:solidFill>
                  </a:tcPr>
                </a:tc>
                <a:tc>
                  <a:txBody>
                    <a:bodyPr/>
                    <a:lstStyle/>
                    <a:p>
                      <a:pPr algn="ctr">
                        <a:lnSpc>
                          <a:spcPct val="107000"/>
                        </a:lnSpc>
                        <a:spcAft>
                          <a:spcPts val="0"/>
                        </a:spcAft>
                      </a:pPr>
                      <a:r>
                        <a:rPr lang="en-ZA" sz="2400" b="1" dirty="0">
                          <a:solidFill>
                            <a:schemeClr val="tx1"/>
                          </a:solidFill>
                          <a:effectLst/>
                          <a:latin typeface="Tw Cen MT" panose="020B0602020104020603" pitchFamily="34" charset="0"/>
                        </a:rPr>
                        <a:t>21</a:t>
                      </a:r>
                      <a:endParaRPr lang="en-ZA" sz="2400" b="1" dirty="0">
                        <a:solidFill>
                          <a:schemeClr val="tx1"/>
                        </a:solidFill>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solidFill>
                      <a:srgbClr val="00B0F0"/>
                    </a:solidFill>
                  </a:tcPr>
                </a:tc>
                <a:tc>
                  <a:txBody>
                    <a:bodyPr/>
                    <a:lstStyle/>
                    <a:p>
                      <a:pPr algn="ctr">
                        <a:lnSpc>
                          <a:spcPct val="107000"/>
                        </a:lnSpc>
                        <a:spcAft>
                          <a:spcPts val="0"/>
                        </a:spcAft>
                      </a:pPr>
                      <a:r>
                        <a:rPr lang="en-ZA" sz="2400" b="1" dirty="0">
                          <a:solidFill>
                            <a:schemeClr val="tx1"/>
                          </a:solidFill>
                          <a:effectLst/>
                          <a:latin typeface="Tw Cen MT" panose="020B0602020104020603" pitchFamily="34" charset="0"/>
                        </a:rPr>
                        <a:t>52.5%</a:t>
                      </a:r>
                      <a:endParaRPr lang="en-ZA" sz="2400" b="1" dirty="0">
                        <a:solidFill>
                          <a:schemeClr val="tx1"/>
                        </a:solidFill>
                        <a:effectLst/>
                        <a:latin typeface="Tw Cen MT" panose="020B0602020104020603" pitchFamily="34" charset="0"/>
                        <a:ea typeface="Calibri" panose="020F0502020204030204" pitchFamily="34" charset="0"/>
                        <a:cs typeface="Times New Roman" panose="02020603050405020304" pitchFamily="18" charset="0"/>
                      </a:endParaRPr>
                    </a:p>
                  </a:txBody>
                  <a:tcPr marL="68580" marR="68580" marT="0" marB="0">
                    <a:solidFill>
                      <a:srgbClr val="00B0F0"/>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16114931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692695"/>
          </a:xfrm>
        </p:spPr>
        <p:txBody>
          <a:bodyPr/>
          <a:lstStyle/>
          <a:p>
            <a:r>
              <a:rPr lang="en-ZA" dirty="0" smtClean="0">
                <a:solidFill>
                  <a:schemeClr val="accent6">
                    <a:lumMod val="50000"/>
                  </a:schemeClr>
                </a:solidFill>
                <a:latin typeface="Tw Cen MT" panose="020B0602020104020603" pitchFamily="34" charset="0"/>
              </a:rPr>
              <a:t>Performance Overview</a:t>
            </a:r>
            <a:endParaRPr lang="en-ZA" dirty="0">
              <a:solidFill>
                <a:schemeClr val="accent6">
                  <a:lumMod val="50000"/>
                </a:schemeClr>
              </a:solidFill>
              <a:latin typeface="Tw Cen MT" panose="020B0602020104020603" pitchFamily="34" charset="0"/>
            </a:endParaRPr>
          </a:p>
        </p:txBody>
      </p:sp>
      <p:sp>
        <p:nvSpPr>
          <p:cNvPr id="3" name="Content Placeholder 2"/>
          <p:cNvSpPr>
            <a:spLocks noGrp="1"/>
          </p:cNvSpPr>
          <p:nvPr>
            <p:ph idx="1"/>
          </p:nvPr>
        </p:nvSpPr>
        <p:spPr>
          <a:xfrm>
            <a:off x="0" y="692696"/>
            <a:ext cx="9144000" cy="5832648"/>
          </a:xfrm>
        </p:spPr>
        <p:txBody>
          <a:bodyPr/>
          <a:lstStyle/>
          <a:p>
            <a:pPr lvl="0">
              <a:buFont typeface="Wingdings" panose="05000000000000000000" pitchFamily="2" charset="2"/>
              <a:buChar char="§"/>
            </a:pPr>
            <a:r>
              <a:rPr lang="en-ZA" sz="2800" dirty="0">
                <a:latin typeface="Tw Cen MT" panose="020B0602020104020603" pitchFamily="34" charset="0"/>
              </a:rPr>
              <a:t>The performance of the organisation was negatively affected by the R12.5 million </a:t>
            </a:r>
            <a:r>
              <a:rPr lang="en-ZA" sz="2800" dirty="0" smtClean="0">
                <a:latin typeface="Tw Cen MT" panose="020B0602020104020603" pitchFamily="34" charset="0"/>
              </a:rPr>
              <a:t>short-fall </a:t>
            </a:r>
            <a:r>
              <a:rPr lang="en-ZA" sz="2800" dirty="0">
                <a:latin typeface="Tw Cen MT" panose="020B0602020104020603" pitchFamily="34" charset="0"/>
              </a:rPr>
              <a:t>in operational budget because a significant proportion of activities </a:t>
            </a:r>
            <a:r>
              <a:rPr lang="en-ZA" sz="2800" dirty="0" smtClean="0">
                <a:latin typeface="Tw Cen MT" panose="020B0602020104020603" pitchFamily="34" charset="0"/>
              </a:rPr>
              <a:t>&amp; projects </a:t>
            </a:r>
            <a:r>
              <a:rPr lang="en-ZA" sz="2800" dirty="0">
                <a:latin typeface="Tw Cen MT" panose="020B0602020104020603" pitchFamily="34" charset="0"/>
              </a:rPr>
              <a:t>planned for the year had to be </a:t>
            </a:r>
            <a:r>
              <a:rPr lang="en-ZA" sz="2800" dirty="0" smtClean="0">
                <a:latin typeface="Tw Cen MT" panose="020B0602020104020603" pitchFamily="34" charset="0"/>
              </a:rPr>
              <a:t>cancelled or placed </a:t>
            </a:r>
            <a:r>
              <a:rPr lang="en-ZA" sz="2800" dirty="0">
                <a:latin typeface="Tw Cen MT" panose="020B0602020104020603" pitchFamily="34" charset="0"/>
              </a:rPr>
              <a:t>on hold</a:t>
            </a:r>
          </a:p>
          <a:p>
            <a:pPr>
              <a:buFont typeface="Wingdings" panose="05000000000000000000" pitchFamily="2" charset="2"/>
              <a:buChar char="§"/>
            </a:pPr>
            <a:r>
              <a:rPr lang="en-ZA" sz="2800" dirty="0" smtClean="0">
                <a:latin typeface="Tw Cen MT" panose="020B0602020104020603" pitchFamily="34" charset="0"/>
              </a:rPr>
              <a:t>Funds to cover the shortfall were received 3 </a:t>
            </a:r>
            <a:r>
              <a:rPr lang="en-ZA" sz="2800" dirty="0">
                <a:latin typeface="Tw Cen MT" panose="020B0602020104020603" pitchFamily="34" charset="0"/>
              </a:rPr>
              <a:t>months to the end of the financial year, </a:t>
            </a:r>
            <a:r>
              <a:rPr lang="en-ZA" sz="2800" dirty="0" smtClean="0">
                <a:latin typeface="Tw Cen MT" panose="020B0602020104020603" pitchFamily="34" charset="0"/>
              </a:rPr>
              <a:t>&amp; thus it </a:t>
            </a:r>
            <a:r>
              <a:rPr lang="en-ZA" sz="2800" dirty="0">
                <a:latin typeface="Tw Cen MT" panose="020B0602020104020603" pitchFamily="34" charset="0"/>
              </a:rPr>
              <a:t>was not possible to </a:t>
            </a:r>
            <a:r>
              <a:rPr lang="en-ZA" sz="2800" dirty="0" smtClean="0">
                <a:latin typeface="Tw Cen MT" panose="020B0602020104020603" pitchFamily="34" charset="0"/>
              </a:rPr>
              <a:t>execute fully the </a:t>
            </a:r>
            <a:r>
              <a:rPr lang="en-ZA" sz="2800" dirty="0">
                <a:latin typeface="Tw Cen MT" panose="020B0602020104020603" pitchFamily="34" charset="0"/>
              </a:rPr>
              <a:t>activities &amp;</a:t>
            </a:r>
            <a:r>
              <a:rPr lang="en-ZA" sz="2800" dirty="0" smtClean="0">
                <a:latin typeface="Tw Cen MT" panose="020B0602020104020603" pitchFamily="34" charset="0"/>
              </a:rPr>
              <a:t> </a:t>
            </a:r>
            <a:r>
              <a:rPr lang="en-ZA" sz="2800" dirty="0">
                <a:latin typeface="Tw Cen MT" panose="020B0602020104020603" pitchFamily="34" charset="0"/>
              </a:rPr>
              <a:t>projects that had been placed on hold at the beginning of the </a:t>
            </a:r>
            <a:r>
              <a:rPr lang="en-ZA" sz="2800" dirty="0" smtClean="0">
                <a:latin typeface="Tw Cen MT" panose="020B0602020104020603" pitchFamily="34" charset="0"/>
              </a:rPr>
              <a:t>year </a:t>
            </a:r>
            <a:r>
              <a:rPr lang="en-ZA" sz="2800" dirty="0">
                <a:latin typeface="Tw Cen MT" panose="020B0602020104020603" pitchFamily="34" charset="0"/>
              </a:rPr>
              <a:t>to the point of final deliverables [A heavy peer dependence for its activities necessitates fitting in with availability of peers for a large part of QA and research related activities </a:t>
            </a:r>
          </a:p>
        </p:txBody>
      </p:sp>
    </p:spTree>
    <p:extLst>
      <p:ext uri="{BB962C8B-B14F-4D97-AF65-F5344CB8AC3E}">
        <p14:creationId xmlns:p14="http://schemas.microsoft.com/office/powerpoint/2010/main" xmlns="" val="36251045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Content Placeholder 2"/>
          <p:cNvSpPr>
            <a:spLocks noGrp="1"/>
          </p:cNvSpPr>
          <p:nvPr>
            <p:ph idx="1"/>
          </p:nvPr>
        </p:nvSpPr>
        <p:spPr>
          <a:xfrm>
            <a:off x="0" y="44624"/>
            <a:ext cx="9144000" cy="6192688"/>
          </a:xfrm>
        </p:spPr>
        <p:txBody>
          <a:bodyPr>
            <a:normAutofit/>
          </a:bodyPr>
          <a:lstStyle/>
          <a:p>
            <a:pPr lvl="0">
              <a:buFont typeface="Wingdings" panose="05000000000000000000" pitchFamily="2" charset="2"/>
              <a:buChar char="§"/>
            </a:pPr>
            <a:r>
              <a:rPr lang="en-ZA" sz="3000" dirty="0" smtClean="0">
                <a:latin typeface="Tw Cen MT" panose="020B0602020104020603" pitchFamily="34" charset="0"/>
              </a:rPr>
              <a:t>Most </a:t>
            </a:r>
            <a:r>
              <a:rPr lang="en-ZA" sz="3000" dirty="0">
                <a:latin typeface="Tw Cen MT" panose="020B0602020104020603" pitchFamily="34" charset="0"/>
              </a:rPr>
              <a:t>of the activities </a:t>
            </a:r>
            <a:r>
              <a:rPr lang="en-ZA" sz="3000" dirty="0" smtClean="0">
                <a:latin typeface="Tw Cen MT" panose="020B0602020104020603" pitchFamily="34" charset="0"/>
              </a:rPr>
              <a:t>&amp; </a:t>
            </a:r>
            <a:r>
              <a:rPr lang="en-ZA" sz="3000" dirty="0">
                <a:latin typeface="Tw Cen MT" panose="020B0602020104020603" pitchFamily="34" charset="0"/>
              </a:rPr>
              <a:t>projects that had been placed on hold at the beginning of the year were in the Qualification Management </a:t>
            </a:r>
            <a:r>
              <a:rPr lang="en-ZA" sz="3000" dirty="0" smtClean="0">
                <a:latin typeface="Tw Cen MT" panose="020B0602020104020603" pitchFamily="34" charset="0"/>
              </a:rPr>
              <a:t>&amp; </a:t>
            </a:r>
            <a:r>
              <a:rPr lang="en-ZA" sz="3000" dirty="0">
                <a:latin typeface="Tw Cen MT" panose="020B0602020104020603" pitchFamily="34" charset="0"/>
              </a:rPr>
              <a:t>Programme Reviews </a:t>
            </a:r>
            <a:endParaRPr lang="en-ZA" sz="3000" dirty="0" smtClean="0">
              <a:latin typeface="Tw Cen MT" panose="020B0602020104020603" pitchFamily="34" charset="0"/>
            </a:endParaRPr>
          </a:p>
          <a:p>
            <a:pPr lvl="0">
              <a:buFont typeface="Wingdings" panose="05000000000000000000" pitchFamily="2" charset="2"/>
              <a:buChar char="§"/>
            </a:pPr>
            <a:endParaRPr lang="en-ZA" sz="3000" dirty="0">
              <a:latin typeface="Tw Cen MT" panose="020B0602020104020603" pitchFamily="34" charset="0"/>
            </a:endParaRPr>
          </a:p>
          <a:p>
            <a:pPr lvl="0">
              <a:buFont typeface="Wingdings" panose="05000000000000000000" pitchFamily="2" charset="2"/>
              <a:buChar char="§"/>
            </a:pPr>
            <a:r>
              <a:rPr lang="en-ZA" sz="3000" dirty="0" smtClean="0">
                <a:latin typeface="Tw Cen MT" panose="020B0602020104020603" pitchFamily="34" charset="0"/>
              </a:rPr>
              <a:t>These activities &amp; projects have an intensive </a:t>
            </a:r>
            <a:r>
              <a:rPr lang="en-ZA" sz="3000" dirty="0">
                <a:latin typeface="Tw Cen MT" panose="020B0602020104020603" pitchFamily="34" charset="0"/>
              </a:rPr>
              <a:t>stakeholder engagement </a:t>
            </a:r>
            <a:r>
              <a:rPr lang="en-ZA" sz="3000" dirty="0" smtClean="0">
                <a:latin typeface="Tw Cen MT" panose="020B0602020104020603" pitchFamily="34" charset="0"/>
              </a:rPr>
              <a:t>component which could not be undertaken without funding</a:t>
            </a:r>
            <a:endParaRPr lang="en-ZA" sz="3000" dirty="0">
              <a:latin typeface="Tw Cen MT" panose="020B0602020104020603" pitchFamily="34" charset="0"/>
            </a:endParaRPr>
          </a:p>
          <a:p>
            <a:pPr lvl="0">
              <a:buFont typeface="Wingdings" panose="05000000000000000000" pitchFamily="2" charset="2"/>
              <a:buChar char="§"/>
            </a:pPr>
            <a:endParaRPr lang="en-ZA" sz="3000" dirty="0" smtClean="0">
              <a:latin typeface="Tw Cen MT" panose="020B0602020104020603" pitchFamily="34" charset="0"/>
            </a:endParaRPr>
          </a:p>
          <a:p>
            <a:pPr lvl="0">
              <a:buFont typeface="Wingdings" panose="05000000000000000000" pitchFamily="2" charset="2"/>
              <a:buChar char="§"/>
            </a:pPr>
            <a:r>
              <a:rPr lang="en-ZA" sz="3000" dirty="0" smtClean="0">
                <a:latin typeface="Tw Cen MT" panose="020B0602020104020603" pitchFamily="34" charset="0"/>
              </a:rPr>
              <a:t>The </a:t>
            </a:r>
            <a:r>
              <a:rPr lang="en-ZA" sz="3000" dirty="0">
                <a:latin typeface="Tw Cen MT" panose="020B0602020104020603" pitchFamily="34" charset="0"/>
              </a:rPr>
              <a:t>result is that only 28.6% of the targets in </a:t>
            </a:r>
            <a:r>
              <a:rPr lang="en-ZA" sz="3000" dirty="0" smtClean="0">
                <a:latin typeface="Tw Cen MT" panose="020B0602020104020603" pitchFamily="34" charset="0"/>
              </a:rPr>
              <a:t>the Qualification </a:t>
            </a:r>
            <a:r>
              <a:rPr lang="en-ZA" sz="3000" dirty="0">
                <a:latin typeface="Tw Cen MT" panose="020B0602020104020603" pitchFamily="34" charset="0"/>
              </a:rPr>
              <a:t>Management and Programme Reviews were met as reflected in </a:t>
            </a:r>
            <a:r>
              <a:rPr lang="en-ZA" sz="3000" dirty="0" smtClean="0">
                <a:latin typeface="Tw Cen MT" panose="020B0602020104020603" pitchFamily="34" charset="0"/>
              </a:rPr>
              <a:t>the Table above</a:t>
            </a:r>
            <a:endParaRPr lang="en-ZA" sz="3000" dirty="0">
              <a:latin typeface="Tw Cen MT" panose="020B0602020104020603" pitchFamily="34" charset="0"/>
            </a:endParaRPr>
          </a:p>
          <a:p>
            <a:pPr marL="0" indent="0">
              <a:buNone/>
            </a:pPr>
            <a:endParaRPr lang="en-ZA" sz="2800" dirty="0"/>
          </a:p>
          <a:p>
            <a:pPr marL="0" lvl="0" indent="0">
              <a:buNone/>
            </a:pPr>
            <a:endParaRPr lang="en-ZA" sz="2800" dirty="0"/>
          </a:p>
          <a:p>
            <a:pPr marL="0" lvl="0" indent="0">
              <a:buNone/>
            </a:pPr>
            <a:endParaRPr lang="en-ZA" sz="3600" b="1" dirty="0" smtClean="0"/>
          </a:p>
          <a:p>
            <a:pPr marL="0" indent="0">
              <a:buNone/>
            </a:pPr>
            <a:endParaRPr lang="en-ZA" sz="3600" b="1" dirty="0" smtClean="0"/>
          </a:p>
          <a:p>
            <a:pPr marL="0" indent="0">
              <a:buNone/>
            </a:pPr>
            <a:endParaRPr lang="en-ZA" dirty="0" smtClean="0"/>
          </a:p>
          <a:p>
            <a:pPr marL="0" indent="0">
              <a:buNone/>
            </a:pPr>
            <a:endParaRPr lang="en-ZA" dirty="0" smtClean="0"/>
          </a:p>
        </p:txBody>
      </p:sp>
    </p:spTree>
    <p:extLst>
      <p:ext uri="{BB962C8B-B14F-4D97-AF65-F5344CB8AC3E}">
        <p14:creationId xmlns:p14="http://schemas.microsoft.com/office/powerpoint/2010/main" xmlns="" val="22653693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Content Placeholder 2"/>
          <p:cNvSpPr>
            <a:spLocks noGrp="1"/>
          </p:cNvSpPr>
          <p:nvPr>
            <p:ph idx="1"/>
          </p:nvPr>
        </p:nvSpPr>
        <p:spPr>
          <a:xfrm>
            <a:off x="0" y="44624"/>
            <a:ext cx="9144000" cy="6192688"/>
          </a:xfrm>
        </p:spPr>
        <p:txBody>
          <a:bodyPr>
            <a:normAutofit/>
          </a:bodyPr>
          <a:lstStyle/>
          <a:p>
            <a:pPr lvl="0">
              <a:buFont typeface="Wingdings" panose="05000000000000000000" pitchFamily="2" charset="2"/>
              <a:buChar char="§"/>
            </a:pPr>
            <a:r>
              <a:rPr lang="en-ZA" sz="3000" dirty="0">
                <a:latin typeface="Tw Cen MT" panose="020B0602020104020603" pitchFamily="34" charset="0"/>
              </a:rPr>
              <a:t>This </a:t>
            </a:r>
            <a:r>
              <a:rPr lang="en-ZA" sz="3000" dirty="0" smtClean="0">
                <a:latin typeface="Tw Cen MT" panose="020B0602020104020603" pitchFamily="34" charset="0"/>
              </a:rPr>
              <a:t>brought </a:t>
            </a:r>
            <a:r>
              <a:rPr lang="en-ZA" sz="3000" dirty="0">
                <a:latin typeface="Tw Cen MT" panose="020B0602020104020603" pitchFamily="34" charset="0"/>
              </a:rPr>
              <a:t>down the overall organisation total percentage of targets </a:t>
            </a:r>
            <a:r>
              <a:rPr lang="en-ZA" sz="3000" dirty="0" smtClean="0">
                <a:latin typeface="Tw Cen MT" panose="020B0602020104020603" pitchFamily="34" charset="0"/>
              </a:rPr>
              <a:t>achieved </a:t>
            </a:r>
            <a:r>
              <a:rPr lang="en-ZA" sz="3000" dirty="0">
                <a:latin typeface="Tw Cen MT" panose="020B0602020104020603" pitchFamily="34" charset="0"/>
              </a:rPr>
              <a:t>to 52.5% as reflected in Table </a:t>
            </a:r>
            <a:r>
              <a:rPr lang="en-ZA" sz="3000" dirty="0" smtClean="0">
                <a:latin typeface="Tw Cen MT" panose="020B0602020104020603" pitchFamily="34" charset="0"/>
              </a:rPr>
              <a:t>above</a:t>
            </a:r>
            <a:endParaRPr lang="en-ZA" sz="3000" dirty="0">
              <a:latin typeface="Tw Cen MT" panose="020B0602020104020603" pitchFamily="34" charset="0"/>
            </a:endParaRPr>
          </a:p>
          <a:p>
            <a:pPr lvl="0">
              <a:buFont typeface="Wingdings" panose="05000000000000000000" pitchFamily="2" charset="2"/>
              <a:buChar char="§"/>
            </a:pPr>
            <a:endParaRPr lang="en-ZA" sz="3000" dirty="0">
              <a:latin typeface="Tw Cen MT" panose="020B0602020104020603" pitchFamily="34" charset="0"/>
            </a:endParaRPr>
          </a:p>
          <a:p>
            <a:pPr lvl="0">
              <a:buFont typeface="Wingdings" panose="05000000000000000000" pitchFamily="2" charset="2"/>
              <a:buChar char="§"/>
            </a:pPr>
            <a:r>
              <a:rPr lang="en-ZA" sz="3000" dirty="0">
                <a:latin typeface="Tw Cen MT" panose="020B0602020104020603" pitchFamily="34" charset="0"/>
              </a:rPr>
              <a:t>Capacity constraints </a:t>
            </a:r>
            <a:r>
              <a:rPr lang="en-ZA" sz="3000" dirty="0" smtClean="0">
                <a:latin typeface="Tw Cen MT" panose="020B0602020104020603" pitchFamily="34" charset="0"/>
              </a:rPr>
              <a:t>constitute another </a:t>
            </a:r>
            <a:r>
              <a:rPr lang="en-ZA" sz="3000" dirty="0">
                <a:latin typeface="Tw Cen MT" panose="020B0602020104020603" pitchFamily="34" charset="0"/>
              </a:rPr>
              <a:t>major </a:t>
            </a:r>
            <a:r>
              <a:rPr lang="en-ZA" sz="3000" dirty="0" smtClean="0">
                <a:latin typeface="Tw Cen MT" panose="020B0602020104020603" pitchFamily="34" charset="0"/>
              </a:rPr>
              <a:t>challenge that also affected performance negatively, </a:t>
            </a:r>
            <a:r>
              <a:rPr lang="en-ZA" sz="3000" dirty="0">
                <a:latin typeface="Tw Cen MT" panose="020B0602020104020603" pitchFamily="34" charset="0"/>
              </a:rPr>
              <a:t>particularly in the Institutional Quality Assurance </a:t>
            </a:r>
            <a:r>
              <a:rPr lang="en-ZA" sz="3000" dirty="0" smtClean="0">
                <a:latin typeface="Tw Cen MT" panose="020B0602020104020603" pitchFamily="34" charset="0"/>
              </a:rPr>
              <a:t>Programme, &amp; also in the Research, Monitoring &amp; Advice Programme</a:t>
            </a:r>
          </a:p>
          <a:p>
            <a:pPr lvl="0">
              <a:buFont typeface="Wingdings" panose="05000000000000000000" pitchFamily="2" charset="2"/>
              <a:buChar char="§"/>
            </a:pPr>
            <a:endParaRPr lang="en-ZA" sz="3000" dirty="0" smtClean="0">
              <a:latin typeface="Tw Cen MT" panose="020B0602020104020603" pitchFamily="34" charset="0"/>
            </a:endParaRPr>
          </a:p>
          <a:p>
            <a:pPr lvl="0">
              <a:buFont typeface="Wingdings" panose="05000000000000000000" pitchFamily="2" charset="2"/>
              <a:buChar char="§"/>
            </a:pPr>
            <a:r>
              <a:rPr lang="en-ZA" sz="3000" dirty="0" smtClean="0">
                <a:latin typeface="Tw Cen MT" panose="020B0602020104020603" pitchFamily="34" charset="0"/>
              </a:rPr>
              <a:t>The twin factors of funding &amp; capacity have to be addressed to ensure that the organisation performs optimally going forward</a:t>
            </a:r>
            <a:endParaRPr lang="en-ZA" sz="3000" dirty="0">
              <a:latin typeface="Tw Cen MT" panose="020B0602020104020603" pitchFamily="34" charset="0"/>
            </a:endParaRPr>
          </a:p>
          <a:p>
            <a:pPr lvl="0">
              <a:buFont typeface="Wingdings" panose="05000000000000000000" pitchFamily="2" charset="2"/>
              <a:buChar char="§"/>
            </a:pPr>
            <a:endParaRPr lang="en-ZA" sz="3000" dirty="0" smtClean="0">
              <a:latin typeface="Tw Cen MT" panose="020B0602020104020603" pitchFamily="34" charset="0"/>
            </a:endParaRPr>
          </a:p>
          <a:p>
            <a:pPr marL="0" indent="0">
              <a:buNone/>
            </a:pPr>
            <a:endParaRPr lang="en-ZA" sz="2800" dirty="0"/>
          </a:p>
          <a:p>
            <a:pPr marL="0" lvl="0" indent="0">
              <a:buNone/>
            </a:pPr>
            <a:endParaRPr lang="en-ZA" sz="2800" dirty="0"/>
          </a:p>
          <a:p>
            <a:pPr marL="0" lvl="0" indent="0">
              <a:buNone/>
            </a:pPr>
            <a:endParaRPr lang="en-ZA" sz="3600" b="1" dirty="0" smtClean="0"/>
          </a:p>
          <a:p>
            <a:pPr marL="0" indent="0">
              <a:buNone/>
            </a:pPr>
            <a:endParaRPr lang="en-ZA" sz="3600" b="1" dirty="0" smtClean="0"/>
          </a:p>
          <a:p>
            <a:pPr marL="0" indent="0">
              <a:buNone/>
            </a:pPr>
            <a:endParaRPr lang="en-ZA" dirty="0" smtClean="0"/>
          </a:p>
          <a:p>
            <a:pPr marL="0" indent="0">
              <a:buNone/>
            </a:pPr>
            <a:endParaRPr lang="en-ZA" dirty="0" smtClean="0"/>
          </a:p>
        </p:txBody>
      </p:sp>
    </p:spTree>
    <p:extLst>
      <p:ext uri="{BB962C8B-B14F-4D97-AF65-F5344CB8AC3E}">
        <p14:creationId xmlns:p14="http://schemas.microsoft.com/office/powerpoint/2010/main" xmlns="" val="10000495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692695"/>
          </a:xfrm>
        </p:spPr>
        <p:txBody>
          <a:bodyPr/>
          <a:lstStyle/>
          <a:p>
            <a:pPr algn="l"/>
            <a:r>
              <a:rPr lang="en-ZA" dirty="0" smtClean="0">
                <a:solidFill>
                  <a:schemeClr val="accent6">
                    <a:lumMod val="50000"/>
                  </a:schemeClr>
                </a:solidFill>
                <a:latin typeface="Tw Cen MT" panose="020B0602020104020603" pitchFamily="34" charset="0"/>
              </a:rPr>
              <a:t>Main Outputs: Institutional QA Programme</a:t>
            </a:r>
            <a:endParaRPr lang="en-ZA" dirty="0">
              <a:solidFill>
                <a:schemeClr val="accent6">
                  <a:lumMod val="50000"/>
                </a:schemeClr>
              </a:solidFill>
              <a:latin typeface="Tw Cen MT" panose="020B0602020104020603" pitchFamily="34" charset="0"/>
            </a:endParaRPr>
          </a:p>
        </p:txBody>
      </p:sp>
      <p:sp>
        <p:nvSpPr>
          <p:cNvPr id="3" name="Content Placeholder 2"/>
          <p:cNvSpPr>
            <a:spLocks noGrp="1"/>
          </p:cNvSpPr>
          <p:nvPr>
            <p:ph idx="1"/>
          </p:nvPr>
        </p:nvSpPr>
        <p:spPr>
          <a:xfrm>
            <a:off x="0" y="928690"/>
            <a:ext cx="9180512" cy="5668662"/>
          </a:xfrm>
        </p:spPr>
        <p:txBody>
          <a:bodyPr/>
          <a:lstStyle/>
          <a:p>
            <a:pPr lvl="0">
              <a:buFont typeface="Wingdings" panose="05000000000000000000" pitchFamily="2" charset="2"/>
              <a:buChar char="§"/>
            </a:pPr>
            <a:r>
              <a:rPr lang="en-ZA" sz="3000" dirty="0">
                <a:latin typeface="Tw Cen MT" panose="020B0602020104020603" pitchFamily="34" charset="0"/>
              </a:rPr>
              <a:t>Report of the special audit of the University of Zululand</a:t>
            </a:r>
          </a:p>
          <a:p>
            <a:pPr lvl="0">
              <a:buFont typeface="Wingdings" panose="05000000000000000000" pitchFamily="2" charset="2"/>
              <a:buChar char="§"/>
            </a:pPr>
            <a:r>
              <a:rPr lang="en-ZA" sz="3000" dirty="0">
                <a:latin typeface="Tw Cen MT" panose="020B0602020104020603" pitchFamily="34" charset="0"/>
              </a:rPr>
              <a:t>Conclusion </a:t>
            </a:r>
            <a:r>
              <a:rPr lang="en-ZA" sz="3000" dirty="0" smtClean="0">
                <a:latin typeface="Tw Cen MT" panose="020B0602020104020603" pitchFamily="34" charset="0"/>
              </a:rPr>
              <a:t>&amp; </a:t>
            </a:r>
            <a:r>
              <a:rPr lang="en-ZA" sz="3000" dirty="0">
                <a:latin typeface="Tw Cen MT" panose="020B0602020104020603" pitchFamily="34" charset="0"/>
              </a:rPr>
              <a:t>closure of institutional audit for the Water </a:t>
            </a:r>
            <a:r>
              <a:rPr lang="en-ZA" sz="3000" dirty="0" err="1">
                <a:latin typeface="Tw Cen MT" panose="020B0602020104020603" pitchFamily="34" charset="0"/>
              </a:rPr>
              <a:t>Sisulu</a:t>
            </a:r>
            <a:r>
              <a:rPr lang="en-ZA" sz="3000" dirty="0">
                <a:latin typeface="Tw Cen MT" panose="020B0602020104020603" pitchFamily="34" charset="0"/>
              </a:rPr>
              <a:t> University </a:t>
            </a:r>
          </a:p>
          <a:p>
            <a:pPr lvl="0">
              <a:buFont typeface="Wingdings" panose="05000000000000000000" pitchFamily="2" charset="2"/>
              <a:buChar char="§"/>
            </a:pPr>
            <a:r>
              <a:rPr lang="en-ZA" sz="3000" dirty="0">
                <a:latin typeface="Tw Cen MT" panose="020B0602020104020603" pitchFamily="34" charset="0"/>
              </a:rPr>
              <a:t>660 out of 725 (85%) educational programmes submitted by HEIs for accreditation </a:t>
            </a:r>
            <a:r>
              <a:rPr lang="en-ZA" sz="3000" dirty="0" smtClean="0">
                <a:latin typeface="Tw Cen MT" panose="020B0602020104020603" pitchFamily="34" charset="0"/>
              </a:rPr>
              <a:t>were processed &amp; adjudicated </a:t>
            </a:r>
            <a:r>
              <a:rPr lang="en-ZA" sz="3000" dirty="0">
                <a:latin typeface="Tw Cen MT" panose="020B0602020104020603" pitchFamily="34" charset="0"/>
              </a:rPr>
              <a:t>on by the HEQC</a:t>
            </a:r>
          </a:p>
          <a:p>
            <a:pPr lvl="0">
              <a:buFont typeface="Wingdings" panose="05000000000000000000" pitchFamily="2" charset="2"/>
              <a:buChar char="§"/>
            </a:pPr>
            <a:r>
              <a:rPr lang="en-ZA" sz="3000" dirty="0">
                <a:latin typeface="Tw Cen MT" panose="020B0602020104020603" pitchFamily="34" charset="0"/>
              </a:rPr>
              <a:t>Synthesis Report for Phase 1 of the Quality Enhancement Project</a:t>
            </a:r>
          </a:p>
          <a:p>
            <a:pPr lvl="0">
              <a:buFont typeface="Wingdings" panose="05000000000000000000" pitchFamily="2" charset="2"/>
              <a:buChar char="§"/>
            </a:pPr>
            <a:r>
              <a:rPr lang="en-ZA" sz="3000" dirty="0">
                <a:latin typeface="Tw Cen MT" panose="020B0602020104020603" pitchFamily="34" charset="0"/>
              </a:rPr>
              <a:t>24 Institutional Reports of Phase 2 of the Quality Enhancement Project </a:t>
            </a:r>
          </a:p>
          <a:p>
            <a:endParaRPr lang="en-ZA" dirty="0"/>
          </a:p>
        </p:txBody>
      </p:sp>
    </p:spTree>
    <p:extLst>
      <p:ext uri="{BB962C8B-B14F-4D97-AF65-F5344CB8AC3E}">
        <p14:creationId xmlns:p14="http://schemas.microsoft.com/office/powerpoint/2010/main" xmlns="" val="23425382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28689"/>
          </a:xfrm>
        </p:spPr>
        <p:txBody>
          <a:bodyPr/>
          <a:lstStyle/>
          <a:p>
            <a:r>
              <a:rPr lang="en-ZA" dirty="0" smtClean="0">
                <a:solidFill>
                  <a:schemeClr val="accent6">
                    <a:lumMod val="50000"/>
                  </a:schemeClr>
                </a:solidFill>
                <a:latin typeface="Tw Cen MT" panose="020B0602020104020603" pitchFamily="34" charset="0"/>
              </a:rPr>
              <a:t>Main Outputs: Qualification Management &amp; Programme Review</a:t>
            </a:r>
            <a:endParaRPr lang="en-ZA" dirty="0">
              <a:solidFill>
                <a:schemeClr val="accent6">
                  <a:lumMod val="50000"/>
                </a:schemeClr>
              </a:solidFill>
              <a:latin typeface="Tw Cen MT" panose="020B0602020104020603" pitchFamily="34" charset="0"/>
            </a:endParaRPr>
          </a:p>
        </p:txBody>
      </p:sp>
      <p:sp>
        <p:nvSpPr>
          <p:cNvPr id="3" name="Content Placeholder 2"/>
          <p:cNvSpPr>
            <a:spLocks noGrp="1"/>
          </p:cNvSpPr>
          <p:nvPr>
            <p:ph idx="1"/>
          </p:nvPr>
        </p:nvSpPr>
        <p:spPr>
          <a:xfrm>
            <a:off x="0" y="1340768"/>
            <a:ext cx="9180512" cy="5256584"/>
          </a:xfrm>
        </p:spPr>
        <p:txBody>
          <a:bodyPr/>
          <a:lstStyle/>
          <a:p>
            <a:pPr lvl="0">
              <a:buFont typeface="Wingdings" panose="05000000000000000000" pitchFamily="2" charset="2"/>
              <a:buChar char="§"/>
            </a:pPr>
            <a:r>
              <a:rPr lang="en-ZA" sz="3000" dirty="0">
                <a:latin typeface="Tw Cen MT" panose="020B0602020104020603" pitchFamily="34" charset="0"/>
              </a:rPr>
              <a:t>2 uploads of student achievement data for private HEIs </a:t>
            </a:r>
            <a:r>
              <a:rPr lang="en-ZA" sz="3000" dirty="0" smtClean="0">
                <a:latin typeface="Tw Cen MT" panose="020B0602020104020603" pitchFamily="34" charset="0"/>
              </a:rPr>
              <a:t>onto </a:t>
            </a:r>
            <a:r>
              <a:rPr lang="en-ZA" sz="3000" dirty="0">
                <a:latin typeface="Tw Cen MT" panose="020B0602020104020603" pitchFamily="34" charset="0"/>
              </a:rPr>
              <a:t>the National Learner Records Database (NLRD)</a:t>
            </a:r>
          </a:p>
          <a:p>
            <a:pPr lvl="0">
              <a:buFont typeface="Wingdings" panose="05000000000000000000" pitchFamily="2" charset="2"/>
              <a:buChar char="§"/>
            </a:pPr>
            <a:r>
              <a:rPr lang="en-ZA" sz="3000" dirty="0">
                <a:latin typeface="Tw Cen MT" panose="020B0602020104020603" pitchFamily="34" charset="0"/>
              </a:rPr>
              <a:t>Draft qualification standard for doctoral </a:t>
            </a:r>
            <a:r>
              <a:rPr lang="en-ZA" sz="3000" dirty="0" smtClean="0">
                <a:latin typeface="Tw Cen MT" panose="020B0602020104020603" pitchFamily="34" charset="0"/>
              </a:rPr>
              <a:t>studies completed, </a:t>
            </a:r>
            <a:r>
              <a:rPr lang="en-ZA" sz="3000" dirty="0">
                <a:latin typeface="Tw Cen MT" panose="020B0602020104020603" pitchFamily="34" charset="0"/>
              </a:rPr>
              <a:t>approved by the HEQC </a:t>
            </a:r>
            <a:r>
              <a:rPr lang="en-ZA" sz="3000" dirty="0" smtClean="0">
                <a:latin typeface="Tw Cen MT" panose="020B0602020104020603" pitchFamily="34" charset="0"/>
              </a:rPr>
              <a:t>&amp; </a:t>
            </a:r>
            <a:r>
              <a:rPr lang="en-ZA" sz="3000" dirty="0">
                <a:latin typeface="Tw Cen MT" panose="020B0602020104020603" pitchFamily="34" charset="0"/>
              </a:rPr>
              <a:t>released for </a:t>
            </a:r>
            <a:r>
              <a:rPr lang="en-ZA" sz="3000" dirty="0" smtClean="0">
                <a:latin typeface="Tw Cen MT" panose="020B0602020104020603" pitchFamily="34" charset="0"/>
              </a:rPr>
              <a:t>stakeholder consultation </a:t>
            </a:r>
          </a:p>
          <a:p>
            <a:pPr lvl="0">
              <a:buFont typeface="Wingdings" panose="05000000000000000000" pitchFamily="2" charset="2"/>
              <a:buChar char="§"/>
            </a:pPr>
            <a:r>
              <a:rPr lang="en-ZA" sz="3000" dirty="0" smtClean="0">
                <a:latin typeface="Tw Cen MT" panose="020B0602020104020603" pitchFamily="34" charset="0"/>
              </a:rPr>
              <a:t>4</a:t>
            </a:r>
            <a:r>
              <a:rPr lang="en-ZA" sz="3000" baseline="30000" dirty="0" smtClean="0">
                <a:latin typeface="Tw Cen MT" panose="020B0602020104020603" pitchFamily="34" charset="0"/>
              </a:rPr>
              <a:t>th</a:t>
            </a:r>
            <a:r>
              <a:rPr lang="en-ZA" sz="3000" dirty="0" smtClean="0">
                <a:latin typeface="Tw Cen MT" panose="020B0602020104020603" pitchFamily="34" charset="0"/>
              </a:rPr>
              <a:t> </a:t>
            </a:r>
            <a:r>
              <a:rPr lang="en-ZA" sz="3000" dirty="0">
                <a:latin typeface="Tw Cen MT" panose="020B0602020104020603" pitchFamily="34" charset="0"/>
              </a:rPr>
              <a:t>iteration of the draft qualification standard for Library Sciences completed</a:t>
            </a:r>
          </a:p>
          <a:p>
            <a:pPr lvl="0">
              <a:buFont typeface="Wingdings" panose="05000000000000000000" pitchFamily="2" charset="2"/>
              <a:buChar char="§"/>
            </a:pPr>
            <a:r>
              <a:rPr lang="en-ZA" sz="3000" dirty="0">
                <a:latin typeface="Tw Cen MT" panose="020B0602020104020603" pitchFamily="34" charset="0"/>
              </a:rPr>
              <a:t>National Report on the LLB Review </a:t>
            </a:r>
            <a:r>
              <a:rPr lang="en-ZA" sz="3000" dirty="0" smtClean="0">
                <a:latin typeface="Tw Cen MT" panose="020B0602020104020603" pitchFamily="34" charset="0"/>
              </a:rPr>
              <a:t>completed, approved </a:t>
            </a:r>
            <a:r>
              <a:rPr lang="en-ZA" sz="3000" dirty="0">
                <a:latin typeface="Tw Cen MT" panose="020B0602020104020603" pitchFamily="34" charset="0"/>
              </a:rPr>
              <a:t>by the </a:t>
            </a:r>
            <a:r>
              <a:rPr lang="en-ZA" sz="3000" dirty="0" smtClean="0">
                <a:latin typeface="Tw Cen MT" panose="020B0602020104020603" pitchFamily="34" charset="0"/>
              </a:rPr>
              <a:t>HEQC &amp; released</a:t>
            </a:r>
            <a:endParaRPr lang="en-ZA" sz="3000" dirty="0">
              <a:latin typeface="Tw Cen MT" panose="020B0602020104020603" pitchFamily="34" charset="0"/>
            </a:endParaRPr>
          </a:p>
          <a:p>
            <a:endParaRPr lang="en-ZA" dirty="0"/>
          </a:p>
        </p:txBody>
      </p:sp>
    </p:spTree>
    <p:extLst>
      <p:ext uri="{BB962C8B-B14F-4D97-AF65-F5344CB8AC3E}">
        <p14:creationId xmlns:p14="http://schemas.microsoft.com/office/powerpoint/2010/main" xmlns="" val="3433135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28689"/>
          </a:xfrm>
        </p:spPr>
        <p:txBody>
          <a:bodyPr/>
          <a:lstStyle/>
          <a:p>
            <a:r>
              <a:rPr lang="en-ZA" dirty="0" smtClean="0">
                <a:solidFill>
                  <a:schemeClr val="accent6">
                    <a:lumMod val="50000"/>
                  </a:schemeClr>
                </a:solidFill>
                <a:latin typeface="Tw Cen MT" panose="020B0602020104020603" pitchFamily="34" charset="0"/>
              </a:rPr>
              <a:t>Main Outputs: Research, Monitoring &amp; Advice</a:t>
            </a:r>
            <a:endParaRPr lang="en-ZA" dirty="0">
              <a:solidFill>
                <a:schemeClr val="accent6">
                  <a:lumMod val="50000"/>
                </a:schemeClr>
              </a:solidFill>
              <a:latin typeface="Tw Cen MT" panose="020B0602020104020603" pitchFamily="34" charset="0"/>
            </a:endParaRPr>
          </a:p>
        </p:txBody>
      </p:sp>
      <p:sp>
        <p:nvSpPr>
          <p:cNvPr id="3" name="Content Placeholder 2"/>
          <p:cNvSpPr>
            <a:spLocks noGrp="1"/>
          </p:cNvSpPr>
          <p:nvPr>
            <p:ph idx="1"/>
          </p:nvPr>
        </p:nvSpPr>
        <p:spPr>
          <a:xfrm>
            <a:off x="0" y="928690"/>
            <a:ext cx="9180512" cy="5687912"/>
          </a:xfrm>
        </p:spPr>
        <p:txBody>
          <a:bodyPr/>
          <a:lstStyle/>
          <a:p>
            <a:pPr lvl="0">
              <a:buFont typeface="Wingdings" panose="05000000000000000000" pitchFamily="2" charset="2"/>
              <a:buChar char="§"/>
            </a:pPr>
            <a:r>
              <a:rPr lang="en-ZA" sz="3000" dirty="0">
                <a:latin typeface="Tw Cen MT" panose="020B0602020104020603" pitchFamily="34" charset="0"/>
              </a:rPr>
              <a:t>Publication of </a:t>
            </a:r>
            <a:r>
              <a:rPr lang="en-ZA" sz="3000" i="1" dirty="0" err="1">
                <a:latin typeface="Tw Cen MT" panose="020B0602020104020603" pitchFamily="34" charset="0"/>
              </a:rPr>
              <a:t>Kagisano</a:t>
            </a:r>
            <a:r>
              <a:rPr lang="en-ZA" sz="3000" i="1" dirty="0">
                <a:latin typeface="Tw Cen MT" panose="020B0602020104020603" pitchFamily="34" charset="0"/>
              </a:rPr>
              <a:t> 11</a:t>
            </a:r>
            <a:r>
              <a:rPr lang="en-ZA" sz="3000" dirty="0">
                <a:latin typeface="Tw Cen MT" panose="020B0602020104020603" pitchFamily="34" charset="0"/>
              </a:rPr>
              <a:t> on ‘Constituting Higher Education’</a:t>
            </a:r>
          </a:p>
          <a:p>
            <a:pPr lvl="0">
              <a:buFont typeface="Wingdings" panose="05000000000000000000" pitchFamily="2" charset="2"/>
              <a:buChar char="§"/>
            </a:pPr>
            <a:r>
              <a:rPr lang="en-ZA" sz="3000" dirty="0">
                <a:latin typeface="Tw Cen MT" panose="020B0602020104020603" pitchFamily="34" charset="0"/>
              </a:rPr>
              <a:t>Publication of </a:t>
            </a:r>
            <a:r>
              <a:rPr lang="en-ZA" sz="3000" i="1" dirty="0" err="1">
                <a:latin typeface="Tw Cen MT" panose="020B0602020104020603" pitchFamily="34" charset="0"/>
              </a:rPr>
              <a:t>Vitalstats</a:t>
            </a:r>
            <a:r>
              <a:rPr lang="en-ZA" sz="3000" dirty="0">
                <a:latin typeface="Tw Cen MT" panose="020B0602020104020603" pitchFamily="34" charset="0"/>
              </a:rPr>
              <a:t> 2015, </a:t>
            </a:r>
            <a:r>
              <a:rPr lang="en-ZA" sz="3000" dirty="0" smtClean="0">
                <a:latin typeface="Tw Cen MT" panose="020B0602020104020603" pitchFamily="34" charset="0"/>
              </a:rPr>
              <a:t>&amp; </a:t>
            </a:r>
            <a:r>
              <a:rPr lang="en-ZA" sz="3000" i="1" dirty="0" err="1" smtClean="0">
                <a:latin typeface="Tw Cen MT" panose="020B0602020104020603" pitchFamily="34" charset="0"/>
              </a:rPr>
              <a:t>VitalStats</a:t>
            </a:r>
            <a:r>
              <a:rPr lang="en-ZA" sz="3000" dirty="0" smtClean="0">
                <a:latin typeface="Tw Cen MT" panose="020B0602020104020603" pitchFamily="34" charset="0"/>
              </a:rPr>
              <a:t> </a:t>
            </a:r>
            <a:r>
              <a:rPr lang="en-ZA" sz="3000" dirty="0">
                <a:latin typeface="Tw Cen MT" panose="020B0602020104020603" pitchFamily="34" charset="0"/>
              </a:rPr>
              <a:t>2016</a:t>
            </a:r>
          </a:p>
          <a:p>
            <a:pPr lvl="0">
              <a:buFont typeface="Wingdings" panose="05000000000000000000" pitchFamily="2" charset="2"/>
              <a:buChar char="§"/>
            </a:pPr>
            <a:r>
              <a:rPr lang="en-ZA" sz="3000" dirty="0">
                <a:latin typeface="Tw Cen MT" panose="020B0602020104020603" pitchFamily="34" charset="0"/>
              </a:rPr>
              <a:t>Online publication of 5 issues of monitoring briefs entitled </a:t>
            </a:r>
            <a:r>
              <a:rPr lang="en-ZA" sz="3000" i="1" dirty="0" err="1">
                <a:latin typeface="Tw Cen MT" panose="020B0602020104020603" pitchFamily="34" charset="0"/>
              </a:rPr>
              <a:t>BrieflySpeaking</a:t>
            </a:r>
            <a:endParaRPr lang="en-ZA" sz="3000" dirty="0">
              <a:latin typeface="Tw Cen MT" panose="020B0602020104020603" pitchFamily="34" charset="0"/>
            </a:endParaRPr>
          </a:p>
          <a:p>
            <a:pPr lvl="0">
              <a:buFont typeface="Wingdings" panose="05000000000000000000" pitchFamily="2" charset="2"/>
              <a:buChar char="§"/>
            </a:pPr>
            <a:r>
              <a:rPr lang="en-ZA" sz="3000" dirty="0">
                <a:latin typeface="Tw Cen MT" panose="020B0602020104020603" pitchFamily="34" charset="0"/>
              </a:rPr>
              <a:t>Advice on the proposed Policy on the Minimum Admission Requirements for Entry into Higher Education Institutions’ Programmes Requiring a National Senior Certificate for Adults (NASCA)</a:t>
            </a:r>
          </a:p>
          <a:p>
            <a:pPr lvl="0">
              <a:buFont typeface="Wingdings" panose="05000000000000000000" pitchFamily="2" charset="2"/>
              <a:buChar char="§"/>
            </a:pPr>
            <a:r>
              <a:rPr lang="en-ZA" sz="3000" dirty="0">
                <a:latin typeface="Tw Cen MT" panose="020B0602020104020603" pitchFamily="34" charset="0"/>
              </a:rPr>
              <a:t>Comments on various DHET draft policy documents</a:t>
            </a:r>
          </a:p>
          <a:p>
            <a:pPr>
              <a:buFont typeface="Wingdings" panose="05000000000000000000" pitchFamily="2" charset="2"/>
              <a:buChar char="§"/>
            </a:pPr>
            <a:endParaRPr lang="en-ZA" sz="3000" dirty="0">
              <a:latin typeface="Tw Cen MT" panose="020B0602020104020603" pitchFamily="34" charset="0"/>
            </a:endParaRPr>
          </a:p>
        </p:txBody>
      </p:sp>
    </p:spTree>
    <p:extLst>
      <p:ext uri="{BB962C8B-B14F-4D97-AF65-F5344CB8AC3E}">
        <p14:creationId xmlns:p14="http://schemas.microsoft.com/office/powerpoint/2010/main" xmlns="" val="10919278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28689"/>
          </a:xfrm>
        </p:spPr>
        <p:txBody>
          <a:bodyPr/>
          <a:lstStyle/>
          <a:p>
            <a:r>
              <a:rPr lang="en-ZA" dirty="0" smtClean="0">
                <a:solidFill>
                  <a:schemeClr val="accent6">
                    <a:lumMod val="50000"/>
                  </a:schemeClr>
                </a:solidFill>
                <a:latin typeface="Tw Cen MT" panose="020B0602020104020603" pitchFamily="34" charset="0"/>
              </a:rPr>
              <a:t>Main Outputs: Administration &amp; Support</a:t>
            </a:r>
            <a:endParaRPr lang="en-ZA" dirty="0">
              <a:solidFill>
                <a:schemeClr val="accent6">
                  <a:lumMod val="50000"/>
                </a:schemeClr>
              </a:solidFill>
              <a:latin typeface="Tw Cen MT" panose="020B0602020104020603" pitchFamily="34" charset="0"/>
            </a:endParaRPr>
          </a:p>
        </p:txBody>
      </p:sp>
      <p:sp>
        <p:nvSpPr>
          <p:cNvPr id="3" name="Content Placeholder 2"/>
          <p:cNvSpPr>
            <a:spLocks noGrp="1"/>
          </p:cNvSpPr>
          <p:nvPr>
            <p:ph idx="1"/>
          </p:nvPr>
        </p:nvSpPr>
        <p:spPr>
          <a:xfrm>
            <a:off x="0" y="928690"/>
            <a:ext cx="9180512" cy="5687912"/>
          </a:xfrm>
        </p:spPr>
        <p:txBody>
          <a:bodyPr/>
          <a:lstStyle/>
          <a:p>
            <a:pPr lvl="0">
              <a:buFont typeface="Wingdings" panose="05000000000000000000" pitchFamily="2" charset="2"/>
              <a:buChar char="§"/>
            </a:pPr>
            <a:r>
              <a:rPr lang="en-ZA" sz="3000" dirty="0">
                <a:latin typeface="Tw Cen MT" panose="020B0602020104020603" pitchFamily="34" charset="0"/>
              </a:rPr>
              <a:t>Clean Audit Report (Auditor-General SA)</a:t>
            </a:r>
          </a:p>
          <a:p>
            <a:pPr lvl="0">
              <a:buFont typeface="Wingdings" panose="05000000000000000000" pitchFamily="2" charset="2"/>
              <a:buChar char="§"/>
            </a:pPr>
            <a:r>
              <a:rPr lang="en-ZA" sz="3000" dirty="0">
                <a:latin typeface="Tw Cen MT" panose="020B0602020104020603" pitchFamily="34" charset="0"/>
              </a:rPr>
              <a:t>Regional Workshop on Quality Assurance in Higher Education for Southern Africa, organised with financial assistance from the German Academic Exchange Services (DAAD)</a:t>
            </a:r>
          </a:p>
          <a:p>
            <a:pPr lvl="0">
              <a:buFont typeface="Wingdings" panose="05000000000000000000" pitchFamily="2" charset="2"/>
              <a:buChar char="§"/>
            </a:pPr>
            <a:r>
              <a:rPr lang="en-ZA" sz="3000" dirty="0">
                <a:latin typeface="Tw Cen MT" panose="020B0602020104020603" pitchFamily="34" charset="0"/>
              </a:rPr>
              <a:t>International colloquium on a framework for interaction, coordination </a:t>
            </a:r>
            <a:r>
              <a:rPr lang="en-ZA" sz="3000" dirty="0" smtClean="0">
                <a:latin typeface="Tw Cen MT" panose="020B0602020104020603" pitchFamily="34" charset="0"/>
              </a:rPr>
              <a:t>&amp; </a:t>
            </a:r>
            <a:r>
              <a:rPr lang="en-ZA" sz="3000" dirty="0">
                <a:latin typeface="Tw Cen MT" panose="020B0602020104020603" pitchFamily="34" charset="0"/>
              </a:rPr>
              <a:t>collaboration in PSET, organised jointly with the DHET </a:t>
            </a:r>
            <a:r>
              <a:rPr lang="en-ZA" sz="3000" dirty="0" smtClean="0">
                <a:latin typeface="Tw Cen MT" panose="020B0602020104020603" pitchFamily="34" charset="0"/>
              </a:rPr>
              <a:t>&amp; </a:t>
            </a:r>
            <a:r>
              <a:rPr lang="en-ZA" sz="3000" dirty="0">
                <a:latin typeface="Tw Cen MT" panose="020B0602020104020603" pitchFamily="34" charset="0"/>
              </a:rPr>
              <a:t>the EU Dialogue Facility </a:t>
            </a:r>
            <a:r>
              <a:rPr lang="en-ZA" sz="3000" dirty="0" smtClean="0">
                <a:latin typeface="Tw Cen MT" panose="020B0602020104020603" pitchFamily="34" charset="0"/>
              </a:rPr>
              <a:t>Programme</a:t>
            </a:r>
          </a:p>
          <a:p>
            <a:pPr>
              <a:buFont typeface="Wingdings" panose="05000000000000000000" pitchFamily="2" charset="2"/>
              <a:buChar char="§"/>
            </a:pPr>
            <a:r>
              <a:rPr lang="en-ZA" sz="3000" dirty="0">
                <a:latin typeface="Tw Cen MT" panose="020B0602020104020603" pitchFamily="34" charset="0"/>
              </a:rPr>
              <a:t>Hosting of delegations from QA Bodies in Mozambique, Botswana </a:t>
            </a:r>
            <a:r>
              <a:rPr lang="en-ZA" sz="3000" dirty="0" smtClean="0">
                <a:latin typeface="Tw Cen MT" panose="020B0602020104020603" pitchFamily="34" charset="0"/>
              </a:rPr>
              <a:t>&amp; </a:t>
            </a:r>
            <a:r>
              <a:rPr lang="en-ZA" sz="3000" dirty="0">
                <a:latin typeface="Tw Cen MT" panose="020B0602020104020603" pitchFamily="34" charset="0"/>
              </a:rPr>
              <a:t>Oman</a:t>
            </a:r>
          </a:p>
          <a:p>
            <a:pPr lvl="0">
              <a:buFont typeface="Wingdings" panose="05000000000000000000" pitchFamily="2" charset="2"/>
              <a:buChar char="§"/>
            </a:pPr>
            <a:endParaRPr lang="en-ZA" sz="3000" dirty="0">
              <a:latin typeface="Tw Cen MT" panose="020B0602020104020603" pitchFamily="34" charset="0"/>
            </a:endParaRPr>
          </a:p>
          <a:p>
            <a:pPr marL="0" indent="0">
              <a:buNone/>
            </a:pPr>
            <a:endParaRPr lang="en-ZA" sz="3000" dirty="0">
              <a:latin typeface="Tw Cen MT" panose="020B0602020104020603" pitchFamily="34" charset="0"/>
            </a:endParaRPr>
          </a:p>
        </p:txBody>
      </p:sp>
    </p:spTree>
    <p:extLst>
      <p:ext uri="{BB962C8B-B14F-4D97-AF65-F5344CB8AC3E}">
        <p14:creationId xmlns:p14="http://schemas.microsoft.com/office/powerpoint/2010/main" xmlns="" val="27205314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36711"/>
          </a:xfrm>
        </p:spPr>
        <p:txBody>
          <a:bodyPr/>
          <a:lstStyle/>
          <a:p>
            <a:pPr algn="l">
              <a:defRPr/>
            </a:pPr>
            <a:r>
              <a:rPr lang="en-ZA" sz="3000" dirty="0" smtClean="0">
                <a:latin typeface="Tw Cen MT" panose="020B0602020104020603" pitchFamily="34" charset="0"/>
              </a:rPr>
              <a:t>Part 2: Performance Highlights</a:t>
            </a:r>
            <a:endParaRPr lang="en-ZA" sz="3000" dirty="0">
              <a:latin typeface="Tw Cen MT" panose="020B0602020104020603" pitchFamily="34" charset="0"/>
            </a:endParaRPr>
          </a:p>
        </p:txBody>
      </p:sp>
      <p:sp>
        <p:nvSpPr>
          <p:cNvPr id="87043" name="Content Placeholder 2"/>
          <p:cNvSpPr>
            <a:spLocks noGrp="1"/>
          </p:cNvSpPr>
          <p:nvPr>
            <p:ph idx="1"/>
          </p:nvPr>
        </p:nvSpPr>
        <p:spPr>
          <a:xfrm>
            <a:off x="0" y="836712"/>
            <a:ext cx="9144000" cy="5472608"/>
          </a:xfrm>
        </p:spPr>
        <p:txBody>
          <a:bodyPr>
            <a:normAutofit/>
          </a:bodyPr>
          <a:lstStyle/>
          <a:p>
            <a:pPr>
              <a:buFont typeface="Wingdings" panose="05000000000000000000" pitchFamily="2" charset="2"/>
              <a:buChar char="§"/>
            </a:pPr>
            <a:r>
              <a:rPr lang="en-ZA" sz="2800" dirty="0" smtClean="0">
                <a:latin typeface="Tw Cen MT" panose="020B0602020104020603" pitchFamily="34" charset="0"/>
              </a:rPr>
              <a:t>The Performance Environment</a:t>
            </a:r>
          </a:p>
          <a:p>
            <a:pPr>
              <a:buFont typeface="Wingdings" panose="05000000000000000000" pitchFamily="2" charset="2"/>
              <a:buChar char="§"/>
            </a:pPr>
            <a:r>
              <a:rPr lang="en-ZA" sz="2800" dirty="0" smtClean="0">
                <a:latin typeface="Tw Cen MT" panose="020B0602020104020603" pitchFamily="34" charset="0"/>
              </a:rPr>
              <a:t>Performance Summary Statistics</a:t>
            </a:r>
          </a:p>
          <a:p>
            <a:pPr>
              <a:buFont typeface="Wingdings" panose="05000000000000000000" pitchFamily="2" charset="2"/>
              <a:buChar char="§"/>
            </a:pPr>
            <a:r>
              <a:rPr lang="en-ZA" sz="2800" dirty="0" smtClean="0">
                <a:latin typeface="Tw Cen MT" panose="020B0602020104020603" pitchFamily="34" charset="0"/>
              </a:rPr>
              <a:t>Performance Overview</a:t>
            </a:r>
          </a:p>
          <a:p>
            <a:pPr>
              <a:buFont typeface="Wingdings" panose="05000000000000000000" pitchFamily="2" charset="2"/>
              <a:buChar char="§"/>
            </a:pPr>
            <a:r>
              <a:rPr lang="en-ZA" sz="2800" dirty="0" smtClean="0">
                <a:latin typeface="Tw Cen MT" panose="020B0602020104020603" pitchFamily="34" charset="0"/>
              </a:rPr>
              <a:t>Main outputs per programme</a:t>
            </a:r>
          </a:p>
          <a:p>
            <a:pPr marL="0" indent="0">
              <a:buNone/>
            </a:pPr>
            <a:endParaRPr lang="en-ZA" sz="2800" dirty="0" smtClean="0"/>
          </a:p>
          <a:p>
            <a:pPr marL="0" indent="0">
              <a:buNone/>
            </a:pPr>
            <a:r>
              <a:rPr lang="en-ZA" sz="3000" b="1" dirty="0" smtClean="0">
                <a:latin typeface="Tw Cen MT" panose="020B0602020104020603" pitchFamily="34" charset="0"/>
              </a:rPr>
              <a:t>Part 3: Financial Performance </a:t>
            </a:r>
          </a:p>
          <a:p>
            <a:pPr>
              <a:buFont typeface="Wingdings" panose="05000000000000000000" pitchFamily="2" charset="2"/>
              <a:buChar char="§"/>
            </a:pPr>
            <a:r>
              <a:rPr lang="en-ZA" sz="2800" dirty="0" smtClean="0">
                <a:latin typeface="Tw Cen MT" panose="020B0602020104020603" pitchFamily="34" charset="0"/>
              </a:rPr>
              <a:t>Analysis of Statement of Financial Position</a:t>
            </a:r>
          </a:p>
          <a:p>
            <a:pPr>
              <a:buFont typeface="Wingdings" panose="05000000000000000000" pitchFamily="2" charset="2"/>
              <a:buChar char="§"/>
            </a:pPr>
            <a:r>
              <a:rPr lang="en-ZA" sz="2800" dirty="0" smtClean="0">
                <a:latin typeface="Tw Cen MT" panose="020B0602020104020603" pitchFamily="34" charset="0"/>
              </a:rPr>
              <a:t>Reasons for Variances on the Budget &amp; Actual Expenditure</a:t>
            </a:r>
          </a:p>
          <a:p>
            <a:pPr>
              <a:buFont typeface="Wingdings" panose="05000000000000000000" pitchFamily="2" charset="2"/>
              <a:buChar char="§"/>
            </a:pPr>
            <a:r>
              <a:rPr lang="en-ZA" sz="2800" dirty="0" smtClean="0">
                <a:latin typeface="Tw Cen MT" panose="020B0602020104020603" pitchFamily="34" charset="0"/>
              </a:rPr>
              <a:t>Ten Top Cost Drivers &amp; their Percentage Contribution …….</a:t>
            </a:r>
          </a:p>
          <a:p>
            <a:pPr>
              <a:buFont typeface="Wingdings" panose="05000000000000000000" pitchFamily="2" charset="2"/>
              <a:buChar char="§"/>
            </a:pPr>
            <a:r>
              <a:rPr lang="en-ZA" sz="2800" dirty="0" smtClean="0">
                <a:latin typeface="Tw Cen MT" panose="020B0602020104020603" pitchFamily="34" charset="0"/>
              </a:rPr>
              <a:t>Report of the AGSA</a:t>
            </a:r>
          </a:p>
        </p:txBody>
      </p:sp>
    </p:spTree>
    <p:extLst>
      <p:ext uri="{BB962C8B-B14F-4D97-AF65-F5344CB8AC3E}">
        <p14:creationId xmlns:p14="http://schemas.microsoft.com/office/powerpoint/2010/main" xmlns="" val="420550129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Content Placeholder 2"/>
          <p:cNvSpPr>
            <a:spLocks noGrp="1"/>
          </p:cNvSpPr>
          <p:nvPr>
            <p:ph idx="1"/>
          </p:nvPr>
        </p:nvSpPr>
        <p:spPr>
          <a:xfrm>
            <a:off x="0" y="44624"/>
            <a:ext cx="9144000" cy="6192688"/>
          </a:xfrm>
        </p:spPr>
        <p:txBody>
          <a:bodyPr>
            <a:normAutofit/>
          </a:bodyPr>
          <a:lstStyle/>
          <a:p>
            <a:pPr marL="0" indent="0">
              <a:buNone/>
            </a:pPr>
            <a:endParaRPr lang="en-ZA" sz="2800" dirty="0" smtClean="0"/>
          </a:p>
          <a:p>
            <a:pPr lvl="0">
              <a:buFont typeface="Wingdings" panose="05000000000000000000" pitchFamily="2" charset="2"/>
              <a:buChar char="§"/>
            </a:pPr>
            <a:r>
              <a:rPr lang="en-ZA" sz="3000" dirty="0">
                <a:latin typeface="Tw Cen MT" panose="020B0602020104020603" pitchFamily="34" charset="0"/>
              </a:rPr>
              <a:t>2017 NQF Impact Study on patterns </a:t>
            </a:r>
            <a:r>
              <a:rPr lang="en-ZA" sz="3000" dirty="0" smtClean="0">
                <a:latin typeface="Tw Cen MT" panose="020B0602020104020603" pitchFamily="34" charset="0"/>
              </a:rPr>
              <a:t>&amp; </a:t>
            </a:r>
            <a:r>
              <a:rPr lang="en-ZA" sz="3000" dirty="0">
                <a:latin typeface="Tw Cen MT" panose="020B0602020104020603" pitchFamily="34" charset="0"/>
              </a:rPr>
              <a:t>trends of student movement between public universities </a:t>
            </a:r>
            <a:r>
              <a:rPr lang="en-ZA" sz="3000" dirty="0" smtClean="0">
                <a:latin typeface="Tw Cen MT" panose="020B0602020104020603" pitchFamily="34" charset="0"/>
              </a:rPr>
              <a:t>&amp; </a:t>
            </a:r>
            <a:r>
              <a:rPr lang="en-ZA" sz="3000" dirty="0">
                <a:latin typeface="Tw Cen MT" panose="020B0602020104020603" pitchFamily="34" charset="0"/>
              </a:rPr>
              <a:t>private HEIs, coordinated by SAQA</a:t>
            </a:r>
          </a:p>
          <a:p>
            <a:pPr lvl="0">
              <a:buFont typeface="Wingdings" panose="05000000000000000000" pitchFamily="2" charset="2"/>
              <a:buChar char="§"/>
            </a:pPr>
            <a:r>
              <a:rPr lang="en-ZA" sz="3000" dirty="0">
                <a:latin typeface="Tw Cen MT" panose="020B0602020104020603" pitchFamily="34" charset="0"/>
              </a:rPr>
              <a:t>Consultative workshops for public HEIs, </a:t>
            </a:r>
            <a:r>
              <a:rPr lang="en-ZA" sz="3000" dirty="0" smtClean="0">
                <a:latin typeface="Tw Cen MT" panose="020B0602020104020603" pitchFamily="34" charset="0"/>
              </a:rPr>
              <a:t>&amp; another </a:t>
            </a:r>
            <a:r>
              <a:rPr lang="en-ZA" sz="3000" dirty="0">
                <a:latin typeface="Tw Cen MT" panose="020B0602020104020603" pitchFamily="34" charset="0"/>
              </a:rPr>
              <a:t>for private </a:t>
            </a:r>
            <a:r>
              <a:rPr lang="en-ZA" sz="3000" dirty="0" smtClean="0">
                <a:latin typeface="Tw Cen MT" panose="020B0602020104020603" pitchFamily="34" charset="0"/>
              </a:rPr>
              <a:t>HEIs, </a:t>
            </a:r>
            <a:r>
              <a:rPr lang="en-ZA" sz="3000" dirty="0">
                <a:latin typeface="Tw Cen MT" panose="020B0602020104020603" pitchFamily="34" charset="0"/>
              </a:rPr>
              <a:t>on proposals for a new approach to QA</a:t>
            </a:r>
          </a:p>
          <a:p>
            <a:pPr lvl="0">
              <a:buFont typeface="Wingdings" panose="05000000000000000000" pitchFamily="2" charset="2"/>
              <a:buChar char="§"/>
            </a:pPr>
            <a:r>
              <a:rPr lang="en-ZA" sz="3000" dirty="0" smtClean="0">
                <a:latin typeface="Tw Cen MT" panose="020B0602020104020603" pitchFamily="34" charset="0"/>
              </a:rPr>
              <a:t>Publication </a:t>
            </a:r>
            <a:r>
              <a:rPr lang="en-ZA" sz="3000" dirty="0">
                <a:latin typeface="Tw Cen MT" panose="020B0602020104020603" pitchFamily="34" charset="0"/>
              </a:rPr>
              <a:t>of 3 issues of </a:t>
            </a:r>
            <a:r>
              <a:rPr lang="en-ZA" sz="3000" dirty="0">
                <a:latin typeface="Lucida Calligraphy" panose="03010101010101010101" pitchFamily="66" charset="0"/>
              </a:rPr>
              <a:t>Quality Matters</a:t>
            </a:r>
            <a:r>
              <a:rPr lang="en-ZA" sz="3000" dirty="0">
                <a:latin typeface="Tw Cen MT" panose="020B0602020104020603" pitchFamily="34" charset="0"/>
              </a:rPr>
              <a:t>, the CHE’s electronic newsletter</a:t>
            </a:r>
          </a:p>
          <a:p>
            <a:pPr marL="0" lvl="0" indent="0">
              <a:buNone/>
            </a:pPr>
            <a:endParaRPr lang="en-ZA" sz="2800" dirty="0"/>
          </a:p>
          <a:p>
            <a:pPr marL="0" lvl="0" indent="0">
              <a:buNone/>
            </a:pPr>
            <a:endParaRPr lang="en-ZA" sz="3600" b="1" dirty="0" smtClean="0"/>
          </a:p>
          <a:p>
            <a:pPr marL="0" indent="0">
              <a:buNone/>
            </a:pPr>
            <a:endParaRPr lang="en-ZA" sz="3600" b="1" dirty="0" smtClean="0"/>
          </a:p>
          <a:p>
            <a:pPr marL="0" indent="0">
              <a:buNone/>
            </a:pPr>
            <a:endParaRPr lang="en-ZA" dirty="0" smtClean="0"/>
          </a:p>
          <a:p>
            <a:pPr marL="0" indent="0">
              <a:buNone/>
            </a:pPr>
            <a:endParaRPr lang="en-ZA" dirty="0" smtClean="0"/>
          </a:p>
        </p:txBody>
      </p:sp>
    </p:spTree>
    <p:extLst>
      <p:ext uri="{BB962C8B-B14F-4D97-AF65-F5344CB8AC3E}">
        <p14:creationId xmlns:p14="http://schemas.microsoft.com/office/powerpoint/2010/main" xmlns="" val="69614098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620688"/>
            <a:ext cx="9144000" cy="5904656"/>
          </a:xfrm>
          <a:prstGeom prst="rect">
            <a:avLst/>
          </a:prstGeom>
          <a:ln>
            <a:noFill/>
          </a:ln>
          <a:effectLst>
            <a:outerShdw blurRad="292100" dist="139700" dir="2700000" algn="tl" rotWithShape="0">
              <a:srgbClr val="333333">
                <a:alpha val="65000"/>
              </a:srgbClr>
            </a:outerShdw>
          </a:effectLst>
        </p:spPr>
      </p:pic>
      <p:sp>
        <p:nvSpPr>
          <p:cNvPr id="5" name="Title 1"/>
          <p:cNvSpPr>
            <a:spLocks noGrp="1"/>
          </p:cNvSpPr>
          <p:nvPr>
            <p:ph type="title"/>
          </p:nvPr>
        </p:nvSpPr>
        <p:spPr>
          <a:xfrm>
            <a:off x="0" y="0"/>
            <a:ext cx="9144000" cy="548680"/>
          </a:xfrm>
        </p:spPr>
        <p:txBody>
          <a:bodyPr/>
          <a:lstStyle/>
          <a:p>
            <a:r>
              <a:rPr lang="en-ZA" sz="3000" dirty="0" smtClean="0">
                <a:solidFill>
                  <a:schemeClr val="accent6">
                    <a:lumMod val="50000"/>
                  </a:schemeClr>
                </a:solidFill>
                <a:latin typeface="Tw Cen MT" panose="020B0602020104020603" pitchFamily="34" charset="0"/>
              </a:rPr>
              <a:t>Consultative Workshop in Progress: Public Universities</a:t>
            </a:r>
            <a:endParaRPr lang="en-ZA" sz="3000" dirty="0">
              <a:solidFill>
                <a:schemeClr val="accent6">
                  <a:lumMod val="50000"/>
                </a:schemeClr>
              </a:solidFill>
              <a:latin typeface="Tw Cen MT" panose="020B0602020104020603" pitchFamily="34" charset="0"/>
            </a:endParaRPr>
          </a:p>
        </p:txBody>
      </p:sp>
    </p:spTree>
    <p:extLst>
      <p:ext uri="{BB962C8B-B14F-4D97-AF65-F5344CB8AC3E}">
        <p14:creationId xmlns:p14="http://schemas.microsoft.com/office/powerpoint/2010/main" xmlns="" val="94118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6512" y="548680"/>
            <a:ext cx="9180512" cy="5976664"/>
          </a:xfrm>
          <a:prstGeom prst="rect">
            <a:avLst/>
          </a:prstGeom>
          <a:ln>
            <a:noFill/>
          </a:ln>
          <a:effectLst>
            <a:outerShdw blurRad="292100" dist="139700" dir="2700000" algn="tl" rotWithShape="0">
              <a:srgbClr val="333333">
                <a:alpha val="65000"/>
              </a:srgbClr>
            </a:outerShdw>
          </a:effectLst>
        </p:spPr>
      </p:pic>
      <p:sp>
        <p:nvSpPr>
          <p:cNvPr id="5" name="Title 1"/>
          <p:cNvSpPr>
            <a:spLocks noGrp="1"/>
          </p:cNvSpPr>
          <p:nvPr>
            <p:ph type="title"/>
          </p:nvPr>
        </p:nvSpPr>
        <p:spPr>
          <a:xfrm>
            <a:off x="-36512" y="1"/>
            <a:ext cx="9180512" cy="548679"/>
          </a:xfrm>
        </p:spPr>
        <p:txBody>
          <a:bodyPr/>
          <a:lstStyle/>
          <a:p>
            <a:r>
              <a:rPr lang="en-ZA" sz="3000" dirty="0" smtClean="0">
                <a:solidFill>
                  <a:schemeClr val="accent6">
                    <a:lumMod val="50000"/>
                  </a:schemeClr>
                </a:solidFill>
                <a:latin typeface="Tw Cen MT" panose="020B0602020104020603" pitchFamily="34" charset="0"/>
              </a:rPr>
              <a:t>Consultative </a:t>
            </a:r>
            <a:r>
              <a:rPr lang="en-ZA" sz="3000" dirty="0">
                <a:solidFill>
                  <a:schemeClr val="accent6">
                    <a:lumMod val="50000"/>
                  </a:schemeClr>
                </a:solidFill>
                <a:latin typeface="Tw Cen MT" panose="020B0602020104020603" pitchFamily="34" charset="0"/>
              </a:rPr>
              <a:t>Workshop in Progress: </a:t>
            </a:r>
            <a:r>
              <a:rPr lang="en-ZA" sz="3000" dirty="0" smtClean="0">
                <a:solidFill>
                  <a:schemeClr val="accent6">
                    <a:lumMod val="50000"/>
                  </a:schemeClr>
                </a:solidFill>
                <a:latin typeface="Tw Cen MT" panose="020B0602020104020603" pitchFamily="34" charset="0"/>
              </a:rPr>
              <a:t>Private HEIs</a:t>
            </a:r>
            <a:endParaRPr lang="en-ZA" sz="3000" dirty="0"/>
          </a:p>
        </p:txBody>
      </p:sp>
    </p:spTree>
    <p:extLst>
      <p:ext uri="{BB962C8B-B14F-4D97-AF65-F5344CB8AC3E}">
        <p14:creationId xmlns:p14="http://schemas.microsoft.com/office/powerpoint/2010/main" xmlns="" val="41524533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340767"/>
          </a:xfrm>
        </p:spPr>
        <p:txBody>
          <a:bodyPr/>
          <a:lstStyle/>
          <a:p>
            <a:r>
              <a:rPr lang="en-ZA" dirty="0" smtClean="0">
                <a:solidFill>
                  <a:srgbClr val="993300"/>
                </a:solidFill>
                <a:latin typeface="Tw Cen MT" panose="020B0602020104020603" pitchFamily="34" charset="0"/>
              </a:rPr>
              <a:t>Part 3 </a:t>
            </a:r>
            <a:br>
              <a:rPr lang="en-ZA" dirty="0" smtClean="0">
                <a:solidFill>
                  <a:srgbClr val="993300"/>
                </a:solidFill>
                <a:latin typeface="Tw Cen MT" panose="020B0602020104020603" pitchFamily="34" charset="0"/>
              </a:rPr>
            </a:br>
            <a:r>
              <a:rPr lang="en-ZA" dirty="0" smtClean="0">
                <a:solidFill>
                  <a:srgbClr val="993300"/>
                </a:solidFill>
                <a:latin typeface="Tw Cen MT" panose="020B0602020104020603" pitchFamily="34" charset="0"/>
              </a:rPr>
              <a:t>Financial Performance </a:t>
            </a:r>
            <a:endParaRPr lang="en-ZA" dirty="0">
              <a:solidFill>
                <a:srgbClr val="993300"/>
              </a:solidFill>
              <a:latin typeface="Tw Cen MT" panose="020B0602020104020603" pitchFamily="34" charset="0"/>
            </a:endParaRPr>
          </a:p>
        </p:txBody>
      </p:sp>
      <p:sp>
        <p:nvSpPr>
          <p:cNvPr id="88067" name="Content Placeholder 2"/>
          <p:cNvSpPr>
            <a:spLocks noGrp="1"/>
          </p:cNvSpPr>
          <p:nvPr>
            <p:ph idx="1"/>
          </p:nvPr>
        </p:nvSpPr>
        <p:spPr>
          <a:xfrm>
            <a:off x="0" y="1214438"/>
            <a:ext cx="9144000" cy="5000625"/>
          </a:xfrm>
        </p:spPr>
        <p:txBody>
          <a:bodyPr/>
          <a:lstStyle/>
          <a:p>
            <a:pPr lvl="0"/>
            <a:endParaRPr lang="en-ZA" dirty="0" smtClean="0"/>
          </a:p>
          <a:p>
            <a:pPr marL="0" indent="0">
              <a:buNone/>
            </a:pPr>
            <a:endParaRPr lang="en-ZA" dirty="0" smtClean="0"/>
          </a:p>
          <a:p>
            <a:pPr marL="0" indent="0" algn="ctr">
              <a:buNone/>
            </a:pPr>
            <a:r>
              <a:rPr lang="en-ZA" b="1" dirty="0" smtClean="0">
                <a:latin typeface="Tw Cen MT" panose="020B0602020104020603" pitchFamily="34" charset="0"/>
              </a:rPr>
              <a:t>Chief Financial Officer</a:t>
            </a:r>
          </a:p>
          <a:p>
            <a:pPr marL="0" indent="0" algn="ctr">
              <a:buNone/>
            </a:pPr>
            <a:r>
              <a:rPr lang="en-ZA" b="1" dirty="0" smtClean="0">
                <a:latin typeface="Tw Cen MT" panose="020B0602020104020603" pitchFamily="34" charset="0"/>
              </a:rPr>
              <a:t>Mr Thulaganyo Mothusi</a:t>
            </a:r>
          </a:p>
          <a:p>
            <a:endParaRPr lang="en-ZA" dirty="0" smtClean="0"/>
          </a:p>
        </p:txBody>
      </p:sp>
    </p:spTree>
    <p:extLst>
      <p:ext uri="{BB962C8B-B14F-4D97-AF65-F5344CB8AC3E}">
        <p14:creationId xmlns:p14="http://schemas.microsoft.com/office/powerpoint/2010/main" xmlns="" val="371815907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08721"/>
          </a:xfrm>
        </p:spPr>
        <p:txBody>
          <a:bodyPr/>
          <a:lstStyle/>
          <a:p>
            <a:r>
              <a:rPr lang="en-ZA" sz="3000" smtClean="0">
                <a:solidFill>
                  <a:schemeClr val="accent6">
                    <a:lumMod val="50000"/>
                  </a:schemeClr>
                </a:solidFill>
                <a:latin typeface="Tw Cen MT" panose="020B0602020104020603" pitchFamily="34" charset="0"/>
              </a:rPr>
              <a:t>Analysis of </a:t>
            </a:r>
            <a:r>
              <a:rPr lang="en-ZA" sz="3000" dirty="0">
                <a:solidFill>
                  <a:schemeClr val="accent6">
                    <a:lumMod val="50000"/>
                  </a:schemeClr>
                </a:solidFill>
                <a:latin typeface="Tw Cen MT" panose="020B0602020104020603" pitchFamily="34" charset="0"/>
              </a:rPr>
              <a:t>t</a:t>
            </a:r>
            <a:r>
              <a:rPr lang="en-ZA" sz="3000" smtClean="0">
                <a:solidFill>
                  <a:schemeClr val="accent6">
                    <a:lumMod val="50000"/>
                  </a:schemeClr>
                </a:solidFill>
                <a:latin typeface="Tw Cen MT" panose="020B0602020104020603" pitchFamily="34" charset="0"/>
              </a:rPr>
              <a:t>he </a:t>
            </a:r>
            <a:r>
              <a:rPr lang="en-ZA" sz="3000" dirty="0" smtClean="0">
                <a:solidFill>
                  <a:schemeClr val="accent6">
                    <a:lumMod val="50000"/>
                  </a:schemeClr>
                </a:solidFill>
                <a:latin typeface="Tw Cen MT" panose="020B0602020104020603" pitchFamily="34" charset="0"/>
              </a:rPr>
              <a:t>Statement Of Financial Position As At 31</a:t>
            </a:r>
            <a:r>
              <a:rPr lang="en-ZA" sz="3000" baseline="30000" dirty="0" smtClean="0">
                <a:solidFill>
                  <a:schemeClr val="accent6">
                    <a:lumMod val="50000"/>
                  </a:schemeClr>
                </a:solidFill>
                <a:latin typeface="Tw Cen MT" panose="020B0602020104020603" pitchFamily="34" charset="0"/>
              </a:rPr>
              <a:t>st</a:t>
            </a:r>
            <a:r>
              <a:rPr lang="en-ZA" sz="3000" dirty="0" smtClean="0">
                <a:solidFill>
                  <a:schemeClr val="accent6">
                    <a:lumMod val="50000"/>
                  </a:schemeClr>
                </a:solidFill>
                <a:latin typeface="Tw Cen MT" panose="020B0602020104020603" pitchFamily="34" charset="0"/>
              </a:rPr>
              <a:t> March 2018</a:t>
            </a:r>
            <a:endParaRPr lang="en-ZA" sz="3000" dirty="0">
              <a:solidFill>
                <a:schemeClr val="accent6">
                  <a:lumMod val="50000"/>
                </a:schemeClr>
              </a:solidFill>
              <a:latin typeface="Tw Cen MT" panose="020B0602020104020603" pitchFamily="34" charset="0"/>
            </a:endParaRPr>
          </a:p>
        </p:txBody>
      </p:sp>
      <p:sp>
        <p:nvSpPr>
          <p:cNvPr id="3" name="Content Placeholder 2"/>
          <p:cNvSpPr>
            <a:spLocks noGrp="1"/>
          </p:cNvSpPr>
          <p:nvPr>
            <p:ph idx="1"/>
          </p:nvPr>
        </p:nvSpPr>
        <p:spPr>
          <a:xfrm>
            <a:off x="0" y="908721"/>
            <a:ext cx="9144000" cy="4896543"/>
          </a:xfrm>
        </p:spPr>
        <p:txBody>
          <a:bodyPr/>
          <a:lstStyle/>
          <a:p>
            <a:pPr marL="0" indent="0">
              <a:buNone/>
            </a:pPr>
            <a:r>
              <a:rPr lang="en-ZA" sz="2000" b="1" dirty="0" smtClean="0"/>
              <a:t>Liquidity</a:t>
            </a:r>
          </a:p>
          <a:p>
            <a:pPr>
              <a:buFont typeface="Wingdings" panose="05000000000000000000" pitchFamily="2" charset="2"/>
              <a:buChar char="§"/>
            </a:pPr>
            <a:r>
              <a:rPr lang="en-ZA" sz="2000" dirty="0" smtClean="0"/>
              <a:t>The fiscal year 2017/2018 current ratio is higher than the prior fiscal year 2016/2017.  This implies that CHE is </a:t>
            </a:r>
            <a:r>
              <a:rPr lang="en-ZA" sz="2000" dirty="0">
                <a:solidFill>
                  <a:prstClr val="black"/>
                </a:solidFill>
              </a:rPr>
              <a:t>able to satisfy its short-term obligations as they </a:t>
            </a:r>
            <a:r>
              <a:rPr lang="en-ZA" sz="2000" dirty="0" smtClean="0">
                <a:solidFill>
                  <a:prstClr val="black"/>
                </a:solidFill>
              </a:rPr>
              <a:t>become </a:t>
            </a:r>
            <a:r>
              <a:rPr lang="en-ZA" sz="2000" dirty="0">
                <a:solidFill>
                  <a:prstClr val="black"/>
                </a:solidFill>
              </a:rPr>
              <a:t>due. </a:t>
            </a:r>
            <a:endParaRPr lang="en-ZA" sz="2000" dirty="0" smtClean="0">
              <a:solidFill>
                <a:prstClr val="black"/>
              </a:solidFill>
            </a:endParaRPr>
          </a:p>
          <a:p>
            <a:pPr lvl="0">
              <a:buFont typeface="Wingdings" panose="05000000000000000000" pitchFamily="2" charset="2"/>
              <a:buChar char="§"/>
            </a:pPr>
            <a:r>
              <a:rPr lang="en-ZA" sz="2000" dirty="0" smtClean="0">
                <a:solidFill>
                  <a:prstClr val="black"/>
                </a:solidFill>
              </a:rPr>
              <a:t>The graph below depicts </a:t>
            </a:r>
            <a:r>
              <a:rPr lang="en-ZA" sz="2000" dirty="0">
                <a:solidFill>
                  <a:prstClr val="black"/>
                </a:solidFill>
              </a:rPr>
              <a:t>the current </a:t>
            </a:r>
            <a:r>
              <a:rPr lang="en-ZA" sz="2000" dirty="0" smtClean="0">
                <a:solidFill>
                  <a:prstClr val="black"/>
                </a:solidFill>
              </a:rPr>
              <a:t>ratio.</a:t>
            </a:r>
            <a:endParaRPr lang="en-ZA" sz="2000" dirty="0" smtClean="0"/>
          </a:p>
          <a:p>
            <a:pPr marL="0" indent="0">
              <a:buNone/>
            </a:pPr>
            <a:endParaRPr lang="en-ZA" dirty="0"/>
          </a:p>
        </p:txBody>
      </p:sp>
      <p:pic>
        <p:nvPicPr>
          <p:cNvPr id="7" name="Picture 6"/>
          <p:cNvPicPr>
            <a:picLocks noChangeAspect="1"/>
          </p:cNvPicPr>
          <p:nvPr/>
        </p:nvPicPr>
        <p:blipFill>
          <a:blip r:embed="rId3" cstate="print"/>
          <a:stretch>
            <a:fillRect/>
          </a:stretch>
        </p:blipFill>
        <p:spPr>
          <a:xfrm>
            <a:off x="467545" y="2708919"/>
            <a:ext cx="8136904" cy="3096345"/>
          </a:xfrm>
          <a:prstGeom prst="rect">
            <a:avLst/>
          </a:prstGeom>
        </p:spPr>
      </p:pic>
    </p:spTree>
    <p:extLst>
      <p:ext uri="{BB962C8B-B14F-4D97-AF65-F5344CB8AC3E}">
        <p14:creationId xmlns:p14="http://schemas.microsoft.com/office/powerpoint/2010/main" xmlns="" val="886875414"/>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p:spPr>
        <p:txBody>
          <a:bodyPr/>
          <a:lstStyle/>
          <a:p>
            <a:r>
              <a:rPr lang="en-ZA" sz="3000" dirty="0" smtClean="0">
                <a:solidFill>
                  <a:schemeClr val="accent6">
                    <a:lumMod val="50000"/>
                  </a:schemeClr>
                </a:solidFill>
                <a:latin typeface="Tw Cen MT" panose="020B0602020104020603" pitchFamily="34" charset="0"/>
              </a:rPr>
              <a:t>Analysis of the Statement of Financial </a:t>
            </a:r>
            <a:r>
              <a:rPr lang="en-ZA" sz="3000" dirty="0">
                <a:solidFill>
                  <a:schemeClr val="accent6">
                    <a:lumMod val="50000"/>
                  </a:schemeClr>
                </a:solidFill>
                <a:latin typeface="Tw Cen MT" panose="020B0602020104020603" pitchFamily="34" charset="0"/>
              </a:rPr>
              <a:t>P</a:t>
            </a:r>
            <a:r>
              <a:rPr lang="en-ZA" sz="3000" dirty="0" smtClean="0">
                <a:solidFill>
                  <a:schemeClr val="accent6">
                    <a:lumMod val="50000"/>
                  </a:schemeClr>
                </a:solidFill>
                <a:latin typeface="Tw Cen MT" panose="020B0602020104020603" pitchFamily="34" charset="0"/>
              </a:rPr>
              <a:t>osition as at 31</a:t>
            </a:r>
            <a:r>
              <a:rPr lang="en-ZA" sz="3000" baseline="30000" dirty="0" smtClean="0">
                <a:solidFill>
                  <a:schemeClr val="accent6">
                    <a:lumMod val="50000"/>
                  </a:schemeClr>
                </a:solidFill>
                <a:latin typeface="Tw Cen MT" panose="020B0602020104020603" pitchFamily="34" charset="0"/>
              </a:rPr>
              <a:t>st</a:t>
            </a:r>
            <a:r>
              <a:rPr lang="en-ZA" sz="3000" dirty="0" smtClean="0">
                <a:solidFill>
                  <a:schemeClr val="accent6">
                    <a:lumMod val="50000"/>
                  </a:schemeClr>
                </a:solidFill>
                <a:latin typeface="Tw Cen MT" panose="020B0602020104020603" pitchFamily="34" charset="0"/>
              </a:rPr>
              <a:t> March 2018 Cont..</a:t>
            </a:r>
            <a:endParaRPr lang="en-ZA" sz="3000" dirty="0">
              <a:solidFill>
                <a:schemeClr val="accent6">
                  <a:lumMod val="50000"/>
                </a:schemeClr>
              </a:solidFill>
              <a:latin typeface="Tw Cen MT" panose="020B0602020104020603" pitchFamily="34" charset="0"/>
            </a:endParaRPr>
          </a:p>
        </p:txBody>
      </p:sp>
      <p:sp>
        <p:nvSpPr>
          <p:cNvPr id="3" name="Content Placeholder 2"/>
          <p:cNvSpPr>
            <a:spLocks noGrp="1"/>
          </p:cNvSpPr>
          <p:nvPr>
            <p:ph idx="1"/>
          </p:nvPr>
        </p:nvSpPr>
        <p:spPr>
          <a:xfrm>
            <a:off x="251520" y="908721"/>
            <a:ext cx="8435280" cy="5112568"/>
          </a:xfrm>
        </p:spPr>
        <p:txBody>
          <a:bodyPr/>
          <a:lstStyle/>
          <a:p>
            <a:pPr marL="0" indent="0">
              <a:buNone/>
            </a:pPr>
            <a:r>
              <a:rPr lang="en-ZA" sz="2000" b="1" dirty="0" smtClean="0"/>
              <a:t>Leverage ratio</a:t>
            </a:r>
          </a:p>
          <a:p>
            <a:pPr>
              <a:buFont typeface="Wingdings" panose="05000000000000000000" pitchFamily="2" charset="2"/>
              <a:buChar char="§"/>
            </a:pPr>
            <a:r>
              <a:rPr lang="en-ZA" sz="2000" dirty="0" smtClean="0"/>
              <a:t>The fiscal year 2017/2018 debt ratio is lower than the prior fiscal year 2016/2017.  This reflects an improvement in using its creditors to finance its total assets.  </a:t>
            </a:r>
            <a:r>
              <a:rPr lang="en-ZA" sz="2000" dirty="0" smtClean="0">
                <a:solidFill>
                  <a:prstClr val="black"/>
                </a:solidFill>
              </a:rPr>
              <a:t>The graph below depicts </a:t>
            </a:r>
            <a:r>
              <a:rPr lang="en-ZA" sz="2000" dirty="0">
                <a:solidFill>
                  <a:prstClr val="black"/>
                </a:solidFill>
              </a:rPr>
              <a:t>the </a:t>
            </a:r>
            <a:r>
              <a:rPr lang="en-ZA" sz="2000" dirty="0" smtClean="0">
                <a:solidFill>
                  <a:prstClr val="black"/>
                </a:solidFill>
              </a:rPr>
              <a:t>debt ratio.</a:t>
            </a:r>
            <a:endParaRPr lang="en-ZA" sz="2000" dirty="0" smtClean="0"/>
          </a:p>
          <a:p>
            <a:pPr marL="0" indent="0">
              <a:buNone/>
            </a:pPr>
            <a:endParaRPr lang="en-ZA" dirty="0"/>
          </a:p>
        </p:txBody>
      </p:sp>
      <p:pic>
        <p:nvPicPr>
          <p:cNvPr id="5" name="Picture 4"/>
          <p:cNvPicPr>
            <a:picLocks noChangeAspect="1"/>
          </p:cNvPicPr>
          <p:nvPr/>
        </p:nvPicPr>
        <p:blipFill>
          <a:blip r:embed="rId3" cstate="print"/>
          <a:stretch>
            <a:fillRect/>
          </a:stretch>
        </p:blipFill>
        <p:spPr>
          <a:xfrm>
            <a:off x="539553" y="2708920"/>
            <a:ext cx="8064895" cy="3312368"/>
          </a:xfrm>
          <a:prstGeom prst="rect">
            <a:avLst/>
          </a:prstGeom>
        </p:spPr>
      </p:pic>
    </p:spTree>
    <p:extLst>
      <p:ext uri="{BB962C8B-B14F-4D97-AF65-F5344CB8AC3E}">
        <p14:creationId xmlns:p14="http://schemas.microsoft.com/office/powerpoint/2010/main" xmlns="" val="965297859"/>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08721"/>
          </a:xfrm>
        </p:spPr>
        <p:txBody>
          <a:bodyPr/>
          <a:lstStyle/>
          <a:p>
            <a:r>
              <a:rPr lang="en-ZA" sz="3000" dirty="0">
                <a:solidFill>
                  <a:schemeClr val="accent6">
                    <a:lumMod val="50000"/>
                  </a:schemeClr>
                </a:solidFill>
                <a:latin typeface="Tw Cen MT" panose="020B0602020104020603" pitchFamily="34" charset="0"/>
              </a:rPr>
              <a:t>A</a:t>
            </a:r>
            <a:r>
              <a:rPr lang="en-ZA" sz="3000" dirty="0" smtClean="0">
                <a:solidFill>
                  <a:schemeClr val="accent6">
                    <a:lumMod val="50000"/>
                  </a:schemeClr>
                </a:solidFill>
                <a:latin typeface="Tw Cen MT" panose="020B0602020104020603" pitchFamily="34" charset="0"/>
              </a:rPr>
              <a:t>nalysis of the Statement of Financial </a:t>
            </a:r>
            <a:r>
              <a:rPr lang="en-ZA" sz="3000" dirty="0">
                <a:solidFill>
                  <a:schemeClr val="accent6">
                    <a:lumMod val="50000"/>
                  </a:schemeClr>
                </a:solidFill>
                <a:latin typeface="Tw Cen MT" panose="020B0602020104020603" pitchFamily="34" charset="0"/>
              </a:rPr>
              <a:t>P</a:t>
            </a:r>
            <a:r>
              <a:rPr lang="en-ZA" sz="3000" dirty="0" smtClean="0">
                <a:solidFill>
                  <a:schemeClr val="accent6">
                    <a:lumMod val="50000"/>
                  </a:schemeClr>
                </a:solidFill>
                <a:latin typeface="Tw Cen MT" panose="020B0602020104020603" pitchFamily="34" charset="0"/>
              </a:rPr>
              <a:t>osition as at 31</a:t>
            </a:r>
            <a:r>
              <a:rPr lang="en-ZA" sz="3000" baseline="30000" dirty="0" smtClean="0">
                <a:solidFill>
                  <a:schemeClr val="accent6">
                    <a:lumMod val="50000"/>
                  </a:schemeClr>
                </a:solidFill>
                <a:latin typeface="Tw Cen MT" panose="020B0602020104020603" pitchFamily="34" charset="0"/>
              </a:rPr>
              <a:t>st</a:t>
            </a:r>
            <a:r>
              <a:rPr lang="en-ZA" sz="3000" dirty="0" smtClean="0">
                <a:solidFill>
                  <a:schemeClr val="accent6">
                    <a:lumMod val="50000"/>
                  </a:schemeClr>
                </a:solidFill>
                <a:latin typeface="Tw Cen MT" panose="020B0602020104020603" pitchFamily="34" charset="0"/>
              </a:rPr>
              <a:t> March 2018 cont..</a:t>
            </a:r>
            <a:endParaRPr lang="en-ZA" sz="3000" dirty="0">
              <a:solidFill>
                <a:schemeClr val="accent6">
                  <a:lumMod val="50000"/>
                </a:schemeClr>
              </a:solidFill>
              <a:latin typeface="Tw Cen MT" panose="020B0602020104020603" pitchFamily="34" charset="0"/>
            </a:endParaRPr>
          </a:p>
        </p:txBody>
      </p:sp>
      <p:sp>
        <p:nvSpPr>
          <p:cNvPr id="3" name="Content Placeholder 2"/>
          <p:cNvSpPr>
            <a:spLocks noGrp="1"/>
          </p:cNvSpPr>
          <p:nvPr>
            <p:ph idx="1"/>
          </p:nvPr>
        </p:nvSpPr>
        <p:spPr>
          <a:xfrm>
            <a:off x="251520" y="908721"/>
            <a:ext cx="8435280" cy="5112568"/>
          </a:xfrm>
        </p:spPr>
        <p:txBody>
          <a:bodyPr/>
          <a:lstStyle/>
          <a:p>
            <a:pPr marL="0" indent="0">
              <a:buNone/>
            </a:pPr>
            <a:r>
              <a:rPr lang="en-ZA" sz="2000" b="1" dirty="0" smtClean="0"/>
              <a:t>Going Concern</a:t>
            </a:r>
          </a:p>
          <a:p>
            <a:pPr>
              <a:buFont typeface="Wingdings" panose="05000000000000000000" pitchFamily="2" charset="2"/>
              <a:buChar char="§"/>
            </a:pPr>
            <a:r>
              <a:rPr lang="en-ZA" sz="2000" dirty="0" smtClean="0"/>
              <a:t>The fiscal year 2017/2018 creditors payment period is lower than the prior fiscal year 2016/2017.  This reflects an improvement in paying creditors within 30 days [monthly] as prescribed in PFMA.  </a:t>
            </a:r>
            <a:r>
              <a:rPr lang="en-ZA" sz="2000" dirty="0" smtClean="0">
                <a:solidFill>
                  <a:prstClr val="black"/>
                </a:solidFill>
              </a:rPr>
              <a:t>The graph below depicts </a:t>
            </a:r>
            <a:r>
              <a:rPr lang="en-ZA" sz="2000" dirty="0">
                <a:solidFill>
                  <a:prstClr val="black"/>
                </a:solidFill>
              </a:rPr>
              <a:t>the </a:t>
            </a:r>
            <a:r>
              <a:rPr lang="en-ZA" sz="2000" dirty="0" smtClean="0">
                <a:solidFill>
                  <a:prstClr val="black"/>
                </a:solidFill>
              </a:rPr>
              <a:t>creditors payment days for the year.</a:t>
            </a:r>
          </a:p>
          <a:p>
            <a:pPr>
              <a:buFont typeface="Wingdings" panose="05000000000000000000" pitchFamily="2" charset="2"/>
              <a:buChar char="§"/>
            </a:pPr>
            <a:endParaRPr lang="en-ZA" sz="2000" dirty="0" smtClean="0"/>
          </a:p>
          <a:p>
            <a:pPr marL="0" indent="0">
              <a:buNone/>
            </a:pPr>
            <a:endParaRPr lang="en-ZA" dirty="0"/>
          </a:p>
        </p:txBody>
      </p:sp>
      <p:pic>
        <p:nvPicPr>
          <p:cNvPr id="4" name="Picture 3"/>
          <p:cNvPicPr>
            <a:picLocks noChangeAspect="1"/>
          </p:cNvPicPr>
          <p:nvPr/>
        </p:nvPicPr>
        <p:blipFill>
          <a:blip r:embed="rId3" cstate="print"/>
          <a:stretch>
            <a:fillRect/>
          </a:stretch>
        </p:blipFill>
        <p:spPr>
          <a:xfrm>
            <a:off x="539552" y="2636912"/>
            <a:ext cx="8064896" cy="3312368"/>
          </a:xfrm>
          <a:prstGeom prst="rect">
            <a:avLst/>
          </a:prstGeom>
        </p:spPr>
      </p:pic>
    </p:spTree>
    <p:extLst>
      <p:ext uri="{BB962C8B-B14F-4D97-AF65-F5344CB8AC3E}">
        <p14:creationId xmlns:p14="http://schemas.microsoft.com/office/powerpoint/2010/main" xmlns="" val="848508084"/>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64488" cy="1052736"/>
          </a:xfrm>
        </p:spPr>
        <p:txBody>
          <a:bodyPr/>
          <a:lstStyle/>
          <a:p>
            <a:r>
              <a:rPr lang="en-ZA" sz="3000" dirty="0" smtClean="0">
                <a:solidFill>
                  <a:schemeClr val="accent6">
                    <a:lumMod val="50000"/>
                  </a:schemeClr>
                </a:solidFill>
                <a:latin typeface="Tw Cen MT" panose="020B0602020104020603" pitchFamily="34" charset="0"/>
              </a:rPr>
              <a:t>Analysis of </a:t>
            </a:r>
            <a:r>
              <a:rPr lang="en-ZA" sz="3000" dirty="0">
                <a:solidFill>
                  <a:schemeClr val="accent6">
                    <a:lumMod val="50000"/>
                  </a:schemeClr>
                </a:solidFill>
                <a:latin typeface="Tw Cen MT" panose="020B0602020104020603" pitchFamily="34" charset="0"/>
              </a:rPr>
              <a:t>t</a:t>
            </a:r>
            <a:r>
              <a:rPr lang="en-ZA" sz="3000" dirty="0" smtClean="0">
                <a:solidFill>
                  <a:schemeClr val="accent6">
                    <a:lumMod val="50000"/>
                  </a:schemeClr>
                </a:solidFill>
                <a:latin typeface="Tw Cen MT" panose="020B0602020104020603" pitchFamily="34" charset="0"/>
              </a:rPr>
              <a:t>he Statement of Financial Performance </a:t>
            </a:r>
            <a:r>
              <a:rPr lang="en-ZA" sz="3000" dirty="0">
                <a:solidFill>
                  <a:schemeClr val="accent6">
                    <a:lumMod val="50000"/>
                  </a:schemeClr>
                </a:solidFill>
                <a:latin typeface="Tw Cen MT" panose="020B0602020104020603" pitchFamily="34" charset="0"/>
              </a:rPr>
              <a:t>f</a:t>
            </a:r>
            <a:r>
              <a:rPr lang="en-ZA" sz="3000" dirty="0" smtClean="0">
                <a:solidFill>
                  <a:schemeClr val="accent6">
                    <a:lumMod val="50000"/>
                  </a:schemeClr>
                </a:solidFill>
                <a:latin typeface="Tw Cen MT" panose="020B0602020104020603" pitchFamily="34" charset="0"/>
              </a:rPr>
              <a:t>or </a:t>
            </a:r>
            <a:r>
              <a:rPr lang="en-ZA" sz="3000" dirty="0">
                <a:solidFill>
                  <a:schemeClr val="accent6">
                    <a:lumMod val="50000"/>
                  </a:schemeClr>
                </a:solidFill>
                <a:latin typeface="Tw Cen MT" panose="020B0602020104020603" pitchFamily="34" charset="0"/>
              </a:rPr>
              <a:t>t</a:t>
            </a:r>
            <a:r>
              <a:rPr lang="en-ZA" sz="3000" dirty="0" smtClean="0">
                <a:solidFill>
                  <a:schemeClr val="accent6">
                    <a:lumMod val="50000"/>
                  </a:schemeClr>
                </a:solidFill>
                <a:latin typeface="Tw Cen MT" panose="020B0602020104020603" pitchFamily="34" charset="0"/>
              </a:rPr>
              <a:t>he Year Ended 31</a:t>
            </a:r>
            <a:r>
              <a:rPr lang="en-ZA" sz="3000" baseline="30000" dirty="0" smtClean="0">
                <a:solidFill>
                  <a:schemeClr val="accent6">
                    <a:lumMod val="50000"/>
                  </a:schemeClr>
                </a:solidFill>
                <a:latin typeface="Tw Cen MT" panose="020B0602020104020603" pitchFamily="34" charset="0"/>
              </a:rPr>
              <a:t>st</a:t>
            </a:r>
            <a:r>
              <a:rPr lang="en-ZA" sz="3000" dirty="0" smtClean="0">
                <a:solidFill>
                  <a:schemeClr val="accent6">
                    <a:lumMod val="50000"/>
                  </a:schemeClr>
                </a:solidFill>
                <a:latin typeface="Tw Cen MT" panose="020B0602020104020603" pitchFamily="34" charset="0"/>
              </a:rPr>
              <a:t> March 2018</a:t>
            </a:r>
            <a:endParaRPr lang="en-ZA" sz="3000" dirty="0">
              <a:solidFill>
                <a:schemeClr val="accent6">
                  <a:lumMod val="50000"/>
                </a:schemeClr>
              </a:solidFill>
              <a:latin typeface="Tw Cen MT" panose="020B0602020104020603" pitchFamily="34" charset="0"/>
            </a:endParaRPr>
          </a:p>
        </p:txBody>
      </p:sp>
      <p:sp>
        <p:nvSpPr>
          <p:cNvPr id="3" name="Content Placeholder 2"/>
          <p:cNvSpPr>
            <a:spLocks noGrp="1"/>
          </p:cNvSpPr>
          <p:nvPr>
            <p:ph idx="1"/>
          </p:nvPr>
        </p:nvSpPr>
        <p:spPr>
          <a:xfrm>
            <a:off x="251520" y="1214438"/>
            <a:ext cx="8712968" cy="5000625"/>
          </a:xfrm>
        </p:spPr>
        <p:txBody>
          <a:bodyPr/>
          <a:lstStyle/>
          <a:p>
            <a:pPr marL="0" indent="0">
              <a:buNone/>
            </a:pPr>
            <a:r>
              <a:rPr lang="en-ZA" sz="2000" b="1" dirty="0" smtClean="0"/>
              <a:t>REVENUE</a:t>
            </a:r>
          </a:p>
          <a:p>
            <a:pPr>
              <a:buFont typeface="Wingdings" panose="05000000000000000000" pitchFamily="2" charset="2"/>
              <a:buChar char="§"/>
            </a:pPr>
            <a:r>
              <a:rPr lang="en-ZA" sz="2000" dirty="0" smtClean="0"/>
              <a:t>The revenue for the fiscal year 2017/2018 was higher by R20 234 293 compared to the prior fiscal year 2016/2017.  This was as a result of a slightly higher budget allocation on the government grant and also a conditional grant for conducting the </a:t>
            </a:r>
            <a:r>
              <a:rPr lang="en-ZA" sz="2000" dirty="0" err="1" smtClean="0"/>
              <a:t>UniZulu</a:t>
            </a:r>
            <a:r>
              <a:rPr lang="en-ZA" sz="2000" dirty="0" smtClean="0"/>
              <a:t> special audit.</a:t>
            </a:r>
          </a:p>
          <a:p>
            <a:pPr marL="0" indent="0">
              <a:buNone/>
            </a:pPr>
            <a:endParaRPr lang="en-ZA" sz="2000" b="1" dirty="0" smtClean="0"/>
          </a:p>
          <a:p>
            <a:pPr marL="0" indent="0">
              <a:buNone/>
            </a:pPr>
            <a:r>
              <a:rPr lang="en-ZA" sz="2000" b="1" dirty="0" smtClean="0"/>
              <a:t>EXPENDITURE</a:t>
            </a:r>
          </a:p>
          <a:p>
            <a:pPr>
              <a:buFont typeface="Wingdings" panose="05000000000000000000" pitchFamily="2" charset="2"/>
              <a:buChar char="§"/>
            </a:pPr>
            <a:r>
              <a:rPr lang="en-ZA" sz="2000" dirty="0" smtClean="0"/>
              <a:t>The expenditure for the fiscal year 2017/2018 was higher by R69 004.00  compared to the prior fiscal year 2016/2017.  This was due to more spending on employee related costs, &amp; repairs and maintenance.</a:t>
            </a:r>
          </a:p>
          <a:p>
            <a:pPr marL="0" indent="0">
              <a:buNone/>
            </a:pPr>
            <a:endParaRPr lang="en-ZA" sz="2000" dirty="0"/>
          </a:p>
          <a:p>
            <a:pPr marL="0" indent="0">
              <a:buNone/>
            </a:pPr>
            <a:r>
              <a:rPr lang="en-ZA" sz="2000" b="1" dirty="0" smtClean="0"/>
              <a:t>SURPLUS</a:t>
            </a:r>
          </a:p>
          <a:p>
            <a:pPr>
              <a:buFont typeface="Wingdings" panose="05000000000000000000" pitchFamily="2" charset="2"/>
              <a:buChar char="§"/>
            </a:pPr>
            <a:r>
              <a:rPr lang="en-ZA" sz="2000" dirty="0" smtClean="0"/>
              <a:t>A surplus of R11 202 485 was realised for the fiscal year 2017/2018 because total revenue was more than total expenditure, attributable to the covering of the budget shortfall late in the third quarter as indicated.</a:t>
            </a:r>
          </a:p>
          <a:p>
            <a:pPr marL="0" indent="0">
              <a:buNone/>
            </a:pPr>
            <a:endParaRPr lang="en-ZA" dirty="0"/>
          </a:p>
        </p:txBody>
      </p:sp>
    </p:spTree>
    <p:extLst>
      <p:ext uri="{BB962C8B-B14F-4D97-AF65-F5344CB8AC3E}">
        <p14:creationId xmlns:p14="http://schemas.microsoft.com/office/powerpoint/2010/main" xmlns="" val="886014171"/>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79646"/>
          </a:xfrm>
        </p:spPr>
        <p:txBody>
          <a:bodyPr/>
          <a:lstStyle/>
          <a:p>
            <a:r>
              <a:rPr lang="en-ZA" sz="3000" dirty="0" smtClean="0">
                <a:solidFill>
                  <a:schemeClr val="accent6">
                    <a:lumMod val="50000"/>
                  </a:schemeClr>
                </a:solidFill>
                <a:latin typeface="Tw Cen MT" panose="020B0602020104020603" pitchFamily="34" charset="0"/>
              </a:rPr>
              <a:t>Reasons for Variances on </a:t>
            </a:r>
            <a:r>
              <a:rPr lang="en-ZA" sz="3000" dirty="0">
                <a:solidFill>
                  <a:schemeClr val="accent6">
                    <a:lumMod val="50000"/>
                  </a:schemeClr>
                </a:solidFill>
                <a:latin typeface="Tw Cen MT" panose="020B0602020104020603" pitchFamily="34" charset="0"/>
              </a:rPr>
              <a:t>t</a:t>
            </a:r>
            <a:r>
              <a:rPr lang="en-ZA" sz="3000" dirty="0" smtClean="0">
                <a:solidFill>
                  <a:schemeClr val="accent6">
                    <a:lumMod val="50000"/>
                  </a:schemeClr>
                </a:solidFill>
                <a:latin typeface="Tw Cen MT" panose="020B0602020104020603" pitchFamily="34" charset="0"/>
              </a:rPr>
              <a:t>he Budget and Actual Expenditure</a:t>
            </a:r>
            <a:endParaRPr lang="en-ZA" sz="3000" dirty="0">
              <a:solidFill>
                <a:schemeClr val="accent6">
                  <a:lumMod val="50000"/>
                </a:schemeClr>
              </a:solidFill>
              <a:latin typeface="Tw Cen MT" panose="020B0602020104020603" pitchFamily="34" charset="0"/>
            </a:endParaRPr>
          </a:p>
        </p:txBody>
      </p:sp>
      <p:sp>
        <p:nvSpPr>
          <p:cNvPr id="5" name="Content Placeholder 4"/>
          <p:cNvSpPr>
            <a:spLocks noGrp="1"/>
          </p:cNvSpPr>
          <p:nvPr>
            <p:ph idx="1"/>
          </p:nvPr>
        </p:nvSpPr>
        <p:spPr>
          <a:xfrm>
            <a:off x="0" y="908720"/>
            <a:ext cx="9144000" cy="5256584"/>
          </a:xfrm>
        </p:spPr>
        <p:txBody>
          <a:bodyPr/>
          <a:lstStyle/>
          <a:p>
            <a:pPr marL="0" indent="0">
              <a:buNone/>
            </a:pPr>
            <a:r>
              <a:rPr lang="en-ZA" sz="2200" b="1" dirty="0" smtClean="0"/>
              <a:t>Revenue</a:t>
            </a:r>
          </a:p>
          <a:p>
            <a:pPr>
              <a:buFont typeface="Wingdings" panose="05000000000000000000" pitchFamily="2" charset="2"/>
              <a:buChar char="§"/>
            </a:pPr>
            <a:r>
              <a:rPr lang="en-ZA" sz="2200" dirty="0" smtClean="0"/>
              <a:t>Revenue </a:t>
            </a:r>
            <a:r>
              <a:rPr lang="en-ZA" sz="2200" dirty="0"/>
              <a:t>from exchange transactions was higher than budget due to more </a:t>
            </a:r>
            <a:r>
              <a:rPr lang="en-ZA" sz="2200" dirty="0" smtClean="0"/>
              <a:t>applications received from private institutions for accreditation.  </a:t>
            </a:r>
          </a:p>
          <a:p>
            <a:pPr>
              <a:buFont typeface="Wingdings" panose="05000000000000000000" pitchFamily="2" charset="2"/>
              <a:buChar char="§"/>
            </a:pPr>
            <a:r>
              <a:rPr lang="en-ZA" sz="2200" dirty="0" smtClean="0"/>
              <a:t>Interest received from the bank is more than the budget  as a result of additional surplus funds invested in the short-term call accounts during the year.</a:t>
            </a:r>
          </a:p>
          <a:p>
            <a:pPr>
              <a:buFont typeface="Wingdings" panose="05000000000000000000" pitchFamily="2" charset="2"/>
              <a:buChar char="§"/>
            </a:pPr>
            <a:r>
              <a:rPr lang="en-ZA" sz="2200" dirty="0" smtClean="0"/>
              <a:t>A conditional grant of R673 600.00  from DHET to conduct a special audit for </a:t>
            </a:r>
            <a:r>
              <a:rPr lang="en-ZA" sz="2200" dirty="0" err="1" smtClean="0"/>
              <a:t>UniZulu</a:t>
            </a:r>
            <a:r>
              <a:rPr lang="en-ZA" sz="2200" dirty="0" smtClean="0"/>
              <a:t> and not fully spent during the year.  The R191 264.00 unspent was recorded as contingent liabilities.</a:t>
            </a:r>
            <a:endParaRPr lang="en-ZA" sz="2200" dirty="0"/>
          </a:p>
          <a:p>
            <a:pPr>
              <a:buFont typeface="Wingdings" panose="05000000000000000000" pitchFamily="2" charset="2"/>
              <a:buChar char="§"/>
            </a:pPr>
            <a:r>
              <a:rPr lang="en-ZA" sz="2200" dirty="0" smtClean="0"/>
              <a:t>Additional funding of R12.5 million received in December 2017 from National Skills Fund to address the 2017/2018 budget shortfall. </a:t>
            </a:r>
            <a:r>
              <a:rPr lang="en-ZA" sz="2200" dirty="0">
                <a:solidFill>
                  <a:prstClr val="black"/>
                </a:solidFill>
              </a:rPr>
              <a:t>The </a:t>
            </a:r>
            <a:r>
              <a:rPr lang="en-ZA" sz="2200" dirty="0" smtClean="0">
                <a:solidFill>
                  <a:prstClr val="black"/>
                </a:solidFill>
              </a:rPr>
              <a:t>R10 million unspent was recorded </a:t>
            </a:r>
            <a:r>
              <a:rPr lang="en-ZA" sz="2200" dirty="0">
                <a:solidFill>
                  <a:prstClr val="black"/>
                </a:solidFill>
              </a:rPr>
              <a:t>as contingent </a:t>
            </a:r>
            <a:r>
              <a:rPr lang="en-ZA" sz="2200" dirty="0" smtClean="0">
                <a:solidFill>
                  <a:prstClr val="black"/>
                </a:solidFill>
              </a:rPr>
              <a:t>liabilities.</a:t>
            </a:r>
            <a:endParaRPr lang="en-ZA" sz="2200" b="1" dirty="0" smtClean="0"/>
          </a:p>
          <a:p>
            <a:pPr marL="0" indent="0">
              <a:buNone/>
            </a:pPr>
            <a:endParaRPr lang="en-ZA" sz="2200" b="1" dirty="0" smtClean="0"/>
          </a:p>
          <a:p>
            <a:pPr marL="0" indent="0">
              <a:buNone/>
            </a:pPr>
            <a:r>
              <a:rPr lang="en-US" sz="1950" dirty="0"/>
              <a:t/>
            </a:r>
            <a:br>
              <a:rPr lang="en-US" sz="1950" dirty="0"/>
            </a:br>
            <a:endParaRPr lang="en-ZA" sz="1950" dirty="0"/>
          </a:p>
        </p:txBody>
      </p:sp>
    </p:spTree>
    <p:extLst>
      <p:ext uri="{BB962C8B-B14F-4D97-AF65-F5344CB8AC3E}">
        <p14:creationId xmlns:p14="http://schemas.microsoft.com/office/powerpoint/2010/main" xmlns="" val="1173341104"/>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48680"/>
          </a:xfrm>
        </p:spPr>
        <p:txBody>
          <a:bodyPr/>
          <a:lstStyle/>
          <a:p>
            <a:pPr algn="l"/>
            <a:r>
              <a:rPr lang="en-ZA" sz="3000" dirty="0" smtClean="0">
                <a:latin typeface="Tw Cen MT" panose="020B0602020104020603" pitchFamily="34" charset="0"/>
              </a:rPr>
              <a:t>Expenditure</a:t>
            </a:r>
            <a:endParaRPr lang="en-ZA" sz="3000" dirty="0">
              <a:latin typeface="Tw Cen MT" panose="020B0602020104020603" pitchFamily="34" charset="0"/>
            </a:endParaRPr>
          </a:p>
        </p:txBody>
      </p:sp>
      <p:sp>
        <p:nvSpPr>
          <p:cNvPr id="5" name="Content Placeholder 4"/>
          <p:cNvSpPr>
            <a:spLocks noGrp="1"/>
          </p:cNvSpPr>
          <p:nvPr>
            <p:ph idx="1"/>
          </p:nvPr>
        </p:nvSpPr>
        <p:spPr>
          <a:xfrm>
            <a:off x="0" y="764704"/>
            <a:ext cx="9144000" cy="5400600"/>
          </a:xfrm>
        </p:spPr>
        <p:txBody>
          <a:bodyPr/>
          <a:lstStyle/>
          <a:p>
            <a:pPr>
              <a:buFont typeface="Wingdings" panose="05000000000000000000" pitchFamily="2" charset="2"/>
              <a:buChar char="§"/>
            </a:pPr>
            <a:r>
              <a:rPr lang="en-ZA" sz="2400" dirty="0" smtClean="0"/>
              <a:t>Employee </a:t>
            </a:r>
            <a:r>
              <a:rPr lang="en-ZA" sz="2400" dirty="0"/>
              <a:t>costs </a:t>
            </a:r>
            <a:r>
              <a:rPr lang="en-ZA" sz="2400" dirty="0" smtClean="0"/>
              <a:t>underspent </a:t>
            </a:r>
            <a:r>
              <a:rPr lang="en-ZA" sz="2400" dirty="0"/>
              <a:t>due to </a:t>
            </a:r>
            <a:r>
              <a:rPr lang="en-ZA" sz="2400" dirty="0" smtClean="0"/>
              <a:t>vacancies,  </a:t>
            </a:r>
            <a:r>
              <a:rPr lang="en-ZA" sz="2400" dirty="0"/>
              <a:t>and there were some </a:t>
            </a:r>
            <a:r>
              <a:rPr lang="en-ZA" sz="2400" dirty="0" smtClean="0"/>
              <a:t>unforeseen </a:t>
            </a:r>
            <a:r>
              <a:rPr lang="en-ZA" sz="2400" dirty="0"/>
              <a:t>delays to fill </a:t>
            </a:r>
            <a:r>
              <a:rPr lang="en-ZA" sz="2400" dirty="0" smtClean="0"/>
              <a:t>the posts </a:t>
            </a:r>
            <a:r>
              <a:rPr lang="en-ZA" sz="2400" dirty="0"/>
              <a:t>during the year under review</a:t>
            </a:r>
            <a:r>
              <a:rPr lang="en-ZA" sz="2400" dirty="0" smtClean="0"/>
              <a:t>.</a:t>
            </a:r>
          </a:p>
          <a:p>
            <a:pPr>
              <a:buFont typeface="Wingdings" panose="05000000000000000000" pitchFamily="2" charset="2"/>
              <a:buChar char="§"/>
            </a:pPr>
            <a:r>
              <a:rPr lang="en-ZA" sz="2400" dirty="0" smtClean="0"/>
              <a:t>Depreciation and  amortisation including loss on disposal of assets not budgeted for  because they are non-cash items and therefore not considered for budgeting purposes.</a:t>
            </a:r>
          </a:p>
          <a:p>
            <a:pPr>
              <a:buFont typeface="Wingdings" panose="05000000000000000000" pitchFamily="2" charset="2"/>
              <a:buChar char="§"/>
            </a:pPr>
            <a:r>
              <a:rPr lang="en-ZA" sz="2400" dirty="0" smtClean="0"/>
              <a:t>Repairs and maintenance underspent as a result of less repairs and maintenance required for the building.</a:t>
            </a:r>
            <a:endParaRPr lang="en-ZA" sz="2400" dirty="0"/>
          </a:p>
          <a:p>
            <a:pPr>
              <a:buFont typeface="Wingdings" panose="05000000000000000000" pitchFamily="2" charset="2"/>
              <a:buChar char="§"/>
            </a:pPr>
            <a:r>
              <a:rPr lang="en-ZA" sz="2400" dirty="0"/>
              <a:t>General expenses </a:t>
            </a:r>
            <a:r>
              <a:rPr lang="en-ZA" sz="2400" dirty="0" smtClean="0"/>
              <a:t>underspent due to the adjustment of the budget in December 2017 when the CHE received additional funding for the year.  The CHE could not spend the funds in the remaining period.  </a:t>
            </a:r>
            <a:endParaRPr lang="en-ZA" sz="2400" dirty="0"/>
          </a:p>
          <a:p>
            <a:pPr marL="0" indent="0">
              <a:buNone/>
            </a:pPr>
            <a:r>
              <a:rPr lang="en-US" sz="2400" dirty="0"/>
              <a:t/>
            </a:r>
            <a:br>
              <a:rPr lang="en-US" sz="2400" dirty="0"/>
            </a:br>
            <a:endParaRPr lang="en-ZA" sz="2400" dirty="0"/>
          </a:p>
        </p:txBody>
      </p:sp>
    </p:spTree>
    <p:extLst>
      <p:ext uri="{BB962C8B-B14F-4D97-AF65-F5344CB8AC3E}">
        <p14:creationId xmlns:p14="http://schemas.microsoft.com/office/powerpoint/2010/main" xmlns="" val="408010322"/>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628799"/>
          </a:xfrm>
        </p:spPr>
        <p:txBody>
          <a:bodyPr/>
          <a:lstStyle/>
          <a:p>
            <a:r>
              <a:rPr lang="en-ZA" dirty="0" smtClean="0">
                <a:solidFill>
                  <a:srgbClr val="993300"/>
                </a:solidFill>
                <a:effectLst>
                  <a:outerShdw blurRad="38100" dist="38100" dir="2700000" algn="tl">
                    <a:srgbClr val="000000">
                      <a:alpha val="43137"/>
                    </a:srgbClr>
                  </a:outerShdw>
                </a:effectLst>
                <a:latin typeface="Tw Cen MT" panose="020B0602020104020603" pitchFamily="34" charset="0"/>
              </a:rPr>
              <a:t>Part 1</a:t>
            </a:r>
            <a:br>
              <a:rPr lang="en-ZA" dirty="0" smtClean="0">
                <a:solidFill>
                  <a:srgbClr val="993300"/>
                </a:solidFill>
                <a:effectLst>
                  <a:outerShdw blurRad="38100" dist="38100" dir="2700000" algn="tl">
                    <a:srgbClr val="000000">
                      <a:alpha val="43137"/>
                    </a:srgbClr>
                  </a:outerShdw>
                </a:effectLst>
                <a:latin typeface="Tw Cen MT" panose="020B0602020104020603" pitchFamily="34" charset="0"/>
              </a:rPr>
            </a:br>
            <a:r>
              <a:rPr lang="en-ZA" dirty="0" smtClean="0">
                <a:solidFill>
                  <a:srgbClr val="993300"/>
                </a:solidFill>
                <a:effectLst>
                  <a:outerShdw blurRad="38100" dist="38100" dir="2700000" algn="tl">
                    <a:srgbClr val="000000">
                      <a:alpha val="43137"/>
                    </a:srgbClr>
                  </a:outerShdw>
                </a:effectLst>
                <a:latin typeface="Tw Cen MT" panose="020B0602020104020603" pitchFamily="34" charset="0"/>
              </a:rPr>
              <a:t>About the CHE</a:t>
            </a:r>
            <a:endParaRPr lang="en-ZA" dirty="0">
              <a:solidFill>
                <a:srgbClr val="993300"/>
              </a:solidFill>
              <a:effectLst>
                <a:outerShdw blurRad="38100" dist="38100" dir="2700000" algn="tl">
                  <a:srgbClr val="000000">
                    <a:alpha val="43137"/>
                  </a:srgbClr>
                </a:outerShdw>
              </a:effectLst>
              <a:latin typeface="Tw Cen MT" panose="020B0602020104020603" pitchFamily="34" charset="0"/>
            </a:endParaRPr>
          </a:p>
        </p:txBody>
      </p:sp>
      <p:sp>
        <p:nvSpPr>
          <p:cNvPr id="88067" name="Content Placeholder 2"/>
          <p:cNvSpPr>
            <a:spLocks noGrp="1"/>
          </p:cNvSpPr>
          <p:nvPr>
            <p:ph idx="1"/>
          </p:nvPr>
        </p:nvSpPr>
        <p:spPr>
          <a:xfrm>
            <a:off x="0" y="1412776"/>
            <a:ext cx="9144000" cy="4802287"/>
          </a:xfrm>
        </p:spPr>
        <p:txBody>
          <a:bodyPr/>
          <a:lstStyle/>
          <a:p>
            <a:pPr lvl="0"/>
            <a:endParaRPr lang="en-ZA" dirty="0" smtClean="0"/>
          </a:p>
          <a:p>
            <a:pPr marL="0" indent="0">
              <a:buNone/>
            </a:pPr>
            <a:endParaRPr lang="en-ZA" dirty="0" smtClean="0"/>
          </a:p>
          <a:p>
            <a:pPr marL="0" indent="0" algn="ctr">
              <a:buNone/>
            </a:pPr>
            <a:r>
              <a:rPr lang="en-ZA" dirty="0" smtClean="0">
                <a:effectLst>
                  <a:outerShdw blurRad="38100" dist="38100" dir="2700000" algn="tl">
                    <a:srgbClr val="000000">
                      <a:alpha val="43137"/>
                    </a:srgbClr>
                  </a:outerShdw>
                </a:effectLst>
                <a:latin typeface="Tw Cen MT" panose="020B0602020104020603" pitchFamily="34" charset="0"/>
              </a:rPr>
              <a:t>Chairperson</a:t>
            </a:r>
          </a:p>
          <a:p>
            <a:pPr marL="0" indent="0" algn="ctr">
              <a:buNone/>
            </a:pPr>
            <a:r>
              <a:rPr lang="en-ZA" dirty="0" smtClean="0">
                <a:effectLst>
                  <a:outerShdw blurRad="38100" dist="38100" dir="2700000" algn="tl">
                    <a:srgbClr val="000000">
                      <a:alpha val="43137"/>
                    </a:srgbClr>
                  </a:outerShdw>
                </a:effectLst>
                <a:latin typeface="Tw Cen MT" panose="020B0602020104020603" pitchFamily="34" charset="0"/>
              </a:rPr>
              <a:t>Prof </a:t>
            </a:r>
            <a:r>
              <a:rPr lang="en-ZA" dirty="0" err="1" smtClean="0">
                <a:effectLst>
                  <a:outerShdw blurRad="38100" dist="38100" dir="2700000" algn="tl">
                    <a:srgbClr val="000000">
                      <a:alpha val="43137"/>
                    </a:srgbClr>
                  </a:outerShdw>
                </a:effectLst>
                <a:latin typeface="Tw Cen MT" panose="020B0602020104020603" pitchFamily="34" charset="0"/>
              </a:rPr>
              <a:t>N.Themba</a:t>
            </a:r>
            <a:r>
              <a:rPr lang="en-ZA" dirty="0" smtClean="0">
                <a:effectLst>
                  <a:outerShdw blurRad="38100" dist="38100" dir="2700000" algn="tl">
                    <a:srgbClr val="000000">
                      <a:alpha val="43137"/>
                    </a:srgbClr>
                  </a:outerShdw>
                </a:effectLst>
                <a:latin typeface="Tw Cen MT" panose="020B0602020104020603" pitchFamily="34" charset="0"/>
              </a:rPr>
              <a:t> Mosia</a:t>
            </a:r>
          </a:p>
          <a:p>
            <a:pPr marL="0" indent="0">
              <a:buNone/>
            </a:pPr>
            <a:endParaRPr lang="en-ZA" dirty="0" smtClean="0"/>
          </a:p>
        </p:txBody>
      </p:sp>
    </p:spTree>
    <p:extLst>
      <p:ext uri="{BB962C8B-B14F-4D97-AF65-F5344CB8AC3E}">
        <p14:creationId xmlns:p14="http://schemas.microsoft.com/office/powerpoint/2010/main" xmlns="" val="126729162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64703"/>
          </a:xfrm>
        </p:spPr>
        <p:txBody>
          <a:bodyPr/>
          <a:lstStyle/>
          <a:p>
            <a:r>
              <a:rPr lang="en-ZA" sz="3000" dirty="0" smtClean="0">
                <a:solidFill>
                  <a:schemeClr val="accent6">
                    <a:lumMod val="50000"/>
                  </a:schemeClr>
                </a:solidFill>
                <a:latin typeface="Tw Cen MT" panose="020B0602020104020603" pitchFamily="34" charset="0"/>
              </a:rPr>
              <a:t>Ten Top Cost Drivers and </a:t>
            </a:r>
            <a:r>
              <a:rPr lang="en-ZA" sz="3000" dirty="0">
                <a:solidFill>
                  <a:schemeClr val="accent6">
                    <a:lumMod val="50000"/>
                  </a:schemeClr>
                </a:solidFill>
                <a:latin typeface="Tw Cen MT" panose="020B0602020104020603" pitchFamily="34" charset="0"/>
              </a:rPr>
              <a:t>t</a:t>
            </a:r>
            <a:r>
              <a:rPr lang="en-ZA" sz="3000" dirty="0" smtClean="0">
                <a:solidFill>
                  <a:schemeClr val="accent6">
                    <a:lumMod val="50000"/>
                  </a:schemeClr>
                </a:solidFill>
                <a:latin typeface="Tw Cen MT" panose="020B0602020104020603" pitchFamily="34" charset="0"/>
              </a:rPr>
              <a:t>heir Percentage Contributions to the General Expenses</a:t>
            </a:r>
            <a:endParaRPr lang="en-US" sz="3000" dirty="0">
              <a:solidFill>
                <a:schemeClr val="accent6">
                  <a:lumMod val="50000"/>
                </a:schemeClr>
              </a:solidFill>
              <a:latin typeface="Tw Cen MT" panose="020B0602020104020603"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228022625"/>
              </p:ext>
            </p:extLst>
          </p:nvPr>
        </p:nvGraphicFramePr>
        <p:xfrm>
          <a:off x="0" y="764703"/>
          <a:ext cx="9144000" cy="5400606"/>
        </p:xfrm>
        <a:graphic>
          <a:graphicData uri="http://schemas.openxmlformats.org/drawingml/2006/table">
            <a:tbl>
              <a:tblPr firstRow="1" bandRow="1">
                <a:tableStyleId>{5C22544A-7EE6-4342-B048-85BDC9FD1C3A}</a:tableStyleId>
              </a:tblPr>
              <a:tblGrid>
                <a:gridCol w="5868144">
                  <a:extLst>
                    <a:ext uri="{9D8B030D-6E8A-4147-A177-3AD203B41FA5}">
                      <a16:colId xmlns:a16="http://schemas.microsoft.com/office/drawing/2014/main" xmlns="" val="20000"/>
                    </a:ext>
                  </a:extLst>
                </a:gridCol>
                <a:gridCol w="1656184">
                  <a:extLst>
                    <a:ext uri="{9D8B030D-6E8A-4147-A177-3AD203B41FA5}">
                      <a16:colId xmlns:a16="http://schemas.microsoft.com/office/drawing/2014/main" xmlns="" val="20001"/>
                    </a:ext>
                  </a:extLst>
                </a:gridCol>
                <a:gridCol w="1619672">
                  <a:extLst>
                    <a:ext uri="{9D8B030D-6E8A-4147-A177-3AD203B41FA5}">
                      <a16:colId xmlns:a16="http://schemas.microsoft.com/office/drawing/2014/main" xmlns="" val="20002"/>
                    </a:ext>
                  </a:extLst>
                </a:gridCol>
              </a:tblGrid>
              <a:tr h="1155878">
                <a:tc>
                  <a:txBody>
                    <a:bodyPr/>
                    <a:lstStyle/>
                    <a:p>
                      <a:r>
                        <a:rPr lang="en-US" sz="1800" dirty="0" smtClean="0">
                          <a:latin typeface="+mj-lt"/>
                        </a:rPr>
                        <a:t>Description of spending</a:t>
                      </a:r>
                      <a:r>
                        <a:rPr lang="en-US" sz="1800" baseline="0" dirty="0" smtClean="0">
                          <a:latin typeface="+mj-lt"/>
                        </a:rPr>
                        <a:t> item</a:t>
                      </a:r>
                      <a:endParaRPr lang="en-US" sz="1800" dirty="0">
                        <a:latin typeface="+mj-lt"/>
                      </a:endParaRPr>
                    </a:p>
                  </a:txBody>
                  <a:tcPr/>
                </a:tc>
                <a:tc>
                  <a:txBody>
                    <a:bodyPr/>
                    <a:lstStyle/>
                    <a:p>
                      <a:r>
                        <a:rPr lang="en-US" sz="1800" baseline="0" dirty="0" smtClean="0">
                          <a:latin typeface="+mj-lt"/>
                        </a:rPr>
                        <a:t>2017/2018</a:t>
                      </a:r>
                    </a:p>
                    <a:p>
                      <a:r>
                        <a:rPr lang="en-US" sz="1800" baseline="0" dirty="0" smtClean="0">
                          <a:latin typeface="+mj-lt"/>
                        </a:rPr>
                        <a:t>Contribution Percentage</a:t>
                      </a:r>
                      <a:endParaRPr lang="en-US" sz="1800"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white"/>
                          </a:solidFill>
                          <a:effectLst/>
                          <a:uLnTx/>
                          <a:uFillTx/>
                          <a:latin typeface="+mj-lt"/>
                        </a:rPr>
                        <a:t>2016/2017 Contribution Percentage</a:t>
                      </a:r>
                    </a:p>
                  </a:txBody>
                  <a:tcPr/>
                </a:tc>
                <a:extLst>
                  <a:ext uri="{0D108BD9-81ED-4DB2-BD59-A6C34878D82A}">
                    <a16:rowId xmlns:a16="http://schemas.microsoft.com/office/drawing/2014/main" xmlns="" val="10000"/>
                  </a:ext>
                </a:extLst>
              </a:tr>
              <a:tr h="385886">
                <a:tc>
                  <a:txBody>
                    <a:bodyPr/>
                    <a:lstStyle/>
                    <a:p>
                      <a:r>
                        <a:rPr kumimoji="0" lang="en-ZA" sz="1800" b="0" i="0" u="none" strike="noStrike" kern="1200" cap="none" spc="0" normalizeH="0" baseline="0" noProof="0" dirty="0" smtClean="0">
                          <a:ln>
                            <a:noFill/>
                          </a:ln>
                          <a:solidFill>
                            <a:prstClr val="black"/>
                          </a:solidFill>
                          <a:effectLst/>
                          <a:uLnTx/>
                          <a:uFillTx/>
                          <a:latin typeface="+mj-lt"/>
                        </a:rPr>
                        <a:t>Peer academics </a:t>
                      </a:r>
                      <a:endParaRPr lang="en-US" sz="1800" dirty="0">
                        <a:latin typeface="+mj-lt"/>
                      </a:endParaRPr>
                    </a:p>
                  </a:txBody>
                  <a:tcPr/>
                </a:tc>
                <a:tc>
                  <a:txBody>
                    <a:bodyPr/>
                    <a:lstStyle/>
                    <a:p>
                      <a:pPr algn="ctr"/>
                      <a:r>
                        <a:rPr lang="en-US" sz="1800" dirty="0" smtClean="0">
                          <a:latin typeface="+mj-lt"/>
                        </a:rPr>
                        <a:t>16</a:t>
                      </a:r>
                      <a:endParaRPr lang="en-US" sz="1800" dirty="0">
                        <a:latin typeface="+mj-lt"/>
                      </a:endParaRPr>
                    </a:p>
                  </a:txBody>
                  <a:tcPr/>
                </a:tc>
                <a:tc>
                  <a:txBody>
                    <a:bodyPr/>
                    <a:lstStyle/>
                    <a:p>
                      <a:pPr algn="ctr"/>
                      <a:r>
                        <a:rPr lang="en-US" sz="1800" dirty="0" smtClean="0">
                          <a:latin typeface="+mj-lt"/>
                        </a:rPr>
                        <a:t>24</a:t>
                      </a:r>
                      <a:endParaRPr lang="en-US" sz="1800" dirty="0">
                        <a:latin typeface="+mj-lt"/>
                      </a:endParaRPr>
                    </a:p>
                  </a:txBody>
                  <a:tcPr/>
                </a:tc>
                <a:extLst>
                  <a:ext uri="{0D108BD9-81ED-4DB2-BD59-A6C34878D82A}">
                    <a16:rowId xmlns:a16="http://schemas.microsoft.com/office/drawing/2014/main" xmlns="" val="10001"/>
                  </a:ext>
                </a:extLst>
              </a:tr>
              <a:tr h="385886">
                <a:tc>
                  <a:txBody>
                    <a:bodyPr/>
                    <a:lstStyle/>
                    <a:p>
                      <a:r>
                        <a:rPr kumimoji="0" lang="en-ZA" sz="1800" b="0" i="0" u="none" strike="noStrike" kern="1200" cap="none" spc="0" normalizeH="0" baseline="0" noProof="0" dirty="0" smtClean="0">
                          <a:ln>
                            <a:noFill/>
                          </a:ln>
                          <a:solidFill>
                            <a:prstClr val="black"/>
                          </a:solidFill>
                          <a:effectLst/>
                          <a:uLnTx/>
                          <a:uFillTx/>
                          <a:latin typeface="+mj-lt"/>
                        </a:rPr>
                        <a:t>Legal fees </a:t>
                      </a:r>
                      <a:endParaRPr lang="en-US" sz="1800" dirty="0">
                        <a:latin typeface="+mj-lt"/>
                      </a:endParaRPr>
                    </a:p>
                  </a:txBody>
                  <a:tcPr/>
                </a:tc>
                <a:tc>
                  <a:txBody>
                    <a:bodyPr/>
                    <a:lstStyle/>
                    <a:p>
                      <a:pPr algn="ctr"/>
                      <a:r>
                        <a:rPr lang="en-US" sz="1800" dirty="0" smtClean="0">
                          <a:latin typeface="+mj-lt"/>
                        </a:rPr>
                        <a:t>25</a:t>
                      </a:r>
                      <a:endParaRPr lang="en-US" sz="1800" dirty="0">
                        <a:latin typeface="+mj-lt"/>
                      </a:endParaRPr>
                    </a:p>
                  </a:txBody>
                  <a:tcPr/>
                </a:tc>
                <a:tc>
                  <a:txBody>
                    <a:bodyPr/>
                    <a:lstStyle/>
                    <a:p>
                      <a:pPr algn="ctr"/>
                      <a:r>
                        <a:rPr lang="en-US" sz="1800" dirty="0" smtClean="0">
                          <a:latin typeface="+mj-lt"/>
                        </a:rPr>
                        <a:t>17</a:t>
                      </a:r>
                      <a:endParaRPr lang="en-US" sz="1800" dirty="0">
                        <a:latin typeface="+mj-lt"/>
                      </a:endParaRPr>
                    </a:p>
                  </a:txBody>
                  <a:tcPr/>
                </a:tc>
                <a:extLst>
                  <a:ext uri="{0D108BD9-81ED-4DB2-BD59-A6C34878D82A}">
                    <a16:rowId xmlns:a16="http://schemas.microsoft.com/office/drawing/2014/main" xmlns="" val="10002"/>
                  </a:ext>
                </a:extLst>
              </a:tr>
              <a:tr h="385886">
                <a:tc>
                  <a:txBody>
                    <a:bodyPr/>
                    <a:lstStyle/>
                    <a:p>
                      <a:r>
                        <a:rPr kumimoji="0" lang="en-ZA" sz="1800" b="0" i="0" u="none" strike="noStrike" kern="1200" cap="none" spc="0" normalizeH="0" baseline="0" noProof="0" dirty="0" smtClean="0">
                          <a:ln>
                            <a:noFill/>
                          </a:ln>
                          <a:solidFill>
                            <a:prstClr val="black"/>
                          </a:solidFill>
                          <a:effectLst/>
                          <a:uLnTx/>
                          <a:uFillTx/>
                          <a:latin typeface="+mj-lt"/>
                        </a:rPr>
                        <a:t>Travel costs local </a:t>
                      </a:r>
                      <a:endParaRPr lang="en-US" sz="1800" dirty="0">
                        <a:latin typeface="+mj-lt"/>
                      </a:endParaRPr>
                    </a:p>
                  </a:txBody>
                  <a:tcPr/>
                </a:tc>
                <a:tc>
                  <a:txBody>
                    <a:bodyPr/>
                    <a:lstStyle/>
                    <a:p>
                      <a:pPr algn="ctr"/>
                      <a:r>
                        <a:rPr lang="en-US" sz="1800" dirty="0" smtClean="0">
                          <a:latin typeface="+mj-lt"/>
                        </a:rPr>
                        <a:t>11</a:t>
                      </a:r>
                      <a:endParaRPr lang="en-US" sz="1800" dirty="0">
                        <a:latin typeface="+mj-lt"/>
                      </a:endParaRPr>
                    </a:p>
                  </a:txBody>
                  <a:tcPr/>
                </a:tc>
                <a:tc>
                  <a:txBody>
                    <a:bodyPr/>
                    <a:lstStyle/>
                    <a:p>
                      <a:pPr algn="ctr"/>
                      <a:r>
                        <a:rPr lang="en-US" sz="1800" dirty="0" smtClean="0">
                          <a:latin typeface="+mj-lt"/>
                        </a:rPr>
                        <a:t>16</a:t>
                      </a:r>
                      <a:endParaRPr lang="en-US" sz="1800" dirty="0">
                        <a:latin typeface="+mj-lt"/>
                      </a:endParaRPr>
                    </a:p>
                  </a:txBody>
                  <a:tcPr/>
                </a:tc>
                <a:extLst>
                  <a:ext uri="{0D108BD9-81ED-4DB2-BD59-A6C34878D82A}">
                    <a16:rowId xmlns:a16="http://schemas.microsoft.com/office/drawing/2014/main" xmlns="" val="10003"/>
                  </a:ext>
                </a:extLst>
              </a:tr>
              <a:tr h="385886">
                <a:tc>
                  <a:txBody>
                    <a:bodyPr/>
                    <a:lstStyle/>
                    <a:p>
                      <a:r>
                        <a:rPr kumimoji="0" lang="en-ZA" sz="1800" b="0" i="0" u="none" strike="noStrike" kern="1200" cap="none" spc="0" normalizeH="0" baseline="0" noProof="0" dirty="0" smtClean="0">
                          <a:ln>
                            <a:noFill/>
                          </a:ln>
                          <a:solidFill>
                            <a:prstClr val="black"/>
                          </a:solidFill>
                          <a:effectLst/>
                          <a:uLnTx/>
                          <a:uFillTx/>
                          <a:latin typeface="+mj-lt"/>
                        </a:rPr>
                        <a:t>Outsourced services </a:t>
                      </a:r>
                      <a:endParaRPr lang="en-US" sz="1800" dirty="0">
                        <a:latin typeface="+mj-lt"/>
                      </a:endParaRPr>
                    </a:p>
                  </a:txBody>
                  <a:tcPr/>
                </a:tc>
                <a:tc>
                  <a:txBody>
                    <a:bodyPr/>
                    <a:lstStyle/>
                    <a:p>
                      <a:pPr algn="ctr"/>
                      <a:r>
                        <a:rPr lang="en-US" sz="1800" dirty="0" smtClean="0">
                          <a:latin typeface="+mj-lt"/>
                        </a:rPr>
                        <a:t>7</a:t>
                      </a:r>
                      <a:endParaRPr lang="en-US" sz="1800" dirty="0">
                        <a:latin typeface="+mj-lt"/>
                      </a:endParaRPr>
                    </a:p>
                  </a:txBody>
                  <a:tcPr/>
                </a:tc>
                <a:tc>
                  <a:txBody>
                    <a:bodyPr/>
                    <a:lstStyle/>
                    <a:p>
                      <a:pPr algn="ctr"/>
                      <a:r>
                        <a:rPr lang="en-US" sz="1800" dirty="0" smtClean="0">
                          <a:latin typeface="+mj-lt"/>
                        </a:rPr>
                        <a:t>7</a:t>
                      </a:r>
                      <a:endParaRPr lang="en-US" sz="1800" dirty="0">
                        <a:latin typeface="+mj-lt"/>
                      </a:endParaRPr>
                    </a:p>
                  </a:txBody>
                  <a:tcPr/>
                </a:tc>
                <a:extLst>
                  <a:ext uri="{0D108BD9-81ED-4DB2-BD59-A6C34878D82A}">
                    <a16:rowId xmlns:a16="http://schemas.microsoft.com/office/drawing/2014/main" xmlns="" val="10004"/>
                  </a:ext>
                </a:extLst>
              </a:tr>
              <a:tr h="385886">
                <a:tc>
                  <a:txBody>
                    <a:bodyPr/>
                    <a:lstStyle/>
                    <a:p>
                      <a:r>
                        <a:rPr kumimoji="0" lang="en-ZA" sz="1800" b="0" i="0" u="none" strike="noStrike" kern="1200" cap="none" spc="0" normalizeH="0" baseline="0" noProof="0" dirty="0" smtClean="0">
                          <a:ln>
                            <a:noFill/>
                          </a:ln>
                          <a:solidFill>
                            <a:prstClr val="black"/>
                          </a:solidFill>
                          <a:effectLst/>
                          <a:uLnTx/>
                          <a:uFillTx/>
                          <a:latin typeface="+mj-lt"/>
                        </a:rPr>
                        <a:t>Consultancy services </a:t>
                      </a:r>
                      <a:endParaRPr lang="en-US" sz="1800" dirty="0">
                        <a:latin typeface="+mj-lt"/>
                      </a:endParaRPr>
                    </a:p>
                  </a:txBody>
                  <a:tcPr/>
                </a:tc>
                <a:tc>
                  <a:txBody>
                    <a:bodyPr/>
                    <a:lstStyle/>
                    <a:p>
                      <a:pPr algn="ctr"/>
                      <a:r>
                        <a:rPr lang="en-US" sz="1800" dirty="0" smtClean="0">
                          <a:latin typeface="+mj-lt"/>
                        </a:rPr>
                        <a:t>6</a:t>
                      </a:r>
                      <a:endParaRPr lang="en-US" sz="1800" dirty="0">
                        <a:latin typeface="+mj-lt"/>
                      </a:endParaRPr>
                    </a:p>
                  </a:txBody>
                  <a:tcPr/>
                </a:tc>
                <a:tc>
                  <a:txBody>
                    <a:bodyPr/>
                    <a:lstStyle/>
                    <a:p>
                      <a:pPr algn="ctr"/>
                      <a:r>
                        <a:rPr lang="en-US" sz="1800" dirty="0" smtClean="0">
                          <a:latin typeface="+mj-lt"/>
                        </a:rPr>
                        <a:t>5</a:t>
                      </a:r>
                      <a:endParaRPr lang="en-US" sz="1800" dirty="0">
                        <a:latin typeface="+mj-lt"/>
                      </a:endParaRPr>
                    </a:p>
                  </a:txBody>
                  <a:tcPr/>
                </a:tc>
                <a:extLst>
                  <a:ext uri="{0D108BD9-81ED-4DB2-BD59-A6C34878D82A}">
                    <a16:rowId xmlns:a16="http://schemas.microsoft.com/office/drawing/2014/main" xmlns="" val="10005"/>
                  </a:ext>
                </a:extLst>
              </a:tr>
              <a:tr h="385886">
                <a:tc>
                  <a:txBody>
                    <a:bodyPr/>
                    <a:lstStyle/>
                    <a:p>
                      <a:r>
                        <a:rPr kumimoji="0" lang="en-ZA" sz="1800" b="0" i="0" u="none" strike="noStrike" kern="1200" cap="none" spc="0" normalizeH="0" baseline="0" noProof="0" dirty="0" smtClean="0">
                          <a:ln>
                            <a:noFill/>
                          </a:ln>
                          <a:solidFill>
                            <a:prstClr val="black"/>
                          </a:solidFill>
                          <a:effectLst/>
                          <a:uLnTx/>
                          <a:uFillTx/>
                          <a:latin typeface="+mj-lt"/>
                        </a:rPr>
                        <a:t>Auditors remuneration </a:t>
                      </a:r>
                      <a:endParaRPr lang="en-US" sz="1800" dirty="0">
                        <a:latin typeface="+mj-lt"/>
                      </a:endParaRPr>
                    </a:p>
                  </a:txBody>
                  <a:tcPr/>
                </a:tc>
                <a:tc>
                  <a:txBody>
                    <a:bodyPr/>
                    <a:lstStyle/>
                    <a:p>
                      <a:pPr algn="ctr"/>
                      <a:r>
                        <a:rPr lang="en-US" sz="1800" dirty="0" smtClean="0">
                          <a:latin typeface="+mj-lt"/>
                        </a:rPr>
                        <a:t>5</a:t>
                      </a:r>
                      <a:endParaRPr lang="en-US" sz="1800" dirty="0">
                        <a:latin typeface="+mj-lt"/>
                      </a:endParaRPr>
                    </a:p>
                  </a:txBody>
                  <a:tcPr/>
                </a:tc>
                <a:tc>
                  <a:txBody>
                    <a:bodyPr/>
                    <a:lstStyle/>
                    <a:p>
                      <a:pPr algn="ctr"/>
                      <a:r>
                        <a:rPr lang="en-US" sz="1800" dirty="0" smtClean="0">
                          <a:latin typeface="+mj-lt"/>
                        </a:rPr>
                        <a:t>5</a:t>
                      </a:r>
                      <a:endParaRPr lang="en-US" sz="1800" dirty="0">
                        <a:latin typeface="+mj-lt"/>
                      </a:endParaRPr>
                    </a:p>
                  </a:txBody>
                  <a:tcPr/>
                </a:tc>
                <a:extLst>
                  <a:ext uri="{0D108BD9-81ED-4DB2-BD59-A6C34878D82A}">
                    <a16:rowId xmlns:a16="http://schemas.microsoft.com/office/drawing/2014/main" xmlns="" val="10006"/>
                  </a:ext>
                </a:extLst>
              </a:tr>
              <a:tr h="385868">
                <a:tc>
                  <a:txBody>
                    <a:bodyPr/>
                    <a:lstStyle/>
                    <a:p>
                      <a:r>
                        <a:rPr kumimoji="0" lang="en-ZA" sz="1800" b="0" i="0" u="none" strike="noStrike" kern="1200" cap="none" spc="0" normalizeH="0" baseline="0" noProof="0" dirty="0" smtClean="0">
                          <a:ln>
                            <a:noFill/>
                          </a:ln>
                          <a:solidFill>
                            <a:prstClr val="black"/>
                          </a:solidFill>
                          <a:effectLst/>
                          <a:uLnTx/>
                          <a:uFillTx/>
                          <a:latin typeface="+mj-lt"/>
                        </a:rPr>
                        <a:t>Remuneration of Council and Committee members </a:t>
                      </a:r>
                      <a:endParaRPr lang="en-US" sz="1800" dirty="0">
                        <a:latin typeface="+mj-lt"/>
                      </a:endParaRPr>
                    </a:p>
                  </a:txBody>
                  <a:tcPr/>
                </a:tc>
                <a:tc>
                  <a:txBody>
                    <a:bodyPr/>
                    <a:lstStyle/>
                    <a:p>
                      <a:pPr algn="ctr"/>
                      <a:r>
                        <a:rPr lang="en-US" sz="1800" dirty="0" smtClean="0">
                          <a:latin typeface="+mj-lt"/>
                        </a:rPr>
                        <a:t>5</a:t>
                      </a:r>
                      <a:endParaRPr lang="en-US" sz="1800" dirty="0">
                        <a:latin typeface="+mj-lt"/>
                      </a:endParaRPr>
                    </a:p>
                  </a:txBody>
                  <a:tcPr/>
                </a:tc>
                <a:tc>
                  <a:txBody>
                    <a:bodyPr/>
                    <a:lstStyle/>
                    <a:p>
                      <a:pPr algn="ctr"/>
                      <a:r>
                        <a:rPr lang="en-US" sz="1800" dirty="0" smtClean="0">
                          <a:latin typeface="+mj-lt"/>
                        </a:rPr>
                        <a:t>4</a:t>
                      </a:r>
                      <a:endParaRPr lang="en-US" sz="1800" dirty="0">
                        <a:latin typeface="+mj-lt"/>
                      </a:endParaRPr>
                    </a:p>
                  </a:txBody>
                  <a:tcPr/>
                </a:tc>
                <a:extLst>
                  <a:ext uri="{0D108BD9-81ED-4DB2-BD59-A6C34878D82A}">
                    <a16:rowId xmlns:a16="http://schemas.microsoft.com/office/drawing/2014/main" xmlns="" val="10007"/>
                  </a:ext>
                </a:extLst>
              </a:tr>
              <a:tr h="385886">
                <a:tc>
                  <a:txBody>
                    <a:bodyPr/>
                    <a:lstStyle/>
                    <a:p>
                      <a:r>
                        <a:rPr kumimoji="0" lang="en-ZA" sz="1800" b="0" i="0" u="none" strike="noStrike" kern="1200" cap="none" spc="0" normalizeH="0" baseline="0" noProof="0" dirty="0" smtClean="0">
                          <a:ln>
                            <a:noFill/>
                          </a:ln>
                          <a:solidFill>
                            <a:prstClr val="black"/>
                          </a:solidFill>
                          <a:effectLst/>
                          <a:uLnTx/>
                          <a:uFillTx/>
                          <a:latin typeface="+mj-lt"/>
                        </a:rPr>
                        <a:t>IT expenses </a:t>
                      </a:r>
                      <a:endParaRPr lang="en-US" sz="1800" dirty="0">
                        <a:latin typeface="+mj-lt"/>
                      </a:endParaRPr>
                    </a:p>
                  </a:txBody>
                  <a:tcPr/>
                </a:tc>
                <a:tc>
                  <a:txBody>
                    <a:bodyPr/>
                    <a:lstStyle/>
                    <a:p>
                      <a:pPr algn="ctr"/>
                      <a:r>
                        <a:rPr lang="en-US" sz="1800" dirty="0" smtClean="0">
                          <a:latin typeface="+mj-lt"/>
                        </a:rPr>
                        <a:t>5</a:t>
                      </a:r>
                      <a:endParaRPr lang="en-US" sz="1800" dirty="0">
                        <a:latin typeface="+mj-lt"/>
                      </a:endParaRPr>
                    </a:p>
                  </a:txBody>
                  <a:tcPr/>
                </a:tc>
                <a:tc>
                  <a:txBody>
                    <a:bodyPr/>
                    <a:lstStyle/>
                    <a:p>
                      <a:pPr algn="ctr"/>
                      <a:r>
                        <a:rPr lang="en-US" sz="1800" dirty="0" smtClean="0">
                          <a:latin typeface="+mj-lt"/>
                        </a:rPr>
                        <a:t>4</a:t>
                      </a:r>
                      <a:endParaRPr lang="en-US" sz="1800" dirty="0">
                        <a:latin typeface="+mj-lt"/>
                      </a:endParaRPr>
                    </a:p>
                  </a:txBody>
                  <a:tcPr/>
                </a:tc>
                <a:extLst>
                  <a:ext uri="{0D108BD9-81ED-4DB2-BD59-A6C34878D82A}">
                    <a16:rowId xmlns:a16="http://schemas.microsoft.com/office/drawing/2014/main" xmlns="" val="10008"/>
                  </a:ext>
                </a:extLst>
              </a:tr>
              <a:tr h="385886">
                <a:tc>
                  <a:txBody>
                    <a:bodyPr/>
                    <a:lstStyle/>
                    <a:p>
                      <a:r>
                        <a:rPr kumimoji="0" lang="en-ZA" sz="1800" b="0" i="0" u="none" strike="noStrike" kern="1200" cap="none" spc="0" normalizeH="0" baseline="0" noProof="0" dirty="0" smtClean="0">
                          <a:ln>
                            <a:noFill/>
                          </a:ln>
                          <a:solidFill>
                            <a:prstClr val="black"/>
                          </a:solidFill>
                          <a:effectLst/>
                          <a:uLnTx/>
                          <a:uFillTx/>
                          <a:latin typeface="+mj-lt"/>
                        </a:rPr>
                        <a:t>Printing and Stationery </a:t>
                      </a:r>
                      <a:endParaRPr lang="en-US" sz="1800" dirty="0">
                        <a:latin typeface="+mj-lt"/>
                      </a:endParaRPr>
                    </a:p>
                  </a:txBody>
                  <a:tcPr/>
                </a:tc>
                <a:tc>
                  <a:txBody>
                    <a:bodyPr/>
                    <a:lstStyle/>
                    <a:p>
                      <a:pPr algn="ctr"/>
                      <a:r>
                        <a:rPr lang="en-US" sz="1800" dirty="0" smtClean="0">
                          <a:latin typeface="+mj-lt"/>
                        </a:rPr>
                        <a:t>5</a:t>
                      </a:r>
                      <a:endParaRPr lang="en-US" sz="1800" dirty="0">
                        <a:latin typeface="+mj-lt"/>
                      </a:endParaRPr>
                    </a:p>
                  </a:txBody>
                  <a:tcPr/>
                </a:tc>
                <a:tc>
                  <a:txBody>
                    <a:bodyPr/>
                    <a:lstStyle/>
                    <a:p>
                      <a:pPr algn="ctr"/>
                      <a:r>
                        <a:rPr lang="en-US" sz="1800" dirty="0" smtClean="0">
                          <a:latin typeface="+mj-lt"/>
                        </a:rPr>
                        <a:t>3</a:t>
                      </a:r>
                      <a:endParaRPr lang="en-US" sz="1800" dirty="0">
                        <a:latin typeface="+mj-lt"/>
                      </a:endParaRPr>
                    </a:p>
                  </a:txBody>
                  <a:tcPr/>
                </a:tc>
                <a:extLst>
                  <a:ext uri="{0D108BD9-81ED-4DB2-BD59-A6C34878D82A}">
                    <a16:rowId xmlns:a16="http://schemas.microsoft.com/office/drawing/2014/main" xmlns="" val="10009"/>
                  </a:ext>
                </a:extLst>
              </a:tr>
              <a:tr h="385886">
                <a:tc>
                  <a:txBody>
                    <a:bodyPr/>
                    <a:lstStyle/>
                    <a:p>
                      <a:r>
                        <a:rPr lang="en-US" sz="1800" dirty="0" smtClean="0">
                          <a:latin typeface="+mj-lt"/>
                        </a:rPr>
                        <a:t>Recruitment</a:t>
                      </a:r>
                      <a:r>
                        <a:rPr lang="en-US" sz="1800" baseline="0" dirty="0" smtClean="0">
                          <a:latin typeface="+mj-lt"/>
                        </a:rPr>
                        <a:t> costs</a:t>
                      </a:r>
                      <a:endParaRPr lang="en-US" sz="1800" dirty="0">
                        <a:latin typeface="+mj-lt"/>
                      </a:endParaRPr>
                    </a:p>
                  </a:txBody>
                  <a:tcPr/>
                </a:tc>
                <a:tc>
                  <a:txBody>
                    <a:bodyPr/>
                    <a:lstStyle/>
                    <a:p>
                      <a:pPr algn="ctr"/>
                      <a:r>
                        <a:rPr lang="en-US" sz="1800" dirty="0" smtClean="0">
                          <a:latin typeface="+mj-lt"/>
                        </a:rPr>
                        <a:t>4</a:t>
                      </a:r>
                      <a:endParaRPr lang="en-US" sz="1800" dirty="0">
                        <a:latin typeface="+mj-lt"/>
                      </a:endParaRPr>
                    </a:p>
                  </a:txBody>
                  <a:tcPr/>
                </a:tc>
                <a:tc>
                  <a:txBody>
                    <a:bodyPr/>
                    <a:lstStyle/>
                    <a:p>
                      <a:pPr algn="ctr"/>
                      <a:r>
                        <a:rPr lang="en-US" sz="1800" dirty="0" smtClean="0">
                          <a:latin typeface="+mj-lt"/>
                        </a:rPr>
                        <a:t>2</a:t>
                      </a:r>
                      <a:endParaRPr lang="en-US" sz="1800" dirty="0">
                        <a:latin typeface="+mj-lt"/>
                      </a:endParaRPr>
                    </a:p>
                  </a:txBody>
                  <a:tcPr/>
                </a:tc>
                <a:extLst>
                  <a:ext uri="{0D108BD9-81ED-4DB2-BD59-A6C34878D82A}">
                    <a16:rowId xmlns:a16="http://schemas.microsoft.com/office/drawing/2014/main" xmlns="" val="10010"/>
                  </a:ext>
                </a:extLst>
              </a:tr>
              <a:tr h="385886">
                <a:tc>
                  <a:txBody>
                    <a:bodyPr/>
                    <a:lstStyle/>
                    <a:p>
                      <a:endParaRPr lang="en-US" sz="1800" dirty="0">
                        <a:latin typeface="+mj-lt"/>
                      </a:endParaRPr>
                    </a:p>
                  </a:txBody>
                  <a:tcPr/>
                </a:tc>
                <a:tc>
                  <a:txBody>
                    <a:bodyPr/>
                    <a:lstStyle/>
                    <a:p>
                      <a:pPr algn="ctr"/>
                      <a:endParaRPr lang="en-US" sz="1800" dirty="0">
                        <a:latin typeface="+mj-lt"/>
                      </a:endParaRPr>
                    </a:p>
                  </a:txBody>
                  <a:tcPr/>
                </a:tc>
                <a:tc>
                  <a:txBody>
                    <a:bodyPr/>
                    <a:lstStyle/>
                    <a:p>
                      <a:pPr algn="ctr"/>
                      <a:endParaRPr lang="en-US" sz="1800" dirty="0">
                        <a:latin typeface="+mj-lt"/>
                      </a:endParaRPr>
                    </a:p>
                  </a:txBody>
                  <a:tcP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xmlns="" val="1623322461"/>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24744"/>
          </a:xfrm>
        </p:spPr>
        <p:txBody>
          <a:bodyPr/>
          <a:lstStyle/>
          <a:p>
            <a:r>
              <a:rPr lang="en-ZA" sz="3000" dirty="0" smtClean="0">
                <a:solidFill>
                  <a:schemeClr val="accent6">
                    <a:lumMod val="50000"/>
                  </a:schemeClr>
                </a:solidFill>
                <a:latin typeface="Tw Cen MT" panose="020B0602020104020603" pitchFamily="34" charset="0"/>
              </a:rPr>
              <a:t>Ten Top Cost Drivers and </a:t>
            </a:r>
            <a:r>
              <a:rPr lang="en-ZA" sz="3000" dirty="0">
                <a:solidFill>
                  <a:schemeClr val="accent6">
                    <a:lumMod val="50000"/>
                  </a:schemeClr>
                </a:solidFill>
                <a:latin typeface="Tw Cen MT" panose="020B0602020104020603" pitchFamily="34" charset="0"/>
              </a:rPr>
              <a:t>t</a:t>
            </a:r>
            <a:r>
              <a:rPr lang="en-ZA" sz="3000" dirty="0" smtClean="0">
                <a:solidFill>
                  <a:schemeClr val="accent6">
                    <a:lumMod val="50000"/>
                  </a:schemeClr>
                </a:solidFill>
                <a:latin typeface="Tw Cen MT" panose="020B0602020104020603" pitchFamily="34" charset="0"/>
              </a:rPr>
              <a:t>heir Percentage Contributions of </a:t>
            </a:r>
            <a:r>
              <a:rPr lang="en-ZA" sz="3000" dirty="0">
                <a:solidFill>
                  <a:schemeClr val="accent6">
                    <a:lumMod val="50000"/>
                  </a:schemeClr>
                </a:solidFill>
                <a:latin typeface="Tw Cen MT" panose="020B0602020104020603" pitchFamily="34" charset="0"/>
              </a:rPr>
              <a:t>t</a:t>
            </a:r>
            <a:r>
              <a:rPr lang="en-ZA" sz="3000" dirty="0" smtClean="0">
                <a:solidFill>
                  <a:schemeClr val="accent6">
                    <a:lumMod val="50000"/>
                  </a:schemeClr>
                </a:solidFill>
                <a:latin typeface="Tw Cen MT" panose="020B0602020104020603" pitchFamily="34" charset="0"/>
              </a:rPr>
              <a:t>he General Expenses for </a:t>
            </a:r>
            <a:r>
              <a:rPr lang="en-ZA" sz="3000" dirty="0">
                <a:solidFill>
                  <a:schemeClr val="accent6">
                    <a:lumMod val="50000"/>
                  </a:schemeClr>
                </a:solidFill>
                <a:latin typeface="Tw Cen MT" panose="020B0602020104020603" pitchFamily="34" charset="0"/>
              </a:rPr>
              <a:t>t</a:t>
            </a:r>
            <a:r>
              <a:rPr lang="en-ZA" sz="3000" dirty="0" smtClean="0">
                <a:solidFill>
                  <a:schemeClr val="accent6">
                    <a:lumMod val="50000"/>
                  </a:schemeClr>
                </a:solidFill>
                <a:latin typeface="Tw Cen MT" panose="020B0602020104020603" pitchFamily="34" charset="0"/>
              </a:rPr>
              <a:t>he Year 2017/2018</a:t>
            </a:r>
            <a:endParaRPr lang="en-ZA" sz="3000" dirty="0">
              <a:solidFill>
                <a:schemeClr val="accent6">
                  <a:lumMod val="50000"/>
                </a:schemeClr>
              </a:solidFill>
              <a:latin typeface="Tw Cen MT" panose="020B0602020104020603" pitchFamily="34" charset="0"/>
            </a:endParaRPr>
          </a:p>
        </p:txBody>
      </p:sp>
      <p:sp>
        <p:nvSpPr>
          <p:cNvPr id="5" name="Content Placeholder 4"/>
          <p:cNvSpPr>
            <a:spLocks noGrp="1"/>
          </p:cNvSpPr>
          <p:nvPr>
            <p:ph idx="1"/>
          </p:nvPr>
        </p:nvSpPr>
        <p:spPr>
          <a:xfrm>
            <a:off x="107504" y="1124744"/>
            <a:ext cx="8856984" cy="5328592"/>
          </a:xfrm>
        </p:spPr>
        <p:txBody>
          <a:bodyPr/>
          <a:lstStyle/>
          <a:p>
            <a:pPr lvl="0">
              <a:buFont typeface="Wingdings" panose="05000000000000000000" pitchFamily="2" charset="2"/>
              <a:buChar char="§"/>
            </a:pPr>
            <a:r>
              <a:rPr lang="en-ZA" sz="2100" dirty="0" smtClean="0">
                <a:solidFill>
                  <a:prstClr val="black"/>
                </a:solidFill>
              </a:rPr>
              <a:t>Outsourced </a:t>
            </a:r>
            <a:r>
              <a:rPr lang="en-ZA" sz="2100" dirty="0">
                <a:solidFill>
                  <a:prstClr val="black"/>
                </a:solidFill>
              </a:rPr>
              <a:t>services </a:t>
            </a:r>
            <a:r>
              <a:rPr lang="en-ZA" sz="2100" dirty="0" smtClean="0">
                <a:solidFill>
                  <a:prstClr val="black"/>
                </a:solidFill>
              </a:rPr>
              <a:t>is only for SAQA </a:t>
            </a:r>
            <a:r>
              <a:rPr lang="en-ZA" sz="2100" dirty="0">
                <a:solidFill>
                  <a:prstClr val="black"/>
                </a:solidFill>
              </a:rPr>
              <a:t>HEQCIS online </a:t>
            </a:r>
            <a:r>
              <a:rPr lang="en-ZA" sz="2100" dirty="0" smtClean="0">
                <a:solidFill>
                  <a:prstClr val="black"/>
                </a:solidFill>
              </a:rPr>
              <a:t>system contract. </a:t>
            </a:r>
          </a:p>
          <a:p>
            <a:pPr lvl="0">
              <a:buFont typeface="Wingdings" panose="05000000000000000000" pitchFamily="2" charset="2"/>
              <a:buChar char="§"/>
            </a:pPr>
            <a:r>
              <a:rPr lang="en-ZA" sz="2100" dirty="0" smtClean="0">
                <a:solidFill>
                  <a:prstClr val="black"/>
                </a:solidFill>
              </a:rPr>
              <a:t>Consultancy services include payment of VIP Payroll &amp; HR system consultancy</a:t>
            </a:r>
            <a:r>
              <a:rPr lang="en-ZA" sz="2100" dirty="0" smtClean="0">
                <a:solidFill>
                  <a:srgbClr val="FF0000"/>
                </a:solidFill>
              </a:rPr>
              <a:t> </a:t>
            </a:r>
            <a:r>
              <a:rPr lang="en-ZA" sz="2100" dirty="0" smtClean="0">
                <a:solidFill>
                  <a:prstClr val="black"/>
                </a:solidFill>
              </a:rPr>
              <a:t>and also payment to governance subcommittees such as Accreditation; Human Resource Recruitment Committee etc.  Payment of </a:t>
            </a:r>
            <a:r>
              <a:rPr lang="en-ZA" sz="2100" dirty="0">
                <a:solidFill>
                  <a:prstClr val="black"/>
                </a:solidFill>
              </a:rPr>
              <a:t>VIP Payroll &amp; HR system consultancy </a:t>
            </a:r>
            <a:r>
              <a:rPr lang="en-ZA" sz="2100" dirty="0" smtClean="0">
                <a:solidFill>
                  <a:prstClr val="black"/>
                </a:solidFill>
              </a:rPr>
              <a:t>contributed 4% while payment to governance subcommittees members contributed 96% of the consultancy service spending.</a:t>
            </a:r>
          </a:p>
          <a:p>
            <a:pPr lvl="0">
              <a:buFont typeface="Wingdings" panose="05000000000000000000" pitchFamily="2" charset="2"/>
              <a:buChar char="§"/>
            </a:pPr>
            <a:r>
              <a:rPr lang="en-ZA" sz="2100" dirty="0" smtClean="0">
                <a:solidFill>
                  <a:prstClr val="black"/>
                </a:solidFill>
              </a:rPr>
              <a:t>IT </a:t>
            </a:r>
            <a:r>
              <a:rPr lang="en-ZA" sz="2100" dirty="0">
                <a:solidFill>
                  <a:prstClr val="black"/>
                </a:solidFill>
              </a:rPr>
              <a:t>expenses include licence fees, computer consumables, </a:t>
            </a:r>
            <a:r>
              <a:rPr lang="en-ZA" sz="2100" dirty="0" smtClean="0">
                <a:solidFill>
                  <a:prstClr val="black"/>
                </a:solidFill>
              </a:rPr>
              <a:t>internet subscriptions, contract </a:t>
            </a:r>
            <a:r>
              <a:rPr lang="en-ZA" sz="2100" dirty="0">
                <a:solidFill>
                  <a:prstClr val="black"/>
                </a:solidFill>
              </a:rPr>
              <a:t>on support for HEQC online </a:t>
            </a:r>
            <a:r>
              <a:rPr lang="en-ZA" sz="2100" dirty="0" smtClean="0">
                <a:solidFill>
                  <a:prstClr val="black"/>
                </a:solidFill>
              </a:rPr>
              <a:t>system and contract </a:t>
            </a:r>
            <a:r>
              <a:rPr lang="en-ZA" sz="2100" dirty="0">
                <a:solidFill>
                  <a:prstClr val="black"/>
                </a:solidFill>
              </a:rPr>
              <a:t>on support </a:t>
            </a:r>
            <a:r>
              <a:rPr lang="en-ZA" sz="2100" dirty="0" smtClean="0">
                <a:solidFill>
                  <a:prstClr val="black"/>
                </a:solidFill>
              </a:rPr>
              <a:t>maintenance.  The contributions towards IT spending are as follows:  Licence fees 42%, Computer consumables 2%, Internet subscriptions 5%, Support for HEQC online system 27% and Support maintenance 24%.</a:t>
            </a:r>
            <a:endParaRPr lang="en-ZA" dirty="0"/>
          </a:p>
        </p:txBody>
      </p:sp>
    </p:spTree>
    <p:extLst>
      <p:ext uri="{BB962C8B-B14F-4D97-AF65-F5344CB8AC3E}">
        <p14:creationId xmlns:p14="http://schemas.microsoft.com/office/powerpoint/2010/main" xmlns="" val="2245540682"/>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692695"/>
          </a:xfrm>
        </p:spPr>
        <p:txBody>
          <a:bodyPr/>
          <a:lstStyle/>
          <a:p>
            <a:r>
              <a:rPr lang="en-ZA" sz="3000" dirty="0" smtClean="0">
                <a:solidFill>
                  <a:schemeClr val="accent6">
                    <a:lumMod val="50000"/>
                  </a:schemeClr>
                </a:solidFill>
                <a:latin typeface="Tw Cen MT" panose="020B0602020104020603" pitchFamily="34" charset="0"/>
                <a:ea typeface="MS PGothic" panose="020B0600070205080204" pitchFamily="34" charset="-128"/>
              </a:rPr>
              <a:t>Report of </a:t>
            </a:r>
            <a:r>
              <a:rPr lang="en-ZA" sz="3000" dirty="0">
                <a:solidFill>
                  <a:schemeClr val="accent6">
                    <a:lumMod val="50000"/>
                  </a:schemeClr>
                </a:solidFill>
                <a:latin typeface="Tw Cen MT" panose="020B0602020104020603" pitchFamily="34" charset="0"/>
                <a:ea typeface="MS PGothic" panose="020B0600070205080204" pitchFamily="34" charset="-128"/>
              </a:rPr>
              <a:t>t</a:t>
            </a:r>
            <a:r>
              <a:rPr lang="en-ZA" sz="3000" dirty="0" smtClean="0">
                <a:solidFill>
                  <a:schemeClr val="accent6">
                    <a:lumMod val="50000"/>
                  </a:schemeClr>
                </a:solidFill>
                <a:latin typeface="Tw Cen MT" panose="020B0602020104020603" pitchFamily="34" charset="0"/>
                <a:ea typeface="MS PGothic" panose="020B0600070205080204" pitchFamily="34" charset="-128"/>
              </a:rPr>
              <a:t>he Auditor General South Africa (AGSA)</a:t>
            </a:r>
            <a:endParaRPr lang="en-ZA" sz="3000" dirty="0">
              <a:solidFill>
                <a:schemeClr val="accent6">
                  <a:lumMod val="50000"/>
                </a:schemeClr>
              </a:solidFill>
              <a:latin typeface="Tw Cen MT" panose="020B0602020104020603" pitchFamily="34" charset="0"/>
            </a:endParaRPr>
          </a:p>
        </p:txBody>
      </p:sp>
      <p:sp>
        <p:nvSpPr>
          <p:cNvPr id="6" name="Content Placeholder 5"/>
          <p:cNvSpPr>
            <a:spLocks noGrp="1"/>
          </p:cNvSpPr>
          <p:nvPr>
            <p:ph idx="1"/>
          </p:nvPr>
        </p:nvSpPr>
        <p:spPr>
          <a:xfrm>
            <a:off x="0" y="1268760"/>
            <a:ext cx="9144000" cy="4680520"/>
          </a:xfrm>
        </p:spPr>
        <p:txBody>
          <a:bodyPr/>
          <a:lstStyle/>
          <a:p>
            <a:pPr marL="0" indent="0">
              <a:buNone/>
            </a:pPr>
            <a:r>
              <a:rPr lang="en-GB" sz="2000" b="1" dirty="0" smtClean="0">
                <a:latin typeface="Arial" panose="020B0604020202020204" pitchFamily="34" charset="0"/>
                <a:ea typeface="Times New Roman" panose="02020603050405020304" pitchFamily="18" charset="0"/>
              </a:rPr>
              <a:t>Audit Opinion</a:t>
            </a:r>
          </a:p>
          <a:p>
            <a:pPr>
              <a:buFont typeface="Wingdings" panose="05000000000000000000" pitchFamily="2" charset="2"/>
              <a:buChar char="§"/>
            </a:pPr>
            <a:r>
              <a:rPr lang="en-GB" sz="2000" dirty="0" smtClean="0">
                <a:latin typeface="Arial" panose="020B0604020202020204" pitchFamily="34" charset="0"/>
                <a:ea typeface="Times New Roman" panose="02020603050405020304" pitchFamily="18" charset="0"/>
              </a:rPr>
              <a:t>Clean audit for the fiscal year 2017/2018 and unqualified for the fiscal year 2016/2017.</a:t>
            </a:r>
          </a:p>
          <a:p>
            <a:pPr>
              <a:buFont typeface="Wingdings" panose="05000000000000000000" pitchFamily="2" charset="2"/>
              <a:buChar char="§"/>
            </a:pPr>
            <a:r>
              <a:rPr lang="en-GB" sz="2000" dirty="0" smtClean="0">
                <a:latin typeface="Arial" panose="020B0604020202020204" pitchFamily="34" charset="0"/>
                <a:ea typeface="Times New Roman" panose="02020603050405020304" pitchFamily="18" charset="0"/>
              </a:rPr>
              <a:t>The audited financial statements for the fiscal year 2017/2018 were free from material misstatements.</a:t>
            </a:r>
          </a:p>
          <a:p>
            <a:pPr marL="0" indent="0">
              <a:buNone/>
            </a:pPr>
            <a:endParaRPr lang="en-GB" sz="2000" dirty="0" smtClean="0">
              <a:latin typeface="Arial" panose="020B0604020202020204" pitchFamily="34" charset="0"/>
              <a:ea typeface="Times New Roman" panose="02020603050405020304" pitchFamily="18" charset="0"/>
            </a:endParaRPr>
          </a:p>
          <a:p>
            <a:pPr marL="0" indent="0">
              <a:buNone/>
            </a:pPr>
            <a:r>
              <a:rPr lang="en-GB" sz="2000" b="1" dirty="0" smtClean="0">
                <a:latin typeface="Arial" panose="020B0604020202020204" pitchFamily="34" charset="0"/>
                <a:ea typeface="Times New Roman" panose="02020603050405020304" pitchFamily="18" charset="0"/>
              </a:rPr>
              <a:t>Remedial Action</a:t>
            </a:r>
            <a:endParaRPr lang="en-GB" sz="2000" b="1" dirty="0">
              <a:latin typeface="Arial" panose="020B0604020202020204" pitchFamily="34" charset="0"/>
              <a:ea typeface="Times New Roman" panose="02020603050405020304" pitchFamily="18" charset="0"/>
            </a:endParaRPr>
          </a:p>
          <a:p>
            <a:pPr lvl="0">
              <a:buFont typeface="Wingdings" panose="05000000000000000000" pitchFamily="2" charset="2"/>
              <a:buChar char="§"/>
            </a:pPr>
            <a:r>
              <a:rPr lang="en-ZA" sz="2000" dirty="0" smtClean="0"/>
              <a:t>No remedial actions required because all the audit findings on the next slide were corrected and agreed with AGSA before the end of the audit in July 2018.</a:t>
            </a:r>
            <a:endParaRPr lang="en-ZA" sz="2000" dirty="0" smtClean="0">
              <a:solidFill>
                <a:srgbClr val="FF0000"/>
              </a:solidFill>
            </a:endParaRPr>
          </a:p>
          <a:p>
            <a:pPr marL="0" indent="0">
              <a:buNone/>
            </a:pPr>
            <a:endParaRPr lang="en-GB" sz="2000" dirty="0" smtClean="0">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xmlns="" val="1094634076"/>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43102"/>
          </a:xfrm>
        </p:spPr>
        <p:txBody>
          <a:bodyPr/>
          <a:lstStyle/>
          <a:p>
            <a:r>
              <a:rPr lang="en-ZA" sz="3000" dirty="0">
                <a:solidFill>
                  <a:schemeClr val="accent6">
                    <a:lumMod val="50000"/>
                  </a:schemeClr>
                </a:solidFill>
                <a:latin typeface="Tw Cen MT" panose="020B0602020104020603" pitchFamily="34" charset="0"/>
                <a:ea typeface="MS PGothic" panose="020B0600070205080204" pitchFamily="34" charset="-128"/>
              </a:rPr>
              <a:t>R</a:t>
            </a:r>
            <a:r>
              <a:rPr lang="en-ZA" sz="3000" dirty="0" smtClean="0">
                <a:solidFill>
                  <a:schemeClr val="accent6">
                    <a:lumMod val="50000"/>
                  </a:schemeClr>
                </a:solidFill>
                <a:latin typeface="Tw Cen MT" panose="020B0602020104020603" pitchFamily="34" charset="0"/>
                <a:ea typeface="MS PGothic" panose="020B0600070205080204" pitchFamily="34" charset="-128"/>
              </a:rPr>
              <a:t>eport of the Auditor </a:t>
            </a:r>
            <a:r>
              <a:rPr lang="en-ZA" sz="3000" dirty="0">
                <a:solidFill>
                  <a:schemeClr val="accent6">
                    <a:lumMod val="50000"/>
                  </a:schemeClr>
                </a:solidFill>
                <a:latin typeface="Tw Cen MT" panose="020B0602020104020603" pitchFamily="34" charset="0"/>
                <a:ea typeface="MS PGothic" panose="020B0600070205080204" pitchFamily="34" charset="-128"/>
              </a:rPr>
              <a:t>G</a:t>
            </a:r>
            <a:r>
              <a:rPr lang="en-ZA" sz="3000" dirty="0" smtClean="0">
                <a:solidFill>
                  <a:schemeClr val="accent6">
                    <a:lumMod val="50000"/>
                  </a:schemeClr>
                </a:solidFill>
                <a:latin typeface="Tw Cen MT" panose="020B0602020104020603" pitchFamily="34" charset="0"/>
                <a:ea typeface="MS PGothic" panose="020B0600070205080204" pitchFamily="34" charset="-128"/>
              </a:rPr>
              <a:t>eneral of South </a:t>
            </a:r>
            <a:r>
              <a:rPr lang="en-ZA" sz="3000" dirty="0">
                <a:solidFill>
                  <a:schemeClr val="accent6">
                    <a:lumMod val="50000"/>
                  </a:schemeClr>
                </a:solidFill>
                <a:latin typeface="Tw Cen MT" panose="020B0602020104020603" pitchFamily="34" charset="0"/>
                <a:ea typeface="MS PGothic" panose="020B0600070205080204" pitchFamily="34" charset="-128"/>
              </a:rPr>
              <a:t>A</a:t>
            </a:r>
            <a:r>
              <a:rPr lang="en-ZA" sz="3000" dirty="0" smtClean="0">
                <a:solidFill>
                  <a:schemeClr val="accent6">
                    <a:lumMod val="50000"/>
                  </a:schemeClr>
                </a:solidFill>
                <a:latin typeface="Tw Cen MT" panose="020B0602020104020603" pitchFamily="34" charset="0"/>
                <a:ea typeface="MS PGothic" panose="020B0600070205080204" pitchFamily="34" charset="-128"/>
              </a:rPr>
              <a:t>frica (AGSA) Continues</a:t>
            </a:r>
            <a:endParaRPr lang="en-US" sz="3000" dirty="0">
              <a:solidFill>
                <a:schemeClr val="accent6">
                  <a:lumMod val="50000"/>
                </a:schemeClr>
              </a:solidFill>
              <a:latin typeface="Tw Cen MT" panose="020B0602020104020603"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283592350"/>
              </p:ext>
            </p:extLst>
          </p:nvPr>
        </p:nvGraphicFramePr>
        <p:xfrm>
          <a:off x="0" y="843102"/>
          <a:ext cx="9144000" cy="6048865"/>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xmlns="" val="20000"/>
                    </a:ext>
                  </a:extLst>
                </a:gridCol>
                <a:gridCol w="1440160">
                  <a:extLst>
                    <a:ext uri="{9D8B030D-6E8A-4147-A177-3AD203B41FA5}">
                      <a16:colId xmlns:a16="http://schemas.microsoft.com/office/drawing/2014/main" xmlns="" val="20001"/>
                    </a:ext>
                  </a:extLst>
                </a:gridCol>
                <a:gridCol w="1512168">
                  <a:extLst>
                    <a:ext uri="{9D8B030D-6E8A-4147-A177-3AD203B41FA5}">
                      <a16:colId xmlns:a16="http://schemas.microsoft.com/office/drawing/2014/main" xmlns="" val="20002"/>
                    </a:ext>
                  </a:extLst>
                </a:gridCol>
                <a:gridCol w="1619672">
                  <a:extLst>
                    <a:ext uri="{9D8B030D-6E8A-4147-A177-3AD203B41FA5}">
                      <a16:colId xmlns:a16="http://schemas.microsoft.com/office/drawing/2014/main" xmlns="" val="20003"/>
                    </a:ext>
                  </a:extLst>
                </a:gridCol>
              </a:tblGrid>
              <a:tr h="3856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white"/>
                          </a:solidFill>
                          <a:effectLst/>
                          <a:uLnTx/>
                          <a:uFillTx/>
                          <a:latin typeface="+mj-lt"/>
                        </a:rPr>
                        <a:t>AUDIT FINDINGS</a:t>
                      </a:r>
                      <a:endParaRPr kumimoji="0" lang="en-US" sz="2000" b="1" i="0" u="none" strike="noStrike" kern="1200" cap="none" spc="0" normalizeH="0" baseline="0" noProof="0" dirty="0">
                        <a:ln>
                          <a:noFill/>
                        </a:ln>
                        <a:solidFill>
                          <a:prstClr val="white"/>
                        </a:solidFill>
                        <a:effectLst/>
                        <a:uLnTx/>
                        <a:uFillTx/>
                        <a:latin typeface="+mj-lt"/>
                      </a:endParaRPr>
                    </a:p>
                  </a:txBody>
                  <a:tcPr/>
                </a:tc>
                <a:tc>
                  <a:txBody>
                    <a:bodyPr/>
                    <a:lstStyle/>
                    <a:p>
                      <a:r>
                        <a:rPr lang="en-US" sz="2000" dirty="0" smtClean="0">
                          <a:latin typeface="+mj-lt"/>
                        </a:rPr>
                        <a:t>2017/2018</a:t>
                      </a:r>
                      <a:endParaRPr lang="en-US" sz="2000" dirty="0">
                        <a:latin typeface="+mj-lt"/>
                      </a:endParaRPr>
                    </a:p>
                  </a:txBody>
                  <a:tcPr/>
                </a:tc>
                <a:tc>
                  <a:txBody>
                    <a:bodyPr/>
                    <a:lstStyle/>
                    <a:p>
                      <a:r>
                        <a:rPr lang="en-US" sz="2000" dirty="0" smtClean="0">
                          <a:latin typeface="+mj-lt"/>
                        </a:rPr>
                        <a:t>2016/2017</a:t>
                      </a:r>
                      <a:endParaRPr lang="en-US" sz="2000" dirty="0">
                        <a:latin typeface="+mj-lt"/>
                      </a:endParaRPr>
                    </a:p>
                  </a:txBody>
                  <a:tcPr/>
                </a:tc>
                <a:tc>
                  <a:txBody>
                    <a:bodyPr/>
                    <a:lstStyle/>
                    <a:p>
                      <a:r>
                        <a:rPr lang="en-US" sz="2000" dirty="0" smtClean="0">
                          <a:latin typeface="+mj-lt"/>
                        </a:rPr>
                        <a:t>REMARKS</a:t>
                      </a:r>
                      <a:endParaRPr lang="en-US" sz="2000" dirty="0">
                        <a:latin typeface="+mj-lt"/>
                      </a:endParaRPr>
                    </a:p>
                  </a:txBody>
                  <a:tcPr/>
                </a:tc>
                <a:extLst>
                  <a:ext uri="{0D108BD9-81ED-4DB2-BD59-A6C34878D82A}">
                    <a16:rowId xmlns:a16="http://schemas.microsoft.com/office/drawing/2014/main" xmlns="" val="10000"/>
                  </a:ext>
                </a:extLst>
              </a:tr>
              <a:tr h="385690">
                <a:tc gridSpan="4">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en-GB" sz="2000" b="1" i="0" u="none" strike="noStrike" kern="1200" cap="none" spc="0" normalizeH="0" baseline="0" noProof="0" dirty="0" smtClean="0">
                          <a:ln>
                            <a:noFill/>
                          </a:ln>
                          <a:solidFill>
                            <a:prstClr val="black"/>
                          </a:solidFill>
                          <a:effectLst/>
                          <a:uLnTx/>
                          <a:uFillTx/>
                          <a:latin typeface="+mj-lt"/>
                          <a:ea typeface="Times New Roman" panose="02020603050405020304" pitchFamily="18" charset="0"/>
                        </a:rPr>
                        <a:t>Other important matters</a:t>
                      </a:r>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682375">
                <a:tc>
                  <a:txBody>
                    <a:bodyPr/>
                    <a:lstStyle/>
                    <a:p>
                      <a:r>
                        <a:rPr lang="en-ZA" sz="2000" b="0" dirty="0" smtClean="0">
                          <a:solidFill>
                            <a:srgbClr val="000000"/>
                          </a:solidFill>
                          <a:effectLst/>
                          <a:latin typeface="Arial" panose="020B0604020202020204" pitchFamily="34" charset="0"/>
                          <a:ea typeface="Calibri" panose="020F0502020204030204" pitchFamily="34" charset="0"/>
                        </a:rPr>
                        <a:t>Incorrect classification of assets</a:t>
                      </a:r>
                      <a:endParaRPr lang="en-US" sz="2000" b="0"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Arial"/>
                        </a:rPr>
                        <a:t>Applicable</a:t>
                      </a:r>
                      <a:endParaRPr kumimoji="0" lang="en-US" sz="2000" b="0" i="0" u="none" strike="noStrike" kern="1200" cap="none" spc="0" normalizeH="0" baseline="0" noProof="0" dirty="0">
                        <a:ln>
                          <a:noFill/>
                        </a:ln>
                        <a:solidFill>
                          <a:prstClr val="black"/>
                        </a:solidFill>
                        <a:effectLst/>
                        <a:uLnTx/>
                        <a:uFillTx/>
                        <a:latin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Arial"/>
                        </a:rPr>
                        <a:t>Not applicable</a:t>
                      </a:r>
                      <a:endParaRPr kumimoji="0" lang="en-US" sz="2000" b="0" i="0" u="none" strike="noStrike" kern="1200" cap="none" spc="0" normalizeH="0" baseline="0" noProof="0" dirty="0">
                        <a:ln>
                          <a:noFill/>
                        </a:ln>
                        <a:solidFill>
                          <a:prstClr val="black"/>
                        </a:solidFill>
                        <a:effectLst/>
                        <a:uLnTx/>
                        <a:uFillTx/>
                        <a:latin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Arial"/>
                        </a:rPr>
                        <a:t>Non recurring </a:t>
                      </a:r>
                      <a:endParaRPr kumimoji="0" lang="en-US" sz="2000" b="0" i="0" u="none" strike="noStrike" kern="1200" cap="none" spc="0" normalizeH="0" baseline="0" noProof="0" dirty="0">
                        <a:ln>
                          <a:noFill/>
                        </a:ln>
                        <a:solidFill>
                          <a:prstClr val="black"/>
                        </a:solidFill>
                        <a:effectLst/>
                        <a:uLnTx/>
                        <a:uFillTx/>
                        <a:latin typeface="Arial"/>
                      </a:endParaRPr>
                    </a:p>
                  </a:txBody>
                  <a:tcPr/>
                </a:tc>
                <a:extLst>
                  <a:ext uri="{0D108BD9-81ED-4DB2-BD59-A6C34878D82A}">
                    <a16:rowId xmlns:a16="http://schemas.microsoft.com/office/drawing/2014/main" xmlns="" val="10002"/>
                  </a:ext>
                </a:extLst>
              </a:tr>
              <a:tr h="999387">
                <a:tc>
                  <a:txBody>
                    <a:bodyPr/>
                    <a:lstStyle/>
                    <a:p>
                      <a:pPr>
                        <a:lnSpc>
                          <a:spcPct val="115000"/>
                        </a:lnSpc>
                        <a:spcAft>
                          <a:spcPts val="0"/>
                        </a:spcAft>
                      </a:pPr>
                      <a:r>
                        <a:rPr lang="en-ZA" sz="20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The inconsistencies between the accounting policies and the fixed assets register</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Arial"/>
                        </a:rPr>
                        <a:t>Applicable</a:t>
                      </a:r>
                      <a:endParaRPr kumimoji="0" lang="en-US" sz="2000" b="0" i="0" u="none" strike="noStrike" kern="1200" cap="none" spc="0" normalizeH="0" baseline="0" noProof="0" dirty="0">
                        <a:ln>
                          <a:noFill/>
                        </a:ln>
                        <a:solidFill>
                          <a:prstClr val="black"/>
                        </a:solidFill>
                        <a:effectLst/>
                        <a:uLnTx/>
                        <a:uFillTx/>
                        <a:latin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Arial"/>
                        </a:rPr>
                        <a:t>Not applicable</a:t>
                      </a:r>
                      <a:endParaRPr kumimoji="0" lang="en-US" sz="2000" b="0" i="0" u="none" strike="noStrike" kern="1200" cap="none" spc="0" normalizeH="0" baseline="0" noProof="0" dirty="0">
                        <a:ln>
                          <a:noFill/>
                        </a:ln>
                        <a:solidFill>
                          <a:prstClr val="black"/>
                        </a:solidFill>
                        <a:effectLst/>
                        <a:uLnTx/>
                        <a:uFillTx/>
                        <a:latin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Arial"/>
                        </a:rPr>
                        <a:t>Non recurring </a:t>
                      </a:r>
                      <a:endParaRPr kumimoji="0" lang="en-US" sz="2000" b="0" i="0" u="none" strike="noStrike" kern="1200" cap="none" spc="0" normalizeH="0" baseline="0" noProof="0" dirty="0">
                        <a:ln>
                          <a:noFill/>
                        </a:ln>
                        <a:solidFill>
                          <a:prstClr val="black"/>
                        </a:solidFill>
                        <a:effectLst/>
                        <a:uLnTx/>
                        <a:uFillTx/>
                        <a:latin typeface="Arial"/>
                      </a:endParaRPr>
                    </a:p>
                  </a:txBody>
                  <a:tcPr/>
                </a:tc>
                <a:extLst>
                  <a:ext uri="{0D108BD9-81ED-4DB2-BD59-A6C34878D82A}">
                    <a16:rowId xmlns:a16="http://schemas.microsoft.com/office/drawing/2014/main" xmlns="" val="10003"/>
                  </a:ext>
                </a:extLst>
              </a:tr>
              <a:tr h="682375">
                <a:tc>
                  <a:txBody>
                    <a:bodyPr/>
                    <a:lstStyle/>
                    <a:p>
                      <a:pPr marL="0" lvl="0" indent="0" algn="just">
                        <a:spcAft>
                          <a:spcPts val="600"/>
                        </a:spcAft>
                        <a:buFont typeface="Arial" panose="020B0604020202020204" pitchFamily="34" charset="0"/>
                        <a:buNone/>
                      </a:pPr>
                      <a:r>
                        <a:rPr lang="en-ZA" sz="2000" b="0" dirty="0" smtClean="0">
                          <a:effectLst/>
                          <a:latin typeface="Arial" panose="020B0604020202020204" pitchFamily="34" charset="0"/>
                          <a:ea typeface="Times New Roman" panose="02020603050405020304" pitchFamily="18" charset="0"/>
                        </a:rPr>
                        <a:t>Misstated disclosure notes</a:t>
                      </a:r>
                      <a:endParaRPr lang="en-ZA" sz="1600" b="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Arial"/>
                        </a:rPr>
                        <a:t>Applicable</a:t>
                      </a:r>
                      <a:endParaRPr kumimoji="0" lang="en-US" sz="2000" b="0" i="0" u="none" strike="noStrike" kern="1200" cap="none" spc="0" normalizeH="0" baseline="0" noProof="0" dirty="0">
                        <a:ln>
                          <a:noFill/>
                        </a:ln>
                        <a:solidFill>
                          <a:prstClr val="black"/>
                        </a:solidFill>
                        <a:effectLst/>
                        <a:uLnTx/>
                        <a:uFillTx/>
                        <a:latin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Arial"/>
                        </a:rPr>
                        <a:t>Not applicable</a:t>
                      </a:r>
                      <a:endParaRPr kumimoji="0" lang="en-US" sz="2000" b="0" i="0" u="none" strike="noStrike" kern="1200" cap="none" spc="0" normalizeH="0" baseline="0" noProof="0" dirty="0">
                        <a:ln>
                          <a:noFill/>
                        </a:ln>
                        <a:solidFill>
                          <a:prstClr val="black"/>
                        </a:solidFill>
                        <a:effectLst/>
                        <a:uLnTx/>
                        <a:uFillTx/>
                        <a:latin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Arial"/>
                        </a:rPr>
                        <a:t>Non recurring </a:t>
                      </a:r>
                      <a:endParaRPr kumimoji="0" lang="en-US" sz="2000" b="0" i="0" u="none" strike="noStrike" kern="1200" cap="none" spc="0" normalizeH="0" baseline="0" noProof="0" dirty="0">
                        <a:ln>
                          <a:noFill/>
                        </a:ln>
                        <a:solidFill>
                          <a:prstClr val="black"/>
                        </a:solidFill>
                        <a:effectLst/>
                        <a:uLnTx/>
                        <a:uFillTx/>
                        <a:latin typeface="Arial"/>
                      </a:endParaRPr>
                    </a:p>
                  </a:txBody>
                  <a:tcPr/>
                </a:tc>
                <a:extLst>
                  <a:ext uri="{0D108BD9-81ED-4DB2-BD59-A6C34878D82A}">
                    <a16:rowId xmlns:a16="http://schemas.microsoft.com/office/drawing/2014/main" xmlns="" val="10004"/>
                  </a:ext>
                </a:extLst>
              </a:tr>
              <a:tr h="1186740">
                <a:tc>
                  <a:txBody>
                    <a:bodyPr/>
                    <a:lstStyle/>
                    <a:p>
                      <a:pPr>
                        <a:spcAft>
                          <a:spcPts val="0"/>
                        </a:spcAft>
                      </a:pPr>
                      <a:r>
                        <a:rPr lang="en-ZA" sz="2000" dirty="0" smtClean="0">
                          <a:solidFill>
                            <a:srgbClr val="000000"/>
                          </a:solidFill>
                          <a:effectLst/>
                          <a:latin typeface="Arial" panose="020B0604020202020204" pitchFamily="34" charset="0"/>
                          <a:ea typeface="Calibri" panose="020F0502020204030204" pitchFamily="34" charset="0"/>
                        </a:rPr>
                        <a:t>Differences identified between the figures presented on the face of the statement of cash flow and the auditors’ recalculation</a:t>
                      </a:r>
                      <a:endParaRPr lang="en-US" sz="2000" dirty="0">
                        <a:effectLst/>
                        <a:latin typeface="+mj-lt"/>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Arial"/>
                        </a:rPr>
                        <a:t>Applicable</a:t>
                      </a:r>
                      <a:endParaRPr kumimoji="0" lang="en-US" sz="2000" b="0" i="0" u="none" strike="noStrike" kern="1200" cap="none" spc="0" normalizeH="0" baseline="0" noProof="0" dirty="0">
                        <a:ln>
                          <a:noFill/>
                        </a:ln>
                        <a:solidFill>
                          <a:prstClr val="black"/>
                        </a:solidFill>
                        <a:effectLst/>
                        <a:uLnTx/>
                        <a:uFillTx/>
                        <a:latin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Arial"/>
                        </a:rPr>
                        <a:t>Not applicable</a:t>
                      </a:r>
                      <a:endParaRPr kumimoji="0" lang="en-US" sz="2000" b="0" i="0" u="none" strike="noStrike" kern="1200" cap="none" spc="0" normalizeH="0" baseline="0" noProof="0" dirty="0">
                        <a:ln>
                          <a:noFill/>
                        </a:ln>
                        <a:solidFill>
                          <a:prstClr val="black"/>
                        </a:solidFill>
                        <a:effectLst/>
                        <a:uLnTx/>
                        <a:uFillTx/>
                        <a:latin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Arial"/>
                        </a:rPr>
                        <a:t>Non recurring </a:t>
                      </a:r>
                      <a:endParaRPr kumimoji="0" lang="en-US" sz="2000" b="0" i="0" u="none" strike="noStrike" kern="1200" cap="none" spc="0" normalizeH="0" baseline="0" noProof="0" dirty="0">
                        <a:ln>
                          <a:noFill/>
                        </a:ln>
                        <a:solidFill>
                          <a:prstClr val="black"/>
                        </a:solidFill>
                        <a:effectLst/>
                        <a:uLnTx/>
                        <a:uFillTx/>
                        <a:latin typeface="Arial"/>
                      </a:endParaRPr>
                    </a:p>
                  </a:txBody>
                  <a:tcPr/>
                </a:tc>
                <a:extLst>
                  <a:ext uri="{0D108BD9-81ED-4DB2-BD59-A6C34878D82A}">
                    <a16:rowId xmlns:a16="http://schemas.microsoft.com/office/drawing/2014/main" xmlns="" val="10005"/>
                  </a:ext>
                </a:extLst>
              </a:tr>
              <a:tr h="890055">
                <a:tc>
                  <a:txBody>
                    <a:bodyPr/>
                    <a:lstStyle/>
                    <a:p>
                      <a:pPr marL="0" lvl="0" indent="0" algn="just">
                        <a:spcAft>
                          <a:spcPts val="600"/>
                        </a:spcAft>
                        <a:buFont typeface="Arial" panose="020B0604020202020204" pitchFamily="34" charset="0"/>
                        <a:buNone/>
                      </a:pPr>
                      <a:r>
                        <a:rPr lang="en-ZA" sz="2000" b="0" dirty="0" smtClean="0">
                          <a:effectLst/>
                          <a:latin typeface="Arial" panose="020B0604020202020204" pitchFamily="34" charset="0"/>
                          <a:ea typeface="Times New Roman" panose="02020603050405020304" pitchFamily="18" charset="0"/>
                        </a:rPr>
                        <a:t>Inconsistency between the reported planned target (APR) and the planned target (APP)</a:t>
                      </a:r>
                      <a:endParaRPr lang="en-ZA" sz="2000" b="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Arial"/>
                        </a:rPr>
                        <a:t>Applicable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mj-lt"/>
                        </a:rPr>
                        <a:t>Applicable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Arial"/>
                        </a:rPr>
                        <a:t>Recurring </a:t>
                      </a:r>
                      <a:endParaRPr kumimoji="0" lang="en-US" sz="2000" b="0" i="0" u="none" strike="noStrike" kern="1200" cap="none" spc="0" normalizeH="0" baseline="0" noProof="0" dirty="0">
                        <a:ln>
                          <a:noFill/>
                        </a:ln>
                        <a:solidFill>
                          <a:prstClr val="black"/>
                        </a:solidFill>
                        <a:effectLst/>
                        <a:uLnTx/>
                        <a:uFillTx/>
                        <a:latin typeface="Arial"/>
                      </a:endParaRPr>
                    </a:p>
                  </a:txBody>
                  <a:tcPr/>
                </a:tc>
                <a:extLst>
                  <a:ext uri="{0D108BD9-81ED-4DB2-BD59-A6C34878D82A}">
                    <a16:rowId xmlns:a16="http://schemas.microsoft.com/office/drawing/2014/main" xmlns="" val="10006"/>
                  </a:ext>
                </a:extLst>
              </a:tr>
              <a:tr h="669145">
                <a:tc>
                  <a:txBody>
                    <a:bodyPr/>
                    <a:lstStyle/>
                    <a:p>
                      <a:endParaRPr lang="en-US" sz="2000" dirty="0">
                        <a:latin typeface="+mj-lt"/>
                      </a:endParaRPr>
                    </a:p>
                  </a:txBody>
                  <a:tcPr/>
                </a:tc>
                <a:tc>
                  <a:txBody>
                    <a:bodyPr/>
                    <a:lstStyle/>
                    <a:p>
                      <a:pPr marL="0" indent="0" algn="l">
                        <a:buFontTx/>
                        <a:buNone/>
                      </a:pPr>
                      <a:endParaRPr lang="en-US" sz="2000" dirty="0">
                        <a:solidFill>
                          <a:schemeClr val="tx1"/>
                        </a:solidFill>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smtClean="0">
                        <a:ln>
                          <a:noFill/>
                        </a:ln>
                        <a:solidFill>
                          <a:prstClr val="black"/>
                        </a:solidFill>
                        <a:effectLst/>
                        <a:uLnTx/>
                        <a:uFillTx/>
                        <a:latin typeface="+mj-lt"/>
                      </a:endParaRPr>
                    </a:p>
                  </a:txBody>
                  <a:tcPr/>
                </a:tc>
                <a:tc>
                  <a:txBody>
                    <a:bodyPr/>
                    <a:lstStyle/>
                    <a:p>
                      <a:endParaRPr lang="en-US" sz="2000" dirty="0">
                        <a:latin typeface="+mj-lt"/>
                      </a:endParaRPr>
                    </a:p>
                  </a:txBody>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xmlns="" val="4080527237"/>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331640" y="836712"/>
            <a:ext cx="6667500" cy="5000625"/>
          </a:xfrm>
          <a:prstGeom prst="rect">
            <a:avLst/>
          </a:prstGeom>
          <a:ln>
            <a:noFill/>
          </a:ln>
          <a:effectLst>
            <a:outerShdw blurRad="292100" dist="139700" dir="2700000" algn="tl" rotWithShape="0">
              <a:srgbClr val="333333">
                <a:alpha val="65000"/>
              </a:srgbClr>
            </a:outerShdw>
          </a:effectLst>
        </p:spPr>
      </p:pic>
      <p:sp>
        <p:nvSpPr>
          <p:cNvPr id="5" name="Title 1"/>
          <p:cNvSpPr>
            <a:spLocks noGrp="1"/>
          </p:cNvSpPr>
          <p:nvPr>
            <p:ph type="title"/>
          </p:nvPr>
        </p:nvSpPr>
        <p:spPr>
          <a:xfrm>
            <a:off x="0" y="1"/>
            <a:ext cx="9144000" cy="620687"/>
          </a:xfrm>
        </p:spPr>
        <p:txBody>
          <a:bodyPr/>
          <a:lstStyle/>
          <a:p>
            <a:r>
              <a:rPr lang="en-ZA" sz="3000" dirty="0" smtClean="0">
                <a:solidFill>
                  <a:schemeClr val="accent6">
                    <a:lumMod val="50000"/>
                  </a:schemeClr>
                </a:solidFill>
                <a:latin typeface="Tw Cen MT" panose="020B0602020104020603" pitchFamily="34" charset="0"/>
              </a:rPr>
              <a:t>AGSA Clean Audit Certificate &amp; Trophy</a:t>
            </a:r>
            <a:endParaRPr lang="en-ZA" sz="3000" dirty="0">
              <a:solidFill>
                <a:schemeClr val="accent6">
                  <a:lumMod val="50000"/>
                </a:schemeClr>
              </a:solidFill>
              <a:latin typeface="Tw Cen MT" panose="020B0602020104020603" pitchFamily="34" charset="0"/>
            </a:endParaRPr>
          </a:p>
        </p:txBody>
      </p:sp>
    </p:spTree>
    <p:extLst>
      <p:ext uri="{BB962C8B-B14F-4D97-AF65-F5344CB8AC3E}">
        <p14:creationId xmlns:p14="http://schemas.microsoft.com/office/powerpoint/2010/main" xmlns="" val="246925160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27584" y="1485900"/>
            <a:ext cx="7344816" cy="2008242"/>
          </a:xfrm>
          <a:prstGeom prst="rect">
            <a:avLst/>
          </a:prstGeom>
        </p:spPr>
        <p:style>
          <a:lnRef idx="0">
            <a:schemeClr val="accent1"/>
          </a:lnRef>
          <a:fillRef idx="1003">
            <a:schemeClr val="dk2"/>
          </a:fillRef>
          <a:effectRef idx="3">
            <a:schemeClr val="accent1"/>
          </a:effectRef>
          <a:fontRef idx="minor">
            <a:schemeClr val="lt1"/>
          </a:fontRef>
        </p:style>
        <p:txBody>
          <a:bodyPr wrap="square" lIns="68580" tIns="34290" rIns="68580" bIns="34290">
            <a:spAutoFit/>
            <a:sp3d extrusionH="57150">
              <a:bevelT w="57150" h="38100" prst="artDeco"/>
            </a:sp3d>
          </a:bodyPr>
          <a:lstStyle/>
          <a:p>
            <a:pPr algn="ctr"/>
            <a:r>
              <a:rPr lang="en-ZA" sz="5400" b="1" dirty="0">
                <a:ln w="9525">
                  <a:solidFill>
                    <a:prstClr val="white"/>
                  </a:solidFill>
                  <a:prstDash val="solid"/>
                </a:ln>
                <a:solidFill>
                  <a:prstClr val="white"/>
                </a:solidFill>
                <a:effectLst>
                  <a:outerShdw blurRad="12700" dist="38100" dir="2700000" algn="tl" rotWithShape="0">
                    <a:prstClr val="white">
                      <a:lumMod val="50000"/>
                    </a:prstClr>
                  </a:outerShdw>
                </a:effectLst>
                <a:latin typeface="Edwardian Script ITC" panose="030303020407070D0804" pitchFamily="66" charset="0"/>
              </a:rPr>
              <a:t>C</a:t>
            </a:r>
            <a:r>
              <a:rPr lang="en-ZA" sz="3600" b="1" dirty="0">
                <a:ln w="9525">
                  <a:solidFill>
                    <a:prstClr val="white"/>
                  </a:solidFill>
                  <a:prstDash val="solid"/>
                </a:ln>
                <a:solidFill>
                  <a:prstClr val="white"/>
                </a:solidFill>
                <a:effectLst>
                  <a:outerShdw blurRad="12700" dist="38100" dir="2700000" algn="tl" rotWithShape="0">
                    <a:prstClr val="white">
                      <a:lumMod val="50000"/>
                    </a:prstClr>
                  </a:outerShdw>
                </a:effectLst>
                <a:latin typeface="Edwardian Script ITC" panose="030303020407070D0804" pitchFamily="66" charset="0"/>
              </a:rPr>
              <a:t>ongratulations </a:t>
            </a:r>
          </a:p>
          <a:p>
            <a:pPr algn="ctr"/>
            <a:r>
              <a:rPr lang="en-ZA" sz="3600" b="1" dirty="0">
                <a:ln w="9525">
                  <a:solidFill>
                    <a:prstClr val="white"/>
                  </a:solidFill>
                  <a:prstDash val="solid"/>
                </a:ln>
                <a:solidFill>
                  <a:prstClr val="white"/>
                </a:solidFill>
                <a:effectLst>
                  <a:outerShdw blurRad="12700" dist="38100" dir="2700000" algn="tl" rotWithShape="0">
                    <a:prstClr val="white">
                      <a:lumMod val="50000"/>
                    </a:prstClr>
                  </a:outerShdw>
                </a:effectLst>
                <a:latin typeface="Edwardian Script ITC" panose="030303020407070D0804" pitchFamily="66" charset="0"/>
              </a:rPr>
              <a:t>on achieving  an unqualified opinion with no material findings</a:t>
            </a:r>
          </a:p>
        </p:txBody>
      </p:sp>
      <p:sp>
        <p:nvSpPr>
          <p:cNvPr id="7" name="Title 1"/>
          <p:cNvSpPr txBox="1">
            <a:spLocks/>
          </p:cNvSpPr>
          <p:nvPr/>
        </p:nvSpPr>
        <p:spPr>
          <a:xfrm>
            <a:off x="1371600" y="3573016"/>
            <a:ext cx="6415088" cy="2448272"/>
          </a:xfrm>
          <a:prstGeom prst="rect">
            <a:avLst/>
          </a:prstGeom>
        </p:spPr>
        <p:txBody>
          <a:bodyPr>
            <a:normAutofit fontScale="97500"/>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pPr algn="ctr"/>
            <a:r>
              <a:rPr lang="en-ZA" sz="1650" dirty="0">
                <a:solidFill>
                  <a:srgbClr val="4F81BD"/>
                </a:solidFill>
              </a:rPr>
              <a:t/>
            </a:r>
            <a:br>
              <a:rPr lang="en-ZA" sz="1650" dirty="0">
                <a:solidFill>
                  <a:srgbClr val="4F81BD"/>
                </a:solidFill>
              </a:rPr>
            </a:br>
            <a:r>
              <a:rPr lang="en-ZA" sz="1650" dirty="0">
                <a:solidFill>
                  <a:srgbClr val="4F81BD"/>
                </a:solidFill>
              </a:rPr>
              <a:t/>
            </a:r>
            <a:br>
              <a:rPr lang="en-ZA" sz="1650" dirty="0">
                <a:solidFill>
                  <a:srgbClr val="4F81BD"/>
                </a:solidFill>
              </a:rPr>
            </a:br>
            <a:r>
              <a:rPr lang="en-ZA" sz="1650" dirty="0">
                <a:solidFill>
                  <a:srgbClr val="4F81BD"/>
                </a:solidFill>
              </a:rPr>
              <a:t/>
            </a:r>
            <a:br>
              <a:rPr lang="en-ZA" sz="1650" dirty="0">
                <a:solidFill>
                  <a:srgbClr val="4F81BD"/>
                </a:solidFill>
              </a:rPr>
            </a:br>
            <a:r>
              <a:rPr lang="en-ZA" sz="1650" dirty="0">
                <a:solidFill>
                  <a:srgbClr val="002060"/>
                </a:solidFill>
              </a:rPr>
              <a:t/>
            </a:r>
            <a:br>
              <a:rPr lang="en-ZA" sz="1650" dirty="0">
                <a:solidFill>
                  <a:srgbClr val="002060"/>
                </a:solidFill>
              </a:rPr>
            </a:br>
            <a:r>
              <a:rPr lang="en-ZA" sz="1725" dirty="0">
                <a:solidFill>
                  <a:srgbClr val="002060"/>
                </a:solidFill>
                <a:latin typeface="Arial" panose="020B0604020202020204" pitchFamily="34" charset="0"/>
                <a:cs typeface="Arial" panose="020B0604020202020204" pitchFamily="34" charset="0"/>
              </a:rPr>
              <a:t>We encourage you to maintain sound control environment as well as good governance practices</a:t>
            </a:r>
            <a:r>
              <a:rPr lang="en-ZA" sz="1800" dirty="0">
                <a:solidFill>
                  <a:srgbClr val="4F81BD"/>
                </a:solidFill>
              </a:rPr>
              <a:t>. </a:t>
            </a:r>
          </a:p>
          <a:p>
            <a:pPr algn="ctr"/>
            <a:endParaRPr lang="en-ZA" sz="1650" dirty="0">
              <a:solidFill>
                <a:srgbClr val="002060"/>
              </a:solidFill>
              <a:latin typeface="Arial" panose="020B0604020202020204" pitchFamily="34" charset="0"/>
              <a:cs typeface="Arial" panose="020B0604020202020204" pitchFamily="34" charset="0"/>
            </a:endParaRPr>
          </a:p>
          <a:p>
            <a:pPr algn="ctr"/>
            <a:r>
              <a:rPr lang="en-ZA" sz="2475" dirty="0">
                <a:solidFill>
                  <a:srgbClr val="002060"/>
                </a:solidFill>
                <a:latin typeface="Arial" panose="020B0604020202020204" pitchFamily="34" charset="0"/>
                <a:cs typeface="Arial" panose="020B0604020202020204" pitchFamily="34" charset="0"/>
              </a:rPr>
              <a:t>Congratulations again from AGSA</a:t>
            </a:r>
          </a:p>
        </p:txBody>
      </p:sp>
    </p:spTree>
    <p:extLst>
      <p:ext uri="{BB962C8B-B14F-4D97-AF65-F5344CB8AC3E}">
        <p14:creationId xmlns:p14="http://schemas.microsoft.com/office/powerpoint/2010/main" xmlns="" val="851313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fade">
                                      <p:cBhvr>
                                        <p:cTn id="13" dur="1000"/>
                                        <p:tgtEl>
                                          <p:spTgt spid="6">
                                            <p:txEl>
                                              <p:pRg st="1" end="1"/>
                                            </p:txEl>
                                          </p:spTgt>
                                        </p:tgtEl>
                                      </p:cBhvr>
                                    </p:animEffect>
                                    <p:anim calcmode="lin" valueType="num">
                                      <p:cBhvr>
                                        <p:cTn id="14"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6"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6" y="0"/>
            <a:ext cx="9108504" cy="908720"/>
          </a:xfrm>
        </p:spPr>
        <p:txBody>
          <a:bodyPr>
            <a:normAutofit/>
          </a:bodyPr>
          <a:lstStyle/>
          <a:p>
            <a:pPr>
              <a:defRPr/>
            </a:pPr>
            <a:r>
              <a:rPr lang="en-ZA" sz="3200" dirty="0" smtClean="0">
                <a:solidFill>
                  <a:schemeClr val="accent6">
                    <a:lumMod val="50000"/>
                  </a:schemeClr>
                </a:solidFill>
                <a:latin typeface="Tw Cen MT" panose="020B0602020104020603" pitchFamily="34" charset="0"/>
              </a:rPr>
              <a:t>Recommendations</a:t>
            </a:r>
            <a:endParaRPr lang="en-ZA" sz="3200" dirty="0">
              <a:solidFill>
                <a:schemeClr val="accent6">
                  <a:lumMod val="50000"/>
                </a:schemeClr>
              </a:solidFill>
              <a:latin typeface="Tw Cen MT" panose="020B0602020104020603" pitchFamily="34" charset="0"/>
            </a:endParaRPr>
          </a:p>
        </p:txBody>
      </p:sp>
      <p:sp>
        <p:nvSpPr>
          <p:cNvPr id="88067" name="Content Placeholder 2"/>
          <p:cNvSpPr>
            <a:spLocks noGrp="1"/>
          </p:cNvSpPr>
          <p:nvPr>
            <p:ph idx="1"/>
          </p:nvPr>
        </p:nvSpPr>
        <p:spPr>
          <a:xfrm>
            <a:off x="35496" y="1556793"/>
            <a:ext cx="9001000" cy="3888432"/>
          </a:xfrm>
        </p:spPr>
        <p:txBody>
          <a:bodyPr>
            <a:normAutofit/>
          </a:bodyPr>
          <a:lstStyle/>
          <a:p>
            <a:pPr marL="0" indent="0">
              <a:buNone/>
            </a:pPr>
            <a:r>
              <a:rPr lang="en-ZA" sz="2800" dirty="0" smtClean="0">
                <a:latin typeface="Tw Cen MT" panose="020B0602020104020603" pitchFamily="34" charset="0"/>
              </a:rPr>
              <a:t>Portfolio Committee Members requested to note the Annual Report and its Annual Financial Statements for the year 2017/2018.</a:t>
            </a:r>
          </a:p>
          <a:p>
            <a:pPr marL="0" indent="0">
              <a:buNone/>
            </a:pPr>
            <a:endParaRPr lang="en-ZA" sz="2800" dirty="0"/>
          </a:p>
          <a:p>
            <a:pPr marL="0" indent="0">
              <a:buNone/>
            </a:pPr>
            <a:endParaRPr lang="en-ZA" sz="2800" dirty="0" smtClean="0"/>
          </a:p>
          <a:p>
            <a:pPr marL="0" indent="0">
              <a:buNone/>
            </a:pPr>
            <a:endParaRPr lang="en-ZA" dirty="0" smtClean="0"/>
          </a:p>
          <a:p>
            <a:pPr marL="0" indent="0">
              <a:buNone/>
            </a:pPr>
            <a:endParaRPr lang="en-ZA" dirty="0"/>
          </a:p>
          <a:p>
            <a:pPr marL="0" indent="0">
              <a:buNone/>
            </a:pPr>
            <a:endParaRPr lang="en-ZA" dirty="0" smtClean="0"/>
          </a:p>
          <a:p>
            <a:pPr marL="0" indent="0">
              <a:buNone/>
            </a:pPr>
            <a:endParaRPr lang="en-ZA" dirty="0" smtClean="0"/>
          </a:p>
        </p:txBody>
      </p:sp>
    </p:spTree>
    <p:extLst>
      <p:ext uri="{BB962C8B-B14F-4D97-AF65-F5344CB8AC3E}">
        <p14:creationId xmlns:p14="http://schemas.microsoft.com/office/powerpoint/2010/main" xmlns="" val="3791409646"/>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Content Placeholder 2"/>
          <p:cNvSpPr>
            <a:spLocks noGrp="1"/>
          </p:cNvSpPr>
          <p:nvPr>
            <p:ph idx="1"/>
          </p:nvPr>
        </p:nvSpPr>
        <p:spPr>
          <a:xfrm>
            <a:off x="0" y="44624"/>
            <a:ext cx="9144000" cy="6192688"/>
          </a:xfrm>
        </p:spPr>
        <p:txBody>
          <a:bodyPr>
            <a:normAutofit/>
          </a:bodyPr>
          <a:lstStyle/>
          <a:p>
            <a:pPr lvl="0"/>
            <a:endParaRPr lang="en-GB" sz="2800" dirty="0" smtClean="0"/>
          </a:p>
          <a:p>
            <a:pPr marL="0" lvl="0" indent="0">
              <a:buNone/>
            </a:pPr>
            <a:endParaRPr lang="en-ZA" sz="2800" dirty="0" smtClean="0"/>
          </a:p>
          <a:p>
            <a:pPr marL="0" lvl="0" indent="0">
              <a:buNone/>
            </a:pPr>
            <a:endParaRPr lang="en-ZA" sz="2800" dirty="0"/>
          </a:p>
          <a:p>
            <a:pPr marL="0" lvl="0" indent="0" algn="ctr">
              <a:buNone/>
            </a:pPr>
            <a:endParaRPr lang="en-ZA" sz="3600" b="1" dirty="0" smtClean="0">
              <a:effectLst>
                <a:outerShdw blurRad="38100" dist="38100" dir="2700000" algn="tl">
                  <a:srgbClr val="000000">
                    <a:alpha val="43137"/>
                  </a:srgbClr>
                </a:outerShdw>
              </a:effectLst>
            </a:endParaRPr>
          </a:p>
          <a:p>
            <a:pPr marL="0" lvl="0" indent="0" algn="ctr">
              <a:buNone/>
            </a:pPr>
            <a:endParaRPr lang="en-ZA" sz="3600" b="1" dirty="0">
              <a:effectLst>
                <a:outerShdw blurRad="38100" dist="38100" dir="2700000" algn="tl">
                  <a:srgbClr val="000000">
                    <a:alpha val="43137"/>
                  </a:srgbClr>
                </a:outerShdw>
              </a:effectLst>
            </a:endParaRPr>
          </a:p>
          <a:p>
            <a:pPr marL="0" lvl="0" indent="0" algn="ctr">
              <a:buNone/>
            </a:pPr>
            <a:r>
              <a:rPr lang="en-ZA" sz="3600" b="1" dirty="0" smtClean="0">
                <a:effectLst>
                  <a:outerShdw blurRad="38100" dist="38100" dir="2700000" algn="tl">
                    <a:srgbClr val="000000">
                      <a:alpha val="43137"/>
                    </a:srgbClr>
                  </a:outerShdw>
                </a:effectLst>
              </a:rPr>
              <a:t>Thank you</a:t>
            </a:r>
            <a:endParaRPr lang="en-ZA" sz="3600" b="1" dirty="0">
              <a:effectLst>
                <a:outerShdw blurRad="38100" dist="38100" dir="2700000" algn="tl">
                  <a:srgbClr val="000000">
                    <a:alpha val="43137"/>
                  </a:srgbClr>
                </a:outerShdw>
              </a:effectLst>
            </a:endParaRPr>
          </a:p>
          <a:p>
            <a:pPr marL="0" lvl="0" indent="0">
              <a:buNone/>
            </a:pPr>
            <a:endParaRPr lang="en-ZA" sz="3600" b="1" dirty="0" smtClean="0"/>
          </a:p>
          <a:p>
            <a:pPr marL="0" indent="0">
              <a:buNone/>
            </a:pPr>
            <a:endParaRPr lang="en-ZA" sz="3600" b="1" dirty="0" smtClean="0"/>
          </a:p>
          <a:p>
            <a:pPr marL="0" indent="0">
              <a:buNone/>
            </a:pPr>
            <a:endParaRPr lang="en-ZA" dirty="0" smtClean="0"/>
          </a:p>
          <a:p>
            <a:pPr marL="0" indent="0">
              <a:buNone/>
            </a:pPr>
            <a:endParaRPr lang="en-ZA" dirty="0" smtClean="0"/>
          </a:p>
        </p:txBody>
      </p:sp>
    </p:spTree>
    <p:extLst>
      <p:ext uri="{BB962C8B-B14F-4D97-AF65-F5344CB8AC3E}">
        <p14:creationId xmlns:p14="http://schemas.microsoft.com/office/powerpoint/2010/main" xmlns="" val="178786655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6" y="0"/>
            <a:ext cx="9108504" cy="764704"/>
          </a:xfrm>
        </p:spPr>
        <p:txBody>
          <a:bodyPr/>
          <a:lstStyle/>
          <a:p>
            <a:r>
              <a:rPr lang="en-ZA" dirty="0" smtClean="0">
                <a:solidFill>
                  <a:schemeClr val="accent6">
                    <a:lumMod val="50000"/>
                  </a:schemeClr>
                </a:solidFill>
                <a:latin typeface="Tw Cen MT" panose="020B0602020104020603" pitchFamily="34" charset="0"/>
              </a:rPr>
              <a:t>Vision of the CHE</a:t>
            </a:r>
            <a:endParaRPr lang="en-ZA" dirty="0">
              <a:solidFill>
                <a:schemeClr val="accent6">
                  <a:lumMod val="50000"/>
                </a:schemeClr>
              </a:solidFill>
              <a:latin typeface="Tw Cen MT" panose="020B0602020104020603" pitchFamily="34" charset="0"/>
            </a:endParaRPr>
          </a:p>
        </p:txBody>
      </p:sp>
      <p:sp>
        <p:nvSpPr>
          <p:cNvPr id="3" name="Content Placeholder 2"/>
          <p:cNvSpPr>
            <a:spLocks noGrp="1"/>
          </p:cNvSpPr>
          <p:nvPr>
            <p:ph idx="1"/>
          </p:nvPr>
        </p:nvSpPr>
        <p:spPr>
          <a:xfrm>
            <a:off x="33688" y="1052736"/>
            <a:ext cx="9110312" cy="5328592"/>
          </a:xfrm>
        </p:spPr>
        <p:txBody>
          <a:bodyPr/>
          <a:lstStyle/>
          <a:p>
            <a:pPr marL="0" indent="0">
              <a:buNone/>
            </a:pPr>
            <a:endParaRPr lang="en-ZA" dirty="0" smtClean="0"/>
          </a:p>
          <a:p>
            <a:pPr marL="0" indent="0">
              <a:buNone/>
            </a:pPr>
            <a:endParaRPr lang="en-ZA" dirty="0" smtClean="0"/>
          </a:p>
          <a:p>
            <a:pPr marL="0" indent="0" algn="ctr">
              <a:buNone/>
            </a:pPr>
            <a:r>
              <a:rPr lang="en-ZA" sz="3000" dirty="0">
                <a:latin typeface="Tw Cen MT" panose="020B0602020104020603" pitchFamily="34" charset="0"/>
              </a:rPr>
              <a:t>To be a dynamic organisation contributing to a transformed, equitable </a:t>
            </a:r>
            <a:r>
              <a:rPr lang="en-ZA" sz="3000" dirty="0" smtClean="0">
                <a:latin typeface="Tw Cen MT" panose="020B0602020104020603" pitchFamily="34" charset="0"/>
              </a:rPr>
              <a:t>&amp; </a:t>
            </a:r>
            <a:r>
              <a:rPr lang="en-ZA" sz="3000" dirty="0">
                <a:latin typeface="Tw Cen MT" panose="020B0602020104020603" pitchFamily="34" charset="0"/>
              </a:rPr>
              <a:t>quality higher education </a:t>
            </a:r>
            <a:r>
              <a:rPr lang="en-ZA" sz="3000" dirty="0" smtClean="0">
                <a:latin typeface="Tw Cen MT" panose="020B0602020104020603" pitchFamily="34" charset="0"/>
              </a:rPr>
              <a:t>&amp; </a:t>
            </a:r>
            <a:r>
              <a:rPr lang="en-ZA" sz="3000" dirty="0">
                <a:latin typeface="Tw Cen MT" panose="020B0602020104020603" pitchFamily="34" charset="0"/>
              </a:rPr>
              <a:t>training system in South Africa</a:t>
            </a:r>
          </a:p>
          <a:p>
            <a:pPr marL="0" indent="0">
              <a:buNone/>
            </a:pPr>
            <a:endParaRPr lang="en-ZA" dirty="0"/>
          </a:p>
        </p:txBody>
      </p:sp>
    </p:spTree>
    <p:extLst>
      <p:ext uri="{BB962C8B-B14F-4D97-AF65-F5344CB8AC3E}">
        <p14:creationId xmlns:p14="http://schemas.microsoft.com/office/powerpoint/2010/main" xmlns="" val="20488494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09438"/>
          </a:xfrm>
        </p:spPr>
        <p:txBody>
          <a:bodyPr/>
          <a:lstStyle/>
          <a:p>
            <a:r>
              <a:rPr lang="en-ZA" dirty="0" smtClean="0">
                <a:solidFill>
                  <a:schemeClr val="accent6">
                    <a:lumMod val="50000"/>
                  </a:schemeClr>
                </a:solidFill>
                <a:latin typeface="Tw Cen MT" panose="020B0602020104020603" pitchFamily="34" charset="0"/>
              </a:rPr>
              <a:t>Organisational Values</a:t>
            </a:r>
            <a:endParaRPr lang="en-ZA" dirty="0">
              <a:solidFill>
                <a:schemeClr val="accent6">
                  <a:lumMod val="50000"/>
                </a:schemeClr>
              </a:solidFill>
              <a:latin typeface="Tw Cen MT" panose="020B0602020104020603" pitchFamily="34" charset="0"/>
            </a:endParaRPr>
          </a:p>
        </p:txBody>
      </p:sp>
      <p:sp>
        <p:nvSpPr>
          <p:cNvPr id="3" name="Content Placeholder 2"/>
          <p:cNvSpPr>
            <a:spLocks noGrp="1"/>
          </p:cNvSpPr>
          <p:nvPr>
            <p:ph idx="1"/>
          </p:nvPr>
        </p:nvSpPr>
        <p:spPr>
          <a:xfrm>
            <a:off x="10524" y="1124744"/>
            <a:ext cx="9133475" cy="5000625"/>
          </a:xfrm>
        </p:spPr>
        <p:txBody>
          <a:bodyPr/>
          <a:lstStyle/>
          <a:p>
            <a:pPr marL="0" indent="0">
              <a:buNone/>
            </a:pPr>
            <a:endParaRPr lang="en-ZA" sz="3000" dirty="0" smtClean="0">
              <a:latin typeface="Tw Cen MT" panose="020B0602020104020603" pitchFamily="34" charset="0"/>
            </a:endParaRPr>
          </a:p>
          <a:p>
            <a:pPr marL="0" indent="0">
              <a:buNone/>
            </a:pPr>
            <a:r>
              <a:rPr lang="en-ZA" sz="3000" dirty="0" smtClean="0">
                <a:latin typeface="Tw Cen MT" panose="020B0602020104020603" pitchFamily="34" charset="0"/>
              </a:rPr>
              <a:t>In </a:t>
            </a:r>
            <a:r>
              <a:rPr lang="en-ZA" sz="3000" dirty="0">
                <a:latin typeface="Tw Cen MT" panose="020B0602020104020603" pitchFamily="34" charset="0"/>
              </a:rPr>
              <a:t>pursuit of its vision </a:t>
            </a:r>
            <a:r>
              <a:rPr lang="en-ZA" sz="3000" dirty="0" smtClean="0">
                <a:latin typeface="Tw Cen MT" panose="020B0602020104020603" pitchFamily="34" charset="0"/>
              </a:rPr>
              <a:t>&amp; </a:t>
            </a:r>
            <a:r>
              <a:rPr lang="en-ZA" sz="3000" dirty="0">
                <a:latin typeface="Tw Cen MT" panose="020B0602020104020603" pitchFamily="34" charset="0"/>
              </a:rPr>
              <a:t>mission the CHE is committed to </a:t>
            </a:r>
            <a:r>
              <a:rPr lang="en-ZA" sz="3000" dirty="0" smtClean="0">
                <a:latin typeface="Tw Cen MT" panose="020B0602020104020603" pitchFamily="34" charset="0"/>
              </a:rPr>
              <a:t>&amp; </a:t>
            </a:r>
            <a:r>
              <a:rPr lang="en-ZA" sz="3000" dirty="0">
                <a:latin typeface="Tw Cen MT" panose="020B0602020104020603" pitchFamily="34" charset="0"/>
              </a:rPr>
              <a:t>guided by the following values:</a:t>
            </a:r>
          </a:p>
          <a:p>
            <a:pPr lvl="3">
              <a:buFont typeface="Wingdings" panose="05000000000000000000" pitchFamily="2" charset="2"/>
              <a:buChar char="§"/>
            </a:pPr>
            <a:r>
              <a:rPr lang="en-ZA" sz="3000" dirty="0">
                <a:latin typeface="Tw Cen MT" panose="020B0602020104020603" pitchFamily="34" charset="0"/>
              </a:rPr>
              <a:t>Social </a:t>
            </a:r>
            <a:r>
              <a:rPr lang="en-ZA" sz="3000" dirty="0" smtClean="0">
                <a:latin typeface="Tw Cen MT" panose="020B0602020104020603" pitchFamily="34" charset="0"/>
              </a:rPr>
              <a:t>justice</a:t>
            </a:r>
            <a:endParaRPr lang="en-ZA" sz="3000" dirty="0">
              <a:latin typeface="Tw Cen MT" panose="020B0602020104020603" pitchFamily="34" charset="0"/>
            </a:endParaRPr>
          </a:p>
          <a:p>
            <a:pPr lvl="3">
              <a:buFont typeface="Wingdings" panose="05000000000000000000" pitchFamily="2" charset="2"/>
              <a:buChar char="§"/>
            </a:pPr>
            <a:r>
              <a:rPr lang="en-ZA" sz="3000" dirty="0" smtClean="0">
                <a:latin typeface="Tw Cen MT" panose="020B0602020104020603" pitchFamily="34" charset="0"/>
              </a:rPr>
              <a:t>Quality</a:t>
            </a:r>
          </a:p>
          <a:p>
            <a:pPr lvl="3">
              <a:buFont typeface="Wingdings" panose="05000000000000000000" pitchFamily="2" charset="2"/>
              <a:buChar char="§"/>
            </a:pPr>
            <a:r>
              <a:rPr lang="en-ZA" sz="3000" dirty="0" smtClean="0">
                <a:latin typeface="Tw Cen MT" panose="020B0602020104020603" pitchFamily="34" charset="0"/>
              </a:rPr>
              <a:t>Integrity</a:t>
            </a:r>
            <a:endParaRPr lang="en-ZA" sz="3000" dirty="0">
              <a:latin typeface="Tw Cen MT" panose="020B0602020104020603" pitchFamily="34" charset="0"/>
            </a:endParaRPr>
          </a:p>
          <a:p>
            <a:pPr lvl="3">
              <a:buFont typeface="Wingdings" panose="05000000000000000000" pitchFamily="2" charset="2"/>
              <a:buChar char="§"/>
            </a:pPr>
            <a:r>
              <a:rPr lang="en-ZA" sz="3000" dirty="0">
                <a:latin typeface="Tw Cen MT" panose="020B0602020104020603" pitchFamily="34" charset="0"/>
              </a:rPr>
              <a:t>Accountability</a:t>
            </a:r>
          </a:p>
          <a:p>
            <a:pPr marL="0" indent="0">
              <a:buNone/>
            </a:pPr>
            <a:endParaRPr lang="en-ZA" dirty="0"/>
          </a:p>
        </p:txBody>
      </p:sp>
    </p:spTree>
    <p:extLst>
      <p:ext uri="{BB962C8B-B14F-4D97-AF65-F5344CB8AC3E}">
        <p14:creationId xmlns:p14="http://schemas.microsoft.com/office/powerpoint/2010/main" xmlns="" val="22030683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36711"/>
          </a:xfrm>
        </p:spPr>
        <p:txBody>
          <a:bodyPr/>
          <a:lstStyle/>
          <a:p>
            <a:r>
              <a:rPr lang="en-ZA" dirty="0" smtClean="0"/>
              <a:t/>
            </a:r>
            <a:br>
              <a:rPr lang="en-ZA" dirty="0" smtClean="0"/>
            </a:br>
            <a:r>
              <a:rPr lang="en-ZA" dirty="0" smtClean="0">
                <a:solidFill>
                  <a:schemeClr val="accent6">
                    <a:lumMod val="50000"/>
                  </a:schemeClr>
                </a:solidFill>
                <a:latin typeface="Tw Cen MT" panose="020B0602020104020603" pitchFamily="34" charset="0"/>
              </a:rPr>
              <a:t>Service </a:t>
            </a:r>
            <a:r>
              <a:rPr lang="en-ZA" dirty="0">
                <a:solidFill>
                  <a:schemeClr val="accent6">
                    <a:lumMod val="50000"/>
                  </a:schemeClr>
                </a:solidFill>
                <a:latin typeface="Tw Cen MT" panose="020B0602020104020603" pitchFamily="34" charset="0"/>
              </a:rPr>
              <a:t>Delivery Environment</a:t>
            </a:r>
            <a:r>
              <a:rPr lang="en-ZA" dirty="0"/>
              <a:t/>
            </a:r>
            <a:br>
              <a:rPr lang="en-ZA" dirty="0"/>
            </a:br>
            <a:endParaRPr lang="en-ZA" dirty="0"/>
          </a:p>
        </p:txBody>
      </p:sp>
      <p:sp>
        <p:nvSpPr>
          <p:cNvPr id="3" name="Content Placeholder 2"/>
          <p:cNvSpPr>
            <a:spLocks noGrp="1"/>
          </p:cNvSpPr>
          <p:nvPr>
            <p:ph idx="1"/>
          </p:nvPr>
        </p:nvSpPr>
        <p:spPr>
          <a:xfrm>
            <a:off x="0" y="836712"/>
            <a:ext cx="9144000" cy="5378351"/>
          </a:xfrm>
        </p:spPr>
        <p:txBody>
          <a:bodyPr/>
          <a:lstStyle/>
          <a:p>
            <a:pPr lvl="0">
              <a:buFont typeface="Wingdings" panose="05000000000000000000" pitchFamily="2" charset="2"/>
              <a:buChar char="§"/>
            </a:pPr>
            <a:r>
              <a:rPr lang="en-ZA" sz="3000" dirty="0">
                <a:latin typeface="Tw Cen MT" panose="020B0602020104020603" pitchFamily="34" charset="0"/>
              </a:rPr>
              <a:t>The CHE </a:t>
            </a:r>
            <a:r>
              <a:rPr lang="en-ZA" sz="3000" dirty="0" smtClean="0">
                <a:latin typeface="Tw Cen MT" panose="020B0602020104020603" pitchFamily="34" charset="0"/>
              </a:rPr>
              <a:t>serves the </a:t>
            </a:r>
            <a:r>
              <a:rPr lang="en-ZA" sz="3000" dirty="0">
                <a:latin typeface="Tw Cen MT" panose="020B0602020104020603" pitchFamily="34" charset="0"/>
              </a:rPr>
              <a:t>entire higher education system</a:t>
            </a:r>
          </a:p>
          <a:p>
            <a:pPr lvl="0">
              <a:buFont typeface="Wingdings" panose="05000000000000000000" pitchFamily="2" charset="2"/>
              <a:buChar char="§"/>
            </a:pPr>
            <a:r>
              <a:rPr lang="en-ZA" sz="3000" dirty="0" smtClean="0">
                <a:latin typeface="Tw Cen MT" panose="020B0602020104020603" pitchFamily="34" charset="0"/>
              </a:rPr>
              <a:t>The services rendered include advice to the Minister, external quality assurance, quality promotion, research, monitoring &amp; publications in higher education, </a:t>
            </a:r>
            <a:r>
              <a:rPr lang="en-ZA" sz="3000" dirty="0">
                <a:latin typeface="Tw Cen MT" panose="020B0602020104020603" pitchFamily="34" charset="0"/>
              </a:rPr>
              <a:t>conferences </a:t>
            </a:r>
            <a:r>
              <a:rPr lang="en-ZA" sz="3000" dirty="0" smtClean="0">
                <a:latin typeface="Tw Cen MT" panose="020B0602020104020603" pitchFamily="34" charset="0"/>
              </a:rPr>
              <a:t>&amp; </a:t>
            </a:r>
            <a:r>
              <a:rPr lang="en-ZA" sz="3000" dirty="0">
                <a:latin typeface="Tw Cen MT" panose="020B0602020104020603" pitchFamily="34" charset="0"/>
              </a:rPr>
              <a:t>workshops, networks </a:t>
            </a:r>
            <a:r>
              <a:rPr lang="en-ZA" sz="3000" dirty="0" smtClean="0">
                <a:latin typeface="Tw Cen MT" panose="020B0602020104020603" pitchFamily="34" charset="0"/>
              </a:rPr>
              <a:t>&amp; other </a:t>
            </a:r>
            <a:r>
              <a:rPr lang="en-ZA" sz="3000" dirty="0">
                <a:latin typeface="Tw Cen MT" panose="020B0602020104020603" pitchFamily="34" charset="0"/>
              </a:rPr>
              <a:t>knowledge </a:t>
            </a:r>
            <a:r>
              <a:rPr lang="en-ZA" sz="3000" dirty="0" smtClean="0">
                <a:latin typeface="Tw Cen MT" panose="020B0602020104020603" pitchFamily="34" charset="0"/>
              </a:rPr>
              <a:t>services</a:t>
            </a:r>
            <a:endParaRPr lang="en-ZA" sz="3000" dirty="0">
              <a:latin typeface="Tw Cen MT" panose="020B0602020104020603" pitchFamily="34" charset="0"/>
            </a:endParaRPr>
          </a:p>
          <a:p>
            <a:pPr lvl="0">
              <a:buFont typeface="Wingdings" panose="05000000000000000000" pitchFamily="2" charset="2"/>
              <a:buChar char="§"/>
            </a:pPr>
            <a:r>
              <a:rPr lang="en-ZA" sz="3000" dirty="0">
                <a:latin typeface="Tw Cen MT" panose="020B0602020104020603" pitchFamily="34" charset="0"/>
              </a:rPr>
              <a:t>The demand for </a:t>
            </a:r>
            <a:r>
              <a:rPr lang="en-ZA" sz="3000" dirty="0" smtClean="0">
                <a:latin typeface="Tw Cen MT" panose="020B0602020104020603" pitchFamily="34" charset="0"/>
              </a:rPr>
              <a:t>CHE </a:t>
            </a:r>
            <a:r>
              <a:rPr lang="en-ZA" sz="3000" dirty="0">
                <a:latin typeface="Tw Cen MT" panose="020B0602020104020603" pitchFamily="34" charset="0"/>
              </a:rPr>
              <a:t>services </a:t>
            </a:r>
            <a:r>
              <a:rPr lang="en-ZA" sz="3000" dirty="0" smtClean="0">
                <a:latin typeface="Tw Cen MT" panose="020B0602020104020603" pitchFamily="34" charset="0"/>
              </a:rPr>
              <a:t>has grown exponentially due to the increase in the number </a:t>
            </a:r>
            <a:r>
              <a:rPr lang="en-ZA" sz="3000" dirty="0">
                <a:latin typeface="Tw Cen MT" panose="020B0602020104020603" pitchFamily="34" charset="0"/>
              </a:rPr>
              <a:t>of </a:t>
            </a:r>
            <a:r>
              <a:rPr lang="en-ZA" sz="3000" dirty="0" smtClean="0">
                <a:latin typeface="Tw Cen MT" panose="020B0602020104020603" pitchFamily="34" charset="0"/>
              </a:rPr>
              <a:t>universities &amp; private </a:t>
            </a:r>
            <a:r>
              <a:rPr lang="en-ZA" sz="3000" dirty="0">
                <a:latin typeface="Tw Cen MT" panose="020B0602020104020603" pitchFamily="34" charset="0"/>
              </a:rPr>
              <a:t>higher education </a:t>
            </a:r>
            <a:r>
              <a:rPr lang="en-ZA" sz="3000" dirty="0" smtClean="0">
                <a:latin typeface="Tw Cen MT" panose="020B0602020104020603" pitchFamily="34" charset="0"/>
              </a:rPr>
              <a:t>institutions, &amp; the incorporation of the higher education sector into the broader PSET system</a:t>
            </a:r>
            <a:endParaRPr lang="en-ZA" sz="3000" dirty="0">
              <a:latin typeface="Tw Cen MT" panose="020B0602020104020603" pitchFamily="34" charset="0"/>
            </a:endParaRPr>
          </a:p>
          <a:p>
            <a:pPr>
              <a:buFont typeface="Wingdings" panose="05000000000000000000" pitchFamily="2" charset="2"/>
              <a:buChar char="§"/>
            </a:pPr>
            <a:endParaRPr lang="en-ZA" dirty="0"/>
          </a:p>
        </p:txBody>
      </p:sp>
    </p:spTree>
    <p:extLst>
      <p:ext uri="{BB962C8B-B14F-4D97-AF65-F5344CB8AC3E}">
        <p14:creationId xmlns:p14="http://schemas.microsoft.com/office/powerpoint/2010/main" xmlns="" val="23200238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64703"/>
          </a:xfrm>
        </p:spPr>
        <p:txBody>
          <a:bodyPr/>
          <a:lstStyle/>
          <a:p>
            <a:r>
              <a:rPr lang="en-ZA" dirty="0" smtClean="0">
                <a:solidFill>
                  <a:schemeClr val="accent6">
                    <a:lumMod val="50000"/>
                  </a:schemeClr>
                </a:solidFill>
                <a:latin typeface="Tw Cen MT" panose="020B0602020104020603" pitchFamily="34" charset="0"/>
              </a:rPr>
              <a:t>AGSA Audit Process &amp; Outcome</a:t>
            </a:r>
            <a:endParaRPr lang="en-ZA" dirty="0">
              <a:solidFill>
                <a:schemeClr val="accent6">
                  <a:lumMod val="50000"/>
                </a:schemeClr>
              </a:solidFill>
              <a:latin typeface="Tw Cen MT" panose="020B0602020104020603" pitchFamily="34" charset="0"/>
            </a:endParaRPr>
          </a:p>
        </p:txBody>
      </p:sp>
      <p:sp>
        <p:nvSpPr>
          <p:cNvPr id="3" name="Content Placeholder 2"/>
          <p:cNvSpPr>
            <a:spLocks noGrp="1"/>
          </p:cNvSpPr>
          <p:nvPr>
            <p:ph idx="1"/>
          </p:nvPr>
        </p:nvSpPr>
        <p:spPr>
          <a:xfrm>
            <a:off x="0" y="928690"/>
            <a:ext cx="9144000" cy="5524646"/>
          </a:xfrm>
        </p:spPr>
        <p:txBody>
          <a:bodyPr/>
          <a:lstStyle/>
          <a:p>
            <a:pPr lvl="0">
              <a:buFont typeface="Wingdings" panose="05000000000000000000" pitchFamily="2" charset="2"/>
              <a:buChar char="§"/>
            </a:pPr>
            <a:r>
              <a:rPr lang="en-GB" sz="3000" dirty="0">
                <a:latin typeface="Tw Cen MT" panose="020B0602020104020603" pitchFamily="34" charset="0"/>
              </a:rPr>
              <a:t>The audit was conducted by the auditors from the Office of the Auditor </a:t>
            </a:r>
            <a:r>
              <a:rPr lang="en-GB" sz="3000" dirty="0" smtClean="0">
                <a:latin typeface="Tw Cen MT" panose="020B0602020104020603" pitchFamily="34" charset="0"/>
              </a:rPr>
              <a:t>General of SA  (AGSA)</a:t>
            </a:r>
            <a:endParaRPr lang="en-ZA" sz="3000" dirty="0">
              <a:latin typeface="Tw Cen MT" panose="020B0602020104020603" pitchFamily="34" charset="0"/>
            </a:endParaRPr>
          </a:p>
          <a:p>
            <a:pPr lvl="0">
              <a:buFont typeface="Wingdings" panose="05000000000000000000" pitchFamily="2" charset="2"/>
              <a:buChar char="§"/>
            </a:pPr>
            <a:r>
              <a:rPr lang="en-GB" sz="3000" dirty="0">
                <a:latin typeface="Tw Cen MT" panose="020B0602020104020603" pitchFamily="34" charset="0"/>
              </a:rPr>
              <a:t>It covered financial statements, reported performance information, </a:t>
            </a:r>
            <a:r>
              <a:rPr lang="en-GB" sz="3000" dirty="0" smtClean="0">
                <a:latin typeface="Tw Cen MT" panose="020B0602020104020603" pitchFamily="34" charset="0"/>
              </a:rPr>
              <a:t>&amp; </a:t>
            </a:r>
            <a:r>
              <a:rPr lang="en-GB" sz="3000" dirty="0">
                <a:latin typeface="Tw Cen MT" panose="020B0602020104020603" pitchFamily="34" charset="0"/>
              </a:rPr>
              <a:t>compliance with </a:t>
            </a:r>
            <a:r>
              <a:rPr lang="en-GB" sz="3000" dirty="0" smtClean="0">
                <a:latin typeface="Tw Cen MT" panose="020B0602020104020603" pitchFamily="34" charset="0"/>
              </a:rPr>
              <a:t>relevant legislation</a:t>
            </a:r>
            <a:endParaRPr lang="en-ZA" sz="3000" dirty="0">
              <a:latin typeface="Tw Cen MT" panose="020B0602020104020603" pitchFamily="34" charset="0"/>
            </a:endParaRPr>
          </a:p>
          <a:p>
            <a:pPr lvl="0">
              <a:buFont typeface="Wingdings" panose="05000000000000000000" pitchFamily="2" charset="2"/>
              <a:buChar char="§"/>
            </a:pPr>
            <a:r>
              <a:rPr lang="en-GB" sz="3000" dirty="0">
                <a:latin typeface="Tw Cen MT" panose="020B0602020104020603" pitchFamily="34" charset="0"/>
              </a:rPr>
              <a:t>Process:</a:t>
            </a:r>
            <a:endParaRPr lang="en-ZA" sz="3000" dirty="0">
              <a:latin typeface="Tw Cen MT" panose="020B0602020104020603" pitchFamily="34" charset="0"/>
            </a:endParaRPr>
          </a:p>
          <a:p>
            <a:pPr marL="514350" lvl="0" indent="-514350">
              <a:buFont typeface="+mj-lt"/>
              <a:buAutoNum type="alphaLcParenR"/>
            </a:pPr>
            <a:r>
              <a:rPr lang="en-GB" sz="3000" dirty="0">
                <a:latin typeface="Tw Cen MT" panose="020B0602020104020603" pitchFamily="34" charset="0"/>
              </a:rPr>
              <a:t>Engagement letter outlining scope, roles </a:t>
            </a:r>
            <a:r>
              <a:rPr lang="en-GB" sz="3000" dirty="0" smtClean="0">
                <a:latin typeface="Tw Cen MT" panose="020B0602020104020603" pitchFamily="34" charset="0"/>
              </a:rPr>
              <a:t>&amp; responsibilities </a:t>
            </a:r>
            <a:r>
              <a:rPr lang="en-GB" sz="3000" dirty="0">
                <a:latin typeface="Tw Cen MT" panose="020B0602020104020603" pitchFamily="34" charset="0"/>
              </a:rPr>
              <a:t>was received from the AG</a:t>
            </a:r>
            <a:endParaRPr lang="en-ZA" sz="3000" dirty="0">
              <a:latin typeface="Tw Cen MT" panose="020B0602020104020603" pitchFamily="34" charset="0"/>
            </a:endParaRPr>
          </a:p>
          <a:p>
            <a:pPr marL="514350" lvl="0" indent="-514350">
              <a:buFont typeface="+mj-lt"/>
              <a:buAutoNum type="alphaLcParenR"/>
            </a:pPr>
            <a:r>
              <a:rPr lang="en-GB" sz="3000" dirty="0">
                <a:latin typeface="Tw Cen MT" panose="020B0602020104020603" pitchFamily="34" charset="0"/>
              </a:rPr>
              <a:t>Information was requested</a:t>
            </a:r>
            <a:endParaRPr lang="en-ZA" sz="3000" dirty="0">
              <a:latin typeface="Tw Cen MT" panose="020B0602020104020603" pitchFamily="34" charset="0"/>
            </a:endParaRPr>
          </a:p>
          <a:p>
            <a:pPr marL="514350" lvl="0" indent="-514350">
              <a:buFont typeface="+mj-lt"/>
              <a:buAutoNum type="alphaLcParenR"/>
            </a:pPr>
            <a:r>
              <a:rPr lang="en-GB" sz="3000" dirty="0">
                <a:latin typeface="Tw Cen MT" panose="020B0602020104020603" pitchFamily="34" charset="0"/>
              </a:rPr>
              <a:t>Requested information was provided</a:t>
            </a:r>
            <a:endParaRPr lang="en-ZA" sz="3000" dirty="0">
              <a:latin typeface="Tw Cen MT" panose="020B0602020104020603" pitchFamily="34" charset="0"/>
            </a:endParaRPr>
          </a:p>
          <a:p>
            <a:pPr marL="514350" lvl="0" indent="-514350">
              <a:buFont typeface="+mj-lt"/>
              <a:buAutoNum type="alphaLcParenR"/>
            </a:pPr>
            <a:r>
              <a:rPr lang="en-GB" sz="3000" dirty="0">
                <a:latin typeface="Tw Cen MT" panose="020B0602020104020603" pitchFamily="34" charset="0"/>
              </a:rPr>
              <a:t>Provided information was tested by the auditors</a:t>
            </a:r>
            <a:endParaRPr lang="en-ZA" sz="3000" dirty="0">
              <a:latin typeface="Tw Cen MT" panose="020B0602020104020603" pitchFamily="34" charset="0"/>
            </a:endParaRPr>
          </a:p>
          <a:p>
            <a:pPr marL="0" indent="0">
              <a:buNone/>
            </a:pPr>
            <a:endParaRPr lang="en-ZA" dirty="0"/>
          </a:p>
        </p:txBody>
      </p:sp>
    </p:spTree>
    <p:extLst>
      <p:ext uri="{BB962C8B-B14F-4D97-AF65-F5344CB8AC3E}">
        <p14:creationId xmlns:p14="http://schemas.microsoft.com/office/powerpoint/2010/main" xmlns="" val="4307472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Content Placeholder 2"/>
          <p:cNvSpPr>
            <a:spLocks noGrp="1"/>
          </p:cNvSpPr>
          <p:nvPr>
            <p:ph idx="1"/>
          </p:nvPr>
        </p:nvSpPr>
        <p:spPr>
          <a:xfrm>
            <a:off x="0" y="44624"/>
            <a:ext cx="9144000" cy="6192688"/>
          </a:xfrm>
        </p:spPr>
        <p:txBody>
          <a:bodyPr>
            <a:normAutofit/>
          </a:bodyPr>
          <a:lstStyle/>
          <a:p>
            <a:pPr marL="0" lvl="0" indent="0">
              <a:buNone/>
            </a:pPr>
            <a:r>
              <a:rPr lang="en-GB" sz="2800" dirty="0" smtClean="0"/>
              <a:t>e)	</a:t>
            </a:r>
            <a:r>
              <a:rPr lang="en-GB" sz="3000" dirty="0" smtClean="0">
                <a:latin typeface="Tw Cen MT" panose="020B0602020104020603" pitchFamily="34" charset="0"/>
              </a:rPr>
              <a:t>Auditors </a:t>
            </a:r>
            <a:r>
              <a:rPr lang="en-GB" sz="3000" dirty="0">
                <a:latin typeface="Tw Cen MT" panose="020B0602020104020603" pitchFamily="34" charset="0"/>
              </a:rPr>
              <a:t>also undertook on-site </a:t>
            </a:r>
            <a:r>
              <a:rPr lang="en-GB" sz="3000" dirty="0" smtClean="0">
                <a:latin typeface="Tw Cen MT" panose="020B0602020104020603" pitchFamily="34" charset="0"/>
              </a:rPr>
              <a:t>verification</a:t>
            </a:r>
            <a:endParaRPr lang="en-ZA" sz="3000" dirty="0">
              <a:latin typeface="Tw Cen MT" panose="020B0602020104020603" pitchFamily="34" charset="0"/>
            </a:endParaRPr>
          </a:p>
          <a:p>
            <a:pPr marL="0" lvl="0" indent="0">
              <a:buNone/>
            </a:pPr>
            <a:r>
              <a:rPr lang="en-GB" sz="3000" dirty="0" smtClean="0">
                <a:latin typeface="Tw Cen MT" panose="020B0602020104020603" pitchFamily="34" charset="0"/>
              </a:rPr>
              <a:t>f)	Explanations </a:t>
            </a:r>
            <a:r>
              <a:rPr lang="en-GB" sz="3000" dirty="0">
                <a:latin typeface="Tw Cen MT" panose="020B0602020104020603" pitchFamily="34" charset="0"/>
              </a:rPr>
              <a:t>were provided to </a:t>
            </a:r>
            <a:r>
              <a:rPr lang="en-GB" sz="3000" dirty="0" smtClean="0">
                <a:latin typeface="Tw Cen MT" panose="020B0602020104020603" pitchFamily="34" charset="0"/>
              </a:rPr>
              <a:t>the auditors </a:t>
            </a:r>
            <a:r>
              <a:rPr lang="en-GB" sz="3000" dirty="0">
                <a:latin typeface="Tw Cen MT" panose="020B0602020104020603" pitchFamily="34" charset="0"/>
              </a:rPr>
              <a:t>for </a:t>
            </a:r>
            <a:r>
              <a:rPr lang="en-GB" sz="3000" dirty="0" smtClean="0">
                <a:latin typeface="Tw Cen MT" panose="020B0602020104020603" pitchFamily="34" charset="0"/>
              </a:rPr>
              <a:t>	queries </a:t>
            </a:r>
            <a:r>
              <a:rPr lang="en-GB" sz="3000" dirty="0">
                <a:latin typeface="Tw Cen MT" panose="020B0602020104020603" pitchFamily="34" charset="0"/>
              </a:rPr>
              <a:t>raised</a:t>
            </a:r>
            <a:endParaRPr lang="en-ZA" sz="3000" dirty="0">
              <a:latin typeface="Tw Cen MT" panose="020B0602020104020603" pitchFamily="34" charset="0"/>
            </a:endParaRPr>
          </a:p>
          <a:p>
            <a:pPr marL="0" lvl="0" indent="0">
              <a:buNone/>
            </a:pPr>
            <a:r>
              <a:rPr lang="en-GB" sz="3000" dirty="0" smtClean="0">
                <a:latin typeface="Tw Cen MT" panose="020B0602020104020603" pitchFamily="34" charset="0"/>
              </a:rPr>
              <a:t>g)	Provisional </a:t>
            </a:r>
            <a:r>
              <a:rPr lang="en-GB" sz="3000" dirty="0">
                <a:latin typeface="Tw Cen MT" panose="020B0602020104020603" pitchFamily="34" charset="0"/>
              </a:rPr>
              <a:t>report was compiled </a:t>
            </a:r>
            <a:r>
              <a:rPr lang="en-GB" sz="3000" dirty="0" smtClean="0">
                <a:latin typeface="Tw Cen MT" panose="020B0602020104020603" pitchFamily="34" charset="0"/>
              </a:rPr>
              <a:t>&amp; discussed with 	management</a:t>
            </a:r>
            <a:endParaRPr lang="en-ZA" sz="3000" dirty="0">
              <a:latin typeface="Tw Cen MT" panose="020B0602020104020603" pitchFamily="34" charset="0"/>
            </a:endParaRPr>
          </a:p>
          <a:p>
            <a:pPr marL="0" lvl="0" indent="0">
              <a:buNone/>
            </a:pPr>
            <a:r>
              <a:rPr lang="en-GB" sz="3000" dirty="0" smtClean="0">
                <a:latin typeface="Tw Cen MT" panose="020B0602020104020603" pitchFamily="34" charset="0"/>
              </a:rPr>
              <a:t>h)	Final </a:t>
            </a:r>
            <a:r>
              <a:rPr lang="en-GB" sz="3000" dirty="0">
                <a:latin typeface="Tw Cen MT" panose="020B0602020104020603" pitchFamily="34" charset="0"/>
              </a:rPr>
              <a:t>management report was issued to </a:t>
            </a:r>
            <a:r>
              <a:rPr lang="en-GB" sz="3000" dirty="0" smtClean="0">
                <a:latin typeface="Tw Cen MT" panose="020B0602020104020603" pitchFamily="34" charset="0"/>
              </a:rPr>
              <a:t>Council</a:t>
            </a:r>
            <a:endParaRPr lang="en-ZA" sz="3000" b="1" dirty="0" smtClean="0">
              <a:latin typeface="Tw Cen MT" panose="020B0602020104020603" pitchFamily="34" charset="0"/>
            </a:endParaRPr>
          </a:p>
          <a:p>
            <a:pPr lvl="0">
              <a:buFont typeface="Wingdings" panose="05000000000000000000" pitchFamily="2" charset="2"/>
              <a:buChar char="§"/>
            </a:pPr>
            <a:endParaRPr lang="en-GB" sz="3000" dirty="0" smtClean="0">
              <a:latin typeface="Tw Cen MT" panose="020B0602020104020603" pitchFamily="34" charset="0"/>
            </a:endParaRPr>
          </a:p>
          <a:p>
            <a:pPr lvl="0">
              <a:buFont typeface="Wingdings" panose="05000000000000000000" pitchFamily="2" charset="2"/>
              <a:buChar char="§"/>
            </a:pPr>
            <a:r>
              <a:rPr lang="en-GB" sz="3000" dirty="0" smtClean="0">
                <a:latin typeface="Tw Cen MT" panose="020B0602020104020603" pitchFamily="34" charset="0"/>
              </a:rPr>
              <a:t>Outcome </a:t>
            </a:r>
            <a:r>
              <a:rPr lang="en-GB" sz="3000" dirty="0">
                <a:latin typeface="Tw Cen MT" panose="020B0602020104020603" pitchFamily="34" charset="0"/>
              </a:rPr>
              <a:t>of the audit: </a:t>
            </a:r>
            <a:r>
              <a:rPr lang="en-ZA" sz="3000" dirty="0" smtClean="0">
                <a:latin typeface="Tw Cen MT" panose="020B0602020104020603" pitchFamily="34" charset="0"/>
              </a:rPr>
              <a:t>clean audit, which is a step higher than the unqualified audit outcome of the </a:t>
            </a:r>
            <a:r>
              <a:rPr lang="en-ZA" sz="3000" smtClean="0">
                <a:latin typeface="Tw Cen MT" panose="020B0602020104020603" pitchFamily="34" charset="0"/>
              </a:rPr>
              <a:t>previous year</a:t>
            </a:r>
          </a:p>
          <a:p>
            <a:pPr marL="0" lvl="0" indent="0">
              <a:buNone/>
            </a:pPr>
            <a:endParaRPr lang="en-ZA" sz="3000" dirty="0">
              <a:latin typeface="Tw Cen MT" panose="020B0602020104020603" pitchFamily="34" charset="0"/>
            </a:endParaRPr>
          </a:p>
          <a:p>
            <a:pPr marL="0" indent="0">
              <a:buNone/>
            </a:pPr>
            <a:endParaRPr lang="en-ZA" sz="3600" b="1" dirty="0" smtClean="0"/>
          </a:p>
          <a:p>
            <a:pPr marL="0" indent="0">
              <a:buNone/>
            </a:pPr>
            <a:endParaRPr lang="en-ZA" sz="3600" b="1" dirty="0" smtClean="0"/>
          </a:p>
          <a:p>
            <a:pPr marL="0" indent="0">
              <a:buNone/>
            </a:pPr>
            <a:endParaRPr lang="en-ZA" dirty="0" smtClean="0"/>
          </a:p>
          <a:p>
            <a:pPr marL="0" indent="0">
              <a:buNone/>
            </a:pPr>
            <a:endParaRPr lang="en-ZA" dirty="0" smtClean="0"/>
          </a:p>
        </p:txBody>
      </p:sp>
    </p:spTree>
    <p:extLst>
      <p:ext uri="{BB962C8B-B14F-4D97-AF65-F5344CB8AC3E}">
        <p14:creationId xmlns:p14="http://schemas.microsoft.com/office/powerpoint/2010/main" xmlns="" val="330662445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CHE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6524</TotalTime>
  <Words>2449</Words>
  <Application>Microsoft Office PowerPoint</Application>
  <PresentationFormat>On-screen Show (4:3)</PresentationFormat>
  <Paragraphs>331</Paragraphs>
  <Slides>47</Slides>
  <Notes>5</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CHE_Template</vt:lpstr>
      <vt:lpstr>Annual Report of the Council on Higher Education (CHE) for the Year 2017/18</vt:lpstr>
      <vt:lpstr>Outline of the Presentation</vt:lpstr>
      <vt:lpstr>Part 2: Performance Highlights</vt:lpstr>
      <vt:lpstr>Part 1 About the CHE</vt:lpstr>
      <vt:lpstr>Vision of the CHE</vt:lpstr>
      <vt:lpstr>Organisational Values</vt:lpstr>
      <vt:lpstr> Service Delivery Environment </vt:lpstr>
      <vt:lpstr>AGSA Audit Process &amp; Outcome</vt:lpstr>
      <vt:lpstr>Slide 9</vt:lpstr>
      <vt:lpstr>Slide 10</vt:lpstr>
      <vt:lpstr>Slide 11</vt:lpstr>
      <vt:lpstr>Reflections on the Past Year</vt:lpstr>
      <vt:lpstr>Key Challenges</vt:lpstr>
      <vt:lpstr>Slide 14</vt:lpstr>
      <vt:lpstr>CHE Cares:  CSR Project Funded by Staff Contributions</vt:lpstr>
      <vt:lpstr>Part 2  Performance Highlights</vt:lpstr>
      <vt:lpstr>The Performance Environment</vt:lpstr>
      <vt:lpstr>Programme 1: Institutional Quality Assurance</vt:lpstr>
      <vt:lpstr>Programme 2: Qualifications Management &amp; Programme Reviews</vt:lpstr>
      <vt:lpstr>Programme 3: Research, Monitoring &amp; Advice</vt:lpstr>
      <vt:lpstr>Programme 4: Administration &amp; Support</vt:lpstr>
      <vt:lpstr>2017/18 Performance Summary Statistics</vt:lpstr>
      <vt:lpstr>Performance Overview</vt:lpstr>
      <vt:lpstr>Slide 24</vt:lpstr>
      <vt:lpstr>Slide 25</vt:lpstr>
      <vt:lpstr>Main Outputs: Institutional QA Programme</vt:lpstr>
      <vt:lpstr>Main Outputs: Qualification Management &amp; Programme Review</vt:lpstr>
      <vt:lpstr>Main Outputs: Research, Monitoring &amp; Advice</vt:lpstr>
      <vt:lpstr>Main Outputs: Administration &amp; Support</vt:lpstr>
      <vt:lpstr>Slide 30</vt:lpstr>
      <vt:lpstr>Consultative Workshop in Progress: Public Universities</vt:lpstr>
      <vt:lpstr>Consultative Workshop in Progress: Private HEIs</vt:lpstr>
      <vt:lpstr>Part 3  Financial Performance </vt:lpstr>
      <vt:lpstr>Analysis of the Statement Of Financial Position As At 31st March 2018</vt:lpstr>
      <vt:lpstr>Analysis of the Statement of Financial Position as at 31st March 2018 Cont..</vt:lpstr>
      <vt:lpstr>Analysis of the Statement of Financial Position as at 31st March 2018 cont..</vt:lpstr>
      <vt:lpstr>Analysis of the Statement of Financial Performance for the Year Ended 31st March 2018</vt:lpstr>
      <vt:lpstr>Reasons for Variances on the Budget and Actual Expenditure</vt:lpstr>
      <vt:lpstr>Expenditure</vt:lpstr>
      <vt:lpstr>Ten Top Cost Drivers and their Percentage Contributions to the General Expenses</vt:lpstr>
      <vt:lpstr>Ten Top Cost Drivers and their Percentage Contributions of the General Expenses for the Year 2017/2018</vt:lpstr>
      <vt:lpstr>Report of the Auditor General South Africa (AGSA)</vt:lpstr>
      <vt:lpstr>Report of the Auditor General of South Africa (AGSA) Continues</vt:lpstr>
      <vt:lpstr>AGSA Clean Audit Certificate &amp; Trophy</vt:lpstr>
      <vt:lpstr>Slide 45</vt:lpstr>
      <vt:lpstr>Recommendations</vt:lpstr>
      <vt:lpstr>Slide 47</vt:lpstr>
    </vt:vector>
  </TitlesOfParts>
  <Company>Council On Higher Education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 draft template (iii)</dc:title>
  <dc:creator>Amani Saidi;Thulaganyo Mothusi;Narend Baijnath</dc:creator>
  <cp:lastModifiedBy>PUMZA</cp:lastModifiedBy>
  <cp:revision>506</cp:revision>
  <cp:lastPrinted>2018-10-02T15:20:01Z</cp:lastPrinted>
  <dcterms:created xsi:type="dcterms:W3CDTF">2014-07-17T17:02:40Z</dcterms:created>
  <dcterms:modified xsi:type="dcterms:W3CDTF">2018-10-12T09:06:35Z</dcterms:modified>
</cp:coreProperties>
</file>