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6" r:id="rId2"/>
    <p:sldId id="257" r:id="rId3"/>
    <p:sldId id="311" r:id="rId4"/>
    <p:sldId id="287" r:id="rId5"/>
    <p:sldId id="288" r:id="rId6"/>
    <p:sldId id="289" r:id="rId7"/>
    <p:sldId id="290" r:id="rId8"/>
    <p:sldId id="291" r:id="rId9"/>
    <p:sldId id="292" r:id="rId10"/>
    <p:sldId id="293" r:id="rId11"/>
    <p:sldId id="294" r:id="rId12"/>
    <p:sldId id="295" r:id="rId13"/>
    <p:sldId id="296" r:id="rId14"/>
    <p:sldId id="297" r:id="rId15"/>
    <p:sldId id="298" r:id="rId16"/>
    <p:sldId id="299" r:id="rId17"/>
    <p:sldId id="300" r:id="rId18"/>
    <p:sldId id="301" r:id="rId19"/>
    <p:sldId id="302" r:id="rId20"/>
    <p:sldId id="303" r:id="rId21"/>
    <p:sldId id="304" r:id="rId22"/>
    <p:sldId id="305" r:id="rId23"/>
    <p:sldId id="306" r:id="rId24"/>
    <p:sldId id="307" r:id="rId25"/>
    <p:sldId id="308" r:id="rId26"/>
    <p:sldId id="309" r:id="rId27"/>
    <p:sldId id="312" r:id="rId28"/>
    <p:sldId id="269" r:id="rId29"/>
    <p:sldId id="270" r:id="rId30"/>
    <p:sldId id="273" r:id="rId31"/>
    <p:sldId id="283" r:id="rId32"/>
    <p:sldId id="284" r:id="rId33"/>
    <p:sldId id="279" r:id="rId34"/>
    <p:sldId id="274" r:id="rId35"/>
    <p:sldId id="275" r:id="rId36"/>
    <p:sldId id="276" r:id="rId37"/>
    <p:sldId id="277" r:id="rId38"/>
    <p:sldId id="280" r:id="rId39"/>
    <p:sldId id="268" r:id="rId40"/>
    <p:sldId id="259" r:id="rId41"/>
    <p:sldId id="281" r:id="rId42"/>
    <p:sldId id="260" r:id="rId43"/>
    <p:sldId id="263" r:id="rId44"/>
    <p:sldId id="271" r:id="rId45"/>
    <p:sldId id="272" r:id="rId46"/>
    <p:sldId id="282" r:id="rId47"/>
    <p:sldId id="258" r:id="rId4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C183A777-CB96-4C66-9167-F48397EFD891}" type="datetimeFigureOut">
              <a:rPr lang="en-ZA" smtClean="0"/>
              <a:pPr/>
              <a:t>2018/10/11</a:t>
            </a:fld>
            <a:endParaRPr lang="en-ZA" dirty="0"/>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5906D51-7CD7-407C-933C-39802C391E63}" type="slidenum">
              <a:rPr lang="en-ZA" smtClean="0"/>
              <a:pPr/>
              <a:t>‹#›</a:t>
            </a:fld>
            <a:endParaRPr lang="en-ZA" dirty="0"/>
          </a:p>
        </p:txBody>
      </p:sp>
    </p:spTree>
    <p:extLst>
      <p:ext uri="{BB962C8B-B14F-4D97-AF65-F5344CB8AC3E}">
        <p14:creationId xmlns:p14="http://schemas.microsoft.com/office/powerpoint/2010/main" xmlns="" val="1217898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57DE30F-48FD-4EE8-BCD0-707785110BC0}" type="datetimeFigureOut">
              <a:rPr lang="en-ZA" smtClean="0"/>
              <a:pPr/>
              <a:t>2018/10/11</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59768A59-DBF7-4429-B494-1C0E854190E4}" type="slidenum">
              <a:rPr lang="en-ZA" smtClean="0"/>
              <a:pPr/>
              <a:t>‹#›</a:t>
            </a:fld>
            <a:endParaRPr lang="en-ZA" dirty="0"/>
          </a:p>
        </p:txBody>
      </p:sp>
    </p:spTree>
    <p:extLst>
      <p:ext uri="{BB962C8B-B14F-4D97-AF65-F5344CB8AC3E}">
        <p14:creationId xmlns:p14="http://schemas.microsoft.com/office/powerpoint/2010/main" xmlns="" val="156567594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1</a:t>
            </a:fld>
            <a:endParaRPr lang="en-ZA" dirty="0"/>
          </a:p>
        </p:txBody>
      </p:sp>
    </p:spTree>
    <p:extLst>
      <p:ext uri="{BB962C8B-B14F-4D97-AF65-F5344CB8AC3E}">
        <p14:creationId xmlns:p14="http://schemas.microsoft.com/office/powerpoint/2010/main" xmlns="" val="1262437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a:t>
            </a:r>
          </a:p>
        </p:txBody>
      </p:sp>
      <p:sp>
        <p:nvSpPr>
          <p:cNvPr id="4" name="Slide Number Placeholder 3"/>
          <p:cNvSpPr>
            <a:spLocks noGrp="1"/>
          </p:cNvSpPr>
          <p:nvPr>
            <p:ph type="sldNum" sz="quarter" idx="10"/>
          </p:nvPr>
        </p:nvSpPr>
        <p:spPr/>
        <p:txBody>
          <a:bodyPr/>
          <a:lstStyle/>
          <a:p>
            <a:fld id="{5247FAEF-D2A7-4C4B-A780-0366F34D0D6C}" type="slidenum">
              <a:rPr lang="en-ZA" smtClean="0"/>
              <a:pPr/>
              <a:t>26</a:t>
            </a:fld>
            <a:endParaRPr lang="en-ZA" dirty="0"/>
          </a:p>
        </p:txBody>
      </p:sp>
    </p:spTree>
    <p:extLst>
      <p:ext uri="{BB962C8B-B14F-4D97-AF65-F5344CB8AC3E}">
        <p14:creationId xmlns:p14="http://schemas.microsoft.com/office/powerpoint/2010/main" xmlns="" val="27672759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43</a:t>
            </a:fld>
            <a:endParaRPr lang="en-ZA" dirty="0"/>
          </a:p>
        </p:txBody>
      </p:sp>
    </p:spTree>
    <p:extLst>
      <p:ext uri="{BB962C8B-B14F-4D97-AF65-F5344CB8AC3E}">
        <p14:creationId xmlns:p14="http://schemas.microsoft.com/office/powerpoint/2010/main" xmlns="" val="11705352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47</a:t>
            </a:fld>
            <a:endParaRPr lang="en-ZA" dirty="0"/>
          </a:p>
        </p:txBody>
      </p:sp>
    </p:spTree>
    <p:extLst>
      <p:ext uri="{BB962C8B-B14F-4D97-AF65-F5344CB8AC3E}">
        <p14:creationId xmlns:p14="http://schemas.microsoft.com/office/powerpoint/2010/main" xmlns="" val="8040876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2</a:t>
            </a:fld>
            <a:endParaRPr lang="en-ZA" dirty="0"/>
          </a:p>
        </p:txBody>
      </p:sp>
    </p:spTree>
    <p:extLst>
      <p:ext uri="{BB962C8B-B14F-4D97-AF65-F5344CB8AC3E}">
        <p14:creationId xmlns:p14="http://schemas.microsoft.com/office/powerpoint/2010/main" xmlns="" val="1424410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3</a:t>
            </a:fld>
            <a:endParaRPr lang="en-ZA" dirty="0"/>
          </a:p>
        </p:txBody>
      </p:sp>
    </p:spTree>
    <p:extLst>
      <p:ext uri="{BB962C8B-B14F-4D97-AF65-F5344CB8AC3E}">
        <p14:creationId xmlns:p14="http://schemas.microsoft.com/office/powerpoint/2010/main" xmlns="" val="1734647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6</a:t>
            </a:fld>
            <a:endParaRPr lang="en-ZA" dirty="0"/>
          </a:p>
        </p:txBody>
      </p:sp>
    </p:spTree>
    <p:extLst>
      <p:ext uri="{BB962C8B-B14F-4D97-AF65-F5344CB8AC3E}">
        <p14:creationId xmlns:p14="http://schemas.microsoft.com/office/powerpoint/2010/main" xmlns="" val="220453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7</a:t>
            </a:fld>
            <a:endParaRPr lang="en-ZA" dirty="0"/>
          </a:p>
        </p:txBody>
      </p:sp>
    </p:spTree>
    <p:extLst>
      <p:ext uri="{BB962C8B-B14F-4D97-AF65-F5344CB8AC3E}">
        <p14:creationId xmlns:p14="http://schemas.microsoft.com/office/powerpoint/2010/main" xmlns="" val="32646093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8</a:t>
            </a:fld>
            <a:endParaRPr lang="en-ZA" dirty="0"/>
          </a:p>
        </p:txBody>
      </p:sp>
    </p:spTree>
    <p:extLst>
      <p:ext uri="{BB962C8B-B14F-4D97-AF65-F5344CB8AC3E}">
        <p14:creationId xmlns:p14="http://schemas.microsoft.com/office/powerpoint/2010/main" xmlns="" val="188651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768A59-DBF7-4429-B494-1C0E854190E4}" type="slidenum">
              <a:rPr lang="en-ZA" smtClean="0"/>
              <a:pPr/>
              <a:t>19</a:t>
            </a:fld>
            <a:endParaRPr lang="en-ZA" dirty="0"/>
          </a:p>
        </p:txBody>
      </p:sp>
    </p:spTree>
    <p:extLst>
      <p:ext uri="{BB962C8B-B14F-4D97-AF65-F5344CB8AC3E}">
        <p14:creationId xmlns:p14="http://schemas.microsoft.com/office/powerpoint/2010/main" xmlns="" val="131620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24</a:t>
            </a:fld>
            <a:endParaRPr lang="en-ZA" dirty="0"/>
          </a:p>
        </p:txBody>
      </p:sp>
    </p:spTree>
    <p:extLst>
      <p:ext uri="{BB962C8B-B14F-4D97-AF65-F5344CB8AC3E}">
        <p14:creationId xmlns:p14="http://schemas.microsoft.com/office/powerpoint/2010/main" xmlns="" val="2481711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5247FAEF-D2A7-4C4B-A780-0366F34D0D6C}" type="slidenum">
              <a:rPr lang="en-ZA" smtClean="0"/>
              <a:pPr/>
              <a:t>25</a:t>
            </a:fld>
            <a:endParaRPr lang="en-ZA" dirty="0"/>
          </a:p>
        </p:txBody>
      </p:sp>
    </p:spTree>
    <p:extLst>
      <p:ext uri="{BB962C8B-B14F-4D97-AF65-F5344CB8AC3E}">
        <p14:creationId xmlns:p14="http://schemas.microsoft.com/office/powerpoint/2010/main" xmlns="" val="1670858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88840"/>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573016"/>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extLst>
      <p:ext uri="{BB962C8B-B14F-4D97-AF65-F5344CB8AC3E}">
        <p14:creationId xmlns:p14="http://schemas.microsoft.com/office/powerpoint/2010/main" xmlns="" val="145442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3459249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10363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8" name="Date Placeholder 7"/>
          <p:cNvSpPr>
            <a:spLocks noGrp="1"/>
          </p:cNvSpPr>
          <p:nvPr>
            <p:ph type="dt" sz="half" idx="10"/>
          </p:nvPr>
        </p:nvSpPr>
        <p:spPr/>
        <p:txBody>
          <a:bodyPr/>
          <a:lstStyle/>
          <a:p>
            <a:endParaRPr lang="en-ZA" dirty="0"/>
          </a:p>
        </p:txBody>
      </p:sp>
      <p:sp>
        <p:nvSpPr>
          <p:cNvPr id="9" name="Footer Placeholder 8"/>
          <p:cNvSpPr>
            <a:spLocks noGrp="1"/>
          </p:cNvSpPr>
          <p:nvPr>
            <p:ph type="ftr" sz="quarter" idx="11"/>
          </p:nvPr>
        </p:nvSpPr>
        <p:spPr/>
        <p:txBody>
          <a:bodyPr/>
          <a:lstStyle/>
          <a:p>
            <a:endParaRPr lang="en-ZA" dirty="0"/>
          </a:p>
        </p:txBody>
      </p:sp>
      <p:sp>
        <p:nvSpPr>
          <p:cNvPr id="10" name="Slide Number Placeholder 9"/>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021440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070741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1135147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xmlns="" val="364637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17489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1024921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0250318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ZA"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2915274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C0AE55-7E06-4976-960B-3D98813CB3CF}" type="slidenum">
              <a:rPr lang="en-ZA" smtClean="0"/>
              <a:pPr/>
              <a:t>‹#›</a:t>
            </a:fld>
            <a:endParaRPr lang="en-ZA" dirty="0"/>
          </a:p>
        </p:txBody>
      </p:sp>
    </p:spTree>
    <p:extLst>
      <p:ext uri="{BB962C8B-B14F-4D97-AF65-F5344CB8AC3E}">
        <p14:creationId xmlns:p14="http://schemas.microsoft.com/office/powerpoint/2010/main" xmlns="" val="481029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24744"/>
            <a:ext cx="7920880" cy="3312368"/>
          </a:xfrm>
        </p:spPr>
        <p:txBody>
          <a:bodyPr>
            <a:noAutofit/>
          </a:bodyPr>
          <a:lstStyle/>
          <a:p>
            <a:r>
              <a:rPr lang="en-US" sz="3200" b="1" dirty="0">
                <a:solidFill>
                  <a:schemeClr val="accent2"/>
                </a:solidFill>
              </a:rPr>
              <a:t/>
            </a:r>
            <a:br>
              <a:rPr lang="en-US" sz="3200" b="1" dirty="0">
                <a:solidFill>
                  <a:schemeClr val="accent2"/>
                </a:solidFill>
              </a:rPr>
            </a:br>
            <a:r>
              <a:rPr lang="en-US" sz="3200" b="1" dirty="0">
                <a:solidFill>
                  <a:schemeClr val="accent2"/>
                </a:solidFill>
              </a:rPr>
              <a:t/>
            </a:r>
            <a:br>
              <a:rPr lang="en-US" sz="3200" b="1" dirty="0">
                <a:solidFill>
                  <a:schemeClr val="accent2"/>
                </a:solidFill>
              </a:rPr>
            </a:br>
            <a:r>
              <a:rPr lang="en-US" sz="3200" b="1" dirty="0">
                <a:solidFill>
                  <a:schemeClr val="accent2"/>
                </a:solidFill>
              </a:rPr>
              <a:t/>
            </a:r>
            <a:br>
              <a:rPr lang="en-US" sz="3200" b="1" dirty="0">
                <a:solidFill>
                  <a:schemeClr val="accent2"/>
                </a:solidFill>
              </a:rPr>
            </a:br>
            <a:r>
              <a:rPr lang="en-US" sz="2800" b="1" dirty="0">
                <a:solidFill>
                  <a:schemeClr val="accent2"/>
                </a:solidFill>
              </a:rPr>
              <a:t>PROGRESS ON THE 2016/17  AUDIT ACTION PLAN - BUDGETARY REVIEW AND RECOMMENDATIONS REPORT (BRRR) </a:t>
            </a:r>
            <a:br>
              <a:rPr lang="en-US" sz="2800" b="1" dirty="0">
                <a:solidFill>
                  <a:schemeClr val="accent2"/>
                </a:solidFill>
              </a:rPr>
            </a:br>
            <a:r>
              <a:rPr lang="en-US" sz="2800" b="1" dirty="0">
                <a:solidFill>
                  <a:schemeClr val="accent2"/>
                </a:solidFill>
              </a:rPr>
              <a:t>AND </a:t>
            </a:r>
            <a:br>
              <a:rPr lang="en-US" sz="2800" b="1" dirty="0">
                <a:solidFill>
                  <a:schemeClr val="accent2"/>
                </a:solidFill>
              </a:rPr>
            </a:br>
            <a:r>
              <a:rPr lang="en-US" sz="2800" b="1" dirty="0" smtClean="0">
                <a:solidFill>
                  <a:schemeClr val="accent2"/>
                </a:solidFill>
              </a:rPr>
              <a:t>THE AUDIT COMMITTEE</a:t>
            </a:r>
            <a:r>
              <a:rPr lang="en-ZA" sz="2800" b="1" dirty="0" smtClean="0">
                <a:solidFill>
                  <a:schemeClr val="accent2"/>
                </a:solidFill>
                <a:latin typeface="Calibri" pitchFamily="34" charset="0"/>
              </a:rPr>
              <a:t>  </a:t>
            </a:r>
            <a:r>
              <a:rPr lang="en-ZA" sz="2800" b="1" dirty="0">
                <a:latin typeface="Calibri" pitchFamily="34" charset="0"/>
              </a:rPr>
              <a:t/>
            </a:r>
            <a:br>
              <a:rPr lang="en-ZA" sz="2800" b="1" dirty="0">
                <a:latin typeface="Calibri" pitchFamily="34" charset="0"/>
              </a:rPr>
            </a:br>
            <a:r>
              <a:rPr lang="en-ZA" sz="3200" b="1" dirty="0">
                <a:latin typeface="Calibri" pitchFamily="34" charset="0"/>
              </a:rPr>
              <a:t/>
            </a:r>
            <a:br>
              <a:rPr lang="en-ZA" sz="3200" b="1" dirty="0">
                <a:latin typeface="Calibri" pitchFamily="34" charset="0"/>
              </a:rPr>
            </a:br>
            <a:r>
              <a:rPr lang="en-ZA" sz="2800" b="1" dirty="0">
                <a:latin typeface="Calibri" pitchFamily="34" charset="0"/>
              </a:rPr>
              <a:t>PORTFOLIO COMMITTEE ON BASIC EDUCATION</a:t>
            </a:r>
            <a:br>
              <a:rPr lang="en-ZA" sz="2800" b="1" dirty="0">
                <a:latin typeface="Calibri" pitchFamily="34" charset="0"/>
              </a:rPr>
            </a:br>
            <a:r>
              <a:rPr lang="en-ZA" sz="2800" b="1" dirty="0">
                <a:solidFill>
                  <a:srgbClr val="FF0000"/>
                </a:solidFill>
                <a:latin typeface="Calibri" pitchFamily="34" charset="0"/>
              </a:rPr>
              <a:t>9 October 2018</a:t>
            </a:r>
          </a:p>
        </p:txBody>
      </p:sp>
      <p:pic>
        <p:nvPicPr>
          <p:cNvPr id="8" name="Picture 7"/>
          <p:cNvPicPr>
            <a:picLocks noChangeAspect="1"/>
          </p:cNvPicPr>
          <p:nvPr/>
        </p:nvPicPr>
        <p:blipFill>
          <a:blip r:embed="rId4" cstate="print"/>
          <a:stretch>
            <a:fillRect/>
          </a:stretch>
        </p:blipFill>
        <p:spPr>
          <a:xfrm>
            <a:off x="10732" y="6093296"/>
            <a:ext cx="1550030" cy="692697"/>
          </a:xfrm>
          <a:prstGeom prst="rect">
            <a:avLst/>
          </a:prstGeom>
        </p:spPr>
      </p:pic>
    </p:spTree>
    <p:extLst>
      <p:ext uri="{BB962C8B-B14F-4D97-AF65-F5344CB8AC3E}">
        <p14:creationId xmlns:p14="http://schemas.microsoft.com/office/powerpoint/2010/main" xmlns="" val="4178644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39552" y="332656"/>
            <a:ext cx="8136904" cy="864096"/>
          </a:xfrm>
        </p:spPr>
        <p:style>
          <a:lnRef idx="3">
            <a:schemeClr val="lt1"/>
          </a:lnRef>
          <a:fillRef idx="1">
            <a:schemeClr val="accent2"/>
          </a:fillRef>
          <a:effectRef idx="1">
            <a:schemeClr val="accent2"/>
          </a:effectRef>
          <a:fontRef idx="minor">
            <a:schemeClr val="lt1"/>
          </a:fontRef>
        </p:style>
        <p:txBody>
          <a:bodyPr>
            <a:normAutofit/>
          </a:bodyPr>
          <a:lstStyle/>
          <a:p>
            <a:r>
              <a:rPr lang="en-ZA" sz="4000" b="1" dirty="0"/>
              <a:t>RENEWED MoAs</a:t>
            </a: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10</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566091021"/>
              </p:ext>
            </p:extLst>
          </p:nvPr>
        </p:nvGraphicFramePr>
        <p:xfrm>
          <a:off x="13265" y="1510253"/>
          <a:ext cx="9144000" cy="5231115"/>
        </p:xfrm>
        <a:graphic>
          <a:graphicData uri="http://schemas.openxmlformats.org/drawingml/2006/table">
            <a:tbl>
              <a:tblPr firstRow="1" bandRow="1">
                <a:tableStyleId>{21E4AEA4-8DFA-4A89-87EB-49C32662AFE0}</a:tableStyleId>
              </a:tblPr>
              <a:tblGrid>
                <a:gridCol w="1937289">
                  <a:extLst>
                    <a:ext uri="{9D8B030D-6E8A-4147-A177-3AD203B41FA5}">
                      <a16:colId xmlns:a16="http://schemas.microsoft.com/office/drawing/2014/main" xmlns="" val="20000"/>
                    </a:ext>
                  </a:extLst>
                </a:gridCol>
                <a:gridCol w="1549830">
                  <a:extLst>
                    <a:ext uri="{9D8B030D-6E8A-4147-A177-3AD203B41FA5}">
                      <a16:colId xmlns:a16="http://schemas.microsoft.com/office/drawing/2014/main" xmlns="" val="20001"/>
                    </a:ext>
                  </a:extLst>
                </a:gridCol>
                <a:gridCol w="2453033">
                  <a:extLst>
                    <a:ext uri="{9D8B030D-6E8A-4147-A177-3AD203B41FA5}">
                      <a16:colId xmlns:a16="http://schemas.microsoft.com/office/drawing/2014/main" xmlns="" val="20002"/>
                    </a:ext>
                  </a:extLst>
                </a:gridCol>
                <a:gridCol w="3203848">
                  <a:extLst>
                    <a:ext uri="{9D8B030D-6E8A-4147-A177-3AD203B41FA5}">
                      <a16:colId xmlns:a16="http://schemas.microsoft.com/office/drawing/2014/main" xmlns="" val="2882529805"/>
                    </a:ext>
                  </a:extLst>
                </a:gridCol>
              </a:tblGrid>
              <a:tr h="1135766">
                <a:tc>
                  <a:txBody>
                    <a:bodyPr/>
                    <a:lstStyle/>
                    <a:p>
                      <a:r>
                        <a:rPr lang="en-ZA" dirty="0"/>
                        <a:t>Implementing</a:t>
                      </a:r>
                      <a:r>
                        <a:rPr lang="en-ZA" baseline="0" dirty="0"/>
                        <a:t> Agents </a:t>
                      </a:r>
                      <a:endParaRPr lang="en-ZA" dirty="0"/>
                    </a:p>
                  </a:txBody>
                  <a:tcPr/>
                </a:tc>
                <a:tc>
                  <a:txBody>
                    <a:bodyPr/>
                    <a:lstStyle/>
                    <a:p>
                      <a:r>
                        <a:rPr lang="en-ZA" dirty="0"/>
                        <a:t>Date signed by DBE</a:t>
                      </a:r>
                    </a:p>
                  </a:txBody>
                  <a:tcPr/>
                </a:tc>
                <a:tc>
                  <a:txBody>
                    <a:bodyPr/>
                    <a:lstStyle/>
                    <a:p>
                      <a:r>
                        <a:rPr lang="en-ZA" dirty="0"/>
                        <a:t>Date signed by</a:t>
                      </a:r>
                      <a:r>
                        <a:rPr lang="en-ZA" baseline="0" dirty="0"/>
                        <a:t> Implementing Agents</a:t>
                      </a:r>
                      <a:endParaRPr lang="en-ZA" dirty="0"/>
                    </a:p>
                  </a:txBody>
                  <a:tcPr/>
                </a:tc>
                <a:tc>
                  <a:txBody>
                    <a:bodyPr/>
                    <a:lstStyle/>
                    <a:p>
                      <a:pPr algn="ctr"/>
                      <a:r>
                        <a:rPr lang="en-ZA" dirty="0"/>
                        <a:t>Expiry date of MOA</a:t>
                      </a:r>
                    </a:p>
                  </a:txBody>
                  <a:tcPr/>
                </a:tc>
                <a:extLst>
                  <a:ext uri="{0D108BD9-81ED-4DB2-BD59-A6C34878D82A}">
                    <a16:rowId xmlns:a16="http://schemas.microsoft.com/office/drawing/2014/main" xmlns="" val="10000"/>
                  </a:ext>
                </a:extLst>
              </a:tr>
              <a:tr h="951150">
                <a:tc>
                  <a:txBody>
                    <a:bodyPr/>
                    <a:lstStyle/>
                    <a:p>
                      <a:r>
                        <a:rPr lang="en-ZA" dirty="0"/>
                        <a:t>The Mvula Trust - Mpumalanga</a:t>
                      </a:r>
                    </a:p>
                  </a:txBody>
                  <a:tcPr/>
                </a:tc>
                <a:tc>
                  <a:txBody>
                    <a:bodyPr/>
                    <a:lstStyle/>
                    <a:p>
                      <a:r>
                        <a:rPr lang="en-ZA" dirty="0"/>
                        <a:t>1 July 2016</a:t>
                      </a:r>
                    </a:p>
                  </a:txBody>
                  <a:tcPr/>
                </a:tc>
                <a:tc>
                  <a:txBody>
                    <a:bodyPr/>
                    <a:lstStyle/>
                    <a:p>
                      <a:r>
                        <a:rPr lang="en-ZA" dirty="0"/>
                        <a:t>19 September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1"/>
                  </a:ext>
                </a:extLst>
              </a:tr>
              <a:tr h="665805">
                <a:tc>
                  <a:txBody>
                    <a:bodyPr/>
                    <a:lstStyle/>
                    <a:p>
                      <a:r>
                        <a:rPr lang="en-ZA" dirty="0"/>
                        <a:t>Adopt- a- School</a:t>
                      </a:r>
                    </a:p>
                  </a:txBody>
                  <a:tcPr/>
                </a:tc>
                <a:tc>
                  <a:txBody>
                    <a:bodyPr/>
                    <a:lstStyle/>
                    <a:p>
                      <a:r>
                        <a:rPr lang="en-ZA" dirty="0"/>
                        <a:t>5 July 2016</a:t>
                      </a:r>
                    </a:p>
                  </a:txBody>
                  <a:tcPr/>
                </a:tc>
                <a:tc>
                  <a:txBody>
                    <a:bodyPr/>
                    <a:lstStyle/>
                    <a:p>
                      <a:r>
                        <a:rPr lang="en-ZA" dirty="0"/>
                        <a:t>7 July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2"/>
                  </a:ext>
                </a:extLst>
              </a:tr>
              <a:tr h="391531">
                <a:tc>
                  <a:txBody>
                    <a:bodyPr/>
                    <a:lstStyle/>
                    <a:p>
                      <a:r>
                        <a:rPr lang="en-ZA" dirty="0"/>
                        <a:t>Mhlatuze Water</a:t>
                      </a:r>
                    </a:p>
                  </a:txBody>
                  <a:tcPr/>
                </a:tc>
                <a:tc>
                  <a:txBody>
                    <a:bodyPr/>
                    <a:lstStyle/>
                    <a:p>
                      <a:r>
                        <a:rPr lang="en-ZA" dirty="0"/>
                        <a:t>1 July 2016</a:t>
                      </a:r>
                    </a:p>
                  </a:txBody>
                  <a:tcPr/>
                </a:tc>
                <a:tc>
                  <a:txBody>
                    <a:bodyPr/>
                    <a:lstStyle/>
                    <a:p>
                      <a:r>
                        <a:rPr lang="en-ZA" dirty="0"/>
                        <a:t>30 August</a:t>
                      </a:r>
                      <a:r>
                        <a:rPr lang="en-ZA" baseline="0" dirty="0"/>
                        <a:t> 2016</a:t>
                      </a:r>
                      <a:endParaRPr lang="en-ZA"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3"/>
                  </a:ext>
                </a:extLst>
              </a:tr>
              <a:tr h="685179">
                <a:tc>
                  <a:txBody>
                    <a:bodyPr/>
                    <a:lstStyle/>
                    <a:p>
                      <a:r>
                        <a:rPr lang="en-ZA" dirty="0"/>
                        <a:t>DoE Western Cape</a:t>
                      </a:r>
                    </a:p>
                  </a:txBody>
                  <a:tcPr/>
                </a:tc>
                <a:tc>
                  <a:txBody>
                    <a:bodyPr/>
                    <a:lstStyle/>
                    <a:p>
                      <a:r>
                        <a:rPr lang="en-ZA" dirty="0"/>
                        <a:t>5 July 2016</a:t>
                      </a:r>
                    </a:p>
                  </a:txBody>
                  <a:tcPr/>
                </a:tc>
                <a:tc>
                  <a:txBody>
                    <a:bodyPr/>
                    <a:lstStyle/>
                    <a:p>
                      <a:r>
                        <a:rPr lang="en-ZA" dirty="0"/>
                        <a:t>8 July 2016</a:t>
                      </a:r>
                    </a:p>
                  </a:txBody>
                  <a:tcPr/>
                </a:tc>
                <a:tc>
                  <a:txBody>
                    <a:bodyPr/>
                    <a:lstStyle/>
                    <a:p>
                      <a:r>
                        <a:rPr lang="en-US" dirty="0"/>
                        <a:t>March</a:t>
                      </a:r>
                      <a:r>
                        <a:rPr lang="en-US" baseline="0" dirty="0"/>
                        <a:t> 2019</a:t>
                      </a:r>
                      <a:endParaRPr lang="en-ZA" dirty="0"/>
                    </a:p>
                  </a:txBody>
                  <a:tcPr/>
                </a:tc>
                <a:extLst>
                  <a:ext uri="{0D108BD9-81ED-4DB2-BD59-A6C34878D82A}">
                    <a16:rowId xmlns:a16="http://schemas.microsoft.com/office/drawing/2014/main" xmlns="" val="10004"/>
                  </a:ext>
                </a:extLst>
              </a:tr>
              <a:tr h="685179">
                <a:tc>
                  <a:txBody>
                    <a:bodyPr/>
                    <a:lstStyle/>
                    <a:p>
                      <a:r>
                        <a:rPr lang="en-ZA" dirty="0"/>
                        <a:t>DRPW:</a:t>
                      </a:r>
                      <a:r>
                        <a:rPr lang="en-ZA" baseline="0" dirty="0"/>
                        <a:t> Eastern Cape</a:t>
                      </a:r>
                      <a:endParaRPr lang="en-ZA" dirty="0"/>
                    </a:p>
                  </a:txBody>
                  <a:tcPr/>
                </a:tc>
                <a:tc>
                  <a:txBody>
                    <a:bodyPr/>
                    <a:lstStyle/>
                    <a:p>
                      <a:r>
                        <a:rPr lang="en-ZA" dirty="0"/>
                        <a:t>5 July 2016</a:t>
                      </a:r>
                    </a:p>
                  </a:txBody>
                  <a:tcPr/>
                </a:tc>
                <a:tc>
                  <a:txBody>
                    <a:bodyPr/>
                    <a:lstStyle/>
                    <a:p>
                      <a:r>
                        <a:rPr lang="en-ZA" dirty="0"/>
                        <a:t>7 July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5"/>
                  </a:ext>
                </a:extLst>
              </a:tr>
              <a:tr h="716505">
                <a:tc>
                  <a:txBody>
                    <a:bodyPr/>
                    <a:lstStyle/>
                    <a:p>
                      <a:r>
                        <a:rPr lang="en-ZA" dirty="0"/>
                        <a:t>DoE : Northern Cape</a:t>
                      </a:r>
                    </a:p>
                  </a:txBody>
                  <a:tcPr/>
                </a:tc>
                <a:tc>
                  <a:txBody>
                    <a:bodyPr/>
                    <a:lstStyle/>
                    <a:p>
                      <a:r>
                        <a:rPr lang="en-ZA" dirty="0"/>
                        <a:t>1 July 2016</a:t>
                      </a:r>
                    </a:p>
                  </a:txBody>
                  <a:tcPr/>
                </a:tc>
                <a:tc>
                  <a:txBody>
                    <a:bodyPr/>
                    <a:lstStyle/>
                    <a:p>
                      <a:r>
                        <a:rPr lang="en-ZA" dirty="0"/>
                        <a:t>Signed but no date</a:t>
                      </a:r>
                      <a:r>
                        <a:rPr lang="en-ZA" baseline="0" dirty="0"/>
                        <a:t> indicated</a:t>
                      </a:r>
                      <a:endParaRPr lang="en-ZA" dirty="0"/>
                    </a:p>
                  </a:txBody>
                  <a:tcPr/>
                </a:tc>
                <a:tc>
                  <a:txBody>
                    <a:bodyPr/>
                    <a:lstStyle/>
                    <a:p>
                      <a:r>
                        <a:rPr lang="en-US" dirty="0"/>
                        <a:t>March</a:t>
                      </a:r>
                      <a:r>
                        <a:rPr lang="en-US" baseline="0" dirty="0"/>
                        <a:t> 2019</a:t>
                      </a:r>
                      <a:endParaRPr lang="en-ZA"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xmlns="" val="2415462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504" y="1"/>
            <a:ext cx="8208912" cy="908719"/>
          </a:xfrm>
        </p:spPr>
        <p:txBody>
          <a:bodyPr>
            <a:noAutofit/>
          </a:bodyPr>
          <a:lstStyle/>
          <a:p>
            <a:r>
              <a:rPr lang="en-ZA" sz="3200" b="1" dirty="0">
                <a:solidFill>
                  <a:schemeClr val="accent2"/>
                </a:solidFill>
                <a:cs typeface="Arial" panose="020B0604020202020204" pitchFamily="34" charset="0"/>
              </a:rPr>
              <a:t>IMPROVEMENT ON AUDIT OUTCOMES</a:t>
            </a:r>
            <a:endParaRPr lang="en-ZA" sz="32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182923798"/>
              </p:ext>
            </p:extLst>
          </p:nvPr>
        </p:nvGraphicFramePr>
        <p:xfrm>
          <a:off x="1" y="1052736"/>
          <a:ext cx="9144000" cy="4824536"/>
        </p:xfrm>
        <a:graphic>
          <a:graphicData uri="http://schemas.openxmlformats.org/drawingml/2006/table">
            <a:tbl>
              <a:tblPr firstRow="1" bandRow="1">
                <a:tableStyleId>{9DCAF9ED-07DC-4A11-8D7F-57B35C25682E}</a:tableStyleId>
              </a:tblPr>
              <a:tblGrid>
                <a:gridCol w="1907703">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2"/>
                    </a:ext>
                  </a:extLst>
                </a:gridCol>
                <a:gridCol w="2448272">
                  <a:extLst>
                    <a:ext uri="{9D8B030D-6E8A-4147-A177-3AD203B41FA5}">
                      <a16:colId xmlns:a16="http://schemas.microsoft.com/office/drawing/2014/main" xmlns="" val="20003"/>
                    </a:ext>
                  </a:extLst>
                </a:gridCol>
                <a:gridCol w="2627785">
                  <a:extLst>
                    <a:ext uri="{9D8B030D-6E8A-4147-A177-3AD203B41FA5}">
                      <a16:colId xmlns:a16="http://schemas.microsoft.com/office/drawing/2014/main" xmlns="" val="2674043543"/>
                    </a:ext>
                  </a:extLst>
                </a:gridCol>
              </a:tblGrid>
              <a:tr h="52412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t>AUDIT FINDING</a:t>
                      </a:r>
                      <a:endParaRPr lang="en-ZA" sz="16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t>RECOMMENDATION</a:t>
                      </a:r>
                      <a:endParaRPr lang="en-ZA" sz="16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430041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600" kern="1200" dirty="0">
                          <a:effectLst/>
                          <a:latin typeface="+mn-lt"/>
                        </a:rPr>
                        <a:t>5. The Department</a:t>
                      </a:r>
                      <a:r>
                        <a:rPr lang="en-US" sz="1600" kern="1200" baseline="0" dirty="0">
                          <a:effectLst/>
                          <a:latin typeface="+mn-lt"/>
                        </a:rPr>
                        <a:t> takes a long time to transfer the assets completed in terms of</a:t>
                      </a:r>
                      <a:r>
                        <a:rPr lang="en-US" sz="1600" kern="1200" dirty="0">
                          <a:effectLst/>
                          <a:latin typeface="+mn-lt"/>
                        </a:rPr>
                        <a:t> Section 42.</a:t>
                      </a:r>
                      <a:r>
                        <a:rPr lang="en-US" sz="1600" kern="1200" baseline="0" dirty="0">
                          <a:effectLst/>
                          <a:latin typeface="+mn-lt"/>
                        </a:rPr>
                        <a:t> </a:t>
                      </a:r>
                      <a:endParaRPr lang="en-ZA" sz="160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600" dirty="0">
                          <a:latin typeface="+mn-lt"/>
                        </a:rPr>
                        <a:t>The Department to ensure that completed assets are transferred to Provinces.</a:t>
                      </a: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l">
                        <a:lnSpc>
                          <a:spcPct val="100000"/>
                        </a:lnSpc>
                        <a:spcBef>
                          <a:spcPts val="0"/>
                        </a:spcBef>
                        <a:spcAft>
                          <a:spcPts val="0"/>
                        </a:spcAft>
                      </a:pPr>
                      <a:r>
                        <a:rPr lang="en-US" sz="1600" dirty="0">
                          <a:effectLst/>
                          <a:latin typeface="+mn-lt"/>
                        </a:rPr>
                        <a:t>There are </a:t>
                      </a:r>
                      <a:r>
                        <a:rPr lang="en-US" sz="1600" b="1" dirty="0">
                          <a:effectLst/>
                          <a:latin typeface="+mn-lt"/>
                        </a:rPr>
                        <a:t>monthly meetings </a:t>
                      </a:r>
                      <a:r>
                        <a:rPr lang="en-US" sz="1600" dirty="0">
                          <a:effectLst/>
                          <a:latin typeface="+mn-lt"/>
                        </a:rPr>
                        <a:t>which are held with Implementing Agents where progress is reported and challenges are identified and discussed (See Slide 9).</a:t>
                      </a:r>
                    </a:p>
                    <a:p>
                      <a:pPr marL="0" marR="0" algn="l">
                        <a:lnSpc>
                          <a:spcPct val="100000"/>
                        </a:lnSpc>
                        <a:spcBef>
                          <a:spcPts val="0"/>
                        </a:spcBef>
                        <a:spcAft>
                          <a:spcPts val="0"/>
                        </a:spcAft>
                      </a:pPr>
                      <a:r>
                        <a:rPr lang="en-US" sz="1600" b="1" dirty="0">
                          <a:effectLst/>
                          <a:latin typeface="+mn-lt"/>
                        </a:rPr>
                        <a:t>Action Plans </a:t>
                      </a:r>
                      <a:r>
                        <a:rPr lang="en-US" sz="1600" dirty="0">
                          <a:effectLst/>
                          <a:latin typeface="+mn-lt"/>
                        </a:rPr>
                        <a:t>are  followed up and monitored.</a:t>
                      </a:r>
                    </a:p>
                  </a:txBody>
                  <a:tcPr marL="114300" marR="114300" marT="0" marB="0"/>
                </a:tc>
                <a:tc>
                  <a:txBody>
                    <a:bodyPr/>
                    <a:lstStyle/>
                    <a:p>
                      <a:pPr marL="0" marR="0" algn="l">
                        <a:lnSpc>
                          <a:spcPct val="100000"/>
                        </a:lnSpc>
                        <a:spcBef>
                          <a:spcPts val="0"/>
                        </a:spcBef>
                        <a:spcAft>
                          <a:spcPts val="0"/>
                        </a:spcAft>
                      </a:pPr>
                      <a:r>
                        <a:rPr lang="en-US" sz="1600" dirty="0">
                          <a:effectLst/>
                          <a:latin typeface="+mn-lt"/>
                        </a:rPr>
                        <a:t>The</a:t>
                      </a:r>
                      <a:r>
                        <a:rPr lang="en-US" sz="1600" baseline="0" dirty="0">
                          <a:effectLst/>
                          <a:latin typeface="+mn-lt"/>
                        </a:rPr>
                        <a:t> reconciliation of projects with approved Final Accounts to BAS is performed before transfer of the assets.</a:t>
                      </a:r>
                    </a:p>
                    <a:p>
                      <a:pPr marL="0" marR="0" algn="l">
                        <a:lnSpc>
                          <a:spcPct val="100000"/>
                        </a:lnSpc>
                        <a:spcBef>
                          <a:spcPts val="0"/>
                        </a:spcBef>
                        <a:spcAft>
                          <a:spcPts val="0"/>
                        </a:spcAft>
                      </a:pPr>
                      <a:r>
                        <a:rPr lang="en-US" sz="1600" baseline="0" dirty="0">
                          <a:effectLst/>
                          <a:latin typeface="+mn-lt"/>
                        </a:rPr>
                        <a:t>The Infrastructure ASIDI unit is continually in process of engaging the custodian Provincial Department to accept the completed assets.</a:t>
                      </a:r>
                    </a:p>
                  </a:txBody>
                  <a:tcPr marL="114300" marR="11430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a:xfrm>
            <a:off x="7020272" y="6274675"/>
            <a:ext cx="432048" cy="401911"/>
          </a:xfrm>
          <a:prstGeom prst="rect">
            <a:avLst/>
          </a:prstGeom>
        </p:spPr>
        <p:txBody>
          <a:bodyPr/>
          <a:lstStyle/>
          <a:p>
            <a:pPr marL="11113"/>
            <a:fld id="{28A3B54F-4D6D-439C-9A2C-B6799378E1A1}" type="slidenum">
              <a:rPr lang="en-ZA" smtClean="0"/>
              <a:pPr marL="11113"/>
              <a:t>11</a:t>
            </a:fld>
            <a:endParaRPr lang="en-ZA" dirty="0"/>
          </a:p>
        </p:txBody>
      </p:sp>
      <p:pic>
        <p:nvPicPr>
          <p:cNvPr id="6" name="Picture 5"/>
          <p:cNvPicPr>
            <a:picLocks noChangeAspect="1"/>
          </p:cNvPicPr>
          <p:nvPr/>
        </p:nvPicPr>
        <p:blipFill>
          <a:blip r:embed="rId2" cstate="print"/>
          <a:stretch>
            <a:fillRect/>
          </a:stretch>
        </p:blipFill>
        <p:spPr>
          <a:xfrm>
            <a:off x="0" y="6021288"/>
            <a:ext cx="1550030" cy="692697"/>
          </a:xfrm>
          <a:prstGeom prst="rect">
            <a:avLst/>
          </a:prstGeom>
        </p:spPr>
      </p:pic>
    </p:spTree>
    <p:extLst>
      <p:ext uri="{BB962C8B-B14F-4D97-AF65-F5344CB8AC3E}">
        <p14:creationId xmlns:p14="http://schemas.microsoft.com/office/powerpoint/2010/main" xmlns="" val="28220489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1"/>
            <a:ext cx="7920880" cy="728701"/>
          </a:xfrm>
        </p:spPr>
        <p:txBody>
          <a:bodyPr>
            <a:noAutofit/>
          </a:bodyPr>
          <a:lstStyle/>
          <a:p>
            <a:r>
              <a:rPr lang="en-ZA" sz="3200" b="1" dirty="0">
                <a:solidFill>
                  <a:schemeClr val="accent2"/>
                </a:solidFill>
                <a:cs typeface="Arial" panose="020B0604020202020204" pitchFamily="34" charset="0"/>
              </a:rPr>
              <a:t>IMPROVEMENT ON AUDIT OUTCOMES </a:t>
            </a:r>
            <a:endParaRPr lang="en-ZA" sz="32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218492295"/>
              </p:ext>
            </p:extLst>
          </p:nvPr>
        </p:nvGraphicFramePr>
        <p:xfrm>
          <a:off x="0" y="727725"/>
          <a:ext cx="9144001" cy="5317311"/>
        </p:xfrm>
        <a:graphic>
          <a:graphicData uri="http://schemas.openxmlformats.org/drawingml/2006/table">
            <a:tbl>
              <a:tblPr firstRow="1" bandRow="1">
                <a:tableStyleId>{9DCAF9ED-07DC-4A11-8D7F-57B35C25682E}</a:tableStyleId>
              </a:tblPr>
              <a:tblGrid>
                <a:gridCol w="2440452">
                  <a:extLst>
                    <a:ext uri="{9D8B030D-6E8A-4147-A177-3AD203B41FA5}">
                      <a16:colId xmlns:a16="http://schemas.microsoft.com/office/drawing/2014/main" xmlns="" val="20000"/>
                    </a:ext>
                  </a:extLst>
                </a:gridCol>
                <a:gridCol w="1675887">
                  <a:extLst>
                    <a:ext uri="{9D8B030D-6E8A-4147-A177-3AD203B41FA5}">
                      <a16:colId xmlns:a16="http://schemas.microsoft.com/office/drawing/2014/main" xmlns="" val="20002"/>
                    </a:ext>
                  </a:extLst>
                </a:gridCol>
                <a:gridCol w="2404534">
                  <a:extLst>
                    <a:ext uri="{9D8B030D-6E8A-4147-A177-3AD203B41FA5}">
                      <a16:colId xmlns:a16="http://schemas.microsoft.com/office/drawing/2014/main" xmlns="" val="20003"/>
                    </a:ext>
                  </a:extLst>
                </a:gridCol>
                <a:gridCol w="2623128">
                  <a:extLst>
                    <a:ext uri="{9D8B030D-6E8A-4147-A177-3AD203B41FA5}">
                      <a16:colId xmlns:a16="http://schemas.microsoft.com/office/drawing/2014/main" xmlns="" val="4167620288"/>
                    </a:ext>
                  </a:extLst>
                </a:gridCol>
              </a:tblGrid>
              <a:tr h="53195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450860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171450" algn="l">
                        <a:lnSpc>
                          <a:spcPct val="100000"/>
                        </a:lnSpc>
                        <a:spcBef>
                          <a:spcPts val="0"/>
                        </a:spcBef>
                        <a:spcAft>
                          <a:spcPts val="0"/>
                        </a:spcAft>
                        <a:tabLst>
                          <a:tab pos="201613" algn="l"/>
                          <a:tab pos="228600" algn="l"/>
                        </a:tabLst>
                      </a:pPr>
                      <a:r>
                        <a:rPr lang="en-US" sz="2800" dirty="0">
                          <a:effectLst/>
                          <a:latin typeface="+mn-lt"/>
                        </a:rPr>
                        <a:t>6. Reconciliation/ update of Immovable Assets</a:t>
                      </a:r>
                      <a:endParaRPr lang="en-US" sz="2800" dirty="0">
                        <a:solidFill>
                          <a:srgbClr val="000000"/>
                        </a:solidFill>
                        <a:effectLst/>
                        <a:latin typeface="+mn-lt"/>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2800" baseline="0" dirty="0">
                          <a:solidFill>
                            <a:schemeClr val="tx1"/>
                          </a:solidFill>
                          <a:latin typeface="+mn-lt"/>
                        </a:rPr>
                        <a:t>Monthly update/ reconciliation be done and reported quarterly</a:t>
                      </a:r>
                      <a:endParaRPr lang="en-ZA" sz="2800" dirty="0">
                        <a:solidFill>
                          <a:schemeClr val="tx1"/>
                        </a:solidFill>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2800" kern="1200" dirty="0">
                          <a:effectLst/>
                          <a:latin typeface="+mn-lt"/>
                        </a:rPr>
                        <a:t>The monthly </a:t>
                      </a:r>
                      <a:r>
                        <a:rPr lang="en-US" sz="2800" b="1" kern="1200" dirty="0">
                          <a:effectLst/>
                          <a:latin typeface="+mn-lt"/>
                        </a:rPr>
                        <a:t>reports</a:t>
                      </a:r>
                      <a:r>
                        <a:rPr lang="en-US" sz="2800" kern="1200" dirty="0">
                          <a:effectLst/>
                          <a:latin typeface="+mn-lt"/>
                        </a:rPr>
                        <a:t> of</a:t>
                      </a:r>
                      <a:r>
                        <a:rPr lang="en-US" sz="2800" kern="1200" baseline="0" dirty="0">
                          <a:effectLst/>
                          <a:latin typeface="+mn-lt"/>
                        </a:rPr>
                        <a:t> </a:t>
                      </a:r>
                      <a:r>
                        <a:rPr lang="en-US" sz="2800" kern="1200" dirty="0">
                          <a:effectLst/>
                          <a:latin typeface="+mn-lt"/>
                        </a:rPr>
                        <a:t>IAs are </a:t>
                      </a:r>
                      <a:r>
                        <a:rPr lang="en-US" sz="2800" b="1" kern="1200" dirty="0">
                          <a:effectLst/>
                          <a:latin typeface="+mn-lt"/>
                        </a:rPr>
                        <a:t>reviewed</a:t>
                      </a:r>
                      <a:r>
                        <a:rPr lang="en-US" sz="2800" kern="1200" dirty="0">
                          <a:effectLst/>
                          <a:latin typeface="+mn-lt"/>
                        </a:rPr>
                        <a:t> by the ASIDI PSU Team Leaders who then submit them to the ASIDI Project Managers for approval.</a:t>
                      </a:r>
                      <a:endParaRPr lang="en-US" sz="2800" kern="1200" dirty="0">
                        <a:solidFill>
                          <a:schemeClr val="dk1"/>
                        </a:solidFill>
                        <a:effectLst/>
                        <a:latin typeface="+mn-lt"/>
                        <a:ea typeface="+mn-ea"/>
                        <a:cs typeface="+mn-cs"/>
                      </a:endParaRPr>
                    </a:p>
                  </a:txBody>
                  <a:tcPr/>
                </a:tc>
                <a:tc>
                  <a:txBody>
                    <a:bodyPr/>
                    <a:lstStyle/>
                    <a:p>
                      <a:pPr algn="l"/>
                      <a:r>
                        <a:rPr lang="en-US" sz="2800" kern="1200" dirty="0">
                          <a:solidFill>
                            <a:schemeClr val="dk1"/>
                          </a:solidFill>
                          <a:effectLst/>
                          <a:latin typeface="+mn-lt"/>
                          <a:ea typeface="+mn-ea"/>
                          <a:cs typeface="+mn-cs"/>
                        </a:rPr>
                        <a:t>A report</a:t>
                      </a:r>
                      <a:r>
                        <a:rPr lang="en-US" sz="2800" kern="1200" baseline="0" dirty="0">
                          <a:solidFill>
                            <a:schemeClr val="dk1"/>
                          </a:solidFill>
                          <a:effectLst/>
                          <a:latin typeface="+mn-lt"/>
                          <a:ea typeface="+mn-ea"/>
                          <a:cs typeface="+mn-cs"/>
                        </a:rPr>
                        <a:t> on Asset/ WIP Split is prepared and the Asset Register is updated on a monthly basis.</a:t>
                      </a:r>
                      <a:endParaRPr lang="en-US" sz="2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a:xfrm>
            <a:off x="7452320" y="6237312"/>
            <a:ext cx="432048" cy="365125"/>
          </a:xfrm>
          <a:prstGeom prst="rect">
            <a:avLst/>
          </a:prstGeom>
        </p:spPr>
        <p:txBody>
          <a:bodyPr/>
          <a:lstStyle/>
          <a:p>
            <a:fld id="{28A3B54F-4D6D-439C-9A2C-B6799378E1A1}" type="slidenum">
              <a:rPr lang="en-ZA" b="1" smtClean="0"/>
              <a:pPr/>
              <a:t>12</a:t>
            </a:fld>
            <a:endParaRPr lang="en-ZA" b="1" dirty="0"/>
          </a:p>
        </p:txBody>
      </p:sp>
      <p:pic>
        <p:nvPicPr>
          <p:cNvPr id="6" name="Picture 5"/>
          <p:cNvPicPr>
            <a:picLocks noChangeAspect="1"/>
          </p:cNvPicPr>
          <p:nvPr/>
        </p:nvPicPr>
        <p:blipFill>
          <a:blip r:embed="rId2" cstate="print"/>
          <a:stretch>
            <a:fillRect/>
          </a:stretch>
        </p:blipFill>
        <p:spPr>
          <a:xfrm>
            <a:off x="28000" y="6073525"/>
            <a:ext cx="1550030" cy="692697"/>
          </a:xfrm>
          <a:prstGeom prst="rect">
            <a:avLst/>
          </a:prstGeom>
        </p:spPr>
      </p:pic>
    </p:spTree>
    <p:extLst>
      <p:ext uri="{BB962C8B-B14F-4D97-AF65-F5344CB8AC3E}">
        <p14:creationId xmlns:p14="http://schemas.microsoft.com/office/powerpoint/2010/main" xmlns="" val="2979757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9512" y="1"/>
            <a:ext cx="8507288" cy="908719"/>
          </a:xfrm>
        </p:spPr>
        <p:txBody>
          <a:bodyPr>
            <a:normAutofit/>
          </a:bodyPr>
          <a:lstStyle/>
          <a:p>
            <a:r>
              <a:rPr lang="en-ZA" sz="3000" b="1" dirty="0">
                <a:solidFill>
                  <a:schemeClr val="accent2"/>
                </a:solidFill>
                <a:cs typeface="Arial" panose="020B0604020202020204" pitchFamily="34" charset="0"/>
              </a:rPr>
              <a:t>IMPROVEMENT ON AUDIT OUTCOMES </a:t>
            </a:r>
            <a:endParaRPr lang="en-ZA" sz="3000" dirty="0">
              <a:solidFill>
                <a:schemeClr val="accent2"/>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709791175"/>
              </p:ext>
            </p:extLst>
          </p:nvPr>
        </p:nvGraphicFramePr>
        <p:xfrm>
          <a:off x="1" y="1024042"/>
          <a:ext cx="9143998" cy="4997246"/>
        </p:xfrm>
        <a:graphic>
          <a:graphicData uri="http://schemas.openxmlformats.org/drawingml/2006/table">
            <a:tbl>
              <a:tblPr firstRow="1" bandRow="1">
                <a:tableStyleId>{9DCAF9ED-07DC-4A11-8D7F-57B35C25682E}</a:tableStyleId>
              </a:tblPr>
              <a:tblGrid>
                <a:gridCol w="1622322">
                  <a:extLst>
                    <a:ext uri="{9D8B030D-6E8A-4147-A177-3AD203B41FA5}">
                      <a16:colId xmlns:a16="http://schemas.microsoft.com/office/drawing/2014/main" xmlns="" val="20000"/>
                    </a:ext>
                  </a:extLst>
                </a:gridCol>
                <a:gridCol w="2138516">
                  <a:extLst>
                    <a:ext uri="{9D8B030D-6E8A-4147-A177-3AD203B41FA5}">
                      <a16:colId xmlns:a16="http://schemas.microsoft.com/office/drawing/2014/main" xmlns="" val="20002"/>
                    </a:ext>
                  </a:extLst>
                </a:gridCol>
                <a:gridCol w="2467345">
                  <a:extLst>
                    <a:ext uri="{9D8B030D-6E8A-4147-A177-3AD203B41FA5}">
                      <a16:colId xmlns:a16="http://schemas.microsoft.com/office/drawing/2014/main" xmlns="" val="20003"/>
                    </a:ext>
                  </a:extLst>
                </a:gridCol>
                <a:gridCol w="2915815">
                  <a:extLst>
                    <a:ext uri="{9D8B030D-6E8A-4147-A177-3AD203B41FA5}">
                      <a16:colId xmlns:a16="http://schemas.microsoft.com/office/drawing/2014/main" xmlns="" val="2410794094"/>
                    </a:ext>
                  </a:extLst>
                </a:gridCol>
              </a:tblGrid>
              <a:tr h="56060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443663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r>
                        <a:rPr lang="en-US" sz="2000" kern="1200" dirty="0">
                          <a:effectLst/>
                          <a:latin typeface="+mn-lt"/>
                        </a:rPr>
                        <a:t>7. Limitation of Scope on ASIDI projects</a:t>
                      </a:r>
                      <a:endParaRPr lang="en-ZA" sz="20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2000" kern="1200" dirty="0">
                          <a:effectLst/>
                          <a:latin typeface="+mn-lt"/>
                        </a:rPr>
                        <a:t>A</a:t>
                      </a:r>
                      <a:r>
                        <a:rPr lang="en-US" sz="2000" kern="1200" dirty="0">
                          <a:effectLst/>
                          <a:latin typeface="+mn-lt"/>
                        </a:rPr>
                        <a:t>ll documentation should be kept and stored for record keeping. </a:t>
                      </a:r>
                      <a:endParaRPr lang="en-ZA" sz="20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2000" kern="1200" dirty="0">
                          <a:effectLst/>
                          <a:latin typeface="+mn-lt"/>
                        </a:rPr>
                        <a:t> There are </a:t>
                      </a:r>
                      <a:r>
                        <a:rPr lang="en-US" sz="2000" b="1" kern="1200" dirty="0">
                          <a:effectLst/>
                          <a:latin typeface="+mn-lt"/>
                        </a:rPr>
                        <a:t>supply chain documents in place.</a:t>
                      </a:r>
                      <a:r>
                        <a:rPr lang="en-US" sz="2000" kern="1200" dirty="0">
                          <a:effectLst/>
                          <a:latin typeface="+mn-lt"/>
                        </a:rPr>
                        <a:t> However, such documents reside with the IAs</a:t>
                      </a:r>
                      <a:r>
                        <a:rPr lang="en-US" sz="2000" kern="1200" baseline="0" dirty="0">
                          <a:effectLst/>
                          <a:latin typeface="+mn-lt"/>
                        </a:rPr>
                        <a:t>.</a:t>
                      </a:r>
                      <a:r>
                        <a:rPr lang="en-US" sz="2000" kern="1200" dirty="0">
                          <a:effectLst/>
                          <a:latin typeface="+mn-lt"/>
                        </a:rPr>
                        <a:t> The Department has</a:t>
                      </a:r>
                      <a:r>
                        <a:rPr lang="en-US" sz="2000" kern="1200" baseline="0" dirty="0">
                          <a:effectLst/>
                          <a:latin typeface="+mn-lt"/>
                        </a:rPr>
                        <a:t> made an arrangement with IAs to avail tender documents for audit purposes.</a:t>
                      </a:r>
                      <a:endParaRPr lang="en-US" sz="2000" kern="1200" dirty="0">
                        <a:solidFill>
                          <a:schemeClr val="dk1"/>
                        </a:solidFill>
                        <a:effectLst/>
                        <a:latin typeface="+mn-lt"/>
                        <a:ea typeface="+mn-ea"/>
                        <a:cs typeface="+mn-cs"/>
                      </a:endParaRPr>
                    </a:p>
                  </a:txBody>
                  <a:tcPr/>
                </a:tc>
                <a:tc>
                  <a:txBody>
                    <a:bodyPr/>
                    <a:lstStyle/>
                    <a:p>
                      <a:pPr algn="l"/>
                      <a:r>
                        <a:rPr lang="en-US" sz="2000" kern="1200" dirty="0">
                          <a:solidFill>
                            <a:schemeClr val="dk1"/>
                          </a:solidFill>
                          <a:effectLst/>
                          <a:latin typeface="+mn-lt"/>
                          <a:ea typeface="+mn-ea"/>
                          <a:cs typeface="+mn-cs"/>
                        </a:rPr>
                        <a:t>Archived</a:t>
                      </a:r>
                      <a:r>
                        <a:rPr lang="en-US" sz="2000" kern="1200" baseline="0" dirty="0">
                          <a:solidFill>
                            <a:schemeClr val="dk1"/>
                          </a:solidFill>
                          <a:effectLst/>
                          <a:latin typeface="+mn-lt"/>
                          <a:ea typeface="+mn-ea"/>
                          <a:cs typeface="+mn-cs"/>
                        </a:rPr>
                        <a:t> information has been availed to the AGSA who were also permitted to audit some of the required information at affected Implementing Agent sites.</a:t>
                      </a:r>
                    </a:p>
                  </a:txBody>
                  <a:tcPr/>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13</a:t>
            </a:fld>
            <a:endParaRPr lang="en-ZA" dirty="0"/>
          </a:p>
        </p:txBody>
      </p:sp>
      <p:pic>
        <p:nvPicPr>
          <p:cNvPr id="3" name="Picture 2"/>
          <p:cNvPicPr>
            <a:picLocks noChangeAspect="1"/>
          </p:cNvPicPr>
          <p:nvPr/>
        </p:nvPicPr>
        <p:blipFill>
          <a:blip r:embed="rId2" cstate="print"/>
          <a:stretch>
            <a:fillRect/>
          </a:stretch>
        </p:blipFill>
        <p:spPr>
          <a:xfrm>
            <a:off x="179512" y="6150459"/>
            <a:ext cx="1548518" cy="688908"/>
          </a:xfrm>
          <a:prstGeom prst="rect">
            <a:avLst/>
          </a:prstGeom>
        </p:spPr>
      </p:pic>
    </p:spTree>
    <p:extLst>
      <p:ext uri="{BB962C8B-B14F-4D97-AF65-F5344CB8AC3E}">
        <p14:creationId xmlns:p14="http://schemas.microsoft.com/office/powerpoint/2010/main" xmlns="" val="1928068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7505" y="-171400"/>
            <a:ext cx="8614319" cy="988220"/>
          </a:xfrm>
        </p:spPr>
        <p:txBody>
          <a:bodyPr>
            <a:normAutofit/>
          </a:bodyPr>
          <a:lstStyle/>
          <a:p>
            <a:r>
              <a:rPr lang="en-ZA" sz="3200" b="1" dirty="0">
                <a:solidFill>
                  <a:schemeClr val="accent2"/>
                </a:solidFill>
                <a:cs typeface="Arial" panose="020B0604020202020204" pitchFamily="34" charset="0"/>
              </a:rPr>
              <a:t>IMPROVEMENT ON AUDIT OUTCOMES</a:t>
            </a:r>
            <a:endParaRPr lang="en-ZA" sz="3200" dirty="0">
              <a:solidFill>
                <a:schemeClr val="accent2"/>
              </a:solidFill>
            </a:endParaRPr>
          </a:p>
        </p:txBody>
      </p:sp>
      <p:sp>
        <p:nvSpPr>
          <p:cNvPr id="4" name="Slide Number Placeholder 3"/>
          <p:cNvSpPr>
            <a:spLocks noGrp="1"/>
          </p:cNvSpPr>
          <p:nvPr>
            <p:ph type="sldNum" sz="quarter" idx="12"/>
          </p:nvPr>
        </p:nvSpPr>
        <p:spPr>
          <a:xfrm>
            <a:off x="7236296" y="6460772"/>
            <a:ext cx="504056" cy="365125"/>
          </a:xfrm>
          <a:prstGeom prst="rect">
            <a:avLst/>
          </a:prstGeom>
        </p:spPr>
        <p:txBody>
          <a:bodyPr/>
          <a:lstStyle/>
          <a:p>
            <a:fld id="{28A3B54F-4D6D-439C-9A2C-B6799378E1A1}" type="slidenum">
              <a:rPr lang="en-ZA" smtClean="0"/>
              <a:pPr/>
              <a:t>14</a:t>
            </a:fld>
            <a:endParaRPr lang="en-Z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963944884"/>
              </p:ext>
            </p:extLst>
          </p:nvPr>
        </p:nvGraphicFramePr>
        <p:xfrm>
          <a:off x="-2" y="705232"/>
          <a:ext cx="9144001" cy="4884008"/>
        </p:xfrm>
        <a:graphic>
          <a:graphicData uri="http://schemas.openxmlformats.org/drawingml/2006/table">
            <a:tbl>
              <a:tblPr firstRow="1" bandRow="1">
                <a:tableStyleId>{9DCAF9ED-07DC-4A11-8D7F-57B35C25682E}</a:tableStyleId>
              </a:tblPr>
              <a:tblGrid>
                <a:gridCol w="1907706">
                  <a:extLst>
                    <a:ext uri="{9D8B030D-6E8A-4147-A177-3AD203B41FA5}">
                      <a16:colId xmlns:a16="http://schemas.microsoft.com/office/drawing/2014/main" xmlns="" val="20000"/>
                    </a:ext>
                  </a:extLst>
                </a:gridCol>
                <a:gridCol w="2160240">
                  <a:extLst>
                    <a:ext uri="{9D8B030D-6E8A-4147-A177-3AD203B41FA5}">
                      <a16:colId xmlns:a16="http://schemas.microsoft.com/office/drawing/2014/main" xmlns="" val="20002"/>
                    </a:ext>
                  </a:extLst>
                </a:gridCol>
                <a:gridCol w="2592288">
                  <a:extLst>
                    <a:ext uri="{9D8B030D-6E8A-4147-A177-3AD203B41FA5}">
                      <a16:colId xmlns:a16="http://schemas.microsoft.com/office/drawing/2014/main" xmlns="" val="20003"/>
                    </a:ext>
                  </a:extLst>
                </a:gridCol>
                <a:gridCol w="2483767">
                  <a:extLst>
                    <a:ext uri="{9D8B030D-6E8A-4147-A177-3AD203B41FA5}">
                      <a16:colId xmlns:a16="http://schemas.microsoft.com/office/drawing/2014/main" xmlns="" val="2382684199"/>
                    </a:ext>
                  </a:extLst>
                </a:gridCol>
              </a:tblGrid>
              <a:tr h="55449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 </a:t>
                      </a:r>
                      <a:endParaRPr lang="en-ZA" sz="1400" dirty="0">
                        <a:solidFill>
                          <a:schemeClr val="tx1"/>
                        </a:solidFill>
                      </a:endParaRPr>
                    </a:p>
                  </a:txBody>
                  <a:tcPr/>
                </a:tc>
                <a:extLst>
                  <a:ext uri="{0D108BD9-81ED-4DB2-BD59-A6C34878D82A}">
                    <a16:rowId xmlns:a16="http://schemas.microsoft.com/office/drawing/2014/main" xmlns="" val="10000"/>
                  </a:ext>
                </a:extLst>
              </a:tr>
              <a:tr h="21692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400" kern="1200" dirty="0">
                          <a:effectLst/>
                        </a:rPr>
                        <a:t>8. Overstatement of recoverable expenditure and non-compliance with National Treasury Regulation 11.2.1 for claims recoverable      (EU Donor Projects)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r>
                        <a:rPr lang="en-ZA" sz="1400" dirty="0"/>
                        <a:t>Ensure that EU projects are approved</a:t>
                      </a:r>
                      <a:r>
                        <a:rPr lang="en-ZA" sz="1400" baseline="0" dirty="0"/>
                        <a:t> by the correct structure</a:t>
                      </a:r>
                      <a:r>
                        <a:rPr lang="en-ZA" sz="1400" dirty="0"/>
                        <a:t> prior to implementation.</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b="1" kern="1200" dirty="0">
                          <a:effectLst/>
                        </a:rPr>
                        <a:t>Four (4</a:t>
                      </a:r>
                      <a:r>
                        <a:rPr lang="en-US" sz="1400" b="1" kern="1200" baseline="0" dirty="0">
                          <a:effectLst/>
                        </a:rPr>
                        <a:t>) projects</a:t>
                      </a:r>
                      <a:r>
                        <a:rPr lang="en-US" sz="1400" b="0" kern="1200" baseline="0" dirty="0">
                          <a:effectLst/>
                        </a:rPr>
                        <a:t> </a:t>
                      </a:r>
                      <a:r>
                        <a:rPr lang="en-US" sz="1400" kern="1200" dirty="0">
                          <a:effectLst/>
                        </a:rPr>
                        <a:t>which were incorrectly processed as Donor projects were moved to </a:t>
                      </a:r>
                      <a:r>
                        <a:rPr lang="en-US" sz="1400" b="1" kern="1200" dirty="0">
                          <a:effectLst/>
                        </a:rPr>
                        <a:t>departmental appropriation funds.</a:t>
                      </a:r>
                      <a:endParaRPr lang="en-ZA" sz="1400" b="1" dirty="0">
                        <a:latin typeface="Arial Narrow" panose="020B0606020202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400" b="0" dirty="0">
                          <a:latin typeface="+mn-lt"/>
                        </a:rPr>
                        <a:t>The</a:t>
                      </a:r>
                      <a:r>
                        <a:rPr lang="en-ZA" sz="1400" b="0" baseline="0" dirty="0">
                          <a:latin typeface="+mn-lt"/>
                        </a:rPr>
                        <a:t> EU donor funding contract has come to an end and there are no new projects related thereto.</a:t>
                      </a:r>
                      <a:endParaRPr lang="en-ZA" sz="1400" b="1" dirty="0">
                        <a:latin typeface="+mn-lt"/>
                      </a:endParaRPr>
                    </a:p>
                  </a:txBody>
                  <a:tcPr/>
                </a:tc>
                <a:extLst>
                  <a:ext uri="{0D108BD9-81ED-4DB2-BD59-A6C34878D82A}">
                    <a16:rowId xmlns:a16="http://schemas.microsoft.com/office/drawing/2014/main" xmlns="" val="10001"/>
                  </a:ext>
                </a:extLst>
              </a:tr>
              <a:tr h="21602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pPr>
                      <a:r>
                        <a:rPr lang="en-US" sz="1400" kern="1200" dirty="0">
                          <a:solidFill>
                            <a:schemeClr val="tx1"/>
                          </a:solidFill>
                          <a:effectLst/>
                        </a:rPr>
                        <a:t>9. Non-compliance with the SCM process by various Implementing Agents </a:t>
                      </a:r>
                      <a:endParaRPr lang="en-US" sz="1400" dirty="0">
                        <a:solidFill>
                          <a:schemeClr val="tx1"/>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400" dirty="0">
                          <a:solidFill>
                            <a:schemeClr val="tx1"/>
                          </a:solidFill>
                        </a:rPr>
                        <a:t>The</a:t>
                      </a:r>
                      <a:r>
                        <a:rPr lang="en-ZA" sz="1400" baseline="0" dirty="0">
                          <a:solidFill>
                            <a:schemeClr val="tx1"/>
                          </a:solidFill>
                        </a:rPr>
                        <a:t> Department to strengthen oversight responsibilities.</a:t>
                      </a:r>
                      <a:endParaRPr lang="en-ZA" sz="1400" b="0" dirty="0">
                        <a:solidFill>
                          <a:schemeClr val="tx1"/>
                        </a:solidFill>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l">
                        <a:lnSpc>
                          <a:spcPct val="100000"/>
                        </a:lnSpc>
                        <a:spcBef>
                          <a:spcPts val="0"/>
                        </a:spcBef>
                        <a:spcAft>
                          <a:spcPts val="0"/>
                        </a:spcAft>
                      </a:pPr>
                      <a:r>
                        <a:rPr lang="en-US" sz="1400" dirty="0">
                          <a:solidFill>
                            <a:schemeClr val="tx1"/>
                          </a:solidFill>
                          <a:effectLst/>
                        </a:rPr>
                        <a:t>The Department’s Infrastructure Officials are appointed</a:t>
                      </a:r>
                      <a:r>
                        <a:rPr lang="en-US" sz="1400" baseline="0" dirty="0">
                          <a:solidFill>
                            <a:schemeClr val="tx1"/>
                          </a:solidFill>
                          <a:effectLst/>
                        </a:rPr>
                        <a:t> to  </a:t>
                      </a:r>
                      <a:r>
                        <a:rPr lang="en-US" sz="1400" b="1" baseline="0" dirty="0">
                          <a:solidFill>
                            <a:schemeClr val="tx1"/>
                          </a:solidFill>
                          <a:effectLst/>
                        </a:rPr>
                        <a:t>IAs BID committees</a:t>
                      </a:r>
                      <a:r>
                        <a:rPr lang="en-US" sz="1400" baseline="0" dirty="0">
                          <a:solidFill>
                            <a:schemeClr val="tx1"/>
                          </a:solidFill>
                          <a:effectLst/>
                        </a:rPr>
                        <a:t> to ensure that IAs follow the SCM prescripts</a:t>
                      </a:r>
                    </a:p>
                    <a:p>
                      <a:pPr marL="0" marR="0" algn="l">
                        <a:lnSpc>
                          <a:spcPct val="100000"/>
                        </a:lnSpc>
                        <a:spcBef>
                          <a:spcPts val="0"/>
                        </a:spcBef>
                        <a:spcAft>
                          <a:spcPts val="0"/>
                        </a:spcAft>
                      </a:pPr>
                      <a:r>
                        <a:rPr lang="en-US" sz="1400" baseline="0" dirty="0">
                          <a:solidFill>
                            <a:schemeClr val="tx1"/>
                          </a:solidFill>
                          <a:effectLst/>
                        </a:rPr>
                        <a:t>The IAs </a:t>
                      </a:r>
                      <a:r>
                        <a:rPr lang="en-US" sz="1400" b="1" baseline="0" dirty="0">
                          <a:solidFill>
                            <a:schemeClr val="tx1"/>
                          </a:solidFill>
                          <a:effectLst/>
                        </a:rPr>
                        <a:t>Supply Chain policies </a:t>
                      </a:r>
                      <a:r>
                        <a:rPr lang="en-US" sz="1400" baseline="0" dirty="0">
                          <a:solidFill>
                            <a:schemeClr val="tx1"/>
                          </a:solidFill>
                          <a:effectLst/>
                        </a:rPr>
                        <a:t>are being reviewed to verify alignment with National Treasury prescripts</a:t>
                      </a: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0" marR="0" algn="just">
                        <a:lnSpc>
                          <a:spcPct val="100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In addition to DBE officials being</a:t>
                      </a:r>
                      <a:r>
                        <a:rPr lang="en-US" sz="1400" baseline="0" dirty="0">
                          <a:solidFill>
                            <a:schemeClr val="tx1"/>
                          </a:solidFill>
                          <a:effectLst/>
                          <a:latin typeface="+mn-lt"/>
                          <a:ea typeface="Calibri" panose="020F0502020204030204" pitchFamily="34" charset="0"/>
                          <a:cs typeface="Times New Roman" panose="02020603050405020304" pitchFamily="18" charset="0"/>
                        </a:rPr>
                        <a:t> part of IAs procurement processes, the DBE is considering ways of holding IAs accountable for non-compliance to SCM prescripts.</a:t>
                      </a:r>
                      <a:endParaRPr lang="en-US" sz="140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2"/>
                  </a:ext>
                </a:extLst>
              </a:tr>
            </a:tbl>
          </a:graphicData>
        </a:graphic>
      </p:graphicFrame>
      <p:pic>
        <p:nvPicPr>
          <p:cNvPr id="6" name="Picture 5"/>
          <p:cNvPicPr>
            <a:picLocks noChangeAspect="1"/>
          </p:cNvPicPr>
          <p:nvPr/>
        </p:nvPicPr>
        <p:blipFill>
          <a:blip r:embed="rId2" cstate="print"/>
          <a:stretch>
            <a:fillRect/>
          </a:stretch>
        </p:blipFill>
        <p:spPr>
          <a:xfrm>
            <a:off x="97612" y="6114423"/>
            <a:ext cx="1550030" cy="692697"/>
          </a:xfrm>
          <a:prstGeom prst="rect">
            <a:avLst/>
          </a:prstGeom>
        </p:spPr>
      </p:pic>
    </p:spTree>
    <p:extLst>
      <p:ext uri="{BB962C8B-B14F-4D97-AF65-F5344CB8AC3E}">
        <p14:creationId xmlns:p14="http://schemas.microsoft.com/office/powerpoint/2010/main" xmlns="" val="42391928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107892"/>
            <a:ext cx="8003232" cy="368780"/>
          </a:xfrm>
        </p:spPr>
        <p:txBody>
          <a:bodyPr>
            <a:normAutofit fontScale="90000"/>
          </a:bodyPr>
          <a:lstStyle/>
          <a:p>
            <a:r>
              <a:rPr lang="en-ZA" sz="3200" b="1" dirty="0">
                <a:solidFill>
                  <a:schemeClr val="accent2"/>
                </a:solidFill>
                <a:cs typeface="Arial" panose="020B0604020202020204" pitchFamily="34" charset="0"/>
              </a:rPr>
              <a:t>IMPROVEMENT ON AUDIT OUTCOMES</a:t>
            </a:r>
            <a:endParaRPr lang="en-ZA" sz="3200" dirty="0">
              <a:solidFill>
                <a:schemeClr val="accent2"/>
              </a:solidFill>
            </a:endParaRP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15</a:t>
            </a:fld>
            <a:endParaRPr lang="en-ZA" dirty="0"/>
          </a:p>
        </p:txBody>
      </p:sp>
      <p:graphicFrame>
        <p:nvGraphicFramePr>
          <p:cNvPr id="5" name="Content Placeholder 3"/>
          <p:cNvGraphicFramePr>
            <a:graphicFrameLocks noGrp="1"/>
          </p:cNvGraphicFramePr>
          <p:nvPr>
            <p:ph idx="1"/>
            <p:extLst>
              <p:ext uri="{D42A27DB-BD31-4B8C-83A1-F6EECF244321}">
                <p14:modId xmlns:p14="http://schemas.microsoft.com/office/powerpoint/2010/main" xmlns="" val="3185976614"/>
              </p:ext>
            </p:extLst>
          </p:nvPr>
        </p:nvGraphicFramePr>
        <p:xfrm>
          <a:off x="35496" y="472671"/>
          <a:ext cx="9144000" cy="6690987"/>
        </p:xfrm>
        <a:graphic>
          <a:graphicData uri="http://schemas.openxmlformats.org/drawingml/2006/table">
            <a:tbl>
              <a:tblPr firstRow="1" bandRow="1">
                <a:tableStyleId>{9DCAF9ED-07DC-4A11-8D7F-57B35C25682E}</a:tableStyleId>
              </a:tblPr>
              <a:tblGrid>
                <a:gridCol w="1948722">
                  <a:extLst>
                    <a:ext uri="{9D8B030D-6E8A-4147-A177-3AD203B41FA5}">
                      <a16:colId xmlns:a16="http://schemas.microsoft.com/office/drawing/2014/main" xmlns="" val="20000"/>
                    </a:ext>
                  </a:extLst>
                </a:gridCol>
                <a:gridCol w="1975206">
                  <a:extLst>
                    <a:ext uri="{9D8B030D-6E8A-4147-A177-3AD203B41FA5}">
                      <a16:colId xmlns:a16="http://schemas.microsoft.com/office/drawing/2014/main" xmlns="" val="20002"/>
                    </a:ext>
                  </a:extLst>
                </a:gridCol>
                <a:gridCol w="2520280">
                  <a:extLst>
                    <a:ext uri="{9D8B030D-6E8A-4147-A177-3AD203B41FA5}">
                      <a16:colId xmlns:a16="http://schemas.microsoft.com/office/drawing/2014/main" xmlns="" val="20003"/>
                    </a:ext>
                  </a:extLst>
                </a:gridCol>
                <a:gridCol w="2699792">
                  <a:extLst>
                    <a:ext uri="{9D8B030D-6E8A-4147-A177-3AD203B41FA5}">
                      <a16:colId xmlns:a16="http://schemas.microsoft.com/office/drawing/2014/main" xmlns="" val="2462868409"/>
                    </a:ext>
                  </a:extLst>
                </a:gridCol>
              </a:tblGrid>
              <a:tr h="32066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200" dirty="0"/>
                        <a:t>PROGRESS SINCE MARCH 2018 TO DATE</a:t>
                      </a:r>
                      <a:endParaRPr lang="en-ZA" sz="1200" dirty="0">
                        <a:solidFill>
                          <a:schemeClr val="tx1"/>
                        </a:solidFill>
                      </a:endParaRPr>
                    </a:p>
                  </a:txBody>
                  <a:tcPr/>
                </a:tc>
                <a:extLst>
                  <a:ext uri="{0D108BD9-81ED-4DB2-BD59-A6C34878D82A}">
                    <a16:rowId xmlns:a16="http://schemas.microsoft.com/office/drawing/2014/main" xmlns="" val="10000"/>
                  </a:ext>
                </a:extLst>
              </a:tr>
              <a:tr h="103606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10. Understatement of intangible assets LURITS, SA-SAMS, NIEMS and NSC </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a:t>Invoices submitted by</a:t>
                      </a:r>
                      <a:r>
                        <a:rPr lang="en-ZA" sz="1400" baseline="0" dirty="0"/>
                        <a:t> SITA must split Development costs and Maintenance costs</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just">
                        <a:lnSpc>
                          <a:spcPct val="100000"/>
                        </a:lnSpc>
                        <a:spcBef>
                          <a:spcPts val="0"/>
                        </a:spcBef>
                        <a:spcAft>
                          <a:spcPts val="0"/>
                        </a:spcAft>
                      </a:pPr>
                      <a:r>
                        <a:rPr lang="en-US" sz="1400" dirty="0">
                          <a:effectLst/>
                        </a:rPr>
                        <a:t>All invoices received from </a:t>
                      </a:r>
                      <a:r>
                        <a:rPr lang="en-US" sz="1400" b="1" dirty="0">
                          <a:effectLst/>
                        </a:rPr>
                        <a:t>SITA</a:t>
                      </a:r>
                      <a:r>
                        <a:rPr lang="en-US" sz="1400" dirty="0">
                          <a:effectLst/>
                        </a:rPr>
                        <a:t> are reviewed before processing to ensure that costs are split</a:t>
                      </a:r>
                      <a:r>
                        <a:rPr lang="en-US" sz="1400" baseline="0" dirty="0">
                          <a:effectLst/>
                        </a:rPr>
                        <a:t> between development costs and maintenance costs.</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Invoices from SITA are split between development and maintenance costs as and when these are received and processed.</a:t>
                      </a:r>
                    </a:p>
                  </a:txBody>
                  <a:tcPr marL="114300" marR="114300" marT="0" marB="0"/>
                </a:tc>
                <a:extLst>
                  <a:ext uri="{0D108BD9-81ED-4DB2-BD59-A6C34878D82A}">
                    <a16:rowId xmlns:a16="http://schemas.microsoft.com/office/drawing/2014/main" xmlns="" val="10002"/>
                  </a:ext>
                </a:extLst>
              </a:tr>
              <a:tr h="294595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285750" algn="l">
                        <a:lnSpc>
                          <a:spcPct val="100000"/>
                        </a:lnSpc>
                        <a:spcBef>
                          <a:spcPts val="0"/>
                        </a:spcBef>
                        <a:spcAft>
                          <a:spcPts val="0"/>
                        </a:spcAft>
                        <a:tabLst>
                          <a:tab pos="201613" algn="l"/>
                          <a:tab pos="228600" algn="l"/>
                        </a:tabLst>
                      </a:pPr>
                      <a:r>
                        <a:rPr lang="en-US" sz="1400" dirty="0">
                          <a:effectLst/>
                        </a:rPr>
                        <a:t>11. </a:t>
                      </a:r>
                      <a:r>
                        <a:rPr lang="en-US" sz="1400" kern="1200" dirty="0">
                          <a:effectLst/>
                        </a:rPr>
                        <a:t>HR: Vacant key positions in the SCM and other organogram related matters</a:t>
                      </a:r>
                      <a:endParaRPr lang="en-US" sz="1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a:effectLst/>
                        </a:rPr>
                        <a:t>Implement effective HR management to ensure that adequate and sufficiently skilled resources are in place.</a:t>
                      </a:r>
                      <a:endParaRPr lang="en-ZA" sz="1400" dirty="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a:effectLst/>
                        </a:rPr>
                        <a:t>The </a:t>
                      </a:r>
                      <a:r>
                        <a:rPr lang="en-US" sz="1400" b="1" kern="1200" dirty="0">
                          <a:effectLst/>
                        </a:rPr>
                        <a:t>shortlisting process </a:t>
                      </a:r>
                      <a:r>
                        <a:rPr lang="en-US" sz="1400" kern="1200" dirty="0">
                          <a:effectLst/>
                        </a:rPr>
                        <a:t>for the SCM director’s post has been completed and the interviews will be held soon.</a:t>
                      </a:r>
                      <a:endParaRPr lang="en-ZA" sz="1400" dirty="0">
                        <a:latin typeface="Arial Narrow" panose="020B0606020202030204" pitchFamily="34" charset="0"/>
                        <a:cs typeface="Arial" panose="020B0604020202020204" pitchFamily="34" charset="0"/>
                      </a:endParaRPr>
                    </a:p>
                  </a:txBody>
                  <a:tcPr/>
                </a:tc>
                <a:tc>
                  <a:txBody>
                    <a:bodyPr/>
                    <a:lstStyle/>
                    <a:p>
                      <a:pPr algn="just"/>
                      <a:r>
                        <a:rPr lang="en-ZA" sz="1400" baseline="0" dirty="0">
                          <a:latin typeface="+mn-lt"/>
                          <a:cs typeface="Arial" panose="020B0604020202020204" pitchFamily="34" charset="0"/>
                        </a:rPr>
                        <a:t>The CFO position has been upgraded to DDG and was filled on 6 August 2018. I</a:t>
                      </a:r>
                      <a:r>
                        <a:rPr lang="en-ZA" sz="1400" dirty="0">
                          <a:latin typeface="+mn-lt"/>
                          <a:cs typeface="Arial" panose="020B0604020202020204" pitchFamily="34" charset="0"/>
                        </a:rPr>
                        <a:t>nterviews for Director SCM were held but did not yield suitable</a:t>
                      </a:r>
                      <a:r>
                        <a:rPr lang="en-ZA" sz="1400" baseline="0" dirty="0">
                          <a:latin typeface="+mn-lt"/>
                          <a:cs typeface="Arial" panose="020B0604020202020204" pitchFamily="34" charset="0"/>
                        </a:rPr>
                        <a:t> candidates and the post was re-advertised in July 2018. Interviews took place on 4 October 2018 and appointments will be approved shortly. Posts of DDG Infrastructure, Chief Engineer and Quantity Surveyor have also been advertised and should be filled during the 3</a:t>
                      </a:r>
                      <a:r>
                        <a:rPr lang="en-ZA" sz="1400" baseline="30000" dirty="0">
                          <a:latin typeface="+mn-lt"/>
                          <a:cs typeface="Arial" panose="020B0604020202020204" pitchFamily="34" charset="0"/>
                        </a:rPr>
                        <a:t>rd</a:t>
                      </a:r>
                      <a:r>
                        <a:rPr lang="en-ZA" sz="1400" baseline="0" dirty="0">
                          <a:latin typeface="+mn-lt"/>
                          <a:cs typeface="Arial" panose="020B0604020202020204" pitchFamily="34" charset="0"/>
                        </a:rPr>
                        <a:t> Quarter of 2018/19</a:t>
                      </a:r>
                      <a:r>
                        <a:rPr lang="en-ZA" sz="1400" baseline="0" dirty="0">
                          <a:latin typeface="Arial Narrow" panose="020B0606020202030204" pitchFamily="34" charset="0"/>
                          <a:cs typeface="Arial" panose="020B0604020202020204" pitchFamily="34" charset="0"/>
                        </a:rPr>
                        <a:t>. </a:t>
                      </a:r>
                      <a:endParaRPr lang="en-ZA" sz="1400" dirty="0">
                        <a:latin typeface="Arial Narrow" panose="020B0606020202030204" pitchFamily="34" charset="0"/>
                        <a:cs typeface="Arial" panose="020B0604020202020204" pitchFamily="34" charset="0"/>
                      </a:endParaRPr>
                    </a:p>
                  </a:txBody>
                  <a:tcPr/>
                </a:tc>
                <a:extLst>
                  <a:ext uri="{0D108BD9-81ED-4DB2-BD59-A6C34878D82A}">
                    <a16:rowId xmlns:a16="http://schemas.microsoft.com/office/drawing/2014/main" xmlns="" val="10003"/>
                  </a:ext>
                </a:extLst>
              </a:tr>
              <a:tr h="212925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r>
                        <a:rPr lang="en-US" sz="1400" kern="1200" dirty="0">
                          <a:effectLst/>
                        </a:rPr>
                        <a:t>12.</a:t>
                      </a:r>
                      <a:r>
                        <a:rPr lang="en-US" sz="1400" kern="1200" baseline="0" dirty="0">
                          <a:effectLst/>
                        </a:rPr>
                        <a:t> </a:t>
                      </a:r>
                      <a:r>
                        <a:rPr lang="en-US" sz="1400" kern="1200" dirty="0">
                          <a:effectLst/>
                        </a:rPr>
                        <a:t>Non-compliance with the requirements of Public Service Regulations, 2016 - Part VII D.8 (a) during the appointment of employees </a:t>
                      </a:r>
                      <a:endParaRPr lang="en-ZA" sz="1400" dirty="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400" kern="1200" dirty="0">
                          <a:effectLst/>
                        </a:rPr>
                        <a:t>monitoring compliance with the requirements of the PSR regulations in respect of the appointment of employees</a:t>
                      </a:r>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a:effectLst/>
                        </a:rPr>
                        <a:t>The Department requested </a:t>
                      </a:r>
                      <a:r>
                        <a:rPr lang="en-US" sz="1400" b="1" kern="1200" dirty="0">
                          <a:effectLst/>
                        </a:rPr>
                        <a:t>verification reports </a:t>
                      </a:r>
                      <a:r>
                        <a:rPr lang="en-US" sz="1400" kern="1200" dirty="0">
                          <a:effectLst/>
                        </a:rPr>
                        <a:t>from SSA and SAQA and they are often delayed because of the heavy workload at these institutions. Due to </a:t>
                      </a:r>
                      <a:r>
                        <a:rPr lang="en-US" sz="1400" b="1" kern="1200" dirty="0">
                          <a:effectLst/>
                        </a:rPr>
                        <a:t>delays</a:t>
                      </a:r>
                      <a:r>
                        <a:rPr lang="en-US" sz="1400" kern="1200" dirty="0">
                          <a:effectLst/>
                        </a:rPr>
                        <a:t> in receiving reports from SAQA and the SSA, the Department has</a:t>
                      </a:r>
                      <a:endParaRPr lang="en-ZA" sz="1400" b="0" dirty="0">
                        <a:solidFill>
                          <a:schemeClr val="tx1"/>
                        </a:solidFill>
                        <a:latin typeface="Arial Narrow" panose="020B0606020202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effectLst/>
                        </a:rPr>
                        <a:t>The Department relies on </a:t>
                      </a:r>
                      <a:r>
                        <a:rPr lang="en-US" sz="1400" b="1" kern="1200" dirty="0">
                          <a:effectLst/>
                        </a:rPr>
                        <a:t>verification reports </a:t>
                      </a:r>
                      <a:r>
                        <a:rPr lang="en-US" sz="1400" kern="1200" dirty="0">
                          <a:effectLst/>
                        </a:rPr>
                        <a:t>from SSA and these are often delayed because of the heavy workload at SSA.</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effectLst/>
                        </a:rPr>
                        <a:t>The DBE follows</a:t>
                      </a:r>
                      <a:r>
                        <a:rPr lang="en-US" sz="1400" kern="1200" baseline="0" dirty="0">
                          <a:effectLst/>
                        </a:rPr>
                        <a:t> up on requests to SSA, however, this has not helped accelerate processes.</a:t>
                      </a:r>
                      <a:r>
                        <a:rPr lang="en-US" sz="1400" kern="1200" dirty="0">
                          <a:effectLst/>
                        </a:rPr>
                        <a:t> Due to </a:t>
                      </a:r>
                      <a:r>
                        <a:rPr lang="en-US" sz="1400" b="1" kern="1200" dirty="0">
                          <a:effectLst/>
                        </a:rPr>
                        <a:t>delays</a:t>
                      </a:r>
                      <a:r>
                        <a:rPr lang="en-US" sz="1400" kern="1200" dirty="0">
                          <a:effectLst/>
                        </a:rPr>
                        <a:t> in receiving reports from</a:t>
                      </a:r>
                      <a:r>
                        <a:rPr lang="en-US" sz="1400" kern="1200" baseline="0" dirty="0">
                          <a:effectLst/>
                        </a:rPr>
                        <a:t> </a:t>
                      </a:r>
                      <a:r>
                        <a:rPr lang="en-US" sz="1400" kern="1200" dirty="0">
                          <a:effectLst/>
                        </a:rPr>
                        <a:t>SSA, the Department has drafted  </a:t>
                      </a:r>
                      <a:endParaRPr lang="en-ZA" sz="1400" b="0" dirty="0">
                        <a:solidFill>
                          <a:schemeClr val="tx1"/>
                        </a:solidFill>
                        <a:latin typeface="Arial Narrow" panose="020B0606020202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lang="en-ZA" sz="1400" b="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21253084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
            <a:ext cx="8075240" cy="764703"/>
          </a:xfrm>
        </p:spPr>
        <p:txBody>
          <a:bodyPr>
            <a:normAutofit/>
          </a:bodyPr>
          <a:lstStyle/>
          <a:p>
            <a:r>
              <a:rPr lang="en-ZA" sz="3600" b="1" dirty="0">
                <a:solidFill>
                  <a:srgbClr val="741202"/>
                </a:solidFill>
                <a:cs typeface="Arial" panose="020B0604020202020204" pitchFamily="34" charset="0"/>
              </a:rPr>
              <a:t>IMPROVEMENT ON AUDIT OUTCOMES</a:t>
            </a:r>
            <a:endParaRPr lang="en-ZA" dirty="0"/>
          </a:p>
        </p:txBody>
      </p:sp>
      <p:sp>
        <p:nvSpPr>
          <p:cNvPr id="3" name="Content Placeholder 2"/>
          <p:cNvSpPr>
            <a:spLocks noGrp="1"/>
          </p:cNvSpPr>
          <p:nvPr>
            <p:ph idx="1"/>
          </p:nvPr>
        </p:nvSpPr>
        <p:spPr>
          <a:xfrm>
            <a:off x="457200" y="1529407"/>
            <a:ext cx="8229600" cy="4525963"/>
          </a:xfrm>
        </p:spPr>
        <p:txBody>
          <a:bodyPr/>
          <a:lstStyle/>
          <a:p>
            <a:endParaRPr lang="en-ZA" dirty="0"/>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16</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1226458893"/>
              </p:ext>
            </p:extLst>
          </p:nvPr>
        </p:nvGraphicFramePr>
        <p:xfrm>
          <a:off x="0" y="594412"/>
          <a:ext cx="9143999" cy="6290972"/>
        </p:xfrm>
        <a:graphic>
          <a:graphicData uri="http://schemas.openxmlformats.org/drawingml/2006/table">
            <a:tbl>
              <a:tblPr firstRow="1" bandRow="1">
                <a:tableStyleId>{9DCAF9ED-07DC-4A11-8D7F-57B35C25682E}</a:tableStyleId>
              </a:tblPr>
              <a:tblGrid>
                <a:gridCol w="1662546">
                  <a:extLst>
                    <a:ext uri="{9D8B030D-6E8A-4147-A177-3AD203B41FA5}">
                      <a16:colId xmlns:a16="http://schemas.microsoft.com/office/drawing/2014/main" xmlns="" val="20000"/>
                    </a:ext>
                  </a:extLst>
                </a:gridCol>
                <a:gridCol w="1973350">
                  <a:extLst>
                    <a:ext uri="{9D8B030D-6E8A-4147-A177-3AD203B41FA5}">
                      <a16:colId xmlns:a16="http://schemas.microsoft.com/office/drawing/2014/main" xmlns="" val="20002"/>
                    </a:ext>
                  </a:extLst>
                </a:gridCol>
                <a:gridCol w="2880320">
                  <a:extLst>
                    <a:ext uri="{9D8B030D-6E8A-4147-A177-3AD203B41FA5}">
                      <a16:colId xmlns:a16="http://schemas.microsoft.com/office/drawing/2014/main" xmlns="" val="20003"/>
                    </a:ext>
                  </a:extLst>
                </a:gridCol>
                <a:gridCol w="2627783">
                  <a:extLst>
                    <a:ext uri="{9D8B030D-6E8A-4147-A177-3AD203B41FA5}">
                      <a16:colId xmlns:a16="http://schemas.microsoft.com/office/drawing/2014/main" xmlns="" val="3476590172"/>
                    </a:ext>
                  </a:extLst>
                </a:gridCol>
              </a:tblGrid>
              <a:tr h="530644">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135711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endParaRPr lang="en-ZA" sz="1400" dirty="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a:effectLst/>
                        </a:rPr>
                        <a:t>drafted letters of appointment indicating that officials who have falsified qualifications will be summarily dismissed and charges of fraud may be instituted against them.</a:t>
                      </a:r>
                      <a:endParaRPr lang="en-ZA" sz="1400" b="0" dirty="0">
                        <a:solidFill>
                          <a:schemeClr val="tx1"/>
                        </a:solidFill>
                        <a:latin typeface="Arial Narrow" panose="020B0606020202030204" pitchFamily="34" charset="0"/>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effectLst/>
                        </a:rPr>
                        <a:t>letters of appointment indicating that officials who have falsified qualifications will be dismissed and charges of fraud may be instituted against them.</a:t>
                      </a:r>
                      <a:endParaRPr lang="en-ZA" sz="1400" b="0" dirty="0">
                        <a:solidFill>
                          <a:schemeClr val="tx1"/>
                        </a:solidFill>
                        <a:latin typeface="Arial Narrow" panose="020B0606020202030204" pitchFamily="34" charset="0"/>
                      </a:endParaRPr>
                    </a:p>
                  </a:txBody>
                  <a:tcPr/>
                </a:tc>
                <a:extLst>
                  <a:ext uri="{0D108BD9-81ED-4DB2-BD59-A6C34878D82A}">
                    <a16:rowId xmlns:a16="http://schemas.microsoft.com/office/drawing/2014/main" xmlns="" val="10001"/>
                  </a:ext>
                </a:extLst>
              </a:tr>
              <a:tr h="220154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31775" marR="0" indent="-179388" algn="l">
                        <a:lnSpc>
                          <a:spcPct val="100000"/>
                        </a:lnSpc>
                        <a:spcBef>
                          <a:spcPts val="0"/>
                        </a:spcBef>
                        <a:spcAft>
                          <a:spcPts val="0"/>
                        </a:spcAft>
                        <a:tabLst>
                          <a:tab pos="285750" algn="l"/>
                          <a:tab pos="457200" algn="l"/>
                        </a:tabLst>
                      </a:pPr>
                      <a:r>
                        <a:rPr lang="en-US" sz="1400" kern="1200" dirty="0">
                          <a:effectLst/>
                        </a:rPr>
                        <a:t>13. Departmental policies and procedures are not reviewed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l"/>
                      <a:r>
                        <a:rPr lang="en-ZA" sz="1400" dirty="0"/>
                        <a:t>The Department to review policies regularly</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effectLst/>
                        </a:rPr>
                        <a:t>Policies were </a:t>
                      </a:r>
                      <a:r>
                        <a:rPr lang="en-US" sz="1400" b="1" kern="1200" dirty="0">
                          <a:effectLst/>
                        </a:rPr>
                        <a:t>reviewed</a:t>
                      </a:r>
                      <a:r>
                        <a:rPr lang="en-US" sz="1400" kern="1200" dirty="0">
                          <a:effectLst/>
                        </a:rPr>
                        <a:t> during the current financial year</a:t>
                      </a:r>
                      <a:r>
                        <a:rPr lang="en-US" sz="1400" kern="1200" baseline="0" dirty="0">
                          <a:effectLst/>
                        </a:rPr>
                        <a:t>.</a:t>
                      </a:r>
                      <a:r>
                        <a:rPr lang="en-US" sz="1400" kern="1200" dirty="0">
                          <a:effectLst/>
                        </a:rPr>
                        <a:t> </a:t>
                      </a:r>
                      <a:r>
                        <a:rPr lang="en-US" sz="1400" b="0" kern="1200" dirty="0">
                          <a:effectLst/>
                        </a:rPr>
                        <a:t>(</a:t>
                      </a:r>
                      <a:r>
                        <a:rPr lang="en-ZA" sz="1400" b="0" kern="1200" dirty="0">
                          <a:solidFill>
                            <a:schemeClr val="dk1"/>
                          </a:solidFill>
                          <a:effectLst/>
                          <a:latin typeface="Calibri"/>
                          <a:ea typeface="+mn-ea"/>
                          <a:cs typeface="+mn-cs"/>
                        </a:rPr>
                        <a:t>Expenditure Policy,</a:t>
                      </a:r>
                      <a:r>
                        <a:rPr lang="en-ZA" sz="1400" b="0" kern="1200" baseline="0" dirty="0">
                          <a:solidFill>
                            <a:schemeClr val="dk1"/>
                          </a:solidFill>
                          <a:effectLst/>
                          <a:latin typeface="Calibri"/>
                          <a:ea typeface="+mn-ea"/>
                          <a:cs typeface="+mn-cs"/>
                        </a:rPr>
                        <a:t> </a:t>
                      </a:r>
                      <a:r>
                        <a:rPr lang="en-ZA" sz="1400" b="0" kern="1200" dirty="0">
                          <a:solidFill>
                            <a:schemeClr val="dk1"/>
                          </a:solidFill>
                          <a:effectLst/>
                          <a:latin typeface="Calibri"/>
                          <a:ea typeface="+mn-ea"/>
                          <a:cs typeface="+mn-cs"/>
                        </a:rPr>
                        <a:t>Policy and procedures</a:t>
                      </a:r>
                      <a:r>
                        <a:rPr lang="en-ZA" sz="1400" b="0" kern="1200" baseline="0" dirty="0">
                          <a:solidFill>
                            <a:schemeClr val="dk1"/>
                          </a:solidFill>
                          <a:effectLst/>
                          <a:latin typeface="Calibri"/>
                          <a:ea typeface="+mn-ea"/>
                          <a:cs typeface="+mn-cs"/>
                        </a:rPr>
                        <a:t> for </a:t>
                      </a:r>
                      <a:r>
                        <a:rPr lang="en-ZA" sz="1400" b="0" kern="1200" dirty="0">
                          <a:solidFill>
                            <a:schemeClr val="dk1"/>
                          </a:solidFill>
                          <a:effectLst/>
                          <a:latin typeface="Calibri"/>
                          <a:ea typeface="+mn-ea"/>
                          <a:cs typeface="+mn-cs"/>
                        </a:rPr>
                        <a:t>Inventory, Policy on Special Leave, Telephone policy, Banking and cash management policy, Recruitment and Selection Policy, Petty Cash policy etc.)</a:t>
                      </a:r>
                      <a:endParaRPr lang="en-US" sz="1400" b="0" kern="1200" dirty="0">
                        <a:solidFill>
                          <a:schemeClr val="dk1"/>
                        </a:solidFill>
                        <a:effectLst/>
                        <a:latin typeface="Calibri"/>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Calibri"/>
                          <a:ea typeface="+mn-ea"/>
                          <a:cs typeface="+mn-cs"/>
                        </a:rPr>
                        <a:t>The PMDS policy, the S &amp; T policy and </a:t>
                      </a:r>
                      <a:r>
                        <a:rPr lang="en-US" sz="1400" kern="1200" baseline="0" dirty="0">
                          <a:solidFill>
                            <a:schemeClr val="dk1"/>
                          </a:solidFill>
                          <a:effectLst/>
                          <a:latin typeface="Calibri"/>
                          <a:ea typeface="+mn-ea"/>
                          <a:cs typeface="+mn-cs"/>
                        </a:rPr>
                        <a:t>the Job Evaluation policy were reviewed. </a:t>
                      </a:r>
                      <a:r>
                        <a:rPr lang="en-US" sz="1400" kern="1200" dirty="0">
                          <a:solidFill>
                            <a:schemeClr val="dk1"/>
                          </a:solidFill>
                          <a:effectLst/>
                          <a:latin typeface="+mn-lt"/>
                          <a:ea typeface="+mn-ea"/>
                          <a:cs typeface="+mn-cs"/>
                        </a:rPr>
                        <a:t>Policies</a:t>
                      </a:r>
                      <a:r>
                        <a:rPr lang="en-US" sz="1400" kern="1200" baseline="0" dirty="0">
                          <a:solidFill>
                            <a:schemeClr val="dk1"/>
                          </a:solidFill>
                          <a:effectLst/>
                          <a:latin typeface="+mn-lt"/>
                          <a:ea typeface="+mn-ea"/>
                          <a:cs typeface="+mn-cs"/>
                        </a:rPr>
                        <a:t> are reviewed annually to include any changes resulted from revised legislation and other circumstances. The Department has also reviewed the Petty Cash policy to align with the increase in VAT.</a:t>
                      </a:r>
                      <a:endParaRPr lang="en-US" sz="14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2"/>
                  </a:ext>
                </a:extLst>
              </a:tr>
              <a:tr h="2163688">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228600" algn="l">
                        <a:lnSpc>
                          <a:spcPct val="100000"/>
                        </a:lnSpc>
                        <a:spcBef>
                          <a:spcPts val="0"/>
                        </a:spcBef>
                        <a:spcAft>
                          <a:spcPts val="0"/>
                        </a:spcAft>
                        <a:tabLst>
                          <a:tab pos="201613" algn="l"/>
                          <a:tab pos="228600" algn="l"/>
                        </a:tabLst>
                      </a:pPr>
                      <a:r>
                        <a:rPr lang="en-US" sz="1400" kern="1200" dirty="0">
                          <a:effectLst/>
                        </a:rPr>
                        <a:t>14.</a:t>
                      </a:r>
                      <a:r>
                        <a:rPr lang="en-US" sz="1400" kern="1200" baseline="0" dirty="0">
                          <a:effectLst/>
                        </a:rPr>
                        <a:t> </a:t>
                      </a:r>
                      <a:r>
                        <a:rPr lang="en-US" sz="1400" kern="1200" dirty="0">
                          <a:effectLst/>
                        </a:rPr>
                        <a:t>Written quotations were not obtained when procuring for goods and services </a:t>
                      </a:r>
                      <a:endParaRPr lang="en-US" sz="1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baseline="0" dirty="0"/>
                        <a:t>Ensure that the service provider appointed to manage Kha Ri Gude programme follow the necessary SCM prescripts</a:t>
                      </a:r>
                      <a:endParaRPr lang="en-ZA" sz="1400" baseline="0" dirty="0">
                        <a:latin typeface="Arial Narrow" panose="020B0606020202030204" pitchFamily="34" charset="0"/>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lvl="0"/>
                      <a:r>
                        <a:rPr lang="en-US" sz="1400" kern="1200" dirty="0">
                          <a:effectLst/>
                        </a:rPr>
                        <a:t>The Department will, in future, apply the lessons learned in </a:t>
                      </a:r>
                      <a:r>
                        <a:rPr lang="en-US" sz="1400" b="1" kern="1200" dirty="0">
                          <a:effectLst/>
                        </a:rPr>
                        <a:t>Kha Ri Gude </a:t>
                      </a:r>
                      <a:r>
                        <a:rPr lang="en-US" sz="1400" kern="1200" dirty="0">
                          <a:effectLst/>
                        </a:rPr>
                        <a:t>Campaign and follow proper procedure in procuring goods and services.</a:t>
                      </a:r>
                      <a:endParaRPr lang="en-US" sz="1400" kern="1200" dirty="0">
                        <a:solidFill>
                          <a:schemeClr val="dk1"/>
                        </a:solidFill>
                        <a:effectLst/>
                        <a:latin typeface="Arial Narrow" panose="020B0606020202030204" pitchFamily="34"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Arial Narrow" panose="020B0606020202030204" pitchFamily="34" charset="0"/>
                          <a:ea typeface="+mn-ea"/>
                          <a:cs typeface="+mn-cs"/>
                        </a:rPr>
                        <a:t>The project came</a:t>
                      </a:r>
                      <a:r>
                        <a:rPr lang="en-US" sz="1400" kern="1200" baseline="0" dirty="0">
                          <a:solidFill>
                            <a:schemeClr val="dk1"/>
                          </a:solidFill>
                          <a:effectLst/>
                          <a:latin typeface="Arial Narrow" panose="020B0606020202030204" pitchFamily="34" charset="0"/>
                          <a:ea typeface="+mn-ea"/>
                          <a:cs typeface="+mn-cs"/>
                        </a:rPr>
                        <a:t> to an end in 2017/18 financial year. Lessons learned on these projects will be implemented in future projects of the Department.</a:t>
                      </a:r>
                      <a:endParaRPr lang="en-US" sz="1400" kern="1200" dirty="0">
                        <a:solidFill>
                          <a:schemeClr val="dk1"/>
                        </a:solidFill>
                        <a:effectLst/>
                        <a:latin typeface="Arial Narrow" panose="020B0606020202030204" pitchFamily="34" charset="0"/>
                        <a:ea typeface="+mn-ea"/>
                        <a:cs typeface="+mn-cs"/>
                      </a:endParaRPr>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xmlns="" val="3920577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ZA" sz="3600" b="1" dirty="0">
                <a:solidFill>
                  <a:schemeClr val="accent2"/>
                </a:solidFill>
                <a:cs typeface="Arial" panose="020B0604020202020204" pitchFamily="34" charset="0"/>
              </a:rPr>
              <a:t>IMPROVEMENT ON AUDIT OUTCOMES</a:t>
            </a:r>
            <a:endParaRPr lang="en-ZA" sz="3600" dirty="0">
              <a:solidFill>
                <a:schemeClr val="accent2"/>
              </a:solidFill>
            </a:endParaRPr>
          </a:p>
        </p:txBody>
      </p:sp>
      <p:sp>
        <p:nvSpPr>
          <p:cNvPr id="4" name="Slide Number Placeholder 3"/>
          <p:cNvSpPr>
            <a:spLocks noGrp="1"/>
          </p:cNvSpPr>
          <p:nvPr>
            <p:ph type="sldNum" sz="quarter" idx="12"/>
          </p:nvPr>
        </p:nvSpPr>
        <p:spPr>
          <a:xfrm>
            <a:off x="7380312" y="6356351"/>
            <a:ext cx="360040" cy="365125"/>
          </a:xfrm>
          <a:prstGeom prst="rect">
            <a:avLst/>
          </a:prstGeom>
        </p:spPr>
        <p:txBody>
          <a:bodyPr/>
          <a:lstStyle/>
          <a:p>
            <a:fld id="{28A3B54F-4D6D-439C-9A2C-B6799378E1A1}" type="slidenum">
              <a:rPr lang="en-ZA" smtClean="0"/>
              <a:pPr/>
              <a:t>17</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419121322"/>
              </p:ext>
            </p:extLst>
          </p:nvPr>
        </p:nvGraphicFramePr>
        <p:xfrm>
          <a:off x="0" y="1622513"/>
          <a:ext cx="9144000" cy="4110743"/>
        </p:xfrm>
        <a:graphic>
          <a:graphicData uri="http://schemas.openxmlformats.org/drawingml/2006/table">
            <a:tbl>
              <a:tblPr firstRow="1" bandRow="1">
                <a:tableStyleId>{9DCAF9ED-07DC-4A11-8D7F-57B35C25682E}</a:tableStyleId>
              </a:tblPr>
              <a:tblGrid>
                <a:gridCol w="1800891">
                  <a:extLst>
                    <a:ext uri="{9D8B030D-6E8A-4147-A177-3AD203B41FA5}">
                      <a16:colId xmlns:a16="http://schemas.microsoft.com/office/drawing/2014/main" xmlns="" val="20000"/>
                    </a:ext>
                  </a:extLst>
                </a:gridCol>
                <a:gridCol w="1988759">
                  <a:extLst>
                    <a:ext uri="{9D8B030D-6E8A-4147-A177-3AD203B41FA5}">
                      <a16:colId xmlns:a16="http://schemas.microsoft.com/office/drawing/2014/main" xmlns="" val="20002"/>
                    </a:ext>
                  </a:extLst>
                </a:gridCol>
                <a:gridCol w="2510542">
                  <a:extLst>
                    <a:ext uri="{9D8B030D-6E8A-4147-A177-3AD203B41FA5}">
                      <a16:colId xmlns:a16="http://schemas.microsoft.com/office/drawing/2014/main" xmlns="" val="20003"/>
                    </a:ext>
                  </a:extLst>
                </a:gridCol>
                <a:gridCol w="2843808">
                  <a:extLst>
                    <a:ext uri="{9D8B030D-6E8A-4147-A177-3AD203B41FA5}">
                      <a16:colId xmlns:a16="http://schemas.microsoft.com/office/drawing/2014/main" xmlns="" val="991565075"/>
                    </a:ext>
                  </a:extLst>
                </a:gridCol>
              </a:tblGrid>
              <a:tr h="48739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359258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1800" kern="1200" dirty="0">
                          <a:effectLst/>
                          <a:latin typeface="+mn-lt"/>
                        </a:rPr>
                        <a:t>15. HR: Approval not obtained for performing remunerative work outside the employment of the department </a:t>
                      </a:r>
                      <a:endParaRPr lang="en-US" sz="1800" kern="1200" dirty="0">
                        <a:solidFill>
                          <a:schemeClr val="dk1"/>
                        </a:solidFill>
                        <a:effectLst/>
                        <a:latin typeface="+mn-lt"/>
                        <a:ea typeface="+mn-ea"/>
                        <a:cs typeface="+mn-cs"/>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tabLst>
                          <a:tab pos="1258888" algn="l"/>
                        </a:tabLst>
                      </a:pPr>
                      <a:r>
                        <a:rPr lang="en-US" sz="1800" kern="1200" dirty="0">
                          <a:effectLst/>
                          <a:latin typeface="+mn-lt"/>
                        </a:rPr>
                        <a:t>The disclosure of other remunerative work is important in terms of ethical business practices and good governance . </a:t>
                      </a:r>
                      <a:endParaRPr lang="en-ZA" sz="18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latin typeface="+mn-lt"/>
                        </a:rPr>
                        <a:t>The recommended declaration already forms part of the </a:t>
                      </a:r>
                      <a:r>
                        <a:rPr lang="en-US" sz="1800" b="1" kern="1200" dirty="0">
                          <a:effectLst/>
                          <a:latin typeface="+mn-lt"/>
                        </a:rPr>
                        <a:t>"Letter of Acceptance of Post and Assumption of Duty"</a:t>
                      </a:r>
                      <a:r>
                        <a:rPr lang="en-US" sz="1800" kern="1200" dirty="0">
                          <a:effectLst/>
                          <a:latin typeface="+mn-lt"/>
                        </a:rPr>
                        <a:t> documentation.</a:t>
                      </a:r>
                      <a:endParaRPr lang="en-US" sz="1800" kern="1200" dirty="0">
                        <a:solidFill>
                          <a:schemeClr val="dk1"/>
                        </a:solidFill>
                        <a:effectLst/>
                        <a:latin typeface="+mn-lt"/>
                        <a:ea typeface="+mn-ea"/>
                        <a:cs typeface="+mn-cs"/>
                      </a:endParaRPr>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800" kern="1200" dirty="0">
                          <a:effectLst/>
                        </a:rPr>
                        <a:t>The recommended declaration already forms part of the </a:t>
                      </a:r>
                      <a:r>
                        <a:rPr lang="en-US" sz="1800" b="1" kern="1200" dirty="0">
                          <a:effectLst/>
                        </a:rPr>
                        <a:t>"Letter of Acceptance of Post and Assumption of Duty"</a:t>
                      </a:r>
                      <a:r>
                        <a:rPr lang="en-US" sz="1800" kern="1200" dirty="0">
                          <a:effectLst/>
                        </a:rPr>
                        <a:t> documentation. </a:t>
                      </a:r>
                      <a:r>
                        <a:rPr lang="en-US" sz="1800" kern="1200" dirty="0">
                          <a:solidFill>
                            <a:schemeClr val="dk1"/>
                          </a:solidFill>
                          <a:effectLst/>
                          <a:latin typeface="+mn-lt"/>
                          <a:ea typeface="+mn-ea"/>
                          <a:cs typeface="+mn-cs"/>
                        </a:rPr>
                        <a:t>  A circular informing officials of the legislation and rules related to this issue </a:t>
                      </a:r>
                      <a:r>
                        <a:rPr lang="en-US" sz="1800" kern="1200" baseline="0" dirty="0">
                          <a:solidFill>
                            <a:schemeClr val="dk1"/>
                          </a:solidFill>
                          <a:effectLst/>
                          <a:latin typeface="+mn-lt"/>
                          <a:ea typeface="+mn-ea"/>
                          <a:cs typeface="+mn-cs"/>
                        </a:rPr>
                        <a:t>has been resent to staff</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xmlns="" val="10001"/>
                  </a:ext>
                </a:extLst>
              </a:tr>
            </a:tbl>
          </a:graphicData>
        </a:graphic>
      </p:graphicFrame>
      <p:pic>
        <p:nvPicPr>
          <p:cNvPr id="6" name="Picture 5"/>
          <p:cNvPicPr>
            <a:picLocks noChangeAspect="1"/>
          </p:cNvPicPr>
          <p:nvPr/>
        </p:nvPicPr>
        <p:blipFill>
          <a:blip r:embed="rId2" cstate="print"/>
          <a:stretch>
            <a:fillRect/>
          </a:stretch>
        </p:blipFill>
        <p:spPr>
          <a:xfrm>
            <a:off x="179512" y="6165303"/>
            <a:ext cx="1550030" cy="692697"/>
          </a:xfrm>
          <a:prstGeom prst="rect">
            <a:avLst/>
          </a:prstGeom>
        </p:spPr>
      </p:pic>
    </p:spTree>
    <p:extLst>
      <p:ext uri="{BB962C8B-B14F-4D97-AF65-F5344CB8AC3E}">
        <p14:creationId xmlns:p14="http://schemas.microsoft.com/office/powerpoint/2010/main" xmlns="" val="28721405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3142"/>
            <a:ext cx="8003232" cy="669554"/>
          </a:xfrm>
        </p:spPr>
        <p:txBody>
          <a:bodyPr>
            <a:normAutofit/>
          </a:bodyPr>
          <a:lstStyle/>
          <a:p>
            <a:r>
              <a:rPr lang="en-ZA" sz="3600" b="1" dirty="0">
                <a:solidFill>
                  <a:schemeClr val="accent2"/>
                </a:solidFill>
                <a:cs typeface="Arial" panose="020B0604020202020204" pitchFamily="34" charset="0"/>
              </a:rPr>
              <a:t>IMPROVEMENT ON AUDIT OUTCOMES</a:t>
            </a:r>
            <a:endParaRPr lang="en-ZA" sz="3600" dirty="0">
              <a:solidFill>
                <a:schemeClr val="accent2"/>
              </a:solidFill>
            </a:endParaRPr>
          </a:p>
        </p:txBody>
      </p:sp>
      <p:sp>
        <p:nvSpPr>
          <p:cNvPr id="4" name="Slide Number Placeholder 3"/>
          <p:cNvSpPr>
            <a:spLocks noGrp="1"/>
          </p:cNvSpPr>
          <p:nvPr>
            <p:ph type="sldNum" sz="quarter" idx="12"/>
          </p:nvPr>
        </p:nvSpPr>
        <p:spPr>
          <a:xfrm>
            <a:off x="7308304" y="6356351"/>
            <a:ext cx="432048" cy="365125"/>
          </a:xfrm>
          <a:prstGeom prst="rect">
            <a:avLst/>
          </a:prstGeom>
        </p:spPr>
        <p:txBody>
          <a:bodyPr/>
          <a:lstStyle/>
          <a:p>
            <a:fld id="{28A3B54F-4D6D-439C-9A2C-B6799378E1A1}" type="slidenum">
              <a:rPr lang="en-ZA" smtClean="0"/>
              <a:pPr/>
              <a:t>18</a:t>
            </a:fld>
            <a:endParaRPr lang="en-ZA" dirty="0"/>
          </a:p>
        </p:txBody>
      </p:sp>
      <p:graphicFrame>
        <p:nvGraphicFramePr>
          <p:cNvPr id="5" name="Content Placeholder 3"/>
          <p:cNvGraphicFramePr>
            <a:graphicFrameLocks/>
          </p:cNvGraphicFramePr>
          <p:nvPr>
            <p:extLst>
              <p:ext uri="{D42A27DB-BD31-4B8C-83A1-F6EECF244321}">
                <p14:modId xmlns:p14="http://schemas.microsoft.com/office/powerpoint/2010/main" xmlns="" val="4050278918"/>
              </p:ext>
            </p:extLst>
          </p:nvPr>
        </p:nvGraphicFramePr>
        <p:xfrm>
          <a:off x="35496" y="559508"/>
          <a:ext cx="9108504" cy="5893828"/>
        </p:xfrm>
        <a:graphic>
          <a:graphicData uri="http://schemas.openxmlformats.org/drawingml/2006/table">
            <a:tbl>
              <a:tblPr firstRow="1" bandRow="1">
                <a:tableStyleId>{9DCAF9ED-07DC-4A11-8D7F-57B35C25682E}</a:tableStyleId>
              </a:tblPr>
              <a:tblGrid>
                <a:gridCol w="1806646">
                  <a:extLst>
                    <a:ext uri="{9D8B030D-6E8A-4147-A177-3AD203B41FA5}">
                      <a16:colId xmlns:a16="http://schemas.microsoft.com/office/drawing/2014/main" xmlns="" val="20000"/>
                    </a:ext>
                  </a:extLst>
                </a:gridCol>
                <a:gridCol w="2032476">
                  <a:extLst>
                    <a:ext uri="{9D8B030D-6E8A-4147-A177-3AD203B41FA5}">
                      <a16:colId xmlns:a16="http://schemas.microsoft.com/office/drawing/2014/main" xmlns="" val="20002"/>
                    </a:ext>
                  </a:extLst>
                </a:gridCol>
                <a:gridCol w="2785245">
                  <a:extLst>
                    <a:ext uri="{9D8B030D-6E8A-4147-A177-3AD203B41FA5}">
                      <a16:colId xmlns:a16="http://schemas.microsoft.com/office/drawing/2014/main" xmlns="" val="20003"/>
                    </a:ext>
                  </a:extLst>
                </a:gridCol>
                <a:gridCol w="2484137">
                  <a:extLst>
                    <a:ext uri="{9D8B030D-6E8A-4147-A177-3AD203B41FA5}">
                      <a16:colId xmlns:a16="http://schemas.microsoft.com/office/drawing/2014/main" xmlns="" val="1107125021"/>
                    </a:ext>
                  </a:extLst>
                </a:gridCol>
              </a:tblGrid>
              <a:tr h="65126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196266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400" kern="1200" dirty="0">
                          <a:effectLst/>
                        </a:rPr>
                        <a:t>16. SCM:  Suppliers in which persons in service of other state institutions have an interest </a:t>
                      </a:r>
                      <a:endParaRPr lang="en-US" sz="1400"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just"/>
                      <a:r>
                        <a:rPr lang="en-US" sz="1400" kern="1200" dirty="0">
                          <a:effectLst/>
                        </a:rPr>
                        <a:t>Compliance with the requirements of the PSR in respect of additional remunerative work not approved be strengthened</a:t>
                      </a:r>
                      <a:endParaRPr lang="en-ZA" sz="140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400" kern="1200" dirty="0">
                          <a:effectLst/>
                        </a:rPr>
                        <a:t>SCM practitioners can</a:t>
                      </a:r>
                      <a:r>
                        <a:rPr lang="en-US" sz="1400" kern="1200" baseline="0" dirty="0">
                          <a:effectLst/>
                        </a:rPr>
                        <a:t> now </a:t>
                      </a:r>
                      <a:r>
                        <a:rPr lang="en-US" sz="1400" b="1" kern="1200" dirty="0">
                          <a:effectLst/>
                        </a:rPr>
                        <a:t>access the DTI</a:t>
                      </a:r>
                      <a:r>
                        <a:rPr lang="en-US" sz="1400" b="1" kern="1200" baseline="0" dirty="0">
                          <a:effectLst/>
                        </a:rPr>
                        <a:t> </a:t>
                      </a:r>
                      <a:r>
                        <a:rPr lang="en-US" sz="1400" b="1" kern="1200" dirty="0">
                          <a:effectLst/>
                        </a:rPr>
                        <a:t> website (CIPRO Database)</a:t>
                      </a:r>
                      <a:r>
                        <a:rPr lang="en-US" sz="1400" kern="1200" dirty="0">
                          <a:effectLst/>
                        </a:rPr>
                        <a:t> to check if the owner/ director of the company is also employed by the state. </a:t>
                      </a:r>
                      <a:endParaRPr lang="en-ZA" sz="1400" dirty="0">
                        <a:solidFill>
                          <a:srgbClr val="C00000"/>
                        </a:solidFill>
                        <a:latin typeface="Arial Narrow" panose="020B0606020202030204" pitchFamily="34" charset="0"/>
                      </a:endParaRPr>
                    </a:p>
                  </a:txBody>
                  <a:tcPr/>
                </a:tc>
                <a:tc>
                  <a:txBody>
                    <a:bodyPr/>
                    <a:lstStyle/>
                    <a:p>
                      <a:pPr algn="just"/>
                      <a:r>
                        <a:rPr lang="en-ZA" sz="1400" dirty="0">
                          <a:solidFill>
                            <a:schemeClr val="tx1"/>
                          </a:solidFill>
                          <a:latin typeface="+mn-lt"/>
                        </a:rPr>
                        <a:t>The Central Supplier Database (CSD) is used but is not fool proof. Discussions have been held with the AG and they have </a:t>
                      </a:r>
                      <a:r>
                        <a:rPr lang="en-ZA" sz="1400" baseline="0" dirty="0">
                          <a:solidFill>
                            <a:schemeClr val="tx1"/>
                          </a:solidFill>
                          <a:latin typeface="+mn-lt"/>
                        </a:rPr>
                        <a:t>advised that should </a:t>
                      </a:r>
                      <a:r>
                        <a:rPr lang="en-ZA" sz="1400" dirty="0">
                          <a:solidFill>
                            <a:schemeClr val="tx1"/>
                          </a:solidFill>
                          <a:latin typeface="+mn-lt"/>
                        </a:rPr>
                        <a:t>Treasury</a:t>
                      </a:r>
                      <a:r>
                        <a:rPr lang="en-ZA" sz="1400" baseline="0" dirty="0">
                          <a:solidFill>
                            <a:schemeClr val="tx1"/>
                          </a:solidFill>
                          <a:latin typeface="+mn-lt"/>
                        </a:rPr>
                        <a:t> should be approached to consider better ways of dealing with this matter. Discussions with Treasury are pending.</a:t>
                      </a:r>
                      <a:endParaRPr lang="en-ZA" sz="1400" dirty="0">
                        <a:solidFill>
                          <a:schemeClr val="tx1"/>
                        </a:solidFill>
                        <a:latin typeface="+mn-lt"/>
                      </a:endParaRPr>
                    </a:p>
                  </a:txBody>
                  <a:tcPr/>
                </a:tc>
                <a:extLst>
                  <a:ext uri="{0D108BD9-81ED-4DB2-BD59-A6C34878D82A}">
                    <a16:rowId xmlns:a16="http://schemas.microsoft.com/office/drawing/2014/main" xmlns="" val="10001"/>
                  </a:ext>
                </a:extLst>
              </a:tr>
              <a:tr h="318478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lvl="0" indent="-17145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17. Risk Management</a:t>
                      </a:r>
                    </a:p>
                    <a:p>
                      <a:pPr marL="171450" marR="0" indent="-171450" algn="l">
                        <a:lnSpc>
                          <a:spcPct val="100000"/>
                        </a:lnSpc>
                        <a:spcBef>
                          <a:spcPts val="0"/>
                        </a:spcBef>
                        <a:spcAft>
                          <a:spcPts val="0"/>
                        </a:spcAft>
                      </a:pPr>
                      <a:endParaRPr lang="en-US" sz="14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400" kern="1200" dirty="0">
                          <a:effectLst/>
                        </a:rPr>
                        <a:t>Management should</a:t>
                      </a:r>
                      <a:r>
                        <a:rPr lang="en-US" sz="1400" kern="1200" baseline="0" dirty="0">
                          <a:effectLst/>
                        </a:rPr>
                        <a:t> </a:t>
                      </a:r>
                      <a:r>
                        <a:rPr lang="en-US" sz="1400" kern="1200" dirty="0">
                          <a:effectLst/>
                        </a:rPr>
                        <a:t>monitor compliance with the requirements of Section 38 (1) (a) (i) of the PFMA and Treasury Regulation 3.2.1 as no risk assessment was conducted </a:t>
                      </a:r>
                      <a:endParaRPr lang="en-ZA" sz="1400" b="0" dirty="0">
                        <a:latin typeface="Arial Narrow" panose="020B060602020203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effectLst/>
                        </a:rPr>
                        <a:t>The Risk Assessment per Branch is being conducted for  the 2017/18 financial year. </a:t>
                      </a:r>
                      <a:r>
                        <a:rPr lang="en-US" sz="1400" b="1" kern="1200" dirty="0">
                          <a:effectLst/>
                        </a:rPr>
                        <a:t>Risk Registers were updated.</a:t>
                      </a:r>
                    </a:p>
                    <a:p>
                      <a:pPr marL="0" marR="0" algn="l">
                        <a:lnSpc>
                          <a:spcPct val="100000"/>
                        </a:lnSpc>
                        <a:spcBef>
                          <a:spcPts val="0"/>
                        </a:spcBef>
                        <a:spcAft>
                          <a:spcPts val="0"/>
                        </a:spcAft>
                      </a:pPr>
                      <a:r>
                        <a:rPr lang="en-US" sz="1400" kern="1200" dirty="0">
                          <a:effectLst/>
                        </a:rPr>
                        <a:t>Three (3) </a:t>
                      </a:r>
                      <a:r>
                        <a:rPr lang="en-US" sz="1400" b="1" kern="1200" dirty="0">
                          <a:effectLst/>
                        </a:rPr>
                        <a:t>risk committee meetings </a:t>
                      </a:r>
                      <a:r>
                        <a:rPr lang="en-US" sz="1400" kern="1200" dirty="0">
                          <a:effectLst/>
                        </a:rPr>
                        <a:t>were held in the financial year for monitoring of the progress made and the process of risk management.</a:t>
                      </a: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tc>
                  <a:txBody>
                    <a:bodyPr/>
                    <a:lstStyle/>
                    <a:p>
                      <a:pPr marL="0" marR="0" algn="l">
                        <a:lnSpc>
                          <a:spcPct val="100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Consolidated Risk Report for Strategic Risks and Operational Risk is approved by the DG</a:t>
                      </a:r>
                    </a:p>
                    <a:p>
                      <a:pPr marL="0" marR="0" algn="l">
                        <a:lnSpc>
                          <a:spcPct val="100000"/>
                        </a:lnSpc>
                        <a:spcBef>
                          <a:spcPts val="0"/>
                        </a:spcBef>
                        <a:spcAft>
                          <a:spcPts val="0"/>
                        </a:spcAft>
                      </a:pPr>
                      <a:endParaRPr lang="en-US" sz="800" dirty="0">
                        <a:solidFill>
                          <a:schemeClr val="tx1"/>
                        </a:solidFill>
                        <a:effectLst/>
                        <a:latin typeface="+mn-lt"/>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US" sz="1400" dirty="0">
                          <a:solidFill>
                            <a:schemeClr val="tx1"/>
                          </a:solidFill>
                          <a:effectLst/>
                          <a:latin typeface="+mn-lt"/>
                          <a:ea typeface="Calibri" panose="020F0502020204030204" pitchFamily="34" charset="0"/>
                          <a:cs typeface="Times New Roman" panose="02020603050405020304" pitchFamily="18" charset="0"/>
                        </a:rPr>
                        <a:t>All Branches</a:t>
                      </a:r>
                      <a:r>
                        <a:rPr lang="en-US" sz="1400" baseline="0" dirty="0">
                          <a:solidFill>
                            <a:schemeClr val="tx1"/>
                          </a:solidFill>
                          <a:effectLst/>
                          <a:latin typeface="+mn-lt"/>
                          <a:ea typeface="Calibri" panose="020F0502020204030204" pitchFamily="34" charset="0"/>
                          <a:cs typeface="Times New Roman" panose="02020603050405020304" pitchFamily="18" charset="0"/>
                        </a:rPr>
                        <a:t> have submitted Q1 progress reports towards the action plan to mitigate the risk exposure</a:t>
                      </a:r>
                    </a:p>
                    <a:p>
                      <a:pPr marL="0" marR="0" algn="l">
                        <a:lnSpc>
                          <a:spcPct val="100000"/>
                        </a:lnSpc>
                        <a:spcBef>
                          <a:spcPts val="0"/>
                        </a:spcBef>
                        <a:spcAft>
                          <a:spcPts val="0"/>
                        </a:spcAft>
                      </a:pPr>
                      <a:r>
                        <a:rPr lang="en-US" sz="1400" baseline="0" dirty="0" smtClean="0">
                          <a:solidFill>
                            <a:schemeClr val="tx1"/>
                          </a:solidFill>
                          <a:effectLst/>
                          <a:latin typeface="+mn-lt"/>
                          <a:ea typeface="Calibri" panose="020F0502020204030204" pitchFamily="34" charset="0"/>
                          <a:cs typeface="Times New Roman" panose="02020603050405020304" pitchFamily="18" charset="0"/>
                        </a:rPr>
                        <a:t>Currently </a:t>
                      </a:r>
                      <a:r>
                        <a:rPr lang="en-US" sz="1400" baseline="0" dirty="0">
                          <a:solidFill>
                            <a:schemeClr val="tx1"/>
                          </a:solidFill>
                          <a:effectLst/>
                          <a:latin typeface="+mn-lt"/>
                          <a:ea typeface="Calibri" panose="020F0502020204030204" pitchFamily="34" charset="0"/>
                          <a:cs typeface="Times New Roman" panose="02020603050405020304" pitchFamily="18" charset="0"/>
                        </a:rPr>
                        <a:t>Internal Audit has started the validation of the progress reported</a:t>
                      </a:r>
                    </a:p>
                    <a:p>
                      <a:pPr marL="0" marR="0" algn="l">
                        <a:lnSpc>
                          <a:spcPct val="100000"/>
                        </a:lnSpc>
                        <a:spcBef>
                          <a:spcPts val="0"/>
                        </a:spcBef>
                        <a:spcAft>
                          <a:spcPts val="0"/>
                        </a:spcAft>
                      </a:pPr>
                      <a:endParaRPr lang="en-US" sz="800" baseline="0" dirty="0">
                        <a:solidFill>
                          <a:schemeClr val="tx1"/>
                        </a:solidFill>
                        <a:effectLst/>
                        <a:latin typeface="+mn-lt"/>
                        <a:ea typeface="Calibri" panose="020F0502020204030204" pitchFamily="34" charset="0"/>
                        <a:cs typeface="Times New Roman" panose="02020603050405020304" pitchFamily="18" charset="0"/>
                      </a:endParaRPr>
                    </a:p>
                    <a:p>
                      <a:pPr marL="0" marR="0" algn="l">
                        <a:lnSpc>
                          <a:spcPct val="100000"/>
                        </a:lnSpc>
                        <a:spcBef>
                          <a:spcPts val="0"/>
                        </a:spcBef>
                        <a:spcAft>
                          <a:spcPts val="0"/>
                        </a:spcAft>
                      </a:pPr>
                      <a:r>
                        <a:rPr lang="en-US" sz="1400" baseline="0" dirty="0" smtClean="0">
                          <a:solidFill>
                            <a:schemeClr val="tx1"/>
                          </a:solidFill>
                          <a:effectLst/>
                          <a:latin typeface="+mn-lt"/>
                          <a:ea typeface="Calibri" panose="020F0502020204030204" pitchFamily="34" charset="0"/>
                          <a:cs typeface="Times New Roman" panose="02020603050405020304" pitchFamily="18" charset="0"/>
                        </a:rPr>
                        <a:t>Two (2) </a:t>
                      </a:r>
                      <a:r>
                        <a:rPr lang="en-US" sz="1400" baseline="0" dirty="0">
                          <a:solidFill>
                            <a:schemeClr val="tx1"/>
                          </a:solidFill>
                          <a:effectLst/>
                          <a:latin typeface="+mn-lt"/>
                          <a:ea typeface="Calibri" panose="020F0502020204030204" pitchFamily="34" charset="0"/>
                          <a:cs typeface="Times New Roman" panose="02020603050405020304" pitchFamily="18" charset="0"/>
                        </a:rPr>
                        <a:t>Risk Committee meetings were held in the </a:t>
                      </a:r>
                      <a:r>
                        <a:rPr lang="en-US" sz="1400" baseline="0" dirty="0" smtClean="0">
                          <a:solidFill>
                            <a:schemeClr val="tx1"/>
                          </a:solidFill>
                          <a:effectLst/>
                          <a:latin typeface="+mn-lt"/>
                          <a:ea typeface="Calibri" panose="020F0502020204030204" pitchFamily="34" charset="0"/>
                          <a:cs typeface="Times New Roman" panose="02020603050405020304" pitchFamily="18" charset="0"/>
                        </a:rPr>
                        <a:t>2018-19 </a:t>
                      </a:r>
                      <a:r>
                        <a:rPr lang="en-US" sz="1400" baseline="0" dirty="0">
                          <a:solidFill>
                            <a:schemeClr val="tx1"/>
                          </a:solidFill>
                          <a:effectLst/>
                          <a:latin typeface="+mn-lt"/>
                          <a:ea typeface="Calibri" panose="020F0502020204030204" pitchFamily="34" charset="0"/>
                          <a:cs typeface="Times New Roman" panose="02020603050405020304" pitchFamily="18" charset="0"/>
                        </a:rPr>
                        <a:t>financial </a:t>
                      </a:r>
                      <a:r>
                        <a:rPr lang="en-US" sz="1400" baseline="0" dirty="0" smtClean="0">
                          <a:solidFill>
                            <a:schemeClr val="tx1"/>
                          </a:solidFill>
                          <a:effectLst/>
                          <a:latin typeface="+mn-lt"/>
                          <a:ea typeface="Calibri" panose="020F0502020204030204" pitchFamily="34" charset="0"/>
                          <a:cs typeface="Times New Roman" panose="02020603050405020304" pitchFamily="18" charset="0"/>
                        </a:rPr>
                        <a:t>year.</a:t>
                      </a:r>
                    </a:p>
                    <a:p>
                      <a:pPr marL="0" marR="0" algn="l">
                        <a:lnSpc>
                          <a:spcPct val="100000"/>
                        </a:lnSpc>
                        <a:spcBef>
                          <a:spcPts val="0"/>
                        </a:spcBef>
                        <a:spcAft>
                          <a:spcPts val="0"/>
                        </a:spcAft>
                      </a:pPr>
                      <a:endParaRPr lang="en-US" sz="1400" dirty="0">
                        <a:solidFill>
                          <a:schemeClr val="tx1"/>
                        </a:solidFill>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2"/>
                  </a:ext>
                </a:extLst>
              </a:tr>
            </a:tbl>
          </a:graphicData>
        </a:graphic>
      </p:graphicFrame>
      <p:pic>
        <p:nvPicPr>
          <p:cNvPr id="6" name="Picture 5"/>
          <p:cNvPicPr>
            <a:picLocks noChangeAspect="1"/>
          </p:cNvPicPr>
          <p:nvPr/>
        </p:nvPicPr>
        <p:blipFill>
          <a:blip r:embed="rId2" cstate="print"/>
          <a:stretch>
            <a:fillRect/>
          </a:stretch>
        </p:blipFill>
        <p:spPr>
          <a:xfrm>
            <a:off x="107504" y="6165303"/>
            <a:ext cx="1550030" cy="692697"/>
          </a:xfrm>
          <a:prstGeom prst="rect">
            <a:avLst/>
          </a:prstGeom>
        </p:spPr>
      </p:pic>
    </p:spTree>
    <p:extLst>
      <p:ext uri="{BB962C8B-B14F-4D97-AF65-F5344CB8AC3E}">
        <p14:creationId xmlns:p14="http://schemas.microsoft.com/office/powerpoint/2010/main" xmlns="" val="30445815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88641"/>
            <a:ext cx="8229600" cy="504056"/>
          </a:xfrm>
        </p:spPr>
        <p:txBody>
          <a:bodyPr>
            <a:normAutofit fontScale="90000"/>
          </a:bodyPr>
          <a:lstStyle/>
          <a:p>
            <a:r>
              <a:rPr lang="en-ZA" sz="2800" b="1" dirty="0">
                <a:solidFill>
                  <a:schemeClr val="accent2"/>
                </a:solidFill>
                <a:cs typeface="Arial" panose="020B0604020202020204" pitchFamily="34" charset="0"/>
              </a:rPr>
              <a:t>PROGRESS ON FRUITLESS AND WASTEFUL EXPENDITURE</a:t>
            </a:r>
            <a:endParaRPr lang="en-ZA" dirty="0">
              <a:solidFill>
                <a:schemeClr val="accent2"/>
              </a:solidFill>
            </a:endParaRPr>
          </a:p>
        </p:txBody>
      </p:sp>
      <p:sp>
        <p:nvSpPr>
          <p:cNvPr id="4" name="Slide Number Placeholder 3"/>
          <p:cNvSpPr>
            <a:spLocks noGrp="1"/>
          </p:cNvSpPr>
          <p:nvPr>
            <p:ph type="sldNum" sz="quarter" idx="12"/>
          </p:nvPr>
        </p:nvSpPr>
        <p:spPr>
          <a:xfrm>
            <a:off x="7452320" y="6356351"/>
            <a:ext cx="360040" cy="365125"/>
          </a:xfrm>
          <a:prstGeom prst="rect">
            <a:avLst/>
          </a:prstGeom>
        </p:spPr>
        <p:txBody>
          <a:bodyPr/>
          <a:lstStyle/>
          <a:p>
            <a:fld id="{28A3B54F-4D6D-439C-9A2C-B6799378E1A1}" type="slidenum">
              <a:rPr lang="en-ZA" smtClean="0"/>
              <a:pPr/>
              <a:t>19</a:t>
            </a:fld>
            <a:endParaRPr lang="en-ZA" dirty="0"/>
          </a:p>
        </p:txBody>
      </p:sp>
      <p:pic>
        <p:nvPicPr>
          <p:cNvPr id="6" name="Picture 5"/>
          <p:cNvPicPr>
            <a:picLocks noChangeAspect="1"/>
          </p:cNvPicPr>
          <p:nvPr/>
        </p:nvPicPr>
        <p:blipFill>
          <a:blip r:embed="rId3" cstate="print"/>
          <a:stretch>
            <a:fillRect/>
          </a:stretch>
        </p:blipFill>
        <p:spPr>
          <a:xfrm>
            <a:off x="179512" y="6217114"/>
            <a:ext cx="1440160" cy="643597"/>
          </a:xfrm>
          <a:prstGeom prst="rect">
            <a:avLst/>
          </a:prstGeom>
        </p:spPr>
      </p:pic>
      <p:graphicFrame>
        <p:nvGraphicFramePr>
          <p:cNvPr id="7" name="Content Placeholder 3"/>
          <p:cNvGraphicFramePr>
            <a:graphicFrameLocks/>
          </p:cNvGraphicFramePr>
          <p:nvPr>
            <p:extLst>
              <p:ext uri="{D42A27DB-BD31-4B8C-83A1-F6EECF244321}">
                <p14:modId xmlns:p14="http://schemas.microsoft.com/office/powerpoint/2010/main" xmlns="" val="2482122017"/>
              </p:ext>
            </p:extLst>
          </p:nvPr>
        </p:nvGraphicFramePr>
        <p:xfrm>
          <a:off x="107504" y="688389"/>
          <a:ext cx="8928992" cy="5548923"/>
        </p:xfrm>
        <a:graphic>
          <a:graphicData uri="http://schemas.openxmlformats.org/drawingml/2006/table">
            <a:tbl>
              <a:tblPr firstRow="1" bandRow="1">
                <a:tableStyleId>{9DCAF9ED-07DC-4A11-8D7F-57B35C25682E}</a:tableStyleId>
              </a:tblPr>
              <a:tblGrid>
                <a:gridCol w="5017946">
                  <a:extLst>
                    <a:ext uri="{9D8B030D-6E8A-4147-A177-3AD203B41FA5}">
                      <a16:colId xmlns:a16="http://schemas.microsoft.com/office/drawing/2014/main" xmlns="" val="20000"/>
                    </a:ext>
                  </a:extLst>
                </a:gridCol>
                <a:gridCol w="1918626">
                  <a:extLst>
                    <a:ext uri="{9D8B030D-6E8A-4147-A177-3AD203B41FA5}">
                      <a16:colId xmlns:a16="http://schemas.microsoft.com/office/drawing/2014/main" xmlns="" val="20001"/>
                    </a:ext>
                  </a:extLst>
                </a:gridCol>
                <a:gridCol w="1992420">
                  <a:extLst>
                    <a:ext uri="{9D8B030D-6E8A-4147-A177-3AD203B41FA5}">
                      <a16:colId xmlns:a16="http://schemas.microsoft.com/office/drawing/2014/main" xmlns="" val="3029351955"/>
                    </a:ext>
                  </a:extLst>
                </a:gridCol>
              </a:tblGrid>
              <a:tr h="812662">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ZA" sz="800" dirty="0"/>
                    </a:p>
                    <a:p>
                      <a:pPr algn="ctr"/>
                      <a:r>
                        <a:rPr lang="en-ZA" sz="1800" dirty="0"/>
                        <a:t>KHA RI GUDE</a:t>
                      </a:r>
                    </a:p>
                  </a:txBody>
                  <a:tcPr>
                    <a:lnR w="12700" cap="flat" cmpd="sng" algn="ctr">
                      <a:solidFill>
                        <a:schemeClr val="accent2">
                          <a:lumMod val="60000"/>
                          <a:lumOff val="40000"/>
                        </a:schemeClr>
                      </a:solidFill>
                      <a:prstDash val="solid"/>
                      <a:round/>
                      <a:headEnd type="none" w="med" len="med"/>
                      <a:tailEnd type="none" w="med" len="med"/>
                    </a:lnR>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ZA" sz="800" dirty="0"/>
                    </a:p>
                    <a:p>
                      <a:pPr algn="ctr"/>
                      <a:r>
                        <a:rPr lang="en-ZA" sz="1800" dirty="0"/>
                        <a:t>2016/2017</a:t>
                      </a:r>
                    </a:p>
                    <a:p>
                      <a:pPr algn="ctr"/>
                      <a:r>
                        <a:rPr lang="en-ZA" sz="1800" dirty="0"/>
                        <a:t>R’000</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endParaRPr lang="en-ZA" sz="800" dirty="0"/>
                    </a:p>
                    <a:p>
                      <a:pPr algn="ctr"/>
                      <a:r>
                        <a:rPr lang="en-ZA" sz="1800" dirty="0"/>
                        <a:t>2017/2018</a:t>
                      </a:r>
                    </a:p>
                    <a:p>
                      <a:pPr algn="ctr"/>
                      <a:r>
                        <a:rPr lang="en-ZA" sz="1800" dirty="0"/>
                        <a:t>R’000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6578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marR="291465" indent="-228600" algn="l">
                        <a:lnSpc>
                          <a:spcPct val="100000"/>
                        </a:lnSpc>
                        <a:spcBef>
                          <a:spcPts val="0"/>
                        </a:spcBef>
                        <a:spcAft>
                          <a:spcPts val="0"/>
                        </a:spcAft>
                        <a:tabLst>
                          <a:tab pos="201613" algn="l"/>
                          <a:tab pos="228600" algn="l"/>
                        </a:tabLst>
                      </a:pPr>
                      <a:endPar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285750" marR="291465" indent="-228600" algn="l">
                        <a:lnSpc>
                          <a:spcPct val="100000"/>
                        </a:lnSpc>
                        <a:spcBef>
                          <a:spcPts val="0"/>
                        </a:spcBef>
                        <a:spcAft>
                          <a:spcPts val="0"/>
                        </a:spcAft>
                        <a:tabLst>
                          <a:tab pos="201613" algn="l"/>
                          <a:tab pos="228600" algn="l"/>
                        </a:tabLst>
                      </a:pPr>
                      <a:r>
                        <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Opening</a:t>
                      </a:r>
                      <a:r>
                        <a:rPr lang="en-US" sz="2000" baseline="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balance</a:t>
                      </a:r>
                      <a:endPar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800" baseline="0" dirty="0">
                        <a:latin typeface="Arial Narrow" panose="020B0606020202030204" pitchFamily="34" charset="0"/>
                        <a:cs typeface="Arial" panose="020B0604020202020204" pitchFamily="34" charset="0"/>
                      </a:endParaRPr>
                    </a:p>
                    <a:p>
                      <a:pPr algn="r"/>
                      <a:r>
                        <a:rPr lang="en-ZA" sz="2000" baseline="0" dirty="0">
                          <a:latin typeface="Arial Narrow" panose="020B0606020202030204" pitchFamily="34" charset="0"/>
                          <a:cs typeface="Arial" panose="020B0604020202020204" pitchFamily="34" charset="0"/>
                        </a:rPr>
                        <a:t>44 333</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800" baseline="0" dirty="0">
                        <a:latin typeface="Arial Narrow" panose="020B0606020202030204" pitchFamily="34" charset="0"/>
                        <a:cs typeface="Arial" panose="020B0604020202020204" pitchFamily="34" charset="0"/>
                      </a:endParaRPr>
                    </a:p>
                    <a:p>
                      <a:pPr algn="r"/>
                      <a:r>
                        <a:rPr lang="en-ZA" sz="2000" baseline="0" dirty="0">
                          <a:latin typeface="Arial Narrow" panose="020B0606020202030204" pitchFamily="34" charset="0"/>
                          <a:cs typeface="Arial" panose="020B0604020202020204" pitchFamily="34" charset="0"/>
                        </a:rPr>
                        <a:t>12 735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6578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marR="0" lvl="0" indent="-228600" algn="l"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effectLst/>
                        <a:latin typeface="Arial Narrow" panose="020B0606020202030204" pitchFamily="34"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Arial Narrow" panose="020B0606020202030204" pitchFamily="34" charset="0"/>
                          <a:ea typeface="+mn-ea"/>
                          <a:cs typeface="+mn-cs"/>
                        </a:rPr>
                        <a:t> Less:</a:t>
                      </a:r>
                      <a:r>
                        <a:rPr lang="en-US" sz="2000" kern="1200" baseline="0" dirty="0">
                          <a:solidFill>
                            <a:schemeClr val="dk1"/>
                          </a:solidFill>
                          <a:effectLst/>
                          <a:latin typeface="Arial Narrow" panose="020B0606020202030204" pitchFamily="34" charset="0"/>
                          <a:ea typeface="+mn-ea"/>
                          <a:cs typeface="+mn-cs"/>
                        </a:rPr>
                        <a:t> </a:t>
                      </a:r>
                      <a:r>
                        <a:rPr lang="en-US" sz="2000" kern="1200" dirty="0">
                          <a:solidFill>
                            <a:schemeClr val="dk1"/>
                          </a:solidFill>
                          <a:effectLst/>
                          <a:latin typeface="Arial Narrow" panose="020B0606020202030204" pitchFamily="34" charset="0"/>
                          <a:ea typeface="+mn-ea"/>
                          <a:cs typeface="+mn-cs"/>
                        </a:rPr>
                        <a:t>Prior period error</a:t>
                      </a:r>
                    </a:p>
                  </a:txBody>
                  <a:tcPr>
                    <a:lnR w="12700" cap="flat" cmpd="sng" algn="ctr">
                      <a:solidFill>
                        <a:schemeClr val="accent2">
                          <a:lumMod val="60000"/>
                          <a:lumOff val="40000"/>
                        </a:schemeClr>
                      </a:solidFill>
                      <a:prstDash val="solid"/>
                      <a:round/>
                      <a:headEnd type="none" w="med" len="med"/>
                      <a:tailEnd type="none" w="med" len="med"/>
                    </a:lnR>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800" b="0" dirty="0">
                        <a:latin typeface="Arial Narrow" panose="020B0606020202030204" pitchFamily="34" charset="0"/>
                      </a:endParaRPr>
                    </a:p>
                    <a:p>
                      <a:pPr algn="r"/>
                      <a:r>
                        <a:rPr lang="en-ZA" sz="2000" b="1" dirty="0">
                          <a:solidFill>
                            <a:srgbClr val="FF0000"/>
                          </a:solidFill>
                          <a:latin typeface="Arial Narrow" panose="020B0606020202030204" pitchFamily="34" charset="0"/>
                        </a:rPr>
                        <a:t>(42 755)</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endParaRPr lang="en-ZA" sz="800" b="0" dirty="0">
                        <a:latin typeface="Arial Narrow" panose="020B0606020202030204" pitchFamily="34" charset="0"/>
                      </a:endParaRPr>
                    </a:p>
                    <a:p>
                      <a:pPr algn="r"/>
                      <a:r>
                        <a:rPr lang="en-ZA" sz="2000" b="1" dirty="0">
                          <a:solidFill>
                            <a:srgbClr val="FF0000"/>
                          </a:solidFill>
                          <a:latin typeface="Arial Narrow" panose="020B0606020202030204" pitchFamily="34"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6578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endParaRPr lang="en-US" sz="800" dirty="0">
                        <a:effectLst/>
                        <a:latin typeface="Arial Narrow" panose="020B0606020202030204" pitchFamily="34" charset="0"/>
                        <a:ea typeface="Calibri" panose="020F0502020204030204" pitchFamily="34" charset="0"/>
                        <a:cs typeface="Times New Roman" panose="02020603050405020304" pitchFamily="18" charset="0"/>
                      </a:endParaRPr>
                    </a:p>
                    <a:p>
                      <a:pPr marL="171450" marR="0" indent="-171450" algn="l">
                        <a:lnSpc>
                          <a:spcPct val="100000"/>
                        </a:lnSpc>
                        <a:spcBef>
                          <a:spcPts val="0"/>
                        </a:spcBef>
                        <a:spcAft>
                          <a:spcPts val="0"/>
                        </a:spcAft>
                        <a:tabLst>
                          <a:tab pos="285750" algn="l"/>
                          <a:tab pos="457200" algn="l"/>
                        </a:tabLst>
                      </a:pPr>
                      <a:r>
                        <a:rPr lang="en-US" sz="1400" dirty="0">
                          <a:effectLst/>
                          <a:latin typeface="Arial Narrow" panose="020B0606020202030204" pitchFamily="34" charset="0"/>
                          <a:ea typeface="Calibri" panose="020F0502020204030204" pitchFamily="34" charset="0"/>
                          <a:cs typeface="Times New Roman" panose="02020603050405020304" pitchFamily="18" charset="0"/>
                        </a:rPr>
                        <a:t> </a:t>
                      </a:r>
                      <a:r>
                        <a:rPr lang="en-US" sz="2000" b="1" dirty="0">
                          <a:effectLst/>
                          <a:latin typeface="Arial Narrow" panose="020B0606020202030204" pitchFamily="34" charset="0"/>
                          <a:ea typeface="Calibri" panose="020F0502020204030204" pitchFamily="34" charset="0"/>
                          <a:cs typeface="Times New Roman" panose="02020603050405020304" pitchFamily="18" charset="0"/>
                        </a:rPr>
                        <a:t>As</a:t>
                      </a:r>
                      <a:r>
                        <a:rPr lang="en-US" sz="2000" b="1" baseline="0" dirty="0">
                          <a:effectLst/>
                          <a:latin typeface="Arial Narrow" panose="020B0606020202030204" pitchFamily="34" charset="0"/>
                          <a:ea typeface="Calibri" panose="020F0502020204030204" pitchFamily="34" charset="0"/>
                          <a:cs typeface="Times New Roman" panose="02020603050405020304" pitchFamily="18" charset="0"/>
                        </a:rPr>
                        <a:t> Restated (new balance)</a:t>
                      </a:r>
                      <a:endParaRPr lang="en-US" sz="2000" b="1" dirty="0">
                        <a:effectLst/>
                        <a:latin typeface="Arial Narrow" panose="020B0606020202030204" pitchFamily="34" charset="0"/>
                        <a:ea typeface="Calibri" panose="020F0502020204030204" pitchFamily="34"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lnB w="12700" cap="flat" cmpd="sng" algn="ctr">
                      <a:solidFill>
                        <a:schemeClr val="accent2">
                          <a:lumMod val="60000"/>
                          <a:lumOff val="40000"/>
                        </a:schemeClr>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r"/>
                      <a:endParaRPr lang="en-ZA" sz="800" dirty="0">
                        <a:latin typeface="Arial Narrow" panose="020B0606020202030204" pitchFamily="34" charset="0"/>
                      </a:endParaRPr>
                    </a:p>
                    <a:p>
                      <a:pPr marL="0" indent="0" algn="r"/>
                      <a:r>
                        <a:rPr lang="en-ZA" sz="2000" b="1" dirty="0">
                          <a:latin typeface="Arial Narrow" panose="020B0606020202030204" pitchFamily="34" charset="0"/>
                        </a:rPr>
                        <a:t>1 578</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r"/>
                      <a:endParaRPr lang="en-ZA" sz="800" dirty="0">
                        <a:latin typeface="Arial Narrow" panose="020B0606020202030204" pitchFamily="34" charset="0"/>
                      </a:endParaRPr>
                    </a:p>
                    <a:p>
                      <a:pPr marL="0" indent="0" algn="r"/>
                      <a:r>
                        <a:rPr lang="en-ZA" sz="2000" b="1" dirty="0">
                          <a:latin typeface="Arial Narrow" panose="020B0606020202030204" pitchFamily="34" charset="0"/>
                        </a:rPr>
                        <a:t>12</a:t>
                      </a:r>
                      <a:r>
                        <a:rPr lang="en-ZA" sz="2000" b="1" baseline="0" dirty="0">
                          <a:latin typeface="Arial Narrow" panose="020B0606020202030204" pitchFamily="34" charset="0"/>
                        </a:rPr>
                        <a:t> 735</a:t>
                      </a:r>
                      <a:endParaRPr lang="en-ZA" sz="2000" b="1"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r h="65786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pPr>
                      <a:endPar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Less:</a:t>
                      </a:r>
                      <a:r>
                        <a:rPr lang="en-US" sz="2000" baseline="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Amount recovered</a:t>
                      </a:r>
                      <a:endPar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lnT w="12700" cap="flat" cmpd="sng" algn="ctr">
                      <a:solidFill>
                        <a:schemeClr val="accent2">
                          <a:lumMod val="60000"/>
                          <a:lumOff val="40000"/>
                        </a:schemeClr>
                      </a:solidFill>
                      <a:prstDash val="solid"/>
                      <a:round/>
                      <a:headEnd type="none" w="med" len="med"/>
                      <a:tailEnd type="none" w="med" len="med"/>
                    </a:lnT>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ZA" sz="800" b="0" dirty="0">
                        <a:latin typeface="Arial Narrow" panose="020B0606020202030204" pitchFamily="34" charset="0"/>
                      </a:endParaRPr>
                    </a:p>
                    <a:p>
                      <a:pPr algn="r"/>
                      <a:r>
                        <a:rPr lang="en-ZA" sz="2000" b="1" dirty="0">
                          <a:solidFill>
                            <a:srgbClr val="FF0000"/>
                          </a:solidFill>
                          <a:latin typeface="Arial Narrow" panose="020B0606020202030204" pitchFamily="34" charset="0"/>
                        </a:rPr>
                        <a:t>-</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endParaRPr lang="en-ZA" sz="800" b="0" dirty="0">
                        <a:latin typeface="Arial Narrow" panose="020B0606020202030204" pitchFamily="34" charset="0"/>
                      </a:endParaRPr>
                    </a:p>
                    <a:p>
                      <a:pPr algn="r"/>
                      <a:r>
                        <a:rPr lang="en-ZA" sz="2000" b="1" dirty="0">
                          <a:solidFill>
                            <a:srgbClr val="FF0000"/>
                          </a:solidFill>
                          <a:latin typeface="Arial Narrow" panose="020B0606020202030204" pitchFamily="34" charset="0"/>
                        </a:rPr>
                        <a:t>5</a:t>
                      </a:r>
                      <a:r>
                        <a:rPr lang="en-ZA" sz="2000" b="1" baseline="0" dirty="0">
                          <a:solidFill>
                            <a:srgbClr val="FF0000"/>
                          </a:solidFill>
                          <a:latin typeface="Arial Narrow" panose="020B0606020202030204" pitchFamily="34" charset="0"/>
                        </a:rPr>
                        <a:t> 917</a:t>
                      </a:r>
                      <a:endParaRPr lang="en-ZA" sz="2000" b="1" dirty="0">
                        <a:solidFill>
                          <a:srgbClr val="FF0000"/>
                        </a:solidFill>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4"/>
                  </a:ext>
                </a:extLst>
              </a:tr>
              <a:tr h="657869">
                <a:tc>
                  <a:txBody>
                    <a:bodyPr/>
                    <a:lstStyle/>
                    <a:p>
                      <a:pPr marL="171450" marR="0" indent="-171450" algn="l">
                        <a:lnSpc>
                          <a:spcPct val="100000"/>
                        </a:lnSpc>
                        <a:spcBef>
                          <a:spcPts val="0"/>
                        </a:spcBef>
                        <a:spcAft>
                          <a:spcPts val="0"/>
                        </a:spcAft>
                      </a:pPr>
                      <a:endPar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Balance</a:t>
                      </a: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a:latin typeface="Arial Narrow" panose="020B0606020202030204" pitchFamily="34" charset="0"/>
                      </a:endParaRPr>
                    </a:p>
                    <a:p>
                      <a:pPr algn="r"/>
                      <a:r>
                        <a:rPr lang="en-ZA" sz="2000" b="1" dirty="0">
                          <a:latin typeface="Arial Narrow" panose="020B0606020202030204" pitchFamily="34" charset="0"/>
                        </a:rPr>
                        <a:t>1 578</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ZA" sz="800" b="0" dirty="0">
                        <a:latin typeface="Arial Narrow" panose="020B0606020202030204" pitchFamily="34" charset="0"/>
                      </a:endParaRPr>
                    </a:p>
                    <a:p>
                      <a:pPr algn="r"/>
                      <a:r>
                        <a:rPr lang="en-ZA" sz="2000" b="1" dirty="0">
                          <a:latin typeface="Arial Narrow" panose="020B0606020202030204" pitchFamily="34" charset="0"/>
                        </a:rPr>
                        <a:t>6</a:t>
                      </a:r>
                      <a:r>
                        <a:rPr lang="en-ZA" sz="2000" b="1" baseline="0" dirty="0">
                          <a:latin typeface="Arial Narrow" panose="020B0606020202030204" pitchFamily="34" charset="0"/>
                        </a:rPr>
                        <a:t> 818</a:t>
                      </a:r>
                      <a:endParaRPr lang="en-ZA" sz="2000" b="1"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5"/>
                  </a:ext>
                </a:extLst>
              </a:tr>
              <a:tr h="928756">
                <a:tc>
                  <a:txBody>
                    <a:bodyPr/>
                    <a:lstStyle/>
                    <a:p>
                      <a:pPr marL="171450" marR="0" indent="-171450" algn="l">
                        <a:lnSpc>
                          <a:spcPct val="100000"/>
                        </a:lnSpc>
                        <a:spcBef>
                          <a:spcPts val="0"/>
                        </a:spcBef>
                        <a:spcAft>
                          <a:spcPts val="0"/>
                        </a:spcAft>
                      </a:pPr>
                      <a:endPar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Add: Fruitless and Wasteful expenditure</a:t>
                      </a: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a:latin typeface="Arial Narrow" panose="020B0606020202030204" pitchFamily="34" charset="0"/>
                      </a:endParaRPr>
                    </a:p>
                    <a:p>
                      <a:pPr algn="r"/>
                      <a:r>
                        <a:rPr lang="en-ZA" sz="2000" b="0" dirty="0">
                          <a:latin typeface="Arial Narrow" panose="020B0606020202030204" pitchFamily="34" charset="0"/>
                        </a:rPr>
                        <a:t>11 157</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ZA" sz="800" b="0" dirty="0">
                        <a:latin typeface="Arial Narrow" panose="020B0606020202030204" pitchFamily="34" charset="0"/>
                      </a:endParaRPr>
                    </a:p>
                    <a:p>
                      <a:pPr algn="r"/>
                      <a:r>
                        <a:rPr lang="en-ZA" sz="2000" b="0" dirty="0">
                          <a:latin typeface="Arial Narrow" panose="020B0606020202030204" pitchFamily="34" charset="0"/>
                        </a:rPr>
                        <a:t>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6"/>
                  </a:ext>
                </a:extLst>
              </a:tr>
              <a:tr h="446151">
                <a:tc>
                  <a:txBody>
                    <a:bodyPr/>
                    <a:lstStyle/>
                    <a:p>
                      <a:pPr marL="171450" marR="0" indent="-171450" algn="l">
                        <a:lnSpc>
                          <a:spcPct val="100000"/>
                        </a:lnSpc>
                        <a:spcBef>
                          <a:spcPts val="0"/>
                        </a:spcBef>
                        <a:spcAft>
                          <a:spcPts val="0"/>
                        </a:spcAft>
                      </a:pPr>
                      <a:endParaRPr lang="en-US" sz="80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p>
                      <a:pPr marL="171450" marR="0" indent="-171450" algn="l">
                        <a:lnSpc>
                          <a:spcPct val="100000"/>
                        </a:lnSpc>
                        <a:spcBef>
                          <a:spcPts val="0"/>
                        </a:spcBef>
                        <a:spcAft>
                          <a:spcPts val="0"/>
                        </a:spcAft>
                      </a:pPr>
                      <a:r>
                        <a:rPr lang="en-US" sz="20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Closing</a:t>
                      </a:r>
                      <a:r>
                        <a:rPr lang="en-US" sz="2000" b="1" baseline="0"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rPr>
                        <a:t> balance</a:t>
                      </a:r>
                      <a:endParaRPr lang="en-US" sz="2000" b="1" dirty="0">
                        <a:solidFill>
                          <a:srgbClr val="000000"/>
                        </a:solidFill>
                        <a:effectLst/>
                        <a:latin typeface="Arial Narrow" panose="020B0606020202030204" pitchFamily="34" charset="0"/>
                        <a:ea typeface="Times New Roman" panose="02020603050405020304" pitchFamily="18" charset="0"/>
                        <a:cs typeface="Times New Roman" panose="02020603050405020304" pitchFamily="18" charset="0"/>
                      </a:endParaRPr>
                    </a:p>
                  </a:txBody>
                  <a:tcPr marL="114300" marR="114300" marT="0" marB="0">
                    <a:lnR w="12700" cap="flat" cmpd="sng" algn="ctr">
                      <a:solidFill>
                        <a:schemeClr val="accent2">
                          <a:lumMod val="60000"/>
                          <a:lumOff val="40000"/>
                        </a:schemeClr>
                      </a:solidFill>
                      <a:prstDash val="solid"/>
                      <a:round/>
                      <a:headEnd type="none" w="med" len="med"/>
                      <a:tailEnd type="none" w="med" len="med"/>
                    </a:lnR>
                  </a:tcPr>
                </a:tc>
                <a:tc>
                  <a:txBody>
                    <a:bodyPr/>
                    <a:lstStyle/>
                    <a:p>
                      <a:pPr algn="r"/>
                      <a:endParaRPr lang="en-ZA" sz="800" b="0" dirty="0">
                        <a:latin typeface="Arial Narrow" panose="020B0606020202030204" pitchFamily="34" charset="0"/>
                      </a:endParaRPr>
                    </a:p>
                    <a:p>
                      <a:pPr algn="r"/>
                      <a:r>
                        <a:rPr lang="en-ZA" sz="2000" b="1" dirty="0">
                          <a:latin typeface="Arial Narrow" panose="020B0606020202030204" pitchFamily="34" charset="0"/>
                        </a:rPr>
                        <a:t>12 735</a:t>
                      </a:r>
                    </a:p>
                  </a:txBody>
                  <a:tcPr>
                    <a:lnL w="12700" cap="flat" cmpd="sng" algn="ctr">
                      <a:solidFill>
                        <a:schemeClr val="accent2">
                          <a:lumMod val="60000"/>
                          <a:lumOff val="4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endParaRPr lang="en-ZA" sz="800" b="0" dirty="0">
                        <a:latin typeface="Arial Narrow" panose="020B0606020202030204" pitchFamily="34" charset="0"/>
                      </a:endParaRPr>
                    </a:p>
                    <a:p>
                      <a:pPr algn="r"/>
                      <a:r>
                        <a:rPr lang="en-ZA" sz="2000" b="1" dirty="0">
                          <a:latin typeface="Arial Narrow" panose="020B0606020202030204" pitchFamily="34" charset="0"/>
                        </a:rPr>
                        <a:t>7</a:t>
                      </a:r>
                      <a:r>
                        <a:rPr lang="en-ZA" sz="2000" b="1" baseline="0" dirty="0">
                          <a:latin typeface="Arial Narrow" panose="020B0606020202030204" pitchFamily="34" charset="0"/>
                        </a:rPr>
                        <a:t> 313</a:t>
                      </a:r>
                      <a:endParaRPr lang="en-ZA" sz="2000" b="1" dirty="0">
                        <a:latin typeface="Arial Narrow" panose="020B0606020202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xmlns="" val="17869662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260648"/>
            <a:ext cx="8229600" cy="1143000"/>
          </a:xfrm>
        </p:spPr>
        <p:txBody>
          <a:bodyPr>
            <a:noAutofit/>
          </a:bodyPr>
          <a:lstStyle/>
          <a:p>
            <a:r>
              <a:rPr lang="en-ZA" sz="4000" b="1" dirty="0">
                <a:solidFill>
                  <a:schemeClr val="accent2"/>
                </a:solidFill>
                <a:latin typeface="Calibri" panose="020F0502020204030204" pitchFamily="34" charset="0"/>
                <a:cs typeface="Calibri" panose="020F0502020204030204" pitchFamily="34" charset="0"/>
              </a:rPr>
              <a:t>PRESENTATION OUTLINE</a:t>
            </a:r>
            <a:endParaRPr lang="en-ZA" b="1" dirty="0"/>
          </a:p>
        </p:txBody>
      </p:sp>
      <p:sp>
        <p:nvSpPr>
          <p:cNvPr id="3" name="Content Placeholder 2"/>
          <p:cNvSpPr>
            <a:spLocks noGrp="1"/>
          </p:cNvSpPr>
          <p:nvPr>
            <p:ph idx="1"/>
          </p:nvPr>
        </p:nvSpPr>
        <p:spPr>
          <a:xfrm>
            <a:off x="457200" y="1196752"/>
            <a:ext cx="8229600" cy="5256583"/>
          </a:xfrm>
        </p:spPr>
        <p:txBody>
          <a:bodyPr>
            <a:noAutofit/>
          </a:bodyPr>
          <a:lstStyle/>
          <a:p>
            <a:r>
              <a:rPr lang="en-ZA" sz="1600" b="1" u="sng" dirty="0"/>
              <a:t>PART A:</a:t>
            </a:r>
            <a:r>
              <a:rPr lang="en-ZA" sz="1600" b="1" dirty="0"/>
              <a:t> </a:t>
            </a:r>
            <a:r>
              <a:rPr lang="en-US" sz="1600" b="1" dirty="0"/>
              <a:t>PROGRESS ON THE 2016/17  AUDIT ACTION PLAN ON THE </a:t>
            </a:r>
            <a:r>
              <a:rPr lang="en-ZA" sz="1600" b="1" dirty="0"/>
              <a:t>BUDGETARY REVIEW AND RECOMMENDATIONS REPORT:</a:t>
            </a:r>
          </a:p>
          <a:p>
            <a:pPr lvl="1"/>
            <a:r>
              <a:rPr lang="en-US" sz="1600" dirty="0"/>
              <a:t>Purpose	</a:t>
            </a:r>
          </a:p>
          <a:p>
            <a:pPr lvl="1"/>
            <a:r>
              <a:rPr lang="en-US" sz="1600" dirty="0"/>
              <a:t>Introduction</a:t>
            </a:r>
          </a:p>
          <a:p>
            <a:pPr lvl="1"/>
            <a:r>
              <a:rPr lang="en-US" sz="1600" dirty="0"/>
              <a:t>Progress on the implementation of the Audit Improvement Plan</a:t>
            </a:r>
          </a:p>
          <a:p>
            <a:pPr lvl="1"/>
            <a:r>
              <a:rPr lang="en-US" sz="1600" dirty="0"/>
              <a:t>Recommendation </a:t>
            </a:r>
            <a:endParaRPr lang="en-ZA" sz="1600" b="1" dirty="0"/>
          </a:p>
          <a:p>
            <a:r>
              <a:rPr lang="en-ZA" sz="1600" b="1" u="sng" dirty="0"/>
              <a:t>PART B</a:t>
            </a:r>
            <a:r>
              <a:rPr lang="en-ZA" sz="1600" b="1" dirty="0"/>
              <a:t>: THE AUDIT </a:t>
            </a:r>
            <a:r>
              <a:rPr lang="en-ZA" sz="1600" b="1" dirty="0" smtClean="0"/>
              <a:t>COMMITTEE:</a:t>
            </a:r>
            <a:endParaRPr lang="en-ZA" sz="1600" b="1" dirty="0"/>
          </a:p>
          <a:p>
            <a:pPr lvl="1"/>
            <a:r>
              <a:rPr lang="en-ZA" sz="1600" dirty="0"/>
              <a:t>Purpose</a:t>
            </a:r>
          </a:p>
          <a:p>
            <a:pPr lvl="1"/>
            <a:r>
              <a:rPr lang="en-ZA" sz="1600" dirty="0"/>
              <a:t>Audit Committee Responsibility</a:t>
            </a:r>
          </a:p>
          <a:p>
            <a:pPr lvl="1"/>
            <a:r>
              <a:rPr lang="en-ZA" sz="1600" dirty="0"/>
              <a:t>Four lines of defence</a:t>
            </a:r>
          </a:p>
          <a:p>
            <a:pPr lvl="1"/>
            <a:r>
              <a:rPr lang="en-ZA" sz="1600" dirty="0"/>
              <a:t>General improvements/challenges in control environment</a:t>
            </a:r>
          </a:p>
          <a:p>
            <a:pPr lvl="1"/>
            <a:r>
              <a:rPr lang="en-ZA" sz="1600" dirty="0"/>
              <a:t>Regularity Audit</a:t>
            </a:r>
          </a:p>
          <a:p>
            <a:pPr lvl="1"/>
            <a:r>
              <a:rPr lang="en-ZA" sz="1600" dirty="0"/>
              <a:t>Performance Information audit (Annual Report)</a:t>
            </a:r>
          </a:p>
          <a:p>
            <a:pPr lvl="1"/>
            <a:r>
              <a:rPr lang="en-ZA" sz="1600" dirty="0"/>
              <a:t>Financial Performance of DBE</a:t>
            </a:r>
          </a:p>
          <a:p>
            <a:pPr lvl="1"/>
            <a:r>
              <a:rPr lang="en-ZA" sz="1600" dirty="0"/>
              <a:t>Audit Action Plan </a:t>
            </a:r>
          </a:p>
          <a:p>
            <a:pPr lvl="1"/>
            <a:r>
              <a:rPr lang="en-ZA" sz="1600" dirty="0"/>
              <a:t>Conclusion</a:t>
            </a:r>
          </a:p>
          <a:p>
            <a:pPr lvl="1"/>
            <a:r>
              <a:rPr lang="en-ZA" sz="1600" dirty="0"/>
              <a:t>Recommendation</a:t>
            </a:r>
          </a:p>
        </p:txBody>
      </p:sp>
      <p:sp>
        <p:nvSpPr>
          <p:cNvPr id="4" name="Rectangle 3"/>
          <p:cNvSpPr/>
          <p:nvPr/>
        </p:nvSpPr>
        <p:spPr>
          <a:xfrm>
            <a:off x="7452320" y="6453336"/>
            <a:ext cx="276037" cy="307777"/>
          </a:xfrm>
          <a:prstGeom prst="rect">
            <a:avLst/>
          </a:prstGeom>
        </p:spPr>
        <p:txBody>
          <a:bodyPr wrap="none">
            <a:spAutoFit/>
          </a:bodyPr>
          <a:lstStyle/>
          <a:p>
            <a:pPr lvl="0" algn="r"/>
            <a:fld id="{527EF771-2B50-4573-84B4-5C96B4F32DD9}" type="slidenum">
              <a:rPr lang="en-ZA" sz="1400" b="1"/>
              <a:pPr lvl="0" algn="r"/>
              <a:t>2</a:t>
            </a:fld>
            <a:endParaRPr lang="en-ZA" sz="1400" b="1" dirty="0"/>
          </a:p>
        </p:txBody>
      </p:sp>
      <p:pic>
        <p:nvPicPr>
          <p:cNvPr id="5" name="Picture 4"/>
          <p:cNvPicPr>
            <a:picLocks noChangeAspect="1"/>
          </p:cNvPicPr>
          <p:nvPr/>
        </p:nvPicPr>
        <p:blipFill>
          <a:blip r:embed="rId4" cstate="print"/>
          <a:stretch>
            <a:fillRect/>
          </a:stretch>
        </p:blipFill>
        <p:spPr>
          <a:xfrm>
            <a:off x="107504" y="6165303"/>
            <a:ext cx="1550030" cy="692697"/>
          </a:xfrm>
          <a:prstGeom prst="rect">
            <a:avLst/>
          </a:prstGeom>
        </p:spPr>
      </p:pic>
    </p:spTree>
    <p:extLst>
      <p:ext uri="{BB962C8B-B14F-4D97-AF65-F5344CB8AC3E}">
        <p14:creationId xmlns:p14="http://schemas.microsoft.com/office/powerpoint/2010/main" xmlns="" val="1376928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9144000" cy="836712"/>
          </a:xfrm>
        </p:spPr>
        <p:txBody>
          <a:bodyPr>
            <a:normAutofit/>
          </a:bodyPr>
          <a:lstStyle/>
          <a:p>
            <a:r>
              <a:rPr lang="en-US" sz="2800" b="1" dirty="0">
                <a:solidFill>
                  <a:schemeClr val="accent2"/>
                </a:solidFill>
                <a:cs typeface="Arial" panose="020B0604020202020204" pitchFamily="34" charset="0"/>
              </a:rPr>
              <a:t>PROGRESS ON ALIGNMENT BETWEEN APP AND MTSF</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634615863"/>
              </p:ext>
            </p:extLst>
          </p:nvPr>
        </p:nvGraphicFramePr>
        <p:xfrm>
          <a:off x="0" y="620689"/>
          <a:ext cx="9143999" cy="5466009"/>
        </p:xfrm>
        <a:graphic>
          <a:graphicData uri="http://schemas.openxmlformats.org/drawingml/2006/table">
            <a:tbl>
              <a:tblPr firstRow="1" bandRow="1">
                <a:tableStyleId>{21E4AEA4-8DFA-4A89-87EB-49C32662AFE0}</a:tableStyleId>
              </a:tblPr>
              <a:tblGrid>
                <a:gridCol w="1578656">
                  <a:extLst>
                    <a:ext uri="{9D8B030D-6E8A-4147-A177-3AD203B41FA5}">
                      <a16:colId xmlns:a16="http://schemas.microsoft.com/office/drawing/2014/main" xmlns="" val="20000"/>
                    </a:ext>
                  </a:extLst>
                </a:gridCol>
                <a:gridCol w="4531295">
                  <a:extLst>
                    <a:ext uri="{9D8B030D-6E8A-4147-A177-3AD203B41FA5}">
                      <a16:colId xmlns:a16="http://schemas.microsoft.com/office/drawing/2014/main" xmlns="" val="20002"/>
                    </a:ext>
                  </a:extLst>
                </a:gridCol>
                <a:gridCol w="3034048">
                  <a:extLst>
                    <a:ext uri="{9D8B030D-6E8A-4147-A177-3AD203B41FA5}">
                      <a16:colId xmlns:a16="http://schemas.microsoft.com/office/drawing/2014/main" xmlns="" val="2155785873"/>
                    </a:ext>
                  </a:extLst>
                </a:gridCol>
              </a:tblGrid>
              <a:tr h="504055">
                <a:tc>
                  <a:txBody>
                    <a:bodyPr/>
                    <a:lstStyle/>
                    <a:p>
                      <a:r>
                        <a:rPr lang="en-US" sz="1500" dirty="0"/>
                        <a:t>Indicator</a:t>
                      </a:r>
                    </a:p>
                  </a:txBody>
                  <a:tcPr/>
                </a:tc>
                <a:tc>
                  <a:txBody>
                    <a:bodyPr/>
                    <a:lstStyle/>
                    <a:p>
                      <a:r>
                        <a:rPr lang="en-US" sz="1500" dirty="0"/>
                        <a:t>Progress at March 2018</a:t>
                      </a:r>
                    </a:p>
                  </a:txBody>
                  <a:tcPr/>
                </a:tc>
                <a:tc>
                  <a:txBody>
                    <a:bodyPr/>
                    <a:lstStyle/>
                    <a:p>
                      <a:r>
                        <a:rPr lang="en-US" sz="1500" dirty="0"/>
                        <a:t>Progress since March 2018 to date</a:t>
                      </a:r>
                    </a:p>
                  </a:txBody>
                  <a:tcPr/>
                </a:tc>
                <a:extLst>
                  <a:ext uri="{0D108BD9-81ED-4DB2-BD59-A6C34878D82A}">
                    <a16:rowId xmlns:a16="http://schemas.microsoft.com/office/drawing/2014/main" xmlns="" val="10000"/>
                  </a:ext>
                </a:extLst>
              </a:tr>
              <a:tr h="2088232">
                <a:tc>
                  <a:txBody>
                    <a:bodyPr/>
                    <a:lstStyle/>
                    <a:p>
                      <a:pPr marL="0" indent="0">
                        <a:buFont typeface="Arial" panose="020B0604020202020204" pitchFamily="34" charset="0"/>
                        <a:buNone/>
                      </a:pPr>
                      <a:r>
                        <a:rPr lang="en-US" sz="1500" kern="1200" dirty="0">
                          <a:effectLst/>
                        </a:rPr>
                        <a:t>Proportion of principals who have signed performance agreements</a:t>
                      </a:r>
                      <a:endParaRPr lang="en-US" sz="1500" dirty="0"/>
                    </a:p>
                  </a:txBody>
                  <a:tcPr/>
                </a:tc>
                <a:tc>
                  <a:txBody>
                    <a:bodyPr/>
                    <a:lstStyle/>
                    <a:p>
                      <a:pPr marL="285750" lvl="0" indent="-285750">
                        <a:buFont typeface="Arial" panose="020B0604020202020204" pitchFamily="34" charset="0"/>
                        <a:buChar char="•"/>
                      </a:pPr>
                      <a:r>
                        <a:rPr lang="en-ZA" sz="1500" kern="1200" dirty="0"/>
                        <a:t>An </a:t>
                      </a:r>
                      <a:r>
                        <a:rPr lang="en-ZA" sz="1500" b="1" kern="1200" dirty="0"/>
                        <a:t>agreemen</a:t>
                      </a:r>
                      <a:r>
                        <a:rPr lang="en-ZA" sz="1500" kern="1200" dirty="0"/>
                        <a:t>t has </a:t>
                      </a:r>
                      <a:r>
                        <a:rPr lang="en-ZA" sz="1500" b="1" kern="1200" dirty="0"/>
                        <a:t>not</a:t>
                      </a:r>
                      <a:r>
                        <a:rPr lang="en-ZA" sz="1500" kern="1200" dirty="0"/>
                        <a:t> been </a:t>
                      </a:r>
                      <a:r>
                        <a:rPr lang="en-ZA" sz="1500" b="1" kern="1200" dirty="0"/>
                        <a:t>finalised</a:t>
                      </a:r>
                      <a:r>
                        <a:rPr lang="en-ZA" sz="1500" kern="1200" dirty="0"/>
                        <a:t> by the Education Labour Relations Council.</a:t>
                      </a:r>
                    </a:p>
                    <a:p>
                      <a:pPr marL="285750" lvl="0" indent="-285750">
                        <a:buFont typeface="Arial" panose="020B0604020202020204" pitchFamily="34" charset="0"/>
                        <a:buChar char="•"/>
                      </a:pPr>
                      <a:r>
                        <a:rPr lang="en-ZA" sz="1500" b="1" kern="1200" dirty="0"/>
                        <a:t>Job descriptions </a:t>
                      </a:r>
                      <a:r>
                        <a:rPr lang="en-ZA" sz="1500" kern="1200" dirty="0"/>
                        <a:t>are currently used for reporting purposes.  </a:t>
                      </a:r>
                    </a:p>
                    <a:p>
                      <a:pPr marL="285750" indent="-285750" algn="just">
                        <a:buFont typeface="Arial" panose="020B0604020202020204" pitchFamily="34" charset="0"/>
                        <a:buChar char="•"/>
                      </a:pPr>
                      <a:r>
                        <a:rPr lang="en-ZA" sz="1500" kern="1200" dirty="0"/>
                        <a:t>DBE provided </a:t>
                      </a:r>
                      <a:r>
                        <a:rPr lang="en-ZA" sz="1500" b="0" kern="1200" dirty="0"/>
                        <a:t>PEDs</a:t>
                      </a:r>
                      <a:r>
                        <a:rPr lang="en-ZA" sz="1500" kern="1200" dirty="0"/>
                        <a:t> with a </a:t>
                      </a:r>
                      <a:r>
                        <a:rPr lang="en-ZA" sz="1500" b="1" kern="1200" dirty="0"/>
                        <a:t>template for recording </a:t>
                      </a:r>
                      <a:r>
                        <a:rPr lang="en-ZA" sz="1500" b="0" kern="1200" dirty="0"/>
                        <a:t>principals</a:t>
                      </a:r>
                      <a:r>
                        <a:rPr lang="en-ZA" sz="1500" kern="1200" dirty="0"/>
                        <a:t> who have signed job descriptions</a:t>
                      </a:r>
                      <a:endParaRPr lang="en-US" sz="1500" dirty="0"/>
                    </a:p>
                  </a:txBody>
                  <a:tcPr/>
                </a:tc>
                <a:tc>
                  <a:txBody>
                    <a:bodyPr/>
                    <a:lstStyle/>
                    <a:p>
                      <a:pPr marL="285750" lvl="0" indent="-285750">
                        <a:buFont typeface="Arial" panose="020B0604020202020204" pitchFamily="34" charset="0"/>
                        <a:buChar char="•"/>
                      </a:pPr>
                      <a:r>
                        <a:rPr lang="en-ZA" sz="1500" kern="1200" dirty="0"/>
                        <a:t>An </a:t>
                      </a:r>
                      <a:r>
                        <a:rPr lang="en-ZA" sz="1500" b="1" kern="1200" dirty="0"/>
                        <a:t>agreemen</a:t>
                      </a:r>
                      <a:r>
                        <a:rPr lang="en-ZA" sz="1500" kern="1200" dirty="0"/>
                        <a:t>t has </a:t>
                      </a:r>
                      <a:r>
                        <a:rPr lang="en-ZA" sz="1500" b="1" kern="1200" dirty="0"/>
                        <a:t>not</a:t>
                      </a:r>
                      <a:r>
                        <a:rPr lang="en-ZA" sz="1500" kern="1200" dirty="0"/>
                        <a:t> been </a:t>
                      </a:r>
                      <a:r>
                        <a:rPr lang="en-ZA" sz="1500" b="1" kern="1200" dirty="0"/>
                        <a:t>finalised</a:t>
                      </a:r>
                      <a:r>
                        <a:rPr lang="en-ZA" sz="1500" kern="1200" dirty="0"/>
                        <a:t> by the Education Labour Relations Council.</a:t>
                      </a:r>
                    </a:p>
                    <a:p>
                      <a:pPr marL="285750" lvl="0" indent="-285750">
                        <a:buFont typeface="Arial" panose="020B0604020202020204" pitchFamily="34" charset="0"/>
                        <a:buChar char="•"/>
                      </a:pPr>
                      <a:r>
                        <a:rPr lang="en-ZA" sz="1500" b="1" kern="1200" dirty="0"/>
                        <a:t>Job descriptions </a:t>
                      </a:r>
                      <a:r>
                        <a:rPr lang="en-ZA" sz="1500" kern="1200" dirty="0"/>
                        <a:t>are currently used for reporting purposes.  </a:t>
                      </a:r>
                    </a:p>
                    <a:p>
                      <a:pPr marL="285750" indent="-285750" algn="just">
                        <a:buFont typeface="Arial" panose="020B0604020202020204" pitchFamily="34" charset="0"/>
                        <a:buChar char="•"/>
                      </a:pPr>
                      <a:r>
                        <a:rPr lang="en-ZA" sz="1500" kern="1200" dirty="0"/>
                        <a:t>DBE provided </a:t>
                      </a:r>
                      <a:r>
                        <a:rPr lang="en-ZA" sz="1500" b="0" kern="1200" dirty="0"/>
                        <a:t>PEDs</a:t>
                      </a:r>
                      <a:r>
                        <a:rPr lang="en-ZA" sz="1500" kern="1200" dirty="0"/>
                        <a:t> with a </a:t>
                      </a:r>
                      <a:r>
                        <a:rPr lang="en-ZA" sz="1500" b="1" kern="1200" dirty="0"/>
                        <a:t>template for recording </a:t>
                      </a:r>
                      <a:r>
                        <a:rPr lang="en-ZA" sz="1500" b="0" kern="1200" dirty="0"/>
                        <a:t>principals</a:t>
                      </a:r>
                      <a:r>
                        <a:rPr lang="en-ZA" sz="1500" kern="1200" dirty="0"/>
                        <a:t> who have signed job descriptions.</a:t>
                      </a:r>
                      <a:endParaRPr lang="en-US" sz="1500" dirty="0"/>
                    </a:p>
                  </a:txBody>
                  <a:tcPr/>
                </a:tc>
                <a:extLst>
                  <a:ext uri="{0D108BD9-81ED-4DB2-BD59-A6C34878D82A}">
                    <a16:rowId xmlns:a16="http://schemas.microsoft.com/office/drawing/2014/main" xmlns="" val="10001"/>
                  </a:ext>
                </a:extLst>
              </a:tr>
              <a:tr h="1667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Percentage of learners who completed the whole curriculum</a:t>
                      </a:r>
                      <a:endParaRPr lang="en-US" sz="15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latin typeface="+mn-lt"/>
                        </a:rPr>
                        <a:t>A</a:t>
                      </a:r>
                      <a:r>
                        <a:rPr lang="en-US" sz="1500" b="0" baseline="0" dirty="0">
                          <a:latin typeface="+mn-lt"/>
                        </a:rPr>
                        <a:t> </a:t>
                      </a:r>
                      <a:r>
                        <a:rPr lang="en-US" sz="1500" b="1" baseline="0" dirty="0">
                          <a:latin typeface="+mn-lt"/>
                        </a:rPr>
                        <a:t>new MTSF aligned</a:t>
                      </a:r>
                      <a:r>
                        <a:rPr lang="en-US" sz="1500" b="1" dirty="0">
                          <a:latin typeface="+mn-lt"/>
                        </a:rPr>
                        <a:t> PPM was developed</a:t>
                      </a:r>
                      <a:r>
                        <a:rPr lang="en-US" sz="1500" b="1" baseline="0" dirty="0">
                          <a:latin typeface="+mn-lt"/>
                        </a:rPr>
                        <a:t> </a:t>
                      </a:r>
                      <a:r>
                        <a:rPr lang="en-US" sz="1500" b="0" baseline="0" dirty="0">
                          <a:latin typeface="+mn-lt"/>
                        </a:rPr>
                        <a:t>for inclusion in PEDs APPs for </a:t>
                      </a:r>
                      <a:r>
                        <a:rPr lang="en-US" sz="1500" b="0" dirty="0">
                          <a:latin typeface="+mn-lt"/>
                        </a:rPr>
                        <a:t>2018/19 as PPM</a:t>
                      </a:r>
                      <a:r>
                        <a:rPr lang="en-US" sz="1500" b="0" baseline="0" dirty="0">
                          <a:latin typeface="+mn-lt"/>
                        </a:rPr>
                        <a:t> 219</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0" dirty="0">
                          <a:latin typeface="+mn-lt"/>
                        </a:rPr>
                        <a:t>The DBE is currently collaborating with </a:t>
                      </a:r>
                      <a:r>
                        <a:rPr lang="en-US" sz="1500" b="1" dirty="0">
                          <a:latin typeface="+mn-lt"/>
                        </a:rPr>
                        <a:t>UNICEF</a:t>
                      </a:r>
                      <a:r>
                        <a:rPr lang="en-US" sz="1500" b="0" dirty="0">
                          <a:latin typeface="+mn-lt"/>
                        </a:rPr>
                        <a:t> to develop a standardised Curriculum Coverage Solution to address this Indicator. </a:t>
                      </a:r>
                      <a:endParaRPr lang="en-US" sz="1500" dirty="0"/>
                    </a:p>
                  </a:txBody>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1" baseline="0" dirty="0">
                          <a:latin typeface="+mn-lt"/>
                        </a:rPr>
                        <a:t>Curriculum Coverage Tools </a:t>
                      </a:r>
                      <a:r>
                        <a:rPr lang="en-US" sz="1500" b="0" baseline="0" dirty="0">
                          <a:latin typeface="+mn-lt"/>
                        </a:rPr>
                        <a:t>for </a:t>
                      </a:r>
                      <a:r>
                        <a:rPr lang="en-US" sz="1500" b="1" baseline="0" dirty="0">
                          <a:latin typeface="+mn-lt"/>
                        </a:rPr>
                        <a:t>Mathematic</a:t>
                      </a:r>
                      <a:r>
                        <a:rPr lang="en-US" sz="1500" b="0" baseline="0" dirty="0">
                          <a:latin typeface="+mn-lt"/>
                        </a:rPr>
                        <a:t> and English First Additional Language for </a:t>
                      </a:r>
                      <a:r>
                        <a:rPr lang="en-US" sz="1500" b="1" baseline="0" dirty="0">
                          <a:latin typeface="+mn-lt"/>
                        </a:rPr>
                        <a:t>Grade 3,6, and 12 </a:t>
                      </a:r>
                      <a:r>
                        <a:rPr lang="en-US" sz="1500" b="0" baseline="0" dirty="0">
                          <a:latin typeface="+mn-lt"/>
                        </a:rPr>
                        <a:t>have been developed.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500" b="1" baseline="0" dirty="0">
                          <a:latin typeface="+mn-lt"/>
                        </a:rPr>
                        <a:t>Sampling guidelines </a:t>
                      </a:r>
                      <a:r>
                        <a:rPr lang="en-US" sz="1500" b="0" baseline="0" dirty="0">
                          <a:latin typeface="+mn-lt"/>
                        </a:rPr>
                        <a:t>are being developed to assist PEDs with the implementation of the indicator.</a:t>
                      </a:r>
                    </a:p>
                  </a:txBody>
                  <a:tcPr/>
                </a:tc>
                <a:extLst>
                  <a:ext uri="{0D108BD9-81ED-4DB2-BD59-A6C34878D82A}">
                    <a16:rowId xmlns:a16="http://schemas.microsoft.com/office/drawing/2014/main" xmlns="" val="10002"/>
                  </a:ext>
                </a:extLst>
              </a:tr>
              <a:tr h="1121474">
                <a:tc>
                  <a:txBody>
                    <a:bodyPr/>
                    <a:lstStyle/>
                    <a:p>
                      <a:pPr marL="0" marR="0" lvl="0" indent="0">
                        <a:spcBef>
                          <a:spcPts val="0"/>
                        </a:spcBef>
                        <a:spcAft>
                          <a:spcPts val="0"/>
                        </a:spcAft>
                        <a:buFont typeface="Symbol" panose="05050102010706020507" pitchFamily="18" charset="2"/>
                        <a:buNone/>
                      </a:pPr>
                      <a:r>
                        <a:rPr lang="en-US" sz="1500" kern="1200" dirty="0">
                          <a:solidFill>
                            <a:schemeClr val="dk1"/>
                          </a:solidFill>
                          <a:effectLst/>
                          <a:latin typeface="+mn-lt"/>
                          <a:ea typeface="+mn-ea"/>
                          <a:cs typeface="+mn-cs"/>
                        </a:rPr>
                        <a:t>Percentage of learners in schools that are funded at a minimum level</a:t>
                      </a:r>
                    </a:p>
                  </a:txBody>
                  <a:tcPr marL="68580" marR="68580" marT="0" marB="0"/>
                </a:tc>
                <a:tc>
                  <a:txBody>
                    <a:bodyPr/>
                    <a:lstStyle/>
                    <a:p>
                      <a:pPr marL="285750" marR="0" indent="-285750">
                        <a:spcBef>
                          <a:spcPts val="0"/>
                        </a:spcBef>
                        <a:spcAft>
                          <a:spcPts val="0"/>
                        </a:spcAft>
                        <a:buFont typeface="Arial" panose="020B0604020202020204" pitchFamily="34" charset="0"/>
                        <a:buChar char="•"/>
                      </a:pPr>
                      <a:r>
                        <a:rPr lang="en-US" sz="1500" b="0" kern="1200" baseline="0" dirty="0">
                          <a:solidFill>
                            <a:schemeClr val="dk1"/>
                          </a:solidFill>
                          <a:latin typeface="+mn-lt"/>
                          <a:ea typeface="+mn-ea"/>
                          <a:cs typeface="+mn-cs"/>
                        </a:rPr>
                        <a:t>Indicator crafted as  </a:t>
                      </a:r>
                      <a:r>
                        <a:rPr lang="en-US" sz="1500" b="1" kern="1200" baseline="0" dirty="0">
                          <a:solidFill>
                            <a:schemeClr val="dk1"/>
                          </a:solidFill>
                          <a:latin typeface="+mn-lt"/>
                          <a:ea typeface="+mn-ea"/>
                          <a:cs typeface="+mn-cs"/>
                        </a:rPr>
                        <a:t>PPM 223 </a:t>
                      </a:r>
                      <a:r>
                        <a:rPr lang="en-US" sz="1500" b="0" kern="1200" baseline="0" dirty="0">
                          <a:solidFill>
                            <a:schemeClr val="dk1"/>
                          </a:solidFill>
                          <a:latin typeface="+mn-lt"/>
                          <a:ea typeface="+mn-ea"/>
                          <a:cs typeface="+mn-cs"/>
                        </a:rPr>
                        <a:t>for inclusion in the PEDs APPs, it was adopted at the HEDCOM Sub Committee on PME on 05-06 October and presented at HEDCOM on 16 October 2017</a:t>
                      </a:r>
                    </a:p>
                  </a:txBody>
                  <a:tcPr marL="68580" marR="68580" marT="0" marB="0"/>
                </a:tc>
                <a:tc>
                  <a:txBody>
                    <a:bodyPr/>
                    <a:lstStyle/>
                    <a:p>
                      <a:pPr marL="285750" marR="0" indent="-285750">
                        <a:spcBef>
                          <a:spcPts val="0"/>
                        </a:spcBef>
                        <a:spcAft>
                          <a:spcPts val="0"/>
                        </a:spcAft>
                        <a:buFont typeface="Arial" panose="020B0604020202020204" pitchFamily="34" charset="0"/>
                        <a:buChar char="•"/>
                      </a:pPr>
                      <a:r>
                        <a:rPr lang="en-US" sz="1500" b="0" kern="1200" baseline="0" dirty="0">
                          <a:solidFill>
                            <a:schemeClr val="dk1"/>
                          </a:solidFill>
                          <a:latin typeface="+mn-lt"/>
                          <a:ea typeface="+mn-ea"/>
                          <a:cs typeface="+mn-cs"/>
                        </a:rPr>
                        <a:t>Indicator crafted as  </a:t>
                      </a:r>
                      <a:r>
                        <a:rPr lang="en-US" sz="1500" b="1" kern="1200" baseline="0" dirty="0">
                          <a:solidFill>
                            <a:schemeClr val="dk1"/>
                          </a:solidFill>
                          <a:latin typeface="+mn-lt"/>
                          <a:ea typeface="+mn-ea"/>
                          <a:cs typeface="+mn-cs"/>
                        </a:rPr>
                        <a:t>PPM 223 </a:t>
                      </a:r>
                      <a:r>
                        <a:rPr lang="en-US" sz="1500" b="0" kern="1200" baseline="0" dirty="0">
                          <a:solidFill>
                            <a:schemeClr val="dk1"/>
                          </a:solidFill>
                          <a:latin typeface="+mn-lt"/>
                          <a:ea typeface="+mn-ea"/>
                          <a:cs typeface="+mn-cs"/>
                        </a:rPr>
                        <a:t>for inclusion in the Provincial APPs for the 2019/20 Financial year. </a:t>
                      </a: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20</a:t>
            </a:fld>
            <a:endParaRPr lang="en-ZA" dirty="0"/>
          </a:p>
        </p:txBody>
      </p:sp>
      <p:pic>
        <p:nvPicPr>
          <p:cNvPr id="3" name="Picture 2"/>
          <p:cNvPicPr>
            <a:picLocks noChangeAspect="1"/>
          </p:cNvPicPr>
          <p:nvPr/>
        </p:nvPicPr>
        <p:blipFill>
          <a:blip r:embed="rId2" cstate="print"/>
          <a:stretch>
            <a:fillRect/>
          </a:stretch>
        </p:blipFill>
        <p:spPr>
          <a:xfrm>
            <a:off x="179512" y="6139307"/>
            <a:ext cx="1548518" cy="688908"/>
          </a:xfrm>
          <a:prstGeom prst="rect">
            <a:avLst/>
          </a:prstGeom>
        </p:spPr>
      </p:pic>
      <p:sp>
        <p:nvSpPr>
          <p:cNvPr id="6" name="Slide Number Placeholder 3"/>
          <p:cNvSpPr txBox="1">
            <a:spLocks/>
          </p:cNvSpPr>
          <p:nvPr/>
        </p:nvSpPr>
        <p:spPr>
          <a:xfrm>
            <a:off x="7452320" y="6356351"/>
            <a:ext cx="36004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20</a:t>
            </a:r>
            <a:endParaRPr lang="en-ZA" dirty="0"/>
          </a:p>
        </p:txBody>
      </p:sp>
    </p:spTree>
    <p:extLst>
      <p:ext uri="{BB962C8B-B14F-4D97-AF65-F5344CB8AC3E}">
        <p14:creationId xmlns:p14="http://schemas.microsoft.com/office/powerpoint/2010/main" xmlns="" val="1908873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9144000" cy="836712"/>
          </a:xfrm>
        </p:spPr>
        <p:txBody>
          <a:bodyPr>
            <a:normAutofit/>
          </a:bodyPr>
          <a:lstStyle/>
          <a:p>
            <a:r>
              <a:rPr lang="en-US" sz="2800" b="1" dirty="0">
                <a:solidFill>
                  <a:schemeClr val="accent2"/>
                </a:solidFill>
                <a:cs typeface="Arial" panose="020B0604020202020204" pitchFamily="34" charset="0"/>
              </a:rPr>
              <a:t>PROGRESS ON ALIGNMENT BETWEEN APP AND MTSF</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67475914"/>
              </p:ext>
            </p:extLst>
          </p:nvPr>
        </p:nvGraphicFramePr>
        <p:xfrm>
          <a:off x="-2" y="746612"/>
          <a:ext cx="9144001" cy="5346684"/>
        </p:xfrm>
        <a:graphic>
          <a:graphicData uri="http://schemas.openxmlformats.org/drawingml/2006/table">
            <a:tbl>
              <a:tblPr firstRow="1" bandRow="1">
                <a:tableStyleId>{21E4AEA4-8DFA-4A89-87EB-49C32662AFE0}</a:tableStyleId>
              </a:tblPr>
              <a:tblGrid>
                <a:gridCol w="2533506">
                  <a:extLst>
                    <a:ext uri="{9D8B030D-6E8A-4147-A177-3AD203B41FA5}">
                      <a16:colId xmlns:a16="http://schemas.microsoft.com/office/drawing/2014/main" xmlns="" val="20000"/>
                    </a:ext>
                  </a:extLst>
                </a:gridCol>
                <a:gridCol w="3378698">
                  <a:extLst>
                    <a:ext uri="{9D8B030D-6E8A-4147-A177-3AD203B41FA5}">
                      <a16:colId xmlns:a16="http://schemas.microsoft.com/office/drawing/2014/main" xmlns="" val="20002"/>
                    </a:ext>
                  </a:extLst>
                </a:gridCol>
                <a:gridCol w="3231797">
                  <a:extLst>
                    <a:ext uri="{9D8B030D-6E8A-4147-A177-3AD203B41FA5}">
                      <a16:colId xmlns:a16="http://schemas.microsoft.com/office/drawing/2014/main" xmlns="" val="622269754"/>
                    </a:ext>
                  </a:extLst>
                </a:gridCol>
              </a:tblGrid>
              <a:tr h="378032">
                <a:tc>
                  <a:txBody>
                    <a:bodyPr/>
                    <a:lstStyle/>
                    <a:p>
                      <a:r>
                        <a:rPr lang="en-US" sz="1600" dirty="0"/>
                        <a:t>Indicator</a:t>
                      </a:r>
                    </a:p>
                  </a:txBody>
                  <a:tcPr/>
                </a:tc>
                <a:tc>
                  <a:txBody>
                    <a:bodyPr/>
                    <a:lstStyle/>
                    <a:p>
                      <a:r>
                        <a:rPr lang="en-US" sz="1600" dirty="0"/>
                        <a:t>Progress at March 2018</a:t>
                      </a:r>
                    </a:p>
                  </a:txBody>
                  <a:tcPr/>
                </a:tc>
                <a:tc>
                  <a:txBody>
                    <a:bodyPr/>
                    <a:lstStyle/>
                    <a:p>
                      <a:r>
                        <a:rPr lang="en-US" sz="1600" dirty="0"/>
                        <a:t>Progress since March 2018 to date</a:t>
                      </a:r>
                    </a:p>
                  </a:txBody>
                  <a:tcPr/>
                </a:tc>
                <a:extLst>
                  <a:ext uri="{0D108BD9-81ED-4DB2-BD59-A6C34878D82A}">
                    <a16:rowId xmlns:a16="http://schemas.microsoft.com/office/drawing/2014/main" xmlns="" val="10000"/>
                  </a:ext>
                </a:extLst>
              </a:tr>
              <a:tr h="1162013">
                <a:tc>
                  <a:txBody>
                    <a:bodyPr/>
                    <a:lstStyle/>
                    <a:p>
                      <a:pPr marL="0" marR="0" lvl="0" indent="0">
                        <a:spcBef>
                          <a:spcPts val="0"/>
                        </a:spcBef>
                        <a:spcAft>
                          <a:spcPts val="0"/>
                        </a:spcAft>
                        <a:buFont typeface="Symbol" panose="05050102010706020507" pitchFamily="18" charset="2"/>
                        <a:buNone/>
                      </a:pPr>
                      <a:r>
                        <a:rPr lang="en-US" sz="1500" kern="1200" dirty="0">
                          <a:solidFill>
                            <a:schemeClr val="dk1"/>
                          </a:solidFill>
                          <a:effectLst/>
                          <a:latin typeface="+mn-lt"/>
                          <a:ea typeface="+mn-ea"/>
                          <a:cs typeface="+mn-cs"/>
                        </a:rPr>
                        <a:t>Percentage of schools with full set financial management responsibility on the basis of assessment</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The indicator crafted as a </a:t>
                      </a:r>
                      <a:r>
                        <a:rPr lang="en-US" sz="1500" b="1" kern="1200" dirty="0">
                          <a:solidFill>
                            <a:schemeClr val="dk1"/>
                          </a:solidFill>
                          <a:effectLst/>
                          <a:latin typeface="+mn-lt"/>
                          <a:ea typeface="+mn-ea"/>
                          <a:cs typeface="+mn-cs"/>
                        </a:rPr>
                        <a:t>PPM 222 </a:t>
                      </a:r>
                      <a:r>
                        <a:rPr lang="en-US" sz="1500" kern="1200" dirty="0">
                          <a:solidFill>
                            <a:schemeClr val="dk1"/>
                          </a:solidFill>
                          <a:effectLst/>
                          <a:latin typeface="+mn-lt"/>
                          <a:ea typeface="+mn-ea"/>
                          <a:cs typeface="+mn-cs"/>
                        </a:rPr>
                        <a:t>for inclusion in the PEDs APPs,  adopted at the HEDCOM Sub Committee on PME on 05-06 October and presented at HEDCOM on 16 October 2017</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The indicator crafted as a </a:t>
                      </a:r>
                      <a:r>
                        <a:rPr lang="en-US" sz="1500" b="1" kern="1200" dirty="0">
                          <a:solidFill>
                            <a:schemeClr val="dk1"/>
                          </a:solidFill>
                          <a:effectLst/>
                          <a:latin typeface="+mn-lt"/>
                          <a:ea typeface="+mn-ea"/>
                          <a:cs typeface="+mn-cs"/>
                        </a:rPr>
                        <a:t>PPM 222 </a:t>
                      </a:r>
                      <a:r>
                        <a:rPr lang="en-US" sz="1500" kern="1200" dirty="0">
                          <a:solidFill>
                            <a:schemeClr val="dk1"/>
                          </a:solidFill>
                          <a:effectLst/>
                          <a:latin typeface="+mn-lt"/>
                          <a:ea typeface="+mn-ea"/>
                          <a:cs typeface="+mn-cs"/>
                        </a:rPr>
                        <a:t>for inclusion in the Provincial</a:t>
                      </a:r>
                      <a:r>
                        <a:rPr lang="en-US" sz="1500" kern="1200" baseline="0" dirty="0">
                          <a:solidFill>
                            <a:schemeClr val="dk1"/>
                          </a:solidFill>
                          <a:effectLst/>
                          <a:latin typeface="+mn-lt"/>
                          <a:ea typeface="+mn-ea"/>
                          <a:cs typeface="+mn-cs"/>
                        </a:rPr>
                        <a:t> APPs for 2019/20 Financial year.</a:t>
                      </a:r>
                    </a:p>
                  </a:txBody>
                  <a:tcPr marL="68580" marR="68580" marT="0" marB="0"/>
                </a:tc>
                <a:extLst>
                  <a:ext uri="{0D108BD9-81ED-4DB2-BD59-A6C34878D82A}">
                    <a16:rowId xmlns:a16="http://schemas.microsoft.com/office/drawing/2014/main" xmlns="" val="10001"/>
                  </a:ext>
                </a:extLst>
              </a:tr>
              <a:tr h="2076349">
                <a:tc>
                  <a:txBody>
                    <a:bodyPr/>
                    <a:lstStyle/>
                    <a:p>
                      <a:pPr marL="0" marR="0" indent="0">
                        <a:spcBef>
                          <a:spcPts val="0"/>
                        </a:spcBef>
                        <a:spcAft>
                          <a:spcPts val="0"/>
                        </a:spcAft>
                      </a:pPr>
                      <a:r>
                        <a:rPr lang="en-US" sz="1500" kern="1200" dirty="0">
                          <a:solidFill>
                            <a:schemeClr val="dk1"/>
                          </a:solidFill>
                          <a:effectLst/>
                          <a:latin typeface="+mn-lt"/>
                          <a:ea typeface="+mn-ea"/>
                          <a:cs typeface="+mn-cs"/>
                        </a:rPr>
                        <a:t>Percentage of schools visited at least twice a year by District officials (including subject advisors) for monitoring and support purposes</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The indicator was crafted as a </a:t>
                      </a:r>
                      <a:r>
                        <a:rPr lang="en-US" sz="1500" b="1" kern="1200" dirty="0">
                          <a:solidFill>
                            <a:schemeClr val="dk1"/>
                          </a:solidFill>
                          <a:effectLst/>
                          <a:latin typeface="+mn-lt"/>
                          <a:ea typeface="+mn-ea"/>
                          <a:cs typeface="+mn-cs"/>
                        </a:rPr>
                        <a:t>PPM 104 </a:t>
                      </a:r>
                      <a:r>
                        <a:rPr lang="en-US" sz="1500" kern="1200" dirty="0">
                          <a:solidFill>
                            <a:schemeClr val="dk1"/>
                          </a:solidFill>
                          <a:effectLst/>
                          <a:latin typeface="+mn-lt"/>
                          <a:ea typeface="+mn-ea"/>
                          <a:cs typeface="+mn-cs"/>
                        </a:rPr>
                        <a:t>for inclusion within the PEDs APPs was adopted at the HEDCOM Sub Committee on PME</a:t>
                      </a:r>
                      <a:r>
                        <a:rPr lang="en-US" sz="1500" kern="1200" baseline="0" dirty="0">
                          <a:solidFill>
                            <a:schemeClr val="dk1"/>
                          </a:solidFill>
                          <a:effectLst/>
                          <a:latin typeface="+mn-lt"/>
                          <a:ea typeface="+mn-ea"/>
                          <a:cs typeface="+mn-cs"/>
                        </a:rPr>
                        <a:t> </a:t>
                      </a:r>
                      <a:r>
                        <a:rPr lang="en-US" sz="1500" kern="1200" dirty="0">
                          <a:solidFill>
                            <a:schemeClr val="dk1"/>
                          </a:solidFill>
                          <a:effectLst/>
                          <a:latin typeface="+mn-lt"/>
                          <a:ea typeface="+mn-ea"/>
                          <a:cs typeface="+mn-cs"/>
                        </a:rPr>
                        <a:t>on 05-06 October</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500" kern="1200" dirty="0">
                          <a:solidFill>
                            <a:schemeClr val="dk1"/>
                          </a:solidFill>
                          <a:effectLst/>
                          <a:latin typeface="+mn-lt"/>
                          <a:ea typeface="+mn-ea"/>
                          <a:cs typeface="+mn-cs"/>
                        </a:rPr>
                        <a:t>The Indicator is included in the </a:t>
                      </a:r>
                      <a:r>
                        <a:rPr lang="en-US" sz="1500" b="1" kern="1200" dirty="0">
                          <a:solidFill>
                            <a:schemeClr val="dk1"/>
                          </a:solidFill>
                          <a:effectLst/>
                          <a:latin typeface="+mn-lt"/>
                          <a:ea typeface="+mn-ea"/>
                          <a:cs typeface="+mn-cs"/>
                        </a:rPr>
                        <a:t>DBE APP for 2019/20 Financial Year as Indicator 4.5.4 </a:t>
                      </a:r>
                    </a:p>
                    <a:p>
                      <a:pPr marL="0" marR="0">
                        <a:spcBef>
                          <a:spcPts val="0"/>
                        </a:spcBef>
                        <a:spcAft>
                          <a:spcPts val="0"/>
                        </a:spcAft>
                      </a:pPr>
                      <a:r>
                        <a:rPr lang="en-US" sz="1500" kern="1200" dirty="0">
                          <a:solidFill>
                            <a:schemeClr val="dk1"/>
                          </a:solidFill>
                          <a:effectLst/>
                          <a:latin typeface="+mn-lt"/>
                          <a:ea typeface="+mn-ea"/>
                          <a:cs typeface="+mn-cs"/>
                        </a:rPr>
                        <a:t>Percentage of underperforming schools visited at least twice a year by district officials for monitoring and support purposes.</a:t>
                      </a:r>
                    </a:p>
                    <a:p>
                      <a:pPr marL="0" marR="0">
                        <a:spcBef>
                          <a:spcPts val="0"/>
                        </a:spcBef>
                        <a:spcAft>
                          <a:spcPts val="0"/>
                        </a:spcAft>
                      </a:pPr>
                      <a:r>
                        <a:rPr lang="en-US" sz="1500" kern="1200" dirty="0">
                          <a:solidFill>
                            <a:schemeClr val="dk1"/>
                          </a:solidFill>
                          <a:effectLst/>
                          <a:latin typeface="+mn-lt"/>
                          <a:ea typeface="+mn-ea"/>
                          <a:cs typeface="+mn-cs"/>
                        </a:rPr>
                        <a:t>The indicator was crafted as a </a:t>
                      </a:r>
                      <a:r>
                        <a:rPr lang="en-US" sz="1500" b="1" kern="1200" dirty="0">
                          <a:solidFill>
                            <a:schemeClr val="dk1"/>
                          </a:solidFill>
                          <a:effectLst/>
                          <a:latin typeface="+mn-lt"/>
                          <a:ea typeface="+mn-ea"/>
                          <a:cs typeface="+mn-cs"/>
                        </a:rPr>
                        <a:t>PPM 104 </a:t>
                      </a:r>
                      <a:r>
                        <a:rPr lang="en-US" sz="1500" kern="1200" dirty="0">
                          <a:solidFill>
                            <a:schemeClr val="dk1"/>
                          </a:solidFill>
                          <a:effectLst/>
                          <a:latin typeface="+mn-lt"/>
                          <a:ea typeface="+mn-ea"/>
                          <a:cs typeface="+mn-cs"/>
                        </a:rPr>
                        <a:t>and it</a:t>
                      </a:r>
                      <a:r>
                        <a:rPr lang="en-US" sz="1500" kern="1200" baseline="0" dirty="0">
                          <a:solidFill>
                            <a:schemeClr val="dk1"/>
                          </a:solidFill>
                          <a:effectLst/>
                          <a:latin typeface="+mn-lt"/>
                          <a:ea typeface="+mn-ea"/>
                          <a:cs typeface="+mn-cs"/>
                        </a:rPr>
                        <a:t> is included in the Provincial APPs </a:t>
                      </a:r>
                      <a:endParaRPr lang="en-US" sz="1500" kern="1200" dirty="0">
                        <a:solidFill>
                          <a:schemeClr val="dk1"/>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r h="1730290">
                <a:tc>
                  <a:txBody>
                    <a:bodyPr/>
                    <a:lstStyle/>
                    <a:p>
                      <a:pPr marL="0" marR="0" lvl="0" indent="0">
                        <a:spcBef>
                          <a:spcPts val="0"/>
                        </a:spcBef>
                        <a:spcAft>
                          <a:spcPts val="0"/>
                        </a:spcAft>
                        <a:buFont typeface="Symbol" panose="05050102010706020507" pitchFamily="18" charset="2"/>
                        <a:buNone/>
                      </a:pPr>
                      <a:r>
                        <a:rPr lang="en-US" sz="1500" kern="1200" dirty="0">
                          <a:solidFill>
                            <a:schemeClr val="dk1"/>
                          </a:solidFill>
                          <a:effectLst/>
                          <a:latin typeface="+mn-lt"/>
                          <a:ea typeface="+mn-ea"/>
                          <a:cs typeface="+mn-cs"/>
                        </a:rPr>
                        <a:t>Complete and consistent post provisioning policy and regulation in place and proceed with implementation and monitoring.</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The Indicator is included in the </a:t>
                      </a:r>
                      <a:r>
                        <a:rPr lang="en-US" sz="1500" b="1" kern="1200" dirty="0">
                          <a:solidFill>
                            <a:schemeClr val="dk1"/>
                          </a:solidFill>
                          <a:effectLst/>
                          <a:latin typeface="+mn-lt"/>
                          <a:ea typeface="+mn-ea"/>
                          <a:cs typeface="+mn-cs"/>
                        </a:rPr>
                        <a:t>DBE APP as Indicator 3.5.1 </a:t>
                      </a:r>
                    </a:p>
                    <a:p>
                      <a:pPr marL="0" marR="0">
                        <a:spcBef>
                          <a:spcPts val="0"/>
                        </a:spcBef>
                        <a:spcAft>
                          <a:spcPts val="0"/>
                        </a:spcAft>
                      </a:pPr>
                      <a:r>
                        <a:rPr lang="en-US" sz="1500" kern="1200" dirty="0">
                          <a:solidFill>
                            <a:schemeClr val="dk1"/>
                          </a:solidFill>
                          <a:effectLst/>
                          <a:latin typeface="+mn-lt"/>
                          <a:ea typeface="+mn-ea"/>
                          <a:cs typeface="+mn-cs"/>
                        </a:rPr>
                        <a:t>Number of PEDs that had their post provisioning process assessed for compliance with the post- provisioning norms and standards.</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The Indicator is included in the </a:t>
                      </a:r>
                      <a:r>
                        <a:rPr lang="en-US" sz="1500" b="1" kern="1200" dirty="0">
                          <a:solidFill>
                            <a:schemeClr val="dk1"/>
                          </a:solidFill>
                          <a:effectLst/>
                          <a:latin typeface="+mn-lt"/>
                          <a:ea typeface="+mn-ea"/>
                          <a:cs typeface="+mn-cs"/>
                        </a:rPr>
                        <a:t>DBE APP as Indicator 3.5.1 </a:t>
                      </a:r>
                    </a:p>
                    <a:p>
                      <a:pPr marL="0" marR="0">
                        <a:spcBef>
                          <a:spcPts val="0"/>
                        </a:spcBef>
                        <a:spcAft>
                          <a:spcPts val="0"/>
                        </a:spcAft>
                      </a:pPr>
                      <a:r>
                        <a:rPr lang="en-US" sz="1500" kern="1200" dirty="0">
                          <a:solidFill>
                            <a:schemeClr val="dk1"/>
                          </a:solidFill>
                          <a:effectLst/>
                          <a:latin typeface="+mn-lt"/>
                          <a:ea typeface="+mn-ea"/>
                          <a:cs typeface="+mn-cs"/>
                        </a:rPr>
                        <a:t>Number of PEDs that had their post provisioning process assessed for compliance with the post- provisioning norms and standards.</a:t>
                      </a: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21</a:t>
            </a:fld>
            <a:endParaRPr lang="en-ZA" dirty="0"/>
          </a:p>
        </p:txBody>
      </p:sp>
      <p:pic>
        <p:nvPicPr>
          <p:cNvPr id="3" name="Picture 2"/>
          <p:cNvPicPr>
            <a:picLocks noChangeAspect="1"/>
          </p:cNvPicPr>
          <p:nvPr/>
        </p:nvPicPr>
        <p:blipFill>
          <a:blip r:embed="rId2" cstate="print"/>
          <a:stretch>
            <a:fillRect/>
          </a:stretch>
        </p:blipFill>
        <p:spPr>
          <a:xfrm>
            <a:off x="107504" y="6093296"/>
            <a:ext cx="1548518" cy="688908"/>
          </a:xfrm>
          <a:prstGeom prst="rect">
            <a:avLst/>
          </a:prstGeom>
        </p:spPr>
      </p:pic>
      <p:sp>
        <p:nvSpPr>
          <p:cNvPr id="6" name="Slide Number Placeholder 3"/>
          <p:cNvSpPr txBox="1">
            <a:spLocks/>
          </p:cNvSpPr>
          <p:nvPr/>
        </p:nvSpPr>
        <p:spPr>
          <a:xfrm>
            <a:off x="7452320" y="6356351"/>
            <a:ext cx="36004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21</a:t>
            </a:r>
            <a:endParaRPr lang="en-ZA" dirty="0"/>
          </a:p>
        </p:txBody>
      </p:sp>
    </p:spTree>
    <p:extLst>
      <p:ext uri="{BB962C8B-B14F-4D97-AF65-F5344CB8AC3E}">
        <p14:creationId xmlns:p14="http://schemas.microsoft.com/office/powerpoint/2010/main" xmlns="" val="12441385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9144000" cy="692695"/>
          </a:xfrm>
        </p:spPr>
        <p:txBody>
          <a:bodyPr>
            <a:normAutofit/>
          </a:bodyPr>
          <a:lstStyle/>
          <a:p>
            <a:r>
              <a:rPr lang="en-US" sz="2800" b="1" dirty="0">
                <a:solidFill>
                  <a:schemeClr val="accent2"/>
                </a:solidFill>
                <a:cs typeface="Arial" panose="020B0604020202020204" pitchFamily="34" charset="0"/>
              </a:rPr>
              <a:t>PROGRESS ON ALIGNMENT BETWEEN APP AND MTSF</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763351135"/>
              </p:ext>
            </p:extLst>
          </p:nvPr>
        </p:nvGraphicFramePr>
        <p:xfrm>
          <a:off x="179513" y="692695"/>
          <a:ext cx="8784976" cy="5328593"/>
        </p:xfrm>
        <a:graphic>
          <a:graphicData uri="http://schemas.openxmlformats.org/drawingml/2006/table">
            <a:tbl>
              <a:tblPr firstRow="1" bandRow="1">
                <a:tableStyleId>{21E4AEA4-8DFA-4A89-87EB-49C32662AFE0}</a:tableStyleId>
              </a:tblPr>
              <a:tblGrid>
                <a:gridCol w="2414637">
                  <a:extLst>
                    <a:ext uri="{9D8B030D-6E8A-4147-A177-3AD203B41FA5}">
                      <a16:colId xmlns:a16="http://schemas.microsoft.com/office/drawing/2014/main" xmlns="" val="20000"/>
                    </a:ext>
                  </a:extLst>
                </a:gridCol>
                <a:gridCol w="3455417">
                  <a:extLst>
                    <a:ext uri="{9D8B030D-6E8A-4147-A177-3AD203B41FA5}">
                      <a16:colId xmlns:a16="http://schemas.microsoft.com/office/drawing/2014/main" xmlns="" val="20002"/>
                    </a:ext>
                  </a:extLst>
                </a:gridCol>
                <a:gridCol w="2914922">
                  <a:extLst>
                    <a:ext uri="{9D8B030D-6E8A-4147-A177-3AD203B41FA5}">
                      <a16:colId xmlns:a16="http://schemas.microsoft.com/office/drawing/2014/main" xmlns="" val="3001678481"/>
                    </a:ext>
                  </a:extLst>
                </a:gridCol>
              </a:tblGrid>
              <a:tr h="724814">
                <a:tc>
                  <a:txBody>
                    <a:bodyPr/>
                    <a:lstStyle/>
                    <a:p>
                      <a:r>
                        <a:rPr lang="en-US" sz="1800" dirty="0"/>
                        <a:t>Indicator</a:t>
                      </a:r>
                    </a:p>
                  </a:txBody>
                  <a:tcPr/>
                </a:tc>
                <a:tc>
                  <a:txBody>
                    <a:bodyPr/>
                    <a:lstStyle/>
                    <a:p>
                      <a:r>
                        <a:rPr lang="en-US" sz="1800" dirty="0"/>
                        <a:t>Progress at March 2018</a:t>
                      </a:r>
                    </a:p>
                  </a:txBody>
                  <a:tcPr/>
                </a:tc>
                <a:tc>
                  <a:txBody>
                    <a:bodyPr/>
                    <a:lstStyle/>
                    <a:p>
                      <a:r>
                        <a:rPr lang="en-US" sz="1800" dirty="0"/>
                        <a:t>Progress since March 2018 to date</a:t>
                      </a:r>
                    </a:p>
                  </a:txBody>
                  <a:tcPr/>
                </a:tc>
                <a:extLst>
                  <a:ext uri="{0D108BD9-81ED-4DB2-BD59-A6C34878D82A}">
                    <a16:rowId xmlns:a16="http://schemas.microsoft.com/office/drawing/2014/main" xmlns="" val="10000"/>
                  </a:ext>
                </a:extLst>
              </a:tr>
              <a:tr h="4603779">
                <a:tc>
                  <a:txBody>
                    <a:bodyPr/>
                    <a:lstStyle/>
                    <a:p>
                      <a:pPr marL="0" marR="0" lvl="0" indent="0">
                        <a:spcBef>
                          <a:spcPts val="0"/>
                        </a:spcBef>
                        <a:spcAft>
                          <a:spcPts val="0"/>
                        </a:spcAft>
                        <a:buFont typeface="Symbol" panose="05050102010706020507" pitchFamily="18" charset="2"/>
                        <a:buNone/>
                      </a:pPr>
                      <a:r>
                        <a:rPr lang="en-US" sz="1500" kern="1200" dirty="0">
                          <a:solidFill>
                            <a:schemeClr val="dk1"/>
                          </a:solidFill>
                          <a:effectLst/>
                          <a:latin typeface="+mn-lt"/>
                          <a:ea typeface="+mn-ea"/>
                          <a:cs typeface="+mn-cs"/>
                        </a:rPr>
                        <a:t>Percentage of school principal rating the support service being satisfactory</a:t>
                      </a:r>
                    </a:p>
                    <a:p>
                      <a:pPr marL="457200" marR="0">
                        <a:spcBef>
                          <a:spcPts val="0"/>
                        </a:spcBef>
                        <a:spcAft>
                          <a:spcPts val="0"/>
                        </a:spcAft>
                      </a:pPr>
                      <a:r>
                        <a:rPr lang="en-US" sz="1500" kern="1200" dirty="0">
                          <a:solidFill>
                            <a:schemeClr val="dk1"/>
                          </a:solidFill>
                          <a:effectLst/>
                          <a:latin typeface="+mn-lt"/>
                          <a:ea typeface="+mn-ea"/>
                          <a:cs typeface="+mn-cs"/>
                        </a:rPr>
                        <a:t> </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Indicator in the DBE </a:t>
                      </a:r>
                      <a:r>
                        <a:rPr lang="en-US" sz="1500" b="1" kern="1200" dirty="0">
                          <a:solidFill>
                            <a:schemeClr val="dk1"/>
                          </a:solidFill>
                          <a:effectLst/>
                          <a:latin typeface="+mn-lt"/>
                          <a:ea typeface="+mn-ea"/>
                          <a:cs typeface="+mn-cs"/>
                        </a:rPr>
                        <a:t>APP 2017/18 is</a:t>
                      </a:r>
                      <a:r>
                        <a:rPr lang="en-US" sz="1500" b="1" kern="1200" baseline="0" dirty="0">
                          <a:solidFill>
                            <a:schemeClr val="dk1"/>
                          </a:solidFill>
                          <a:effectLst/>
                          <a:latin typeface="+mn-lt"/>
                          <a:ea typeface="+mn-ea"/>
                          <a:cs typeface="+mn-cs"/>
                        </a:rPr>
                        <a:t> </a:t>
                      </a:r>
                      <a:r>
                        <a:rPr lang="en-US" sz="1500" kern="1200" baseline="0" dirty="0">
                          <a:solidFill>
                            <a:schemeClr val="dk1"/>
                          </a:solidFill>
                          <a:effectLst/>
                          <a:latin typeface="+mn-lt"/>
                          <a:ea typeface="+mn-ea"/>
                          <a:cs typeface="+mn-cs"/>
                        </a:rPr>
                        <a:t>based on an Improvement Plan</a:t>
                      </a:r>
                      <a:r>
                        <a:rPr lang="en-US" sz="1500" kern="1200" dirty="0">
                          <a:solidFill>
                            <a:schemeClr val="dk1"/>
                          </a:solidFill>
                          <a:effectLst/>
                          <a:latin typeface="+mn-lt"/>
                          <a:ea typeface="+mn-ea"/>
                          <a:cs typeface="+mn-cs"/>
                        </a:rPr>
                        <a:t>, for 2018/19 the</a:t>
                      </a:r>
                      <a:r>
                        <a:rPr lang="en-US" sz="1500" kern="1200" baseline="0" dirty="0">
                          <a:solidFill>
                            <a:schemeClr val="dk1"/>
                          </a:solidFill>
                          <a:effectLst/>
                          <a:latin typeface="+mn-lt"/>
                          <a:ea typeface="+mn-ea"/>
                          <a:cs typeface="+mn-cs"/>
                        </a:rPr>
                        <a:t> MTSF indicator is included, </a:t>
                      </a:r>
                      <a:r>
                        <a:rPr lang="en-US" sz="1500" kern="1200" dirty="0">
                          <a:solidFill>
                            <a:schemeClr val="dk1"/>
                          </a:solidFill>
                          <a:effectLst/>
                          <a:latin typeface="+mn-lt"/>
                          <a:ea typeface="+mn-ea"/>
                          <a:cs typeface="+mn-cs"/>
                        </a:rPr>
                        <a:t>also crafted as PPM 107 for inclusion in the PED APPs</a:t>
                      </a:r>
                    </a:p>
                  </a:txBody>
                  <a:tcPr marL="68580" marR="68580" marT="0" marB="0"/>
                </a:tc>
                <a:tc>
                  <a:txBody>
                    <a:bodyPr/>
                    <a:lstStyle/>
                    <a:p>
                      <a:pPr marL="0" marR="0" indent="0">
                        <a:spcBef>
                          <a:spcPts val="0"/>
                        </a:spcBef>
                        <a:spcAft>
                          <a:spcPts val="0"/>
                        </a:spcAft>
                        <a:buFont typeface="Arial" panose="020B0604020202020204" pitchFamily="34" charset="0"/>
                        <a:buNone/>
                      </a:pPr>
                      <a:r>
                        <a:rPr lang="en-US" sz="1500" kern="1200" dirty="0">
                          <a:solidFill>
                            <a:schemeClr val="tx1"/>
                          </a:solidFill>
                          <a:effectLst/>
                          <a:latin typeface="+mn-lt"/>
                          <a:ea typeface="+mn-ea"/>
                          <a:cs typeface="+mn-cs"/>
                        </a:rPr>
                        <a:t>The</a:t>
                      </a:r>
                      <a:r>
                        <a:rPr lang="en-US" sz="1500" kern="1200" baseline="0" dirty="0">
                          <a:solidFill>
                            <a:schemeClr val="tx1"/>
                          </a:solidFill>
                          <a:effectLst/>
                          <a:latin typeface="+mn-lt"/>
                          <a:ea typeface="+mn-ea"/>
                          <a:cs typeface="+mn-cs"/>
                        </a:rPr>
                        <a:t> indicator has been reported in the 2017/18 Annual Report and improvement plans on all the districts that areas were rated unsatisfactory were developed. </a:t>
                      </a:r>
                    </a:p>
                    <a:p>
                      <a:pPr marL="0" marR="0" indent="0">
                        <a:spcBef>
                          <a:spcPts val="0"/>
                        </a:spcBef>
                        <a:spcAft>
                          <a:spcPts val="0"/>
                        </a:spcAft>
                        <a:buFont typeface="Arial" panose="020B0604020202020204" pitchFamily="34" charset="0"/>
                        <a:buNone/>
                      </a:pPr>
                      <a:r>
                        <a:rPr lang="en-US" sz="1500" kern="1200" baseline="0" dirty="0">
                          <a:solidFill>
                            <a:schemeClr val="tx1"/>
                          </a:solidFill>
                          <a:effectLst/>
                          <a:latin typeface="+mn-lt"/>
                          <a:ea typeface="+mn-ea"/>
                          <a:cs typeface="+mn-cs"/>
                        </a:rPr>
                        <a:t>The indicator has been reported in the 1</a:t>
                      </a:r>
                      <a:r>
                        <a:rPr lang="en-US" sz="1500" kern="1200" baseline="30000" dirty="0">
                          <a:solidFill>
                            <a:schemeClr val="tx1"/>
                          </a:solidFill>
                          <a:effectLst/>
                          <a:latin typeface="+mn-lt"/>
                          <a:ea typeface="+mn-ea"/>
                          <a:cs typeface="+mn-cs"/>
                        </a:rPr>
                        <a:t>st</a:t>
                      </a:r>
                      <a:r>
                        <a:rPr lang="en-US" sz="1500" kern="1200" baseline="0" dirty="0">
                          <a:solidFill>
                            <a:schemeClr val="tx1"/>
                          </a:solidFill>
                          <a:effectLst/>
                          <a:latin typeface="+mn-lt"/>
                          <a:ea typeface="+mn-ea"/>
                          <a:cs typeface="+mn-cs"/>
                        </a:rPr>
                        <a:t> quarter as milestone: </a:t>
                      </a:r>
                      <a:r>
                        <a:rPr lang="en-ZA" sz="1500" kern="1200" dirty="0">
                          <a:solidFill>
                            <a:schemeClr val="tx1"/>
                          </a:solidFill>
                          <a:effectLst/>
                          <a:latin typeface="+mn-lt"/>
                          <a:ea typeface="+mn-ea"/>
                          <a:cs typeface="+mn-cs"/>
                        </a:rPr>
                        <a:t>visit to underperforming districts was made by the DDG as oversight of the work done by mentors and to identify the areas of concern and the possibility to extend the mentoring to other provinces. Mentors that have served over the past 3 years have to be replaced by new mentors</a:t>
                      </a:r>
                      <a:endParaRPr lang="en-US" sz="15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1"/>
                  </a:ext>
                </a:extLst>
              </a:tr>
            </a:tbl>
          </a:graphicData>
        </a:graphic>
      </p:graphicFrame>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22</a:t>
            </a:fld>
            <a:endParaRPr lang="en-ZA" dirty="0"/>
          </a:p>
        </p:txBody>
      </p:sp>
      <p:pic>
        <p:nvPicPr>
          <p:cNvPr id="3" name="Picture 2"/>
          <p:cNvPicPr>
            <a:picLocks noChangeAspect="1"/>
          </p:cNvPicPr>
          <p:nvPr/>
        </p:nvPicPr>
        <p:blipFill>
          <a:blip r:embed="rId2" cstate="print"/>
          <a:stretch>
            <a:fillRect/>
          </a:stretch>
        </p:blipFill>
        <p:spPr>
          <a:xfrm>
            <a:off x="179512" y="6169092"/>
            <a:ext cx="1548518" cy="688908"/>
          </a:xfrm>
          <a:prstGeom prst="rect">
            <a:avLst/>
          </a:prstGeom>
        </p:spPr>
      </p:pic>
      <p:sp>
        <p:nvSpPr>
          <p:cNvPr id="6" name="Slide Number Placeholder 3"/>
          <p:cNvSpPr txBox="1">
            <a:spLocks/>
          </p:cNvSpPr>
          <p:nvPr/>
        </p:nvSpPr>
        <p:spPr>
          <a:xfrm>
            <a:off x="7452320" y="6356351"/>
            <a:ext cx="36004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22</a:t>
            </a:r>
            <a:endParaRPr lang="en-ZA" dirty="0"/>
          </a:p>
        </p:txBody>
      </p:sp>
    </p:spTree>
    <p:extLst>
      <p:ext uri="{BB962C8B-B14F-4D97-AF65-F5344CB8AC3E}">
        <p14:creationId xmlns:p14="http://schemas.microsoft.com/office/powerpoint/2010/main" xmlns="" val="3923294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
            <a:ext cx="9144000" cy="692695"/>
          </a:xfrm>
        </p:spPr>
        <p:txBody>
          <a:bodyPr>
            <a:normAutofit/>
          </a:bodyPr>
          <a:lstStyle/>
          <a:p>
            <a:r>
              <a:rPr lang="en-US" sz="2800" b="1" dirty="0">
                <a:solidFill>
                  <a:schemeClr val="accent2"/>
                </a:solidFill>
                <a:cs typeface="Arial" panose="020B0604020202020204" pitchFamily="34" charset="0"/>
              </a:rPr>
              <a:t>PROGRESS ON ALIGNMENT BETWEEN APP AND MTSF</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949155519"/>
              </p:ext>
            </p:extLst>
          </p:nvPr>
        </p:nvGraphicFramePr>
        <p:xfrm>
          <a:off x="-32084" y="980728"/>
          <a:ext cx="9176083" cy="5064445"/>
        </p:xfrm>
        <a:graphic>
          <a:graphicData uri="http://schemas.openxmlformats.org/drawingml/2006/table">
            <a:tbl>
              <a:tblPr firstRow="1" bandRow="1">
                <a:tableStyleId>{21E4AEA4-8DFA-4A89-87EB-49C32662AFE0}</a:tableStyleId>
              </a:tblPr>
              <a:tblGrid>
                <a:gridCol w="2522136">
                  <a:extLst>
                    <a:ext uri="{9D8B030D-6E8A-4147-A177-3AD203B41FA5}">
                      <a16:colId xmlns:a16="http://schemas.microsoft.com/office/drawing/2014/main" xmlns="" val="20000"/>
                    </a:ext>
                  </a:extLst>
                </a:gridCol>
                <a:gridCol w="3609253">
                  <a:extLst>
                    <a:ext uri="{9D8B030D-6E8A-4147-A177-3AD203B41FA5}">
                      <a16:colId xmlns:a16="http://schemas.microsoft.com/office/drawing/2014/main" xmlns="" val="20002"/>
                    </a:ext>
                  </a:extLst>
                </a:gridCol>
                <a:gridCol w="3044694">
                  <a:extLst>
                    <a:ext uri="{9D8B030D-6E8A-4147-A177-3AD203B41FA5}">
                      <a16:colId xmlns:a16="http://schemas.microsoft.com/office/drawing/2014/main" xmlns="" val="3001678481"/>
                    </a:ext>
                  </a:extLst>
                </a:gridCol>
              </a:tblGrid>
              <a:tr h="563631">
                <a:tc>
                  <a:txBody>
                    <a:bodyPr/>
                    <a:lstStyle/>
                    <a:p>
                      <a:r>
                        <a:rPr lang="en-US" sz="1600" dirty="0"/>
                        <a:t>Indicator</a:t>
                      </a:r>
                    </a:p>
                  </a:txBody>
                  <a:tcPr/>
                </a:tc>
                <a:tc>
                  <a:txBody>
                    <a:bodyPr/>
                    <a:lstStyle/>
                    <a:p>
                      <a:r>
                        <a:rPr lang="en-US" sz="1600" dirty="0"/>
                        <a:t>Progress at March 2018</a:t>
                      </a:r>
                    </a:p>
                  </a:txBody>
                  <a:tcPr/>
                </a:tc>
                <a:tc>
                  <a:txBody>
                    <a:bodyPr/>
                    <a:lstStyle/>
                    <a:p>
                      <a:r>
                        <a:rPr lang="en-US" sz="1600" dirty="0"/>
                        <a:t>Progress since March 2018 to date</a:t>
                      </a:r>
                    </a:p>
                  </a:txBody>
                  <a:tcPr/>
                </a:tc>
                <a:extLst>
                  <a:ext uri="{0D108BD9-81ED-4DB2-BD59-A6C34878D82A}">
                    <a16:rowId xmlns:a16="http://schemas.microsoft.com/office/drawing/2014/main" xmlns="" val="10000"/>
                  </a:ext>
                </a:extLst>
              </a:tr>
              <a:tr h="1904987">
                <a:tc>
                  <a:txBody>
                    <a:bodyPr/>
                    <a:lstStyle/>
                    <a:p>
                      <a:pPr marL="0" marR="0" lvl="0" indent="0">
                        <a:spcBef>
                          <a:spcPts val="0"/>
                        </a:spcBef>
                        <a:spcAft>
                          <a:spcPts val="0"/>
                        </a:spcAft>
                        <a:buFont typeface="Symbol" panose="05050102010706020507" pitchFamily="18" charset="2"/>
                        <a:buNone/>
                      </a:pPr>
                      <a:r>
                        <a:rPr lang="en-US" sz="1500" kern="1200" dirty="0">
                          <a:solidFill>
                            <a:schemeClr val="dk1"/>
                          </a:solidFill>
                          <a:effectLst/>
                          <a:latin typeface="+mn-lt"/>
                          <a:ea typeface="+mn-ea"/>
                          <a:cs typeface="+mn-cs"/>
                        </a:rPr>
                        <a:t>Percentage of district managers whose competency has been assessed against criteria</a:t>
                      </a:r>
                    </a:p>
                    <a:p>
                      <a:pPr marL="457200" marR="0">
                        <a:spcBef>
                          <a:spcPts val="0"/>
                        </a:spcBef>
                        <a:spcAft>
                          <a:spcPts val="0"/>
                        </a:spcAft>
                      </a:pPr>
                      <a:r>
                        <a:rPr lang="en-US" sz="1500" kern="1200" dirty="0">
                          <a:solidFill>
                            <a:schemeClr val="dk1"/>
                          </a:solidFill>
                          <a:effectLst/>
                          <a:latin typeface="+mn-lt"/>
                          <a:ea typeface="+mn-ea"/>
                          <a:cs typeface="+mn-cs"/>
                        </a:rPr>
                        <a:t> </a:t>
                      </a:r>
                    </a:p>
                  </a:txBody>
                  <a:tcPr marL="68580" marR="68580" marT="0" marB="0"/>
                </a:tc>
                <a:tc>
                  <a:txBody>
                    <a:bodyPr/>
                    <a:lstStyle/>
                    <a:p>
                      <a:pPr marL="0" marR="0">
                        <a:spcBef>
                          <a:spcPts val="0"/>
                        </a:spcBef>
                        <a:spcAft>
                          <a:spcPts val="0"/>
                        </a:spcAft>
                      </a:pPr>
                      <a:r>
                        <a:rPr lang="en-US" sz="1500" kern="1200" dirty="0">
                          <a:solidFill>
                            <a:schemeClr val="dk1"/>
                          </a:solidFill>
                          <a:effectLst/>
                          <a:latin typeface="+mn-lt"/>
                          <a:ea typeface="+mn-ea"/>
                          <a:cs typeface="+mn-cs"/>
                        </a:rPr>
                        <a:t>The Indicator is included in the DBE </a:t>
                      </a:r>
                      <a:r>
                        <a:rPr lang="en-US" sz="1500" b="1" kern="1200" dirty="0">
                          <a:solidFill>
                            <a:schemeClr val="dk1"/>
                          </a:solidFill>
                          <a:effectLst/>
                          <a:latin typeface="+mn-lt"/>
                          <a:ea typeface="+mn-ea"/>
                          <a:cs typeface="+mn-cs"/>
                        </a:rPr>
                        <a:t>APP as Indicator 4.5.3 </a:t>
                      </a:r>
                    </a:p>
                    <a:p>
                      <a:pPr marL="0" marR="0">
                        <a:spcBef>
                          <a:spcPts val="0"/>
                        </a:spcBef>
                        <a:spcAft>
                          <a:spcPts val="0"/>
                        </a:spcAft>
                      </a:pPr>
                      <a:r>
                        <a:rPr lang="en-US" sz="1500" kern="1200" dirty="0">
                          <a:solidFill>
                            <a:schemeClr val="dk1"/>
                          </a:solidFill>
                          <a:effectLst/>
                          <a:latin typeface="+mn-lt"/>
                          <a:ea typeface="+mn-ea"/>
                          <a:cs typeface="+mn-cs"/>
                        </a:rPr>
                        <a:t>(Percentage of District Managers assessed against developed criteria)</a:t>
                      </a:r>
                    </a:p>
                  </a:txBody>
                  <a:tcPr marL="68580" marR="68580" marT="0" marB="0"/>
                </a:tc>
                <a:tc>
                  <a:txBody>
                    <a:bodyPr/>
                    <a:lstStyle/>
                    <a:p>
                      <a:pPr marL="0" marR="0">
                        <a:spcBef>
                          <a:spcPts val="0"/>
                        </a:spcBef>
                        <a:spcAft>
                          <a:spcPts val="0"/>
                        </a:spcAft>
                      </a:pPr>
                      <a:r>
                        <a:rPr lang="en-US" sz="1500" kern="1200" dirty="0">
                          <a:solidFill>
                            <a:schemeClr val="tx1"/>
                          </a:solidFill>
                          <a:effectLst/>
                          <a:latin typeface="+mn-lt"/>
                          <a:ea typeface="+mn-ea"/>
                          <a:cs typeface="+mn-cs"/>
                        </a:rPr>
                        <a:t>In the 2017/18 Annual report 80%</a:t>
                      </a:r>
                      <a:r>
                        <a:rPr lang="en-US" sz="1500" kern="1200" baseline="0" dirty="0">
                          <a:solidFill>
                            <a:schemeClr val="tx1"/>
                          </a:solidFill>
                          <a:effectLst/>
                          <a:latin typeface="+mn-lt"/>
                          <a:ea typeface="+mn-ea"/>
                          <a:cs typeface="+mn-cs"/>
                        </a:rPr>
                        <a:t> of the district managers were assessed against developed criteria.</a:t>
                      </a:r>
                    </a:p>
                    <a:p>
                      <a:pPr marL="0" marR="0">
                        <a:spcBef>
                          <a:spcPts val="0"/>
                        </a:spcBef>
                        <a:spcAft>
                          <a:spcPts val="0"/>
                        </a:spcAft>
                      </a:pPr>
                      <a:r>
                        <a:rPr lang="en-US" sz="1500" kern="1200" baseline="0" dirty="0">
                          <a:solidFill>
                            <a:schemeClr val="tx1"/>
                          </a:solidFill>
                          <a:effectLst/>
                          <a:latin typeface="+mn-lt"/>
                          <a:ea typeface="+mn-ea"/>
                          <a:cs typeface="+mn-cs"/>
                        </a:rPr>
                        <a:t>The technical  indicator description has been slightly amended on the 1</a:t>
                      </a:r>
                      <a:r>
                        <a:rPr lang="en-US" sz="1500" kern="1200" baseline="30000" dirty="0">
                          <a:solidFill>
                            <a:schemeClr val="tx1"/>
                          </a:solidFill>
                          <a:effectLst/>
                          <a:latin typeface="+mn-lt"/>
                          <a:ea typeface="+mn-ea"/>
                          <a:cs typeface="+mn-cs"/>
                        </a:rPr>
                        <a:t>st</a:t>
                      </a:r>
                      <a:r>
                        <a:rPr lang="en-US" sz="1500" kern="1200" baseline="0" dirty="0">
                          <a:solidFill>
                            <a:schemeClr val="tx1"/>
                          </a:solidFill>
                          <a:effectLst/>
                          <a:latin typeface="+mn-lt"/>
                          <a:ea typeface="+mn-ea"/>
                          <a:cs typeface="+mn-cs"/>
                        </a:rPr>
                        <a:t> draft of 2019/20 APP to reflect managers that have been appointed divide by the managers who have been assessed. </a:t>
                      </a:r>
                      <a:endParaRPr lang="en-US" sz="150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xmlns="" val="10002"/>
                  </a:ext>
                </a:extLst>
              </a:tr>
              <a:tr h="2427925">
                <a:tc>
                  <a:txBody>
                    <a:bodyPr/>
                    <a:lstStyle/>
                    <a:p>
                      <a:pPr lvl="0"/>
                      <a:r>
                        <a:rPr lang="en-ZA" sz="1500" kern="1200" dirty="0">
                          <a:solidFill>
                            <a:schemeClr val="dk1"/>
                          </a:solidFill>
                          <a:effectLst/>
                          <a:latin typeface="+mn-lt"/>
                          <a:ea typeface="+mn-ea"/>
                          <a:cs typeface="+mn-cs"/>
                        </a:rPr>
                        <a:t>Clear roles and functions for district offices and minimum competencies for district officials </a:t>
                      </a:r>
                      <a:endParaRPr lang="en-US" sz="1500" kern="1200" dirty="0">
                        <a:solidFill>
                          <a:schemeClr val="dk1"/>
                        </a:solidFill>
                        <a:effectLst/>
                        <a:latin typeface="+mn-lt"/>
                        <a:ea typeface="+mn-ea"/>
                        <a:cs typeface="+mn-cs"/>
                      </a:endParaRPr>
                    </a:p>
                  </a:txBody>
                  <a:tcPr marL="68580" marR="68580" marT="0" marB="0"/>
                </a:tc>
                <a:tc>
                  <a:txBody>
                    <a:bodyPr/>
                    <a:lstStyle/>
                    <a:p>
                      <a:pPr marL="0" indent="0">
                        <a:buFont typeface="Arial" panose="020B0604020202020204" pitchFamily="34" charset="0"/>
                        <a:buNone/>
                      </a:pPr>
                      <a:r>
                        <a:rPr lang="en-US" sz="1500" b="1" dirty="0"/>
                        <a:t>Collective Agreement No. 4 of 2017 </a:t>
                      </a:r>
                      <a:r>
                        <a:rPr lang="en-US" sz="1500" dirty="0"/>
                        <a:t>has been signed in the ELRC </a:t>
                      </a:r>
                      <a:r>
                        <a:rPr lang="en-US" sz="1500" b="1" dirty="0"/>
                        <a:t>clarifying the job descriptions </a:t>
                      </a:r>
                      <a:r>
                        <a:rPr lang="en-US" sz="1500" dirty="0"/>
                        <a:t>of office based educators.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t>The a) Roles and Responsibilities; and b) Recruitment and Selection Criteria for District Officials will now be used as a guide by provinces. </a:t>
                      </a:r>
                      <a:endParaRPr lang="en-US" sz="1500" b="0" dirty="0">
                        <a:latin typeface="+mn-lt"/>
                      </a:endParaRPr>
                    </a:p>
                  </a:txBody>
                  <a:tcPr marL="68580" marR="68580" marT="0" marB="0"/>
                </a:tc>
                <a:tc>
                  <a:txBody>
                    <a:bodyPr/>
                    <a:lstStyle/>
                    <a:p>
                      <a:pPr marL="0" indent="0">
                        <a:buFont typeface="Arial" panose="020B0604020202020204" pitchFamily="34" charset="0"/>
                        <a:buNone/>
                      </a:pPr>
                      <a:r>
                        <a:rPr lang="en-US" sz="1500" b="1" dirty="0"/>
                        <a:t>Collective Agreement No. 4 of 2017 </a:t>
                      </a:r>
                      <a:r>
                        <a:rPr lang="en-US" sz="1500" dirty="0"/>
                        <a:t>has been signed in the ELRC </a:t>
                      </a:r>
                      <a:r>
                        <a:rPr lang="en-US" sz="1500" b="1" dirty="0"/>
                        <a:t>clarifying the job descriptions </a:t>
                      </a:r>
                      <a:r>
                        <a:rPr lang="en-US" sz="1500" dirty="0"/>
                        <a:t>of office based educators.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500" dirty="0"/>
                        <a:t>The a) Roles and Responsibilities; and b) Recruitment and Selection Criteria for District Officials will now be used as a guide by provinces. </a:t>
                      </a:r>
                      <a:endParaRPr lang="en-US" sz="1500" b="0" dirty="0">
                        <a:latin typeface="+mn-lt"/>
                      </a:endParaRPr>
                    </a:p>
                  </a:txBody>
                  <a:tcPr marL="68580" marR="68580" marT="0" marB="0"/>
                </a:tc>
                <a:extLst>
                  <a:ext uri="{0D108BD9-81ED-4DB2-BD59-A6C34878D82A}">
                    <a16:rowId xmlns:a16="http://schemas.microsoft.com/office/drawing/2014/main" xmlns="" val="10003"/>
                  </a:ext>
                </a:extLst>
              </a:tr>
            </a:tbl>
          </a:graphicData>
        </a:graphic>
      </p:graphicFrame>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23</a:t>
            </a:fld>
            <a:endParaRPr lang="en-ZA" dirty="0"/>
          </a:p>
        </p:txBody>
      </p:sp>
      <p:pic>
        <p:nvPicPr>
          <p:cNvPr id="3" name="Picture 2"/>
          <p:cNvPicPr>
            <a:picLocks noChangeAspect="1"/>
          </p:cNvPicPr>
          <p:nvPr/>
        </p:nvPicPr>
        <p:blipFill>
          <a:blip r:embed="rId2" cstate="print"/>
          <a:stretch>
            <a:fillRect/>
          </a:stretch>
        </p:blipFill>
        <p:spPr>
          <a:xfrm>
            <a:off x="107504" y="6169092"/>
            <a:ext cx="1548518" cy="688908"/>
          </a:xfrm>
          <a:prstGeom prst="rect">
            <a:avLst/>
          </a:prstGeom>
        </p:spPr>
      </p:pic>
      <p:sp>
        <p:nvSpPr>
          <p:cNvPr id="6" name="Slide Number Placeholder 3"/>
          <p:cNvSpPr txBox="1">
            <a:spLocks/>
          </p:cNvSpPr>
          <p:nvPr/>
        </p:nvSpPr>
        <p:spPr>
          <a:xfrm>
            <a:off x="7452320" y="6356351"/>
            <a:ext cx="36004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23</a:t>
            </a:r>
            <a:endParaRPr lang="en-ZA" dirty="0"/>
          </a:p>
        </p:txBody>
      </p:sp>
    </p:spTree>
    <p:extLst>
      <p:ext uri="{BB962C8B-B14F-4D97-AF65-F5344CB8AC3E}">
        <p14:creationId xmlns:p14="http://schemas.microsoft.com/office/powerpoint/2010/main" xmlns="" val="26659113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171400"/>
            <a:ext cx="7848872" cy="1008112"/>
          </a:xfrm>
        </p:spPr>
        <p:txBody>
          <a:bodyPr>
            <a:normAutofit/>
          </a:bodyPr>
          <a:lstStyle/>
          <a:p>
            <a:r>
              <a:rPr lang="en-ZA" sz="2800" b="1" dirty="0">
                <a:solidFill>
                  <a:schemeClr val="accent2"/>
                </a:solidFill>
                <a:cs typeface="Arial" panose="020B0604020202020204" pitchFamily="34" charset="0"/>
              </a:rPr>
              <a:t>IMPROVEMENT ON AUDIT OUTCOMES</a:t>
            </a:r>
            <a:endParaRPr lang="en-ZA" sz="2800" b="1" dirty="0">
              <a:solidFill>
                <a:schemeClr val="accent2"/>
              </a:solidFill>
            </a:endParaRP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24</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2240808708"/>
              </p:ext>
            </p:extLst>
          </p:nvPr>
        </p:nvGraphicFramePr>
        <p:xfrm>
          <a:off x="0" y="620688"/>
          <a:ext cx="9144000" cy="5496785"/>
        </p:xfrm>
        <a:graphic>
          <a:graphicData uri="http://schemas.openxmlformats.org/drawingml/2006/table">
            <a:tbl>
              <a:tblPr firstRow="1" bandRow="1">
                <a:tableStyleId>{21E4AEA4-8DFA-4A89-87EB-49C32662AFE0}</a:tableStyleId>
              </a:tblPr>
              <a:tblGrid>
                <a:gridCol w="2019355">
                  <a:extLst>
                    <a:ext uri="{9D8B030D-6E8A-4147-A177-3AD203B41FA5}">
                      <a16:colId xmlns:a16="http://schemas.microsoft.com/office/drawing/2014/main" xmlns="" val="20000"/>
                    </a:ext>
                  </a:extLst>
                </a:gridCol>
                <a:gridCol w="1983148">
                  <a:extLst>
                    <a:ext uri="{9D8B030D-6E8A-4147-A177-3AD203B41FA5}">
                      <a16:colId xmlns:a16="http://schemas.microsoft.com/office/drawing/2014/main" xmlns="" val="20001"/>
                    </a:ext>
                  </a:extLst>
                </a:gridCol>
                <a:gridCol w="3011447">
                  <a:extLst>
                    <a:ext uri="{9D8B030D-6E8A-4147-A177-3AD203B41FA5}">
                      <a16:colId xmlns:a16="http://schemas.microsoft.com/office/drawing/2014/main" xmlns="" val="20002"/>
                    </a:ext>
                  </a:extLst>
                </a:gridCol>
                <a:gridCol w="2130050">
                  <a:extLst>
                    <a:ext uri="{9D8B030D-6E8A-4147-A177-3AD203B41FA5}">
                      <a16:colId xmlns:a16="http://schemas.microsoft.com/office/drawing/2014/main" xmlns="" val="1078941197"/>
                    </a:ext>
                  </a:extLst>
                </a:gridCol>
              </a:tblGrid>
              <a:tr h="831659">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t>PROGRESS AT</a:t>
                      </a:r>
                      <a:r>
                        <a:rPr lang="en-ZA" sz="1600" baseline="0" dirty="0"/>
                        <a:t> MARCH 2018</a:t>
                      </a:r>
                      <a:endParaRPr lang="en-ZA" sz="16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t>PROGRESS SINCE MARCH 2018 TO DATE</a:t>
                      </a:r>
                      <a:endParaRPr lang="en-ZA" sz="1600" dirty="0">
                        <a:solidFill>
                          <a:schemeClr val="tx1"/>
                        </a:solidFill>
                      </a:endParaRPr>
                    </a:p>
                  </a:txBody>
                  <a:tcPr/>
                </a:tc>
                <a:extLst>
                  <a:ext uri="{0D108BD9-81ED-4DB2-BD59-A6C34878D82A}">
                    <a16:rowId xmlns:a16="http://schemas.microsoft.com/office/drawing/2014/main" xmlns="" val="10000"/>
                  </a:ext>
                </a:extLst>
              </a:tr>
              <a:tr h="180000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15888" lvl="0" indent="-115888" algn="l" defTabSz="571500">
                        <a:buNone/>
                        <a:tabLst>
                          <a:tab pos="1771650" algn="l"/>
                        </a:tabLst>
                      </a:pPr>
                      <a:r>
                        <a:rPr lang="en-ZA" sz="1400" dirty="0">
                          <a:latin typeface="+mn-lt"/>
                        </a:rPr>
                        <a:t>  Lurits Denominator</a:t>
                      </a:r>
                      <a:r>
                        <a:rPr lang="en-ZA" sz="1400" baseline="0" dirty="0">
                          <a:latin typeface="+mn-lt"/>
                        </a:rPr>
                        <a:t>: Indicator  4.4.2</a:t>
                      </a:r>
                    </a:p>
                    <a:p>
                      <a:pPr marL="452438" lvl="0" indent="-852488" algn="l" defTabSz="571500">
                        <a:buNone/>
                        <a:tabLst>
                          <a:tab pos="1771650" algn="l"/>
                        </a:tabLst>
                      </a:pPr>
                      <a:r>
                        <a:rPr lang="en-ZA" sz="1400" baseline="0" dirty="0">
                          <a:latin typeface="+mn-lt"/>
                          <a:cs typeface="Arial" panose="020B0604020202020204" pitchFamily="34" charset="0"/>
                        </a:rPr>
                        <a:t>   Completeness of learner</a:t>
                      </a:r>
                    </a:p>
                    <a:p>
                      <a:pPr marL="400050" lvl="0" indent="-800100" algn="l" defTabSz="571500">
                        <a:buNone/>
                        <a:tabLst>
                          <a:tab pos="1771650" algn="l"/>
                        </a:tabLst>
                      </a:pPr>
                      <a:r>
                        <a:rPr lang="en-ZA" sz="1400" baseline="0" dirty="0">
                          <a:latin typeface="+mn-lt"/>
                          <a:cs typeface="Arial" panose="020B0604020202020204" pitchFamily="34" charset="0"/>
                        </a:rPr>
                        <a:t>   numbers on LURITS; integrity</a:t>
                      </a:r>
                    </a:p>
                    <a:p>
                      <a:pPr marL="400050" lvl="0" indent="-800100" algn="l" defTabSz="571500">
                        <a:buNone/>
                        <a:tabLst>
                          <a:tab pos="1771650" algn="l"/>
                        </a:tabLst>
                      </a:pPr>
                      <a:r>
                        <a:rPr lang="en-ZA" sz="1400" baseline="0" dirty="0">
                          <a:latin typeface="+mn-lt"/>
                          <a:cs typeface="Arial" panose="020B0604020202020204" pitchFamily="34" charset="0"/>
                        </a:rPr>
                        <a:t>   of Denominator/ Master list</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a:latin typeface="+mn-lt"/>
                          <a:cs typeface="+mn-cs"/>
                        </a:rPr>
                        <a:t>DBE</a:t>
                      </a:r>
                      <a:r>
                        <a:rPr lang="en-ZA" sz="1400" baseline="0" dirty="0">
                          <a:latin typeface="+mn-lt"/>
                          <a:cs typeface="+mn-cs"/>
                        </a:rPr>
                        <a:t> to strengthen monitoring control to ensure information is complete and accurate</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a:latin typeface="+mn-lt"/>
                          <a:cs typeface="Arial" panose="020B0604020202020204" pitchFamily="34" charset="0"/>
                        </a:rPr>
                        <a:t>Data is uploaded on a </a:t>
                      </a:r>
                      <a:r>
                        <a:rPr lang="en-ZA" sz="1400" b="1" dirty="0">
                          <a:latin typeface="+mn-lt"/>
                          <a:cs typeface="Arial" panose="020B0604020202020204" pitchFamily="34" charset="0"/>
                        </a:rPr>
                        <a:t>quarterly basis </a:t>
                      </a:r>
                      <a:r>
                        <a:rPr lang="en-ZA" sz="1400" dirty="0">
                          <a:latin typeface="+mn-lt"/>
                          <a:cs typeface="Arial" panose="020B0604020202020204" pitchFamily="34" charset="0"/>
                        </a:rPr>
                        <a:t>from confirmed databases</a:t>
                      </a:r>
                      <a:r>
                        <a:rPr lang="en-ZA" sz="1400" baseline="0" dirty="0">
                          <a:latin typeface="+mn-lt"/>
                          <a:cs typeface="Arial" panose="020B0604020202020204" pitchFamily="34" charset="0"/>
                        </a:rPr>
                        <a:t> of provinces.</a:t>
                      </a:r>
                    </a:p>
                    <a:p>
                      <a:pPr algn="just"/>
                      <a:r>
                        <a:rPr lang="en-ZA" sz="1400" baseline="0" dirty="0">
                          <a:latin typeface="+mn-lt"/>
                          <a:cs typeface="Arial" panose="020B0604020202020204" pitchFamily="34" charset="0"/>
                        </a:rPr>
                        <a:t>DBE is currently </a:t>
                      </a:r>
                      <a:r>
                        <a:rPr lang="en-ZA" sz="1400" b="1" baseline="0" dirty="0">
                          <a:latin typeface="+mn-lt"/>
                          <a:cs typeface="Arial" panose="020B0604020202020204" pitchFamily="34" charset="0"/>
                        </a:rPr>
                        <a:t>conducting audit to </a:t>
                      </a:r>
                      <a:r>
                        <a:rPr lang="en-ZA" sz="1400" baseline="0" dirty="0">
                          <a:latin typeface="+mn-lt"/>
                          <a:cs typeface="Arial" panose="020B0604020202020204" pitchFamily="34" charset="0"/>
                        </a:rPr>
                        <a:t>verify data in Provinces and schools.</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dirty="0">
                          <a:latin typeface="+mn-lt"/>
                          <a:cs typeface="Arial" panose="020B0604020202020204" pitchFamily="34" charset="0"/>
                        </a:rPr>
                        <a:t>Data is uploaded on a </a:t>
                      </a:r>
                      <a:r>
                        <a:rPr lang="en-ZA" sz="1400" b="1" dirty="0">
                          <a:latin typeface="+mn-lt"/>
                          <a:cs typeface="Arial" panose="020B0604020202020204" pitchFamily="34" charset="0"/>
                        </a:rPr>
                        <a:t>quarterly basis </a:t>
                      </a:r>
                      <a:r>
                        <a:rPr lang="en-ZA" sz="1400" dirty="0">
                          <a:latin typeface="+mn-lt"/>
                          <a:cs typeface="Arial" panose="020B0604020202020204" pitchFamily="34" charset="0"/>
                        </a:rPr>
                        <a:t>from confirmed databases</a:t>
                      </a:r>
                      <a:r>
                        <a:rPr lang="en-ZA" sz="1400" baseline="0" dirty="0">
                          <a:latin typeface="+mn-lt"/>
                          <a:cs typeface="Arial" panose="020B0604020202020204" pitchFamily="34" charset="0"/>
                        </a:rPr>
                        <a:t> of provinces.</a:t>
                      </a:r>
                    </a:p>
                    <a:p>
                      <a:pPr algn="just"/>
                      <a:r>
                        <a:rPr lang="en-ZA" sz="1400" baseline="0" dirty="0">
                          <a:latin typeface="+mn-lt"/>
                          <a:cs typeface="Arial" panose="020B0604020202020204" pitchFamily="34" charset="0"/>
                        </a:rPr>
                        <a:t>DBE is currently </a:t>
                      </a:r>
                      <a:r>
                        <a:rPr lang="en-ZA" sz="1400" b="1" baseline="0" dirty="0">
                          <a:latin typeface="+mn-lt"/>
                          <a:cs typeface="Arial" panose="020B0604020202020204" pitchFamily="34" charset="0"/>
                        </a:rPr>
                        <a:t>conducting audit to </a:t>
                      </a:r>
                      <a:r>
                        <a:rPr lang="en-ZA" sz="1400" baseline="0" dirty="0">
                          <a:latin typeface="+mn-lt"/>
                          <a:cs typeface="Arial" panose="020B0604020202020204" pitchFamily="34" charset="0"/>
                        </a:rPr>
                        <a:t>verify data in Provinces and schools.</a:t>
                      </a:r>
                      <a:endParaRPr lang="en-ZA" sz="1400" dirty="0">
                        <a:latin typeface="+mn-lt"/>
                        <a:cs typeface="Arial" panose="020B0604020202020204" pitchFamily="34" charset="0"/>
                      </a:endParaRPr>
                    </a:p>
                  </a:txBody>
                  <a:tcPr/>
                </a:tc>
                <a:extLst>
                  <a:ext uri="{0D108BD9-81ED-4DB2-BD59-A6C34878D82A}">
                    <a16:rowId xmlns:a16="http://schemas.microsoft.com/office/drawing/2014/main" xmlns="" val="10001"/>
                  </a:ext>
                </a:extLst>
              </a:tr>
              <a:tr h="2840944">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15888" indent="-115888">
                        <a:buFont typeface="Arial" panose="020B0604020202020204" pitchFamily="34" charset="0"/>
                        <a:buNone/>
                      </a:pPr>
                      <a:r>
                        <a:rPr lang="en-US" sz="1400" kern="1200" dirty="0">
                          <a:effectLst/>
                          <a:latin typeface="+mn-lt"/>
                        </a:rPr>
                        <a:t>Inadequate</a:t>
                      </a:r>
                    </a:p>
                    <a:p>
                      <a:pPr marL="115888" indent="-115888">
                        <a:buFont typeface="Arial" panose="020B0604020202020204" pitchFamily="34" charset="0"/>
                        <a:buNone/>
                      </a:pPr>
                      <a:r>
                        <a:rPr lang="en-US" sz="1400" kern="1200" dirty="0">
                          <a:effectLst/>
                          <a:latin typeface="+mn-lt"/>
                        </a:rPr>
                        <a:t>monitoring</a:t>
                      </a:r>
                      <a:r>
                        <a:rPr lang="en-US" sz="1400" kern="1200" baseline="0" dirty="0">
                          <a:effectLst/>
                          <a:latin typeface="+mn-lt"/>
                        </a:rPr>
                        <a:t> control</a:t>
                      </a:r>
                      <a:endParaRPr lang="en-ZA" sz="14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400" b="0" dirty="0">
                          <a:latin typeface="+mn-lt"/>
                        </a:rPr>
                        <a:t>Build</a:t>
                      </a:r>
                      <a:r>
                        <a:rPr lang="en-ZA" sz="1400" b="0" baseline="0" dirty="0">
                          <a:latin typeface="+mn-lt"/>
                        </a:rPr>
                        <a:t> exception reporting mechanism within LURITS, SA-SAMS and in EMIS Data management to improve the control environment in detecting exceptions</a:t>
                      </a:r>
                      <a:endParaRPr lang="en-ZA" sz="14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b="0" dirty="0">
                          <a:latin typeface="+mn-lt"/>
                        </a:rPr>
                        <a:t>DBE has </a:t>
                      </a:r>
                      <a:r>
                        <a:rPr lang="en-ZA" sz="1400" b="1" dirty="0">
                          <a:latin typeface="+mn-lt"/>
                        </a:rPr>
                        <a:t>strengthened</a:t>
                      </a:r>
                      <a:r>
                        <a:rPr lang="en-ZA" sz="1400" b="0" baseline="0" dirty="0">
                          <a:latin typeface="+mn-lt"/>
                        </a:rPr>
                        <a:t> or built</a:t>
                      </a:r>
                      <a:r>
                        <a:rPr lang="en-ZA" sz="1400" b="0" dirty="0">
                          <a:latin typeface="+mn-lt"/>
                        </a:rPr>
                        <a:t> validation controls</a:t>
                      </a:r>
                      <a:r>
                        <a:rPr lang="en-ZA" sz="1400" b="0" baseline="0" dirty="0">
                          <a:latin typeface="+mn-lt"/>
                        </a:rPr>
                        <a:t> (rules) to identify exceptions from SA-SAMS to LURITS</a:t>
                      </a:r>
                    </a:p>
                    <a:p>
                      <a:pPr algn="just"/>
                      <a:r>
                        <a:rPr lang="en-ZA" sz="1400" b="0" baseline="0" dirty="0">
                          <a:latin typeface="+mn-lt"/>
                        </a:rPr>
                        <a:t>Exceptions identified were </a:t>
                      </a:r>
                      <a:r>
                        <a:rPr lang="en-ZA" sz="1400" b="1" baseline="0" dirty="0">
                          <a:latin typeface="+mn-lt"/>
                        </a:rPr>
                        <a:t>communicated</a:t>
                      </a:r>
                      <a:r>
                        <a:rPr lang="en-ZA" sz="1400" b="0" baseline="0" dirty="0">
                          <a:latin typeface="+mn-lt"/>
                        </a:rPr>
                        <a:t> to Provincial Educations Departments </a:t>
                      </a:r>
                    </a:p>
                    <a:p>
                      <a:pPr algn="just"/>
                      <a:r>
                        <a:rPr lang="en-ZA" sz="1400" b="0" baseline="0" dirty="0">
                          <a:latin typeface="+mn-lt"/>
                        </a:rPr>
                        <a:t>Provincial Education Departments </a:t>
                      </a:r>
                      <a:r>
                        <a:rPr lang="en-ZA" sz="1400" b="1" baseline="0" dirty="0">
                          <a:latin typeface="+mn-lt"/>
                        </a:rPr>
                        <a:t>report quarterly </a:t>
                      </a:r>
                      <a:r>
                        <a:rPr lang="en-ZA" sz="1400" b="0" baseline="0" dirty="0">
                          <a:latin typeface="+mn-lt"/>
                        </a:rPr>
                        <a:t>on the quality of data.</a:t>
                      </a:r>
                      <a:endParaRPr lang="en-ZA" sz="1400" b="0" dirty="0">
                        <a:latin typeface="+mn-lt"/>
                      </a:endParaRPr>
                    </a:p>
                    <a:p>
                      <a:pPr algn="just"/>
                      <a:endParaRPr lang="en-ZA" sz="1400" b="1" dirty="0">
                        <a:latin typeface="+mn-lt"/>
                      </a:endParaRPr>
                    </a:p>
                    <a:p>
                      <a:pPr algn="just"/>
                      <a:endParaRPr lang="en-ZA" sz="1400" b="1"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400" b="0" dirty="0">
                          <a:latin typeface="+mn-lt"/>
                        </a:rPr>
                        <a:t>DBE has </a:t>
                      </a:r>
                      <a:r>
                        <a:rPr lang="en-ZA" sz="1400" b="1" dirty="0">
                          <a:latin typeface="+mn-lt"/>
                        </a:rPr>
                        <a:t>strengthened</a:t>
                      </a:r>
                      <a:r>
                        <a:rPr lang="en-ZA" sz="1400" b="0" baseline="0" dirty="0">
                          <a:latin typeface="+mn-lt"/>
                        </a:rPr>
                        <a:t> or built</a:t>
                      </a:r>
                      <a:r>
                        <a:rPr lang="en-ZA" sz="1400" b="0" dirty="0">
                          <a:latin typeface="+mn-lt"/>
                        </a:rPr>
                        <a:t> validation controls</a:t>
                      </a:r>
                      <a:r>
                        <a:rPr lang="en-ZA" sz="1400" b="0" baseline="0" dirty="0">
                          <a:latin typeface="+mn-lt"/>
                        </a:rPr>
                        <a:t> (rules) to identify exceptions from SA-SAMS to LURITS</a:t>
                      </a:r>
                    </a:p>
                    <a:p>
                      <a:pPr algn="just"/>
                      <a:r>
                        <a:rPr lang="en-ZA" sz="1400" b="0" baseline="0" dirty="0">
                          <a:latin typeface="+mn-lt"/>
                        </a:rPr>
                        <a:t>Exceptions identified were </a:t>
                      </a:r>
                      <a:r>
                        <a:rPr lang="en-ZA" sz="1400" b="1" baseline="0" dirty="0">
                          <a:latin typeface="+mn-lt"/>
                        </a:rPr>
                        <a:t>communicated</a:t>
                      </a:r>
                      <a:r>
                        <a:rPr lang="en-ZA" sz="1400" b="0" baseline="0" dirty="0">
                          <a:latin typeface="+mn-lt"/>
                        </a:rPr>
                        <a:t> to Provincial Educations Departments </a:t>
                      </a:r>
                    </a:p>
                    <a:p>
                      <a:pPr algn="just"/>
                      <a:r>
                        <a:rPr lang="en-ZA" sz="1400" b="0" baseline="0" dirty="0">
                          <a:latin typeface="+mn-lt"/>
                        </a:rPr>
                        <a:t>Provincial Education Departments </a:t>
                      </a:r>
                      <a:r>
                        <a:rPr lang="en-ZA" sz="1400" b="1" baseline="0" dirty="0">
                          <a:latin typeface="+mn-lt"/>
                        </a:rPr>
                        <a:t>report quarterly </a:t>
                      </a:r>
                      <a:r>
                        <a:rPr lang="en-ZA" sz="1400" b="0" baseline="0" dirty="0">
                          <a:latin typeface="+mn-lt"/>
                        </a:rPr>
                        <a:t>on the quality of data.</a:t>
                      </a:r>
                      <a:endParaRPr lang="en-ZA" sz="1400" b="0" dirty="0">
                        <a:latin typeface="+mn-lt"/>
                      </a:endParaRPr>
                    </a:p>
                  </a:txBody>
                  <a:tcPr/>
                </a:tc>
                <a:extLst>
                  <a:ext uri="{0D108BD9-81ED-4DB2-BD59-A6C34878D82A}">
                    <a16:rowId xmlns:a16="http://schemas.microsoft.com/office/drawing/2014/main" xmlns="" val="10002"/>
                  </a:ext>
                </a:extLst>
              </a:tr>
            </a:tbl>
          </a:graphicData>
        </a:graphic>
      </p:graphicFrame>
      <p:pic>
        <p:nvPicPr>
          <p:cNvPr id="3" name="Picture 2"/>
          <p:cNvPicPr>
            <a:picLocks noChangeAspect="1"/>
          </p:cNvPicPr>
          <p:nvPr/>
        </p:nvPicPr>
        <p:blipFill>
          <a:blip r:embed="rId3" cstate="print"/>
          <a:stretch>
            <a:fillRect/>
          </a:stretch>
        </p:blipFill>
        <p:spPr>
          <a:xfrm>
            <a:off x="107504" y="6117473"/>
            <a:ext cx="1548518" cy="688908"/>
          </a:xfrm>
          <a:prstGeom prst="rect">
            <a:avLst/>
          </a:prstGeom>
        </p:spPr>
      </p:pic>
      <p:sp>
        <p:nvSpPr>
          <p:cNvPr id="8" name="Slide Number Placeholder 3"/>
          <p:cNvSpPr txBox="1">
            <a:spLocks/>
          </p:cNvSpPr>
          <p:nvPr/>
        </p:nvSpPr>
        <p:spPr>
          <a:xfrm>
            <a:off x="7452320" y="6356351"/>
            <a:ext cx="36004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ZA" dirty="0" smtClean="0"/>
              <a:t>24</a:t>
            </a:r>
            <a:endParaRPr lang="en-ZA" dirty="0"/>
          </a:p>
        </p:txBody>
      </p:sp>
    </p:spTree>
    <p:extLst>
      <p:ext uri="{BB962C8B-B14F-4D97-AF65-F5344CB8AC3E}">
        <p14:creationId xmlns:p14="http://schemas.microsoft.com/office/powerpoint/2010/main" xmlns="" val="15221068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171400"/>
            <a:ext cx="7848872" cy="1008112"/>
          </a:xfrm>
        </p:spPr>
        <p:txBody>
          <a:bodyPr>
            <a:normAutofit/>
          </a:bodyPr>
          <a:lstStyle/>
          <a:p>
            <a:r>
              <a:rPr lang="en-ZA" sz="2800" b="1" dirty="0">
                <a:solidFill>
                  <a:schemeClr val="accent2"/>
                </a:solidFill>
                <a:cs typeface="Arial" panose="020B0604020202020204" pitchFamily="34" charset="0"/>
              </a:rPr>
              <a:t>IMPROVEMENT ON AUDIT OUTCOMES</a:t>
            </a:r>
            <a:endParaRPr lang="en-ZA" sz="2800" b="1" dirty="0">
              <a:solidFill>
                <a:schemeClr val="accent2"/>
              </a:solidFill>
            </a:endParaRP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25</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3045996438"/>
              </p:ext>
            </p:extLst>
          </p:nvPr>
        </p:nvGraphicFramePr>
        <p:xfrm>
          <a:off x="35568" y="706329"/>
          <a:ext cx="9108431" cy="5471160"/>
        </p:xfrm>
        <a:graphic>
          <a:graphicData uri="http://schemas.openxmlformats.org/drawingml/2006/table">
            <a:tbl>
              <a:tblPr firstRow="1" bandRow="1">
                <a:tableStyleId>{21E4AEA4-8DFA-4A89-87EB-49C32662AFE0}</a:tableStyleId>
              </a:tblPr>
              <a:tblGrid>
                <a:gridCol w="1894496">
                  <a:extLst>
                    <a:ext uri="{9D8B030D-6E8A-4147-A177-3AD203B41FA5}">
                      <a16:colId xmlns:a16="http://schemas.microsoft.com/office/drawing/2014/main" xmlns="" val="20000"/>
                    </a:ext>
                  </a:extLst>
                </a:gridCol>
                <a:gridCol w="1967437">
                  <a:extLst>
                    <a:ext uri="{9D8B030D-6E8A-4147-A177-3AD203B41FA5}">
                      <a16:colId xmlns:a16="http://schemas.microsoft.com/office/drawing/2014/main" xmlns="" val="20001"/>
                    </a:ext>
                  </a:extLst>
                </a:gridCol>
                <a:gridCol w="2696117">
                  <a:extLst>
                    <a:ext uri="{9D8B030D-6E8A-4147-A177-3AD203B41FA5}">
                      <a16:colId xmlns:a16="http://schemas.microsoft.com/office/drawing/2014/main" xmlns="" val="20002"/>
                    </a:ext>
                  </a:extLst>
                </a:gridCol>
                <a:gridCol w="2550381">
                  <a:extLst>
                    <a:ext uri="{9D8B030D-6E8A-4147-A177-3AD203B41FA5}">
                      <a16:colId xmlns:a16="http://schemas.microsoft.com/office/drawing/2014/main" xmlns="" val="1078941197"/>
                    </a:ext>
                  </a:extLst>
                </a:gridCol>
              </a:tblGrid>
              <a:tr h="535583">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latin typeface="+mn-lt"/>
                        </a:rPr>
                        <a:t>AUDIT FINDING</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latin typeface="+mn-lt"/>
                        </a:rPr>
                        <a:t>RECOMMENDATION</a:t>
                      </a: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600" dirty="0">
                          <a:latin typeface="+mn-lt"/>
                        </a:rPr>
                        <a:t>PROGRESS AT</a:t>
                      </a:r>
                      <a:r>
                        <a:rPr lang="en-ZA" sz="1600" baseline="0" dirty="0">
                          <a:latin typeface="+mn-lt"/>
                        </a:rPr>
                        <a:t> MARCH 2018</a:t>
                      </a:r>
                      <a:endParaRPr lang="en-ZA" sz="1600" dirty="0">
                        <a:solidFill>
                          <a:schemeClr val="tx1"/>
                        </a:solidFill>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600" dirty="0">
                          <a:latin typeface="+mn-lt"/>
                        </a:rPr>
                        <a:t>PROGRESS SINCE MARCH 2018 TO DATE</a:t>
                      </a:r>
                      <a:endParaRPr lang="en-ZA" sz="1600" dirty="0">
                        <a:solidFill>
                          <a:schemeClr val="tx1"/>
                        </a:solidFill>
                        <a:latin typeface="+mn-lt"/>
                      </a:endParaRPr>
                    </a:p>
                  </a:txBody>
                  <a:tcPr/>
                </a:tc>
                <a:extLst>
                  <a:ext uri="{0D108BD9-81ED-4DB2-BD59-A6C34878D82A}">
                    <a16:rowId xmlns:a16="http://schemas.microsoft.com/office/drawing/2014/main" xmlns="" val="10000"/>
                  </a:ext>
                </a:extLst>
              </a:tr>
              <a:tr h="477937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500" dirty="0">
                          <a:effectLst/>
                          <a:latin typeface="+mn-lt"/>
                        </a:rPr>
                        <a:t> Integrity</a:t>
                      </a:r>
                      <a:r>
                        <a:rPr lang="en-US" sz="1500" baseline="0" dirty="0">
                          <a:effectLst/>
                          <a:latin typeface="+mn-lt"/>
                        </a:rPr>
                        <a:t> of LURITS</a:t>
                      </a:r>
                    </a:p>
                    <a:p>
                      <a:pPr marL="171450" marR="0" indent="-171450" algn="l">
                        <a:lnSpc>
                          <a:spcPct val="100000"/>
                        </a:lnSpc>
                        <a:spcBef>
                          <a:spcPts val="0"/>
                        </a:spcBef>
                        <a:spcAft>
                          <a:spcPts val="0"/>
                        </a:spcAft>
                        <a:tabLst>
                          <a:tab pos="285750" algn="l"/>
                          <a:tab pos="457200" algn="l"/>
                        </a:tabLst>
                      </a:pPr>
                      <a:r>
                        <a:rPr lang="en-US" sz="1500" baseline="0" dirty="0">
                          <a:effectLst/>
                          <a:latin typeface="+mn-lt"/>
                        </a:rPr>
                        <a:t> data</a:t>
                      </a:r>
                      <a:endParaRPr lang="en-US" sz="15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just"/>
                      <a:r>
                        <a:rPr lang="en-US" sz="1500" kern="1200" dirty="0">
                          <a:effectLst/>
                          <a:latin typeface="+mn-lt"/>
                        </a:rPr>
                        <a:t>Build</a:t>
                      </a:r>
                      <a:r>
                        <a:rPr lang="en-US" sz="1500" kern="1200" baseline="0" dirty="0">
                          <a:effectLst/>
                          <a:latin typeface="+mn-lt"/>
                        </a:rPr>
                        <a:t> exception reporting mechanism within LURITS to improve the control environment in detecting exceptions</a:t>
                      </a:r>
                      <a:endParaRPr lang="en-ZA" sz="150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500" dirty="0">
                          <a:latin typeface="+mn-lt"/>
                        </a:rPr>
                        <a:t>DBE collaborating with </a:t>
                      </a:r>
                      <a:r>
                        <a:rPr lang="en-ZA" sz="1500" b="1" dirty="0">
                          <a:latin typeface="+mn-lt"/>
                        </a:rPr>
                        <a:t>Home Affairs </a:t>
                      </a:r>
                      <a:r>
                        <a:rPr lang="en-ZA" sz="1500" dirty="0">
                          <a:latin typeface="+mn-lt"/>
                        </a:rPr>
                        <a:t>for verification of learners</a:t>
                      </a:r>
                      <a:r>
                        <a:rPr lang="en-ZA" sz="1500" baseline="0" dirty="0">
                          <a:latin typeface="+mn-lt"/>
                        </a:rPr>
                        <a:t> ID numbers. </a:t>
                      </a:r>
                      <a:r>
                        <a:rPr lang="en-ZA" sz="1500" b="1" baseline="0" dirty="0">
                          <a:latin typeface="+mn-lt"/>
                        </a:rPr>
                        <a:t>Automated link with national Population register active. </a:t>
                      </a:r>
                    </a:p>
                    <a:p>
                      <a:pPr algn="just"/>
                      <a:r>
                        <a:rPr lang="en-ZA" sz="1500" baseline="0" dirty="0">
                          <a:latin typeface="+mn-lt"/>
                        </a:rPr>
                        <a:t>Verified ID numbers of learners sent to PEDs and </a:t>
                      </a:r>
                      <a:r>
                        <a:rPr lang="en-ZA" sz="1500" b="1" baseline="0" dirty="0">
                          <a:latin typeface="+mn-lt"/>
                        </a:rPr>
                        <a:t>corrected on the source system.</a:t>
                      </a: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endParaRPr lang="en-ZA" sz="1500" b="1" baseline="0" dirty="0">
                        <a:latin typeface="+mn-lt"/>
                      </a:endParaRPr>
                    </a:p>
                    <a:p>
                      <a:pPr algn="just"/>
                      <a:r>
                        <a:rPr lang="en-ZA" sz="1500" b="1" baseline="0" dirty="0">
                          <a:latin typeface="+mn-lt"/>
                        </a:rPr>
                        <a:t>                                               </a:t>
                      </a:r>
                      <a:fld id="{DDCB24B2-0E07-4899-B028-0C6CCFBDBFB0}" type="slidenum">
                        <a:rPr lang="en-ZA" sz="1500" b="0" baseline="0" smtClean="0">
                          <a:latin typeface="+mn-lt"/>
                        </a:rPr>
                        <a:pPr algn="just"/>
                        <a:t>25</a:t>
                      </a:fld>
                      <a:endParaRPr lang="en-ZA" sz="15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ZA" sz="1500" dirty="0">
                          <a:solidFill>
                            <a:schemeClr val="tx1"/>
                          </a:solidFill>
                          <a:latin typeface="+mn-lt"/>
                        </a:rPr>
                        <a:t>DBE collaborating with </a:t>
                      </a:r>
                      <a:r>
                        <a:rPr lang="en-ZA" sz="1500" b="1" dirty="0">
                          <a:solidFill>
                            <a:schemeClr val="tx1"/>
                          </a:solidFill>
                          <a:latin typeface="+mn-lt"/>
                        </a:rPr>
                        <a:t>Home Affairs </a:t>
                      </a:r>
                      <a:r>
                        <a:rPr lang="en-ZA" sz="1500" b="0" dirty="0">
                          <a:solidFill>
                            <a:schemeClr val="tx1"/>
                          </a:solidFill>
                          <a:latin typeface="+mn-lt"/>
                        </a:rPr>
                        <a:t>to</a:t>
                      </a:r>
                      <a:r>
                        <a:rPr lang="en-ZA" sz="1500" b="0" baseline="0" dirty="0">
                          <a:solidFill>
                            <a:schemeClr val="tx1"/>
                          </a:solidFill>
                          <a:latin typeface="+mn-lt"/>
                        </a:rPr>
                        <a:t> verify</a:t>
                      </a:r>
                      <a:r>
                        <a:rPr lang="en-ZA" sz="1500" dirty="0">
                          <a:solidFill>
                            <a:schemeClr val="tx1"/>
                          </a:solidFill>
                          <a:latin typeface="+mn-lt"/>
                        </a:rPr>
                        <a:t> learner</a:t>
                      </a:r>
                      <a:r>
                        <a:rPr lang="en-ZA" sz="1500" baseline="0" dirty="0">
                          <a:solidFill>
                            <a:schemeClr val="tx1"/>
                          </a:solidFill>
                          <a:latin typeface="+mn-lt"/>
                        </a:rPr>
                        <a:t> ID numbers and living status. </a:t>
                      </a:r>
                      <a:r>
                        <a:rPr lang="en-ZA" sz="1500" b="1" baseline="0" dirty="0">
                          <a:solidFill>
                            <a:schemeClr val="tx1"/>
                          </a:solidFill>
                          <a:latin typeface="+mn-lt"/>
                        </a:rPr>
                        <a:t>Automated link with National Population Register on LURITS 2 is active. </a:t>
                      </a:r>
                      <a:r>
                        <a:rPr lang="en-ZA" sz="1500" baseline="0" dirty="0">
                          <a:solidFill>
                            <a:schemeClr val="tx1"/>
                          </a:solidFill>
                          <a:latin typeface="+mn-lt"/>
                        </a:rPr>
                        <a:t>Verified ID numbers of learners are sent to PEDs for </a:t>
                      </a:r>
                      <a:r>
                        <a:rPr lang="en-ZA" sz="1500" b="1" baseline="0" dirty="0">
                          <a:solidFill>
                            <a:schemeClr val="tx1"/>
                          </a:solidFill>
                          <a:latin typeface="+mn-lt"/>
                        </a:rPr>
                        <a:t>correction/archiving of deceased learners on the source system</a:t>
                      </a:r>
                      <a:r>
                        <a:rPr lang="en-ZA" sz="1500" b="0" baseline="0" dirty="0">
                          <a:solidFill>
                            <a:schemeClr val="tx1"/>
                          </a:solidFill>
                          <a:latin typeface="+mn-lt"/>
                        </a:rPr>
                        <a:t>. Follow up DG communication sent to PEDs on correcting ID information</a:t>
                      </a:r>
                      <a:r>
                        <a:rPr lang="en-ZA" sz="1500" b="1" baseline="0" dirty="0">
                          <a:solidFill>
                            <a:schemeClr val="tx1"/>
                          </a:solidFill>
                          <a:latin typeface="+mn-lt"/>
                        </a:rPr>
                        <a:t>. </a:t>
                      </a:r>
                      <a:r>
                        <a:rPr lang="en-ZA" sz="1500" b="1" kern="1200" baseline="0" dirty="0">
                          <a:solidFill>
                            <a:schemeClr val="tx1"/>
                          </a:solidFill>
                          <a:latin typeface="+mn-lt"/>
                          <a:ea typeface="+mn-ea"/>
                          <a:cs typeface="+mn-cs"/>
                        </a:rPr>
                        <a:t>Automated reports and unit level data on verified IDs, for PED download is currently </a:t>
                      </a:r>
                      <a:r>
                        <a:rPr lang="en-ZA" sz="1500" b="0" kern="1200" baseline="0" dirty="0">
                          <a:solidFill>
                            <a:schemeClr val="tx1"/>
                          </a:solidFill>
                          <a:latin typeface="+mn-lt"/>
                          <a:ea typeface="+mn-ea"/>
                          <a:cs typeface="+mn-cs"/>
                        </a:rPr>
                        <a:t>being developed by SITA and delivery escalated with User Acceptance Testing planned in September 2018</a:t>
                      </a:r>
                    </a:p>
                  </a:txBody>
                  <a:tcPr/>
                </a:tc>
                <a:extLst>
                  <a:ext uri="{0D108BD9-81ED-4DB2-BD59-A6C34878D82A}">
                    <a16:rowId xmlns:a16="http://schemas.microsoft.com/office/drawing/2014/main" xmlns="" val="10003"/>
                  </a:ext>
                </a:extLst>
              </a:tr>
            </a:tbl>
          </a:graphicData>
        </a:graphic>
      </p:graphicFrame>
      <p:pic>
        <p:nvPicPr>
          <p:cNvPr id="3" name="Picture 2"/>
          <p:cNvPicPr>
            <a:picLocks noChangeAspect="1"/>
          </p:cNvPicPr>
          <p:nvPr/>
        </p:nvPicPr>
        <p:blipFill>
          <a:blip r:embed="rId3" cstate="print"/>
          <a:stretch>
            <a:fillRect/>
          </a:stretch>
        </p:blipFill>
        <p:spPr>
          <a:xfrm>
            <a:off x="35568" y="6194459"/>
            <a:ext cx="1548518" cy="688908"/>
          </a:xfrm>
          <a:prstGeom prst="rect">
            <a:avLst/>
          </a:prstGeom>
        </p:spPr>
      </p:pic>
    </p:spTree>
    <p:extLst>
      <p:ext uri="{BB962C8B-B14F-4D97-AF65-F5344CB8AC3E}">
        <p14:creationId xmlns:p14="http://schemas.microsoft.com/office/powerpoint/2010/main" xmlns="" val="24158618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ZA" sz="5300" b="1" dirty="0">
                <a:solidFill>
                  <a:schemeClr val="accent2"/>
                </a:solidFill>
              </a:rPr>
              <a:t>RECOMMENDATION</a:t>
            </a:r>
            <a:r>
              <a:rPr lang="en-ZA" sz="6600" b="1" dirty="0">
                <a:solidFill>
                  <a:schemeClr val="accent2">
                    <a:lumMod val="75000"/>
                  </a:schemeClr>
                </a:solidFill>
              </a:rPr>
              <a:t> </a:t>
            </a:r>
            <a:endParaRPr lang="en-US" sz="6600" dirty="0"/>
          </a:p>
        </p:txBody>
      </p:sp>
      <p:sp>
        <p:nvSpPr>
          <p:cNvPr id="3" name="Content Placeholder 2"/>
          <p:cNvSpPr>
            <a:spLocks noGrp="1"/>
          </p:cNvSpPr>
          <p:nvPr>
            <p:ph idx="1"/>
          </p:nvPr>
        </p:nvSpPr>
        <p:spPr/>
        <p:txBody>
          <a:bodyPr/>
          <a:lstStyle/>
          <a:p>
            <a:pPr marL="0" indent="0" algn="just">
              <a:buNone/>
            </a:pPr>
            <a:r>
              <a:rPr lang="en-ZA" sz="4800" dirty="0"/>
              <a:t>It is recommended that the Portfolio Committee  </a:t>
            </a:r>
            <a:r>
              <a:rPr lang="en-ZA" sz="4800" b="1" dirty="0"/>
              <a:t>notes the progress on the Implementation of the Audit Action Plan</a:t>
            </a:r>
            <a:r>
              <a:rPr lang="en-ZA" sz="4800" dirty="0"/>
              <a:t> for 2016/17.</a:t>
            </a:r>
          </a:p>
          <a:p>
            <a:pPr marL="0" indent="0">
              <a:buNone/>
            </a:pPr>
            <a:endParaRPr lang="en-ZA" sz="4000" dirty="0"/>
          </a:p>
          <a:p>
            <a:endParaRPr lang="en-US" dirty="0"/>
          </a:p>
        </p:txBody>
      </p:sp>
      <p:sp>
        <p:nvSpPr>
          <p:cNvPr id="4" name="Slide Number Placeholder 3"/>
          <p:cNvSpPr>
            <a:spLocks noGrp="1"/>
          </p:cNvSpPr>
          <p:nvPr>
            <p:ph type="sldNum" sz="quarter" idx="12"/>
          </p:nvPr>
        </p:nvSpPr>
        <p:spPr>
          <a:xfrm>
            <a:off x="7380312" y="6356351"/>
            <a:ext cx="432048" cy="365125"/>
          </a:xfrm>
          <a:prstGeom prst="rect">
            <a:avLst/>
          </a:prstGeom>
        </p:spPr>
        <p:txBody>
          <a:bodyPr/>
          <a:lstStyle/>
          <a:p>
            <a:fld id="{28A3B54F-4D6D-439C-9A2C-B6799378E1A1}" type="slidenum">
              <a:rPr lang="en-ZA" smtClean="0"/>
              <a:pPr/>
              <a:t>26</a:t>
            </a:fld>
            <a:endParaRPr lang="en-ZA" dirty="0"/>
          </a:p>
        </p:txBody>
      </p:sp>
      <p:pic>
        <p:nvPicPr>
          <p:cNvPr id="5" name="Picture 4"/>
          <p:cNvPicPr>
            <a:picLocks noChangeAspect="1"/>
          </p:cNvPicPr>
          <p:nvPr/>
        </p:nvPicPr>
        <p:blipFill>
          <a:blip r:embed="rId3" cstate="print"/>
          <a:stretch>
            <a:fillRect/>
          </a:stretch>
        </p:blipFill>
        <p:spPr>
          <a:xfrm>
            <a:off x="179512" y="6142486"/>
            <a:ext cx="1550030" cy="692697"/>
          </a:xfrm>
          <a:prstGeom prst="rect">
            <a:avLst/>
          </a:prstGeom>
        </p:spPr>
      </p:pic>
    </p:spTree>
    <p:extLst>
      <p:ext uri="{BB962C8B-B14F-4D97-AF65-F5344CB8AC3E}">
        <p14:creationId xmlns:p14="http://schemas.microsoft.com/office/powerpoint/2010/main" xmlns="" val="40844558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ZA" sz="6000" b="1" u="sng" dirty="0">
                <a:solidFill>
                  <a:schemeClr val="accent2"/>
                </a:solidFill>
              </a:rPr>
              <a:t>PART B</a:t>
            </a:r>
            <a:r>
              <a:rPr lang="en-ZA" sz="6000" b="1" dirty="0">
                <a:solidFill>
                  <a:schemeClr val="accent2"/>
                </a:solidFill>
              </a:rPr>
              <a:t>: </a:t>
            </a:r>
            <a:br>
              <a:rPr lang="en-ZA" sz="6000" b="1" dirty="0">
                <a:solidFill>
                  <a:schemeClr val="accent2"/>
                </a:solidFill>
              </a:rPr>
            </a:br>
            <a:r>
              <a:rPr lang="en-ZA" sz="6000" b="1" dirty="0">
                <a:solidFill>
                  <a:schemeClr val="accent2"/>
                </a:solidFill>
              </a:rPr>
              <a:t/>
            </a:r>
            <a:br>
              <a:rPr lang="en-ZA" sz="6000" b="1" dirty="0">
                <a:solidFill>
                  <a:schemeClr val="accent2"/>
                </a:solidFill>
              </a:rPr>
            </a:br>
            <a:r>
              <a:rPr lang="en-ZA" sz="6000" b="1" dirty="0" smtClean="0">
                <a:solidFill>
                  <a:schemeClr val="accent2"/>
                </a:solidFill>
              </a:rPr>
              <a:t>THE AUDIT COMMITTEE</a:t>
            </a:r>
            <a:endParaRPr lang="en-US" sz="6000" dirty="0"/>
          </a:p>
        </p:txBody>
      </p:sp>
      <p:pic>
        <p:nvPicPr>
          <p:cNvPr id="4" name="Picture 3"/>
          <p:cNvPicPr>
            <a:picLocks noChangeAspect="1"/>
          </p:cNvPicPr>
          <p:nvPr/>
        </p:nvPicPr>
        <p:blipFill>
          <a:blip r:embed="rId2" cstate="print"/>
          <a:stretch>
            <a:fillRect/>
          </a:stretch>
        </p:blipFill>
        <p:spPr>
          <a:xfrm>
            <a:off x="179512" y="6114067"/>
            <a:ext cx="1512168" cy="675777"/>
          </a:xfrm>
          <a:prstGeom prst="rect">
            <a:avLst/>
          </a:prstGeom>
        </p:spPr>
      </p:pic>
      <p:sp>
        <p:nvSpPr>
          <p:cNvPr id="5" name="Slide Number Placeholder 3"/>
          <p:cNvSpPr>
            <a:spLocks noGrp="1"/>
          </p:cNvSpPr>
          <p:nvPr>
            <p:ph type="sldNum" sz="quarter" idx="12"/>
          </p:nvPr>
        </p:nvSpPr>
        <p:spPr>
          <a:xfrm>
            <a:off x="7452320" y="6356351"/>
            <a:ext cx="360040" cy="365125"/>
          </a:xfrm>
          <a:prstGeom prst="rect">
            <a:avLst/>
          </a:prstGeom>
        </p:spPr>
        <p:txBody>
          <a:bodyPr/>
          <a:lstStyle/>
          <a:p>
            <a:r>
              <a:rPr lang="en-ZA" dirty="0" smtClean="0"/>
              <a:t>27</a:t>
            </a:r>
            <a:endParaRPr lang="en-ZA" dirty="0"/>
          </a:p>
        </p:txBody>
      </p:sp>
    </p:spTree>
    <p:extLst>
      <p:ext uri="{BB962C8B-B14F-4D97-AF65-F5344CB8AC3E}">
        <p14:creationId xmlns:p14="http://schemas.microsoft.com/office/powerpoint/2010/main" xmlns="" val="4103123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ZA" b="1" dirty="0">
                <a:solidFill>
                  <a:schemeClr val="accent2"/>
                </a:solidFill>
              </a:rPr>
              <a:t>PURPOSE</a:t>
            </a:r>
          </a:p>
        </p:txBody>
      </p:sp>
      <p:sp>
        <p:nvSpPr>
          <p:cNvPr id="3" name="Content Placeholder 2"/>
          <p:cNvSpPr>
            <a:spLocks noGrp="1"/>
          </p:cNvSpPr>
          <p:nvPr>
            <p:ph idx="1"/>
          </p:nvPr>
        </p:nvSpPr>
        <p:spPr>
          <a:xfrm>
            <a:off x="457200" y="1196752"/>
            <a:ext cx="8229600" cy="4525963"/>
          </a:xfrm>
        </p:spPr>
        <p:txBody>
          <a:bodyPr>
            <a:normAutofit/>
          </a:bodyPr>
          <a:lstStyle/>
          <a:p>
            <a:endParaRPr lang="en-ZA" dirty="0"/>
          </a:p>
          <a:p>
            <a:pPr marL="0" indent="0" algn="just">
              <a:buNone/>
            </a:pPr>
            <a:r>
              <a:rPr lang="en-ZA" sz="4400" dirty="0"/>
              <a:t>To brief the Portfolio Committee on the </a:t>
            </a:r>
            <a:r>
              <a:rPr lang="en-ZA" sz="4400" b="1" dirty="0"/>
              <a:t>audit outcomes </a:t>
            </a:r>
            <a:r>
              <a:rPr lang="en-ZA" sz="4400" dirty="0"/>
              <a:t>and </a:t>
            </a:r>
            <a:r>
              <a:rPr lang="en-ZA" sz="4400" b="1" dirty="0"/>
              <a:t>financial performance</a:t>
            </a:r>
            <a:r>
              <a:rPr lang="en-ZA" sz="4400" dirty="0"/>
              <a:t> of the Department of Basic Education (DBE)</a:t>
            </a:r>
          </a:p>
        </p:txBody>
      </p:sp>
      <p:sp>
        <p:nvSpPr>
          <p:cNvPr id="5" name="Rectangle 4"/>
          <p:cNvSpPr/>
          <p:nvPr/>
        </p:nvSpPr>
        <p:spPr>
          <a:xfrm>
            <a:off x="7344919" y="6453336"/>
            <a:ext cx="383438" cy="307777"/>
          </a:xfrm>
          <a:prstGeom prst="rect">
            <a:avLst/>
          </a:prstGeom>
        </p:spPr>
        <p:txBody>
          <a:bodyPr wrap="none">
            <a:spAutoFit/>
          </a:bodyPr>
          <a:lstStyle/>
          <a:p>
            <a:pPr lvl="0" algn="r"/>
            <a:r>
              <a:rPr lang="en-ZA" sz="1400" b="1" dirty="0"/>
              <a:t>28</a:t>
            </a:r>
          </a:p>
        </p:txBody>
      </p:sp>
      <p:pic>
        <p:nvPicPr>
          <p:cNvPr id="6" name="Picture 5"/>
          <p:cNvPicPr>
            <a:picLocks noChangeAspect="1"/>
          </p:cNvPicPr>
          <p:nvPr/>
        </p:nvPicPr>
        <p:blipFill>
          <a:blip r:embed="rId2" cstate="print"/>
          <a:stretch>
            <a:fillRect/>
          </a:stretch>
        </p:blipFill>
        <p:spPr>
          <a:xfrm>
            <a:off x="107504" y="6126164"/>
            <a:ext cx="1550030" cy="692697"/>
          </a:xfrm>
          <a:prstGeom prst="rect">
            <a:avLst/>
          </a:prstGeom>
        </p:spPr>
      </p:pic>
    </p:spTree>
    <p:extLst>
      <p:ext uri="{BB962C8B-B14F-4D97-AF65-F5344CB8AC3E}">
        <p14:creationId xmlns:p14="http://schemas.microsoft.com/office/powerpoint/2010/main" xmlns="" val="31504299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23528" y="274639"/>
            <a:ext cx="8363272" cy="1143000"/>
          </a:xfrm>
        </p:spPr>
        <p:txBody>
          <a:bodyPr>
            <a:noAutofit/>
          </a:bodyPr>
          <a:lstStyle/>
          <a:p>
            <a:r>
              <a:rPr lang="en-ZA" sz="3600" b="1" dirty="0">
                <a:solidFill>
                  <a:schemeClr val="accent2"/>
                </a:solidFill>
              </a:rPr>
              <a:t>AUDIT COMMITTEE RESPONSIBILITY</a:t>
            </a:r>
          </a:p>
        </p:txBody>
      </p:sp>
      <p:sp>
        <p:nvSpPr>
          <p:cNvPr id="3" name="Content Placeholder 2"/>
          <p:cNvSpPr>
            <a:spLocks noGrp="1"/>
          </p:cNvSpPr>
          <p:nvPr>
            <p:ph idx="1"/>
          </p:nvPr>
        </p:nvSpPr>
        <p:spPr/>
        <p:txBody>
          <a:bodyPr>
            <a:normAutofit fontScale="92500" lnSpcReduction="10000"/>
          </a:bodyPr>
          <a:lstStyle/>
          <a:p>
            <a:pPr algn="just"/>
            <a:r>
              <a:rPr lang="en-ZA" b="1" dirty="0"/>
              <a:t>Oversight </a:t>
            </a:r>
            <a:r>
              <a:rPr lang="en-ZA" dirty="0"/>
              <a:t>over </a:t>
            </a:r>
            <a:r>
              <a:rPr lang="en-ZA" b="1" dirty="0"/>
              <a:t>Internal and External Audit</a:t>
            </a:r>
            <a:r>
              <a:rPr lang="en-ZA" dirty="0"/>
              <a:t>.</a:t>
            </a:r>
          </a:p>
          <a:p>
            <a:pPr algn="just"/>
            <a:r>
              <a:rPr lang="en-ZA" dirty="0"/>
              <a:t>Oversight over the implementation of </a:t>
            </a:r>
            <a:r>
              <a:rPr lang="en-ZA" b="1" dirty="0"/>
              <a:t>Internal and External Audit recommendations</a:t>
            </a:r>
            <a:r>
              <a:rPr lang="en-ZA" dirty="0"/>
              <a:t>. </a:t>
            </a:r>
          </a:p>
          <a:p>
            <a:pPr algn="just"/>
            <a:r>
              <a:rPr lang="en-ZA" dirty="0"/>
              <a:t>Oversight over </a:t>
            </a:r>
            <a:r>
              <a:rPr lang="en-ZA" b="1" dirty="0"/>
              <a:t>Risk Management</a:t>
            </a:r>
            <a:r>
              <a:rPr lang="en-ZA" dirty="0"/>
              <a:t>.</a:t>
            </a:r>
          </a:p>
          <a:p>
            <a:pPr algn="just"/>
            <a:r>
              <a:rPr lang="en-ZA" dirty="0"/>
              <a:t>Oversight over the </a:t>
            </a:r>
            <a:r>
              <a:rPr lang="en-ZA" b="1" dirty="0"/>
              <a:t>quality of Financial Statements.</a:t>
            </a:r>
          </a:p>
          <a:p>
            <a:pPr algn="just"/>
            <a:r>
              <a:rPr lang="en-ZA" dirty="0"/>
              <a:t>Oversight over the system of </a:t>
            </a:r>
            <a:r>
              <a:rPr lang="en-ZA" b="1" dirty="0"/>
              <a:t>internal control </a:t>
            </a:r>
            <a:r>
              <a:rPr lang="en-ZA" dirty="0"/>
              <a:t>for the generation, collation and reporting of Performance Information. </a:t>
            </a:r>
          </a:p>
        </p:txBody>
      </p:sp>
      <p:pic>
        <p:nvPicPr>
          <p:cNvPr id="5" name="Picture 4"/>
          <p:cNvPicPr>
            <a:picLocks noChangeAspect="1"/>
          </p:cNvPicPr>
          <p:nvPr/>
        </p:nvPicPr>
        <p:blipFill>
          <a:blip r:embed="rId2" cstate="print"/>
          <a:stretch>
            <a:fillRect/>
          </a:stretch>
        </p:blipFill>
        <p:spPr>
          <a:xfrm>
            <a:off x="179512" y="6066631"/>
            <a:ext cx="1550030" cy="692697"/>
          </a:xfrm>
          <a:prstGeom prst="rect">
            <a:avLst/>
          </a:prstGeom>
        </p:spPr>
      </p:pic>
    </p:spTree>
    <p:extLst>
      <p:ext uri="{BB962C8B-B14F-4D97-AF65-F5344CB8AC3E}">
        <p14:creationId xmlns:p14="http://schemas.microsoft.com/office/powerpoint/2010/main" xmlns="" val="17639942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29600" cy="5256583"/>
          </a:xfrm>
        </p:spPr>
        <p:txBody>
          <a:bodyPr>
            <a:noAutofit/>
          </a:bodyPr>
          <a:lstStyle/>
          <a:p>
            <a:pPr marL="0" indent="0" algn="ctr">
              <a:buNone/>
            </a:pPr>
            <a:r>
              <a:rPr lang="en-ZA" sz="4400" b="1" u="sng" dirty="0">
                <a:solidFill>
                  <a:schemeClr val="accent2"/>
                </a:solidFill>
              </a:rPr>
              <a:t>PART A:</a:t>
            </a:r>
            <a:r>
              <a:rPr lang="en-ZA" sz="4400" b="1" dirty="0">
                <a:solidFill>
                  <a:schemeClr val="accent2"/>
                </a:solidFill>
              </a:rPr>
              <a:t> </a:t>
            </a:r>
            <a:br>
              <a:rPr lang="en-ZA" sz="4400" b="1" dirty="0">
                <a:solidFill>
                  <a:schemeClr val="accent2"/>
                </a:solidFill>
              </a:rPr>
            </a:br>
            <a:r>
              <a:rPr lang="en-ZA" sz="4400" b="1" dirty="0">
                <a:solidFill>
                  <a:schemeClr val="accent2"/>
                </a:solidFill>
              </a:rPr>
              <a:t>BUDGETARY REVIEW AND </a:t>
            </a:r>
            <a:br>
              <a:rPr lang="en-ZA" sz="4400" b="1" dirty="0">
                <a:solidFill>
                  <a:schemeClr val="accent2"/>
                </a:solidFill>
              </a:rPr>
            </a:br>
            <a:r>
              <a:rPr lang="en-ZA" sz="4400" b="1" dirty="0">
                <a:solidFill>
                  <a:schemeClr val="accent2"/>
                </a:solidFill>
              </a:rPr>
              <a:t>RECOMMENDATIONS REPORT (BRRR): </a:t>
            </a:r>
            <a:r>
              <a:rPr lang="en-US" sz="4400" b="1" dirty="0">
                <a:solidFill>
                  <a:schemeClr val="accent2"/>
                </a:solidFill>
              </a:rPr>
              <a:t>PROGRESS ON THE 2016/7  AUDIT ACTION PLAN</a:t>
            </a:r>
            <a:endParaRPr lang="en-ZA" sz="4400" dirty="0"/>
          </a:p>
        </p:txBody>
      </p:sp>
      <p:sp>
        <p:nvSpPr>
          <p:cNvPr id="4" name="Rectangle 3"/>
          <p:cNvSpPr/>
          <p:nvPr/>
        </p:nvSpPr>
        <p:spPr>
          <a:xfrm>
            <a:off x="7452320" y="6453336"/>
            <a:ext cx="276037" cy="307777"/>
          </a:xfrm>
          <a:prstGeom prst="rect">
            <a:avLst/>
          </a:prstGeom>
        </p:spPr>
        <p:txBody>
          <a:bodyPr wrap="none">
            <a:spAutoFit/>
          </a:bodyPr>
          <a:lstStyle/>
          <a:p>
            <a:pPr lvl="0" algn="r"/>
            <a:fld id="{527EF771-2B50-4573-84B4-5C96B4F32DD9}" type="slidenum">
              <a:rPr lang="en-ZA" sz="1400" b="1"/>
              <a:pPr lvl="0" algn="r"/>
              <a:t>3</a:t>
            </a:fld>
            <a:endParaRPr lang="en-ZA" sz="1400" b="1" dirty="0"/>
          </a:p>
        </p:txBody>
      </p:sp>
      <p:pic>
        <p:nvPicPr>
          <p:cNvPr id="5" name="Picture 4"/>
          <p:cNvPicPr>
            <a:picLocks noChangeAspect="1"/>
          </p:cNvPicPr>
          <p:nvPr/>
        </p:nvPicPr>
        <p:blipFill>
          <a:blip r:embed="rId4" cstate="print"/>
          <a:stretch>
            <a:fillRect/>
          </a:stretch>
        </p:blipFill>
        <p:spPr>
          <a:xfrm>
            <a:off x="26741" y="6127107"/>
            <a:ext cx="1550030" cy="692697"/>
          </a:xfrm>
          <a:prstGeom prst="rect">
            <a:avLst/>
          </a:prstGeom>
        </p:spPr>
      </p:pic>
    </p:spTree>
    <p:extLst>
      <p:ext uri="{BB962C8B-B14F-4D97-AF65-F5344CB8AC3E}">
        <p14:creationId xmlns:p14="http://schemas.microsoft.com/office/powerpoint/2010/main" xmlns="" val="33935248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US" sz="4000" b="1" dirty="0">
                <a:solidFill>
                  <a:schemeClr val="accent2"/>
                </a:solidFill>
              </a:rPr>
              <a:t>FOUR LINES OF DEFENSE</a:t>
            </a:r>
            <a:endParaRPr lang="en-GB" sz="4000" b="1" dirty="0">
              <a:solidFill>
                <a:schemeClr val="accent2"/>
              </a:solidFill>
            </a:endParaRPr>
          </a:p>
        </p:txBody>
      </p:sp>
      <p:sp>
        <p:nvSpPr>
          <p:cNvPr id="3" name="Content Placeholder 2"/>
          <p:cNvSpPr>
            <a:spLocks noGrp="1"/>
          </p:cNvSpPr>
          <p:nvPr>
            <p:ph idx="1"/>
          </p:nvPr>
        </p:nvSpPr>
        <p:spPr>
          <a:xfrm>
            <a:off x="457200" y="1268760"/>
            <a:ext cx="8229600" cy="4799655"/>
          </a:xfrm>
        </p:spPr>
        <p:txBody>
          <a:bodyPr>
            <a:normAutofit fontScale="25000" lnSpcReduction="20000"/>
          </a:bodyPr>
          <a:lstStyle/>
          <a:p>
            <a:pPr algn="just"/>
            <a:endParaRPr lang="en-US" sz="6200" b="1" dirty="0"/>
          </a:p>
          <a:p>
            <a:pPr algn="just"/>
            <a:r>
              <a:rPr lang="en-US" sz="6400" b="1" dirty="0"/>
              <a:t>Assurance model – </a:t>
            </a:r>
            <a:r>
              <a:rPr lang="en-US" sz="6400" dirty="0"/>
              <a:t>as </a:t>
            </a:r>
            <a:r>
              <a:rPr lang="en-US" sz="6400" dirty="0" smtClean="0"/>
              <a:t>per </a:t>
            </a:r>
            <a:r>
              <a:rPr lang="en-US" sz="6400" dirty="0"/>
              <a:t>the Institute of Chartered Accountants in England and Wales (ICAEW 2016):</a:t>
            </a:r>
          </a:p>
          <a:p>
            <a:pPr lvl="1" algn="just"/>
            <a:r>
              <a:rPr lang="en-US" sz="6400" b="1" u="sng" dirty="0"/>
              <a:t>First line</a:t>
            </a:r>
            <a:r>
              <a:rPr lang="en-US" sz="6400" dirty="0"/>
              <a:t>: the way </a:t>
            </a:r>
            <a:r>
              <a:rPr lang="en-US" sz="6400" b="1" dirty="0"/>
              <a:t>risks are managed and controlled day-to-day</a:t>
            </a:r>
            <a:r>
              <a:rPr lang="en-US" sz="6400" dirty="0"/>
              <a:t>. Assurance comes </a:t>
            </a:r>
            <a:r>
              <a:rPr lang="en-US" sz="6400" b="1" dirty="0"/>
              <a:t>directly from those responsible for delivering specific objectives or processes</a:t>
            </a:r>
            <a:r>
              <a:rPr lang="en-US" sz="6400" dirty="0"/>
              <a:t>. It may lack independence but its value is that it comes from those who know the business, culture and day-to-day challenges.</a:t>
            </a:r>
          </a:p>
          <a:p>
            <a:pPr lvl="1" algn="just"/>
            <a:r>
              <a:rPr lang="en-US" sz="6400" b="1" u="sng" dirty="0"/>
              <a:t>Second line</a:t>
            </a:r>
            <a:r>
              <a:rPr lang="en-US" sz="6400" dirty="0"/>
              <a:t>: the way </a:t>
            </a:r>
            <a:r>
              <a:rPr lang="en-US" sz="6400" b="1" dirty="0"/>
              <a:t>the organisation oversees the control framework </a:t>
            </a:r>
            <a:r>
              <a:rPr lang="en-US" sz="6400" dirty="0"/>
              <a:t>so that it operates effectively.  The assurance provided is </a:t>
            </a:r>
            <a:r>
              <a:rPr lang="en-US" sz="6400" b="1" dirty="0"/>
              <a:t>separate from those responsible for delivery, but not independent of the management chain</a:t>
            </a:r>
            <a:r>
              <a:rPr lang="en-US" sz="6400" dirty="0"/>
              <a:t>, such as risk and compliance functions.</a:t>
            </a:r>
          </a:p>
          <a:p>
            <a:pPr lvl="1" algn="just"/>
            <a:r>
              <a:rPr lang="en-US" sz="6400" b="1" u="sng" dirty="0"/>
              <a:t>Third line</a:t>
            </a:r>
            <a:r>
              <a:rPr lang="en-US" sz="6400" dirty="0"/>
              <a:t>: </a:t>
            </a:r>
            <a:r>
              <a:rPr lang="en-US" sz="6400" b="1" dirty="0"/>
              <a:t>objective and independent assurance</a:t>
            </a:r>
            <a:r>
              <a:rPr lang="en-US" sz="6400" dirty="0"/>
              <a:t>, e.g. internal audit, </a:t>
            </a:r>
            <a:r>
              <a:rPr lang="en-US" sz="6400" b="1" dirty="0"/>
              <a:t>providing reasonable (not absolute) assurance of the overall effectiveness of governance, risk management and controls</a:t>
            </a:r>
            <a:r>
              <a:rPr lang="en-US" sz="6400" dirty="0"/>
              <a:t>. The level and depth of assurance provided will depend on the size and focus of the internal audit function and management’s appetite for internal audit assurance.</a:t>
            </a:r>
          </a:p>
          <a:p>
            <a:pPr lvl="1" algn="just"/>
            <a:r>
              <a:rPr lang="en-US" sz="6400" b="1" u="sng" dirty="0"/>
              <a:t>Fourth line</a:t>
            </a:r>
            <a:r>
              <a:rPr lang="en-US" sz="6400" dirty="0"/>
              <a:t>: assurance from </a:t>
            </a:r>
            <a:r>
              <a:rPr lang="en-US" sz="6400" b="1" dirty="0"/>
              <a:t>external independent bodies such as the external auditors and other external bodies. </a:t>
            </a:r>
            <a:r>
              <a:rPr lang="en-US" sz="6400" dirty="0"/>
              <a:t>External bodies may not have the existing familiarity with the organisation that an internal audit function has, but they can bring a new and valuable perspective. Additionally, their outsider status is clearly visible to third parties, so that they can not only be independent but be seen to be independent. </a:t>
            </a:r>
          </a:p>
        </p:txBody>
      </p:sp>
      <p:pic>
        <p:nvPicPr>
          <p:cNvPr id="5" name="Picture 4"/>
          <p:cNvPicPr>
            <a:picLocks noChangeAspect="1"/>
          </p:cNvPicPr>
          <p:nvPr/>
        </p:nvPicPr>
        <p:blipFill>
          <a:blip r:embed="rId2" cstate="print"/>
          <a:stretch>
            <a:fillRect/>
          </a:stretch>
        </p:blipFill>
        <p:spPr>
          <a:xfrm>
            <a:off x="107504" y="6165303"/>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solidFill>
                  <a:prstClr val="black"/>
                </a:solidFill>
              </a:rPr>
              <a:t>30</a:t>
            </a:r>
            <a:endParaRPr lang="en-ZA" sz="1400" b="1" dirty="0">
              <a:solidFill>
                <a:prstClr val="black"/>
              </a:solidFill>
            </a:endParaRPr>
          </a:p>
        </p:txBody>
      </p:sp>
    </p:spTree>
    <p:extLst>
      <p:ext uri="{BB962C8B-B14F-4D97-AF65-F5344CB8AC3E}">
        <p14:creationId xmlns:p14="http://schemas.microsoft.com/office/powerpoint/2010/main" xmlns="" val="1217866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ZA" b="1" dirty="0"/>
              <a:t>Improvement in the governance structures</a:t>
            </a:r>
            <a:r>
              <a:rPr lang="en-ZA" dirty="0"/>
              <a:t> </a:t>
            </a:r>
          </a:p>
          <a:p>
            <a:r>
              <a:rPr lang="en-ZA" dirty="0" smtClean="0"/>
              <a:t>Risk committee with external chair</a:t>
            </a:r>
          </a:p>
          <a:p>
            <a:r>
              <a:rPr lang="en-ZA" dirty="0" smtClean="0"/>
              <a:t>Risk </a:t>
            </a:r>
            <a:r>
              <a:rPr lang="en-ZA" dirty="0"/>
              <a:t>Committee held three (3) meetings during the year to review </a:t>
            </a:r>
            <a:r>
              <a:rPr lang="en-ZA" b="1" dirty="0"/>
              <a:t>risk policies, strategies </a:t>
            </a:r>
            <a:r>
              <a:rPr lang="en-ZA" dirty="0"/>
              <a:t>and the process of </a:t>
            </a:r>
            <a:r>
              <a:rPr lang="en-ZA" b="1" dirty="0"/>
              <a:t>updating the risk registers </a:t>
            </a:r>
            <a:r>
              <a:rPr lang="en-ZA" dirty="0"/>
              <a:t>for the department</a:t>
            </a:r>
          </a:p>
          <a:p>
            <a:r>
              <a:rPr lang="en-ZA" dirty="0"/>
              <a:t>Monitoring of the </a:t>
            </a:r>
            <a:r>
              <a:rPr lang="en-ZA" b="1" dirty="0"/>
              <a:t>risk action plans </a:t>
            </a:r>
            <a:r>
              <a:rPr lang="en-ZA" dirty="0"/>
              <a:t>is done on quarterly basis and internal audit is validating reported process </a:t>
            </a:r>
          </a:p>
          <a:p>
            <a:r>
              <a:rPr lang="en-ZA" dirty="0"/>
              <a:t>Audit Committee requested that </a:t>
            </a:r>
            <a:r>
              <a:rPr lang="en-ZA" b="1" dirty="0"/>
              <a:t>management workshop with AGSA </a:t>
            </a:r>
            <a:r>
              <a:rPr lang="en-ZA" dirty="0"/>
              <a:t>and review of the action plans after 2016-17 AGSA audit.</a:t>
            </a:r>
          </a:p>
        </p:txBody>
      </p:sp>
      <p:sp>
        <p:nvSpPr>
          <p:cNvPr id="2" name="Title 1"/>
          <p:cNvSpPr>
            <a:spLocks noGrp="1"/>
          </p:cNvSpPr>
          <p:nvPr>
            <p:ph type="title" idx="4294967295"/>
          </p:nvPr>
        </p:nvSpPr>
        <p:spPr>
          <a:xfrm>
            <a:off x="0" y="274638"/>
            <a:ext cx="8229600" cy="1143000"/>
          </a:xfrm>
        </p:spPr>
        <p:txBody>
          <a:bodyPr/>
          <a:lstStyle/>
          <a:p>
            <a:r>
              <a:rPr lang="en-ZA" b="1" dirty="0" smtClean="0">
                <a:solidFill>
                  <a:schemeClr val="accent2"/>
                </a:solidFill>
              </a:rPr>
              <a:t>ACTIVITIES</a:t>
            </a:r>
            <a:endParaRPr lang="en-US" dirty="0">
              <a:solidFill>
                <a:schemeClr val="accent2"/>
              </a:solidFill>
            </a:endParaRPr>
          </a:p>
        </p:txBody>
      </p:sp>
      <p:pic>
        <p:nvPicPr>
          <p:cNvPr id="4" name="Picture 3"/>
          <p:cNvPicPr>
            <a:picLocks noChangeAspect="1"/>
          </p:cNvPicPr>
          <p:nvPr/>
        </p:nvPicPr>
        <p:blipFill>
          <a:blip r:embed="rId2" cstate="print"/>
          <a:stretch>
            <a:fillRect/>
          </a:stretch>
        </p:blipFill>
        <p:spPr>
          <a:xfrm>
            <a:off x="179512" y="6126164"/>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31</a:t>
            </a:r>
            <a:endParaRPr lang="en-ZA" sz="1400" b="1" dirty="0"/>
          </a:p>
        </p:txBody>
      </p:sp>
    </p:spTree>
    <p:extLst>
      <p:ext uri="{BB962C8B-B14F-4D97-AF65-F5344CB8AC3E}">
        <p14:creationId xmlns:p14="http://schemas.microsoft.com/office/powerpoint/2010/main" xmlns="" val="2561699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lstStyle/>
          <a:p>
            <a:r>
              <a:rPr lang="en-ZA" b="1" dirty="0" smtClean="0">
                <a:solidFill>
                  <a:schemeClr val="accent2"/>
                </a:solidFill>
              </a:rPr>
              <a:t>ACTIVITIES</a:t>
            </a:r>
            <a:endParaRPr lang="en-US" dirty="0">
              <a:solidFill>
                <a:schemeClr val="accent2"/>
              </a:solidFill>
            </a:endParaRPr>
          </a:p>
        </p:txBody>
      </p:sp>
      <p:sp>
        <p:nvSpPr>
          <p:cNvPr id="3" name="Content Placeholder 2"/>
          <p:cNvSpPr>
            <a:spLocks noGrp="1"/>
          </p:cNvSpPr>
          <p:nvPr>
            <p:ph idx="1"/>
          </p:nvPr>
        </p:nvSpPr>
        <p:spPr/>
        <p:txBody>
          <a:bodyPr>
            <a:noAutofit/>
          </a:bodyPr>
          <a:lstStyle/>
          <a:p>
            <a:pPr algn="just"/>
            <a:r>
              <a:rPr lang="en-ZA" sz="2300" b="1" dirty="0" smtClean="0"/>
              <a:t>Audit Committee reviewed the internal audit activities</a:t>
            </a:r>
            <a:r>
              <a:rPr lang="en-ZA" sz="2300" dirty="0" smtClean="0"/>
              <a:t>, some of the areas reviewed are Performance Information for Q1 – Q4, ASIDI Procurement/ SCM process at Implementing Agents, ASIDI Follow up on previous AGSA findings and Internal Audits, DORA Compliance on transfer to PED’s, Second Chance Matric Program, National Examination Assessment and Distribution of exam papers. Review of the compliance tender process at Technical Evaluation Committee for ASIDI new projects.</a:t>
            </a:r>
          </a:p>
          <a:p>
            <a:pPr algn="just"/>
            <a:r>
              <a:rPr lang="en-ZA" sz="2300" dirty="0" smtClean="0"/>
              <a:t>During the year there were </a:t>
            </a:r>
            <a:r>
              <a:rPr lang="en-ZA" sz="2300" b="1" dirty="0" smtClean="0"/>
              <a:t>six (6) Audit Committee meeting held;</a:t>
            </a:r>
            <a:r>
              <a:rPr lang="en-ZA" sz="2300" dirty="0" smtClean="0"/>
              <a:t> and</a:t>
            </a:r>
          </a:p>
          <a:p>
            <a:pPr algn="just"/>
            <a:r>
              <a:rPr lang="en-ZA" sz="2300" dirty="0" smtClean="0"/>
              <a:t>The Audit Committee Chairperson held </a:t>
            </a:r>
            <a:r>
              <a:rPr lang="en-ZA" sz="2300" b="1" dirty="0" smtClean="0"/>
              <a:t>follow up meeting with the ASIDI team</a:t>
            </a:r>
            <a:r>
              <a:rPr lang="en-ZA" sz="2300" dirty="0" smtClean="0"/>
              <a:t> on the audit action plans.</a:t>
            </a:r>
          </a:p>
          <a:p>
            <a:endParaRPr lang="en-US" sz="2300" dirty="0"/>
          </a:p>
        </p:txBody>
      </p:sp>
      <p:pic>
        <p:nvPicPr>
          <p:cNvPr id="4" name="Picture 3"/>
          <p:cNvPicPr>
            <a:picLocks noChangeAspect="1"/>
          </p:cNvPicPr>
          <p:nvPr/>
        </p:nvPicPr>
        <p:blipFill>
          <a:blip r:embed="rId2" cstate="print"/>
          <a:stretch>
            <a:fillRect/>
          </a:stretch>
        </p:blipFill>
        <p:spPr>
          <a:xfrm>
            <a:off x="107504" y="6126164"/>
            <a:ext cx="1550030" cy="692697"/>
          </a:xfrm>
          <a:prstGeom prst="rect">
            <a:avLst/>
          </a:prstGeom>
        </p:spPr>
      </p:pic>
      <p:sp>
        <p:nvSpPr>
          <p:cNvPr id="5" name="Rectangle 4"/>
          <p:cNvSpPr/>
          <p:nvPr/>
        </p:nvSpPr>
        <p:spPr>
          <a:xfrm>
            <a:off x="7360949" y="6453336"/>
            <a:ext cx="367408" cy="307777"/>
          </a:xfrm>
          <a:prstGeom prst="rect">
            <a:avLst/>
          </a:prstGeom>
        </p:spPr>
        <p:txBody>
          <a:bodyPr wrap="none">
            <a:spAutoFit/>
          </a:bodyPr>
          <a:lstStyle/>
          <a:p>
            <a:pPr lvl="0" algn="r"/>
            <a:r>
              <a:rPr lang="en-ZA" sz="1400" b="1" dirty="0" smtClean="0"/>
              <a:t>32</a:t>
            </a:r>
            <a:endParaRPr lang="en-ZA" sz="1400" b="1" dirty="0"/>
          </a:p>
        </p:txBody>
      </p:sp>
    </p:spTree>
    <p:extLst>
      <p:ext uri="{BB962C8B-B14F-4D97-AF65-F5344CB8AC3E}">
        <p14:creationId xmlns:p14="http://schemas.microsoft.com/office/powerpoint/2010/main" xmlns="" val="33180958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44624"/>
            <a:ext cx="8229600" cy="1143000"/>
          </a:xfrm>
        </p:spPr>
        <p:txBody>
          <a:bodyPr>
            <a:normAutofit/>
          </a:bodyPr>
          <a:lstStyle/>
          <a:p>
            <a:r>
              <a:rPr lang="en-US" b="1" dirty="0">
                <a:solidFill>
                  <a:schemeClr val="accent2"/>
                </a:solidFill>
              </a:rPr>
              <a:t>CHALLENGES</a:t>
            </a:r>
            <a:endParaRPr lang="en-GB" b="1" dirty="0">
              <a:solidFill>
                <a:schemeClr val="accent2"/>
              </a:solidFill>
            </a:endParaRPr>
          </a:p>
        </p:txBody>
      </p:sp>
      <p:sp>
        <p:nvSpPr>
          <p:cNvPr id="3" name="Content Placeholder 2"/>
          <p:cNvSpPr>
            <a:spLocks noGrp="1"/>
          </p:cNvSpPr>
          <p:nvPr>
            <p:ph idx="1"/>
          </p:nvPr>
        </p:nvSpPr>
        <p:spPr>
          <a:xfrm>
            <a:off x="457200" y="1124744"/>
            <a:ext cx="8229600" cy="4709119"/>
          </a:xfrm>
        </p:spPr>
        <p:txBody>
          <a:bodyPr>
            <a:noAutofit/>
          </a:bodyPr>
          <a:lstStyle/>
          <a:p>
            <a:pPr algn="just"/>
            <a:r>
              <a:rPr lang="en-US" b="1" dirty="0"/>
              <a:t>Leadership oversight </a:t>
            </a:r>
            <a:r>
              <a:rPr lang="en-US" dirty="0"/>
              <a:t>from DDG level, CD and Directors still need to be strengthened for effective quality assurance.</a:t>
            </a:r>
          </a:p>
          <a:p>
            <a:pPr algn="just"/>
            <a:r>
              <a:rPr lang="en-US" b="1" dirty="0"/>
              <a:t>Capacity and leadership</a:t>
            </a:r>
            <a:r>
              <a:rPr lang="en-US" dirty="0"/>
              <a:t> in finance and supply chain was enhanced by elevating the CFO to DDG </a:t>
            </a:r>
            <a:r>
              <a:rPr lang="en-US" dirty="0" smtClean="0"/>
              <a:t>level.</a:t>
            </a:r>
            <a:endParaRPr lang="en-US" dirty="0"/>
          </a:p>
          <a:p>
            <a:pPr algn="just"/>
            <a:r>
              <a:rPr lang="en-US" b="1" dirty="0"/>
              <a:t>Prior audit findings</a:t>
            </a:r>
            <a:r>
              <a:rPr lang="en-US" dirty="0"/>
              <a:t> not addressed fully.</a:t>
            </a:r>
          </a:p>
          <a:p>
            <a:pPr algn="just"/>
            <a:r>
              <a:rPr lang="en-US" b="1" dirty="0"/>
              <a:t>Effective </a:t>
            </a:r>
            <a:r>
              <a:rPr lang="en-US" dirty="0"/>
              <a:t>follow up with Implementing Agents need to be </a:t>
            </a:r>
            <a:r>
              <a:rPr lang="en-US" dirty="0" smtClean="0"/>
              <a:t>strengthened.</a:t>
            </a:r>
            <a:endParaRPr lang="en-GB" dirty="0"/>
          </a:p>
        </p:txBody>
      </p:sp>
      <p:pic>
        <p:nvPicPr>
          <p:cNvPr id="5" name="Picture 4"/>
          <p:cNvPicPr>
            <a:picLocks noChangeAspect="1"/>
          </p:cNvPicPr>
          <p:nvPr/>
        </p:nvPicPr>
        <p:blipFill>
          <a:blip r:embed="rId2" cstate="print"/>
          <a:stretch>
            <a:fillRect/>
          </a:stretch>
        </p:blipFill>
        <p:spPr>
          <a:xfrm>
            <a:off x="16848" y="6165303"/>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33</a:t>
            </a:r>
            <a:endParaRPr lang="en-ZA" sz="1400" b="1" dirty="0"/>
          </a:p>
        </p:txBody>
      </p:sp>
    </p:spTree>
    <p:extLst>
      <p:ext uri="{BB962C8B-B14F-4D97-AF65-F5344CB8AC3E}">
        <p14:creationId xmlns:p14="http://schemas.microsoft.com/office/powerpoint/2010/main" xmlns="" val="10026282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fontScale="90000"/>
          </a:bodyPr>
          <a:lstStyle/>
          <a:p>
            <a:r>
              <a:rPr lang="en-US" b="1" dirty="0">
                <a:solidFill>
                  <a:schemeClr val="accent2"/>
                </a:solidFill>
              </a:rPr>
              <a:t>AUDIT OUTCOMES: REGULARITY AUDIT</a:t>
            </a:r>
            <a:endParaRPr lang="en-GB"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696840192"/>
              </p:ext>
            </p:extLst>
          </p:nvPr>
        </p:nvGraphicFramePr>
        <p:xfrm>
          <a:off x="179512" y="1556792"/>
          <a:ext cx="8712968" cy="4104456"/>
        </p:xfrm>
        <a:graphic>
          <a:graphicData uri="http://schemas.openxmlformats.org/drawingml/2006/table">
            <a:tbl>
              <a:tblPr firstRow="1" bandRow="1">
                <a:tableStyleId>{21E4AEA4-8DFA-4A89-87EB-49C32662AFE0}</a:tableStyleId>
              </a:tblPr>
              <a:tblGrid>
                <a:gridCol w="4356484">
                  <a:extLst>
                    <a:ext uri="{9D8B030D-6E8A-4147-A177-3AD203B41FA5}">
                      <a16:colId xmlns:a16="http://schemas.microsoft.com/office/drawing/2014/main" xmlns="" val="20000"/>
                    </a:ext>
                  </a:extLst>
                </a:gridCol>
                <a:gridCol w="4356484">
                  <a:extLst>
                    <a:ext uri="{9D8B030D-6E8A-4147-A177-3AD203B41FA5}">
                      <a16:colId xmlns:a16="http://schemas.microsoft.com/office/drawing/2014/main" xmlns="" val="20001"/>
                    </a:ext>
                  </a:extLst>
                </a:gridCol>
              </a:tblGrid>
              <a:tr h="1764196">
                <a:tc>
                  <a:txBody>
                    <a:bodyPr/>
                    <a:lstStyle/>
                    <a:p>
                      <a:r>
                        <a:rPr lang="en-US" dirty="0"/>
                        <a:t>Matters Potentially Affecting Audit Report</a:t>
                      </a:r>
                    </a:p>
                    <a:p>
                      <a:endParaRPr lang="en-GB" dirty="0"/>
                    </a:p>
                  </a:txBody>
                  <a:tcPr/>
                </a:tc>
                <a:tc>
                  <a:txBody>
                    <a:bodyPr/>
                    <a:lstStyle/>
                    <a:p>
                      <a:r>
                        <a:rPr lang="en-US" dirty="0"/>
                        <a:t>High</a:t>
                      </a:r>
                      <a:r>
                        <a:rPr lang="en-US" baseline="0" dirty="0"/>
                        <a:t> Risk, High Impact</a:t>
                      </a:r>
                    </a:p>
                    <a:p>
                      <a:r>
                        <a:rPr lang="en-US" sz="2000" baseline="0" dirty="0"/>
                        <a:t>ASIDI</a:t>
                      </a:r>
                    </a:p>
                    <a:p>
                      <a:r>
                        <a:rPr lang="en-US" dirty="0"/>
                        <a:t>Material misstatements</a:t>
                      </a:r>
                    </a:p>
                    <a:p>
                      <a:r>
                        <a:rPr lang="en-US" dirty="0"/>
                        <a:t>Irregular Expenditure</a:t>
                      </a:r>
                      <a:endParaRPr lang="en-US" dirty="0">
                        <a:solidFill>
                          <a:schemeClr val="tx1"/>
                        </a:solidFill>
                      </a:endParaRPr>
                    </a:p>
                  </a:txBody>
                  <a:tcPr/>
                </a:tc>
                <a:extLst>
                  <a:ext uri="{0D108BD9-81ED-4DB2-BD59-A6C34878D82A}">
                    <a16:rowId xmlns:a16="http://schemas.microsoft.com/office/drawing/2014/main" xmlns="" val="10000"/>
                  </a:ext>
                </a:extLst>
              </a:tr>
              <a:tr h="2340260">
                <a:tc>
                  <a:txBody>
                    <a:bodyPr/>
                    <a:lstStyle/>
                    <a:p>
                      <a:r>
                        <a:rPr lang="en-US" dirty="0"/>
                        <a:t>Housekeeping</a:t>
                      </a:r>
                      <a:r>
                        <a:rPr lang="en-US" baseline="0" dirty="0"/>
                        <a:t> Matters</a:t>
                      </a:r>
                    </a:p>
                    <a:p>
                      <a:endParaRPr lang="en-GB" dirty="0"/>
                    </a:p>
                  </a:txBody>
                  <a:tcPr/>
                </a:tc>
                <a:tc>
                  <a:txBody>
                    <a:bodyPr/>
                    <a:lstStyle/>
                    <a:p>
                      <a:r>
                        <a:rPr lang="en-US" dirty="0"/>
                        <a:t>High</a:t>
                      </a:r>
                      <a:r>
                        <a:rPr lang="en-US" baseline="0" dirty="0"/>
                        <a:t> Impact, Limited Future Risk</a:t>
                      </a:r>
                    </a:p>
                    <a:p>
                      <a:endParaRPr lang="en-US" dirty="0"/>
                    </a:p>
                    <a:p>
                      <a:r>
                        <a:rPr lang="en-US" dirty="0"/>
                        <a:t>Fruitless and wasteful expenditure</a:t>
                      </a:r>
                      <a:endParaRPr lang="en-GB" dirty="0"/>
                    </a:p>
                  </a:txBody>
                  <a:tcPr/>
                </a:tc>
                <a:extLst>
                  <a:ext uri="{0D108BD9-81ED-4DB2-BD59-A6C34878D82A}">
                    <a16:rowId xmlns:a16="http://schemas.microsoft.com/office/drawing/2014/main" xmlns="" val="10001"/>
                  </a:ext>
                </a:extLst>
              </a:tr>
            </a:tbl>
          </a:graphicData>
        </a:graphic>
      </p:graphicFrame>
      <p:pic>
        <p:nvPicPr>
          <p:cNvPr id="5" name="Picture 4"/>
          <p:cNvPicPr>
            <a:picLocks noChangeAspect="1"/>
          </p:cNvPicPr>
          <p:nvPr/>
        </p:nvPicPr>
        <p:blipFill>
          <a:blip r:embed="rId2" cstate="print"/>
          <a:stretch>
            <a:fillRect/>
          </a:stretch>
        </p:blipFill>
        <p:spPr>
          <a:xfrm>
            <a:off x="0" y="6086871"/>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34</a:t>
            </a:r>
            <a:endParaRPr lang="en-ZA" sz="1400" b="1" dirty="0"/>
          </a:p>
        </p:txBody>
      </p:sp>
    </p:spTree>
    <p:extLst>
      <p:ext uri="{BB962C8B-B14F-4D97-AF65-F5344CB8AC3E}">
        <p14:creationId xmlns:p14="http://schemas.microsoft.com/office/powerpoint/2010/main" xmlns="" val="16533231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lstStyle/>
          <a:p>
            <a:r>
              <a:rPr lang="en-US" b="1" dirty="0">
                <a:solidFill>
                  <a:schemeClr val="accent2"/>
                </a:solidFill>
              </a:rPr>
              <a:t>REGULARITY AUDIT: ASIDI</a:t>
            </a:r>
            <a:endParaRPr lang="en-GB" b="1" dirty="0">
              <a:solidFill>
                <a:schemeClr val="accent2"/>
              </a:solidFill>
            </a:endParaRPr>
          </a:p>
        </p:txBody>
      </p:sp>
      <p:sp>
        <p:nvSpPr>
          <p:cNvPr id="3" name="Content Placeholder 2"/>
          <p:cNvSpPr>
            <a:spLocks noGrp="1"/>
          </p:cNvSpPr>
          <p:nvPr>
            <p:ph idx="1"/>
          </p:nvPr>
        </p:nvSpPr>
        <p:spPr/>
        <p:txBody>
          <a:bodyPr>
            <a:normAutofit fontScale="92500" lnSpcReduction="10000"/>
          </a:bodyPr>
          <a:lstStyle/>
          <a:p>
            <a:pPr algn="just"/>
            <a:r>
              <a:rPr lang="en-US" sz="3600" dirty="0"/>
              <a:t>Accelerated Schools Infrastructure Delivery Initiative (ASIDI)</a:t>
            </a:r>
          </a:p>
          <a:p>
            <a:pPr algn="just"/>
            <a:r>
              <a:rPr lang="en-US" sz="3600" dirty="0"/>
              <a:t>Assets misstated.</a:t>
            </a:r>
          </a:p>
          <a:p>
            <a:pPr algn="just"/>
            <a:r>
              <a:rPr lang="en-US" sz="3600" dirty="0"/>
              <a:t>Commitments misstated.</a:t>
            </a:r>
          </a:p>
          <a:p>
            <a:pPr algn="just"/>
            <a:r>
              <a:rPr lang="en-US" sz="3600" dirty="0"/>
              <a:t>Accruals inaccurate.</a:t>
            </a:r>
          </a:p>
          <a:p>
            <a:pPr algn="just"/>
            <a:r>
              <a:rPr lang="en-US" sz="3600" b="1" dirty="0"/>
              <a:t>Irregular Expenditure.</a:t>
            </a:r>
            <a:endParaRPr lang="en-US" sz="3600" dirty="0"/>
          </a:p>
          <a:p>
            <a:pPr algn="just"/>
            <a:r>
              <a:rPr lang="en-US" sz="3600" dirty="0"/>
              <a:t>Late submission of Practical Certificates </a:t>
            </a:r>
            <a:r>
              <a:rPr lang="en-US" sz="3600" dirty="0" smtClean="0"/>
              <a:t>– ASIDI.</a:t>
            </a:r>
            <a:endParaRPr lang="en-GB" sz="3600" dirty="0"/>
          </a:p>
          <a:p>
            <a:pPr algn="just"/>
            <a:endParaRPr lang="en-GB" sz="3600" dirty="0"/>
          </a:p>
        </p:txBody>
      </p:sp>
      <p:pic>
        <p:nvPicPr>
          <p:cNvPr id="5" name="Picture 4"/>
          <p:cNvPicPr>
            <a:picLocks noChangeAspect="1"/>
          </p:cNvPicPr>
          <p:nvPr/>
        </p:nvPicPr>
        <p:blipFill>
          <a:blip r:embed="rId2" cstate="print"/>
          <a:stretch>
            <a:fillRect/>
          </a:stretch>
        </p:blipFill>
        <p:spPr>
          <a:xfrm>
            <a:off x="107504" y="6105853"/>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35</a:t>
            </a:r>
            <a:endParaRPr lang="en-ZA" sz="1400" b="1" dirty="0"/>
          </a:p>
        </p:txBody>
      </p:sp>
    </p:spTree>
    <p:extLst>
      <p:ext uri="{BB962C8B-B14F-4D97-AF65-F5344CB8AC3E}">
        <p14:creationId xmlns:p14="http://schemas.microsoft.com/office/powerpoint/2010/main" xmlns="" val="129966609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0"/>
            <a:ext cx="8229600" cy="1143000"/>
          </a:xfrm>
        </p:spPr>
        <p:txBody>
          <a:bodyPr>
            <a:noAutofit/>
          </a:bodyPr>
          <a:lstStyle/>
          <a:p>
            <a:r>
              <a:rPr lang="en-US" sz="3600" b="1" dirty="0">
                <a:solidFill>
                  <a:schemeClr val="accent2"/>
                </a:solidFill>
              </a:rPr>
              <a:t>ROOT CAUSE OF REGULARITY AUDIT: ASIDI</a:t>
            </a:r>
            <a:endParaRPr lang="en-GB" sz="3600" b="1" dirty="0">
              <a:solidFill>
                <a:schemeClr val="accent2"/>
              </a:solidFill>
            </a:endParaRPr>
          </a:p>
        </p:txBody>
      </p:sp>
      <p:sp>
        <p:nvSpPr>
          <p:cNvPr id="3" name="Content Placeholder 2"/>
          <p:cNvSpPr>
            <a:spLocks noGrp="1"/>
          </p:cNvSpPr>
          <p:nvPr>
            <p:ph idx="1"/>
          </p:nvPr>
        </p:nvSpPr>
        <p:spPr>
          <a:xfrm>
            <a:off x="755576" y="1196752"/>
            <a:ext cx="8229600" cy="4637111"/>
          </a:xfrm>
        </p:spPr>
        <p:txBody>
          <a:bodyPr>
            <a:noAutofit/>
          </a:bodyPr>
          <a:lstStyle/>
          <a:p>
            <a:pPr algn="just"/>
            <a:r>
              <a:rPr lang="en-US" sz="4000" dirty="0"/>
              <a:t>Silo approach.</a:t>
            </a:r>
          </a:p>
          <a:p>
            <a:pPr algn="just"/>
            <a:r>
              <a:rPr lang="en-US" sz="4000" b="1" dirty="0"/>
              <a:t>Poor management</a:t>
            </a:r>
            <a:r>
              <a:rPr lang="en-US" sz="4000" dirty="0"/>
              <a:t> in the section.</a:t>
            </a:r>
          </a:p>
          <a:p>
            <a:pPr algn="just"/>
            <a:r>
              <a:rPr lang="en-US" sz="4000" dirty="0"/>
              <a:t>Project Managers not performing.</a:t>
            </a:r>
          </a:p>
          <a:p>
            <a:pPr algn="just"/>
            <a:r>
              <a:rPr lang="en-US" sz="4000" dirty="0"/>
              <a:t>Information provided too late to finance.</a:t>
            </a:r>
          </a:p>
          <a:p>
            <a:pPr algn="just"/>
            <a:r>
              <a:rPr lang="en-US" sz="4000" i="1" dirty="0"/>
              <a:t>Investigations and action must be expedited.</a:t>
            </a:r>
            <a:endParaRPr lang="en-GB" sz="4000" i="1" dirty="0"/>
          </a:p>
        </p:txBody>
      </p:sp>
      <p:pic>
        <p:nvPicPr>
          <p:cNvPr id="5" name="Picture 4"/>
          <p:cNvPicPr>
            <a:picLocks noChangeAspect="1"/>
          </p:cNvPicPr>
          <p:nvPr/>
        </p:nvPicPr>
        <p:blipFill>
          <a:blip r:embed="rId2" cstate="print"/>
          <a:stretch>
            <a:fillRect/>
          </a:stretch>
        </p:blipFill>
        <p:spPr>
          <a:xfrm>
            <a:off x="107504" y="6073525"/>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36</a:t>
            </a:r>
            <a:endParaRPr lang="en-ZA" sz="1400" b="1" dirty="0"/>
          </a:p>
        </p:txBody>
      </p:sp>
    </p:spTree>
    <p:extLst>
      <p:ext uri="{BB962C8B-B14F-4D97-AF65-F5344CB8AC3E}">
        <p14:creationId xmlns:p14="http://schemas.microsoft.com/office/powerpoint/2010/main" xmlns="" val="29063670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lstStyle/>
          <a:p>
            <a:r>
              <a:rPr lang="en-US" b="1" dirty="0">
                <a:solidFill>
                  <a:schemeClr val="accent2"/>
                </a:solidFill>
              </a:rPr>
              <a:t>ASIDI ACTION</a:t>
            </a:r>
            <a:endParaRPr lang="en-GB" b="1" dirty="0">
              <a:solidFill>
                <a:schemeClr val="accent2"/>
              </a:solidFill>
            </a:endParaRPr>
          </a:p>
        </p:txBody>
      </p:sp>
      <p:sp>
        <p:nvSpPr>
          <p:cNvPr id="3" name="Content Placeholder 2"/>
          <p:cNvSpPr>
            <a:spLocks noGrp="1"/>
          </p:cNvSpPr>
          <p:nvPr>
            <p:ph idx="1"/>
          </p:nvPr>
        </p:nvSpPr>
        <p:spPr>
          <a:xfrm>
            <a:off x="463315" y="1390075"/>
            <a:ext cx="8229600" cy="4525963"/>
          </a:xfrm>
        </p:spPr>
        <p:txBody>
          <a:bodyPr>
            <a:normAutofit fontScale="92500"/>
          </a:bodyPr>
          <a:lstStyle/>
          <a:p>
            <a:pPr algn="just"/>
            <a:r>
              <a:rPr lang="en-US" sz="3000" dirty="0"/>
              <a:t>Full </a:t>
            </a:r>
            <a:r>
              <a:rPr lang="en-US" sz="3000" b="1" dirty="0"/>
              <a:t>process review on internal controls and intensify risk management</a:t>
            </a:r>
          </a:p>
          <a:p>
            <a:pPr algn="just"/>
            <a:r>
              <a:rPr lang="en-US" sz="3000" dirty="0"/>
              <a:t>Full set of </a:t>
            </a:r>
            <a:r>
              <a:rPr lang="en-US" sz="3000" b="1" dirty="0"/>
              <a:t>half-year financial statements</a:t>
            </a:r>
            <a:r>
              <a:rPr lang="en-US" sz="3000" dirty="0"/>
              <a:t>.</a:t>
            </a:r>
          </a:p>
          <a:p>
            <a:pPr algn="just"/>
            <a:r>
              <a:rPr lang="en-US" sz="3000" b="1" dirty="0"/>
              <a:t>Regular monthly reconciliations </a:t>
            </a:r>
            <a:r>
              <a:rPr lang="en-US" sz="3000" dirty="0"/>
              <a:t>to be prepared to prevent misstatements in the financial statements. </a:t>
            </a:r>
          </a:p>
          <a:p>
            <a:pPr algn="just"/>
            <a:r>
              <a:rPr lang="en-US" sz="3000" b="1" dirty="0"/>
              <a:t>More internal audit effort </a:t>
            </a:r>
            <a:r>
              <a:rPr lang="en-US" sz="3000" dirty="0"/>
              <a:t>directed.</a:t>
            </a:r>
          </a:p>
          <a:p>
            <a:pPr algn="just"/>
            <a:r>
              <a:rPr lang="en-US" sz="3000" b="1" dirty="0"/>
              <a:t>Interim audit </a:t>
            </a:r>
            <a:r>
              <a:rPr lang="en-US" sz="3000" dirty="0"/>
              <a:t>by AG.</a:t>
            </a:r>
          </a:p>
          <a:p>
            <a:pPr algn="just"/>
            <a:r>
              <a:rPr lang="en-US" sz="3000" b="1" i="1" dirty="0"/>
              <a:t>Possible disciplinary action </a:t>
            </a:r>
            <a:r>
              <a:rPr lang="en-US" sz="3000" i="1" dirty="0"/>
              <a:t>against persons that caused irregular expenditure</a:t>
            </a:r>
            <a:r>
              <a:rPr lang="en-US" i="1" dirty="0"/>
              <a:t>.</a:t>
            </a:r>
            <a:endParaRPr lang="en-GB" i="1" dirty="0"/>
          </a:p>
        </p:txBody>
      </p:sp>
      <p:pic>
        <p:nvPicPr>
          <p:cNvPr id="5" name="Picture 4"/>
          <p:cNvPicPr>
            <a:picLocks noChangeAspect="1"/>
          </p:cNvPicPr>
          <p:nvPr/>
        </p:nvPicPr>
        <p:blipFill>
          <a:blip r:embed="rId2" cstate="print"/>
          <a:stretch>
            <a:fillRect/>
          </a:stretch>
        </p:blipFill>
        <p:spPr>
          <a:xfrm>
            <a:off x="251520" y="6126164"/>
            <a:ext cx="1440160" cy="61141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37</a:t>
            </a:r>
            <a:endParaRPr lang="en-ZA" sz="1400" b="1" dirty="0"/>
          </a:p>
        </p:txBody>
      </p:sp>
    </p:spTree>
    <p:extLst>
      <p:ext uri="{BB962C8B-B14F-4D97-AF65-F5344CB8AC3E}">
        <p14:creationId xmlns:p14="http://schemas.microsoft.com/office/powerpoint/2010/main" xmlns="" val="22202181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0"/>
            <a:ext cx="8229600" cy="1143000"/>
          </a:xfrm>
        </p:spPr>
        <p:txBody>
          <a:bodyPr>
            <a:normAutofit fontScale="90000"/>
          </a:bodyPr>
          <a:lstStyle/>
          <a:p>
            <a:r>
              <a:rPr lang="en-US" b="1" dirty="0"/>
              <a:t/>
            </a:r>
            <a:br>
              <a:rPr lang="en-US" b="1" dirty="0"/>
            </a:br>
            <a:r>
              <a:rPr lang="en-US" sz="4000" b="1" dirty="0">
                <a:solidFill>
                  <a:schemeClr val="accent2"/>
                </a:solidFill>
              </a:rPr>
              <a:t>ROOT CAUSE OF REGULARITY AUDIT:</a:t>
            </a:r>
            <a:r>
              <a:rPr lang="en-GB" sz="4000" dirty="0">
                <a:solidFill>
                  <a:schemeClr val="accent2"/>
                </a:solidFill>
              </a:rPr>
              <a:t> </a:t>
            </a:r>
            <a:r>
              <a:rPr lang="en-GB" sz="4000" b="1" dirty="0">
                <a:solidFill>
                  <a:schemeClr val="accent2"/>
                </a:solidFill>
              </a:rPr>
              <a:t>IRREGULAR EXPENDITURE</a:t>
            </a:r>
            <a:r>
              <a:rPr lang="en-GB" b="1" dirty="0">
                <a:solidFill>
                  <a:schemeClr val="accent2"/>
                </a:solidFill>
              </a:rPr>
              <a:t/>
            </a:r>
            <a:br>
              <a:rPr lang="en-GB" b="1" dirty="0">
                <a:solidFill>
                  <a:schemeClr val="accent2"/>
                </a:solidFill>
              </a:rPr>
            </a:br>
            <a:endParaRPr lang="en-GB" b="1" dirty="0">
              <a:solidFill>
                <a:schemeClr val="accent2"/>
              </a:solidFill>
            </a:endParaRPr>
          </a:p>
        </p:txBody>
      </p:sp>
      <p:sp>
        <p:nvSpPr>
          <p:cNvPr id="3" name="Content Placeholder 2"/>
          <p:cNvSpPr>
            <a:spLocks noGrp="1"/>
          </p:cNvSpPr>
          <p:nvPr>
            <p:ph idx="1"/>
          </p:nvPr>
        </p:nvSpPr>
        <p:spPr>
          <a:xfrm>
            <a:off x="457200" y="1196753"/>
            <a:ext cx="8229600" cy="4929412"/>
          </a:xfrm>
        </p:spPr>
        <p:txBody>
          <a:bodyPr>
            <a:noAutofit/>
          </a:bodyPr>
          <a:lstStyle/>
          <a:p>
            <a:pPr algn="just"/>
            <a:r>
              <a:rPr lang="en-US" sz="3600" dirty="0"/>
              <a:t>Management quality assurance in the bid evaluation process and more audits at Implementing Agents Procurement process.</a:t>
            </a:r>
          </a:p>
          <a:p>
            <a:pPr algn="just"/>
            <a:r>
              <a:rPr lang="en-US" sz="3600" dirty="0"/>
              <a:t>Effective monitoring of contracts and </a:t>
            </a:r>
            <a:r>
              <a:rPr lang="en-US" sz="3600" dirty="0" smtClean="0"/>
              <a:t>appointments. </a:t>
            </a:r>
            <a:endParaRPr lang="en-US" sz="3600" dirty="0"/>
          </a:p>
          <a:p>
            <a:pPr algn="just"/>
            <a:r>
              <a:rPr lang="en-US" sz="3600" dirty="0"/>
              <a:t>Expedite internal investigations on irregular expenditure and take </a:t>
            </a:r>
            <a:r>
              <a:rPr lang="en-US" sz="3600" dirty="0" smtClean="0"/>
              <a:t>action.</a:t>
            </a:r>
            <a:endParaRPr lang="en-GB" sz="3600" dirty="0"/>
          </a:p>
        </p:txBody>
      </p:sp>
      <p:pic>
        <p:nvPicPr>
          <p:cNvPr id="5" name="Picture 4"/>
          <p:cNvPicPr>
            <a:picLocks noChangeAspect="1"/>
          </p:cNvPicPr>
          <p:nvPr/>
        </p:nvPicPr>
        <p:blipFill>
          <a:blip r:embed="rId2" cstate="print"/>
          <a:stretch>
            <a:fillRect/>
          </a:stretch>
        </p:blipFill>
        <p:spPr>
          <a:xfrm>
            <a:off x="107504" y="6126165"/>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38</a:t>
            </a:r>
            <a:endParaRPr lang="en-ZA" sz="1400" b="1" dirty="0"/>
          </a:p>
        </p:txBody>
      </p:sp>
    </p:spTree>
    <p:extLst>
      <p:ext uri="{BB962C8B-B14F-4D97-AF65-F5344CB8AC3E}">
        <p14:creationId xmlns:p14="http://schemas.microsoft.com/office/powerpoint/2010/main" xmlns="" val="96934473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Autofit/>
          </a:bodyPr>
          <a:lstStyle/>
          <a:p>
            <a:r>
              <a:rPr lang="en-ZA" sz="3600" b="1" dirty="0">
                <a:solidFill>
                  <a:schemeClr val="accent2"/>
                </a:solidFill>
              </a:rPr>
              <a:t>REVIEW OF FINANCIAL STATEMENT</a:t>
            </a:r>
          </a:p>
        </p:txBody>
      </p:sp>
      <p:sp>
        <p:nvSpPr>
          <p:cNvPr id="3" name="Content Placeholder 2"/>
          <p:cNvSpPr>
            <a:spLocks noGrp="1"/>
          </p:cNvSpPr>
          <p:nvPr>
            <p:ph idx="1"/>
          </p:nvPr>
        </p:nvSpPr>
        <p:spPr>
          <a:xfrm>
            <a:off x="472805" y="1365510"/>
            <a:ext cx="8229600" cy="4525963"/>
          </a:xfrm>
        </p:spPr>
        <p:txBody>
          <a:bodyPr>
            <a:noAutofit/>
          </a:bodyPr>
          <a:lstStyle/>
          <a:p>
            <a:pPr algn="just"/>
            <a:r>
              <a:rPr lang="en-ZA" sz="2400" dirty="0"/>
              <a:t>The Audit Committee was involved in the </a:t>
            </a:r>
            <a:r>
              <a:rPr lang="en-ZA" sz="2400" b="1" dirty="0"/>
              <a:t>review of the annual financial statement </a:t>
            </a:r>
            <a:r>
              <a:rPr lang="en-ZA" sz="2400" dirty="0"/>
              <a:t>prior submission to the  Auditor – General South Africa (AGSA)</a:t>
            </a:r>
          </a:p>
          <a:p>
            <a:pPr algn="just"/>
            <a:r>
              <a:rPr lang="en-ZA" sz="2400" dirty="0"/>
              <a:t>Internal Audit </a:t>
            </a:r>
            <a:r>
              <a:rPr lang="en-ZA" sz="2400" b="1" dirty="0"/>
              <a:t>presented the report during the Audit Committee which also highlight other gaps </a:t>
            </a:r>
            <a:r>
              <a:rPr lang="en-ZA" sz="2400" dirty="0"/>
              <a:t>to be corrected by management.</a:t>
            </a:r>
          </a:p>
          <a:p>
            <a:pPr algn="just"/>
            <a:r>
              <a:rPr lang="en-ZA" sz="2400" dirty="0"/>
              <a:t>Gaps were identified, the </a:t>
            </a:r>
            <a:r>
              <a:rPr lang="en-ZA" sz="2400" b="1" dirty="0"/>
              <a:t>major challenges were the completeness of all disclosures.</a:t>
            </a:r>
          </a:p>
          <a:p>
            <a:pPr algn="just"/>
            <a:r>
              <a:rPr lang="en-ZA" sz="2400" dirty="0"/>
              <a:t>Management confirmed that the </a:t>
            </a:r>
            <a:r>
              <a:rPr lang="en-ZA" sz="2400" b="1" dirty="0"/>
              <a:t>outstanding information will be cleared before submission date (31 May 2018) </a:t>
            </a:r>
            <a:r>
              <a:rPr lang="en-ZA" sz="2400" dirty="0"/>
              <a:t>it was not, hence the material </a:t>
            </a:r>
            <a:r>
              <a:rPr lang="en-ZA" sz="2400" dirty="0" smtClean="0"/>
              <a:t>adjustments.</a:t>
            </a:r>
            <a:endParaRPr lang="en-ZA" sz="2400" dirty="0"/>
          </a:p>
          <a:p>
            <a:pPr marL="0" indent="0">
              <a:buNone/>
            </a:pPr>
            <a:endParaRPr lang="en-ZA" sz="2400" b="1" dirty="0"/>
          </a:p>
        </p:txBody>
      </p:sp>
      <p:pic>
        <p:nvPicPr>
          <p:cNvPr id="5" name="Picture 4"/>
          <p:cNvPicPr>
            <a:picLocks noChangeAspect="1"/>
          </p:cNvPicPr>
          <p:nvPr/>
        </p:nvPicPr>
        <p:blipFill>
          <a:blip r:embed="rId2" cstate="print"/>
          <a:stretch>
            <a:fillRect/>
          </a:stretch>
        </p:blipFill>
        <p:spPr>
          <a:xfrm>
            <a:off x="179512" y="6172572"/>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39</a:t>
            </a:r>
            <a:endParaRPr lang="en-ZA" sz="1400" b="1" dirty="0"/>
          </a:p>
        </p:txBody>
      </p:sp>
    </p:spTree>
    <p:extLst>
      <p:ext uri="{BB962C8B-B14F-4D97-AF65-F5344CB8AC3E}">
        <p14:creationId xmlns:p14="http://schemas.microsoft.com/office/powerpoint/2010/main" xmlns="" val="2215116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ZA" sz="4800" b="1" dirty="0">
                <a:solidFill>
                  <a:schemeClr val="accent2"/>
                </a:solidFill>
                <a:cs typeface="Arial" panose="020B0604020202020204" pitchFamily="34" charset="0"/>
              </a:rPr>
              <a:t>OUTLINE FOR PART A</a:t>
            </a:r>
            <a:endParaRPr lang="en-ZA" sz="4800" dirty="0">
              <a:solidFill>
                <a:schemeClr val="accent2"/>
              </a:solidFill>
            </a:endParaRPr>
          </a:p>
        </p:txBody>
      </p:sp>
      <p:sp>
        <p:nvSpPr>
          <p:cNvPr id="3" name="Content Placeholder 2"/>
          <p:cNvSpPr>
            <a:spLocks noGrp="1"/>
          </p:cNvSpPr>
          <p:nvPr>
            <p:ph idx="1"/>
          </p:nvPr>
        </p:nvSpPr>
        <p:spPr>
          <a:xfrm>
            <a:off x="457200" y="1600201"/>
            <a:ext cx="8229600" cy="4853135"/>
          </a:xfrm>
        </p:spPr>
        <p:txBody>
          <a:bodyPr>
            <a:normAutofit lnSpcReduction="10000"/>
          </a:bodyPr>
          <a:lstStyle/>
          <a:p>
            <a:pPr marL="514350" lvl="0" indent="-514350">
              <a:buFont typeface="+mj-lt"/>
              <a:buAutoNum type="arabicPeriod"/>
              <a:defRPr/>
            </a:pPr>
            <a:r>
              <a:rPr lang="en-US" sz="4800" dirty="0">
                <a:solidFill>
                  <a:prstClr val="black"/>
                </a:solidFill>
                <a:cs typeface="Calibri" pitchFamily="34" charset="0"/>
              </a:rPr>
              <a:t>Purpose	</a:t>
            </a:r>
          </a:p>
          <a:p>
            <a:pPr marL="514350" lvl="0" indent="-514350">
              <a:buFont typeface="+mj-lt"/>
              <a:buAutoNum type="arabicPeriod"/>
              <a:defRPr/>
            </a:pPr>
            <a:r>
              <a:rPr lang="en-US" sz="4800" dirty="0">
                <a:solidFill>
                  <a:prstClr val="black"/>
                </a:solidFill>
                <a:cs typeface="Calibri" pitchFamily="34" charset="0"/>
              </a:rPr>
              <a:t>Introduction</a:t>
            </a:r>
          </a:p>
          <a:p>
            <a:pPr marL="514350" lvl="0" indent="-514350">
              <a:buFont typeface="+mj-lt"/>
              <a:buAutoNum type="arabicPeriod"/>
              <a:defRPr/>
            </a:pPr>
            <a:r>
              <a:rPr lang="en-ZA" sz="4800" dirty="0"/>
              <a:t>Progress on the implementation of the Audit Improvement Plan</a:t>
            </a:r>
          </a:p>
          <a:p>
            <a:pPr marL="514350" lvl="0" indent="-514350">
              <a:buFont typeface="+mj-lt"/>
              <a:buAutoNum type="arabicPeriod"/>
              <a:defRPr/>
            </a:pPr>
            <a:r>
              <a:rPr lang="en-ZA" sz="4800" dirty="0">
                <a:solidFill>
                  <a:prstClr val="black"/>
                </a:solidFill>
                <a:cs typeface="Calibri" pitchFamily="34" charset="0"/>
              </a:rPr>
              <a:t>Recommendation </a:t>
            </a:r>
          </a:p>
          <a:p>
            <a:pPr marL="0" lvl="0" indent="0">
              <a:buNone/>
              <a:defRPr/>
            </a:pPr>
            <a:endParaRPr lang="en-US" sz="2400" b="1" dirty="0">
              <a:solidFill>
                <a:prstClr val="black"/>
              </a:solidFill>
              <a:cs typeface="Calibri" pitchFamily="34" charset="0"/>
            </a:endParaRPr>
          </a:p>
        </p:txBody>
      </p:sp>
      <p:sp>
        <p:nvSpPr>
          <p:cNvPr id="4" name="Slide Number Placeholder 3"/>
          <p:cNvSpPr>
            <a:spLocks noGrp="1"/>
          </p:cNvSpPr>
          <p:nvPr>
            <p:ph type="sldNum" sz="quarter" idx="12"/>
          </p:nvPr>
        </p:nvSpPr>
        <p:spPr>
          <a:xfrm>
            <a:off x="7308304" y="6356351"/>
            <a:ext cx="288032" cy="365125"/>
          </a:xfrm>
          <a:prstGeom prst="rect">
            <a:avLst/>
          </a:prstGeom>
        </p:spPr>
        <p:txBody>
          <a:bodyPr/>
          <a:lstStyle/>
          <a:p>
            <a:fld id="{28A3B54F-4D6D-439C-9A2C-B6799378E1A1}" type="slidenum">
              <a:rPr lang="en-ZA" smtClean="0"/>
              <a:pPr/>
              <a:t>4</a:t>
            </a:fld>
            <a:endParaRPr lang="en-ZA" dirty="0"/>
          </a:p>
        </p:txBody>
      </p:sp>
      <p:pic>
        <p:nvPicPr>
          <p:cNvPr id="5" name="Picture 4"/>
          <p:cNvPicPr>
            <a:picLocks noChangeAspect="1"/>
          </p:cNvPicPr>
          <p:nvPr/>
        </p:nvPicPr>
        <p:blipFill>
          <a:blip r:embed="rId2" cstate="print"/>
          <a:stretch>
            <a:fillRect/>
          </a:stretch>
        </p:blipFill>
        <p:spPr>
          <a:xfrm>
            <a:off x="28000" y="6106987"/>
            <a:ext cx="1550030" cy="692697"/>
          </a:xfrm>
          <a:prstGeom prst="rect">
            <a:avLst/>
          </a:prstGeom>
        </p:spPr>
      </p:pic>
    </p:spTree>
    <p:extLst>
      <p:ext uri="{BB962C8B-B14F-4D97-AF65-F5344CB8AC3E}">
        <p14:creationId xmlns:p14="http://schemas.microsoft.com/office/powerpoint/2010/main" xmlns="" val="26736459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260648"/>
            <a:ext cx="8229600" cy="1143000"/>
          </a:xfrm>
        </p:spPr>
        <p:txBody>
          <a:bodyPr>
            <a:normAutofit/>
          </a:bodyPr>
          <a:lstStyle/>
          <a:p>
            <a:r>
              <a:rPr lang="en-ZA" sz="3600" b="1" dirty="0">
                <a:solidFill>
                  <a:schemeClr val="accent2"/>
                </a:solidFill>
              </a:rPr>
              <a:t>REVIEW OF THE ANNUAL REPORT</a:t>
            </a:r>
          </a:p>
        </p:txBody>
      </p:sp>
      <p:sp>
        <p:nvSpPr>
          <p:cNvPr id="3" name="Content Placeholder 2"/>
          <p:cNvSpPr>
            <a:spLocks noGrp="1"/>
          </p:cNvSpPr>
          <p:nvPr>
            <p:ph idx="1"/>
          </p:nvPr>
        </p:nvSpPr>
        <p:spPr>
          <a:xfrm>
            <a:off x="611560" y="1124744"/>
            <a:ext cx="8229600" cy="4525963"/>
          </a:xfrm>
        </p:spPr>
        <p:txBody>
          <a:bodyPr>
            <a:noAutofit/>
          </a:bodyPr>
          <a:lstStyle/>
          <a:p>
            <a:pPr algn="just"/>
            <a:r>
              <a:rPr lang="en-ZA" sz="3600" dirty="0"/>
              <a:t>The annual report was </a:t>
            </a:r>
            <a:r>
              <a:rPr lang="en-ZA" sz="3600" b="1" dirty="0"/>
              <a:t>reviewed prior the submission</a:t>
            </a:r>
            <a:r>
              <a:rPr lang="en-ZA" sz="3600" dirty="0"/>
              <a:t> to the AGSA.</a:t>
            </a:r>
          </a:p>
          <a:p>
            <a:pPr algn="just"/>
            <a:r>
              <a:rPr lang="en-ZA" sz="3600" dirty="0"/>
              <a:t>Management worked with Internal Audit to </a:t>
            </a:r>
            <a:r>
              <a:rPr lang="en-ZA" sz="3600" b="1" dirty="0"/>
              <a:t>correct other gaps identified during the review meeting</a:t>
            </a:r>
            <a:r>
              <a:rPr lang="en-ZA" sz="3600" dirty="0"/>
              <a:t> prior submission date.</a:t>
            </a:r>
          </a:p>
          <a:p>
            <a:pPr algn="just"/>
            <a:r>
              <a:rPr lang="en-ZA" sz="3600" b="1" dirty="0"/>
              <a:t>Some deficiencies were still identified</a:t>
            </a:r>
            <a:r>
              <a:rPr lang="en-ZA" sz="3600" dirty="0"/>
              <a:t> by AG.</a:t>
            </a:r>
          </a:p>
        </p:txBody>
      </p:sp>
      <p:pic>
        <p:nvPicPr>
          <p:cNvPr id="5" name="Picture 4"/>
          <p:cNvPicPr>
            <a:picLocks noChangeAspect="1"/>
          </p:cNvPicPr>
          <p:nvPr/>
        </p:nvPicPr>
        <p:blipFill>
          <a:blip r:embed="rId3" cstate="print"/>
          <a:stretch>
            <a:fillRect/>
          </a:stretch>
        </p:blipFill>
        <p:spPr>
          <a:xfrm>
            <a:off x="107504" y="6189697"/>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40</a:t>
            </a:r>
            <a:endParaRPr lang="en-ZA" sz="1400" b="1" dirty="0"/>
          </a:p>
        </p:txBody>
      </p:sp>
    </p:spTree>
    <p:extLst>
      <p:ext uri="{BB962C8B-B14F-4D97-AF65-F5344CB8AC3E}">
        <p14:creationId xmlns:p14="http://schemas.microsoft.com/office/powerpoint/2010/main" xmlns="" val="39952922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US" sz="3200" b="1" dirty="0">
                <a:solidFill>
                  <a:schemeClr val="accent2"/>
                </a:solidFill>
              </a:rPr>
              <a:t>AUDIT OUTCOMES: PERFORMANCE INFORMATION</a:t>
            </a:r>
            <a:endParaRPr lang="en-GB" sz="3200" b="1" dirty="0">
              <a:solidFill>
                <a:schemeClr val="accent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47687179"/>
              </p:ext>
            </p:extLst>
          </p:nvPr>
        </p:nvGraphicFramePr>
        <p:xfrm>
          <a:off x="107504" y="1600200"/>
          <a:ext cx="8856984" cy="3989040"/>
        </p:xfrm>
        <a:graphic>
          <a:graphicData uri="http://schemas.openxmlformats.org/drawingml/2006/table">
            <a:tbl>
              <a:tblPr firstRow="1" bandRow="1">
                <a:tableStyleId>{21E4AEA4-8DFA-4A89-87EB-49C32662AFE0}</a:tableStyleId>
              </a:tblPr>
              <a:tblGrid>
                <a:gridCol w="4428492">
                  <a:extLst>
                    <a:ext uri="{9D8B030D-6E8A-4147-A177-3AD203B41FA5}">
                      <a16:colId xmlns:a16="http://schemas.microsoft.com/office/drawing/2014/main" xmlns="" val="20000"/>
                    </a:ext>
                  </a:extLst>
                </a:gridCol>
                <a:gridCol w="4428492">
                  <a:extLst>
                    <a:ext uri="{9D8B030D-6E8A-4147-A177-3AD203B41FA5}">
                      <a16:colId xmlns:a16="http://schemas.microsoft.com/office/drawing/2014/main" xmlns="" val="20001"/>
                    </a:ext>
                  </a:extLst>
                </a:gridCol>
              </a:tblGrid>
              <a:tr h="1994520">
                <a:tc>
                  <a:txBody>
                    <a:bodyPr/>
                    <a:lstStyle/>
                    <a:p>
                      <a:r>
                        <a:rPr lang="en-GB" dirty="0"/>
                        <a:t>Programme 4 </a:t>
                      </a:r>
                    </a:p>
                  </a:txBody>
                  <a:tcPr/>
                </a:tc>
                <a:tc>
                  <a:txBody>
                    <a:bodyPr/>
                    <a:lstStyle/>
                    <a:p>
                      <a:r>
                        <a:rPr lang="en-US" dirty="0"/>
                        <a:t>High</a:t>
                      </a:r>
                      <a:r>
                        <a:rPr lang="en-US" baseline="0" dirty="0"/>
                        <a:t> Risk, High Impact</a:t>
                      </a:r>
                    </a:p>
                    <a:p>
                      <a:r>
                        <a:rPr lang="en-US" sz="2000" baseline="0" dirty="0"/>
                        <a:t>LURITS</a:t>
                      </a:r>
                    </a:p>
                    <a:p>
                      <a:r>
                        <a:rPr lang="en-US" dirty="0"/>
                        <a:t>Programme 4: Reliability of learner</a:t>
                      </a:r>
                      <a:r>
                        <a:rPr lang="en-US" baseline="0" dirty="0"/>
                        <a:t> numbers</a:t>
                      </a:r>
                      <a:endParaRPr lang="en-US" dirty="0">
                        <a:solidFill>
                          <a:schemeClr val="tx1"/>
                        </a:solidFill>
                      </a:endParaRPr>
                    </a:p>
                  </a:txBody>
                  <a:tcPr/>
                </a:tc>
                <a:extLst>
                  <a:ext uri="{0D108BD9-81ED-4DB2-BD59-A6C34878D82A}">
                    <a16:rowId xmlns:a16="http://schemas.microsoft.com/office/drawing/2014/main" xmlns="" val="10000"/>
                  </a:ext>
                </a:extLst>
              </a:tr>
              <a:tr h="1994520">
                <a:tc>
                  <a:txBody>
                    <a:bodyPr/>
                    <a:lstStyle/>
                    <a:p>
                      <a:endParaRPr lang="en-GB" dirty="0"/>
                    </a:p>
                  </a:txBody>
                  <a:tcPr/>
                </a:tc>
                <a:tc>
                  <a:txBody>
                    <a:bodyPr/>
                    <a:lstStyle/>
                    <a:p>
                      <a:r>
                        <a:rPr lang="en-US" baseline="0" dirty="0"/>
                        <a:t>Existing Future Risk</a:t>
                      </a:r>
                    </a:p>
                    <a:p>
                      <a:r>
                        <a:rPr lang="en-US" baseline="0" dirty="0"/>
                        <a:t>Programme 4: Material adjustments to information ( Management has amended the indicator on </a:t>
                      </a:r>
                      <a:r>
                        <a:rPr lang="en-US" baseline="0" dirty="0" smtClean="0"/>
                        <a:t>the 2018/19 </a:t>
                      </a:r>
                      <a:r>
                        <a:rPr lang="en-US" baseline="0" dirty="0"/>
                        <a:t>financial to monitor the implementation at PED’s</a:t>
                      </a:r>
                      <a:r>
                        <a:rPr lang="en-US" baseline="0" dirty="0" smtClean="0"/>
                        <a:t>) To be managed at operational level</a:t>
                      </a:r>
                      <a:endParaRPr lang="en-US" baseline="0" dirty="0"/>
                    </a:p>
                  </a:txBody>
                  <a:tcPr/>
                </a:tc>
                <a:extLst>
                  <a:ext uri="{0D108BD9-81ED-4DB2-BD59-A6C34878D82A}">
                    <a16:rowId xmlns:a16="http://schemas.microsoft.com/office/drawing/2014/main" xmlns="" val="10001"/>
                  </a:ext>
                </a:extLst>
              </a:tr>
            </a:tbl>
          </a:graphicData>
        </a:graphic>
      </p:graphicFrame>
      <p:pic>
        <p:nvPicPr>
          <p:cNvPr id="5" name="Picture 4"/>
          <p:cNvPicPr>
            <a:picLocks noChangeAspect="1"/>
          </p:cNvPicPr>
          <p:nvPr/>
        </p:nvPicPr>
        <p:blipFill>
          <a:blip r:embed="rId2" cstate="print"/>
          <a:stretch>
            <a:fillRect/>
          </a:stretch>
        </p:blipFill>
        <p:spPr>
          <a:xfrm>
            <a:off x="107504" y="6165303"/>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41</a:t>
            </a:r>
            <a:endParaRPr lang="en-ZA" sz="1400" b="1" dirty="0"/>
          </a:p>
        </p:txBody>
      </p:sp>
    </p:spTree>
    <p:extLst>
      <p:ext uri="{BB962C8B-B14F-4D97-AF65-F5344CB8AC3E}">
        <p14:creationId xmlns:p14="http://schemas.microsoft.com/office/powerpoint/2010/main" xmlns="" val="361814780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1520" y="260648"/>
            <a:ext cx="8229600" cy="1143000"/>
          </a:xfrm>
        </p:spPr>
        <p:txBody>
          <a:bodyPr>
            <a:normAutofit/>
          </a:bodyPr>
          <a:lstStyle/>
          <a:p>
            <a:r>
              <a:rPr lang="en-ZA" b="1" dirty="0">
                <a:solidFill>
                  <a:schemeClr val="accent2"/>
                </a:solidFill>
              </a:rPr>
              <a:t>PROPOSED IMPROVEMENT</a:t>
            </a:r>
          </a:p>
        </p:txBody>
      </p:sp>
      <p:sp>
        <p:nvSpPr>
          <p:cNvPr id="3" name="Content Placeholder 2"/>
          <p:cNvSpPr>
            <a:spLocks noGrp="1"/>
          </p:cNvSpPr>
          <p:nvPr>
            <p:ph idx="1"/>
          </p:nvPr>
        </p:nvSpPr>
        <p:spPr>
          <a:xfrm>
            <a:off x="467544" y="1196752"/>
            <a:ext cx="8229600" cy="4525963"/>
          </a:xfrm>
        </p:spPr>
        <p:txBody>
          <a:bodyPr>
            <a:normAutofit/>
          </a:bodyPr>
          <a:lstStyle/>
          <a:p>
            <a:pPr algn="just"/>
            <a:r>
              <a:rPr lang="en-ZA" dirty="0"/>
              <a:t>Audit Committee recommended an </a:t>
            </a:r>
            <a:r>
              <a:rPr lang="en-ZA" b="1" dirty="0"/>
              <a:t>electronic system</a:t>
            </a:r>
            <a:r>
              <a:rPr lang="en-ZA" dirty="0"/>
              <a:t> be obtained to improve control over performance information.</a:t>
            </a:r>
          </a:p>
          <a:p>
            <a:pPr marL="0" indent="0" algn="just">
              <a:buNone/>
            </a:pPr>
            <a:endParaRPr lang="en-ZA" dirty="0"/>
          </a:p>
          <a:p>
            <a:pPr algn="just"/>
            <a:r>
              <a:rPr lang="en-ZA" b="1" dirty="0"/>
              <a:t>More detail work </a:t>
            </a:r>
            <a:r>
              <a:rPr lang="en-ZA" dirty="0"/>
              <a:t>by Internal Audit on quarterly performance information reports.</a:t>
            </a:r>
          </a:p>
          <a:p>
            <a:pPr marL="0" indent="0" algn="just">
              <a:buNone/>
            </a:pPr>
            <a:endParaRPr lang="en-ZA" dirty="0"/>
          </a:p>
          <a:p>
            <a:pPr algn="just"/>
            <a:r>
              <a:rPr lang="en-ZA" dirty="0"/>
              <a:t>Improvements were noted for the 2017/18</a:t>
            </a:r>
          </a:p>
        </p:txBody>
      </p:sp>
      <p:pic>
        <p:nvPicPr>
          <p:cNvPr id="5" name="Picture 4"/>
          <p:cNvPicPr>
            <a:picLocks noChangeAspect="1"/>
          </p:cNvPicPr>
          <p:nvPr/>
        </p:nvPicPr>
        <p:blipFill>
          <a:blip r:embed="rId3" cstate="print"/>
          <a:stretch>
            <a:fillRect/>
          </a:stretch>
        </p:blipFill>
        <p:spPr>
          <a:xfrm>
            <a:off x="107504" y="6126164"/>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42</a:t>
            </a:r>
            <a:endParaRPr lang="en-ZA" sz="1400" b="1" dirty="0"/>
          </a:p>
        </p:txBody>
      </p:sp>
    </p:spTree>
    <p:extLst>
      <p:ext uri="{BB962C8B-B14F-4D97-AF65-F5344CB8AC3E}">
        <p14:creationId xmlns:p14="http://schemas.microsoft.com/office/powerpoint/2010/main" xmlns="" val="81470986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Autofit/>
          </a:bodyPr>
          <a:lstStyle/>
          <a:p>
            <a:r>
              <a:rPr lang="en-ZA" sz="3600" b="1" dirty="0">
                <a:solidFill>
                  <a:schemeClr val="accent2"/>
                </a:solidFill>
              </a:rPr>
              <a:t>MANAGEMENT AUDIT ACTION PLAN</a:t>
            </a:r>
          </a:p>
        </p:txBody>
      </p:sp>
      <p:sp>
        <p:nvSpPr>
          <p:cNvPr id="3" name="Content Placeholder 2"/>
          <p:cNvSpPr>
            <a:spLocks noGrp="1"/>
          </p:cNvSpPr>
          <p:nvPr>
            <p:ph idx="1"/>
          </p:nvPr>
        </p:nvSpPr>
        <p:spPr>
          <a:xfrm>
            <a:off x="470263" y="1441909"/>
            <a:ext cx="8229600" cy="4525963"/>
          </a:xfrm>
        </p:spPr>
        <p:txBody>
          <a:bodyPr>
            <a:normAutofit fontScale="92500" lnSpcReduction="20000"/>
          </a:bodyPr>
          <a:lstStyle/>
          <a:p>
            <a:pPr algn="just"/>
            <a:r>
              <a:rPr lang="en-ZA" sz="2800" dirty="0"/>
              <a:t>Audit Committee (AC) has received a</a:t>
            </a:r>
            <a:r>
              <a:rPr lang="en-ZA" sz="2800" b="1" dirty="0"/>
              <a:t> management action plan </a:t>
            </a:r>
            <a:r>
              <a:rPr lang="en-ZA" sz="2800" dirty="0"/>
              <a:t>to address AG findings for 2016/17 financial year.</a:t>
            </a:r>
          </a:p>
          <a:p>
            <a:pPr algn="just"/>
            <a:r>
              <a:rPr lang="en-ZA" sz="2800" dirty="0"/>
              <a:t>The audit action plan for 2017/18 will be monitored and internal audit efforts will be directed to ASIDI  to intensify </a:t>
            </a:r>
            <a:r>
              <a:rPr lang="en-ZA" sz="2800" dirty="0" smtClean="0"/>
              <a:t>monitoring.</a:t>
            </a:r>
            <a:endParaRPr lang="en-ZA" sz="2800" dirty="0"/>
          </a:p>
          <a:p>
            <a:pPr algn="just"/>
            <a:r>
              <a:rPr lang="en-ZA" sz="2800" dirty="0"/>
              <a:t>AC will </a:t>
            </a:r>
            <a:r>
              <a:rPr lang="en-ZA" sz="2800" b="1" dirty="0"/>
              <a:t>monitor progress</a:t>
            </a:r>
            <a:r>
              <a:rPr lang="en-ZA" sz="2800" dirty="0"/>
              <a:t>.</a:t>
            </a:r>
          </a:p>
          <a:p>
            <a:pPr algn="just"/>
            <a:r>
              <a:rPr lang="en-ZA" sz="2800" dirty="0"/>
              <a:t>AC will request Internal Audit to </a:t>
            </a:r>
            <a:r>
              <a:rPr lang="en-ZA" sz="2800" b="1" dirty="0"/>
              <a:t>do follow-up reviews</a:t>
            </a:r>
            <a:r>
              <a:rPr lang="en-ZA" sz="2800" dirty="0"/>
              <a:t>.</a:t>
            </a:r>
          </a:p>
          <a:p>
            <a:pPr algn="just"/>
            <a:r>
              <a:rPr lang="en-ZA" sz="2800" b="1" dirty="0">
                <a:solidFill>
                  <a:srgbClr val="FF0000"/>
                </a:solidFill>
              </a:rPr>
              <a:t>AG will conduct a comprehensive workshop with management in the beginning of October to discuss improvement actions and to determine whether it will address the root cause of findings.</a:t>
            </a:r>
          </a:p>
        </p:txBody>
      </p:sp>
      <p:sp>
        <p:nvSpPr>
          <p:cNvPr id="6" name="TextBox 5"/>
          <p:cNvSpPr txBox="1"/>
          <p:nvPr/>
        </p:nvSpPr>
        <p:spPr>
          <a:xfrm>
            <a:off x="179512" y="5914131"/>
            <a:ext cx="9144000" cy="307777"/>
          </a:xfrm>
          <a:prstGeom prst="rect">
            <a:avLst/>
          </a:prstGeom>
          <a:noFill/>
        </p:spPr>
        <p:txBody>
          <a:bodyPr wrap="square" rtlCol="0">
            <a:spAutoFit/>
          </a:bodyPr>
          <a:lstStyle/>
          <a:p>
            <a:pPr algn="ctr"/>
            <a:r>
              <a:rPr lang="en-ZA" sz="1400" b="1" dirty="0">
                <a:solidFill>
                  <a:srgbClr val="FF0000"/>
                </a:solidFill>
              </a:rPr>
              <a:t>Risk: Incorrect reporting may result to incorrect decision making. </a:t>
            </a:r>
          </a:p>
        </p:txBody>
      </p:sp>
      <p:pic>
        <p:nvPicPr>
          <p:cNvPr id="7" name="Picture 6"/>
          <p:cNvPicPr>
            <a:picLocks noChangeAspect="1"/>
          </p:cNvPicPr>
          <p:nvPr/>
        </p:nvPicPr>
        <p:blipFill>
          <a:blip r:embed="rId3" cstate="print"/>
          <a:stretch>
            <a:fillRect/>
          </a:stretch>
        </p:blipFill>
        <p:spPr>
          <a:xfrm>
            <a:off x="179512" y="6101189"/>
            <a:ext cx="1550030" cy="692697"/>
          </a:xfrm>
          <a:prstGeom prst="rect">
            <a:avLst/>
          </a:prstGeom>
        </p:spPr>
      </p:pic>
      <p:sp>
        <p:nvSpPr>
          <p:cNvPr id="8" name="Rectangle 7"/>
          <p:cNvSpPr/>
          <p:nvPr/>
        </p:nvSpPr>
        <p:spPr>
          <a:xfrm>
            <a:off x="7360949" y="6453336"/>
            <a:ext cx="367408" cy="307777"/>
          </a:xfrm>
          <a:prstGeom prst="rect">
            <a:avLst/>
          </a:prstGeom>
        </p:spPr>
        <p:txBody>
          <a:bodyPr wrap="none">
            <a:spAutoFit/>
          </a:bodyPr>
          <a:lstStyle/>
          <a:p>
            <a:pPr lvl="0" algn="r"/>
            <a:r>
              <a:rPr lang="en-ZA" sz="1400" b="1" dirty="0" smtClean="0"/>
              <a:t>43</a:t>
            </a:r>
            <a:endParaRPr lang="en-ZA" sz="1400" b="1" dirty="0"/>
          </a:p>
        </p:txBody>
      </p:sp>
    </p:spTree>
    <p:extLst>
      <p:ext uri="{BB962C8B-B14F-4D97-AF65-F5344CB8AC3E}">
        <p14:creationId xmlns:p14="http://schemas.microsoft.com/office/powerpoint/2010/main" xmlns="" val="409044882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Autofit/>
          </a:bodyPr>
          <a:lstStyle/>
          <a:p>
            <a:r>
              <a:rPr lang="en-ZA" sz="3600" b="1" dirty="0">
                <a:solidFill>
                  <a:schemeClr val="accent2"/>
                </a:solidFill>
              </a:rPr>
              <a:t>OTHER INTERVENTIONS DURING THE AUDIT (AGSA)</a:t>
            </a:r>
          </a:p>
        </p:txBody>
      </p:sp>
      <p:sp>
        <p:nvSpPr>
          <p:cNvPr id="3" name="Content Placeholder 2"/>
          <p:cNvSpPr>
            <a:spLocks noGrp="1"/>
          </p:cNvSpPr>
          <p:nvPr>
            <p:ph idx="1"/>
          </p:nvPr>
        </p:nvSpPr>
        <p:spPr/>
        <p:txBody>
          <a:bodyPr>
            <a:normAutofit/>
          </a:bodyPr>
          <a:lstStyle/>
          <a:p>
            <a:pPr algn="just"/>
            <a:r>
              <a:rPr lang="en-ZA" sz="2800" dirty="0"/>
              <a:t>The Internal Audit already </a:t>
            </a:r>
            <a:r>
              <a:rPr lang="en-ZA" sz="2800" b="1" dirty="0"/>
              <a:t>worked with management and AGSA on the issues raised during the audit</a:t>
            </a:r>
            <a:r>
              <a:rPr lang="en-ZA" sz="2800" dirty="0"/>
              <a:t> which also resulted to material misstatement and significant changes in the finalisation of the annual report</a:t>
            </a:r>
          </a:p>
          <a:p>
            <a:pPr marL="0" indent="0" algn="just">
              <a:buNone/>
            </a:pPr>
            <a:endParaRPr lang="en-ZA" sz="2800" dirty="0"/>
          </a:p>
          <a:p>
            <a:pPr algn="just"/>
            <a:r>
              <a:rPr lang="en-ZA" sz="2800" b="1" dirty="0"/>
              <a:t>Internal Investigation on Kha Ri Gude </a:t>
            </a:r>
            <a:r>
              <a:rPr lang="en-ZA" sz="2800" dirty="0"/>
              <a:t>which also resulted to management recovered R5.9 million.</a:t>
            </a:r>
          </a:p>
        </p:txBody>
      </p:sp>
      <p:pic>
        <p:nvPicPr>
          <p:cNvPr id="5" name="Picture 4"/>
          <p:cNvPicPr>
            <a:picLocks noChangeAspect="1"/>
          </p:cNvPicPr>
          <p:nvPr/>
        </p:nvPicPr>
        <p:blipFill>
          <a:blip r:embed="rId2" cstate="print"/>
          <a:stretch>
            <a:fillRect/>
          </a:stretch>
        </p:blipFill>
        <p:spPr>
          <a:xfrm>
            <a:off x="179512" y="6180786"/>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44</a:t>
            </a:r>
            <a:endParaRPr lang="en-ZA" sz="1400" b="1" dirty="0"/>
          </a:p>
        </p:txBody>
      </p:sp>
    </p:spTree>
    <p:extLst>
      <p:ext uri="{BB962C8B-B14F-4D97-AF65-F5344CB8AC3E}">
        <p14:creationId xmlns:p14="http://schemas.microsoft.com/office/powerpoint/2010/main" xmlns="" val="29126976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ZA" sz="3600" b="1" dirty="0">
                <a:solidFill>
                  <a:schemeClr val="accent2"/>
                </a:solidFill>
              </a:rPr>
              <a:t>CONCLUSION</a:t>
            </a:r>
          </a:p>
        </p:txBody>
      </p:sp>
      <p:sp>
        <p:nvSpPr>
          <p:cNvPr id="3" name="Content Placeholder 2"/>
          <p:cNvSpPr>
            <a:spLocks noGrp="1"/>
          </p:cNvSpPr>
          <p:nvPr>
            <p:ph idx="1"/>
          </p:nvPr>
        </p:nvSpPr>
        <p:spPr/>
        <p:txBody>
          <a:bodyPr>
            <a:normAutofit/>
          </a:bodyPr>
          <a:lstStyle/>
          <a:p>
            <a:pPr algn="just"/>
            <a:r>
              <a:rPr lang="en-ZA" dirty="0"/>
              <a:t>The Audit Committee will </a:t>
            </a:r>
            <a:r>
              <a:rPr lang="en-ZA" b="1" dirty="0"/>
              <a:t>continue to address all matters</a:t>
            </a:r>
            <a:r>
              <a:rPr lang="en-ZA" dirty="0"/>
              <a:t> within its mandate and responsibility.</a:t>
            </a:r>
          </a:p>
          <a:p>
            <a:pPr marL="0" indent="0" algn="just">
              <a:buNone/>
            </a:pPr>
            <a:endParaRPr lang="en-ZA" dirty="0"/>
          </a:p>
          <a:p>
            <a:pPr algn="just"/>
            <a:r>
              <a:rPr lang="en-ZA" dirty="0"/>
              <a:t>The Audit Committee will </a:t>
            </a:r>
            <a:r>
              <a:rPr lang="en-ZA" b="1" dirty="0"/>
              <a:t>pay specific attention to the high risk and high impact issues</a:t>
            </a:r>
            <a:r>
              <a:rPr lang="en-ZA" dirty="0"/>
              <a:t> to assist in moving to a clean audit</a:t>
            </a:r>
          </a:p>
        </p:txBody>
      </p:sp>
      <p:pic>
        <p:nvPicPr>
          <p:cNvPr id="5" name="Picture 4"/>
          <p:cNvPicPr>
            <a:picLocks noChangeAspect="1"/>
          </p:cNvPicPr>
          <p:nvPr/>
        </p:nvPicPr>
        <p:blipFill>
          <a:blip r:embed="rId2" cstate="print"/>
          <a:stretch>
            <a:fillRect/>
          </a:stretch>
        </p:blipFill>
        <p:spPr>
          <a:xfrm>
            <a:off x="179512" y="6142486"/>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45</a:t>
            </a:r>
            <a:endParaRPr lang="en-ZA" sz="1400" b="1" dirty="0"/>
          </a:p>
        </p:txBody>
      </p:sp>
    </p:spTree>
    <p:extLst>
      <p:ext uri="{BB962C8B-B14F-4D97-AF65-F5344CB8AC3E}">
        <p14:creationId xmlns:p14="http://schemas.microsoft.com/office/powerpoint/2010/main" xmlns="" val="5351927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lstStyle/>
          <a:p>
            <a:r>
              <a:rPr lang="en-US" sz="3600" b="1" dirty="0">
                <a:solidFill>
                  <a:schemeClr val="accent2"/>
                </a:solidFill>
              </a:rPr>
              <a:t>RECOMMENDATION</a:t>
            </a:r>
          </a:p>
        </p:txBody>
      </p:sp>
      <p:sp>
        <p:nvSpPr>
          <p:cNvPr id="3" name="Content Placeholder 2"/>
          <p:cNvSpPr>
            <a:spLocks noGrp="1"/>
          </p:cNvSpPr>
          <p:nvPr>
            <p:ph idx="1"/>
          </p:nvPr>
        </p:nvSpPr>
        <p:spPr/>
        <p:txBody>
          <a:bodyPr>
            <a:normAutofit/>
          </a:bodyPr>
          <a:lstStyle/>
          <a:p>
            <a:pPr marL="0" indent="0" algn="just">
              <a:buNone/>
            </a:pPr>
            <a:r>
              <a:rPr lang="en-ZA" sz="4800" dirty="0">
                <a:solidFill>
                  <a:prstClr val="black"/>
                </a:solidFill>
              </a:rPr>
              <a:t>It is recommended that the Portfolio Committee notes and discusses the </a:t>
            </a:r>
            <a:r>
              <a:rPr lang="en-ZA" sz="4800" b="1" dirty="0">
                <a:solidFill>
                  <a:prstClr val="black"/>
                </a:solidFill>
              </a:rPr>
              <a:t>audit outcomes </a:t>
            </a:r>
            <a:r>
              <a:rPr lang="en-ZA" sz="4800" dirty="0">
                <a:solidFill>
                  <a:prstClr val="black"/>
                </a:solidFill>
              </a:rPr>
              <a:t>and </a:t>
            </a:r>
            <a:r>
              <a:rPr lang="en-ZA" sz="4800" b="1" dirty="0">
                <a:solidFill>
                  <a:prstClr val="black"/>
                </a:solidFill>
              </a:rPr>
              <a:t>financial performance</a:t>
            </a:r>
            <a:r>
              <a:rPr lang="en-ZA" sz="4800" dirty="0">
                <a:solidFill>
                  <a:prstClr val="black"/>
                </a:solidFill>
              </a:rPr>
              <a:t> of the Department of Basic Education (DBE)</a:t>
            </a:r>
            <a:endParaRPr lang="en-US" sz="4800" dirty="0"/>
          </a:p>
        </p:txBody>
      </p:sp>
      <p:pic>
        <p:nvPicPr>
          <p:cNvPr id="5" name="Picture 4"/>
          <p:cNvPicPr>
            <a:picLocks noChangeAspect="1"/>
          </p:cNvPicPr>
          <p:nvPr/>
        </p:nvPicPr>
        <p:blipFill>
          <a:blip r:embed="rId2" cstate="print"/>
          <a:stretch>
            <a:fillRect/>
          </a:stretch>
        </p:blipFill>
        <p:spPr>
          <a:xfrm>
            <a:off x="0" y="6165303"/>
            <a:ext cx="1550030" cy="692697"/>
          </a:xfrm>
          <a:prstGeom prst="rect">
            <a:avLst/>
          </a:prstGeom>
        </p:spPr>
      </p:pic>
      <p:sp>
        <p:nvSpPr>
          <p:cNvPr id="6" name="Rectangle 5"/>
          <p:cNvSpPr/>
          <p:nvPr/>
        </p:nvSpPr>
        <p:spPr>
          <a:xfrm>
            <a:off x="7360949" y="6453336"/>
            <a:ext cx="367408" cy="307777"/>
          </a:xfrm>
          <a:prstGeom prst="rect">
            <a:avLst/>
          </a:prstGeom>
        </p:spPr>
        <p:txBody>
          <a:bodyPr wrap="none">
            <a:spAutoFit/>
          </a:bodyPr>
          <a:lstStyle/>
          <a:p>
            <a:pPr lvl="0" algn="r"/>
            <a:r>
              <a:rPr lang="en-ZA" sz="1400" b="1" dirty="0" smtClean="0"/>
              <a:t>46</a:t>
            </a:r>
            <a:endParaRPr lang="en-ZA" sz="1400" b="1" dirty="0"/>
          </a:p>
        </p:txBody>
      </p:sp>
    </p:spTree>
    <p:extLst>
      <p:ext uri="{BB962C8B-B14F-4D97-AF65-F5344CB8AC3E}">
        <p14:creationId xmlns:p14="http://schemas.microsoft.com/office/powerpoint/2010/main" xmlns="" val="40489939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3"/>
            <a:ext cx="8229600" cy="4641381"/>
          </a:xfrm>
        </p:spPr>
        <p:txBody>
          <a:bodyPr>
            <a:normAutofit/>
          </a:bodyPr>
          <a:lstStyle/>
          <a:p>
            <a:pPr marL="0" indent="0" algn="ctr">
              <a:buNone/>
            </a:pPr>
            <a:endParaRPr lang="en-US" sz="1400" dirty="0">
              <a:solidFill>
                <a:schemeClr val="tx1">
                  <a:lumMod val="65000"/>
                  <a:lumOff val="35000"/>
                </a:schemeClr>
              </a:solidFill>
              <a:latin typeface="Lucida Handwriting" panose="03010101010101010101" pitchFamily="66" charset="0"/>
            </a:endParaRPr>
          </a:p>
          <a:p>
            <a:pPr marL="0" indent="0" algn="ctr">
              <a:buNone/>
            </a:pPr>
            <a:endParaRPr lang="en-US" sz="1400" dirty="0">
              <a:solidFill>
                <a:schemeClr val="tx1">
                  <a:lumMod val="65000"/>
                  <a:lumOff val="35000"/>
                </a:schemeClr>
              </a:solidFill>
              <a:latin typeface="Lucida Handwriting" panose="03010101010101010101" pitchFamily="66" charset="0"/>
            </a:endParaRPr>
          </a:p>
          <a:p>
            <a:pPr marL="0" indent="0" algn="ctr">
              <a:buNone/>
            </a:pPr>
            <a:endParaRPr lang="en-US" sz="1400" dirty="0">
              <a:solidFill>
                <a:schemeClr val="tx1">
                  <a:lumMod val="65000"/>
                  <a:lumOff val="35000"/>
                </a:schemeClr>
              </a:solidFill>
              <a:latin typeface="Lucida Handwriting" panose="03010101010101010101" pitchFamily="66" charset="0"/>
            </a:endParaRPr>
          </a:p>
          <a:p>
            <a:pPr marL="0" indent="0" algn="ctr">
              <a:buNone/>
            </a:pPr>
            <a:endParaRPr lang="en-US" sz="1400" dirty="0">
              <a:solidFill>
                <a:schemeClr val="tx1">
                  <a:lumMod val="65000"/>
                  <a:lumOff val="35000"/>
                </a:schemeClr>
              </a:solidFill>
              <a:latin typeface="Lucida Handwriting" panose="03010101010101010101" pitchFamily="66" charset="0"/>
            </a:endParaRPr>
          </a:p>
          <a:p>
            <a:pPr marL="0" indent="0" algn="ctr">
              <a:buNone/>
            </a:pPr>
            <a:endParaRPr lang="en-US" sz="1400" dirty="0">
              <a:solidFill>
                <a:schemeClr val="tx1">
                  <a:lumMod val="65000"/>
                  <a:lumOff val="35000"/>
                </a:schemeClr>
              </a:solidFill>
              <a:latin typeface="Lucida Handwriting" panose="03010101010101010101" pitchFamily="66" charset="0"/>
            </a:endParaRPr>
          </a:p>
        </p:txBody>
      </p:sp>
      <p:pic>
        <p:nvPicPr>
          <p:cNvPr id="4" name="Picture 3"/>
          <p:cNvPicPr>
            <a:picLocks noChangeAspect="1"/>
          </p:cNvPicPr>
          <p:nvPr/>
        </p:nvPicPr>
        <p:blipFill>
          <a:blip r:embed="rId4" cstate="print"/>
          <a:stretch>
            <a:fillRect/>
          </a:stretch>
        </p:blipFill>
        <p:spPr>
          <a:xfrm>
            <a:off x="28839" y="6159754"/>
            <a:ext cx="1550030" cy="692697"/>
          </a:xfrm>
          <a:prstGeom prst="rect">
            <a:avLst/>
          </a:prstGeom>
        </p:spPr>
      </p:pic>
    </p:spTree>
    <p:extLst>
      <p:ext uri="{BB962C8B-B14F-4D97-AF65-F5344CB8AC3E}">
        <p14:creationId xmlns:p14="http://schemas.microsoft.com/office/powerpoint/2010/main" xmlns="" val="965737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9"/>
            <a:ext cx="8229600" cy="1143000"/>
          </a:xfrm>
        </p:spPr>
        <p:txBody>
          <a:bodyPr>
            <a:normAutofit/>
          </a:bodyPr>
          <a:lstStyle/>
          <a:p>
            <a:r>
              <a:rPr lang="en-ZA" sz="4800" b="1" dirty="0">
                <a:solidFill>
                  <a:schemeClr val="accent2"/>
                </a:solidFill>
                <a:cs typeface="Arial" panose="020B0604020202020204" pitchFamily="34" charset="0"/>
              </a:rPr>
              <a:t>PURPOSE</a:t>
            </a:r>
            <a:endParaRPr lang="en-ZA" sz="4800" dirty="0">
              <a:solidFill>
                <a:schemeClr val="accent2"/>
              </a:solidFill>
            </a:endParaRPr>
          </a:p>
        </p:txBody>
      </p:sp>
      <p:sp>
        <p:nvSpPr>
          <p:cNvPr id="3" name="Content Placeholder 2"/>
          <p:cNvSpPr>
            <a:spLocks noGrp="1"/>
          </p:cNvSpPr>
          <p:nvPr>
            <p:ph idx="1"/>
          </p:nvPr>
        </p:nvSpPr>
        <p:spPr>
          <a:xfrm>
            <a:off x="457200" y="1340769"/>
            <a:ext cx="8229600" cy="4785396"/>
          </a:xfrm>
        </p:spPr>
        <p:txBody>
          <a:bodyPr>
            <a:normAutofit fontScale="92500"/>
          </a:bodyPr>
          <a:lstStyle/>
          <a:p>
            <a:pPr algn="just"/>
            <a:r>
              <a:rPr lang="en-ZA" sz="4000" dirty="0"/>
              <a:t>The Department presented the 2016/17 </a:t>
            </a:r>
            <a:r>
              <a:rPr lang="en-ZA" sz="4000" b="1" dirty="0"/>
              <a:t>Audit Improvement Plan to the Portfolio Committee</a:t>
            </a:r>
            <a:r>
              <a:rPr lang="en-ZA" sz="4000" dirty="0"/>
              <a:t> in March 2018.</a:t>
            </a:r>
          </a:p>
          <a:p>
            <a:pPr algn="just"/>
            <a:r>
              <a:rPr lang="en-ZA" sz="4000" dirty="0"/>
              <a:t>The objective of today’s presentation is to indicate to the Portfolio Committee, </a:t>
            </a:r>
            <a:r>
              <a:rPr lang="en-ZA" sz="4000" b="1" dirty="0"/>
              <a:t>progress made up to 31 August 2018 </a:t>
            </a:r>
            <a:r>
              <a:rPr lang="en-ZA" sz="4000" dirty="0"/>
              <a:t>in the Implementation of the 2016/17 Plan.</a:t>
            </a:r>
          </a:p>
          <a:p>
            <a:pPr algn="just"/>
            <a:endParaRPr lang="en-ZA" sz="3900" dirty="0"/>
          </a:p>
          <a:p>
            <a:pPr marL="0" indent="0" algn="just">
              <a:buNone/>
            </a:pPr>
            <a:endParaRPr lang="en-ZA" sz="4000" dirty="0"/>
          </a:p>
          <a:p>
            <a:pPr marL="0" indent="0" algn="just">
              <a:buNone/>
            </a:pPr>
            <a:endParaRPr lang="en-ZA" sz="2400" dirty="0"/>
          </a:p>
        </p:txBody>
      </p:sp>
      <p:sp>
        <p:nvSpPr>
          <p:cNvPr id="4" name="Slide Number Placeholder 3"/>
          <p:cNvSpPr>
            <a:spLocks noGrp="1"/>
          </p:cNvSpPr>
          <p:nvPr>
            <p:ph type="sldNum" sz="quarter" idx="12"/>
          </p:nvPr>
        </p:nvSpPr>
        <p:spPr>
          <a:xfrm>
            <a:off x="7524328" y="6356351"/>
            <a:ext cx="288032" cy="365125"/>
          </a:xfrm>
          <a:prstGeom prst="rect">
            <a:avLst/>
          </a:prstGeom>
        </p:spPr>
        <p:txBody>
          <a:bodyPr/>
          <a:lstStyle/>
          <a:p>
            <a:fld id="{28A3B54F-4D6D-439C-9A2C-B6799378E1A1}" type="slidenum">
              <a:rPr lang="en-ZA" smtClean="0"/>
              <a:pPr/>
              <a:t>5</a:t>
            </a:fld>
            <a:endParaRPr lang="en-ZA" dirty="0"/>
          </a:p>
        </p:txBody>
      </p:sp>
      <p:pic>
        <p:nvPicPr>
          <p:cNvPr id="5" name="Picture 4"/>
          <p:cNvPicPr>
            <a:picLocks noChangeAspect="1"/>
          </p:cNvPicPr>
          <p:nvPr/>
        </p:nvPicPr>
        <p:blipFill>
          <a:blip r:embed="rId2" cstate="print"/>
          <a:stretch>
            <a:fillRect/>
          </a:stretch>
        </p:blipFill>
        <p:spPr>
          <a:xfrm>
            <a:off x="107504" y="6028779"/>
            <a:ext cx="1550030" cy="692697"/>
          </a:xfrm>
          <a:prstGeom prst="rect">
            <a:avLst/>
          </a:prstGeom>
        </p:spPr>
      </p:pic>
    </p:spTree>
    <p:extLst>
      <p:ext uri="{BB962C8B-B14F-4D97-AF65-F5344CB8AC3E}">
        <p14:creationId xmlns:p14="http://schemas.microsoft.com/office/powerpoint/2010/main" xmlns="" val="21089919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
            <a:ext cx="8229600" cy="404663"/>
          </a:xfrm>
        </p:spPr>
        <p:txBody>
          <a:bodyPr>
            <a:noAutofit/>
          </a:bodyPr>
          <a:lstStyle/>
          <a:p>
            <a:r>
              <a:rPr lang="en-ZA" sz="2400" b="1" dirty="0">
                <a:solidFill>
                  <a:schemeClr val="accent2"/>
                </a:solidFill>
                <a:cs typeface="Arial" panose="020B0604020202020204" pitchFamily="34" charset="0"/>
              </a:rPr>
              <a:t>IMPROVEMENT ON AUDIT OUTCOMES</a:t>
            </a:r>
            <a:endParaRPr lang="en-ZA" sz="2400" b="1" dirty="0">
              <a:solidFill>
                <a:schemeClr val="accent2"/>
              </a:solidFill>
            </a:endParaRPr>
          </a:p>
        </p:txBody>
      </p:sp>
      <p:sp>
        <p:nvSpPr>
          <p:cNvPr id="4" name="Slide Number Placeholder 3"/>
          <p:cNvSpPr>
            <a:spLocks noGrp="1"/>
          </p:cNvSpPr>
          <p:nvPr>
            <p:ph type="sldNum" sz="quarter" idx="12"/>
          </p:nvPr>
        </p:nvSpPr>
        <p:spPr>
          <a:xfrm>
            <a:off x="8388424" y="6356351"/>
            <a:ext cx="298376" cy="365125"/>
          </a:xfrm>
          <a:prstGeom prst="rect">
            <a:avLst/>
          </a:prstGeom>
        </p:spPr>
        <p:txBody>
          <a:bodyPr/>
          <a:lstStyle/>
          <a:p>
            <a:fld id="{28A3B54F-4D6D-439C-9A2C-B6799378E1A1}" type="slidenum">
              <a:rPr lang="en-ZA" smtClean="0"/>
              <a:pPr/>
              <a:t>6</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4160842667"/>
              </p:ext>
            </p:extLst>
          </p:nvPr>
        </p:nvGraphicFramePr>
        <p:xfrm>
          <a:off x="25648" y="332657"/>
          <a:ext cx="9108504" cy="6778817"/>
        </p:xfrm>
        <a:graphic>
          <a:graphicData uri="http://schemas.openxmlformats.org/drawingml/2006/table">
            <a:tbl>
              <a:tblPr firstRow="1" bandRow="1">
                <a:tableStyleId>{9DCAF9ED-07DC-4A11-8D7F-57B35C25682E}</a:tableStyleId>
              </a:tblPr>
              <a:tblGrid>
                <a:gridCol w="1530374">
                  <a:extLst>
                    <a:ext uri="{9D8B030D-6E8A-4147-A177-3AD203B41FA5}">
                      <a16:colId xmlns:a16="http://schemas.microsoft.com/office/drawing/2014/main" xmlns="" val="20000"/>
                    </a:ext>
                  </a:extLst>
                </a:gridCol>
                <a:gridCol w="1287786">
                  <a:extLst>
                    <a:ext uri="{9D8B030D-6E8A-4147-A177-3AD203B41FA5}">
                      <a16:colId xmlns:a16="http://schemas.microsoft.com/office/drawing/2014/main" xmlns="" val="20002"/>
                    </a:ext>
                  </a:extLst>
                </a:gridCol>
                <a:gridCol w="2473920">
                  <a:extLst>
                    <a:ext uri="{9D8B030D-6E8A-4147-A177-3AD203B41FA5}">
                      <a16:colId xmlns:a16="http://schemas.microsoft.com/office/drawing/2014/main" xmlns="" val="20003"/>
                    </a:ext>
                  </a:extLst>
                </a:gridCol>
                <a:gridCol w="3816424">
                  <a:extLst>
                    <a:ext uri="{9D8B030D-6E8A-4147-A177-3AD203B41FA5}">
                      <a16:colId xmlns:a16="http://schemas.microsoft.com/office/drawing/2014/main" xmlns="" val="3750463380"/>
                    </a:ext>
                  </a:extLst>
                </a:gridCol>
              </a:tblGrid>
              <a:tr h="650847">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AUDIT FINDING</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RECOMMENDATION</a:t>
                      </a:r>
                      <a:endParaRPr lang="en-ZA" sz="1400" dirty="0">
                        <a:solidFill>
                          <a:schemeClr val="tx1"/>
                        </a:solidFill>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3209767">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85750" lvl="1" indent="-228600" algn="l" defTabSz="571500">
                        <a:tabLst>
                          <a:tab pos="1771650" algn="l"/>
                        </a:tabLst>
                      </a:pPr>
                      <a:r>
                        <a:rPr lang="en-ZA" sz="1500" dirty="0">
                          <a:latin typeface="+mn-lt"/>
                        </a:rPr>
                        <a:t>1. </a:t>
                      </a:r>
                      <a:r>
                        <a:rPr lang="en-US" sz="1500" kern="1200" dirty="0">
                          <a:effectLst/>
                          <a:latin typeface="+mn-lt"/>
                        </a:rPr>
                        <a:t>ASIDI: Commitment registers/ schedules are not updated </a:t>
                      </a:r>
                      <a:endParaRPr lang="en-ZA" sz="15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ZA" sz="1500" dirty="0">
                          <a:latin typeface="+mn-lt"/>
                        </a:rPr>
                        <a:t>Commitment</a:t>
                      </a:r>
                      <a:r>
                        <a:rPr lang="en-ZA" sz="1500" baseline="0" dirty="0">
                          <a:latin typeface="+mn-lt"/>
                        </a:rPr>
                        <a:t> register be reviewed monthly/ quarterly.</a:t>
                      </a:r>
                      <a:endParaRPr lang="en-ZA" sz="15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500" kern="1200" dirty="0">
                          <a:effectLst/>
                          <a:latin typeface="+mn-lt"/>
                        </a:rPr>
                        <a:t>The process of </a:t>
                      </a:r>
                      <a:r>
                        <a:rPr lang="en-US" sz="1500" b="1" kern="1200" dirty="0">
                          <a:effectLst/>
                          <a:latin typeface="+mn-lt"/>
                        </a:rPr>
                        <a:t>recording commitments</a:t>
                      </a:r>
                      <a:r>
                        <a:rPr lang="en-US" sz="1500" kern="1200" dirty="0">
                          <a:effectLst/>
                          <a:latin typeface="+mn-lt"/>
                        </a:rPr>
                        <a:t> per school in the commitment register has been finalised and updates are done on a monthly basis. The Department conducts monthly meetings with IAs and financial</a:t>
                      </a:r>
                      <a:r>
                        <a:rPr lang="en-US" sz="1500" kern="1200" baseline="0" dirty="0">
                          <a:effectLst/>
                          <a:latin typeface="+mn-lt"/>
                        </a:rPr>
                        <a:t> reporting is a standing item on the agenda.</a:t>
                      </a:r>
                    </a:p>
                    <a:p>
                      <a:pPr algn="just"/>
                      <a:r>
                        <a:rPr lang="en-US" sz="1500" b="1" kern="1200" baseline="0" dirty="0">
                          <a:solidFill>
                            <a:schemeClr val="tx1"/>
                          </a:solidFill>
                          <a:effectLst/>
                          <a:latin typeface="+mn-lt"/>
                          <a:cs typeface="Arial" panose="020B0604020202020204" pitchFamily="34" charset="0"/>
                        </a:rPr>
                        <a:t>Additional informal engagements </a:t>
                      </a:r>
                      <a:r>
                        <a:rPr lang="en-US" sz="1500" kern="1200" baseline="0" dirty="0">
                          <a:solidFill>
                            <a:schemeClr val="tx1"/>
                          </a:solidFill>
                          <a:effectLst/>
                          <a:latin typeface="+mn-lt"/>
                          <a:cs typeface="Arial" panose="020B0604020202020204" pitchFamily="34" charset="0"/>
                        </a:rPr>
                        <a:t>are held to resolve contracts documents with Implementing Agents, Finance and ASIDI Team.</a:t>
                      </a:r>
                      <a:endParaRPr lang="en-ZA" sz="1500" dirty="0">
                        <a:solidFill>
                          <a:schemeClr val="tx1"/>
                        </a:solidFill>
                        <a:latin typeface="+mn-lt"/>
                        <a:cs typeface="Arial" panose="020B0604020202020204" pitchFamily="34" charset="0"/>
                      </a:endParaRPr>
                    </a:p>
                  </a:txBody>
                  <a:tcPr/>
                </a:tc>
                <a:tc>
                  <a:txBody>
                    <a:bodyPr/>
                    <a:lstStyle/>
                    <a:p>
                      <a:pPr algn="just"/>
                      <a:r>
                        <a:rPr lang="en-US" sz="1500" dirty="0">
                          <a:solidFill>
                            <a:schemeClr val="tx1"/>
                          </a:solidFill>
                          <a:latin typeface="+mn-lt"/>
                          <a:cs typeface="Arial" panose="020B0604020202020204" pitchFamily="34" charset="0"/>
                        </a:rPr>
                        <a:t>The</a:t>
                      </a:r>
                      <a:r>
                        <a:rPr lang="en-US" sz="1500" baseline="0" dirty="0">
                          <a:solidFill>
                            <a:schemeClr val="tx1"/>
                          </a:solidFill>
                          <a:latin typeface="+mn-lt"/>
                          <a:cs typeface="Arial" panose="020B0604020202020204" pitchFamily="34" charset="0"/>
                        </a:rPr>
                        <a:t> Commitment Register is fully supported by the contracts with the service providers.</a:t>
                      </a:r>
                    </a:p>
                    <a:p>
                      <a:pPr algn="just"/>
                      <a:r>
                        <a:rPr lang="en-US" sz="1500" baseline="0" dirty="0">
                          <a:solidFill>
                            <a:schemeClr val="tx1"/>
                          </a:solidFill>
                          <a:latin typeface="+mn-lt"/>
                          <a:cs typeface="Arial" panose="020B0604020202020204" pitchFamily="34" charset="0"/>
                        </a:rPr>
                        <a:t>The Commitment Register is instantly updated with any changes arising out of approved Variation Orders.</a:t>
                      </a:r>
                    </a:p>
                    <a:p>
                      <a:pPr algn="just"/>
                      <a:r>
                        <a:rPr lang="en-US" sz="1500" baseline="0" dirty="0">
                          <a:solidFill>
                            <a:schemeClr val="tx1"/>
                          </a:solidFill>
                          <a:latin typeface="+mn-lt"/>
                          <a:cs typeface="Arial" panose="020B0604020202020204" pitchFamily="34" charset="0"/>
                        </a:rPr>
                        <a:t>The Commitment Register balances are written off to zero where a full reconciliation of the Final Account  to BAS has been achieved.</a:t>
                      </a:r>
                    </a:p>
                    <a:p>
                      <a:pPr algn="just"/>
                      <a:r>
                        <a:rPr lang="en-US" sz="1500" baseline="0" dirty="0">
                          <a:solidFill>
                            <a:schemeClr val="tx1"/>
                          </a:solidFill>
                          <a:latin typeface="+mn-lt"/>
                          <a:cs typeface="Arial" panose="020B0604020202020204" pitchFamily="34" charset="0"/>
                        </a:rPr>
                        <a:t>Reasons for negative balances have been established and where applicable such incurred expenditure have been converted to operational expenditure and are off the  Commitment Register</a:t>
                      </a:r>
                      <a:endParaRPr lang="en-ZA" sz="1500" dirty="0">
                        <a:solidFill>
                          <a:schemeClr val="tx1"/>
                        </a:solidFill>
                        <a:latin typeface="+mn-lt"/>
                        <a:cs typeface="Arial" panose="020B0604020202020204" pitchFamily="34" charset="0"/>
                      </a:endParaRPr>
                    </a:p>
                  </a:txBody>
                  <a:tcPr/>
                </a:tc>
                <a:extLst>
                  <a:ext uri="{0D108BD9-81ED-4DB2-BD59-A6C34878D82A}">
                    <a16:rowId xmlns:a16="http://schemas.microsoft.com/office/drawing/2014/main" xmlns="" val="10001"/>
                  </a:ext>
                </a:extLst>
              </a:tr>
              <a:tr h="283613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228600" indent="-228600"/>
                      <a:r>
                        <a:rPr lang="en-US" sz="1500" kern="1200" dirty="0">
                          <a:effectLst/>
                          <a:latin typeface="+mn-lt"/>
                        </a:rPr>
                        <a:t>2. ASIDI: Understatement of accruals </a:t>
                      </a:r>
                      <a:endParaRPr lang="en-ZA" sz="1500" dirty="0">
                        <a:latin typeface="+mn-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1500" dirty="0">
                          <a:latin typeface="+mn-lt"/>
                        </a:rPr>
                        <a:t>Monthly reconciliation</a:t>
                      </a:r>
                      <a:r>
                        <a:rPr lang="en-ZA" sz="1500" baseline="0" dirty="0">
                          <a:latin typeface="+mn-lt"/>
                        </a:rPr>
                        <a:t> of accruals.</a:t>
                      </a:r>
                      <a:endParaRPr lang="en-ZA" sz="15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500" b="1" kern="1200" dirty="0">
                          <a:effectLst/>
                          <a:latin typeface="+mn-lt"/>
                        </a:rPr>
                        <a:t>Accruals </a:t>
                      </a:r>
                      <a:r>
                        <a:rPr lang="en-US" sz="1500" kern="1200" dirty="0">
                          <a:effectLst/>
                          <a:latin typeface="+mn-lt"/>
                        </a:rPr>
                        <a:t>are recorded/reviewed on a monthly basis and submitted to Finance on a quarterly basis. The Department conducts monthly meetings with IAs and financial</a:t>
                      </a:r>
                      <a:r>
                        <a:rPr lang="en-US" sz="1500" kern="1200" baseline="0" dirty="0">
                          <a:effectLst/>
                          <a:latin typeface="+mn-lt"/>
                        </a:rPr>
                        <a:t> reporting is a standing item on the agenda.</a:t>
                      </a:r>
                      <a:endParaRPr lang="en-ZA" sz="1500" b="1" dirty="0">
                        <a:latin typeface="+mn-lt"/>
                      </a:endParaRPr>
                    </a:p>
                  </a:txBody>
                  <a:tcPr/>
                </a:tc>
                <a:tc>
                  <a:txBody>
                    <a:bodyPr/>
                    <a:lstStyle/>
                    <a:p>
                      <a:pPr algn="just"/>
                      <a:r>
                        <a:rPr lang="en-US" sz="1500" b="0" dirty="0">
                          <a:latin typeface="+mn-lt"/>
                        </a:rPr>
                        <a:t>To achieve accuracy and completeness</a:t>
                      </a:r>
                      <a:r>
                        <a:rPr lang="en-US" sz="1500" b="0" baseline="0" dirty="0">
                          <a:latin typeface="+mn-lt"/>
                        </a:rPr>
                        <a:t> of Accruals the Implementing Agents  are required to provide duly authorized WIP certificates by the accredited Professional Service Providers (PSP) twice a year (Interim and Year-end).</a:t>
                      </a:r>
                    </a:p>
                    <a:p>
                      <a:pPr algn="just"/>
                      <a:r>
                        <a:rPr lang="en-US" sz="1500" b="0" baseline="0" dirty="0">
                          <a:latin typeface="+mn-lt"/>
                        </a:rPr>
                        <a:t>Implementing Agents continue to provide the DBE with Accruals Age Analysis on a monthly basis and to furnish the DBE with substantiating source documents on a quarterly basis.</a:t>
                      </a:r>
                      <a:endParaRPr lang="en-ZA" sz="1500" b="0" dirty="0">
                        <a:latin typeface="+mn-lt"/>
                      </a:endParaRPr>
                    </a:p>
                  </a:txBody>
                  <a:tcPr/>
                </a:tc>
                <a:extLst>
                  <a:ext uri="{0D108BD9-81ED-4DB2-BD59-A6C34878D82A}">
                    <a16:rowId xmlns:a16="http://schemas.microsoft.com/office/drawing/2014/main" xmlns="" val="10002"/>
                  </a:ext>
                </a:extLst>
              </a:tr>
            </a:tbl>
          </a:graphicData>
        </a:graphic>
      </p:graphicFrame>
      <p:sp>
        <p:nvSpPr>
          <p:cNvPr id="6" name="Slide Number Placeholder 3"/>
          <p:cNvSpPr txBox="1">
            <a:spLocks/>
          </p:cNvSpPr>
          <p:nvPr/>
        </p:nvSpPr>
        <p:spPr>
          <a:xfrm>
            <a:off x="8388424" y="6342781"/>
            <a:ext cx="298376"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a:p>
        </p:txBody>
      </p:sp>
      <p:pic>
        <p:nvPicPr>
          <p:cNvPr id="8" name="Picture 7"/>
          <p:cNvPicPr>
            <a:picLocks noChangeAspect="1"/>
          </p:cNvPicPr>
          <p:nvPr/>
        </p:nvPicPr>
        <p:blipFill>
          <a:blip r:embed="rId3" cstate="print"/>
          <a:stretch>
            <a:fillRect/>
          </a:stretch>
        </p:blipFill>
        <p:spPr>
          <a:xfrm>
            <a:off x="107504" y="6342781"/>
            <a:ext cx="1550030" cy="692697"/>
          </a:xfrm>
          <a:prstGeom prst="rect">
            <a:avLst/>
          </a:prstGeom>
        </p:spPr>
      </p:pic>
    </p:spTree>
    <p:extLst>
      <p:ext uri="{BB962C8B-B14F-4D97-AF65-F5344CB8AC3E}">
        <p14:creationId xmlns:p14="http://schemas.microsoft.com/office/powerpoint/2010/main" xmlns="" val="3703349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79929"/>
            <a:ext cx="7715200" cy="747825"/>
          </a:xfrm>
        </p:spPr>
        <p:txBody>
          <a:bodyPr>
            <a:normAutofit/>
          </a:bodyPr>
          <a:lstStyle/>
          <a:p>
            <a:r>
              <a:rPr lang="en-ZA" sz="3200" b="1" dirty="0">
                <a:solidFill>
                  <a:schemeClr val="accent2"/>
                </a:solidFill>
                <a:cs typeface="Arial" panose="020B0604020202020204" pitchFamily="34" charset="0"/>
              </a:rPr>
              <a:t>IMPROVEMENT ON AUDIT OUTCOMES</a:t>
            </a:r>
            <a:endParaRPr lang="en-ZA" sz="3200" b="1" dirty="0">
              <a:solidFill>
                <a:schemeClr val="accent2"/>
              </a:solidFill>
            </a:endParaRPr>
          </a:p>
        </p:txBody>
      </p:sp>
      <p:sp>
        <p:nvSpPr>
          <p:cNvPr id="4" name="Slide Number Placeholder 3"/>
          <p:cNvSpPr>
            <a:spLocks noGrp="1"/>
          </p:cNvSpPr>
          <p:nvPr>
            <p:ph type="sldNum" sz="quarter" idx="12"/>
          </p:nvPr>
        </p:nvSpPr>
        <p:spPr>
          <a:xfrm>
            <a:off x="7380312" y="6356351"/>
            <a:ext cx="360040" cy="365125"/>
          </a:xfrm>
          <a:prstGeom prst="rect">
            <a:avLst/>
          </a:prstGeom>
        </p:spPr>
        <p:txBody>
          <a:bodyPr/>
          <a:lstStyle/>
          <a:p>
            <a:fld id="{28A3B54F-4D6D-439C-9A2C-B6799378E1A1}" type="slidenum">
              <a:rPr lang="en-ZA" smtClean="0"/>
              <a:pPr/>
              <a:t>7</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2257316838"/>
              </p:ext>
            </p:extLst>
          </p:nvPr>
        </p:nvGraphicFramePr>
        <p:xfrm>
          <a:off x="0" y="927754"/>
          <a:ext cx="9143999" cy="5093534"/>
        </p:xfrm>
        <a:graphic>
          <a:graphicData uri="http://schemas.openxmlformats.org/drawingml/2006/table">
            <a:tbl>
              <a:tblPr firstRow="1" bandRow="1">
                <a:tableStyleId>{9DCAF9ED-07DC-4A11-8D7F-57B35C25682E}</a:tableStyleId>
              </a:tblPr>
              <a:tblGrid>
                <a:gridCol w="1835696">
                  <a:extLst>
                    <a:ext uri="{9D8B030D-6E8A-4147-A177-3AD203B41FA5}">
                      <a16:colId xmlns:a16="http://schemas.microsoft.com/office/drawing/2014/main" xmlns="" val="20000"/>
                    </a:ext>
                  </a:extLst>
                </a:gridCol>
                <a:gridCol w="1944216">
                  <a:extLst>
                    <a:ext uri="{9D8B030D-6E8A-4147-A177-3AD203B41FA5}">
                      <a16:colId xmlns:a16="http://schemas.microsoft.com/office/drawing/2014/main" xmlns="" val="20002"/>
                    </a:ext>
                  </a:extLst>
                </a:gridCol>
                <a:gridCol w="2304256">
                  <a:extLst>
                    <a:ext uri="{9D8B030D-6E8A-4147-A177-3AD203B41FA5}">
                      <a16:colId xmlns:a16="http://schemas.microsoft.com/office/drawing/2014/main" xmlns="" val="20003"/>
                    </a:ext>
                  </a:extLst>
                </a:gridCol>
                <a:gridCol w="3059831">
                  <a:extLst>
                    <a:ext uri="{9D8B030D-6E8A-4147-A177-3AD203B41FA5}">
                      <a16:colId xmlns:a16="http://schemas.microsoft.com/office/drawing/2014/main" xmlns="" val="1120291270"/>
                    </a:ext>
                  </a:extLst>
                </a:gridCol>
              </a:tblGrid>
              <a:tr h="820268">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latin typeface="+mj-lt"/>
                        </a:rPr>
                        <a:t>AUDIT FINDING</a:t>
                      </a:r>
                      <a:endParaRPr lang="en-ZA" sz="1400" dirty="0">
                        <a:solidFill>
                          <a:schemeClr val="tx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latin typeface="+mj-lt"/>
                        </a:rPr>
                        <a:t>RECOMMENDATION</a:t>
                      </a:r>
                      <a:endParaRPr lang="en-ZA" sz="1400" dirty="0">
                        <a:solidFill>
                          <a:schemeClr val="tx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 </a:t>
                      </a:r>
                      <a:endParaRPr lang="en-ZA" sz="1400" dirty="0">
                        <a:solidFill>
                          <a:schemeClr val="tx1"/>
                        </a:solidFill>
                      </a:endParaRPr>
                    </a:p>
                  </a:txBody>
                  <a:tcPr/>
                </a:tc>
                <a:extLst>
                  <a:ext uri="{0D108BD9-81ED-4DB2-BD59-A6C34878D82A}">
                    <a16:rowId xmlns:a16="http://schemas.microsoft.com/office/drawing/2014/main" xmlns="" val="10000"/>
                  </a:ext>
                </a:extLst>
              </a:tr>
              <a:tr h="4273266">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tabLst>
                          <a:tab pos="285750" algn="l"/>
                          <a:tab pos="457200" algn="l"/>
                        </a:tabLst>
                      </a:pPr>
                      <a:r>
                        <a:rPr lang="en-US" sz="1800" dirty="0">
                          <a:effectLst/>
                          <a:latin typeface="+mn-lt"/>
                        </a:rPr>
                        <a:t>3.  Misstatements on Guarantees</a:t>
                      </a:r>
                      <a:endParaRPr lang="en-US" sz="1800" dirty="0">
                        <a:effectLst/>
                        <a:latin typeface="+mn-lt"/>
                        <a:ea typeface="Calibri" panose="020F0502020204030204" pitchFamily="34"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indent="0" algn="just"/>
                      <a:r>
                        <a:rPr lang="en-US" sz="1800" kern="1200" dirty="0">
                          <a:effectLst/>
                          <a:latin typeface="+mn-lt"/>
                        </a:rPr>
                        <a:t>Guarantees should be regularly updated and kept for record keeping.</a:t>
                      </a:r>
                      <a:endParaRPr lang="en-ZA" sz="180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just"/>
                      <a:r>
                        <a:rPr lang="en-US" sz="1800" kern="1200" dirty="0">
                          <a:effectLst/>
                          <a:latin typeface="+mn-lt"/>
                        </a:rPr>
                        <a:t>There is a schedule of </a:t>
                      </a:r>
                      <a:r>
                        <a:rPr lang="en-US" sz="1800" b="1" kern="1200" dirty="0">
                          <a:effectLst/>
                          <a:latin typeface="+mn-lt"/>
                        </a:rPr>
                        <a:t>guarantees </a:t>
                      </a:r>
                      <a:r>
                        <a:rPr lang="en-US" sz="1800" kern="1200" dirty="0">
                          <a:effectLst/>
                          <a:latin typeface="+mn-lt"/>
                        </a:rPr>
                        <a:t>which shows the status of guarantees,</a:t>
                      </a:r>
                      <a:r>
                        <a:rPr lang="en-US" sz="1800" kern="1200" baseline="0" dirty="0">
                          <a:effectLst/>
                          <a:latin typeface="+mn-lt"/>
                        </a:rPr>
                        <a:t> </a:t>
                      </a:r>
                      <a:r>
                        <a:rPr lang="en-US" sz="1800" kern="1200" dirty="0">
                          <a:effectLst/>
                          <a:latin typeface="+mn-lt"/>
                        </a:rPr>
                        <a:t>however the schedule does not have the guarantees of all contractors. </a:t>
                      </a:r>
                      <a:r>
                        <a:rPr lang="en-US" sz="1800" b="1" kern="1200" dirty="0">
                          <a:effectLst/>
                          <a:latin typeface="+mn-lt"/>
                        </a:rPr>
                        <a:t>An updated list of guarantees has been requested from the IAs.</a:t>
                      </a:r>
                      <a:endParaRPr lang="en-ZA" sz="1800" b="1" dirty="0">
                        <a:latin typeface="+mn-lt"/>
                      </a:endParaRPr>
                    </a:p>
                  </a:txBody>
                  <a:tcPr/>
                </a:tc>
                <a:tc>
                  <a:txBody>
                    <a:bodyPr/>
                    <a:lstStyle/>
                    <a:p>
                      <a:pPr algn="just"/>
                      <a:r>
                        <a:rPr lang="en-US" sz="1800" b="0" dirty="0">
                          <a:latin typeface="+mj-lt"/>
                        </a:rPr>
                        <a:t>Implementing Agents are required through the DG’s Infrastructure meeting to provide the DBE</a:t>
                      </a:r>
                      <a:r>
                        <a:rPr lang="en-US" sz="1800" b="0" baseline="0" dirty="0">
                          <a:latin typeface="+mj-lt"/>
                        </a:rPr>
                        <a:t> with reports on any possible disputes with the Contractors/ PSPs that may result in Contingent Guarantees.</a:t>
                      </a:r>
                    </a:p>
                    <a:p>
                      <a:pPr algn="l"/>
                      <a:r>
                        <a:rPr lang="en-US" sz="1800" b="0" baseline="0" dirty="0">
                          <a:latin typeface="+mj-lt"/>
                        </a:rPr>
                        <a:t>The Contingent Assets/Liabilities audit findings have been resolved through engagements with the Legal Services of the various Implementing Agents.</a:t>
                      </a:r>
                      <a:endParaRPr lang="en-ZA" sz="1800" b="0" dirty="0">
                        <a:latin typeface="+mj-lt"/>
                      </a:endParaRPr>
                    </a:p>
                  </a:txBody>
                  <a:tcPr/>
                </a:tc>
                <a:extLst>
                  <a:ext uri="{0D108BD9-81ED-4DB2-BD59-A6C34878D82A}">
                    <a16:rowId xmlns:a16="http://schemas.microsoft.com/office/drawing/2014/main" xmlns="" val="10001"/>
                  </a:ext>
                </a:extLst>
              </a:tr>
            </a:tbl>
          </a:graphicData>
        </a:graphic>
      </p:graphicFrame>
      <p:pic>
        <p:nvPicPr>
          <p:cNvPr id="6" name="Picture 5"/>
          <p:cNvPicPr>
            <a:picLocks noChangeAspect="1"/>
          </p:cNvPicPr>
          <p:nvPr/>
        </p:nvPicPr>
        <p:blipFill>
          <a:blip r:embed="rId3" cstate="print"/>
          <a:stretch>
            <a:fillRect/>
          </a:stretch>
        </p:blipFill>
        <p:spPr>
          <a:xfrm>
            <a:off x="107504" y="6165303"/>
            <a:ext cx="1550030" cy="692697"/>
          </a:xfrm>
          <a:prstGeom prst="rect">
            <a:avLst/>
          </a:prstGeom>
        </p:spPr>
      </p:pic>
    </p:spTree>
    <p:extLst>
      <p:ext uri="{BB962C8B-B14F-4D97-AF65-F5344CB8AC3E}">
        <p14:creationId xmlns:p14="http://schemas.microsoft.com/office/powerpoint/2010/main" xmlns="" val="112875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
            <a:ext cx="7787208" cy="1124743"/>
          </a:xfrm>
        </p:spPr>
        <p:txBody>
          <a:bodyPr>
            <a:noAutofit/>
          </a:bodyPr>
          <a:lstStyle/>
          <a:p>
            <a:r>
              <a:rPr lang="en-ZA" sz="3600" b="1" dirty="0">
                <a:solidFill>
                  <a:schemeClr val="accent2"/>
                </a:solidFill>
                <a:cs typeface="Arial" panose="020B0604020202020204" pitchFamily="34" charset="0"/>
              </a:rPr>
              <a:t>IMPROVEMENT ON AUDIT OUTCOMES</a:t>
            </a:r>
            <a:endParaRPr lang="en-ZA" sz="3600" b="1" dirty="0">
              <a:solidFill>
                <a:schemeClr val="accent2"/>
              </a:solidFill>
            </a:endParaRPr>
          </a:p>
        </p:txBody>
      </p:sp>
      <p:sp>
        <p:nvSpPr>
          <p:cNvPr id="4" name="Slide Number Placeholder 3"/>
          <p:cNvSpPr>
            <a:spLocks noGrp="1"/>
          </p:cNvSpPr>
          <p:nvPr>
            <p:ph type="sldNum" sz="quarter" idx="12"/>
          </p:nvPr>
        </p:nvSpPr>
        <p:spPr>
          <a:xfrm>
            <a:off x="7236296" y="6356351"/>
            <a:ext cx="432048" cy="365125"/>
          </a:xfrm>
          <a:prstGeom prst="rect">
            <a:avLst/>
          </a:prstGeom>
        </p:spPr>
        <p:txBody>
          <a:bodyPr/>
          <a:lstStyle/>
          <a:p>
            <a:fld id="{28A3B54F-4D6D-439C-9A2C-B6799378E1A1}" type="slidenum">
              <a:rPr lang="en-ZA" smtClean="0"/>
              <a:pPr/>
              <a:t>8</a:t>
            </a:fld>
            <a:endParaRPr lang="en-ZA" dirty="0"/>
          </a:p>
        </p:txBody>
      </p:sp>
      <p:sp>
        <p:nvSpPr>
          <p:cNvPr id="5" name="Rectangle 4"/>
          <p:cNvSpPr/>
          <p:nvPr/>
        </p:nvSpPr>
        <p:spPr>
          <a:xfrm>
            <a:off x="2286000" y="2951947"/>
            <a:ext cx="4572000" cy="369332"/>
          </a:xfrm>
          <a:prstGeom prst="rect">
            <a:avLst/>
          </a:prstGeom>
        </p:spPr>
        <p:txBody>
          <a:bodyPr>
            <a:spAutoFit/>
          </a:bodyPr>
          <a:lstStyle/>
          <a:p>
            <a:endParaRPr lang="en-ZA"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xmlns="" val="1734270593"/>
              </p:ext>
            </p:extLst>
          </p:nvPr>
        </p:nvGraphicFramePr>
        <p:xfrm>
          <a:off x="0" y="1124744"/>
          <a:ext cx="9144000" cy="4608512"/>
        </p:xfrm>
        <a:graphic>
          <a:graphicData uri="http://schemas.openxmlformats.org/drawingml/2006/table">
            <a:tbl>
              <a:tblPr firstRow="1" bandRow="1">
                <a:tableStyleId>{9DCAF9ED-07DC-4A11-8D7F-57B35C25682E}</a:tableStyleId>
              </a:tblPr>
              <a:tblGrid>
                <a:gridCol w="1573968">
                  <a:extLst>
                    <a:ext uri="{9D8B030D-6E8A-4147-A177-3AD203B41FA5}">
                      <a16:colId xmlns:a16="http://schemas.microsoft.com/office/drawing/2014/main" xmlns="" val="20000"/>
                    </a:ext>
                  </a:extLst>
                </a:gridCol>
                <a:gridCol w="1873770">
                  <a:extLst>
                    <a:ext uri="{9D8B030D-6E8A-4147-A177-3AD203B41FA5}">
                      <a16:colId xmlns:a16="http://schemas.microsoft.com/office/drawing/2014/main" xmlns="" val="20002"/>
                    </a:ext>
                  </a:extLst>
                </a:gridCol>
                <a:gridCol w="2708438">
                  <a:extLst>
                    <a:ext uri="{9D8B030D-6E8A-4147-A177-3AD203B41FA5}">
                      <a16:colId xmlns:a16="http://schemas.microsoft.com/office/drawing/2014/main" xmlns="" val="20003"/>
                    </a:ext>
                  </a:extLst>
                </a:gridCol>
                <a:gridCol w="2987824">
                  <a:extLst>
                    <a:ext uri="{9D8B030D-6E8A-4147-A177-3AD203B41FA5}">
                      <a16:colId xmlns:a16="http://schemas.microsoft.com/office/drawing/2014/main" xmlns="" val="4146769714"/>
                    </a:ext>
                  </a:extLst>
                </a:gridCol>
              </a:tblGrid>
              <a:tr h="518261">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latin typeface="+mj-lt"/>
                        </a:rPr>
                        <a:t>AUDIT FINDING</a:t>
                      </a:r>
                      <a:endParaRPr lang="en-ZA" sz="1400" dirty="0">
                        <a:solidFill>
                          <a:schemeClr val="tx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latin typeface="+mj-lt"/>
                        </a:rPr>
                        <a:t>RECOMMENDATION</a:t>
                      </a:r>
                      <a:endParaRPr lang="en-ZA" sz="1400" dirty="0">
                        <a:solidFill>
                          <a:schemeClr val="tx1"/>
                        </a:solidFill>
                        <a:latin typeface="+mj-lt"/>
                      </a:endParaRPr>
                    </a:p>
                  </a:txBody>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ZA" sz="1400" dirty="0"/>
                        <a:t>PROGRESS AT</a:t>
                      </a:r>
                      <a:r>
                        <a:rPr lang="en-ZA" sz="1400" baseline="0" dirty="0"/>
                        <a:t> MARCH 2018</a:t>
                      </a:r>
                      <a:endParaRPr lang="en-ZA" sz="140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ZA" sz="1400" dirty="0"/>
                        <a:t>PROGRESS SINCE MARCH 2018 TO DATE</a:t>
                      </a:r>
                      <a:endParaRPr lang="en-ZA" sz="1400" dirty="0">
                        <a:solidFill>
                          <a:schemeClr val="tx1"/>
                        </a:solidFill>
                      </a:endParaRPr>
                    </a:p>
                  </a:txBody>
                  <a:tcPr/>
                </a:tc>
                <a:extLst>
                  <a:ext uri="{0D108BD9-81ED-4DB2-BD59-A6C34878D82A}">
                    <a16:rowId xmlns:a16="http://schemas.microsoft.com/office/drawing/2014/main" xmlns="" val="10000"/>
                  </a:ext>
                </a:extLst>
              </a:tr>
              <a:tr h="4090251">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171450" marR="0" indent="-171450" algn="l">
                        <a:lnSpc>
                          <a:spcPct val="100000"/>
                        </a:lnSpc>
                        <a:spcBef>
                          <a:spcPts val="0"/>
                        </a:spcBef>
                        <a:spcAft>
                          <a:spcPts val="0"/>
                        </a:spcAft>
                      </a:pPr>
                      <a:r>
                        <a:rPr lang="en-US" sz="2000" dirty="0">
                          <a:effectLst/>
                          <a:latin typeface="+mn-lt"/>
                        </a:rPr>
                        <a:t>4. MOA with Implementing Agents not renewed/ extended on time</a:t>
                      </a:r>
                      <a:endParaRPr lang="en-US" sz="2000" dirty="0">
                        <a:solidFill>
                          <a:srgbClr val="000000"/>
                        </a:solidFill>
                        <a:effectLst/>
                        <a:latin typeface="+mn-lt"/>
                        <a:ea typeface="Times New Roman" panose="02020603050405020304" pitchFamily="18" charset="0"/>
                        <a:cs typeface="Times New Roman" panose="02020603050405020304" pitchFamily="18" charset="0"/>
                      </a:endParaRPr>
                    </a:p>
                  </a:txBody>
                  <a:tcPr marL="114300" marR="114300" marT="0" marB="0"/>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ZA" sz="2000" dirty="0">
                          <a:latin typeface="+mn-lt"/>
                        </a:rPr>
                        <a:t>Review all MOAs before they expire</a:t>
                      </a:r>
                      <a:endParaRPr lang="en-ZA" sz="2000" b="0" dirty="0">
                        <a:latin typeface="+mn-lt"/>
                      </a:endParaRPr>
                    </a:p>
                  </a:txBody>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algn="l">
                        <a:lnSpc>
                          <a:spcPct val="100000"/>
                        </a:lnSpc>
                        <a:spcBef>
                          <a:spcPts val="0"/>
                        </a:spcBef>
                        <a:spcAft>
                          <a:spcPts val="0"/>
                        </a:spcAft>
                      </a:pPr>
                      <a:r>
                        <a:rPr lang="en-US" sz="2000" dirty="0">
                          <a:effectLst/>
                          <a:latin typeface="+mn-lt"/>
                        </a:rPr>
                        <a:t>Existing </a:t>
                      </a:r>
                      <a:r>
                        <a:rPr lang="en-US" sz="2000" b="1" dirty="0">
                          <a:effectLst/>
                          <a:latin typeface="+mn-lt"/>
                        </a:rPr>
                        <a:t>MoAs</a:t>
                      </a:r>
                      <a:r>
                        <a:rPr lang="en-US" sz="2000" dirty="0">
                          <a:effectLst/>
                          <a:latin typeface="+mn-lt"/>
                        </a:rPr>
                        <a:t> with different Implementing Agents (IAs) on the ASIDI Programme have been extended till the 31 March 2018. </a:t>
                      </a:r>
                      <a:r>
                        <a:rPr lang="en-US" sz="2000" b="0" baseline="0" dirty="0">
                          <a:effectLst/>
                          <a:latin typeface="+mn-lt"/>
                        </a:rPr>
                        <a:t>The process of renewing MoAs of those implementing agents beyond 31 March 2018 is in progress.</a:t>
                      </a:r>
                      <a:endParaRPr lang="en-US" sz="2000" b="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0" marB="0"/>
                </a:tc>
                <a:tc>
                  <a:txBody>
                    <a:bodyPr/>
                    <a:lstStyle/>
                    <a:p>
                      <a:pPr marL="0" marR="0" algn="l">
                        <a:lnSpc>
                          <a:spcPct val="100000"/>
                        </a:lnSpc>
                        <a:spcBef>
                          <a:spcPts val="0"/>
                        </a:spcBef>
                        <a:spcAft>
                          <a:spcPts val="0"/>
                        </a:spcAft>
                      </a:pPr>
                      <a:r>
                        <a:rPr lang="en-US" sz="2000" b="0" dirty="0">
                          <a:solidFill>
                            <a:schemeClr val="tx1"/>
                          </a:solidFill>
                          <a:effectLst/>
                          <a:latin typeface="+mn-lt"/>
                          <a:ea typeface="Calibri" panose="020F0502020204030204" pitchFamily="34" charset="0"/>
                          <a:cs typeface="Times New Roman" panose="02020603050405020304" pitchFamily="18" charset="0"/>
                        </a:rPr>
                        <a:t>All </a:t>
                      </a:r>
                      <a:r>
                        <a:rPr lang="en-US" sz="2000" b="0" dirty="0" err="1">
                          <a:solidFill>
                            <a:schemeClr val="tx1"/>
                          </a:solidFill>
                          <a:effectLst/>
                          <a:latin typeface="+mn-lt"/>
                          <a:ea typeface="Calibri" panose="020F0502020204030204" pitchFamily="34" charset="0"/>
                          <a:cs typeface="Times New Roman" panose="02020603050405020304" pitchFamily="18" charset="0"/>
                        </a:rPr>
                        <a:t>MoAs</a:t>
                      </a:r>
                      <a:r>
                        <a:rPr lang="en-US" sz="2000" b="0" baseline="0" dirty="0">
                          <a:solidFill>
                            <a:schemeClr val="tx1"/>
                          </a:solidFill>
                          <a:effectLst/>
                          <a:latin typeface="+mn-lt"/>
                          <a:ea typeface="Calibri" panose="020F0502020204030204" pitchFamily="34" charset="0"/>
                          <a:cs typeface="Times New Roman" panose="02020603050405020304" pitchFamily="18" charset="0"/>
                        </a:rPr>
                        <a:t> have been properly authorized by both the DBE and the Implementing Agents. Dates have been extended in line with the projects scope. </a:t>
                      </a:r>
                      <a:endParaRPr lang="en-US" sz="2000" b="0" dirty="0">
                        <a:solidFill>
                          <a:schemeClr val="tx1"/>
                        </a:solidFill>
                        <a:effectLst/>
                        <a:latin typeface="+mn-lt"/>
                        <a:ea typeface="Calibri" panose="020F0502020204030204" pitchFamily="34" charset="0"/>
                        <a:cs typeface="Times New Roman" panose="02020603050405020304" pitchFamily="18" charset="0"/>
                      </a:endParaRPr>
                    </a:p>
                  </a:txBody>
                  <a:tcPr marL="114300" marR="114300" marT="0" marB="0"/>
                </a:tc>
                <a:extLst>
                  <a:ext uri="{0D108BD9-81ED-4DB2-BD59-A6C34878D82A}">
                    <a16:rowId xmlns:a16="http://schemas.microsoft.com/office/drawing/2014/main" xmlns="" val="10001"/>
                  </a:ext>
                </a:extLst>
              </a:tr>
            </a:tbl>
          </a:graphicData>
        </a:graphic>
      </p:graphicFrame>
      <p:pic>
        <p:nvPicPr>
          <p:cNvPr id="6" name="Picture 5"/>
          <p:cNvPicPr>
            <a:picLocks noChangeAspect="1"/>
          </p:cNvPicPr>
          <p:nvPr/>
        </p:nvPicPr>
        <p:blipFill>
          <a:blip r:embed="rId3" cstate="print"/>
          <a:stretch>
            <a:fillRect/>
          </a:stretch>
        </p:blipFill>
        <p:spPr>
          <a:xfrm>
            <a:off x="107504" y="6138036"/>
            <a:ext cx="1550030" cy="692697"/>
          </a:xfrm>
          <a:prstGeom prst="rect">
            <a:avLst/>
          </a:prstGeom>
        </p:spPr>
      </p:pic>
    </p:spTree>
    <p:extLst>
      <p:ext uri="{BB962C8B-B14F-4D97-AF65-F5344CB8AC3E}">
        <p14:creationId xmlns:p14="http://schemas.microsoft.com/office/powerpoint/2010/main" xmlns="" val="1748790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7584" y="404664"/>
            <a:ext cx="6768752" cy="64807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a:t>RENEWED MoAs</a:t>
            </a:r>
            <a:endParaRPr lang="en-ZA" b="1" dirty="0"/>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28A3B54F-4D6D-439C-9A2C-B6799378E1A1}" type="slidenum">
              <a:rPr lang="en-ZA" smtClean="0"/>
              <a:pPr/>
              <a:t>9</a:t>
            </a:fld>
            <a:endParaRPr lang="en-ZA" dirty="0"/>
          </a:p>
        </p:txBody>
      </p:sp>
      <p:graphicFrame>
        <p:nvGraphicFramePr>
          <p:cNvPr id="5" name="Table 4"/>
          <p:cNvGraphicFramePr>
            <a:graphicFrameLocks noGrp="1"/>
          </p:cNvGraphicFramePr>
          <p:nvPr>
            <p:extLst>
              <p:ext uri="{D42A27DB-BD31-4B8C-83A1-F6EECF244321}">
                <p14:modId xmlns:p14="http://schemas.microsoft.com/office/powerpoint/2010/main" xmlns="" val="2126521760"/>
              </p:ext>
            </p:extLst>
          </p:nvPr>
        </p:nvGraphicFramePr>
        <p:xfrm>
          <a:off x="1" y="1196753"/>
          <a:ext cx="9143999" cy="5616621"/>
        </p:xfrm>
        <a:graphic>
          <a:graphicData uri="http://schemas.openxmlformats.org/drawingml/2006/table">
            <a:tbl>
              <a:tblPr firstRow="1" bandRow="1">
                <a:tableStyleId>{21E4AEA4-8DFA-4A89-87EB-49C32662AFE0}</a:tableStyleId>
              </a:tblPr>
              <a:tblGrid>
                <a:gridCol w="2286000">
                  <a:extLst>
                    <a:ext uri="{9D8B030D-6E8A-4147-A177-3AD203B41FA5}">
                      <a16:colId xmlns:a16="http://schemas.microsoft.com/office/drawing/2014/main" xmlns="" val="20000"/>
                    </a:ext>
                  </a:extLst>
                </a:gridCol>
                <a:gridCol w="1548580">
                  <a:extLst>
                    <a:ext uri="{9D8B030D-6E8A-4147-A177-3AD203B41FA5}">
                      <a16:colId xmlns:a16="http://schemas.microsoft.com/office/drawing/2014/main" xmlns="" val="20001"/>
                    </a:ext>
                  </a:extLst>
                </a:gridCol>
                <a:gridCol w="2609627">
                  <a:extLst>
                    <a:ext uri="{9D8B030D-6E8A-4147-A177-3AD203B41FA5}">
                      <a16:colId xmlns:a16="http://schemas.microsoft.com/office/drawing/2014/main" xmlns="" val="20002"/>
                    </a:ext>
                  </a:extLst>
                </a:gridCol>
                <a:gridCol w="2699792">
                  <a:extLst>
                    <a:ext uri="{9D8B030D-6E8A-4147-A177-3AD203B41FA5}">
                      <a16:colId xmlns:a16="http://schemas.microsoft.com/office/drawing/2014/main" xmlns="" val="2186932636"/>
                    </a:ext>
                  </a:extLst>
                </a:gridCol>
              </a:tblGrid>
              <a:tr h="917811">
                <a:tc>
                  <a:txBody>
                    <a:bodyPr/>
                    <a:lstStyle/>
                    <a:p>
                      <a:r>
                        <a:rPr lang="en-ZA" dirty="0"/>
                        <a:t>Implementing</a:t>
                      </a:r>
                      <a:r>
                        <a:rPr lang="en-ZA" baseline="0" dirty="0"/>
                        <a:t> Agents </a:t>
                      </a:r>
                      <a:endParaRPr lang="en-ZA" dirty="0"/>
                    </a:p>
                  </a:txBody>
                  <a:tcPr/>
                </a:tc>
                <a:tc>
                  <a:txBody>
                    <a:bodyPr/>
                    <a:lstStyle/>
                    <a:p>
                      <a:r>
                        <a:rPr lang="en-ZA" dirty="0"/>
                        <a:t>Date signed by DBE</a:t>
                      </a:r>
                    </a:p>
                  </a:txBody>
                  <a:tcPr/>
                </a:tc>
                <a:tc>
                  <a:txBody>
                    <a:bodyPr/>
                    <a:lstStyle/>
                    <a:p>
                      <a:r>
                        <a:rPr lang="en-ZA" dirty="0"/>
                        <a:t>Date signed by</a:t>
                      </a:r>
                      <a:r>
                        <a:rPr lang="en-ZA" baseline="0" dirty="0"/>
                        <a:t> Implementing Agents</a:t>
                      </a:r>
                      <a:endParaRPr lang="en-ZA" dirty="0"/>
                    </a:p>
                  </a:txBody>
                  <a:tcPr/>
                </a:tc>
                <a:tc>
                  <a:txBody>
                    <a:bodyPr/>
                    <a:lstStyle/>
                    <a:p>
                      <a:pPr algn="ctr"/>
                      <a:r>
                        <a:rPr lang="en-ZA" baseline="0" dirty="0"/>
                        <a:t>Expiry date of MOA</a:t>
                      </a:r>
                      <a:endParaRPr lang="en-ZA" dirty="0"/>
                    </a:p>
                  </a:txBody>
                  <a:tcPr/>
                </a:tc>
                <a:extLst>
                  <a:ext uri="{0D108BD9-81ED-4DB2-BD59-A6C34878D82A}">
                    <a16:rowId xmlns:a16="http://schemas.microsoft.com/office/drawing/2014/main" xmlns="" val="10000"/>
                  </a:ext>
                </a:extLst>
              </a:tr>
              <a:tr h="424866">
                <a:tc>
                  <a:txBody>
                    <a:bodyPr/>
                    <a:lstStyle/>
                    <a:p>
                      <a:r>
                        <a:rPr lang="en-ZA" dirty="0"/>
                        <a:t>DBSA</a:t>
                      </a:r>
                    </a:p>
                  </a:txBody>
                  <a:tcPr/>
                </a:tc>
                <a:tc>
                  <a:txBody>
                    <a:bodyPr/>
                    <a:lstStyle/>
                    <a:p>
                      <a:r>
                        <a:rPr lang="en-ZA" dirty="0"/>
                        <a:t>5 July 2016</a:t>
                      </a:r>
                    </a:p>
                  </a:txBody>
                  <a:tcPr/>
                </a:tc>
                <a:tc>
                  <a:txBody>
                    <a:bodyPr/>
                    <a:lstStyle/>
                    <a:p>
                      <a:r>
                        <a:rPr lang="en-ZA" dirty="0"/>
                        <a:t>12 July 2016</a:t>
                      </a:r>
                    </a:p>
                  </a:txBody>
                  <a:tcPr/>
                </a:tc>
                <a:tc>
                  <a:txBody>
                    <a:bodyPr/>
                    <a:lstStyle/>
                    <a:p>
                      <a:r>
                        <a:rPr lang="en-US" dirty="0"/>
                        <a:t>March</a:t>
                      </a:r>
                      <a:r>
                        <a:rPr lang="en-US" baseline="0" dirty="0"/>
                        <a:t> 2021</a:t>
                      </a:r>
                      <a:endParaRPr lang="en-ZA" dirty="0"/>
                    </a:p>
                  </a:txBody>
                  <a:tcPr/>
                </a:tc>
                <a:extLst>
                  <a:ext uri="{0D108BD9-81ED-4DB2-BD59-A6C34878D82A}">
                    <a16:rowId xmlns:a16="http://schemas.microsoft.com/office/drawing/2014/main" xmlns="" val="10001"/>
                  </a:ext>
                </a:extLst>
              </a:tr>
              <a:tr h="591460">
                <a:tc>
                  <a:txBody>
                    <a:bodyPr/>
                    <a:lstStyle/>
                    <a:p>
                      <a:r>
                        <a:rPr lang="en-ZA" dirty="0"/>
                        <a:t>IDT Free State</a:t>
                      </a:r>
                    </a:p>
                  </a:txBody>
                  <a:tcPr/>
                </a:tc>
                <a:tc>
                  <a:txBody>
                    <a:bodyPr/>
                    <a:lstStyle/>
                    <a:p>
                      <a:r>
                        <a:rPr lang="en-ZA" dirty="0"/>
                        <a:t>5 July 2016</a:t>
                      </a:r>
                    </a:p>
                  </a:txBody>
                  <a:tcPr/>
                </a:tc>
                <a:tc>
                  <a:txBody>
                    <a:bodyPr/>
                    <a:lstStyle/>
                    <a:p>
                      <a:r>
                        <a:rPr lang="en-ZA" dirty="0"/>
                        <a:t>7 February 2017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2"/>
                  </a:ext>
                </a:extLst>
              </a:tr>
              <a:tr h="591460">
                <a:tc>
                  <a:txBody>
                    <a:bodyPr/>
                    <a:lstStyle/>
                    <a:p>
                      <a:r>
                        <a:rPr lang="en-ZA" dirty="0"/>
                        <a:t>IDT Eastern Cape</a:t>
                      </a:r>
                    </a:p>
                  </a:txBody>
                  <a:tcPr/>
                </a:tc>
                <a:tc>
                  <a:txBody>
                    <a:bodyPr/>
                    <a:lstStyle/>
                    <a:p>
                      <a:r>
                        <a:rPr lang="en-ZA" dirty="0"/>
                        <a:t>5 July 2016</a:t>
                      </a:r>
                    </a:p>
                  </a:txBody>
                  <a:tcPr/>
                </a:tc>
                <a:tc>
                  <a:txBody>
                    <a:bodyPr/>
                    <a:lstStyle/>
                    <a:p>
                      <a:r>
                        <a:rPr lang="en-ZA" dirty="0"/>
                        <a:t>7 February 2017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3"/>
                  </a:ext>
                </a:extLst>
              </a:tr>
              <a:tr h="591460">
                <a:tc>
                  <a:txBody>
                    <a:bodyPr/>
                    <a:lstStyle/>
                    <a:p>
                      <a:r>
                        <a:rPr lang="en-ZA" dirty="0"/>
                        <a:t>IDT KZN</a:t>
                      </a:r>
                    </a:p>
                  </a:txBody>
                  <a:tcPr/>
                </a:tc>
                <a:tc>
                  <a:txBody>
                    <a:bodyPr/>
                    <a:lstStyle/>
                    <a:p>
                      <a:r>
                        <a:rPr lang="en-ZA" dirty="0"/>
                        <a:t>1 July 2016</a:t>
                      </a:r>
                    </a:p>
                  </a:txBody>
                  <a:tcPr/>
                </a:tc>
                <a:tc>
                  <a:txBody>
                    <a:bodyPr/>
                    <a:lstStyle/>
                    <a:p>
                      <a:r>
                        <a:rPr lang="en-ZA" dirty="0"/>
                        <a:t>6 February 2017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4"/>
                  </a:ext>
                </a:extLst>
              </a:tr>
              <a:tr h="424866">
                <a:tc>
                  <a:txBody>
                    <a:bodyPr/>
                    <a:lstStyle/>
                    <a:p>
                      <a:r>
                        <a:rPr lang="en-ZA" dirty="0"/>
                        <a:t>Coega</a:t>
                      </a:r>
                    </a:p>
                  </a:txBody>
                  <a:tcPr/>
                </a:tc>
                <a:tc>
                  <a:txBody>
                    <a:bodyPr/>
                    <a:lstStyle/>
                    <a:p>
                      <a:r>
                        <a:rPr lang="en-ZA" dirty="0"/>
                        <a:t>5 July 2016</a:t>
                      </a:r>
                    </a:p>
                  </a:txBody>
                  <a:tcPr/>
                </a:tc>
                <a:tc>
                  <a:txBody>
                    <a:bodyPr/>
                    <a:lstStyle/>
                    <a:p>
                      <a:r>
                        <a:rPr lang="en-ZA" dirty="0"/>
                        <a:t>21 July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5"/>
                  </a:ext>
                </a:extLst>
              </a:tr>
              <a:tr h="642468">
                <a:tc>
                  <a:txBody>
                    <a:bodyPr/>
                    <a:lstStyle/>
                    <a:p>
                      <a:r>
                        <a:rPr lang="en-ZA" dirty="0"/>
                        <a:t>Eskom</a:t>
                      </a:r>
                    </a:p>
                  </a:txBody>
                  <a:tcPr/>
                </a:tc>
                <a:tc>
                  <a:txBody>
                    <a:bodyPr/>
                    <a:lstStyle/>
                    <a:p>
                      <a:r>
                        <a:rPr lang="en-ZA" dirty="0"/>
                        <a:t>3 August 2016</a:t>
                      </a:r>
                    </a:p>
                  </a:txBody>
                  <a:tcPr/>
                </a:tc>
                <a:tc>
                  <a:txBody>
                    <a:bodyPr/>
                    <a:lstStyle/>
                    <a:p>
                      <a:r>
                        <a:rPr lang="en-ZA" dirty="0"/>
                        <a:t>5 October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6"/>
                  </a:ext>
                </a:extLst>
              </a:tr>
              <a:tr h="716115">
                <a:tc>
                  <a:txBody>
                    <a:bodyPr/>
                    <a:lstStyle/>
                    <a:p>
                      <a:r>
                        <a:rPr lang="en-ZA" dirty="0"/>
                        <a:t>The Mvula Trust –Eastern Cape</a:t>
                      </a:r>
                    </a:p>
                  </a:txBody>
                  <a:tcPr/>
                </a:tc>
                <a:tc>
                  <a:txBody>
                    <a:bodyPr/>
                    <a:lstStyle/>
                    <a:p>
                      <a:r>
                        <a:rPr lang="en-ZA" dirty="0"/>
                        <a:t>1 July 2016</a:t>
                      </a:r>
                    </a:p>
                  </a:txBody>
                  <a:tcPr/>
                </a:tc>
                <a:tc>
                  <a:txBody>
                    <a:bodyPr/>
                    <a:lstStyle/>
                    <a:p>
                      <a:r>
                        <a:rPr lang="en-ZA" dirty="0"/>
                        <a:t>19 September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7"/>
                  </a:ext>
                </a:extLst>
              </a:tr>
              <a:tr h="716115">
                <a:tc>
                  <a:txBody>
                    <a:bodyPr/>
                    <a:lstStyle/>
                    <a:p>
                      <a:r>
                        <a:rPr lang="en-ZA" dirty="0"/>
                        <a:t>The</a:t>
                      </a:r>
                      <a:r>
                        <a:rPr lang="en-ZA" baseline="0" dirty="0"/>
                        <a:t> Mvula Trust -Limpopo</a:t>
                      </a:r>
                      <a:endParaRPr lang="en-ZA" dirty="0"/>
                    </a:p>
                  </a:txBody>
                  <a:tcPr/>
                </a:tc>
                <a:tc>
                  <a:txBody>
                    <a:bodyPr/>
                    <a:lstStyle/>
                    <a:p>
                      <a:r>
                        <a:rPr lang="en-ZA" dirty="0"/>
                        <a:t>30 June 2016</a:t>
                      </a:r>
                    </a:p>
                  </a:txBody>
                  <a:tcPr/>
                </a:tc>
                <a:tc>
                  <a:txBody>
                    <a:bodyPr/>
                    <a:lstStyle/>
                    <a:p>
                      <a:r>
                        <a:rPr lang="en-ZA" dirty="0"/>
                        <a:t>26 September 2016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rPr>
                        <a:t>March 2021</a:t>
                      </a:r>
                      <a:endParaRPr kumimoji="0" lang="en-ZA" sz="1800" b="0" i="0" u="none" strike="noStrike" kern="1200" cap="none" spc="0" normalizeH="0" baseline="0" noProof="0" dirty="0">
                        <a:ln>
                          <a:noFill/>
                        </a:ln>
                        <a:solidFill>
                          <a:prstClr val="black"/>
                        </a:solidFill>
                        <a:effectLst/>
                        <a:uLnTx/>
                        <a:uFillTx/>
                        <a:latin typeface="+mn-lt"/>
                      </a:endParaRP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xmlns="" val="3033228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rnal Audit Directorate - Induction DB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542</TotalTime>
  <Words>4760</Words>
  <Application>Microsoft Office PowerPoint</Application>
  <PresentationFormat>On-screen Show (4:3)</PresentationFormat>
  <Paragraphs>566</Paragraphs>
  <Slides>47</Slides>
  <Notes>12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Internal Audit Directorate - Induction DBE</vt:lpstr>
      <vt:lpstr>   PROGRESS ON THE 2016/17  AUDIT ACTION PLAN - BUDGETARY REVIEW AND RECOMMENDATIONS REPORT (BRRR)  AND  THE AUDIT COMMITTEE    PORTFOLIO COMMITTEE ON BASIC EDUCATION 9 October 2018</vt:lpstr>
      <vt:lpstr>PRESENTATION OUTLINE</vt:lpstr>
      <vt:lpstr>Slide 3</vt:lpstr>
      <vt:lpstr>OUTLINE FOR PART A</vt:lpstr>
      <vt:lpstr>PURPOSE</vt:lpstr>
      <vt:lpstr>IMPROVEMENT ON AUDIT OUTCOMES</vt:lpstr>
      <vt:lpstr>IMPROVEMENT ON AUDIT OUTCOMES</vt:lpstr>
      <vt:lpstr>IMPROVEMENT ON AUDIT OUTCOMES</vt:lpstr>
      <vt:lpstr>RENEWED MoAs</vt:lpstr>
      <vt:lpstr>RENEWED MoAs</vt:lpstr>
      <vt:lpstr>IMPROVEMENT ON AUDIT OUTCOMES</vt:lpstr>
      <vt:lpstr>IMPROVEMENT ON AUDIT OUTCOMES </vt:lpstr>
      <vt:lpstr>IMPROVEMENT ON AUDIT OUTCOMES </vt:lpstr>
      <vt:lpstr>IMPROVEMENT ON AUDIT OUTCOMES</vt:lpstr>
      <vt:lpstr>IMPROVEMENT ON AUDIT OUTCOMES</vt:lpstr>
      <vt:lpstr>IMPROVEMENT ON AUDIT OUTCOMES</vt:lpstr>
      <vt:lpstr>IMPROVEMENT ON AUDIT OUTCOMES</vt:lpstr>
      <vt:lpstr>IMPROVEMENT ON AUDIT OUTCOMES</vt:lpstr>
      <vt:lpstr>PROGRESS ON FRUITLESS AND WASTEFUL EXPENDITURE</vt:lpstr>
      <vt:lpstr>PROGRESS ON ALIGNMENT BETWEEN APP AND MTSF</vt:lpstr>
      <vt:lpstr>PROGRESS ON ALIGNMENT BETWEEN APP AND MTSF</vt:lpstr>
      <vt:lpstr>PROGRESS ON ALIGNMENT BETWEEN APP AND MTSF</vt:lpstr>
      <vt:lpstr>PROGRESS ON ALIGNMENT BETWEEN APP AND MTSF</vt:lpstr>
      <vt:lpstr>IMPROVEMENT ON AUDIT OUTCOMES</vt:lpstr>
      <vt:lpstr>IMPROVEMENT ON AUDIT OUTCOMES</vt:lpstr>
      <vt:lpstr>RECOMMENDATION </vt:lpstr>
      <vt:lpstr>Slide 27</vt:lpstr>
      <vt:lpstr>PURPOSE</vt:lpstr>
      <vt:lpstr>AUDIT COMMITTEE RESPONSIBILITY</vt:lpstr>
      <vt:lpstr>FOUR LINES OF DEFENSE</vt:lpstr>
      <vt:lpstr>ACTIVITIES</vt:lpstr>
      <vt:lpstr>ACTIVITIES</vt:lpstr>
      <vt:lpstr>CHALLENGES</vt:lpstr>
      <vt:lpstr>AUDIT OUTCOMES: REGULARITY AUDIT</vt:lpstr>
      <vt:lpstr>REGULARITY AUDIT: ASIDI</vt:lpstr>
      <vt:lpstr>ROOT CAUSE OF REGULARITY AUDIT: ASIDI</vt:lpstr>
      <vt:lpstr>ASIDI ACTION</vt:lpstr>
      <vt:lpstr> ROOT CAUSE OF REGULARITY AUDIT: IRREGULAR EXPENDITURE </vt:lpstr>
      <vt:lpstr>REVIEW OF FINANCIAL STATEMENT</vt:lpstr>
      <vt:lpstr>REVIEW OF THE ANNUAL REPORT</vt:lpstr>
      <vt:lpstr>AUDIT OUTCOMES: PERFORMANCE INFORMATION</vt:lpstr>
      <vt:lpstr>PROPOSED IMPROVEMENT</vt:lpstr>
      <vt:lpstr>MANAGEMENT AUDIT ACTION PLAN</vt:lpstr>
      <vt:lpstr>OTHER INTERVENTIONS DURING THE AUDIT (AGSA)</vt:lpstr>
      <vt:lpstr>CONCLUSION</vt:lpstr>
      <vt:lpstr>RECOMMENDATION</vt:lpstr>
      <vt:lpstr>Slide 47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 COMMITTEE PRESENTATION TO PORTFOLIO COMMITTEE</dc:title>
  <dc:creator>Modiadie, Emily</dc:creator>
  <cp:lastModifiedBy>PUMZA</cp:lastModifiedBy>
  <cp:revision>90</cp:revision>
  <cp:lastPrinted>2017-03-01T16:18:32Z</cp:lastPrinted>
  <dcterms:created xsi:type="dcterms:W3CDTF">2017-09-20T15:28:18Z</dcterms:created>
  <dcterms:modified xsi:type="dcterms:W3CDTF">2018-10-11T09:02:01Z</dcterms:modified>
</cp:coreProperties>
</file>