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sldIdLst>
    <p:sldId id="256" r:id="rId2"/>
    <p:sldId id="266" r:id="rId3"/>
    <p:sldId id="257" r:id="rId4"/>
    <p:sldId id="258" r:id="rId5"/>
    <p:sldId id="267" r:id="rId6"/>
    <p:sldId id="259" r:id="rId7"/>
    <p:sldId id="269" r:id="rId8"/>
    <p:sldId id="260" r:id="rId9"/>
    <p:sldId id="268" r:id="rId10"/>
    <p:sldId id="261" r:id="rId11"/>
    <p:sldId id="262" r:id="rId12"/>
    <p:sldId id="263" r:id="rId13"/>
    <p:sldId id="264" r:id="rId14"/>
    <p:sldId id="265" r:id="rId15"/>
    <p:sldId id="270" r:id="rId16"/>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382" autoAdjust="0"/>
    <p:restoredTop sz="94660"/>
  </p:normalViewPr>
  <p:slideViewPr>
    <p:cSldViewPr snapToGrid="0" snapToObjects="1">
      <p:cViewPr varScale="1">
        <p:scale>
          <a:sx n="110" d="100"/>
          <a:sy n="110" d="100"/>
        </p:scale>
        <p:origin x="-1320" y="-90"/>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BEFD30-533E-4502-A5EF-EB25810C282D}" type="datetimeFigureOut">
              <a:rPr lang="en-ZA" smtClean="0"/>
              <a:pPr/>
              <a:t>2018/10/11</a:t>
            </a:fld>
            <a:endParaRPr lang="en-ZA"/>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ED4371-6813-4836-A437-87C12C7C9CC1}" type="slidenum">
              <a:rPr lang="en-ZA" smtClean="0"/>
              <a:pPr/>
              <a:t>‹#›</a:t>
            </a:fld>
            <a:endParaRPr lang="en-ZA"/>
          </a:p>
        </p:txBody>
      </p:sp>
    </p:spTree>
    <p:extLst>
      <p:ext uri="{BB962C8B-B14F-4D97-AF65-F5344CB8AC3E}">
        <p14:creationId xmlns:p14="http://schemas.microsoft.com/office/powerpoint/2010/main" xmlns="" val="1775361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A19C7A-0138-4E2F-A82C-18FE4A4BDB5E}" type="datetime1">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3347074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D3DD73-92E9-43A0-9FB5-FB988A202B4F}" type="datetime1">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2898789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5AD8ED-938A-4331-9DF8-E9DFBC219BD5}" type="datetime1">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2984037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6D80EF-F975-4193-9CCD-94741A7DD6FB}" type="datetime1">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3971536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7AF838-1CE6-4951-BD34-761E5F4D82A0}" type="datetime1">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6516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C90492-B723-4DBB-BED5-FE1AEE065F6D}" type="datetime1">
              <a:rPr lang="en-US" smtClean="0"/>
              <a:pPr/>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2051605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F998F8-81E2-4E62-898A-4BE1D67DAF88}" type="datetime1">
              <a:rPr lang="en-US" smtClean="0"/>
              <a:pPr/>
              <a:t>10/11/2018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2322157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2E72C3-0511-4570-A54E-03DFDD9AD8A2}" type="datetime1">
              <a:rPr lang="en-US" smtClean="0"/>
              <a:pPr/>
              <a:t>10/11/2018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1603712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853A7C-783E-495A-978B-62D7760C1904}" type="datetime1">
              <a:rPr lang="en-US" smtClean="0"/>
              <a:pPr/>
              <a:t>10/11/2018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3861627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CA3D32-6AF4-4E61-80DA-773DACC4CB11}" type="datetime1">
              <a:rPr lang="en-US" smtClean="0"/>
              <a:pPr/>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812970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755EBA-3AEF-430B-B671-C4936A1D1395}" type="datetime1">
              <a:rPr lang="en-US" smtClean="0"/>
              <a:pPr/>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178464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85AB53-63A8-47B4-8C90-4BF378BCBB46}" type="datetime1">
              <a:rPr lang="en-US" smtClean="0"/>
              <a:pPr/>
              <a:t>10/11/2018</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1940635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8855" y="531929"/>
            <a:ext cx="7920680" cy="2619044"/>
          </a:xfrm>
        </p:spPr>
        <p:txBody>
          <a:bodyPr>
            <a:normAutofit fontScale="90000"/>
          </a:bodyPr>
          <a:lstStyle/>
          <a:p>
            <a:r>
              <a:rPr lang="en-US" sz="3600" b="1" dirty="0" smtClean="0">
                <a:solidFill>
                  <a:schemeClr val="bg1"/>
                </a:solidFill>
                <a:latin typeface="Arial"/>
                <a:cs typeface="Arial"/>
              </a:rPr>
              <a:t>Performer’s Protection Amendment Bill </a:t>
            </a:r>
            <a:br>
              <a:rPr lang="en-US" sz="3600" b="1" dirty="0" smtClean="0">
                <a:solidFill>
                  <a:schemeClr val="bg1"/>
                </a:solidFill>
                <a:latin typeface="Arial"/>
                <a:cs typeface="Arial"/>
              </a:rPr>
            </a:br>
            <a:r>
              <a:rPr lang="en-US" sz="3600" b="1" dirty="0">
                <a:solidFill>
                  <a:schemeClr val="bg1"/>
                </a:solidFill>
                <a:latin typeface="Arial"/>
                <a:cs typeface="Arial"/>
              </a:rPr>
              <a:t/>
            </a:r>
            <a:br>
              <a:rPr lang="en-US" sz="3600" b="1" dirty="0">
                <a:solidFill>
                  <a:schemeClr val="bg1"/>
                </a:solidFill>
                <a:latin typeface="Arial"/>
                <a:cs typeface="Arial"/>
              </a:rPr>
            </a:br>
            <a:r>
              <a:rPr lang="en-US" sz="3600" b="1" dirty="0" smtClean="0">
                <a:solidFill>
                  <a:schemeClr val="bg1"/>
                </a:solidFill>
                <a:latin typeface="Arial"/>
                <a:cs typeface="Arial"/>
              </a:rPr>
              <a:t>– </a:t>
            </a:r>
            <a:r>
              <a:rPr lang="en-US" sz="3600" b="1" dirty="0">
                <a:solidFill>
                  <a:schemeClr val="bg1"/>
                </a:solidFill>
                <a:latin typeface="Arial"/>
                <a:cs typeface="Arial"/>
              </a:rPr>
              <a:t>L</a:t>
            </a:r>
            <a:r>
              <a:rPr lang="en-US" sz="3600" b="1" dirty="0" smtClean="0">
                <a:solidFill>
                  <a:schemeClr val="bg1"/>
                </a:solidFill>
                <a:latin typeface="Arial"/>
                <a:cs typeface="Arial"/>
              </a:rPr>
              <a:t>egal </a:t>
            </a:r>
            <a:r>
              <a:rPr lang="en-US" sz="3600" b="1" dirty="0">
                <a:solidFill>
                  <a:schemeClr val="bg1"/>
                </a:solidFill>
                <a:latin typeface="Arial"/>
                <a:cs typeface="Arial"/>
              </a:rPr>
              <a:t>and drafting </a:t>
            </a:r>
            <a:r>
              <a:rPr lang="en-US" sz="3600" b="1" dirty="0" smtClean="0">
                <a:solidFill>
                  <a:schemeClr val="bg1"/>
                </a:solidFill>
                <a:latin typeface="Arial"/>
                <a:cs typeface="Arial"/>
              </a:rPr>
              <a:t>concerns;  and </a:t>
            </a:r>
            <a:br>
              <a:rPr lang="en-US" sz="3600" b="1" dirty="0" smtClean="0">
                <a:solidFill>
                  <a:schemeClr val="bg1"/>
                </a:solidFill>
                <a:latin typeface="Arial"/>
                <a:cs typeface="Arial"/>
              </a:rPr>
            </a:br>
            <a:r>
              <a:rPr lang="en-US" sz="3600" b="1" dirty="0" smtClean="0">
                <a:solidFill>
                  <a:schemeClr val="bg1"/>
                </a:solidFill>
                <a:latin typeface="Arial"/>
                <a:cs typeface="Arial"/>
              </a:rPr>
              <a:t>- CLSO response to legal and drafting concerns raised by the public</a:t>
            </a:r>
            <a:endParaRPr lang="en-US" sz="3600" b="1" dirty="0">
              <a:solidFill>
                <a:schemeClr val="bg1"/>
              </a:solidFill>
              <a:latin typeface="Arial"/>
              <a:cs typeface="Arial"/>
            </a:endParaRPr>
          </a:p>
        </p:txBody>
      </p:sp>
      <p:sp>
        <p:nvSpPr>
          <p:cNvPr id="3" name="TextBox 2"/>
          <p:cNvSpPr txBox="1"/>
          <p:nvPr/>
        </p:nvSpPr>
        <p:spPr>
          <a:xfrm>
            <a:off x="7445829" y="5765074"/>
            <a:ext cx="1518364" cy="369332"/>
          </a:xfrm>
          <a:prstGeom prst="rect">
            <a:avLst/>
          </a:prstGeom>
          <a:noFill/>
        </p:spPr>
        <p:txBody>
          <a:bodyPr wrap="none" rtlCol="0">
            <a:spAutoFit/>
          </a:bodyPr>
          <a:lstStyle/>
          <a:p>
            <a:r>
              <a:rPr lang="en-ZA" b="1" dirty="0" smtClean="0">
                <a:solidFill>
                  <a:schemeClr val="bg1"/>
                </a:solidFill>
              </a:rPr>
              <a:t>2018 – 10 </a:t>
            </a:r>
            <a:r>
              <a:rPr lang="en-ZA" b="1" smtClean="0">
                <a:solidFill>
                  <a:schemeClr val="bg1"/>
                </a:solidFill>
              </a:rPr>
              <a:t>- 09</a:t>
            </a:r>
            <a:endParaRPr lang="en-ZA" b="1" dirty="0">
              <a:solidFill>
                <a:schemeClr val="bg1"/>
              </a:solidFill>
            </a:endParaRPr>
          </a:p>
        </p:txBody>
      </p:sp>
    </p:spTree>
    <p:extLst>
      <p:ext uri="{BB962C8B-B14F-4D97-AF65-F5344CB8AC3E}">
        <p14:creationId xmlns:p14="http://schemas.microsoft.com/office/powerpoint/2010/main" xmlns="" val="634462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915400" cy="1143000"/>
          </a:xfrm>
        </p:spPr>
        <p:txBody>
          <a:bodyPr/>
          <a:lstStyle/>
          <a:p>
            <a:r>
              <a:rPr lang="en-ZA" dirty="0"/>
              <a:t>Clause 3, Section </a:t>
            </a:r>
            <a:r>
              <a:rPr lang="en-ZA" dirty="0" smtClean="0"/>
              <a:t>3B </a:t>
            </a:r>
            <a:r>
              <a:rPr lang="en-ZA" dirty="0"/>
              <a:t>– CLSO inputs</a:t>
            </a:r>
          </a:p>
        </p:txBody>
      </p:sp>
      <p:sp>
        <p:nvSpPr>
          <p:cNvPr id="3" name="Content Placeholder 2"/>
          <p:cNvSpPr>
            <a:spLocks noGrp="1"/>
          </p:cNvSpPr>
          <p:nvPr>
            <p:ph idx="1"/>
          </p:nvPr>
        </p:nvSpPr>
        <p:spPr>
          <a:xfrm>
            <a:off x="98854" y="1143000"/>
            <a:ext cx="9700054" cy="5578475"/>
          </a:xfrm>
        </p:spPr>
        <p:txBody>
          <a:bodyPr>
            <a:normAutofit fontScale="85000" lnSpcReduction="20000"/>
          </a:bodyPr>
          <a:lstStyle/>
          <a:p>
            <a:pPr algn="just"/>
            <a:r>
              <a:rPr lang="en-ZA" dirty="0" smtClean="0"/>
              <a:t>In </a:t>
            </a:r>
            <a:r>
              <a:rPr lang="en-ZA" dirty="0"/>
              <a:t>subsection (2), line 37 mention is made of the copyright owner of a phonogram, however subsection (1) and the heading speaks to the producer of the phonogram. </a:t>
            </a:r>
            <a:endParaRPr lang="en-ZA" dirty="0" smtClean="0"/>
          </a:p>
          <a:p>
            <a:pPr lvl="1" algn="just"/>
            <a:r>
              <a:rPr lang="en-ZA" dirty="0" smtClean="0"/>
              <a:t>It </a:t>
            </a:r>
            <a:r>
              <a:rPr lang="en-ZA" dirty="0"/>
              <a:t>is not clear who this “copyright owner” is</a:t>
            </a:r>
            <a:r>
              <a:rPr lang="en-ZA" dirty="0" smtClean="0"/>
              <a:t>. If this is the “producer” that should be made clear in both subsections. </a:t>
            </a:r>
          </a:p>
          <a:p>
            <a:pPr lvl="1" algn="just"/>
            <a:r>
              <a:rPr lang="en-ZA" dirty="0" smtClean="0"/>
              <a:t>The public made a proposal that “producer” should be defined.</a:t>
            </a:r>
          </a:p>
          <a:p>
            <a:pPr algn="just"/>
            <a:r>
              <a:rPr lang="en-ZA" dirty="0" smtClean="0"/>
              <a:t>In </a:t>
            </a:r>
            <a:r>
              <a:rPr lang="en-ZA" dirty="0"/>
              <a:t>subsection (2), in line 38, it is required that the Minister </a:t>
            </a:r>
            <a:r>
              <a:rPr lang="en-ZA" u="sng" dirty="0"/>
              <a:t>approves</a:t>
            </a:r>
            <a:r>
              <a:rPr lang="en-ZA" dirty="0"/>
              <a:t> remuneration for the use of a phonogram   published for commercial purposes. </a:t>
            </a:r>
            <a:endParaRPr lang="en-ZA" dirty="0" smtClean="0"/>
          </a:p>
          <a:p>
            <a:pPr lvl="1" algn="just"/>
            <a:r>
              <a:rPr lang="en-ZA" sz="2400" dirty="0" smtClean="0"/>
              <a:t>Does this mean the Minister must approve each agreement for publication , or is this in reference to a prescribed rate. If the latter, the word “prescribed” should rather be used.</a:t>
            </a:r>
            <a:endParaRPr lang="en-ZA" sz="2400" dirty="0"/>
          </a:p>
          <a:p>
            <a:pPr algn="just"/>
            <a:r>
              <a:rPr lang="en-ZA" dirty="0"/>
              <a:t>The Principal Act uses “shall”, so the Amendment Bill should follow this style. </a:t>
            </a:r>
            <a:endParaRPr lang="en-ZA" dirty="0" smtClean="0"/>
          </a:p>
          <a:p>
            <a:pPr lvl="1" algn="just"/>
            <a:r>
              <a:rPr lang="en-ZA" dirty="0" smtClean="0"/>
              <a:t>However it </a:t>
            </a:r>
            <a:r>
              <a:rPr lang="en-ZA" dirty="0"/>
              <a:t>is suggested that section 3B, in line 37 rather be worded in the present </a:t>
            </a:r>
            <a:r>
              <a:rPr lang="en-ZA" dirty="0" smtClean="0"/>
              <a:t>tense.</a:t>
            </a:r>
            <a:endParaRPr lang="en-ZA" dirty="0"/>
          </a:p>
        </p:txBody>
      </p:sp>
      <p:sp>
        <p:nvSpPr>
          <p:cNvPr id="4" name="Slide Number Placeholder 3"/>
          <p:cNvSpPr>
            <a:spLocks noGrp="1"/>
          </p:cNvSpPr>
          <p:nvPr>
            <p:ph type="sldNum" sz="quarter" idx="12"/>
          </p:nvPr>
        </p:nvSpPr>
        <p:spPr/>
        <p:txBody>
          <a:bodyPr/>
          <a:lstStyle/>
          <a:p>
            <a:fld id="{D0FC67B8-CC4D-F143-A441-7A1B88FDA60D}" type="slidenum">
              <a:rPr lang="en-US" smtClean="0"/>
              <a:pPr/>
              <a:t>10</a:t>
            </a:fld>
            <a:endParaRPr lang="en-US"/>
          </a:p>
        </p:txBody>
      </p:sp>
    </p:spTree>
    <p:extLst>
      <p:ext uri="{BB962C8B-B14F-4D97-AF65-F5344CB8AC3E}">
        <p14:creationId xmlns:p14="http://schemas.microsoft.com/office/powerpoint/2010/main" xmlns="" val="1699662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792" y="0"/>
            <a:ext cx="8915400" cy="1143000"/>
          </a:xfrm>
        </p:spPr>
        <p:txBody>
          <a:bodyPr/>
          <a:lstStyle/>
          <a:p>
            <a:r>
              <a:rPr lang="en-ZA" dirty="0" smtClean="0"/>
              <a:t>Clause 4 – CLSO inputs (1)</a:t>
            </a:r>
            <a:endParaRPr lang="en-ZA" dirty="0"/>
          </a:p>
        </p:txBody>
      </p:sp>
      <p:sp>
        <p:nvSpPr>
          <p:cNvPr id="3" name="Content Placeholder 2"/>
          <p:cNvSpPr>
            <a:spLocks noGrp="1"/>
          </p:cNvSpPr>
          <p:nvPr>
            <p:ph idx="1"/>
          </p:nvPr>
        </p:nvSpPr>
        <p:spPr>
          <a:xfrm>
            <a:off x="247135" y="914401"/>
            <a:ext cx="9393195" cy="5955956"/>
          </a:xfrm>
        </p:spPr>
        <p:txBody>
          <a:bodyPr>
            <a:normAutofit fontScale="55000" lnSpcReduction="20000"/>
          </a:bodyPr>
          <a:lstStyle/>
          <a:p>
            <a:pPr lvl="0" algn="just"/>
            <a:r>
              <a:rPr lang="en-ZA" dirty="0"/>
              <a:t>On page 5, in lines 1 and 7 there are </a:t>
            </a:r>
            <a:r>
              <a:rPr lang="en-ZA" dirty="0" smtClean="0"/>
              <a:t>drafting </a:t>
            </a:r>
            <a:r>
              <a:rPr lang="en-ZA" dirty="0"/>
              <a:t>errors that must be </a:t>
            </a:r>
            <a:r>
              <a:rPr lang="en-ZA" dirty="0" smtClean="0"/>
              <a:t>corrected (words underlined that already appear in the text of the principal Act).</a:t>
            </a:r>
            <a:endParaRPr lang="en-ZA" sz="2800" dirty="0"/>
          </a:p>
          <a:p>
            <a:pPr lvl="0" algn="just"/>
            <a:r>
              <a:rPr lang="en-ZA" dirty="0"/>
              <a:t>The amendment to </a:t>
            </a:r>
            <a:r>
              <a:rPr lang="en-ZA" dirty="0" smtClean="0"/>
              <a:t>subsection </a:t>
            </a:r>
            <a:r>
              <a:rPr lang="en-ZA" dirty="0"/>
              <a:t>(1)</a:t>
            </a:r>
            <a:r>
              <a:rPr lang="en-ZA" i="1" dirty="0"/>
              <a:t>(a)</a:t>
            </a:r>
            <a:r>
              <a:rPr lang="en-ZA" dirty="0"/>
              <a:t>(iv) (page 5, line 13) requires amendments: as it is worded at the moment it results in </a:t>
            </a:r>
            <a:r>
              <a:rPr lang="en-ZA" dirty="0" smtClean="0"/>
              <a:t>inconsistencies: </a:t>
            </a:r>
          </a:p>
          <a:p>
            <a:pPr lvl="1" algn="just"/>
            <a:r>
              <a:rPr lang="en-ZA" dirty="0" smtClean="0"/>
              <a:t>Line 13: Replace “and” with “or”: “and” means the </a:t>
            </a:r>
            <a:r>
              <a:rPr lang="en-ZA" dirty="0"/>
              <a:t>performer must </a:t>
            </a:r>
            <a:r>
              <a:rPr lang="en-ZA" dirty="0" smtClean="0"/>
              <a:t>always make </a:t>
            </a:r>
            <a:r>
              <a:rPr lang="en-ZA" dirty="0"/>
              <a:t>both the original and copy </a:t>
            </a:r>
            <a:r>
              <a:rPr lang="en-ZA" dirty="0" smtClean="0"/>
              <a:t>available</a:t>
            </a:r>
          </a:p>
          <a:p>
            <a:pPr lvl="1" algn="just"/>
            <a:r>
              <a:rPr lang="en-ZA" dirty="0" smtClean="0"/>
              <a:t>Line 15: The wording has a “dangling modifier” - in stead of linking the word “performer” to the performance, it can also be linked to the phrase “sale or otherwise”, so that it can be interpreted that the </a:t>
            </a:r>
            <a:r>
              <a:rPr lang="en-ZA" dirty="0"/>
              <a:t>performer is being </a:t>
            </a:r>
            <a:r>
              <a:rPr lang="en-ZA" dirty="0" smtClean="0"/>
              <a:t>sold.</a:t>
            </a:r>
          </a:p>
          <a:p>
            <a:pPr algn="just"/>
            <a:r>
              <a:rPr lang="en-ZA" dirty="0" smtClean="0"/>
              <a:t>The same as in subpar (iv),  applies </a:t>
            </a:r>
            <a:r>
              <a:rPr lang="en-ZA" dirty="0"/>
              <a:t>subsection (1)(a</a:t>
            </a:r>
            <a:r>
              <a:rPr lang="en-ZA" dirty="0" smtClean="0"/>
              <a:t>)(v</a:t>
            </a:r>
            <a:r>
              <a:rPr lang="en-ZA" dirty="0"/>
              <a:t>) </a:t>
            </a:r>
            <a:r>
              <a:rPr lang="en-ZA" dirty="0" smtClean="0"/>
              <a:t>(page 5, from line 16). In addition:</a:t>
            </a:r>
          </a:p>
          <a:p>
            <a:pPr lvl="1" algn="just"/>
            <a:r>
              <a:rPr lang="en-ZA" sz="2700" dirty="0" smtClean="0"/>
              <a:t>Line 16: How is an original performance rented out?</a:t>
            </a:r>
          </a:p>
          <a:p>
            <a:pPr lvl="0" algn="just"/>
            <a:r>
              <a:rPr lang="en-ZA" dirty="0" smtClean="0"/>
              <a:t>Par </a:t>
            </a:r>
            <a:r>
              <a:rPr lang="en-ZA" i="1" dirty="0"/>
              <a:t>(b) </a:t>
            </a:r>
            <a:r>
              <a:rPr lang="en-ZA" dirty="0"/>
              <a:t>from line 25 on page </a:t>
            </a:r>
            <a:r>
              <a:rPr lang="en-ZA" dirty="0" smtClean="0"/>
              <a:t>5:</a:t>
            </a:r>
          </a:p>
          <a:p>
            <a:pPr lvl="1" algn="just"/>
            <a:r>
              <a:rPr lang="en-ZA" dirty="0" smtClean="0"/>
              <a:t>Drafting </a:t>
            </a:r>
            <a:r>
              <a:rPr lang="en-ZA" dirty="0"/>
              <a:t>errors </a:t>
            </a:r>
            <a:r>
              <a:rPr lang="en-ZA" dirty="0" smtClean="0"/>
              <a:t>(incorrect underlined words and omission on punctuation that currently appears in the Act; remove the short title of the Copyright Act, as it is defined by IPLAA – a transitional provision is needed until IPLAA is made operational);</a:t>
            </a:r>
          </a:p>
          <a:p>
            <a:pPr lvl="1" algn="just"/>
            <a:r>
              <a:rPr lang="en-ZA" dirty="0"/>
              <a:t>Subsection (4)(a) refers to this </a:t>
            </a:r>
            <a:r>
              <a:rPr lang="en-ZA" dirty="0" smtClean="0"/>
              <a:t>paragraph when speaking of “fair and equitable remuneration”, but this paragraph does not include the phrase. This phrase needs accordingly to be included here. (Also raised by the public)</a:t>
            </a:r>
          </a:p>
          <a:p>
            <a:pPr lvl="0" algn="just"/>
            <a:r>
              <a:rPr lang="en-ZA" dirty="0" smtClean="0"/>
              <a:t>Par </a:t>
            </a:r>
            <a:r>
              <a:rPr lang="en-ZA" i="1" dirty="0"/>
              <a:t>(c)</a:t>
            </a:r>
            <a:r>
              <a:rPr lang="en-ZA" dirty="0"/>
              <a:t> inserting subsection </a:t>
            </a:r>
            <a:r>
              <a:rPr lang="en-ZA" dirty="0" smtClean="0"/>
              <a:t>(1A): </a:t>
            </a:r>
            <a:r>
              <a:rPr lang="en-ZA" dirty="0"/>
              <a:t>“of a performer” is inserted incorrectly in most paragraphs and should be </a:t>
            </a:r>
            <a:r>
              <a:rPr lang="en-ZA" dirty="0" smtClean="0"/>
              <a:t>deleted (similar dangling modifier as discussed above).</a:t>
            </a:r>
          </a:p>
          <a:p>
            <a:pPr lvl="1" algn="just"/>
            <a:r>
              <a:rPr lang="en-ZA" sz="2700" dirty="0" smtClean="0"/>
              <a:t>Subsection (1A)</a:t>
            </a:r>
            <a:r>
              <a:rPr lang="en-ZA" sz="2700" i="1" dirty="0" smtClean="0"/>
              <a:t>(e)</a:t>
            </a:r>
            <a:r>
              <a:rPr lang="en-ZA" sz="2700" dirty="0" smtClean="0"/>
              <a:t> also </a:t>
            </a:r>
            <a:r>
              <a:rPr lang="en-ZA" sz="2700" dirty="0"/>
              <a:t>incorrectly provides for the original performance to be rented out. </a:t>
            </a:r>
          </a:p>
          <a:p>
            <a:pPr lvl="0" algn="just"/>
            <a:r>
              <a:rPr lang="en-ZA" dirty="0"/>
              <a:t>Page 6, </a:t>
            </a:r>
            <a:r>
              <a:rPr lang="en-ZA" dirty="0" smtClean="0"/>
              <a:t>subsections (1A) to (1D</a:t>
            </a:r>
            <a:r>
              <a:rPr lang="en-ZA" dirty="0"/>
              <a:t>) </a:t>
            </a:r>
            <a:r>
              <a:rPr lang="en-ZA" dirty="0" smtClean="0"/>
              <a:t>provides for a very difficult process of notification in order to ensure the payment of royalties. These are similar to the amendments in the Copyright AB, in respect of section 9A. The clause that amends section 9A has been changed to provide for log sheets, rather than a complicated notification process. If possible in practice, similar changes should be made here. The public also raised concerns about these subsections.</a:t>
            </a:r>
            <a:endParaRPr lang="en-ZA" sz="2800" dirty="0"/>
          </a:p>
          <a:p>
            <a:pPr algn="just"/>
            <a:endParaRPr lang="en-ZA" dirty="0"/>
          </a:p>
        </p:txBody>
      </p:sp>
      <p:sp>
        <p:nvSpPr>
          <p:cNvPr id="4" name="Slide Number Placeholder 3"/>
          <p:cNvSpPr>
            <a:spLocks noGrp="1"/>
          </p:cNvSpPr>
          <p:nvPr>
            <p:ph type="sldNum" sz="quarter" idx="12"/>
          </p:nvPr>
        </p:nvSpPr>
        <p:spPr/>
        <p:txBody>
          <a:bodyPr/>
          <a:lstStyle/>
          <a:p>
            <a:fld id="{D0FC67B8-CC4D-F143-A441-7A1B88FDA60D}" type="slidenum">
              <a:rPr lang="en-US" smtClean="0"/>
              <a:pPr/>
              <a:t>11</a:t>
            </a:fld>
            <a:endParaRPr lang="en-US" dirty="0"/>
          </a:p>
        </p:txBody>
      </p:sp>
    </p:spTree>
    <p:extLst>
      <p:ext uri="{BB962C8B-B14F-4D97-AF65-F5344CB8AC3E}">
        <p14:creationId xmlns:p14="http://schemas.microsoft.com/office/powerpoint/2010/main" xmlns="" val="220492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792" y="27503"/>
            <a:ext cx="8915400" cy="1143000"/>
          </a:xfrm>
        </p:spPr>
        <p:txBody>
          <a:bodyPr/>
          <a:lstStyle/>
          <a:p>
            <a:r>
              <a:rPr lang="en-ZA" dirty="0"/>
              <a:t>Clause 4 – CLSO inputs </a:t>
            </a:r>
            <a:r>
              <a:rPr lang="en-ZA" dirty="0" smtClean="0"/>
              <a:t>(</a:t>
            </a:r>
            <a:r>
              <a:rPr lang="en-ZA" dirty="0"/>
              <a:t>2</a:t>
            </a:r>
            <a:r>
              <a:rPr lang="en-ZA" dirty="0" smtClean="0"/>
              <a:t>)</a:t>
            </a:r>
            <a:endParaRPr lang="en-ZA" dirty="0"/>
          </a:p>
        </p:txBody>
      </p:sp>
      <p:sp>
        <p:nvSpPr>
          <p:cNvPr id="3" name="Content Placeholder 2"/>
          <p:cNvSpPr>
            <a:spLocks noGrp="1"/>
          </p:cNvSpPr>
          <p:nvPr>
            <p:ph idx="1"/>
          </p:nvPr>
        </p:nvSpPr>
        <p:spPr>
          <a:xfrm>
            <a:off x="222422" y="1062681"/>
            <a:ext cx="9539416" cy="5658795"/>
          </a:xfrm>
        </p:spPr>
        <p:txBody>
          <a:bodyPr>
            <a:normAutofit fontScale="85000" lnSpcReduction="20000"/>
          </a:bodyPr>
          <a:lstStyle/>
          <a:p>
            <a:pPr algn="just"/>
            <a:r>
              <a:rPr lang="en-ZA" dirty="0"/>
              <a:t>Page 6, par </a:t>
            </a:r>
            <a:r>
              <a:rPr lang="en-ZA" i="1" dirty="0"/>
              <a:t>(d) </a:t>
            </a:r>
            <a:r>
              <a:rPr lang="en-ZA" dirty="0"/>
              <a:t>– the sentence is now worded in the negative, so the word “and” should change to “nor for”.</a:t>
            </a:r>
          </a:p>
          <a:p>
            <a:pPr algn="just"/>
            <a:r>
              <a:rPr lang="en-ZA" dirty="0"/>
              <a:t>Page 6, par </a:t>
            </a:r>
            <a:r>
              <a:rPr lang="en-ZA" i="1" dirty="0"/>
              <a:t>(f) </a:t>
            </a:r>
            <a:r>
              <a:rPr lang="en-ZA" dirty="0"/>
              <a:t>– the substitution of subsection (4)</a:t>
            </a:r>
            <a:r>
              <a:rPr lang="en-ZA" i="1" dirty="0"/>
              <a:t>(a)</a:t>
            </a:r>
            <a:r>
              <a:rPr lang="en-ZA" dirty="0"/>
              <a:t>: </a:t>
            </a:r>
            <a:endParaRPr lang="en-ZA" dirty="0" smtClean="0"/>
          </a:p>
          <a:p>
            <a:pPr lvl="1" algn="just"/>
            <a:r>
              <a:rPr lang="en-ZA" dirty="0" smtClean="0"/>
              <a:t>the </a:t>
            </a:r>
            <a:r>
              <a:rPr lang="en-ZA" dirty="0"/>
              <a:t>word “is” is missing from the phrase “whichever applicable” in line </a:t>
            </a:r>
            <a:r>
              <a:rPr lang="en-ZA" dirty="0" smtClean="0"/>
              <a:t>39;</a:t>
            </a:r>
          </a:p>
          <a:p>
            <a:pPr lvl="1" algn="just"/>
            <a:r>
              <a:rPr lang="en-ZA" dirty="0" smtClean="0"/>
              <a:t>the </a:t>
            </a:r>
            <a:r>
              <a:rPr lang="en-ZA" dirty="0"/>
              <a:t>phrase “or audiovisual fixation” must be added in lines 41, 43 and 45.</a:t>
            </a:r>
          </a:p>
          <a:p>
            <a:pPr algn="just"/>
            <a:r>
              <a:rPr lang="en-ZA" dirty="0"/>
              <a:t>Page 6, par </a:t>
            </a:r>
            <a:r>
              <a:rPr lang="en-ZA" i="1" dirty="0"/>
              <a:t>(f)</a:t>
            </a:r>
            <a:r>
              <a:rPr lang="en-ZA" dirty="0"/>
              <a:t> – the substitution of subsection (5): the word “is” is missing from the phrase “whichever applicable” in line 54</a:t>
            </a:r>
          </a:p>
          <a:p>
            <a:pPr lvl="0" algn="just"/>
            <a:r>
              <a:rPr lang="en-ZA" dirty="0" smtClean="0"/>
              <a:t>There </a:t>
            </a:r>
            <a:r>
              <a:rPr lang="en-ZA" dirty="0"/>
              <a:t>are a number of context questions on this clause, the answers to which may require amendments to the Bill:</a:t>
            </a:r>
            <a:endParaRPr lang="en-ZA" sz="2800" dirty="0"/>
          </a:p>
          <a:p>
            <a:pPr lvl="1" algn="just"/>
            <a:r>
              <a:rPr lang="en-ZA" dirty="0"/>
              <a:t>This clause and a number of clauses use the phrase “original performance”- this is not used in the principal Act. The Act speaks about a “performance”. What is mean by “original performance”?</a:t>
            </a:r>
          </a:p>
          <a:p>
            <a:pPr lvl="1" algn="just"/>
            <a:r>
              <a:rPr lang="en-ZA" dirty="0"/>
              <a:t>Par (c) inserting subsection </a:t>
            </a:r>
            <a:r>
              <a:rPr lang="en-ZA" dirty="0" smtClean="0"/>
              <a:t>(1A): </a:t>
            </a:r>
            <a:r>
              <a:rPr lang="en-ZA" dirty="0"/>
              <a:t>subsection </a:t>
            </a:r>
            <a:r>
              <a:rPr lang="en-ZA" dirty="0" smtClean="0"/>
              <a:t>(1A)(b</a:t>
            </a:r>
            <a:r>
              <a:rPr lang="en-ZA" dirty="0"/>
              <a:t>) is unclear – is a fixation other than an audiovisual fixation possible?</a:t>
            </a:r>
            <a:endParaRPr lang="en-ZA" sz="2400" dirty="0"/>
          </a:p>
          <a:p>
            <a:pPr lvl="1" algn="just"/>
            <a:endParaRPr lang="en-ZA" sz="2400" dirty="0"/>
          </a:p>
          <a:p>
            <a:pPr algn="just"/>
            <a:endParaRPr lang="en-ZA" dirty="0"/>
          </a:p>
        </p:txBody>
      </p:sp>
      <p:sp>
        <p:nvSpPr>
          <p:cNvPr id="4" name="Slide Number Placeholder 3"/>
          <p:cNvSpPr>
            <a:spLocks noGrp="1"/>
          </p:cNvSpPr>
          <p:nvPr>
            <p:ph type="sldNum" sz="quarter" idx="12"/>
          </p:nvPr>
        </p:nvSpPr>
        <p:spPr/>
        <p:txBody>
          <a:bodyPr/>
          <a:lstStyle/>
          <a:p>
            <a:fld id="{D0FC67B8-CC4D-F143-A441-7A1B88FDA60D}" type="slidenum">
              <a:rPr lang="en-US" smtClean="0"/>
              <a:pPr/>
              <a:t>12</a:t>
            </a:fld>
            <a:endParaRPr lang="en-US"/>
          </a:p>
        </p:txBody>
      </p:sp>
    </p:spTree>
    <p:extLst>
      <p:ext uri="{BB962C8B-B14F-4D97-AF65-F5344CB8AC3E}">
        <p14:creationId xmlns:p14="http://schemas.microsoft.com/office/powerpoint/2010/main" xmlns="" val="3302714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219" y="27503"/>
            <a:ext cx="8915400" cy="1143000"/>
          </a:xfrm>
        </p:spPr>
        <p:txBody>
          <a:bodyPr/>
          <a:lstStyle/>
          <a:p>
            <a:r>
              <a:rPr lang="en-ZA" dirty="0" smtClean="0"/>
              <a:t>Clause 5 – CLSO inputs</a:t>
            </a:r>
            <a:endParaRPr lang="en-ZA" dirty="0"/>
          </a:p>
        </p:txBody>
      </p:sp>
      <p:sp>
        <p:nvSpPr>
          <p:cNvPr id="3" name="Content Placeholder 2"/>
          <p:cNvSpPr>
            <a:spLocks noGrp="1"/>
          </p:cNvSpPr>
          <p:nvPr>
            <p:ph idx="1"/>
          </p:nvPr>
        </p:nvSpPr>
        <p:spPr>
          <a:xfrm>
            <a:off x="185351" y="1050324"/>
            <a:ext cx="9534268" cy="5671151"/>
          </a:xfrm>
        </p:spPr>
        <p:txBody>
          <a:bodyPr>
            <a:normAutofit lnSpcReduction="10000"/>
          </a:bodyPr>
          <a:lstStyle/>
          <a:p>
            <a:pPr algn="just"/>
            <a:r>
              <a:rPr lang="en-ZA" dirty="0" smtClean="0"/>
              <a:t>Page 7, line 21: </a:t>
            </a:r>
            <a:r>
              <a:rPr lang="en-ZA" dirty="0"/>
              <a:t>The reference to the Copyright Act should be as defined in IPLAA.</a:t>
            </a:r>
          </a:p>
          <a:p>
            <a:pPr lvl="1" algn="just"/>
            <a:r>
              <a:rPr lang="en-ZA" dirty="0"/>
              <a:t>Need a transitional provision to apply this definition until </a:t>
            </a:r>
            <a:r>
              <a:rPr lang="en-ZA" dirty="0" smtClean="0"/>
              <a:t>IPLAA </a:t>
            </a:r>
            <a:r>
              <a:rPr lang="en-ZA" dirty="0"/>
              <a:t>is made </a:t>
            </a:r>
            <a:r>
              <a:rPr lang="en-ZA" dirty="0" smtClean="0"/>
              <a:t>operational.</a:t>
            </a:r>
          </a:p>
          <a:p>
            <a:pPr lvl="1" algn="just"/>
            <a:endParaRPr lang="en-ZA" dirty="0"/>
          </a:p>
          <a:p>
            <a:pPr lvl="1" algn="just"/>
            <a:endParaRPr lang="en-ZA" dirty="0" smtClean="0"/>
          </a:p>
          <a:p>
            <a:pPr algn="just"/>
            <a:r>
              <a:rPr lang="en-GB" dirty="0" smtClean="0"/>
              <a:t>Role of Electronic </a:t>
            </a:r>
            <a:r>
              <a:rPr lang="en-GB" dirty="0"/>
              <a:t>Communications and Transactions </a:t>
            </a:r>
            <a:r>
              <a:rPr lang="en-GB" dirty="0" smtClean="0"/>
              <a:t>Act.</a:t>
            </a:r>
          </a:p>
          <a:p>
            <a:pPr lvl="1" algn="just"/>
            <a:r>
              <a:rPr lang="en-GB" dirty="0" smtClean="0"/>
              <a:t>This Act is limited to electronic transactions and it operates subject to other legislation.</a:t>
            </a:r>
          </a:p>
          <a:p>
            <a:pPr lvl="1" algn="just"/>
            <a:r>
              <a:rPr lang="en-GB" dirty="0" smtClean="0"/>
              <a:t>The Cybercrimes and Cybersecurity Bill: Not clear yet whether this is proceeding.</a:t>
            </a:r>
          </a:p>
          <a:p>
            <a:pPr lvl="1" algn="just"/>
            <a:endParaRPr lang="en-ZA" dirty="0"/>
          </a:p>
        </p:txBody>
      </p:sp>
      <p:sp>
        <p:nvSpPr>
          <p:cNvPr id="4" name="Slide Number Placeholder 3"/>
          <p:cNvSpPr>
            <a:spLocks noGrp="1"/>
          </p:cNvSpPr>
          <p:nvPr>
            <p:ph type="sldNum" sz="quarter" idx="12"/>
          </p:nvPr>
        </p:nvSpPr>
        <p:spPr/>
        <p:txBody>
          <a:bodyPr/>
          <a:lstStyle/>
          <a:p>
            <a:fld id="{D0FC67B8-CC4D-F143-A441-7A1B88FDA60D}" type="slidenum">
              <a:rPr lang="en-US" smtClean="0"/>
              <a:pPr/>
              <a:t>13</a:t>
            </a:fld>
            <a:endParaRPr lang="en-US"/>
          </a:p>
        </p:txBody>
      </p:sp>
      <p:sp>
        <p:nvSpPr>
          <p:cNvPr id="5" name="Title 1"/>
          <p:cNvSpPr txBox="1">
            <a:spLocks/>
          </p:cNvSpPr>
          <p:nvPr/>
        </p:nvSpPr>
        <p:spPr>
          <a:xfrm>
            <a:off x="804219" y="2953802"/>
            <a:ext cx="89154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ZA" dirty="0" smtClean="0"/>
              <a:t>Clause 5 – Public inputs</a:t>
            </a:r>
            <a:endParaRPr lang="en-ZA" dirty="0"/>
          </a:p>
        </p:txBody>
      </p:sp>
    </p:spTree>
    <p:extLst>
      <p:ext uri="{BB962C8B-B14F-4D97-AF65-F5344CB8AC3E}">
        <p14:creationId xmlns:p14="http://schemas.microsoft.com/office/powerpoint/2010/main" xmlns="" val="3111824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289" y="27503"/>
            <a:ext cx="8915400" cy="1143000"/>
          </a:xfrm>
        </p:spPr>
        <p:txBody>
          <a:bodyPr/>
          <a:lstStyle/>
          <a:p>
            <a:r>
              <a:rPr lang="en-ZA" dirty="0" smtClean="0"/>
              <a:t>Clause 6 – CLSO inputs</a:t>
            </a:r>
            <a:endParaRPr lang="en-ZA" dirty="0"/>
          </a:p>
        </p:txBody>
      </p:sp>
      <p:sp>
        <p:nvSpPr>
          <p:cNvPr id="3" name="Content Placeholder 2"/>
          <p:cNvSpPr>
            <a:spLocks noGrp="1"/>
          </p:cNvSpPr>
          <p:nvPr>
            <p:ph idx="1"/>
          </p:nvPr>
        </p:nvSpPr>
        <p:spPr>
          <a:xfrm>
            <a:off x="111211" y="1170503"/>
            <a:ext cx="9645478" cy="5279724"/>
          </a:xfrm>
        </p:spPr>
        <p:txBody>
          <a:bodyPr>
            <a:normAutofit fontScale="62500" lnSpcReduction="20000"/>
          </a:bodyPr>
          <a:lstStyle/>
          <a:p>
            <a:pPr algn="just"/>
            <a:r>
              <a:rPr lang="en-ZA" dirty="0" smtClean="0"/>
              <a:t>IPLAA must be taken into account. IPLAA inserts sections 8A to 8D: </a:t>
            </a:r>
          </a:p>
          <a:p>
            <a:pPr lvl="1" algn="just"/>
            <a:r>
              <a:rPr lang="en-ZA" dirty="0" smtClean="0"/>
              <a:t>The heading, sections and intro sentence should reflect this.</a:t>
            </a:r>
          </a:p>
          <a:p>
            <a:pPr algn="just"/>
            <a:r>
              <a:rPr lang="en-ZA" dirty="0" smtClean="0"/>
              <a:t>Note: Sections 28O, 28P, 28Q and 28R are being inserted into the Copyright Act, by the Copyright Amendment Bill:</a:t>
            </a:r>
          </a:p>
          <a:p>
            <a:pPr lvl="1" algn="just"/>
            <a:r>
              <a:rPr lang="en-ZA" dirty="0" smtClean="0"/>
              <a:t>This is why the Copyright Amendment Bill had to be processed first. </a:t>
            </a:r>
          </a:p>
          <a:p>
            <a:pPr algn="just"/>
            <a:r>
              <a:rPr lang="en-ZA" dirty="0" smtClean="0"/>
              <a:t>Section 8E(2</a:t>
            </a:r>
            <a:r>
              <a:rPr lang="en-ZA" dirty="0"/>
              <a:t>) (was 8A) </a:t>
            </a:r>
            <a:r>
              <a:rPr lang="en-ZA" dirty="0" smtClean="0"/>
              <a:t>and 8F(2</a:t>
            </a:r>
            <a:r>
              <a:rPr lang="en-ZA" dirty="0"/>
              <a:t>) (was 8B) </a:t>
            </a:r>
            <a:r>
              <a:rPr lang="en-ZA" dirty="0" smtClean="0"/>
              <a:t>provide </a:t>
            </a:r>
            <a:r>
              <a:rPr lang="en-ZA" dirty="0"/>
              <a:t>that “a person convicted thereof shall be liable in terms of this </a:t>
            </a:r>
            <a:r>
              <a:rPr lang="en-ZA" dirty="0" smtClean="0"/>
              <a:t>Act”. </a:t>
            </a:r>
            <a:r>
              <a:rPr lang="en-ZA" dirty="0"/>
              <a:t>Section 9 of the Act, which deals with </a:t>
            </a:r>
            <a:r>
              <a:rPr lang="en-ZA" dirty="0" smtClean="0"/>
              <a:t>offences, </a:t>
            </a:r>
            <a:r>
              <a:rPr lang="en-ZA" dirty="0"/>
              <a:t>does not provide a general penalty – penalties are specific to the 3 offences identified in the Act. A penalty must thus be added here</a:t>
            </a:r>
            <a:r>
              <a:rPr lang="en-ZA" dirty="0" smtClean="0"/>
              <a:t>.</a:t>
            </a:r>
          </a:p>
          <a:p>
            <a:pPr marL="0" indent="0" algn="just">
              <a:buNone/>
            </a:pPr>
            <a:endParaRPr lang="en-ZA" dirty="0" smtClean="0"/>
          </a:p>
          <a:p>
            <a:pPr marL="0" indent="0" algn="ctr">
              <a:buNone/>
            </a:pPr>
            <a:r>
              <a:rPr lang="en-ZA" sz="7000" dirty="0" smtClean="0"/>
              <a:t>Clause </a:t>
            </a:r>
            <a:r>
              <a:rPr lang="en-ZA" sz="7000" dirty="0"/>
              <a:t>6 – </a:t>
            </a:r>
            <a:r>
              <a:rPr lang="en-ZA" sz="7000" dirty="0" smtClean="0"/>
              <a:t>Public inputs</a:t>
            </a:r>
            <a:endParaRPr lang="en-ZA" sz="7000" dirty="0"/>
          </a:p>
          <a:p>
            <a:pPr algn="just"/>
            <a:endParaRPr lang="en-ZA" dirty="0" smtClean="0"/>
          </a:p>
          <a:p>
            <a:pPr algn="just"/>
            <a:r>
              <a:rPr lang="en-ZA" dirty="0"/>
              <a:t>One submission suggested these clauses should be directly included in the Performers Protection Act. </a:t>
            </a:r>
            <a:endParaRPr lang="en-ZA" dirty="0" smtClean="0"/>
          </a:p>
          <a:p>
            <a:pPr lvl="1" algn="just"/>
            <a:r>
              <a:rPr lang="en-ZA" dirty="0" smtClean="0"/>
              <a:t>This </a:t>
            </a:r>
            <a:r>
              <a:rPr lang="en-ZA" dirty="0"/>
              <a:t>is a possibility, but </a:t>
            </a:r>
            <a:r>
              <a:rPr lang="en-ZA" dirty="0" smtClean="0"/>
              <a:t>as the sections will read the same, if these </a:t>
            </a:r>
            <a:r>
              <a:rPr lang="en-ZA" dirty="0"/>
              <a:t>provisions are amended in the one </a:t>
            </a:r>
            <a:r>
              <a:rPr lang="en-ZA" dirty="0" smtClean="0"/>
              <a:t>Act </a:t>
            </a:r>
            <a:r>
              <a:rPr lang="en-ZA" dirty="0"/>
              <a:t>and not in the other, it may cause a discrepancy in practice.</a:t>
            </a:r>
          </a:p>
          <a:p>
            <a:pPr algn="just"/>
            <a:endParaRPr lang="en-ZA" dirty="0"/>
          </a:p>
        </p:txBody>
      </p:sp>
      <p:sp>
        <p:nvSpPr>
          <p:cNvPr id="4" name="Slide Number Placeholder 3"/>
          <p:cNvSpPr>
            <a:spLocks noGrp="1"/>
          </p:cNvSpPr>
          <p:nvPr>
            <p:ph type="sldNum" sz="quarter" idx="12"/>
          </p:nvPr>
        </p:nvSpPr>
        <p:spPr/>
        <p:txBody>
          <a:bodyPr/>
          <a:lstStyle/>
          <a:p>
            <a:fld id="{D0FC67B8-CC4D-F143-A441-7A1B88FDA60D}" type="slidenum">
              <a:rPr lang="en-US" smtClean="0"/>
              <a:pPr/>
              <a:t>14</a:t>
            </a:fld>
            <a:endParaRPr lang="en-US"/>
          </a:p>
        </p:txBody>
      </p:sp>
    </p:spTree>
    <p:extLst>
      <p:ext uri="{BB962C8B-B14F-4D97-AF65-F5344CB8AC3E}">
        <p14:creationId xmlns:p14="http://schemas.microsoft.com/office/powerpoint/2010/main" xmlns="" val="1267524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125" y="1589088"/>
            <a:ext cx="8915400" cy="1143000"/>
          </a:xfrm>
        </p:spPr>
        <p:txBody>
          <a:bodyPr/>
          <a:lstStyle/>
          <a:p>
            <a:r>
              <a:rPr lang="en-ZA" dirty="0" smtClean="0"/>
              <a:t>END</a:t>
            </a:r>
            <a:endParaRPr lang="en-ZA" dirty="0"/>
          </a:p>
        </p:txBody>
      </p:sp>
      <p:sp>
        <p:nvSpPr>
          <p:cNvPr id="3" name="Slide Number Placeholder 2"/>
          <p:cNvSpPr>
            <a:spLocks noGrp="1"/>
          </p:cNvSpPr>
          <p:nvPr>
            <p:ph type="sldNum" sz="quarter" idx="12"/>
          </p:nvPr>
        </p:nvSpPr>
        <p:spPr/>
        <p:txBody>
          <a:bodyPr/>
          <a:lstStyle/>
          <a:p>
            <a:fld id="{D0FC67B8-CC4D-F143-A441-7A1B88FDA60D}" type="slidenum">
              <a:rPr lang="en-US" smtClean="0"/>
              <a:pPr/>
              <a:t>15</a:t>
            </a:fld>
            <a:endParaRPr lang="en-US"/>
          </a:p>
        </p:txBody>
      </p:sp>
    </p:spTree>
    <p:extLst>
      <p:ext uri="{BB962C8B-B14F-4D97-AF65-F5344CB8AC3E}">
        <p14:creationId xmlns:p14="http://schemas.microsoft.com/office/powerpoint/2010/main" xmlns="" val="999684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915400" cy="1143000"/>
          </a:xfrm>
        </p:spPr>
        <p:txBody>
          <a:bodyPr/>
          <a:lstStyle/>
          <a:p>
            <a:r>
              <a:rPr lang="en-ZA" dirty="0" smtClean="0"/>
              <a:t>General comments from the public</a:t>
            </a:r>
            <a:endParaRPr lang="en-ZA" dirty="0"/>
          </a:p>
        </p:txBody>
      </p:sp>
      <p:sp>
        <p:nvSpPr>
          <p:cNvPr id="3" name="Content Placeholder 2"/>
          <p:cNvSpPr>
            <a:spLocks noGrp="1"/>
          </p:cNvSpPr>
          <p:nvPr>
            <p:ph idx="1"/>
          </p:nvPr>
        </p:nvSpPr>
        <p:spPr>
          <a:xfrm>
            <a:off x="222422" y="1050324"/>
            <a:ext cx="9440562" cy="5486399"/>
          </a:xfrm>
        </p:spPr>
        <p:txBody>
          <a:bodyPr/>
          <a:lstStyle/>
          <a:p>
            <a:pPr algn="just"/>
            <a:r>
              <a:rPr lang="en-ZA" dirty="0" smtClean="0"/>
              <a:t>RSA not yet a signatory to Beijing treaty</a:t>
            </a:r>
          </a:p>
          <a:p>
            <a:pPr lvl="1" algn="just"/>
            <a:r>
              <a:rPr lang="en-ZA" dirty="0" smtClean="0"/>
              <a:t>No legal objection to incorporating the words of a treaty into law before ratification thereof: Policy can be sourced from anywhere – the Committee has to test the policy intent, not the source</a:t>
            </a:r>
          </a:p>
          <a:p>
            <a:pPr lvl="1" algn="just"/>
            <a:r>
              <a:rPr lang="en-ZA" dirty="0" smtClean="0"/>
              <a:t>S231 of the Constitution deals with the process to ratify International Agreements and save for distinguishing between agreements that only become law in the Republic after the content has been captured in national legislation and those with self-executing provisions, has no application to the legislative process.</a:t>
            </a:r>
          </a:p>
          <a:p>
            <a:pPr algn="just"/>
            <a:endParaRPr lang="en-ZA" dirty="0"/>
          </a:p>
        </p:txBody>
      </p:sp>
      <p:sp>
        <p:nvSpPr>
          <p:cNvPr id="4" name="Slide Number Placeholder 3"/>
          <p:cNvSpPr>
            <a:spLocks noGrp="1"/>
          </p:cNvSpPr>
          <p:nvPr>
            <p:ph type="sldNum" sz="quarter" idx="12"/>
          </p:nvPr>
        </p:nvSpPr>
        <p:spPr/>
        <p:txBody>
          <a:bodyPr/>
          <a:lstStyle/>
          <a:p>
            <a:fld id="{D0FC67B8-CC4D-F143-A441-7A1B88FDA60D}" type="slidenum">
              <a:rPr lang="en-US" smtClean="0"/>
              <a:pPr/>
              <a:t>2</a:t>
            </a:fld>
            <a:endParaRPr lang="en-US"/>
          </a:p>
        </p:txBody>
      </p:sp>
    </p:spTree>
    <p:extLst>
      <p:ext uri="{BB962C8B-B14F-4D97-AF65-F5344CB8AC3E}">
        <p14:creationId xmlns:p14="http://schemas.microsoft.com/office/powerpoint/2010/main" xmlns="" val="3160780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title – CLSO inputs</a:t>
            </a:r>
            <a:endParaRPr lang="en-US" dirty="0"/>
          </a:p>
        </p:txBody>
      </p:sp>
      <p:sp>
        <p:nvSpPr>
          <p:cNvPr id="3" name="Content Placeholder 2"/>
          <p:cNvSpPr>
            <a:spLocks noGrp="1"/>
          </p:cNvSpPr>
          <p:nvPr>
            <p:ph idx="1"/>
          </p:nvPr>
        </p:nvSpPr>
        <p:spPr>
          <a:xfrm>
            <a:off x="495300" y="1417639"/>
            <a:ext cx="8915400" cy="5166042"/>
          </a:xfrm>
        </p:spPr>
        <p:txBody>
          <a:bodyPr/>
          <a:lstStyle/>
          <a:p>
            <a:pPr algn="just"/>
            <a:r>
              <a:rPr lang="en-US" dirty="0" smtClean="0"/>
              <a:t>Not all clauses reflected in the long title (also raised by the public) </a:t>
            </a:r>
          </a:p>
          <a:p>
            <a:pPr lvl="1" algn="just"/>
            <a:r>
              <a:rPr lang="en-US" dirty="0" smtClean="0"/>
              <a:t>Propose that all clauses be included</a:t>
            </a:r>
          </a:p>
          <a:p>
            <a:pPr lvl="1" algn="just"/>
            <a:endParaRPr lang="en-US" dirty="0"/>
          </a:p>
        </p:txBody>
      </p:sp>
      <p:sp>
        <p:nvSpPr>
          <p:cNvPr id="4" name="Slide Number Placeholder 3"/>
          <p:cNvSpPr>
            <a:spLocks noGrp="1"/>
          </p:cNvSpPr>
          <p:nvPr>
            <p:ph type="sldNum" sz="quarter" idx="12"/>
          </p:nvPr>
        </p:nvSpPr>
        <p:spPr/>
        <p:txBody>
          <a:bodyPr/>
          <a:lstStyle/>
          <a:p>
            <a:fld id="{D0FC67B8-CC4D-F143-A441-7A1B88FDA60D}" type="slidenum">
              <a:rPr lang="en-US" smtClean="0"/>
              <a:pPr/>
              <a:t>3</a:t>
            </a:fld>
            <a:endParaRPr lang="en-US"/>
          </a:p>
        </p:txBody>
      </p:sp>
    </p:spTree>
    <p:extLst>
      <p:ext uri="{BB962C8B-B14F-4D97-AF65-F5344CB8AC3E}">
        <p14:creationId xmlns:p14="http://schemas.microsoft.com/office/powerpoint/2010/main" xmlns="" val="3549087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6532"/>
            <a:ext cx="8915400" cy="1143000"/>
          </a:xfrm>
        </p:spPr>
        <p:txBody>
          <a:bodyPr/>
          <a:lstStyle/>
          <a:p>
            <a:r>
              <a:rPr lang="en-ZA" dirty="0" smtClean="0"/>
              <a:t>Clause 1 – CLSO inputs</a:t>
            </a:r>
            <a:endParaRPr lang="en-ZA" dirty="0"/>
          </a:p>
        </p:txBody>
      </p:sp>
      <p:sp>
        <p:nvSpPr>
          <p:cNvPr id="3" name="Content Placeholder 2"/>
          <p:cNvSpPr>
            <a:spLocks noGrp="1"/>
          </p:cNvSpPr>
          <p:nvPr>
            <p:ph idx="1"/>
          </p:nvPr>
        </p:nvSpPr>
        <p:spPr>
          <a:xfrm>
            <a:off x="495300" y="1149532"/>
            <a:ext cx="8915400" cy="5708468"/>
          </a:xfrm>
        </p:spPr>
        <p:txBody>
          <a:bodyPr>
            <a:normAutofit fontScale="55000" lnSpcReduction="20000"/>
          </a:bodyPr>
          <a:lstStyle/>
          <a:p>
            <a:pPr algn="just"/>
            <a:r>
              <a:rPr lang="en-ZA" dirty="0" smtClean="0"/>
              <a:t>Need to take the IPLAA, Act No. 28 of 2013 into account (also raised by the public):</a:t>
            </a:r>
          </a:p>
          <a:p>
            <a:pPr lvl="1" algn="just"/>
            <a:r>
              <a:rPr lang="en-ZA" dirty="0" smtClean="0"/>
              <a:t>Heading of clause 1 + placement of new definitions</a:t>
            </a:r>
          </a:p>
          <a:p>
            <a:pPr lvl="1" algn="just"/>
            <a:r>
              <a:rPr lang="en-ZA" dirty="0" smtClean="0"/>
              <a:t>Definition of “performer” already amended in IPLAA</a:t>
            </a:r>
          </a:p>
          <a:p>
            <a:pPr lvl="2" algn="just"/>
            <a:r>
              <a:rPr lang="en-ZA" dirty="0" smtClean="0"/>
              <a:t>Need a transitional provision to apply this definition until IPLAA is made operational.</a:t>
            </a:r>
          </a:p>
          <a:p>
            <a:pPr algn="just"/>
            <a:r>
              <a:rPr lang="en-ZA" dirty="0" smtClean="0"/>
              <a:t>2 definitions: “communication to the public of a performance / … phonogram” are not used in Bill, nor in the Performers Protection Act:</a:t>
            </a:r>
          </a:p>
          <a:p>
            <a:pPr lvl="1" algn="just"/>
            <a:r>
              <a:rPr lang="en-ZA" dirty="0" smtClean="0"/>
              <a:t>Remove the 2 definitions alternatively define “communication to the public”, which phrase is used in the Bill and then as </a:t>
            </a:r>
            <a:r>
              <a:rPr lang="en-ZA" i="1" dirty="0" smtClean="0"/>
              <a:t>(a) </a:t>
            </a:r>
            <a:r>
              <a:rPr lang="en-ZA" dirty="0" smtClean="0"/>
              <a:t>and </a:t>
            </a:r>
            <a:r>
              <a:rPr lang="en-ZA" i="1" dirty="0" smtClean="0"/>
              <a:t>(b) </a:t>
            </a:r>
            <a:r>
              <a:rPr lang="en-ZA" dirty="0" smtClean="0"/>
              <a:t>indicate that the definition is in respect of a performance, or in respect of a phonogram.</a:t>
            </a:r>
          </a:p>
          <a:p>
            <a:pPr algn="just"/>
            <a:r>
              <a:rPr lang="en-ZA" dirty="0" smtClean="0"/>
              <a:t>Definition of “reproduction” refers to the Copyright Act, which </a:t>
            </a:r>
            <a:r>
              <a:rPr lang="en-ZA" dirty="0"/>
              <a:t>deals separately with literary or musical works and artistic </a:t>
            </a:r>
            <a:r>
              <a:rPr lang="en-ZA" dirty="0" smtClean="0"/>
              <a:t>works (also raised by the public):</a:t>
            </a:r>
          </a:p>
          <a:p>
            <a:pPr lvl="1" algn="just"/>
            <a:r>
              <a:rPr lang="en-ZA" dirty="0" smtClean="0"/>
              <a:t>It makes for an uneasy fit and cross referencing with a  reading in could make a document difficult to read - recommend that the full definition be given in this Bill.</a:t>
            </a:r>
          </a:p>
          <a:p>
            <a:pPr lvl="1" algn="just"/>
            <a:r>
              <a:rPr lang="en-ZA" dirty="0" smtClean="0"/>
              <a:t>If the reference to the Copyright Act is retained, the reference should not be to the short title and Act number, as “Copyright Act” is defined in IPLLAA.</a:t>
            </a:r>
          </a:p>
          <a:p>
            <a:pPr lvl="2" algn="just"/>
            <a:r>
              <a:rPr lang="en-ZA" dirty="0"/>
              <a:t>Need a transitional provision to apply this definition until IPLAA is made operational.</a:t>
            </a:r>
          </a:p>
          <a:p>
            <a:pPr algn="just"/>
            <a:r>
              <a:rPr lang="en-ZA" dirty="0" smtClean="0"/>
              <a:t>Definition of Tribunal:</a:t>
            </a:r>
          </a:p>
          <a:p>
            <a:pPr lvl="1" algn="just"/>
            <a:r>
              <a:rPr lang="en-ZA" dirty="0"/>
              <a:t>S</a:t>
            </a:r>
            <a:r>
              <a:rPr lang="en-ZA" dirty="0" smtClean="0"/>
              <a:t>hould be aligned to the Copyright Bill, or preferably rather just refer to section 29 of the Copyright Act (“Establishment of Tribunal”), as the Copyright Bill has not yet been enacted.</a:t>
            </a:r>
          </a:p>
          <a:p>
            <a:pPr lvl="1" algn="just"/>
            <a:r>
              <a:rPr lang="en-ZA" dirty="0" smtClean="0"/>
              <a:t>The reference to the Copyright Act should be as defined in IPLAA.</a:t>
            </a:r>
          </a:p>
          <a:p>
            <a:pPr lvl="2" algn="just"/>
            <a:r>
              <a:rPr lang="en-ZA" dirty="0"/>
              <a:t>Need a transitional provision to apply this definition until IPLAA is made operational.</a:t>
            </a:r>
          </a:p>
          <a:p>
            <a:pPr lvl="2" algn="just"/>
            <a:endParaRPr lang="en-ZA" dirty="0"/>
          </a:p>
        </p:txBody>
      </p:sp>
      <p:sp>
        <p:nvSpPr>
          <p:cNvPr id="4" name="Slide Number Placeholder 3"/>
          <p:cNvSpPr>
            <a:spLocks noGrp="1"/>
          </p:cNvSpPr>
          <p:nvPr>
            <p:ph type="sldNum" sz="quarter" idx="12"/>
          </p:nvPr>
        </p:nvSpPr>
        <p:spPr/>
        <p:txBody>
          <a:bodyPr/>
          <a:lstStyle/>
          <a:p>
            <a:fld id="{D0FC67B8-CC4D-F143-A441-7A1B88FDA60D}" type="slidenum">
              <a:rPr lang="en-US" smtClean="0"/>
              <a:pPr/>
              <a:t>4</a:t>
            </a:fld>
            <a:endParaRPr lang="en-US"/>
          </a:p>
        </p:txBody>
      </p:sp>
    </p:spTree>
    <p:extLst>
      <p:ext uri="{BB962C8B-B14F-4D97-AF65-F5344CB8AC3E}">
        <p14:creationId xmlns:p14="http://schemas.microsoft.com/office/powerpoint/2010/main" xmlns="" val="3476550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915400" cy="1143000"/>
          </a:xfrm>
        </p:spPr>
        <p:txBody>
          <a:bodyPr/>
          <a:lstStyle/>
          <a:p>
            <a:r>
              <a:rPr lang="en-ZA" dirty="0" smtClean="0"/>
              <a:t>Clause 1 - Public inputs</a:t>
            </a:r>
            <a:endParaRPr lang="en-ZA" dirty="0"/>
          </a:p>
        </p:txBody>
      </p:sp>
      <p:sp>
        <p:nvSpPr>
          <p:cNvPr id="3" name="Content Placeholder 2"/>
          <p:cNvSpPr>
            <a:spLocks noGrp="1"/>
          </p:cNvSpPr>
          <p:nvPr>
            <p:ph idx="1"/>
          </p:nvPr>
        </p:nvSpPr>
        <p:spPr>
          <a:xfrm>
            <a:off x="210065" y="1186848"/>
            <a:ext cx="9539416" cy="5671152"/>
          </a:xfrm>
        </p:spPr>
        <p:txBody>
          <a:bodyPr>
            <a:normAutofit fontScale="47500" lnSpcReduction="20000"/>
          </a:bodyPr>
          <a:lstStyle/>
          <a:p>
            <a:pPr algn="just"/>
            <a:r>
              <a:rPr lang="en-ZA" dirty="0" smtClean="0"/>
              <a:t>Is it necessary to have a definition for “fixation” (Act) and “audiovisual fixation” (Bill)?</a:t>
            </a:r>
          </a:p>
          <a:p>
            <a:pPr lvl="1" algn="just"/>
            <a:r>
              <a:rPr lang="en-ZA" dirty="0" smtClean="0"/>
              <a:t>The Beijing treaty has only a definition for audiovisual fixation: </a:t>
            </a:r>
            <a:r>
              <a:rPr lang="en-ZA" dirty="0" smtClean="0">
                <a:solidFill>
                  <a:srgbClr val="002060"/>
                </a:solidFill>
              </a:rPr>
              <a:t>Department to assist iro the difference, if any.</a:t>
            </a:r>
          </a:p>
          <a:p>
            <a:pPr algn="just"/>
            <a:r>
              <a:rPr lang="en-ZA" dirty="0" smtClean="0"/>
              <a:t>How does the definition of “audiovisual fixation” impact on cinematograph films referred to in the Act?</a:t>
            </a:r>
          </a:p>
          <a:p>
            <a:pPr lvl="1" algn="just"/>
            <a:r>
              <a:rPr lang="en-ZA" dirty="0" smtClean="0"/>
              <a:t>“cinematograph film” was changed to “audiovisual work” in the Copyright AB, wherever it appeared. Should this not be done here as well? </a:t>
            </a:r>
            <a:r>
              <a:rPr lang="en-ZA" dirty="0">
                <a:solidFill>
                  <a:srgbClr val="002060"/>
                </a:solidFill>
              </a:rPr>
              <a:t>Department to </a:t>
            </a:r>
            <a:r>
              <a:rPr lang="en-ZA" dirty="0" smtClean="0">
                <a:solidFill>
                  <a:srgbClr val="002060"/>
                </a:solidFill>
              </a:rPr>
              <a:t>assist.</a:t>
            </a:r>
          </a:p>
          <a:p>
            <a:pPr algn="just"/>
            <a:r>
              <a:rPr lang="en-ZA" dirty="0" smtClean="0"/>
              <a:t>Definition of “broadcasting” (Bill) conflicts with the definition of “broadcast” (Act – and in Copyright Act)</a:t>
            </a:r>
          </a:p>
          <a:p>
            <a:pPr lvl="1" algn="just"/>
            <a:r>
              <a:rPr lang="en-ZA" dirty="0" smtClean="0"/>
              <a:t>Need to either adjust the definition of “broadcasting”, or amend the definition of “broadcast”. </a:t>
            </a:r>
          </a:p>
          <a:p>
            <a:pPr lvl="1" algn="just"/>
            <a:r>
              <a:rPr lang="en-ZA" dirty="0" smtClean="0"/>
              <a:t>How would this definition of “broadcasting” (Bill) impact on the definition of broadcast in the Copyright Act?</a:t>
            </a:r>
            <a:r>
              <a:rPr lang="en-ZA" dirty="0">
                <a:solidFill>
                  <a:srgbClr val="002060"/>
                </a:solidFill>
              </a:rPr>
              <a:t> Department to assist.</a:t>
            </a:r>
          </a:p>
          <a:p>
            <a:pPr algn="just"/>
            <a:r>
              <a:rPr lang="en-ZA" dirty="0" smtClean="0"/>
              <a:t>Communication to the public…: Is there a need for the differentiation between audiovisual and phonogram? </a:t>
            </a:r>
            <a:r>
              <a:rPr lang="en-ZA" dirty="0">
                <a:solidFill>
                  <a:srgbClr val="002060"/>
                </a:solidFill>
              </a:rPr>
              <a:t>Department to assist</a:t>
            </a:r>
            <a:r>
              <a:rPr lang="en-ZA" dirty="0" smtClean="0">
                <a:solidFill>
                  <a:srgbClr val="002060"/>
                </a:solidFill>
              </a:rPr>
              <a:t>.</a:t>
            </a:r>
          </a:p>
          <a:p>
            <a:pPr lvl="1" algn="just"/>
            <a:r>
              <a:rPr lang="en-ZA" dirty="0" smtClean="0"/>
              <a:t>There is a comma missing after “broadcasting” (the comma is inserting in the Beijing treaty): This changes the meaning significantly. </a:t>
            </a:r>
            <a:r>
              <a:rPr lang="en-ZA" dirty="0">
                <a:solidFill>
                  <a:srgbClr val="002060"/>
                </a:solidFill>
              </a:rPr>
              <a:t>Department to </a:t>
            </a:r>
            <a:r>
              <a:rPr lang="en-ZA" dirty="0" smtClean="0">
                <a:solidFill>
                  <a:srgbClr val="002060"/>
                </a:solidFill>
              </a:rPr>
              <a:t>confirm if the comma should be inserted.</a:t>
            </a:r>
            <a:endParaRPr lang="en-ZA" dirty="0">
              <a:solidFill>
                <a:srgbClr val="002060"/>
              </a:solidFill>
            </a:endParaRPr>
          </a:p>
          <a:p>
            <a:pPr algn="just"/>
            <a:r>
              <a:rPr lang="en-ZA" dirty="0" smtClean="0"/>
              <a:t>The definition of “performer” is so broad that it includes “extras”, who are not currently receiving royalties. This inclusion could have unintended consequences: </a:t>
            </a:r>
            <a:r>
              <a:rPr lang="en-ZA" dirty="0" smtClean="0">
                <a:solidFill>
                  <a:srgbClr val="002060"/>
                </a:solidFill>
              </a:rPr>
              <a:t>Department to advise.</a:t>
            </a:r>
          </a:p>
          <a:p>
            <a:pPr algn="just"/>
            <a:r>
              <a:rPr lang="en-ZA" dirty="0" smtClean="0"/>
              <a:t>Proposals were made for the inclusion of a definition of “performance” – inserted by IPLAA: </a:t>
            </a:r>
            <a:r>
              <a:rPr lang="en-ZA" dirty="0">
                <a:solidFill>
                  <a:srgbClr val="002060"/>
                </a:solidFill>
              </a:rPr>
              <a:t>Department to </a:t>
            </a:r>
            <a:r>
              <a:rPr lang="en-ZA" dirty="0" smtClean="0">
                <a:solidFill>
                  <a:srgbClr val="002060"/>
                </a:solidFill>
              </a:rPr>
              <a:t>advise if this definition should be added to the transitional provisions so that it can become operational without having to wait for IPLAA.</a:t>
            </a:r>
            <a:endParaRPr lang="en-ZA" dirty="0">
              <a:solidFill>
                <a:srgbClr val="002060"/>
              </a:solidFill>
            </a:endParaRPr>
          </a:p>
          <a:p>
            <a:pPr algn="just"/>
            <a:r>
              <a:rPr lang="en-ZA" dirty="0" smtClean="0"/>
              <a:t>The definition of “reproduction” creates confusion between fixation </a:t>
            </a:r>
            <a:r>
              <a:rPr lang="en-ZA" dirty="0"/>
              <a:t>(first recording of an unfixed performance) </a:t>
            </a:r>
            <a:r>
              <a:rPr lang="en-ZA" dirty="0" smtClean="0"/>
              <a:t>and reproduction </a:t>
            </a:r>
            <a:r>
              <a:rPr lang="en-ZA" dirty="0"/>
              <a:t>(subsequent copies of a fixed performance</a:t>
            </a:r>
            <a:r>
              <a:rPr lang="en-ZA" dirty="0" smtClean="0"/>
              <a:t>).</a:t>
            </a:r>
          </a:p>
          <a:p>
            <a:pPr lvl="1" algn="just"/>
            <a:r>
              <a:rPr lang="en-ZA" dirty="0" smtClean="0"/>
              <a:t>Need to correct the definition.</a:t>
            </a:r>
          </a:p>
          <a:p>
            <a:pPr algn="just"/>
            <a:r>
              <a:rPr lang="en-ZA" dirty="0" smtClean="0"/>
              <a:t>The definition of “phonogram” is very similar to that of “sound recording” in the Copyright Act. This could cause conflict between sections 3B (Bill) and section 9 (Copyright Act) as it seems “phonogram” is now identified as a separate type of work. </a:t>
            </a:r>
            <a:r>
              <a:rPr lang="en-ZA" dirty="0">
                <a:solidFill>
                  <a:srgbClr val="002060"/>
                </a:solidFill>
              </a:rPr>
              <a:t>Department to </a:t>
            </a:r>
            <a:r>
              <a:rPr lang="en-ZA" dirty="0" smtClean="0">
                <a:solidFill>
                  <a:srgbClr val="002060"/>
                </a:solidFill>
              </a:rPr>
              <a:t>advise.</a:t>
            </a:r>
            <a:endParaRPr lang="en-ZA" dirty="0"/>
          </a:p>
        </p:txBody>
      </p:sp>
      <p:sp>
        <p:nvSpPr>
          <p:cNvPr id="4" name="Slide Number Placeholder 3"/>
          <p:cNvSpPr>
            <a:spLocks noGrp="1"/>
          </p:cNvSpPr>
          <p:nvPr>
            <p:ph type="sldNum" sz="quarter" idx="12"/>
          </p:nvPr>
        </p:nvSpPr>
        <p:spPr/>
        <p:txBody>
          <a:bodyPr/>
          <a:lstStyle/>
          <a:p>
            <a:fld id="{D0FC67B8-CC4D-F143-A441-7A1B88FDA60D}" type="slidenum">
              <a:rPr lang="en-US" smtClean="0"/>
              <a:pPr/>
              <a:t>5</a:t>
            </a:fld>
            <a:endParaRPr lang="en-US" dirty="0"/>
          </a:p>
        </p:txBody>
      </p:sp>
    </p:spTree>
    <p:extLst>
      <p:ext uri="{BB962C8B-B14F-4D97-AF65-F5344CB8AC3E}">
        <p14:creationId xmlns:p14="http://schemas.microsoft.com/office/powerpoint/2010/main" xmlns="" val="192965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903" y="0"/>
            <a:ext cx="8915400" cy="1143000"/>
          </a:xfrm>
        </p:spPr>
        <p:txBody>
          <a:bodyPr/>
          <a:lstStyle/>
          <a:p>
            <a:r>
              <a:rPr lang="en-ZA" dirty="0"/>
              <a:t>Clause </a:t>
            </a:r>
            <a:r>
              <a:rPr lang="en-ZA" dirty="0" smtClean="0"/>
              <a:t>2 </a:t>
            </a:r>
            <a:r>
              <a:rPr lang="en-ZA" dirty="0"/>
              <a:t>– CLSO inputs</a:t>
            </a:r>
          </a:p>
        </p:txBody>
      </p:sp>
      <p:sp>
        <p:nvSpPr>
          <p:cNvPr id="3" name="Content Placeholder 2"/>
          <p:cNvSpPr>
            <a:spLocks noGrp="1"/>
          </p:cNvSpPr>
          <p:nvPr>
            <p:ph idx="1"/>
          </p:nvPr>
        </p:nvSpPr>
        <p:spPr>
          <a:xfrm>
            <a:off x="286603" y="1143000"/>
            <a:ext cx="9410700" cy="5558051"/>
          </a:xfrm>
        </p:spPr>
        <p:txBody>
          <a:bodyPr>
            <a:normAutofit fontScale="77500" lnSpcReduction="20000"/>
          </a:bodyPr>
          <a:lstStyle/>
          <a:p>
            <a:pPr lvl="0" algn="just"/>
            <a:r>
              <a:rPr lang="en-ZA" dirty="0"/>
              <a:t>There are a number of context questions on this clause, the answers to which may require amendments to the Bill:</a:t>
            </a:r>
            <a:endParaRPr lang="en-ZA" sz="2800" dirty="0"/>
          </a:p>
          <a:p>
            <a:pPr lvl="1" algn="just"/>
            <a:r>
              <a:rPr lang="en-ZA" dirty="0"/>
              <a:t>Section 3(2), line 36: “those rights</a:t>
            </a:r>
            <a:r>
              <a:rPr lang="en-ZA" dirty="0" smtClean="0"/>
              <a:t>”</a:t>
            </a:r>
          </a:p>
          <a:p>
            <a:pPr lvl="2" algn="just"/>
            <a:r>
              <a:rPr lang="en-ZA" dirty="0" smtClean="0"/>
              <a:t>What </a:t>
            </a:r>
            <a:r>
              <a:rPr lang="en-ZA" dirty="0"/>
              <a:t>rights are </a:t>
            </a:r>
            <a:r>
              <a:rPr lang="en-ZA" dirty="0" smtClean="0"/>
              <a:t>referred to?</a:t>
            </a:r>
            <a:endParaRPr lang="en-ZA" sz="2000" dirty="0"/>
          </a:p>
          <a:p>
            <a:pPr lvl="1" algn="just"/>
            <a:r>
              <a:rPr lang="en-ZA" dirty="0" smtClean="0"/>
              <a:t>Section </a:t>
            </a:r>
            <a:r>
              <a:rPr lang="en-ZA" dirty="0"/>
              <a:t>3(3), lines 45 – 46: “…until the expiry of other rights granted in terms of this section</a:t>
            </a:r>
            <a:r>
              <a:rPr lang="en-ZA" dirty="0" smtClean="0"/>
              <a:t>…”</a:t>
            </a:r>
          </a:p>
          <a:p>
            <a:pPr lvl="2" algn="just"/>
            <a:r>
              <a:rPr lang="en-ZA" dirty="0"/>
              <a:t>T</a:t>
            </a:r>
            <a:r>
              <a:rPr lang="en-ZA" dirty="0" smtClean="0"/>
              <a:t>here </a:t>
            </a:r>
            <a:r>
              <a:rPr lang="en-ZA" dirty="0"/>
              <a:t>is no expiry period or date indicated in the Act or </a:t>
            </a:r>
            <a:r>
              <a:rPr lang="en-ZA" dirty="0" smtClean="0"/>
              <a:t>Bill: Section </a:t>
            </a:r>
            <a:r>
              <a:rPr lang="en-ZA" dirty="0"/>
              <a:t>7 “Term of Protection” only refers to the use of a performance provided for in section 5. </a:t>
            </a:r>
            <a:r>
              <a:rPr lang="en-ZA" dirty="0" smtClean="0"/>
              <a:t>Clause </a:t>
            </a:r>
            <a:r>
              <a:rPr lang="en-ZA" dirty="0"/>
              <a:t>3, Section 3A mentions a period but that is iro an agreement – also, clause 3 does not refer to all of the rights granted in section </a:t>
            </a:r>
            <a:r>
              <a:rPr lang="en-ZA" dirty="0" smtClean="0"/>
              <a:t>3.</a:t>
            </a:r>
          </a:p>
          <a:p>
            <a:pPr lvl="2" algn="just"/>
            <a:r>
              <a:rPr lang="en-ZA" sz="2500" dirty="0" smtClean="0"/>
              <a:t>Need to indicate what expiry period is referred to (also mentioned by the public).</a:t>
            </a:r>
            <a:endParaRPr lang="en-ZA" sz="2500" dirty="0"/>
          </a:p>
          <a:p>
            <a:pPr lvl="0" algn="just"/>
            <a:r>
              <a:rPr lang="en-ZA" dirty="0"/>
              <a:t>Section 3(4): The Principal Act uses “shall”, so the Amendment Bill should follow this style. </a:t>
            </a:r>
            <a:endParaRPr lang="en-ZA" dirty="0" smtClean="0"/>
          </a:p>
          <a:p>
            <a:pPr lvl="1" algn="just"/>
            <a:r>
              <a:rPr lang="en-ZA" dirty="0" smtClean="0"/>
              <a:t>However it </a:t>
            </a:r>
            <a:r>
              <a:rPr lang="en-ZA" dirty="0"/>
              <a:t>is suggested that section 3(4) rather be worded in the present tense.</a:t>
            </a:r>
            <a:endParaRPr lang="en-ZA" sz="2400" dirty="0"/>
          </a:p>
          <a:p>
            <a:pPr lvl="0" algn="just"/>
            <a:r>
              <a:rPr lang="en-ZA" dirty="0"/>
              <a:t>Section 3(4)(g) uses the word “their” in reference to the performer, which is not aligned with the introductory sentence. It is suggested that “their” be amended </a:t>
            </a:r>
            <a:r>
              <a:rPr lang="en-ZA" dirty="0" smtClean="0"/>
              <a:t>to read “his or her”.</a:t>
            </a:r>
            <a:endParaRPr lang="en-ZA" sz="2800" dirty="0"/>
          </a:p>
          <a:p>
            <a:pPr algn="just"/>
            <a:endParaRPr lang="en-ZA" dirty="0"/>
          </a:p>
        </p:txBody>
      </p:sp>
      <p:sp>
        <p:nvSpPr>
          <p:cNvPr id="4" name="Slide Number Placeholder 3"/>
          <p:cNvSpPr>
            <a:spLocks noGrp="1"/>
          </p:cNvSpPr>
          <p:nvPr>
            <p:ph type="sldNum" sz="quarter" idx="12"/>
          </p:nvPr>
        </p:nvSpPr>
        <p:spPr/>
        <p:txBody>
          <a:bodyPr/>
          <a:lstStyle/>
          <a:p>
            <a:fld id="{D0FC67B8-CC4D-F143-A441-7A1B88FDA60D}" type="slidenum">
              <a:rPr lang="en-US" smtClean="0"/>
              <a:pPr/>
              <a:t>6</a:t>
            </a:fld>
            <a:endParaRPr lang="en-US"/>
          </a:p>
        </p:txBody>
      </p:sp>
    </p:spTree>
    <p:extLst>
      <p:ext uri="{BB962C8B-B14F-4D97-AF65-F5344CB8AC3E}">
        <p14:creationId xmlns:p14="http://schemas.microsoft.com/office/powerpoint/2010/main" xmlns="" val="1783728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Clause 2 - Public Inputs</a:t>
            </a:r>
            <a:endParaRPr lang="en-ZA" dirty="0"/>
          </a:p>
        </p:txBody>
      </p:sp>
      <p:sp>
        <p:nvSpPr>
          <p:cNvPr id="3" name="Content Placeholder 2"/>
          <p:cNvSpPr>
            <a:spLocks noGrp="1"/>
          </p:cNvSpPr>
          <p:nvPr>
            <p:ph idx="1"/>
          </p:nvPr>
        </p:nvSpPr>
        <p:spPr>
          <a:xfrm>
            <a:off x="271850" y="1260389"/>
            <a:ext cx="9453176" cy="5095962"/>
          </a:xfrm>
        </p:spPr>
        <p:txBody>
          <a:bodyPr>
            <a:normAutofit lnSpcReduction="10000"/>
          </a:bodyPr>
          <a:lstStyle/>
          <a:p>
            <a:pPr algn="just"/>
            <a:r>
              <a:rPr lang="en-ZA" dirty="0" smtClean="0"/>
              <a:t>Section 3(2): The wording of the clause only affords moral rights to the performer after the transfer of rights. It appears to be removing </a:t>
            </a:r>
            <a:r>
              <a:rPr lang="en-ZA" dirty="0"/>
              <a:t>protection for phonograms first fixed in a </a:t>
            </a:r>
            <a:r>
              <a:rPr lang="en-ZA" dirty="0" smtClean="0"/>
              <a:t>WTO country (s3(c)).</a:t>
            </a:r>
          </a:p>
          <a:p>
            <a:pPr lvl="1" algn="just"/>
            <a:r>
              <a:rPr lang="en-ZA" dirty="0" smtClean="0"/>
              <a:t>South </a:t>
            </a:r>
            <a:r>
              <a:rPr lang="en-ZA" dirty="0"/>
              <a:t>African performers would be denied protection in respect of their performances when they are exploited in other WTO countries, thereby precluding performers from revenues for the foreign uses of their </a:t>
            </a:r>
            <a:r>
              <a:rPr lang="en-ZA" dirty="0" smtClean="0"/>
              <a:t>performances.</a:t>
            </a:r>
          </a:p>
          <a:p>
            <a:pPr lvl="1" algn="just"/>
            <a:r>
              <a:rPr lang="en-ZA" dirty="0" smtClean="0"/>
              <a:t>Moral rights should exist from the outset. The wording of the clause should be considered to avoid unintended consequences.</a:t>
            </a:r>
            <a:endParaRPr lang="en-ZA" dirty="0"/>
          </a:p>
        </p:txBody>
      </p:sp>
      <p:sp>
        <p:nvSpPr>
          <p:cNvPr id="4" name="Slide Number Placeholder 3"/>
          <p:cNvSpPr>
            <a:spLocks noGrp="1"/>
          </p:cNvSpPr>
          <p:nvPr>
            <p:ph type="sldNum" sz="quarter" idx="12"/>
          </p:nvPr>
        </p:nvSpPr>
        <p:spPr/>
        <p:txBody>
          <a:bodyPr/>
          <a:lstStyle/>
          <a:p>
            <a:fld id="{D0FC67B8-CC4D-F143-A441-7A1B88FDA60D}" type="slidenum">
              <a:rPr lang="en-US" smtClean="0"/>
              <a:pPr/>
              <a:t>7</a:t>
            </a:fld>
            <a:endParaRPr lang="en-US"/>
          </a:p>
        </p:txBody>
      </p:sp>
    </p:spTree>
    <p:extLst>
      <p:ext uri="{BB962C8B-B14F-4D97-AF65-F5344CB8AC3E}">
        <p14:creationId xmlns:p14="http://schemas.microsoft.com/office/powerpoint/2010/main" xmlns="" val="2677709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8299" y="15331"/>
            <a:ext cx="8578186" cy="1143000"/>
          </a:xfrm>
        </p:spPr>
        <p:txBody>
          <a:bodyPr>
            <a:normAutofit/>
          </a:bodyPr>
          <a:lstStyle/>
          <a:p>
            <a:r>
              <a:rPr lang="en-ZA" dirty="0"/>
              <a:t>Clause </a:t>
            </a:r>
            <a:r>
              <a:rPr lang="en-ZA" dirty="0" smtClean="0"/>
              <a:t>3, </a:t>
            </a:r>
            <a:r>
              <a:rPr lang="en-ZA" dirty="0"/>
              <a:t>Section </a:t>
            </a:r>
            <a:r>
              <a:rPr lang="en-ZA" dirty="0" smtClean="0"/>
              <a:t>3A </a:t>
            </a:r>
            <a:r>
              <a:rPr lang="en-ZA" dirty="0"/>
              <a:t>– CLSO inputs</a:t>
            </a:r>
          </a:p>
        </p:txBody>
      </p:sp>
      <p:sp>
        <p:nvSpPr>
          <p:cNvPr id="3" name="Content Placeholder 2"/>
          <p:cNvSpPr>
            <a:spLocks noGrp="1"/>
          </p:cNvSpPr>
          <p:nvPr>
            <p:ph idx="1"/>
          </p:nvPr>
        </p:nvSpPr>
        <p:spPr>
          <a:xfrm>
            <a:off x="1" y="1028700"/>
            <a:ext cx="9806484" cy="5918200"/>
          </a:xfrm>
        </p:spPr>
        <p:txBody>
          <a:bodyPr>
            <a:normAutofit fontScale="62500" lnSpcReduction="20000"/>
          </a:bodyPr>
          <a:lstStyle/>
          <a:p>
            <a:pPr lvl="0" algn="just"/>
            <a:r>
              <a:rPr lang="en-ZA" dirty="0" smtClean="0"/>
              <a:t>Section </a:t>
            </a:r>
            <a:r>
              <a:rPr lang="en-ZA" dirty="0"/>
              <a:t>3A is very long and has 2 sentences</a:t>
            </a:r>
            <a:r>
              <a:rPr lang="en-ZA" dirty="0" smtClean="0"/>
              <a:t>. Because of this questions arise such as:</a:t>
            </a:r>
          </a:p>
          <a:p>
            <a:pPr lvl="1" algn="just"/>
            <a:r>
              <a:rPr lang="en-ZA" dirty="0" smtClean="0"/>
              <a:t>Where is it required that a written agreement must be entered into?</a:t>
            </a:r>
          </a:p>
          <a:p>
            <a:pPr lvl="1" algn="just"/>
            <a:r>
              <a:rPr lang="en-ZA" dirty="0" smtClean="0"/>
              <a:t>What is transferred? Is this automatic, upon giving permission to fix? </a:t>
            </a:r>
          </a:p>
          <a:p>
            <a:pPr lvl="1" algn="just"/>
            <a:r>
              <a:rPr lang="en-ZA" dirty="0" smtClean="0"/>
              <a:t>Is this clause about transfer, or about the rights than accrue to both parties with that permission. If the latter, the heading must change.</a:t>
            </a:r>
            <a:endParaRPr lang="en-ZA" dirty="0"/>
          </a:p>
          <a:p>
            <a:pPr marL="457200" lvl="1" indent="0" algn="just">
              <a:buNone/>
            </a:pPr>
            <a:r>
              <a:rPr lang="en-ZA" dirty="0" smtClean="0"/>
              <a:t>Recommendation: The wording should be reconsidered and worded in multiple sub-sections.</a:t>
            </a:r>
            <a:endParaRPr lang="en-ZA" sz="2400" dirty="0"/>
          </a:p>
          <a:p>
            <a:pPr lvl="0" algn="just"/>
            <a:r>
              <a:rPr lang="en-ZA" dirty="0" smtClean="0"/>
              <a:t>The </a:t>
            </a:r>
            <a:r>
              <a:rPr lang="en-ZA" dirty="0"/>
              <a:t>Principal Act uses “shall”, so the Amendment Bill should follow this style. </a:t>
            </a:r>
            <a:endParaRPr lang="en-ZA" dirty="0" smtClean="0"/>
          </a:p>
          <a:p>
            <a:pPr lvl="1" algn="just"/>
            <a:r>
              <a:rPr lang="en-ZA" dirty="0" smtClean="0"/>
              <a:t>However it </a:t>
            </a:r>
            <a:r>
              <a:rPr lang="en-ZA" dirty="0"/>
              <a:t>is suggested that section 3A, in line 16 rather be worded in the present tense.</a:t>
            </a:r>
            <a:endParaRPr lang="en-ZA" sz="2400" dirty="0"/>
          </a:p>
          <a:p>
            <a:pPr lvl="0" algn="just"/>
            <a:r>
              <a:rPr lang="en-ZA" dirty="0"/>
              <a:t>Section 3A, in line 18 provides for “…prescribed written contractual agreement…”. </a:t>
            </a:r>
            <a:endParaRPr lang="en-ZA" sz="2800" dirty="0"/>
          </a:p>
          <a:p>
            <a:pPr lvl="1" algn="just"/>
            <a:r>
              <a:rPr lang="en-ZA" dirty="0" smtClean="0"/>
              <a:t>It </a:t>
            </a:r>
            <a:r>
              <a:rPr lang="en-ZA" dirty="0"/>
              <a:t>is not clear what will be </a:t>
            </a:r>
            <a:r>
              <a:rPr lang="en-ZA" dirty="0" smtClean="0"/>
              <a:t>prescribed – if “prescribed” relates to content, it </a:t>
            </a:r>
            <a:r>
              <a:rPr lang="en-ZA" dirty="0"/>
              <a:t>is </a:t>
            </a:r>
            <a:r>
              <a:rPr lang="en-ZA" dirty="0" smtClean="0"/>
              <a:t>recommended that this is changed to “ a written agreement, the content of which may be prescribed”</a:t>
            </a:r>
          </a:p>
          <a:p>
            <a:pPr lvl="1" algn="just"/>
            <a:r>
              <a:rPr lang="en-ZA" dirty="0" smtClean="0"/>
              <a:t>“contractual </a:t>
            </a:r>
            <a:r>
              <a:rPr lang="en-ZA" dirty="0"/>
              <a:t>agreement</a:t>
            </a:r>
            <a:r>
              <a:rPr lang="en-ZA" dirty="0" smtClean="0"/>
              <a:t>”: It </a:t>
            </a:r>
            <a:r>
              <a:rPr lang="en-ZA" dirty="0"/>
              <a:t>is suggested that “contractual” be removed. </a:t>
            </a:r>
            <a:endParaRPr lang="en-ZA" sz="2400" dirty="0"/>
          </a:p>
          <a:p>
            <a:pPr lvl="0" algn="just"/>
            <a:r>
              <a:rPr lang="en-ZA" dirty="0"/>
              <a:t>Section 3A, in line </a:t>
            </a:r>
            <a:r>
              <a:rPr lang="en-ZA" dirty="0" smtClean="0"/>
              <a:t>21, </a:t>
            </a:r>
            <a:r>
              <a:rPr lang="en-ZA" dirty="0"/>
              <a:t>uses the word “performance” while the section deals with a performance that is fixed in an audiovisual fixation. This must be made clear, failing which it gives the sentence a different meaning (i.e. relating to the performances instead of the fixation</a:t>
            </a:r>
            <a:r>
              <a:rPr lang="en-ZA" dirty="0" smtClean="0"/>
              <a:t>)</a:t>
            </a:r>
            <a:endParaRPr lang="en-ZA" sz="2800" dirty="0"/>
          </a:p>
          <a:p>
            <a:pPr algn="just"/>
            <a:r>
              <a:rPr lang="en-ZA" dirty="0" smtClean="0"/>
              <a:t>Section </a:t>
            </a:r>
            <a:r>
              <a:rPr lang="en-ZA" dirty="0"/>
              <a:t>3A, in line 18 provides for “…prescribed written contractual agreement…”. </a:t>
            </a:r>
            <a:r>
              <a:rPr lang="en-ZA" dirty="0" smtClean="0"/>
              <a:t>Section </a:t>
            </a:r>
            <a:r>
              <a:rPr lang="en-ZA" dirty="0"/>
              <a:t>3A does not provide for any consequence should there not be a written agreement. </a:t>
            </a:r>
            <a:r>
              <a:rPr lang="en-ZA" dirty="0" smtClean="0"/>
              <a:t>In the Copyright Amendment Bill, 2017 we say no assignment has any force or effect unless it is in writing.</a:t>
            </a:r>
          </a:p>
          <a:p>
            <a:pPr lvl="1" algn="just"/>
            <a:r>
              <a:rPr lang="en-ZA" dirty="0" smtClean="0"/>
              <a:t>Is </a:t>
            </a:r>
            <a:r>
              <a:rPr lang="en-ZA" dirty="0"/>
              <a:t>the whole transaction simply unenforceable, or is there some consequence such as a sanction</a:t>
            </a:r>
            <a:r>
              <a:rPr lang="en-ZA" dirty="0" smtClean="0"/>
              <a:t>?</a:t>
            </a:r>
            <a:endParaRPr lang="en-ZA" sz="2400" dirty="0"/>
          </a:p>
        </p:txBody>
      </p:sp>
      <p:sp>
        <p:nvSpPr>
          <p:cNvPr id="4" name="Slide Number Placeholder 3"/>
          <p:cNvSpPr>
            <a:spLocks noGrp="1"/>
          </p:cNvSpPr>
          <p:nvPr>
            <p:ph type="sldNum" sz="quarter" idx="12"/>
          </p:nvPr>
        </p:nvSpPr>
        <p:spPr/>
        <p:txBody>
          <a:bodyPr/>
          <a:lstStyle/>
          <a:p>
            <a:fld id="{D0FC67B8-CC4D-F143-A441-7A1B88FDA60D}" type="slidenum">
              <a:rPr lang="en-US" smtClean="0"/>
              <a:pPr/>
              <a:t>8</a:t>
            </a:fld>
            <a:endParaRPr lang="en-US"/>
          </a:p>
        </p:txBody>
      </p:sp>
    </p:spTree>
    <p:extLst>
      <p:ext uri="{BB962C8B-B14F-4D97-AF65-F5344CB8AC3E}">
        <p14:creationId xmlns:p14="http://schemas.microsoft.com/office/powerpoint/2010/main" xmlns="" val="1826117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1259" y="0"/>
            <a:ext cx="8684741" cy="1143000"/>
          </a:xfrm>
        </p:spPr>
        <p:txBody>
          <a:bodyPr/>
          <a:lstStyle/>
          <a:p>
            <a:r>
              <a:rPr lang="en-ZA" dirty="0"/>
              <a:t>Clause </a:t>
            </a:r>
            <a:r>
              <a:rPr lang="en-ZA" dirty="0" smtClean="0"/>
              <a:t>3, Section 3A - </a:t>
            </a:r>
            <a:r>
              <a:rPr lang="en-ZA" dirty="0"/>
              <a:t>Public inputs</a:t>
            </a:r>
          </a:p>
        </p:txBody>
      </p:sp>
      <p:sp>
        <p:nvSpPr>
          <p:cNvPr id="3" name="Content Placeholder 2"/>
          <p:cNvSpPr>
            <a:spLocks noGrp="1"/>
          </p:cNvSpPr>
          <p:nvPr>
            <p:ph idx="1"/>
          </p:nvPr>
        </p:nvSpPr>
        <p:spPr>
          <a:xfrm>
            <a:off x="172995" y="1143000"/>
            <a:ext cx="9502346" cy="5578475"/>
          </a:xfrm>
        </p:spPr>
        <p:txBody>
          <a:bodyPr/>
          <a:lstStyle/>
          <a:p>
            <a:pPr algn="just"/>
            <a:r>
              <a:rPr lang="en-ZA" dirty="0" smtClean="0"/>
              <a:t>What happens to the performer’s rights after the 25 year period? </a:t>
            </a:r>
          </a:p>
          <a:p>
            <a:pPr lvl="1" algn="just"/>
            <a:r>
              <a:rPr lang="en-ZA" dirty="0" smtClean="0"/>
              <a:t>It should be clear that it reverts to the performer.</a:t>
            </a:r>
          </a:p>
          <a:p>
            <a:pPr algn="just"/>
            <a:r>
              <a:rPr lang="en-ZA" dirty="0" smtClean="0"/>
              <a:t>Issues of contractual freedom and the period of 25 years being limiting were raised.</a:t>
            </a:r>
          </a:p>
          <a:p>
            <a:pPr lvl="1" algn="just"/>
            <a:r>
              <a:rPr lang="en-ZA" dirty="0" smtClean="0"/>
              <a:t>These issues were already discussed under Copyright Amendment Bill and the same principles apply here.</a:t>
            </a:r>
            <a:endParaRPr lang="en-ZA" dirty="0"/>
          </a:p>
        </p:txBody>
      </p:sp>
      <p:sp>
        <p:nvSpPr>
          <p:cNvPr id="4" name="Slide Number Placeholder 3"/>
          <p:cNvSpPr>
            <a:spLocks noGrp="1"/>
          </p:cNvSpPr>
          <p:nvPr>
            <p:ph type="sldNum" sz="quarter" idx="12"/>
          </p:nvPr>
        </p:nvSpPr>
        <p:spPr/>
        <p:txBody>
          <a:bodyPr/>
          <a:lstStyle/>
          <a:p>
            <a:fld id="{D0FC67B8-CC4D-F143-A441-7A1B88FDA60D}" type="slidenum">
              <a:rPr lang="en-US" smtClean="0"/>
              <a:pPr/>
              <a:t>9</a:t>
            </a:fld>
            <a:endParaRPr lang="en-US"/>
          </a:p>
        </p:txBody>
      </p:sp>
    </p:spTree>
    <p:extLst>
      <p:ext uri="{BB962C8B-B14F-4D97-AF65-F5344CB8AC3E}">
        <p14:creationId xmlns:p14="http://schemas.microsoft.com/office/powerpoint/2010/main" xmlns="" val="572598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10016</TotalTime>
  <Words>2641</Words>
  <Application>Microsoft Office PowerPoint</Application>
  <PresentationFormat>A4 Paper (210x297 mm)</PresentationFormat>
  <Paragraphs>137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Performer’s Protection Amendment Bill   – Legal and drafting concerns;  and  - CLSO response to legal and drafting concerns raised by the public</vt:lpstr>
      <vt:lpstr>General comments from the public</vt:lpstr>
      <vt:lpstr>Long title – CLSO inputs</vt:lpstr>
      <vt:lpstr>Clause 1 – CLSO inputs</vt:lpstr>
      <vt:lpstr>Clause 1 - Public inputs</vt:lpstr>
      <vt:lpstr>Clause 2 – CLSO inputs</vt:lpstr>
      <vt:lpstr>Clause 2 - Public Inputs</vt:lpstr>
      <vt:lpstr>Clause 3, Section 3A – CLSO inputs</vt:lpstr>
      <vt:lpstr>Clause 3, Section 3A - Public inputs</vt:lpstr>
      <vt:lpstr>Clause 3, Section 3B – CLSO inputs</vt:lpstr>
      <vt:lpstr>Clause 4 – CLSO inputs (1)</vt:lpstr>
      <vt:lpstr>Clause 4 – CLSO inputs (2)</vt:lpstr>
      <vt:lpstr>Clause 5 – CLSO inputs</vt:lpstr>
      <vt:lpstr>Clause 6 – CLSO inputs</vt:lpstr>
      <vt:lpstr>END</vt:lpstr>
    </vt:vector>
  </TitlesOfParts>
  <Company>Parliament RSA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Lazola  Zantsi</dc:creator>
  <cp:lastModifiedBy>PUMZA</cp:lastModifiedBy>
  <cp:revision>115</cp:revision>
  <dcterms:created xsi:type="dcterms:W3CDTF">2014-02-24T08:25:55Z</dcterms:created>
  <dcterms:modified xsi:type="dcterms:W3CDTF">2018-10-11T13:28:38Z</dcterms:modified>
</cp:coreProperties>
</file>