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70" r:id="rId3"/>
  </p:sldMasterIdLst>
  <p:notesMasterIdLst>
    <p:notesMasterId r:id="rId52"/>
  </p:notesMasterIdLst>
  <p:handoutMasterIdLst>
    <p:handoutMasterId r:id="rId53"/>
  </p:handoutMasterIdLst>
  <p:sldIdLst>
    <p:sldId id="403" r:id="rId4"/>
    <p:sldId id="404" r:id="rId5"/>
    <p:sldId id="672" r:id="rId6"/>
    <p:sldId id="695" r:id="rId7"/>
    <p:sldId id="678" r:id="rId8"/>
    <p:sldId id="687" r:id="rId9"/>
    <p:sldId id="682" r:id="rId10"/>
    <p:sldId id="683" r:id="rId11"/>
    <p:sldId id="698" r:id="rId12"/>
    <p:sldId id="676" r:id="rId13"/>
    <p:sldId id="699" r:id="rId14"/>
    <p:sldId id="700" r:id="rId15"/>
    <p:sldId id="643" r:id="rId16"/>
    <p:sldId id="635" r:id="rId17"/>
    <p:sldId id="647" r:id="rId18"/>
    <p:sldId id="697" r:id="rId19"/>
    <p:sldId id="648" r:id="rId20"/>
    <p:sldId id="639" r:id="rId21"/>
    <p:sldId id="689" r:id="rId22"/>
    <p:sldId id="640" r:id="rId23"/>
    <p:sldId id="690" r:id="rId24"/>
    <p:sldId id="630" r:id="rId25"/>
    <p:sldId id="576" r:id="rId26"/>
    <p:sldId id="694" r:id="rId27"/>
    <p:sldId id="677" r:id="rId28"/>
    <p:sldId id="701" r:id="rId29"/>
    <p:sldId id="702" r:id="rId30"/>
    <p:sldId id="703" r:id="rId31"/>
    <p:sldId id="704" r:id="rId32"/>
    <p:sldId id="705" r:id="rId33"/>
    <p:sldId id="706" r:id="rId34"/>
    <p:sldId id="707" r:id="rId35"/>
    <p:sldId id="708" r:id="rId36"/>
    <p:sldId id="709" r:id="rId37"/>
    <p:sldId id="710" r:id="rId38"/>
    <p:sldId id="711" r:id="rId39"/>
    <p:sldId id="712" r:id="rId40"/>
    <p:sldId id="713" r:id="rId41"/>
    <p:sldId id="714" r:id="rId42"/>
    <p:sldId id="715" r:id="rId43"/>
    <p:sldId id="716" r:id="rId44"/>
    <p:sldId id="717" r:id="rId45"/>
    <p:sldId id="718" r:id="rId46"/>
    <p:sldId id="719" r:id="rId47"/>
    <p:sldId id="720" r:id="rId48"/>
    <p:sldId id="568" r:id="rId49"/>
    <p:sldId id="569" r:id="rId50"/>
    <p:sldId id="567" r:id="rId5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ulisile Medupe" initials="TM" lastIdx="3" clrIdx="0"/>
  <p:cmAuthor id="1" name="Thulani Khumalo" initials="TK" lastIdx="21" clrIdx="1"/>
  <p:cmAuthor id="2" name="Makoto Matlala" initials="MM" lastIdx="1" clrIdx="2"/>
  <p:cmAuthor id="3" name="Jimmy Chauke" initials="JC" lastIdx="1" clrIdx="3">
    <p:extLst/>
  </p:cmAuthor>
  <p:cmAuthor id="4" name="Evelyn Khanyi" initials="EK" lastIdx="9"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00FF00"/>
    <a:srgbClr val="B77727"/>
    <a:srgbClr val="DE0000"/>
    <a:srgbClr val="CCECFF"/>
    <a:srgbClr val="99FF33"/>
    <a:srgbClr val="800000"/>
    <a:srgbClr val="A99F1B"/>
    <a:srgbClr val="CAA53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3" autoAdjust="0"/>
    <p:restoredTop sz="96270" autoAdjust="0"/>
  </p:normalViewPr>
  <p:slideViewPr>
    <p:cSldViewPr>
      <p:cViewPr varScale="1">
        <p:scale>
          <a:sx n="112" d="100"/>
          <a:sy n="112" d="100"/>
        </p:scale>
        <p:origin x="-15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9.0277777777777762E-2"/>
          <c:y val="0.11342592592592596"/>
          <c:w val="0.81388888888888899"/>
          <c:h val="0.77314814814814814"/>
        </c:manualLayout>
      </c:layout>
      <c:pie3DChart>
        <c:varyColors val="1"/>
        <c:ser>
          <c:idx val="0"/>
          <c:order val="0"/>
          <c:dPt>
            <c:idx val="0"/>
            <c:spPr>
              <a:solidFill>
                <a:srgbClr val="00FF00"/>
              </a:solidFill>
            </c:spPr>
            <c:extLst xmlns:c16r2="http://schemas.microsoft.com/office/drawing/2015/06/chart">
              <c:ext xmlns:c16="http://schemas.microsoft.com/office/drawing/2014/chart" uri="{C3380CC4-5D6E-409C-BE32-E72D297353CC}">
                <c16:uniqueId val="{00000001-DC9E-4151-AD00-3E9BD7F07D01}"/>
              </c:ext>
            </c:extLst>
          </c:dPt>
          <c:dPt>
            <c:idx val="1"/>
            <c:spPr>
              <a:solidFill>
                <a:srgbClr val="FF0000"/>
              </a:solidFill>
            </c:spPr>
            <c:extLst xmlns:c16r2="http://schemas.microsoft.com/office/drawing/2015/06/chart">
              <c:ext xmlns:c16="http://schemas.microsoft.com/office/drawing/2014/chart" uri="{C3380CC4-5D6E-409C-BE32-E72D297353CC}">
                <c16:uniqueId val="{00000003-DC9E-4151-AD00-3E9BD7F07D01}"/>
              </c:ext>
            </c:extLst>
          </c:dPt>
          <c:dLbls>
            <c:dLbl>
              <c:idx val="0"/>
              <c:layout>
                <c:manualLayout>
                  <c:x val="-0.18179310717921568"/>
                  <c:y val="-0.40127821830155908"/>
                </c:manualLayout>
              </c:layout>
              <c:tx>
                <c:rich>
                  <a:bodyPr/>
                  <a:lstStyle/>
                  <a:p>
                    <a:pPr>
                      <a:defRPr sz="1400" b="1"/>
                    </a:pPr>
                    <a:r>
                      <a:rPr lang="en-US" sz="1400" dirty="0"/>
                      <a:t>Achieved
89% (24/27)</a:t>
                    </a:r>
                  </a:p>
                </c:rich>
              </c:tx>
              <c:spPr/>
              <c:dLblPos val="bestFit"/>
              <c:showCatName val="1"/>
              <c:showPercent val="1"/>
              <c:extLst xmlns:c16r2="http://schemas.microsoft.com/office/drawing/2015/06/chart">
                <c:ext xmlns:c16="http://schemas.microsoft.com/office/drawing/2014/chart" uri="{C3380CC4-5D6E-409C-BE32-E72D297353CC}">
                  <c16:uniqueId val="{00000001-DC9E-4151-AD00-3E9BD7F07D01}"/>
                </c:ext>
                <c:ext xmlns:c15="http://schemas.microsoft.com/office/drawing/2012/chart" uri="{CE6537A1-D6FC-4f65-9D91-7224C49458BB}"/>
              </c:extLst>
            </c:dLbl>
            <c:dLbl>
              <c:idx val="1"/>
              <c:layout>
                <c:manualLayout>
                  <c:x val="8.5740312384050027E-2"/>
                  <c:y val="0.12251512706265448"/>
                </c:manualLayout>
              </c:layout>
              <c:tx>
                <c:rich>
                  <a:bodyPr/>
                  <a:lstStyle/>
                  <a:p>
                    <a:pPr>
                      <a:defRPr sz="1400" b="1"/>
                    </a:pPr>
                    <a:r>
                      <a:rPr lang="en-US" sz="1400" dirty="0"/>
                      <a:t>Not Achieved
11% (3/27)</a:t>
                    </a:r>
                  </a:p>
                </c:rich>
              </c:tx>
              <c:spPr/>
              <c:dLblPos val="bestFit"/>
              <c:showCatName val="1"/>
              <c:showPercent val="1"/>
              <c:extLst xmlns:c16r2="http://schemas.microsoft.com/office/drawing/2015/06/chart">
                <c:ext xmlns:c16="http://schemas.microsoft.com/office/drawing/2014/chart" uri="{C3380CC4-5D6E-409C-BE32-E72D297353CC}">
                  <c16:uniqueId val="{00000003-DC9E-4151-AD00-3E9BD7F07D01}"/>
                </c:ext>
                <c:ext xmlns:c15="http://schemas.microsoft.com/office/drawing/2012/chart" uri="{CE6537A1-D6FC-4f65-9D91-7224C49458BB}"/>
              </c:extLst>
            </c:dLbl>
            <c:spPr>
              <a:noFill/>
              <a:ln>
                <a:noFill/>
              </a:ln>
              <a:effectLst/>
            </c:spPr>
            <c:txPr>
              <a:bodyPr/>
              <a:lstStyle/>
              <a:p>
                <a:pPr>
                  <a:defRPr sz="1400" b="1"/>
                </a:pPr>
                <a:endParaRPr lang="en-US"/>
              </a:p>
            </c:txPr>
            <c:dLblPos val="ctr"/>
            <c:showCatName val="1"/>
            <c:showPercent val="1"/>
            <c:showLeaderLines val="1"/>
            <c:extLst xmlns:c16r2="http://schemas.microsoft.com/office/drawing/2015/06/chart">
              <c:ext xmlns:c15="http://schemas.microsoft.com/office/drawing/2012/chart" uri="{CE6537A1-D6FC-4f65-9D91-7224C49458BB}"/>
            </c:extLst>
          </c:dLbls>
          <c:cat>
            <c:strRef>
              <c:f>Sheet4!$A$1:$A$2</c:f>
              <c:strCache>
                <c:ptCount val="2"/>
                <c:pt idx="0">
                  <c:v>Achieved</c:v>
                </c:pt>
                <c:pt idx="1">
                  <c:v>Not Achieved</c:v>
                </c:pt>
              </c:strCache>
            </c:strRef>
          </c:cat>
          <c:val>
            <c:numRef>
              <c:f>Sheet4!$B$1:$B$2</c:f>
              <c:numCache>
                <c:formatCode>0%</c:formatCode>
                <c:ptCount val="2"/>
                <c:pt idx="0">
                  <c:v>0.89000000000000012</c:v>
                </c:pt>
                <c:pt idx="1">
                  <c:v>0.11000000000000001</c:v>
                </c:pt>
              </c:numCache>
            </c:numRef>
          </c:val>
          <c:extLst xmlns:c16r2="http://schemas.microsoft.com/office/drawing/2015/06/chart">
            <c:ext xmlns:c16="http://schemas.microsoft.com/office/drawing/2014/chart" uri="{C3380CC4-5D6E-409C-BE32-E72D297353CC}">
              <c16:uniqueId val="{00000004-DC9E-4151-AD00-3E9BD7F07D01}"/>
            </c:ext>
          </c:extLst>
        </c:ser>
        <c:dLbls>
          <c:showCatName val="1"/>
          <c:showPercent val="1"/>
        </c:dLbls>
      </c:pie3DChart>
    </c:plotArea>
    <c:legend>
      <c:legendPos val="r"/>
      <c:legendEntry>
        <c:idx val="0"/>
        <c:txPr>
          <a:bodyPr/>
          <a:lstStyle/>
          <a:p>
            <a:pPr>
              <a:defRPr sz="1400" b="1"/>
            </a:pPr>
            <a:endParaRPr lang="en-US"/>
          </a:p>
        </c:txPr>
      </c:legendEntry>
      <c:legendEntry>
        <c:idx val="1"/>
        <c:txPr>
          <a:bodyPr/>
          <a:lstStyle/>
          <a:p>
            <a:pPr>
              <a:defRPr sz="1400" b="1"/>
            </a:pPr>
            <a:endParaRPr lang="en-US"/>
          </a:p>
        </c:txPr>
      </c:legendEntry>
      <c:layout>
        <c:manualLayout>
          <c:xMode val="edge"/>
          <c:yMode val="edge"/>
          <c:x val="0.29627454451961788"/>
          <c:y val="0.87419589017310007"/>
          <c:w val="0.47817789814266848"/>
          <c:h val="0.11921160965235462"/>
        </c:manualLayout>
      </c:layout>
      <c:txPr>
        <a:bodyPr/>
        <a:lstStyle/>
        <a:p>
          <a:pPr>
            <a:defRPr sz="1400" b="1"/>
          </a:pPr>
          <a:endParaRPr lang="en-US"/>
        </a:p>
      </c:txPr>
    </c:legend>
    <c:plotVisOnly val="1"/>
    <c:dispBlanksAs val="zero"/>
  </c:chart>
  <c:spPr>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5.3814310487240558E-2"/>
          <c:y val="3.2163742690058485E-2"/>
          <c:w val="0.84189776015225359"/>
          <c:h val="0.80099875673435561"/>
        </c:manualLayout>
      </c:layout>
      <c:bar3DChart>
        <c:barDir val="col"/>
        <c:grouping val="clustered"/>
        <c:ser>
          <c:idx val="0"/>
          <c:order val="0"/>
          <c:tx>
            <c:strRef>
              <c:f>Sheet1!$E$1</c:f>
              <c:strCache>
                <c:ptCount val="1"/>
                <c:pt idx="0">
                  <c:v>Achieved </c:v>
                </c:pt>
              </c:strCache>
            </c:strRef>
          </c:tx>
          <c:spPr>
            <a:solidFill>
              <a:srgbClr val="00FF00"/>
            </a:solidFill>
            <a:ln>
              <a:noFill/>
            </a:ln>
            <a:effectLst/>
            <a:sp3d/>
          </c:spPr>
          <c:dLbls>
            <c:dLbl>
              <c:idx val="0"/>
              <c:layout>
                <c:manualLayout>
                  <c:x val="1.9244003237561688E-2"/>
                  <c:y val="-1.1695906432748536E-2"/>
                </c:manualLayout>
              </c:layout>
              <c:tx>
                <c:rich>
                  <a:bodyPr/>
                  <a:lstStyle/>
                  <a:p>
                    <a:r>
                      <a:rPr lang="en-US" dirty="0" smtClean="0"/>
                      <a:t>100% (5/5</a:t>
                    </a:r>
                    <a:r>
                      <a:rPr lang="en-US" dirty="0"/>
                      <a:t>)</a:t>
                    </a:r>
                  </a:p>
                </c:rich>
              </c:tx>
              <c:showVal val="1"/>
              <c:extLst xmlns:c16r2="http://schemas.microsoft.com/office/drawing/2015/06/chart">
                <c:ext xmlns:c16="http://schemas.microsoft.com/office/drawing/2014/chart" uri="{C3380CC4-5D6E-409C-BE32-E72D297353CC}">
                  <c16:uniqueId val="{00000000-A9B0-4454-9545-3F66D0422A51}"/>
                </c:ext>
                <c:ext xmlns:c15="http://schemas.microsoft.com/office/drawing/2012/chart" uri="{CE6537A1-D6FC-4f65-9D91-7224C49458BB}"/>
              </c:extLst>
            </c:dLbl>
            <c:dLbl>
              <c:idx val="1"/>
              <c:layout>
                <c:manualLayout>
                  <c:x val="2.4018991267930397E-2"/>
                  <c:y val="-2.0467836257309944E-2"/>
                </c:manualLayout>
              </c:layout>
              <c:tx>
                <c:rich>
                  <a:bodyPr/>
                  <a:lstStyle/>
                  <a:p>
                    <a:r>
                      <a:rPr lang="en-US" dirty="0" smtClean="0"/>
                      <a:t>86% (6/7</a:t>
                    </a:r>
                    <a:r>
                      <a:rPr lang="en-US" dirty="0"/>
                      <a:t>)</a:t>
                    </a:r>
                  </a:p>
                </c:rich>
              </c:tx>
              <c:showVal val="1"/>
              <c:extLst xmlns:c16r2="http://schemas.microsoft.com/office/drawing/2015/06/chart">
                <c:ext xmlns:c16="http://schemas.microsoft.com/office/drawing/2014/chart" uri="{C3380CC4-5D6E-409C-BE32-E72D297353CC}">
                  <c16:uniqueId val="{00000001-A9B0-4454-9545-3F66D0422A51}"/>
                </c:ext>
                <c:ext xmlns:c15="http://schemas.microsoft.com/office/drawing/2012/chart" uri="{CE6537A1-D6FC-4f65-9D91-7224C49458BB}"/>
              </c:extLst>
            </c:dLbl>
            <c:dLbl>
              <c:idx val="2"/>
              <c:layout>
                <c:manualLayout>
                  <c:x val="3.0424055606045174E-2"/>
                  <c:y val="-1.7543859649122813E-2"/>
                </c:manualLayout>
              </c:layout>
              <c:tx>
                <c:rich>
                  <a:bodyPr/>
                  <a:lstStyle/>
                  <a:p>
                    <a:r>
                      <a:rPr lang="en-US" dirty="0" smtClean="0"/>
                      <a:t>100% (9/9</a:t>
                    </a:r>
                    <a:r>
                      <a:rPr lang="en-US" dirty="0"/>
                      <a:t>)</a:t>
                    </a:r>
                  </a:p>
                </c:rich>
              </c:tx>
              <c:showVal val="1"/>
              <c:extLst xmlns:c16r2="http://schemas.microsoft.com/office/drawing/2015/06/chart">
                <c:ext xmlns:c16="http://schemas.microsoft.com/office/drawing/2014/chart" uri="{C3380CC4-5D6E-409C-BE32-E72D297353CC}">
                  <c16:uniqueId val="{00000002-A9B0-4454-9545-3F66D0422A51}"/>
                </c:ext>
                <c:ext xmlns:c15="http://schemas.microsoft.com/office/drawing/2012/chart" uri="{CE6537A1-D6FC-4f65-9D91-7224C49458BB}"/>
              </c:extLst>
            </c:dLbl>
            <c:dLbl>
              <c:idx val="3"/>
              <c:layout>
                <c:manualLayout>
                  <c:x val="1.3052003334539338E-2"/>
                  <c:y val="-1.7543859649122813E-2"/>
                </c:manualLayout>
              </c:layout>
              <c:tx>
                <c:rich>
                  <a:bodyPr/>
                  <a:lstStyle/>
                  <a:p>
                    <a:r>
                      <a:rPr lang="en-US" dirty="0" smtClean="0"/>
                      <a:t>67% (4/6</a:t>
                    </a:r>
                    <a:r>
                      <a:rPr lang="en-US" dirty="0"/>
                      <a:t>)</a:t>
                    </a:r>
                  </a:p>
                </c:rich>
              </c:tx>
              <c:showVal val="1"/>
              <c:extLst xmlns:c16r2="http://schemas.microsoft.com/office/drawing/2015/06/chart">
                <c:ext xmlns:c16="http://schemas.microsoft.com/office/drawing/2014/chart" uri="{C3380CC4-5D6E-409C-BE32-E72D297353CC}">
                  <c16:uniqueId val="{00000003-A9B0-4454-9545-3F66D0422A5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Sheet1!$D$2:$D$5</c:f>
              <c:strCache>
                <c:ptCount val="4"/>
                <c:pt idx="0">
                  <c:v>Administration </c:v>
                </c:pt>
                <c:pt idx="1">
                  <c:v>Institutional Governance </c:v>
                </c:pt>
                <c:pt idx="2">
                  <c:v>Arts and Culture Promotion and Development </c:v>
                </c:pt>
                <c:pt idx="3">
                  <c:v>Heritage Preservation and Promotion </c:v>
                </c:pt>
              </c:strCache>
            </c:strRef>
          </c:cat>
          <c:val>
            <c:numRef>
              <c:f>Sheet1!$E$2:$E$5</c:f>
              <c:numCache>
                <c:formatCode>0%</c:formatCode>
                <c:ptCount val="4"/>
                <c:pt idx="0">
                  <c:v>1</c:v>
                </c:pt>
                <c:pt idx="1">
                  <c:v>0.8600000000000001</c:v>
                </c:pt>
                <c:pt idx="2">
                  <c:v>1</c:v>
                </c:pt>
                <c:pt idx="3">
                  <c:v>0.67000000000000015</c:v>
                </c:pt>
              </c:numCache>
            </c:numRef>
          </c:val>
          <c:extLst xmlns:c16r2="http://schemas.microsoft.com/office/drawing/2015/06/chart">
            <c:ext xmlns:c16="http://schemas.microsoft.com/office/drawing/2014/chart" uri="{C3380CC4-5D6E-409C-BE32-E72D297353CC}">
              <c16:uniqueId val="{00000004-A9B0-4454-9545-3F66D0422A51}"/>
            </c:ext>
          </c:extLst>
        </c:ser>
        <c:ser>
          <c:idx val="1"/>
          <c:order val="1"/>
          <c:tx>
            <c:strRef>
              <c:f>Sheet1!$F$1</c:f>
              <c:strCache>
                <c:ptCount val="1"/>
                <c:pt idx="0">
                  <c:v>Not Achieved </c:v>
                </c:pt>
              </c:strCache>
            </c:strRef>
          </c:tx>
          <c:spPr>
            <a:solidFill>
              <a:srgbClr val="FF0000"/>
            </a:solidFill>
            <a:ln>
              <a:noFill/>
            </a:ln>
            <a:effectLst/>
            <a:sp3d/>
          </c:spPr>
          <c:dLbls>
            <c:dLbl>
              <c:idx val="0"/>
              <c:layout>
                <c:manualLayout>
                  <c:x val="3.2416995520378369E-2"/>
                  <c:y val="-1.7543859649122813E-2"/>
                </c:manualLayout>
              </c:layout>
              <c:tx>
                <c:rich>
                  <a:bodyPr/>
                  <a:lstStyle/>
                  <a:p>
                    <a:r>
                      <a:rPr lang="en-US" dirty="0" smtClean="0"/>
                      <a:t>0% (0/5</a:t>
                    </a:r>
                    <a:r>
                      <a:rPr lang="en-US" dirty="0"/>
                      <a:t>)</a:t>
                    </a:r>
                  </a:p>
                </c:rich>
              </c:tx>
              <c:showVal val="1"/>
              <c:extLst xmlns:c16r2="http://schemas.microsoft.com/office/drawing/2015/06/chart">
                <c:ext xmlns:c16="http://schemas.microsoft.com/office/drawing/2014/chart" uri="{C3380CC4-5D6E-409C-BE32-E72D297353CC}">
                  <c16:uniqueId val="{00000005-A9B0-4454-9545-3F66D0422A51}"/>
                </c:ext>
                <c:ext xmlns:c15="http://schemas.microsoft.com/office/drawing/2012/chart" uri="{CE6537A1-D6FC-4f65-9D91-7224C49458BB}"/>
              </c:extLst>
            </c:dLbl>
            <c:dLbl>
              <c:idx val="1"/>
              <c:layout>
                <c:manualLayout>
                  <c:x val="4.0181268952604036E-2"/>
                  <c:y val="-1.4619883040935675E-2"/>
                </c:manualLayout>
              </c:layout>
              <c:tx>
                <c:rich>
                  <a:bodyPr/>
                  <a:lstStyle/>
                  <a:p>
                    <a:r>
                      <a:rPr lang="en-US" dirty="0" smtClean="0"/>
                      <a:t>14% (1/7</a:t>
                    </a:r>
                    <a:r>
                      <a:rPr lang="en-US" dirty="0"/>
                      <a:t>)</a:t>
                    </a:r>
                  </a:p>
                </c:rich>
              </c:tx>
              <c:showVal val="1"/>
              <c:extLst xmlns:c16r2="http://schemas.microsoft.com/office/drawing/2015/06/chart">
                <c:ext xmlns:c16="http://schemas.microsoft.com/office/drawing/2014/chart" uri="{C3380CC4-5D6E-409C-BE32-E72D297353CC}">
                  <c16:uniqueId val="{00000006-A9B0-4454-9545-3F66D0422A51}"/>
                </c:ext>
                <c:ext xmlns:c15="http://schemas.microsoft.com/office/drawing/2012/chart" uri="{CE6537A1-D6FC-4f65-9D91-7224C49458BB}"/>
              </c:extLst>
            </c:dLbl>
            <c:dLbl>
              <c:idx val="2"/>
              <c:layout>
                <c:manualLayout>
                  <c:x val="2.9577368585953921E-2"/>
                  <c:y val="-3.2163742690058485E-2"/>
                </c:manualLayout>
              </c:layout>
              <c:tx>
                <c:rich>
                  <a:bodyPr/>
                  <a:lstStyle/>
                  <a:p>
                    <a:r>
                      <a:rPr lang="en-US" dirty="0" smtClean="0"/>
                      <a:t>0%(0/9</a:t>
                    </a:r>
                    <a:r>
                      <a:rPr lang="en-US" dirty="0"/>
                      <a:t>)</a:t>
                    </a:r>
                  </a:p>
                </c:rich>
              </c:tx>
              <c:showVal val="1"/>
              <c:extLst xmlns:c16r2="http://schemas.microsoft.com/office/drawing/2015/06/chart">
                <c:ext xmlns:c16="http://schemas.microsoft.com/office/drawing/2014/chart" uri="{C3380CC4-5D6E-409C-BE32-E72D297353CC}">
                  <c16:uniqueId val="{00000007-A9B0-4454-9545-3F66D0422A51}"/>
                </c:ext>
                <c:ext xmlns:c15="http://schemas.microsoft.com/office/drawing/2012/chart" uri="{CE6537A1-D6FC-4f65-9D91-7224C49458BB}"/>
              </c:extLst>
            </c:dLbl>
            <c:dLbl>
              <c:idx val="3"/>
              <c:layout>
                <c:manualLayout>
                  <c:x val="4.0423363408839258E-2"/>
                  <c:y val="-2.9239766081871406E-2"/>
                </c:manualLayout>
              </c:layout>
              <c:tx>
                <c:rich>
                  <a:bodyPr/>
                  <a:lstStyle/>
                  <a:p>
                    <a:r>
                      <a:rPr lang="en-US" dirty="0" smtClean="0"/>
                      <a:t>33% (2/6</a:t>
                    </a:r>
                    <a:r>
                      <a:rPr lang="en-US" dirty="0"/>
                      <a:t>)</a:t>
                    </a:r>
                  </a:p>
                </c:rich>
              </c:tx>
              <c:showVal val="1"/>
              <c:extLst xmlns:c16r2="http://schemas.microsoft.com/office/drawing/2015/06/chart">
                <c:ext xmlns:c16="http://schemas.microsoft.com/office/drawing/2014/chart" uri="{C3380CC4-5D6E-409C-BE32-E72D297353CC}">
                  <c16:uniqueId val="{00000008-A9B0-4454-9545-3F66D0422A5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Sheet1!$D$2:$D$5</c:f>
              <c:strCache>
                <c:ptCount val="4"/>
                <c:pt idx="0">
                  <c:v>Administration </c:v>
                </c:pt>
                <c:pt idx="1">
                  <c:v>Institutional Governance </c:v>
                </c:pt>
                <c:pt idx="2">
                  <c:v>Arts and Culture Promotion and Development </c:v>
                </c:pt>
                <c:pt idx="3">
                  <c:v>Heritage Preservation and Promotion </c:v>
                </c:pt>
              </c:strCache>
            </c:strRef>
          </c:cat>
          <c:val>
            <c:numRef>
              <c:f>Sheet1!$F$2:$F$5</c:f>
              <c:numCache>
                <c:formatCode>0%</c:formatCode>
                <c:ptCount val="4"/>
                <c:pt idx="0">
                  <c:v>0</c:v>
                </c:pt>
                <c:pt idx="1">
                  <c:v>0.14000000000000001</c:v>
                </c:pt>
                <c:pt idx="2">
                  <c:v>0</c:v>
                </c:pt>
                <c:pt idx="3">
                  <c:v>0.33000000000000007</c:v>
                </c:pt>
              </c:numCache>
            </c:numRef>
          </c:val>
          <c:extLst xmlns:c16r2="http://schemas.microsoft.com/office/drawing/2015/06/chart">
            <c:ext xmlns:c16="http://schemas.microsoft.com/office/drawing/2014/chart" uri="{C3380CC4-5D6E-409C-BE32-E72D297353CC}">
              <c16:uniqueId val="{00000009-A9B0-4454-9545-3F66D0422A51}"/>
            </c:ext>
          </c:extLst>
        </c:ser>
        <c:dLbls/>
        <c:shape val="box"/>
        <c:axId val="88745856"/>
        <c:axId val="88747392"/>
        <c:axId val="0"/>
      </c:bar3DChart>
      <c:catAx>
        <c:axId val="8874585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88747392"/>
        <c:crosses val="autoZero"/>
        <c:auto val="1"/>
        <c:lblAlgn val="ctr"/>
        <c:lblOffset val="100"/>
      </c:catAx>
      <c:valAx>
        <c:axId val="88747392"/>
        <c:scaling>
          <c:orientation val="minMax"/>
        </c:scaling>
        <c:axPos val="l"/>
        <c:numFmt formatCode="0%"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88745856"/>
        <c:crosses val="autoZero"/>
        <c:crossBetween val="between"/>
      </c:valAx>
      <c:spPr>
        <a:noFill/>
        <a:ln>
          <a:noFill/>
        </a:ln>
        <a:effectLst/>
      </c:spPr>
    </c:plotArea>
    <c:legend>
      <c:legendPos val="b"/>
      <c:layout>
        <c:manualLayout>
          <c:xMode val="edge"/>
          <c:yMode val="edge"/>
          <c:x val="0.20959047430762268"/>
          <c:y val="0.9154415895381498"/>
          <c:w val="0.52878942514630567"/>
          <c:h val="6.7014550812727364E-2"/>
        </c:manualLayout>
      </c:layout>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AngAx val="1"/>
    </c:view3D>
    <c:plotArea>
      <c:layout/>
      <c:bar3DChart>
        <c:barDir val="col"/>
        <c:grouping val="clustered"/>
        <c:ser>
          <c:idx val="0"/>
          <c:order val="0"/>
          <c:tx>
            <c:strRef>
              <c:f>Sheet1!$G$4</c:f>
              <c:strCache>
                <c:ptCount val="1"/>
                <c:pt idx="0">
                  <c:v>Projected budget</c:v>
                </c:pt>
              </c:strCache>
            </c:strRef>
          </c:tx>
          <c:spPr>
            <a:solidFill>
              <a:schemeClr val="accent2"/>
            </a:solidFill>
          </c:spPr>
          <c:dLbls>
            <c:dLbl>
              <c:idx val="0"/>
              <c:layout>
                <c:manualLayout>
                  <c:x val="-1.6724674269908715E-2"/>
                  <c:y val="-2.0641586698700146E-2"/>
                </c:manualLayout>
              </c:layout>
              <c:tx>
                <c:rich>
                  <a:bodyPr/>
                  <a:lstStyle/>
                  <a:p>
                    <a:r>
                      <a:rPr lang="en-US" b="1" dirty="0"/>
                      <a:t>R75 mil</a:t>
                    </a:r>
                    <a:endParaRPr lang="en-US" dirty="0"/>
                  </a:p>
                </c:rich>
              </c:tx>
              <c:showVal val="1"/>
              <c:extLst xmlns:c16r2="http://schemas.microsoft.com/office/drawing/2015/06/chart">
                <c:ext xmlns:c16="http://schemas.microsoft.com/office/drawing/2014/chart" uri="{C3380CC4-5D6E-409C-BE32-E72D297353CC}">
                  <c16:uniqueId val="{00000000-EE4E-498C-85BA-29439AB29D76}"/>
                </c:ext>
                <c:ext xmlns:c15="http://schemas.microsoft.com/office/drawing/2012/chart" uri="{CE6537A1-D6FC-4f65-9D91-7224C49458BB}"/>
              </c:extLst>
            </c:dLbl>
            <c:dLbl>
              <c:idx val="1"/>
              <c:layout>
                <c:manualLayout>
                  <c:x val="0"/>
                  <c:y val="-1.754796342073103E-2"/>
                </c:manualLayout>
              </c:layout>
              <c:tx>
                <c:rich>
                  <a:bodyPr/>
                  <a:lstStyle/>
                  <a:p>
                    <a:r>
                      <a:rPr lang="en-US" b="1" dirty="0"/>
                      <a:t>R103 mil</a:t>
                    </a:r>
                    <a:endParaRPr lang="en-US" dirty="0"/>
                  </a:p>
                </c:rich>
              </c:tx>
              <c:showVal val="1"/>
              <c:extLst xmlns:c16r2="http://schemas.microsoft.com/office/drawing/2015/06/chart">
                <c:ext xmlns:c16="http://schemas.microsoft.com/office/drawing/2014/chart" uri="{C3380CC4-5D6E-409C-BE32-E72D297353CC}">
                  <c16:uniqueId val="{00000001-EE4E-498C-85BA-29439AB29D76}"/>
                </c:ext>
                <c:ext xmlns:c15="http://schemas.microsoft.com/office/drawing/2012/chart" uri="{CE6537A1-D6FC-4f65-9D91-7224C49458BB}"/>
              </c:extLst>
            </c:dLbl>
            <c:dLbl>
              <c:idx val="2"/>
              <c:layout>
                <c:manualLayout>
                  <c:x val="-3.8077106139933373E-3"/>
                  <c:y val="-1.8561484918793506E-2"/>
                </c:manualLayout>
              </c:layout>
              <c:tx>
                <c:rich>
                  <a:bodyPr/>
                  <a:lstStyle/>
                  <a:p>
                    <a:r>
                      <a:rPr lang="en-US" b="1" dirty="0"/>
                      <a:t>R314 mil</a:t>
                    </a:r>
                    <a:endParaRPr lang="en-US" dirty="0"/>
                  </a:p>
                </c:rich>
              </c:tx>
              <c:showVal val="1"/>
              <c:extLst xmlns:c16r2="http://schemas.microsoft.com/office/drawing/2015/06/chart">
                <c:ext xmlns:c16="http://schemas.microsoft.com/office/drawing/2014/chart" uri="{C3380CC4-5D6E-409C-BE32-E72D297353CC}">
                  <c16:uniqueId val="{00000002-EE4E-498C-85BA-29439AB29D76}"/>
                </c:ext>
                <c:ext xmlns:c15="http://schemas.microsoft.com/office/drawing/2012/chart" uri="{CE6537A1-D6FC-4f65-9D91-7224C49458BB}"/>
              </c:extLst>
            </c:dLbl>
            <c:dLbl>
              <c:idx val="3"/>
              <c:layout>
                <c:manualLayout>
                  <c:x val="-3.998096144693003E-2"/>
                  <c:y val="-1.5467904098994586E-2"/>
                </c:manualLayout>
              </c:layout>
              <c:tx>
                <c:rich>
                  <a:bodyPr/>
                  <a:lstStyle/>
                  <a:p>
                    <a:r>
                      <a:rPr lang="en-US" b="1" dirty="0"/>
                      <a:t>R555 mil</a:t>
                    </a:r>
                    <a:endParaRPr lang="en-US" dirty="0"/>
                  </a:p>
                </c:rich>
              </c:tx>
              <c:showVal val="1"/>
              <c:extLst xmlns:c16r2="http://schemas.microsoft.com/office/drawing/2015/06/chart">
                <c:ext xmlns:c16="http://schemas.microsoft.com/office/drawing/2014/chart" uri="{C3380CC4-5D6E-409C-BE32-E72D297353CC}">
                  <c16:uniqueId val="{00000003-EE4E-498C-85BA-29439AB29D76}"/>
                </c:ext>
                <c:ext xmlns:c15="http://schemas.microsoft.com/office/drawing/2012/chart" uri="{CE6537A1-D6FC-4f65-9D91-7224C49458BB}"/>
              </c:extLst>
            </c:dLbl>
            <c:spPr>
              <a:noFill/>
              <a:ln>
                <a:noFill/>
              </a:ln>
              <a:effectLst/>
            </c:spPr>
            <c:txPr>
              <a:bodyPr/>
              <a:lstStyle/>
              <a:p>
                <a:pPr>
                  <a:defRPr sz="900" b="1"/>
                </a:pPr>
                <a:endParaRPr lang="en-US"/>
              </a:p>
            </c:txPr>
            <c:showVal val="1"/>
            <c:extLst xmlns:c16r2="http://schemas.microsoft.com/office/drawing/2015/06/chart">
              <c:ext xmlns:c15="http://schemas.microsoft.com/office/drawing/2012/chart" uri="{CE6537A1-D6FC-4f65-9D91-7224C49458BB}">
                <c15:showLeaderLines val="0"/>
              </c:ext>
            </c:extLst>
          </c:dLbls>
          <c:cat>
            <c:strRef>
              <c:f>Sheet1!$F$5:$F$8</c:f>
              <c:strCache>
                <c:ptCount val="4"/>
                <c:pt idx="0">
                  <c:v>Administration</c:v>
                </c:pt>
                <c:pt idx="1">
                  <c:v>Institutional Governance</c:v>
                </c:pt>
                <c:pt idx="2">
                  <c:v>Arts &amp; Culture Promotion &amp; Development</c:v>
                </c:pt>
                <c:pt idx="3">
                  <c:v>Heritage Promotion &amp; Preservation</c:v>
                </c:pt>
              </c:strCache>
            </c:strRef>
          </c:cat>
          <c:val>
            <c:numRef>
              <c:f>Sheet1!$G$5:$G$8</c:f>
              <c:numCache>
                <c:formatCode>#,##0</c:formatCode>
                <c:ptCount val="4"/>
                <c:pt idx="0">
                  <c:v>75</c:v>
                </c:pt>
                <c:pt idx="1">
                  <c:v>103</c:v>
                </c:pt>
                <c:pt idx="2">
                  <c:v>314</c:v>
                </c:pt>
                <c:pt idx="3">
                  <c:v>555</c:v>
                </c:pt>
              </c:numCache>
            </c:numRef>
          </c:val>
          <c:extLst xmlns:c16r2="http://schemas.microsoft.com/office/drawing/2015/06/chart">
            <c:ext xmlns:c16="http://schemas.microsoft.com/office/drawing/2014/chart" uri="{C3380CC4-5D6E-409C-BE32-E72D297353CC}">
              <c16:uniqueId val="{00000004-EE4E-498C-85BA-29439AB29D76}"/>
            </c:ext>
          </c:extLst>
        </c:ser>
        <c:ser>
          <c:idx val="1"/>
          <c:order val="1"/>
          <c:tx>
            <c:strRef>
              <c:f>Sheet1!$H$4</c:f>
              <c:strCache>
                <c:ptCount val="1"/>
                <c:pt idx="0">
                  <c:v>Expenditure</c:v>
                </c:pt>
              </c:strCache>
            </c:strRef>
          </c:tx>
          <c:spPr>
            <a:solidFill>
              <a:schemeClr val="accent3">
                <a:lumMod val="50000"/>
              </a:schemeClr>
            </a:solidFill>
          </c:spPr>
          <c:dLbls>
            <c:dLbl>
              <c:idx val="0"/>
              <c:layout>
                <c:manualLayout>
                  <c:x val="4.4172055595355302E-2"/>
                  <c:y val="-1.9966097516942564E-2"/>
                </c:manualLayout>
              </c:layout>
              <c:tx>
                <c:rich>
                  <a:bodyPr/>
                  <a:lstStyle/>
                  <a:p>
                    <a:r>
                      <a:rPr lang="en-US" b="1" dirty="0"/>
                      <a:t>R62 mil (82%)</a:t>
                    </a:r>
                    <a:endParaRPr lang="en-US" dirty="0"/>
                  </a:p>
                </c:rich>
              </c:tx>
              <c:showVal val="1"/>
              <c:extLst xmlns:c16r2="http://schemas.microsoft.com/office/drawing/2015/06/chart">
                <c:ext xmlns:c16="http://schemas.microsoft.com/office/drawing/2014/chart" uri="{C3380CC4-5D6E-409C-BE32-E72D297353CC}">
                  <c16:uniqueId val="{00000005-EE4E-498C-85BA-29439AB29D76}"/>
                </c:ext>
                <c:ext xmlns:c15="http://schemas.microsoft.com/office/drawing/2012/chart" uri="{CE6537A1-D6FC-4f65-9D91-7224C49458BB}"/>
              </c:extLst>
            </c:dLbl>
            <c:dLbl>
              <c:idx val="1"/>
              <c:layout>
                <c:manualLayout>
                  <c:x val="4.0364408743856051E-2"/>
                  <c:y val="-2.0641586698700146E-2"/>
                </c:manualLayout>
              </c:layout>
              <c:tx>
                <c:rich>
                  <a:bodyPr/>
                  <a:lstStyle/>
                  <a:p>
                    <a:r>
                      <a:rPr lang="en-US" b="1" dirty="0"/>
                      <a:t>R27 mil (26%)</a:t>
                    </a:r>
                    <a:endParaRPr lang="en-US" dirty="0"/>
                  </a:p>
                </c:rich>
              </c:tx>
              <c:showVal val="1"/>
              <c:extLst xmlns:c16r2="http://schemas.microsoft.com/office/drawing/2015/06/chart">
                <c:ext xmlns:c16="http://schemas.microsoft.com/office/drawing/2014/chart" uri="{C3380CC4-5D6E-409C-BE32-E72D297353CC}">
                  <c16:uniqueId val="{00000006-EE4E-498C-85BA-29439AB29D76}"/>
                </c:ext>
                <c:ext xmlns:c15="http://schemas.microsoft.com/office/drawing/2012/chart" uri="{CE6537A1-D6FC-4f65-9D91-7224C49458BB}"/>
              </c:extLst>
            </c:dLbl>
            <c:dLbl>
              <c:idx val="2"/>
              <c:layout>
                <c:manualLayout>
                  <c:x val="5.5211803902903388E-2"/>
                  <c:y val="-2.1655065738592424E-2"/>
                </c:manualLayout>
              </c:layout>
              <c:tx>
                <c:rich>
                  <a:bodyPr/>
                  <a:lstStyle/>
                  <a:p>
                    <a:r>
                      <a:rPr lang="en-US" b="1" dirty="0"/>
                      <a:t>R298 mil (95%)</a:t>
                    </a:r>
                    <a:endParaRPr lang="en-US" dirty="0"/>
                  </a:p>
                </c:rich>
              </c:tx>
              <c:showVal val="1"/>
              <c:extLst xmlns:c16r2="http://schemas.microsoft.com/office/drawing/2015/06/chart">
                <c:ext xmlns:c16="http://schemas.microsoft.com/office/drawing/2014/chart" uri="{C3380CC4-5D6E-409C-BE32-E72D297353CC}">
                  <c16:uniqueId val="{00000007-EE4E-498C-85BA-29439AB29D76}"/>
                </c:ext>
                <c:ext xmlns:c15="http://schemas.microsoft.com/office/drawing/2012/chart" uri="{CE6537A1-D6FC-4f65-9D91-7224C49458BB}"/>
              </c:extLst>
            </c:dLbl>
            <c:dLbl>
              <c:idx val="3"/>
              <c:layout>
                <c:manualLayout>
                  <c:x val="4.493897229809727E-2"/>
                  <c:y val="-2.8571044189534496E-2"/>
                </c:manualLayout>
              </c:layout>
              <c:tx>
                <c:rich>
                  <a:bodyPr/>
                  <a:lstStyle/>
                  <a:p>
                    <a:r>
                      <a:rPr lang="en-US" b="1" dirty="0"/>
                      <a:t>R532 mil (96%)</a:t>
                    </a:r>
                    <a:endParaRPr lang="en-US" dirty="0"/>
                  </a:p>
                </c:rich>
              </c:tx>
              <c:showVal val="1"/>
              <c:extLst xmlns:c16r2="http://schemas.microsoft.com/office/drawing/2015/06/chart">
                <c:ext xmlns:c16="http://schemas.microsoft.com/office/drawing/2014/chart" uri="{C3380CC4-5D6E-409C-BE32-E72D297353CC}">
                  <c16:uniqueId val="{00000008-EE4E-498C-85BA-29439AB29D76}"/>
                </c:ext>
                <c:ext xmlns:c15="http://schemas.microsoft.com/office/drawing/2012/chart" uri="{CE6537A1-D6FC-4f65-9D91-7224C49458BB}"/>
              </c:extLst>
            </c:dLbl>
            <c:spPr>
              <a:noFill/>
              <a:ln>
                <a:noFill/>
              </a:ln>
              <a:effectLst/>
            </c:spPr>
            <c:txPr>
              <a:bodyPr/>
              <a:lstStyle/>
              <a:p>
                <a:pPr>
                  <a:defRPr sz="900" b="1"/>
                </a:pPr>
                <a:endParaRPr lang="en-US"/>
              </a:p>
            </c:txPr>
            <c:showVal val="1"/>
            <c:extLst xmlns:c16r2="http://schemas.microsoft.com/office/drawing/2015/06/chart">
              <c:ext xmlns:c15="http://schemas.microsoft.com/office/drawing/2012/chart" uri="{CE6537A1-D6FC-4f65-9D91-7224C49458BB}">
                <c15:showLeaderLines val="0"/>
              </c:ext>
            </c:extLst>
          </c:dLbls>
          <c:cat>
            <c:strRef>
              <c:f>Sheet1!$F$5:$F$8</c:f>
              <c:strCache>
                <c:ptCount val="4"/>
                <c:pt idx="0">
                  <c:v>Administration</c:v>
                </c:pt>
                <c:pt idx="1">
                  <c:v>Institutional Governance</c:v>
                </c:pt>
                <c:pt idx="2">
                  <c:v>Arts &amp; Culture Promotion &amp; Development</c:v>
                </c:pt>
                <c:pt idx="3">
                  <c:v>Heritage Promotion &amp; Preservation</c:v>
                </c:pt>
              </c:strCache>
            </c:strRef>
          </c:cat>
          <c:val>
            <c:numRef>
              <c:f>Sheet1!$H$5:$H$8</c:f>
              <c:numCache>
                <c:formatCode>#,##0</c:formatCode>
                <c:ptCount val="4"/>
                <c:pt idx="0">
                  <c:v>62</c:v>
                </c:pt>
                <c:pt idx="1">
                  <c:v>27</c:v>
                </c:pt>
                <c:pt idx="2">
                  <c:v>298</c:v>
                </c:pt>
                <c:pt idx="3">
                  <c:v>532</c:v>
                </c:pt>
              </c:numCache>
            </c:numRef>
          </c:val>
          <c:extLst xmlns:c16r2="http://schemas.microsoft.com/office/drawing/2015/06/chart">
            <c:ext xmlns:c16="http://schemas.microsoft.com/office/drawing/2014/chart" uri="{C3380CC4-5D6E-409C-BE32-E72D297353CC}">
              <c16:uniqueId val="{00000009-EE4E-498C-85BA-29439AB29D76}"/>
            </c:ext>
          </c:extLst>
        </c:ser>
        <c:dLbls>
          <c:showVal val="1"/>
        </c:dLbls>
        <c:shape val="box"/>
        <c:axId val="154227072"/>
        <c:axId val="154228608"/>
        <c:axId val="0"/>
      </c:bar3DChart>
      <c:catAx>
        <c:axId val="154227072"/>
        <c:scaling>
          <c:orientation val="minMax"/>
        </c:scaling>
        <c:axPos val="b"/>
        <c:numFmt formatCode="General" sourceLinked="0"/>
        <c:tickLblPos val="nextTo"/>
        <c:txPr>
          <a:bodyPr/>
          <a:lstStyle/>
          <a:p>
            <a:pPr>
              <a:defRPr sz="1000" b="1"/>
            </a:pPr>
            <a:endParaRPr lang="en-US"/>
          </a:p>
        </c:txPr>
        <c:crossAx val="154228608"/>
        <c:crosses val="autoZero"/>
        <c:auto val="1"/>
        <c:lblAlgn val="ctr"/>
        <c:lblOffset val="100"/>
      </c:catAx>
      <c:valAx>
        <c:axId val="154228608"/>
        <c:scaling>
          <c:orientation val="minMax"/>
        </c:scaling>
        <c:axPos val="l"/>
        <c:majorGridlines/>
        <c:numFmt formatCode="#,##0" sourceLinked="1"/>
        <c:tickLblPos val="nextTo"/>
        <c:txPr>
          <a:bodyPr/>
          <a:lstStyle/>
          <a:p>
            <a:pPr>
              <a:defRPr sz="900" b="1"/>
            </a:pPr>
            <a:endParaRPr lang="en-US"/>
          </a:p>
        </c:txPr>
        <c:crossAx val="154227072"/>
        <c:crosses val="autoZero"/>
        <c:crossBetween val="between"/>
      </c:valAx>
    </c:plotArea>
    <c:legend>
      <c:legendPos val="b"/>
      <c:layout>
        <c:manualLayout>
          <c:xMode val="edge"/>
          <c:yMode val="edge"/>
          <c:x val="0.27538463159265841"/>
          <c:y val="0.93696143136873689"/>
          <c:w val="0.43098551789264811"/>
          <c:h val="4.6503947478057979E-2"/>
        </c:manualLayout>
      </c:layout>
      <c:txPr>
        <a:bodyPr/>
        <a:lstStyle/>
        <a:p>
          <a:pPr>
            <a:defRPr sz="1000" b="1"/>
          </a:pPr>
          <a:endParaRPr lang="en-US"/>
        </a:p>
      </c:txPr>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AngAx val="1"/>
    </c:view3D>
    <c:plotArea>
      <c:layout/>
      <c:bar3DChart>
        <c:barDir val="col"/>
        <c:grouping val="clustered"/>
        <c:ser>
          <c:idx val="0"/>
          <c:order val="0"/>
          <c:tx>
            <c:strRef>
              <c:f>Sheet2!$G$3</c:f>
              <c:strCache>
                <c:ptCount val="1"/>
                <c:pt idx="0">
                  <c:v>Projected budget</c:v>
                </c:pt>
              </c:strCache>
            </c:strRef>
          </c:tx>
          <c:spPr>
            <a:solidFill>
              <a:schemeClr val="accent6">
                <a:lumMod val="50000"/>
              </a:schemeClr>
            </a:solidFill>
          </c:spPr>
          <c:dLbls>
            <c:dLbl>
              <c:idx val="2"/>
              <c:layout>
                <c:manualLayout>
                  <c:x val="-1.8811455354909044E-2"/>
                  <c:y val="0"/>
                </c:manualLayout>
              </c:layout>
              <c:showVal val="1"/>
              <c:extLst xmlns:c16r2="http://schemas.microsoft.com/office/drawing/2015/06/chart">
                <c:ext xmlns:c16="http://schemas.microsoft.com/office/drawing/2014/chart" uri="{C3380CC4-5D6E-409C-BE32-E72D297353CC}">
                  <c16:uniqueId val="{00000000-21E7-4006-A0B4-5CDD3C143100}"/>
                </c:ext>
                <c:ext xmlns:c15="http://schemas.microsoft.com/office/drawing/2012/chart" uri="{CE6537A1-D6FC-4f65-9D91-7224C49458BB}"/>
              </c:extLst>
            </c:dLbl>
            <c:dLbl>
              <c:idx val="3"/>
              <c:layout>
                <c:manualLayout>
                  <c:x val="0"/>
                  <c:y val="5.5210489993098707E-3"/>
                </c:manualLayout>
              </c:layout>
              <c:showVal val="1"/>
              <c:extLst xmlns:c16r2="http://schemas.microsoft.com/office/drawing/2015/06/chart">
                <c:ext xmlns:c16="http://schemas.microsoft.com/office/drawing/2014/chart" uri="{C3380CC4-5D6E-409C-BE32-E72D297353CC}">
                  <c16:uniqueId val="{00000001-21E7-4006-A0B4-5CDD3C143100}"/>
                </c:ext>
                <c:ext xmlns:c15="http://schemas.microsoft.com/office/drawing/2012/chart" uri="{CE6537A1-D6FC-4f65-9D91-7224C49458BB}"/>
              </c:extLst>
            </c:dLbl>
            <c:dLbl>
              <c:idx val="5"/>
              <c:layout>
                <c:manualLayout>
                  <c:x val="0"/>
                  <c:y val="8.2815734989648056E-3"/>
                </c:manualLayout>
              </c:layout>
              <c:showVal val="1"/>
              <c:extLst xmlns:c16r2="http://schemas.microsoft.com/office/drawing/2015/06/chart">
                <c:ext xmlns:c16="http://schemas.microsoft.com/office/drawing/2014/chart" uri="{C3380CC4-5D6E-409C-BE32-E72D297353CC}">
                  <c16:uniqueId val="{00000002-21E7-4006-A0B4-5CDD3C143100}"/>
                </c:ext>
                <c:ext xmlns:c15="http://schemas.microsoft.com/office/drawing/2012/chart" uri="{CE6537A1-D6FC-4f65-9D91-7224C49458BB}"/>
              </c:extLst>
            </c:dLbl>
            <c:spPr>
              <a:noFill/>
              <a:ln>
                <a:noFill/>
              </a:ln>
              <a:effectLst/>
            </c:spPr>
            <c:txPr>
              <a:bodyPr/>
              <a:lstStyle/>
              <a:p>
                <a:pPr>
                  <a:defRPr sz="900" b="1"/>
                </a:pPr>
                <a:endParaRPr lang="en-US"/>
              </a:p>
            </c:txPr>
            <c:showVal val="1"/>
            <c:extLst xmlns:c16r2="http://schemas.microsoft.com/office/drawing/2015/06/chart">
              <c:ext xmlns:c15="http://schemas.microsoft.com/office/drawing/2012/chart" uri="{CE6537A1-D6FC-4f65-9D91-7224C49458BB}">
                <c15:showLeaderLines val="0"/>
              </c:ext>
            </c:extLst>
          </c:dLbls>
          <c:cat>
            <c:strRef>
              <c:f>Sheet2!$F$4:$F$20</c:f>
              <c:strCache>
                <c:ptCount val="17"/>
                <c:pt idx="0">
                  <c:v>Compensation  of Employees</c:v>
                </c:pt>
                <c:pt idx="1">
                  <c:v>Goods &amp; Services </c:v>
                </c:pt>
                <c:pt idx="2">
                  <c:v>Provinces &amp; Municipalities </c:v>
                </c:pt>
                <c:pt idx="3">
                  <c:v>Dept Agencies &amp; Accounts (Cur)</c:v>
                </c:pt>
                <c:pt idx="4">
                  <c:v>Dept Agencies &amp; Accounts (Cap)</c:v>
                </c:pt>
                <c:pt idx="5">
                  <c:v>Non Profit Org (Cur)</c:v>
                </c:pt>
                <c:pt idx="6">
                  <c:v>Non Profit Org (Cap)</c:v>
                </c:pt>
                <c:pt idx="7">
                  <c:v>Households</c:v>
                </c:pt>
                <c:pt idx="8">
                  <c:v>Public Corporations (Cur)</c:v>
                </c:pt>
                <c:pt idx="9">
                  <c:v>Public Corporations (Cap)</c:v>
                </c:pt>
                <c:pt idx="10">
                  <c:v>Foreign Gov &amp; International Org</c:v>
                </c:pt>
                <c:pt idx="11">
                  <c:v>Heritage Assets</c:v>
                </c:pt>
                <c:pt idx="12">
                  <c:v>Machinery and equipment</c:v>
                </c:pt>
                <c:pt idx="13">
                  <c:v>Software and other intangible</c:v>
                </c:pt>
                <c:pt idx="14">
                  <c:v>Payments for financial assets</c:v>
                </c:pt>
                <c:pt idx="15">
                  <c:v>Higher Education Institutions</c:v>
                </c:pt>
                <c:pt idx="16">
                  <c:v>Interest and rent on land</c:v>
                </c:pt>
              </c:strCache>
            </c:strRef>
          </c:cat>
          <c:val>
            <c:numRef>
              <c:f>Sheet2!$G$4:$G$20</c:f>
              <c:numCache>
                <c:formatCode>#,##0</c:formatCode>
                <c:ptCount val="17"/>
                <c:pt idx="0">
                  <c:v>62</c:v>
                </c:pt>
                <c:pt idx="1">
                  <c:v>99</c:v>
                </c:pt>
                <c:pt idx="2">
                  <c:v>252</c:v>
                </c:pt>
                <c:pt idx="3">
                  <c:v>430</c:v>
                </c:pt>
                <c:pt idx="4">
                  <c:v>15</c:v>
                </c:pt>
                <c:pt idx="5">
                  <c:v>74</c:v>
                </c:pt>
                <c:pt idx="6">
                  <c:v>3</c:v>
                </c:pt>
                <c:pt idx="7">
                  <c:v>14</c:v>
                </c:pt>
                <c:pt idx="8">
                  <c:v>46</c:v>
                </c:pt>
                <c:pt idx="9">
                  <c:v>5</c:v>
                </c:pt>
                <c:pt idx="10">
                  <c:v>1</c:v>
                </c:pt>
                <c:pt idx="11">
                  <c:v>44</c:v>
                </c:pt>
                <c:pt idx="12" formatCode="General">
                  <c:v>0</c:v>
                </c:pt>
                <c:pt idx="13" formatCode="General">
                  <c:v>0</c:v>
                </c:pt>
                <c:pt idx="14" formatCode="General">
                  <c:v>0</c:v>
                </c:pt>
                <c:pt idx="15">
                  <c:v>2</c:v>
                </c:pt>
                <c:pt idx="16" formatCode="General">
                  <c:v>0</c:v>
                </c:pt>
              </c:numCache>
            </c:numRef>
          </c:val>
          <c:extLst xmlns:c16r2="http://schemas.microsoft.com/office/drawing/2015/06/chart">
            <c:ext xmlns:c16="http://schemas.microsoft.com/office/drawing/2014/chart" uri="{C3380CC4-5D6E-409C-BE32-E72D297353CC}">
              <c16:uniqueId val="{00000003-21E7-4006-A0B4-5CDD3C143100}"/>
            </c:ext>
          </c:extLst>
        </c:ser>
        <c:ser>
          <c:idx val="1"/>
          <c:order val="1"/>
          <c:tx>
            <c:strRef>
              <c:f>Sheet2!$H$3</c:f>
              <c:strCache>
                <c:ptCount val="1"/>
                <c:pt idx="0">
                  <c:v>Expenditure</c:v>
                </c:pt>
              </c:strCache>
            </c:strRef>
          </c:tx>
          <c:spPr>
            <a:solidFill>
              <a:schemeClr val="accent3">
                <a:lumMod val="50000"/>
              </a:schemeClr>
            </a:solidFill>
          </c:spPr>
          <c:dLbls>
            <c:dLbl>
              <c:idx val="0"/>
              <c:layout>
                <c:manualLayout>
                  <c:x val="0"/>
                  <c:y val="5.5210489993098707E-3"/>
                </c:manualLayout>
              </c:layout>
              <c:showVal val="1"/>
              <c:extLst xmlns:c16r2="http://schemas.microsoft.com/office/drawing/2015/06/chart">
                <c:ext xmlns:c16="http://schemas.microsoft.com/office/drawing/2014/chart" uri="{C3380CC4-5D6E-409C-BE32-E72D297353CC}">
                  <c16:uniqueId val="{00000004-21E7-4006-A0B4-5CDD3C143100}"/>
                </c:ext>
                <c:ext xmlns:c15="http://schemas.microsoft.com/office/drawing/2012/chart" uri="{CE6537A1-D6FC-4f65-9D91-7224C49458BB}"/>
              </c:extLst>
            </c:dLbl>
            <c:dLbl>
              <c:idx val="1"/>
              <c:layout>
                <c:manualLayout>
                  <c:x val="6.8405292199669116E-3"/>
                  <c:y val="0"/>
                </c:manualLayout>
              </c:layout>
              <c:tx>
                <c:rich>
                  <a:bodyPr/>
                  <a:lstStyle/>
                  <a:p>
                    <a:r>
                      <a:rPr lang="en-US" sz="800" b="1" dirty="0"/>
                      <a:t>7</a:t>
                    </a:r>
                    <a:r>
                      <a:rPr lang="en-US" b="1" dirty="0"/>
                      <a:t>9</a:t>
                    </a:r>
                    <a:endParaRPr lang="en-US" dirty="0"/>
                  </a:p>
                </c:rich>
              </c:tx>
              <c:showVal val="1"/>
              <c:extLst xmlns:c16r2="http://schemas.microsoft.com/office/drawing/2015/06/chart">
                <c:ext xmlns:c16="http://schemas.microsoft.com/office/drawing/2014/chart" uri="{C3380CC4-5D6E-409C-BE32-E72D297353CC}">
                  <c16:uniqueId val="{00000005-21E7-4006-A0B4-5CDD3C143100}"/>
                </c:ext>
                <c:ext xmlns:c15="http://schemas.microsoft.com/office/drawing/2012/chart" uri="{CE6537A1-D6FC-4f65-9D91-7224C49458BB}"/>
              </c:extLst>
            </c:dLbl>
            <c:dLbl>
              <c:idx val="3"/>
              <c:layout>
                <c:manualLayout>
                  <c:x val="1.1970926134942099E-2"/>
                  <c:y val="-2.7605244996549354E-3"/>
                </c:manualLayout>
              </c:layout>
              <c:showVal val="1"/>
              <c:extLst xmlns:c16r2="http://schemas.microsoft.com/office/drawing/2015/06/chart">
                <c:ext xmlns:c16="http://schemas.microsoft.com/office/drawing/2014/chart" uri="{C3380CC4-5D6E-409C-BE32-E72D297353CC}">
                  <c16:uniqueId val="{00000006-21E7-4006-A0B4-5CDD3C143100}"/>
                </c:ext>
                <c:ext xmlns:c15="http://schemas.microsoft.com/office/drawing/2012/chart" uri="{CE6537A1-D6FC-4f65-9D91-7224C49458BB}"/>
              </c:extLst>
            </c:dLbl>
            <c:dLbl>
              <c:idx val="5"/>
              <c:layout>
                <c:manualLayout>
                  <c:x val="8.5506615249586436E-3"/>
                  <c:y val="5.5210489993098707E-3"/>
                </c:manualLayout>
              </c:layout>
              <c:showVal val="1"/>
              <c:extLst xmlns:c16r2="http://schemas.microsoft.com/office/drawing/2015/06/chart">
                <c:ext xmlns:c16="http://schemas.microsoft.com/office/drawing/2014/chart" uri="{C3380CC4-5D6E-409C-BE32-E72D297353CC}">
                  <c16:uniqueId val="{00000007-21E7-4006-A0B4-5CDD3C143100}"/>
                </c:ext>
                <c:ext xmlns:c15="http://schemas.microsoft.com/office/drawing/2012/chart" uri="{CE6537A1-D6FC-4f65-9D91-7224C49458BB}"/>
              </c:extLst>
            </c:dLbl>
            <c:dLbl>
              <c:idx val="8"/>
              <c:layout>
                <c:manualLayout>
                  <c:x val="3.4202646099834567E-3"/>
                  <c:y val="2.7605244996549354E-3"/>
                </c:manualLayout>
              </c:layout>
              <c:showVal val="1"/>
              <c:extLst xmlns:c16r2="http://schemas.microsoft.com/office/drawing/2015/06/chart">
                <c:ext xmlns:c16="http://schemas.microsoft.com/office/drawing/2014/chart" uri="{C3380CC4-5D6E-409C-BE32-E72D297353CC}">
                  <c16:uniqueId val="{00000008-21E7-4006-A0B4-5CDD3C143100}"/>
                </c:ext>
                <c:ext xmlns:c15="http://schemas.microsoft.com/office/drawing/2012/chart" uri="{CE6537A1-D6FC-4f65-9D91-7224C49458BB}"/>
              </c:extLst>
            </c:dLbl>
            <c:dLbl>
              <c:idx val="11"/>
              <c:layout>
                <c:manualLayout>
                  <c:x val="5.1303969149751848E-3"/>
                  <c:y val="2.7605244996549354E-3"/>
                </c:manualLayout>
              </c:layout>
              <c:showVal val="1"/>
              <c:extLst xmlns:c16r2="http://schemas.microsoft.com/office/drawing/2015/06/chart">
                <c:ext xmlns:c16="http://schemas.microsoft.com/office/drawing/2014/chart" uri="{C3380CC4-5D6E-409C-BE32-E72D297353CC}">
                  <c16:uniqueId val="{00000009-21E7-4006-A0B4-5CDD3C143100}"/>
                </c:ext>
                <c:ext xmlns:c15="http://schemas.microsoft.com/office/drawing/2012/chart" uri="{CE6537A1-D6FC-4f65-9D91-7224C49458BB}"/>
              </c:extLst>
            </c:dLbl>
            <c:spPr>
              <a:noFill/>
              <a:ln>
                <a:noFill/>
              </a:ln>
              <a:effectLst/>
            </c:spPr>
            <c:txPr>
              <a:bodyPr/>
              <a:lstStyle/>
              <a:p>
                <a:pPr>
                  <a:defRPr sz="900" b="1"/>
                </a:pPr>
                <a:endParaRPr lang="en-US"/>
              </a:p>
            </c:txPr>
            <c:showVal val="1"/>
            <c:extLst xmlns:c16r2="http://schemas.microsoft.com/office/drawing/2015/06/chart">
              <c:ext xmlns:c15="http://schemas.microsoft.com/office/drawing/2012/chart" uri="{CE6537A1-D6FC-4f65-9D91-7224C49458BB}">
                <c15:showLeaderLines val="0"/>
              </c:ext>
            </c:extLst>
          </c:dLbls>
          <c:cat>
            <c:strRef>
              <c:f>Sheet2!$F$4:$F$20</c:f>
              <c:strCache>
                <c:ptCount val="17"/>
                <c:pt idx="0">
                  <c:v>Compensation  of Employees</c:v>
                </c:pt>
                <c:pt idx="1">
                  <c:v>Goods &amp; Services </c:v>
                </c:pt>
                <c:pt idx="2">
                  <c:v>Provinces &amp; Municipalities </c:v>
                </c:pt>
                <c:pt idx="3">
                  <c:v>Dept Agencies &amp; Accounts (Cur)</c:v>
                </c:pt>
                <c:pt idx="4">
                  <c:v>Dept Agencies &amp; Accounts (Cap)</c:v>
                </c:pt>
                <c:pt idx="5">
                  <c:v>Non Profit Org (Cur)</c:v>
                </c:pt>
                <c:pt idx="6">
                  <c:v>Non Profit Org (Cap)</c:v>
                </c:pt>
                <c:pt idx="7">
                  <c:v>Households</c:v>
                </c:pt>
                <c:pt idx="8">
                  <c:v>Public Corporations (Cur)</c:v>
                </c:pt>
                <c:pt idx="9">
                  <c:v>Public Corporations (Cap)</c:v>
                </c:pt>
                <c:pt idx="10">
                  <c:v>Foreign Gov &amp; International Org</c:v>
                </c:pt>
                <c:pt idx="11">
                  <c:v>Heritage Assets</c:v>
                </c:pt>
                <c:pt idx="12">
                  <c:v>Machinery and equipment</c:v>
                </c:pt>
                <c:pt idx="13">
                  <c:v>Software and other intangible</c:v>
                </c:pt>
                <c:pt idx="14">
                  <c:v>Payments for financial assets</c:v>
                </c:pt>
                <c:pt idx="15">
                  <c:v>Higher Education Institutions</c:v>
                </c:pt>
                <c:pt idx="16">
                  <c:v>Interest and rent on land</c:v>
                </c:pt>
              </c:strCache>
            </c:strRef>
          </c:cat>
          <c:val>
            <c:numRef>
              <c:f>Sheet2!$H$4:$H$20</c:f>
              <c:numCache>
                <c:formatCode>#,##0</c:formatCode>
                <c:ptCount val="17"/>
                <c:pt idx="0">
                  <c:v>55</c:v>
                </c:pt>
                <c:pt idx="1">
                  <c:v>79</c:v>
                </c:pt>
                <c:pt idx="2">
                  <c:v>252</c:v>
                </c:pt>
                <c:pt idx="3">
                  <c:v>407</c:v>
                </c:pt>
                <c:pt idx="4">
                  <c:v>3</c:v>
                </c:pt>
                <c:pt idx="5">
                  <c:v>55</c:v>
                </c:pt>
                <c:pt idx="6">
                  <c:v>3</c:v>
                </c:pt>
                <c:pt idx="7">
                  <c:v>8</c:v>
                </c:pt>
                <c:pt idx="8">
                  <c:v>33</c:v>
                </c:pt>
                <c:pt idx="9">
                  <c:v>8</c:v>
                </c:pt>
                <c:pt idx="10" formatCode="General">
                  <c:v>0</c:v>
                </c:pt>
                <c:pt idx="11" formatCode="General">
                  <c:v>0</c:v>
                </c:pt>
                <c:pt idx="12">
                  <c:v>6</c:v>
                </c:pt>
                <c:pt idx="13" formatCode="General">
                  <c:v>1</c:v>
                </c:pt>
                <c:pt idx="14" formatCode="General">
                  <c:v>0</c:v>
                </c:pt>
                <c:pt idx="15" formatCode="General">
                  <c:v>0</c:v>
                </c:pt>
                <c:pt idx="16">
                  <c:v>9</c:v>
                </c:pt>
              </c:numCache>
            </c:numRef>
          </c:val>
          <c:extLst xmlns:c16r2="http://schemas.microsoft.com/office/drawing/2015/06/chart">
            <c:ext xmlns:c16="http://schemas.microsoft.com/office/drawing/2014/chart" uri="{C3380CC4-5D6E-409C-BE32-E72D297353CC}">
              <c16:uniqueId val="{0000000A-21E7-4006-A0B4-5CDD3C143100}"/>
            </c:ext>
          </c:extLst>
        </c:ser>
        <c:dLbls/>
        <c:shape val="box"/>
        <c:axId val="155808128"/>
        <c:axId val="155809664"/>
        <c:axId val="0"/>
      </c:bar3DChart>
      <c:catAx>
        <c:axId val="155808128"/>
        <c:scaling>
          <c:orientation val="minMax"/>
        </c:scaling>
        <c:axPos val="b"/>
        <c:numFmt formatCode="General" sourceLinked="0"/>
        <c:tickLblPos val="nextTo"/>
        <c:txPr>
          <a:bodyPr/>
          <a:lstStyle/>
          <a:p>
            <a:pPr>
              <a:defRPr sz="900" b="1">
                <a:solidFill>
                  <a:sysClr val="windowText" lastClr="000000"/>
                </a:solidFill>
              </a:defRPr>
            </a:pPr>
            <a:endParaRPr lang="en-US"/>
          </a:p>
        </c:txPr>
        <c:crossAx val="155809664"/>
        <c:crosses val="autoZero"/>
        <c:auto val="1"/>
        <c:lblAlgn val="ctr"/>
        <c:lblOffset val="100"/>
      </c:catAx>
      <c:valAx>
        <c:axId val="155809664"/>
        <c:scaling>
          <c:orientation val="minMax"/>
        </c:scaling>
        <c:axPos val="l"/>
        <c:majorGridlines/>
        <c:numFmt formatCode="#,##0" sourceLinked="1"/>
        <c:tickLblPos val="nextTo"/>
        <c:txPr>
          <a:bodyPr/>
          <a:lstStyle/>
          <a:p>
            <a:pPr>
              <a:defRPr sz="900" b="1"/>
            </a:pPr>
            <a:endParaRPr lang="en-US"/>
          </a:p>
        </c:txPr>
        <c:crossAx val="155808128"/>
        <c:crosses val="autoZero"/>
        <c:crossBetween val="between"/>
      </c:valAx>
    </c:plotArea>
    <c:legend>
      <c:legendPos val="b"/>
      <c:txPr>
        <a:bodyPr/>
        <a:lstStyle/>
        <a:p>
          <a:pPr>
            <a:defRPr sz="1000" b="1"/>
          </a:pPr>
          <a:endParaRPr lang="en-US"/>
        </a:p>
      </c:txPr>
    </c:legend>
    <c:plotVisOnly val="1"/>
    <c:dispBlanksAs val="gap"/>
  </c:chart>
  <c:externalData r:id="rId2"/>
</c:chartSpac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AFF03FE-A74E-4BE6-B909-E96039D109C6}" type="datetime1">
              <a:rPr lang="en-US" sz="900" smtClean="0">
                <a:latin typeface="Gill Sans"/>
              </a:rPr>
              <a:pPr/>
              <a:t>10/10/2018</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A7DB60E-3690-4376-97B0-3DDF87473F39}" type="datetime1">
              <a:rPr lang="en-US" smtClean="0"/>
              <a:pPr/>
              <a:t>10/10/2018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3C8CC30E-F2C1-4784-B1E9-CECDF1BA20C1}"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5B2CAA97-9E03-4F06-91E0-41C1FF907167}"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33</a:t>
            </a:fld>
            <a:endParaRPr lang="en-US" dirty="0"/>
          </a:p>
        </p:txBody>
      </p:sp>
    </p:spTree>
    <p:extLst>
      <p:ext uri="{BB962C8B-B14F-4D97-AF65-F5344CB8AC3E}">
        <p14:creationId xmlns:p14="http://schemas.microsoft.com/office/powerpoint/2010/main" xmlns="" val="1294914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1B05DA6F-24E8-403E-B446-E4421AA5D762}"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35</a:t>
            </a:fld>
            <a:endParaRPr lang="en-US" dirty="0"/>
          </a:p>
        </p:txBody>
      </p:sp>
    </p:spTree>
    <p:extLst>
      <p:ext uri="{BB962C8B-B14F-4D97-AF65-F5344CB8AC3E}">
        <p14:creationId xmlns:p14="http://schemas.microsoft.com/office/powerpoint/2010/main" xmlns="" val="2352762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55203096-F073-4F84-9FC2-248DCF3DE25B}"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37</a:t>
            </a:fld>
            <a:endParaRPr lang="en-US" dirty="0"/>
          </a:p>
        </p:txBody>
      </p:sp>
    </p:spTree>
    <p:extLst>
      <p:ext uri="{BB962C8B-B14F-4D97-AF65-F5344CB8AC3E}">
        <p14:creationId xmlns:p14="http://schemas.microsoft.com/office/powerpoint/2010/main" xmlns="" val="1907132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0D0AC8D4-2F16-4EB7-BBD1-7E18F38C3FAA}"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38</a:t>
            </a:fld>
            <a:endParaRPr lang="en-US" dirty="0"/>
          </a:p>
        </p:txBody>
      </p:sp>
    </p:spTree>
    <p:extLst>
      <p:ext uri="{BB962C8B-B14F-4D97-AF65-F5344CB8AC3E}">
        <p14:creationId xmlns:p14="http://schemas.microsoft.com/office/powerpoint/2010/main" xmlns="" val="4210627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56BE9CA9-D4DD-4BE5-9750-773E43760C58}"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39</a:t>
            </a:fld>
            <a:endParaRPr lang="en-US" dirty="0"/>
          </a:p>
        </p:txBody>
      </p:sp>
    </p:spTree>
    <p:extLst>
      <p:ext uri="{BB962C8B-B14F-4D97-AF65-F5344CB8AC3E}">
        <p14:creationId xmlns:p14="http://schemas.microsoft.com/office/powerpoint/2010/main" xmlns="" val="3358689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C56B37E4-78C6-4219-A355-790F0616DED9}"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40</a:t>
            </a:fld>
            <a:endParaRPr lang="en-US" dirty="0"/>
          </a:p>
        </p:txBody>
      </p:sp>
    </p:spTree>
    <p:extLst>
      <p:ext uri="{BB962C8B-B14F-4D97-AF65-F5344CB8AC3E}">
        <p14:creationId xmlns:p14="http://schemas.microsoft.com/office/powerpoint/2010/main" xmlns="" val="912650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1C7577B8-EC5B-424E-AF41-6ED3ABB52CE1}"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42</a:t>
            </a:fld>
            <a:endParaRPr lang="en-US" dirty="0"/>
          </a:p>
        </p:txBody>
      </p:sp>
    </p:spTree>
    <p:extLst>
      <p:ext uri="{BB962C8B-B14F-4D97-AF65-F5344CB8AC3E}">
        <p14:creationId xmlns:p14="http://schemas.microsoft.com/office/powerpoint/2010/main" xmlns="" val="531044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A039F94F-CB21-4691-B70C-58EF1ACA6686}"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43</a:t>
            </a:fld>
            <a:endParaRPr lang="en-US" dirty="0"/>
          </a:p>
        </p:txBody>
      </p:sp>
    </p:spTree>
    <p:extLst>
      <p:ext uri="{BB962C8B-B14F-4D97-AF65-F5344CB8AC3E}">
        <p14:creationId xmlns:p14="http://schemas.microsoft.com/office/powerpoint/2010/main" xmlns="" val="19873614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E3C91F41-9B96-459A-994B-49C5D4AC016B}"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44</a:t>
            </a:fld>
            <a:endParaRPr lang="en-US" dirty="0"/>
          </a:p>
        </p:txBody>
      </p:sp>
    </p:spTree>
    <p:extLst>
      <p:ext uri="{BB962C8B-B14F-4D97-AF65-F5344CB8AC3E}">
        <p14:creationId xmlns:p14="http://schemas.microsoft.com/office/powerpoint/2010/main" xmlns="" val="309502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257BE3DF-2F91-40B9-A38D-ED78A0028D8A}"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45</a:t>
            </a:fld>
            <a:endParaRPr lang="en-US" dirty="0"/>
          </a:p>
        </p:txBody>
      </p:sp>
    </p:spTree>
    <p:extLst>
      <p:ext uri="{BB962C8B-B14F-4D97-AF65-F5344CB8AC3E}">
        <p14:creationId xmlns:p14="http://schemas.microsoft.com/office/powerpoint/2010/main" xmlns="" val="4161389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4790593F-1141-4527-87C8-09C17E8312A7}"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a:t>
            </a:fld>
            <a:endParaRPr lang="en-US" dirty="0"/>
          </a:p>
        </p:txBody>
      </p:sp>
    </p:spTree>
    <p:extLst>
      <p:ext uri="{BB962C8B-B14F-4D97-AF65-F5344CB8AC3E}">
        <p14:creationId xmlns:p14="http://schemas.microsoft.com/office/powerpoint/2010/main" xmlns="" val="2360082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339376E-D82A-4502-BC3F-52D09A457428}"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14</a:t>
            </a:fld>
            <a:endParaRPr lang="en-US" dirty="0"/>
          </a:p>
        </p:txBody>
      </p:sp>
    </p:spTree>
    <p:extLst>
      <p:ext uri="{BB962C8B-B14F-4D97-AF65-F5344CB8AC3E}">
        <p14:creationId xmlns:p14="http://schemas.microsoft.com/office/powerpoint/2010/main" xmlns="" val="3331960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3A7DB60E-3690-4376-97B0-3DDF87473F39}"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23</a:t>
            </a:fld>
            <a:endParaRPr lang="en-US" dirty="0"/>
          </a:p>
        </p:txBody>
      </p:sp>
    </p:spTree>
    <p:extLst>
      <p:ext uri="{BB962C8B-B14F-4D97-AF65-F5344CB8AC3E}">
        <p14:creationId xmlns:p14="http://schemas.microsoft.com/office/powerpoint/2010/main" xmlns="" val="19713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B277C524-B106-4FCE-808E-174DAD2F4382}"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27</a:t>
            </a:fld>
            <a:endParaRPr lang="en-US" dirty="0"/>
          </a:p>
        </p:txBody>
      </p:sp>
    </p:spTree>
    <p:extLst>
      <p:ext uri="{BB962C8B-B14F-4D97-AF65-F5344CB8AC3E}">
        <p14:creationId xmlns:p14="http://schemas.microsoft.com/office/powerpoint/2010/main" xmlns="" val="320878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solidFill>
                  <a:prstClr val="black"/>
                </a:solidFill>
              </a:rPr>
              <a:t>DEPARTMENT OF ARTS AND CULTURE</a:t>
            </a:r>
            <a:endParaRPr lang="en-US" dirty="0">
              <a:solidFill>
                <a:prstClr val="black"/>
              </a:solidFill>
            </a:endParaRPr>
          </a:p>
        </p:txBody>
      </p:sp>
      <p:sp>
        <p:nvSpPr>
          <p:cNvPr id="5" name="Date Placeholder 4"/>
          <p:cNvSpPr>
            <a:spLocks noGrp="1"/>
          </p:cNvSpPr>
          <p:nvPr>
            <p:ph type="dt" idx="11"/>
          </p:nvPr>
        </p:nvSpPr>
        <p:spPr/>
        <p:txBody>
          <a:bodyPr/>
          <a:lstStyle/>
          <a:p>
            <a:fld id="{12D614CF-D76D-4762-BF64-F90F49B871EF}" type="datetime1">
              <a:rPr lang="en-US" smtClean="0">
                <a:solidFill>
                  <a:prstClr val="black"/>
                </a:solidFill>
              </a:rPr>
              <a:pPr/>
              <a:t>10/10/2018</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90E4B56-0DDA-AA4D-BBA2-B941666BDE94}"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xmlns="" val="3546736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F314DE79-78E0-4C68-8E5E-1D7A1997DC42}"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29</a:t>
            </a:fld>
            <a:endParaRPr lang="en-US" dirty="0"/>
          </a:p>
        </p:txBody>
      </p:sp>
    </p:spTree>
    <p:extLst>
      <p:ext uri="{BB962C8B-B14F-4D97-AF65-F5344CB8AC3E}">
        <p14:creationId xmlns:p14="http://schemas.microsoft.com/office/powerpoint/2010/main" xmlns="" val="3609161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D55FAA09-B43D-45D7-AD7A-BD0DF5E1AA15}"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30</a:t>
            </a:fld>
            <a:endParaRPr lang="en-US" dirty="0"/>
          </a:p>
        </p:txBody>
      </p:sp>
    </p:spTree>
    <p:extLst>
      <p:ext uri="{BB962C8B-B14F-4D97-AF65-F5344CB8AC3E}">
        <p14:creationId xmlns:p14="http://schemas.microsoft.com/office/powerpoint/2010/main" xmlns="" val="4036202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C032A187-C056-4D40-9A76-9D743AACF8A1}" type="datetime1">
              <a:rPr lang="en-US" smtClean="0"/>
              <a:pPr/>
              <a:t>10/10/2018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32</a:t>
            </a:fld>
            <a:endParaRPr lang="en-US" dirty="0"/>
          </a:p>
        </p:txBody>
      </p:sp>
    </p:spTree>
    <p:extLst>
      <p:ext uri="{BB962C8B-B14F-4D97-AF65-F5344CB8AC3E}">
        <p14:creationId xmlns:p14="http://schemas.microsoft.com/office/powerpoint/2010/main" xmlns="" val="2750996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extLst>
      <p:ext uri="{BB962C8B-B14F-4D97-AF65-F5344CB8AC3E}">
        <p14:creationId xmlns:p14="http://schemas.microsoft.com/office/powerpoint/2010/main" xmlns="" val="37611292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2713845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821276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2789668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2052911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1170556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3156369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3295082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202116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Tree>
    <p:extLst>
      <p:ext uri="{BB962C8B-B14F-4D97-AF65-F5344CB8AC3E}">
        <p14:creationId xmlns:p14="http://schemas.microsoft.com/office/powerpoint/2010/main" xmlns="" val="327822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extLst>
      <p:ext uri="{BB962C8B-B14F-4D97-AF65-F5344CB8AC3E}">
        <p14:creationId xmlns:p14="http://schemas.microsoft.com/office/powerpoint/2010/main" xmlns="" val="359164451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820360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1269070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1853832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38898672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29990542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39670374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40616235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xmlns="" val="277064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Tree>
    <p:extLst>
      <p:ext uri="{BB962C8B-B14F-4D97-AF65-F5344CB8AC3E}">
        <p14:creationId xmlns:p14="http://schemas.microsoft.com/office/powerpoint/2010/main" xmlns="" val="316028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1.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solidFill>
                <a:prstClr val="white"/>
              </a:solidFill>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extLst>
      <p:ext uri="{BB962C8B-B14F-4D97-AF65-F5344CB8AC3E}">
        <p14:creationId xmlns:p14="http://schemas.microsoft.com/office/powerpoint/2010/main" xmlns="" val="70048618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solidFill>
                <a:prstClr val="white"/>
              </a:solidFill>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extLst>
      <p:ext uri="{BB962C8B-B14F-4D97-AF65-F5344CB8AC3E}">
        <p14:creationId xmlns:p14="http://schemas.microsoft.com/office/powerpoint/2010/main" xmlns="" val="361224560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996952"/>
            <a:ext cx="8316265" cy="1440160"/>
          </a:xfrm>
        </p:spPr>
        <p:txBody>
          <a:bodyPr>
            <a:noAutofit/>
          </a:bodyPr>
          <a:lstStyle/>
          <a:p>
            <a:pPr algn="ctr"/>
            <a:r>
              <a:rPr lang="en-ZA" sz="2800" cap="all" dirty="0" smtClean="0">
                <a:latin typeface="+mj-lt"/>
              </a:rPr>
              <a:t/>
            </a:r>
            <a:br>
              <a:rPr lang="en-ZA" sz="2800" cap="all" dirty="0" smtClean="0">
                <a:latin typeface="+mj-lt"/>
              </a:rPr>
            </a:br>
            <a:r>
              <a:rPr lang="en-ZA" sz="2800" cap="all" dirty="0" smtClean="0">
                <a:latin typeface="+mj-lt"/>
              </a:rPr>
              <a:t>First QUARTER PERFORMANCE REPORT</a:t>
            </a:r>
            <a:br>
              <a:rPr lang="en-ZA" sz="2800" cap="all" dirty="0" smtClean="0">
                <a:latin typeface="+mj-lt"/>
              </a:rPr>
            </a:br>
            <a:r>
              <a:rPr lang="en-ZA" sz="1800" cap="all" dirty="0" smtClean="0">
                <a:latin typeface="+mj-lt"/>
              </a:rPr>
              <a:t>first quarter for the 2018/19 financial year</a:t>
            </a:r>
            <a:r>
              <a:rPr lang="en-ZA" sz="2800" cap="all" dirty="0" smtClean="0">
                <a:latin typeface="+mj-lt"/>
              </a:rPr>
              <a:t/>
            </a:r>
            <a:br>
              <a:rPr lang="en-ZA" sz="2800" cap="all" dirty="0" smtClean="0">
                <a:latin typeface="+mj-lt"/>
              </a:rPr>
            </a:br>
            <a:r>
              <a:rPr lang="en-ZA" sz="3200" dirty="0">
                <a:latin typeface="Century Gothic" pitchFamily="34" charset="0"/>
              </a:rPr>
              <a:t/>
            </a:r>
            <a:br>
              <a:rPr lang="en-ZA" sz="3200" dirty="0">
                <a:latin typeface="Century Gothic" pitchFamily="34" charset="0"/>
              </a:rPr>
            </a:br>
            <a:r>
              <a:rPr lang="en-ZA" sz="3200" dirty="0" smtClean="0">
                <a:latin typeface="+mj-lt"/>
              </a:rPr>
              <a:t/>
            </a:r>
            <a:br>
              <a:rPr lang="en-ZA" sz="3200" dirty="0" smtClean="0">
                <a:latin typeface="+mj-lt"/>
              </a:rPr>
            </a:br>
            <a:endParaRPr lang="en-ZA" sz="3200" dirty="0">
              <a:solidFill>
                <a:srgbClr val="FF0000"/>
              </a:solidFill>
              <a:latin typeface="+mj-lt"/>
            </a:endParaRPr>
          </a:p>
        </p:txBody>
      </p:sp>
      <p:sp>
        <p:nvSpPr>
          <p:cNvPr id="11" name="Rectangle 10"/>
          <p:cNvSpPr/>
          <p:nvPr/>
        </p:nvSpPr>
        <p:spPr>
          <a:xfrm>
            <a:off x="3111180" y="4639300"/>
            <a:ext cx="5587246" cy="523220"/>
          </a:xfrm>
          <a:prstGeom prst="rect">
            <a:avLst/>
          </a:prstGeom>
        </p:spPr>
        <p:txBody>
          <a:bodyPr wrap="square">
            <a:noAutofit/>
          </a:bodyPr>
          <a:lstStyle/>
          <a:p>
            <a:pPr algn="r">
              <a:spcAft>
                <a:spcPts val="600"/>
              </a:spcAft>
            </a:pPr>
            <a:r>
              <a:rPr lang="en-US" b="1" cap="all" dirty="0" smtClean="0">
                <a:solidFill>
                  <a:srgbClr val="990000"/>
                </a:solidFill>
                <a:cs typeface="Arial"/>
              </a:rPr>
              <a:t>Director-General : Arts and Culture </a:t>
            </a:r>
          </a:p>
          <a:p>
            <a:pPr algn="r">
              <a:spcAft>
                <a:spcPts val="600"/>
              </a:spcAft>
            </a:pPr>
            <a:endParaRPr lang="en-ZA" b="1" cap="all" dirty="0" smtClean="0">
              <a:solidFill>
                <a:srgbClr val="800000"/>
              </a:solidFill>
              <a:cs typeface="Arial"/>
            </a:endParaRPr>
          </a:p>
          <a:p>
            <a:pPr algn="r">
              <a:spcAft>
                <a:spcPts val="600"/>
              </a:spcAft>
            </a:pPr>
            <a:r>
              <a:rPr lang="en-ZA" b="1" cap="all" dirty="0" smtClean="0">
                <a:solidFill>
                  <a:srgbClr val="990000"/>
                </a:solidFill>
                <a:cs typeface="Arial"/>
              </a:rPr>
              <a:t>Date: 04 SEPTEMBER 2018</a:t>
            </a:r>
            <a:endParaRPr lang="en-ZA" b="1" cap="all" dirty="0">
              <a:solidFill>
                <a:srgbClr val="990000"/>
              </a:solidFill>
              <a:cs typeface="Arial"/>
            </a:endParaRPr>
          </a:p>
        </p:txBody>
      </p:sp>
    </p:spTree>
    <p:extLst>
      <p:ext uri="{BB962C8B-B14F-4D97-AF65-F5344CB8AC3E}">
        <p14:creationId xmlns:p14="http://schemas.microsoft.com/office/powerpoint/2010/main" xmlns="" val="348409741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094" y="315795"/>
            <a:ext cx="8568952" cy="643508"/>
          </a:xfrm>
        </p:spPr>
        <p:txBody>
          <a:bodyPr>
            <a:normAutofit/>
          </a:bodyPr>
          <a:lstStyle/>
          <a:p>
            <a:pPr lvl="0" algn="ctr" defTabSz="457200" eaLnBrk="0" fontAlgn="base" hangingPunct="0">
              <a:spcAft>
                <a:spcPct val="0"/>
              </a:spcAft>
              <a:defRPr/>
            </a:pPr>
            <a:r>
              <a:rPr lang="en-ZA" sz="2400" cap="all" dirty="0">
                <a:solidFill>
                  <a:schemeClr val="accent6">
                    <a:lumMod val="50000"/>
                  </a:schemeClr>
                </a:solidFill>
                <a:latin typeface="+mj-lt"/>
              </a:rPr>
              <a:t>Highlights of the first  quarter</a:t>
            </a:r>
          </a:p>
        </p:txBody>
      </p:sp>
      <p:sp>
        <p:nvSpPr>
          <p:cNvPr id="3" name="Content Placeholder 2"/>
          <p:cNvSpPr>
            <a:spLocks noGrp="1"/>
          </p:cNvSpPr>
          <p:nvPr>
            <p:ph idx="1"/>
          </p:nvPr>
        </p:nvSpPr>
        <p:spPr>
          <a:xfrm>
            <a:off x="252232" y="764704"/>
            <a:ext cx="8784263" cy="5146290"/>
          </a:xfrm>
        </p:spPr>
        <p:txBody>
          <a:bodyPr>
            <a:normAutofit/>
          </a:bodyPr>
          <a:lstStyle/>
          <a:p>
            <a:pPr marL="0" lvl="0" indent="0" algn="just">
              <a:lnSpc>
                <a:spcPct val="120000"/>
              </a:lnSpc>
              <a:buNone/>
            </a:pPr>
            <a:endParaRPr lang="en-US" sz="1800" b="0" dirty="0" smtClean="0">
              <a:solidFill>
                <a:srgbClr val="FF0000"/>
              </a:solidFill>
              <a:latin typeface="+mj-lt"/>
            </a:endParaRPr>
          </a:p>
          <a:p>
            <a:pPr algn="just">
              <a:lnSpc>
                <a:spcPct val="120000"/>
              </a:lnSpc>
              <a:spcAft>
                <a:spcPts val="0"/>
              </a:spcAft>
            </a:pPr>
            <a:r>
              <a:rPr lang="en-ZA" sz="1800" b="0" dirty="0">
                <a:solidFill>
                  <a:schemeClr val="tx1"/>
                </a:solidFill>
                <a:latin typeface="+mj-lt"/>
                <a:ea typeface="Calibri" panose="020F0502020204030204" pitchFamily="34" charset="0"/>
                <a:cs typeface="Times New Roman" panose="02020603050405020304" pitchFamily="18" charset="0"/>
              </a:rPr>
              <a:t>As part of Africa Month celebrations, the DAC  in collaboration with  the African Cultural Music and Dance Association (ACUMDA) hosted the Gcwala-Ngamasiko Cultural Festival on Sunday, 27 May 2018 at the Freedom Square in Kliptown, Soweto. Gcwala-Ngamasiko Cultural Festival </a:t>
            </a:r>
            <a:r>
              <a:rPr lang="en-ZA" sz="1800" b="0" dirty="0" smtClean="0">
                <a:solidFill>
                  <a:schemeClr val="tx1"/>
                </a:solidFill>
                <a:latin typeface="+mj-lt"/>
                <a:ea typeface="Calibri" panose="020F0502020204030204" pitchFamily="34" charset="0"/>
                <a:cs typeface="Times New Roman" panose="02020603050405020304" pitchFamily="18" charset="0"/>
              </a:rPr>
              <a:t>is </a:t>
            </a:r>
            <a:r>
              <a:rPr lang="en-ZA" sz="1800" b="0" dirty="0">
                <a:solidFill>
                  <a:schemeClr val="tx1"/>
                </a:solidFill>
                <a:latin typeface="+mj-lt"/>
                <a:ea typeface="Calibri" panose="020F0502020204030204" pitchFamily="34" charset="0"/>
                <a:cs typeface="Times New Roman" panose="02020603050405020304" pitchFamily="18" charset="0"/>
              </a:rPr>
              <a:t>one of the initiatives that is aimed at promoting and preserving </a:t>
            </a:r>
            <a:r>
              <a:rPr lang="en-ZA" sz="1800" b="0" dirty="0" smtClean="0">
                <a:solidFill>
                  <a:schemeClr val="tx1"/>
                </a:solidFill>
                <a:latin typeface="+mj-lt"/>
                <a:ea typeface="Calibri" panose="020F0502020204030204" pitchFamily="34" charset="0"/>
                <a:cs typeface="Times New Roman" panose="02020603050405020304" pitchFamily="18" charset="0"/>
              </a:rPr>
              <a:t>our </a:t>
            </a:r>
            <a:r>
              <a:rPr lang="en-ZA" sz="1800" b="0" dirty="0">
                <a:solidFill>
                  <a:schemeClr val="tx1"/>
                </a:solidFill>
                <a:latin typeface="+mj-lt"/>
                <a:ea typeface="Calibri" panose="020F0502020204030204" pitchFamily="34" charset="0"/>
                <a:cs typeface="Times New Roman" panose="02020603050405020304" pitchFamily="18" charset="0"/>
              </a:rPr>
              <a:t>rich cultural heritage. </a:t>
            </a:r>
          </a:p>
          <a:p>
            <a:pPr marL="0" indent="0" algn="just">
              <a:lnSpc>
                <a:spcPct val="120000"/>
              </a:lnSpc>
              <a:spcAft>
                <a:spcPts val="0"/>
              </a:spcAft>
              <a:buNone/>
            </a:pPr>
            <a:endParaRPr lang="en-ZA" sz="1800" b="0" dirty="0">
              <a:solidFill>
                <a:schemeClr val="tx1"/>
              </a:solidFill>
              <a:latin typeface="+mj-lt"/>
              <a:ea typeface="Calibri" panose="020F0502020204030204" pitchFamily="34" charset="0"/>
              <a:cs typeface="Times New Roman" panose="02020603050405020304" pitchFamily="18" charset="0"/>
            </a:endParaRPr>
          </a:p>
          <a:p>
            <a:pPr algn="just">
              <a:lnSpc>
                <a:spcPct val="120000"/>
              </a:lnSpc>
              <a:spcAft>
                <a:spcPts val="0"/>
              </a:spcAft>
            </a:pPr>
            <a:r>
              <a:rPr lang="en-ZA" sz="1800" b="0" dirty="0" smtClean="0">
                <a:solidFill>
                  <a:schemeClr val="tx1"/>
                </a:solidFill>
                <a:latin typeface="+mj-lt"/>
                <a:ea typeface="Calibri" panose="020F0502020204030204" pitchFamily="34" charset="0"/>
                <a:cs typeface="Times New Roman" panose="02020603050405020304" pitchFamily="18" charset="0"/>
              </a:rPr>
              <a:t>Youth </a:t>
            </a:r>
            <a:r>
              <a:rPr lang="en-ZA" sz="1800" b="0" dirty="0">
                <a:solidFill>
                  <a:schemeClr val="tx1"/>
                </a:solidFill>
                <a:latin typeface="+mj-lt"/>
                <a:ea typeface="Calibri" panose="020F0502020204030204" pitchFamily="34" charset="0"/>
                <a:cs typeface="Times New Roman" panose="02020603050405020304" pitchFamily="18" charset="0"/>
              </a:rPr>
              <a:t>D</a:t>
            </a:r>
            <a:r>
              <a:rPr lang="en-ZA" sz="1800" b="0" dirty="0" smtClean="0">
                <a:solidFill>
                  <a:schemeClr val="tx1"/>
                </a:solidFill>
                <a:latin typeface="+mj-lt"/>
                <a:ea typeface="Calibri" panose="020F0502020204030204" pitchFamily="34" charset="0"/>
                <a:cs typeface="Times New Roman" panose="02020603050405020304" pitchFamily="18" charset="0"/>
              </a:rPr>
              <a:t>ay was commemorated on </a:t>
            </a:r>
            <a:r>
              <a:rPr lang="en-ZA" sz="1800" b="0" dirty="0">
                <a:solidFill>
                  <a:schemeClr val="tx1"/>
                </a:solidFill>
                <a:latin typeface="+mj-lt"/>
                <a:ea typeface="Calibri" panose="020F0502020204030204" pitchFamily="34" charset="0"/>
                <a:cs typeface="Times New Roman" panose="02020603050405020304" pitchFamily="18" charset="0"/>
              </a:rPr>
              <a:t>Saturday 16 June 2018 at Orlando Stadium in Soweto. </a:t>
            </a:r>
            <a:r>
              <a:rPr lang="en-ZA" sz="1800" b="0" dirty="0" smtClean="0">
                <a:solidFill>
                  <a:schemeClr val="tx1"/>
                </a:solidFill>
                <a:latin typeface="+mj-lt"/>
                <a:ea typeface="Calibri" panose="020F0502020204030204" pitchFamily="34" charset="0"/>
                <a:cs typeface="Times New Roman" panose="02020603050405020304" pitchFamily="18" charset="0"/>
              </a:rPr>
              <a:t>Youth Day commemorates </a:t>
            </a:r>
            <a:r>
              <a:rPr lang="en-ZA" sz="1800" b="0" dirty="0">
                <a:solidFill>
                  <a:schemeClr val="tx1"/>
                </a:solidFill>
                <a:latin typeface="+mj-lt"/>
                <a:ea typeface="Calibri" panose="020F0502020204030204" pitchFamily="34" charset="0"/>
                <a:cs typeface="Times New Roman" panose="02020603050405020304" pitchFamily="18" charset="0"/>
              </a:rPr>
              <a:t>the Y</a:t>
            </a:r>
            <a:r>
              <a:rPr lang="en-ZA" sz="1800" b="0" dirty="0" smtClean="0">
                <a:solidFill>
                  <a:schemeClr val="tx1"/>
                </a:solidFill>
                <a:latin typeface="+mj-lt"/>
                <a:ea typeface="Calibri" panose="020F0502020204030204" pitchFamily="34" charset="0"/>
                <a:cs typeface="Times New Roman" panose="02020603050405020304" pitchFamily="18" charset="0"/>
              </a:rPr>
              <a:t>outh of 1976 who </a:t>
            </a:r>
            <a:r>
              <a:rPr lang="en-ZA" sz="1800" b="0" dirty="0">
                <a:solidFill>
                  <a:schemeClr val="tx1"/>
                </a:solidFill>
                <a:latin typeface="+mj-lt"/>
                <a:ea typeface="Calibri" panose="020F0502020204030204" pitchFamily="34" charset="0"/>
                <a:cs typeface="Times New Roman" panose="02020603050405020304" pitchFamily="18" charset="0"/>
              </a:rPr>
              <a:t>stood up against the apartheid government and laid down their lives fighting for freedom and the right to equal education. This year’s Youth Month </a:t>
            </a:r>
            <a:r>
              <a:rPr lang="en-ZA" sz="1800" b="0" dirty="0" smtClean="0">
                <a:solidFill>
                  <a:schemeClr val="tx1"/>
                </a:solidFill>
                <a:latin typeface="+mj-lt"/>
                <a:ea typeface="Calibri" panose="020F0502020204030204" pitchFamily="34" charset="0"/>
                <a:cs typeface="Times New Roman" panose="02020603050405020304" pitchFamily="18" charset="0"/>
              </a:rPr>
              <a:t>took place </a:t>
            </a:r>
            <a:r>
              <a:rPr lang="en-ZA" sz="1800" b="0" dirty="0">
                <a:solidFill>
                  <a:schemeClr val="tx1"/>
                </a:solidFill>
                <a:latin typeface="+mj-lt"/>
                <a:ea typeface="Calibri" panose="020F0502020204030204" pitchFamily="34" charset="0"/>
                <a:cs typeface="Times New Roman" panose="02020603050405020304" pitchFamily="18" charset="0"/>
              </a:rPr>
              <a:t>during the centenary year of Nelson Mandela and Albertina </a:t>
            </a:r>
            <a:r>
              <a:rPr lang="en-ZA" sz="1800" b="0" dirty="0" smtClean="0">
                <a:solidFill>
                  <a:schemeClr val="tx1"/>
                </a:solidFill>
                <a:latin typeface="+mj-lt"/>
                <a:ea typeface="Calibri" panose="020F0502020204030204" pitchFamily="34" charset="0"/>
                <a:cs typeface="Times New Roman" panose="02020603050405020304" pitchFamily="18" charset="0"/>
              </a:rPr>
              <a:t>Sisulu and was </a:t>
            </a:r>
            <a:r>
              <a:rPr lang="en-ZA" sz="1800" b="0" dirty="0">
                <a:solidFill>
                  <a:schemeClr val="tx1"/>
                </a:solidFill>
                <a:latin typeface="+mj-lt"/>
                <a:ea typeface="Calibri" panose="020F0502020204030204" pitchFamily="34" charset="0"/>
                <a:cs typeface="Times New Roman" panose="02020603050405020304" pitchFamily="18" charset="0"/>
              </a:rPr>
              <a:t>commemorated under the theme </a:t>
            </a:r>
            <a:r>
              <a:rPr lang="en-ZA" sz="1800" b="0" i="1" dirty="0">
                <a:solidFill>
                  <a:schemeClr val="tx1"/>
                </a:solidFill>
                <a:latin typeface="+mj-lt"/>
                <a:ea typeface="Calibri" panose="020F0502020204030204" pitchFamily="34" charset="0"/>
                <a:cs typeface="Times New Roman" panose="02020603050405020304" pitchFamily="18" charset="0"/>
              </a:rPr>
              <a:t>“Live the legacy: </a:t>
            </a:r>
            <a:r>
              <a:rPr lang="en-ZA" sz="1800" i="1" dirty="0">
                <a:solidFill>
                  <a:schemeClr val="tx1"/>
                </a:solidFill>
                <a:latin typeface="+mj-lt"/>
                <a:ea typeface="Calibri" panose="020F0502020204030204" pitchFamily="34" charset="0"/>
                <a:cs typeface="Times New Roman" panose="02020603050405020304" pitchFamily="18" charset="0"/>
              </a:rPr>
              <a:t>Towards a socio-economically empowered youth</a:t>
            </a:r>
            <a:r>
              <a:rPr lang="en-ZA" sz="1800" b="0" i="1" dirty="0">
                <a:solidFill>
                  <a:schemeClr val="tx1"/>
                </a:solidFill>
                <a:latin typeface="+mj-lt"/>
                <a:ea typeface="Calibri" panose="020F0502020204030204" pitchFamily="34" charset="0"/>
                <a:cs typeface="Times New Roman" panose="02020603050405020304" pitchFamily="18" charset="0"/>
              </a:rPr>
              <a:t>”.</a:t>
            </a:r>
          </a:p>
          <a:p>
            <a:pPr algn="just">
              <a:lnSpc>
                <a:spcPct val="170000"/>
              </a:lnSpc>
              <a:spcAft>
                <a:spcPts val="0"/>
              </a:spcAft>
            </a:pPr>
            <a:endParaRPr lang="en-ZA" sz="1800" b="0" dirty="0">
              <a:solidFill>
                <a:schemeClr val="tx1"/>
              </a:solidFill>
              <a:latin typeface="+mj-lt"/>
              <a:ea typeface="Calibri" panose="020F0502020204030204" pitchFamily="34" charset="0"/>
              <a:cs typeface="Times New Roman" panose="02020603050405020304" pitchFamily="18" charset="0"/>
            </a:endParaRPr>
          </a:p>
          <a:p>
            <a:pPr marL="0" indent="0" algn="just">
              <a:lnSpc>
                <a:spcPct val="120000"/>
              </a:lnSpc>
              <a:buNone/>
            </a:pPr>
            <a:endParaRPr lang="en-US" sz="1800" b="0" dirty="0">
              <a:solidFill>
                <a:schemeClr val="tx1"/>
              </a:solidFill>
              <a:latin typeface="+mj-lt"/>
            </a:endParaRPr>
          </a:p>
        </p:txBody>
      </p:sp>
      <p:sp>
        <p:nvSpPr>
          <p:cNvPr id="5" name="Slide Number Placeholder 2"/>
          <p:cNvSpPr>
            <a:spLocks noGrp="1"/>
          </p:cNvSpPr>
          <p:nvPr>
            <p:ph type="sldNum" sz="quarter" idx="4"/>
          </p:nvPr>
        </p:nvSpPr>
        <p:spPr>
          <a:xfrm>
            <a:off x="8028384" y="6165304"/>
            <a:ext cx="609600" cy="365125"/>
          </a:xfrm>
        </p:spPr>
        <p:txBody>
          <a:bodyPr/>
          <a:lstStyle/>
          <a:p>
            <a:r>
              <a:rPr lang="en-US" sz="1000" b="1" dirty="0" smtClean="0">
                <a:solidFill>
                  <a:schemeClr val="tx1"/>
                </a:solidFill>
                <a:ea typeface="Verdana" pitchFamily="34" charset="0"/>
                <a:cs typeface="Verdana" pitchFamily="34" charset="0"/>
              </a:rPr>
              <a:t>10.</a:t>
            </a:r>
            <a:endParaRPr lang="en-ZA" sz="1000" b="1" dirty="0" smtClean="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xmlns="" val="228485543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299493"/>
            <a:ext cx="8229600" cy="710952"/>
          </a:xfrm>
        </p:spPr>
        <p:txBody>
          <a:bodyPr>
            <a:normAutofit/>
          </a:bodyPr>
          <a:lstStyle/>
          <a:p>
            <a:pPr algn="ctr" defTabSz="457200" eaLnBrk="0" fontAlgn="base" hangingPunct="0">
              <a:spcAft>
                <a:spcPct val="0"/>
              </a:spcAft>
              <a:defRPr/>
            </a:pPr>
            <a:r>
              <a:rPr lang="en-ZA" sz="2400" cap="all" dirty="0">
                <a:solidFill>
                  <a:schemeClr val="accent6">
                    <a:lumMod val="50000"/>
                  </a:schemeClr>
                </a:solidFill>
                <a:latin typeface="+mj-lt"/>
              </a:rPr>
              <a:t>Highlights of the first </a:t>
            </a:r>
            <a:r>
              <a:rPr lang="en-ZA" sz="2400" cap="all" dirty="0" smtClean="0">
                <a:solidFill>
                  <a:schemeClr val="accent6">
                    <a:lumMod val="50000"/>
                  </a:schemeClr>
                </a:solidFill>
                <a:latin typeface="+mj-lt"/>
              </a:rPr>
              <a:t>quarter</a:t>
            </a:r>
            <a:endParaRPr lang="en-US" sz="2400" cap="all" dirty="0">
              <a:solidFill>
                <a:schemeClr val="accent6">
                  <a:lumMod val="50000"/>
                </a:schemeClr>
              </a:solidFill>
              <a:latin typeface="+mj-lt"/>
            </a:endParaRPr>
          </a:p>
        </p:txBody>
      </p:sp>
      <p:sp>
        <p:nvSpPr>
          <p:cNvPr id="3" name="Content Placeholder 2"/>
          <p:cNvSpPr>
            <a:spLocks noGrp="1"/>
          </p:cNvSpPr>
          <p:nvPr>
            <p:ph idx="1"/>
          </p:nvPr>
        </p:nvSpPr>
        <p:spPr>
          <a:xfrm>
            <a:off x="251232" y="620688"/>
            <a:ext cx="8497232" cy="5544616"/>
          </a:xfrm>
        </p:spPr>
        <p:txBody>
          <a:bodyPr>
            <a:noAutofit/>
          </a:bodyPr>
          <a:lstStyle/>
          <a:p>
            <a:endParaRPr lang="en-US" sz="1400" b="0" dirty="0">
              <a:solidFill>
                <a:schemeClr val="tx1"/>
              </a:solidFill>
              <a:latin typeface="+mj-lt"/>
              <a:ea typeface="Calibri" panose="020F0502020204030204" pitchFamily="34" charset="0"/>
              <a:cs typeface="Times New Roman" panose="02020603050405020304" pitchFamily="18" charset="0"/>
            </a:endParaRPr>
          </a:p>
          <a:p>
            <a:pPr algn="just">
              <a:lnSpc>
                <a:spcPct val="170000"/>
              </a:lnSpc>
            </a:pPr>
            <a:r>
              <a:rPr lang="en-ZA" sz="1400" b="0" dirty="0">
                <a:solidFill>
                  <a:schemeClr val="tx1"/>
                </a:solidFill>
                <a:latin typeface="+mj-lt"/>
                <a:cs typeface="Arial" panose="020B0604020202020204" pitchFamily="34" charset="0"/>
              </a:rPr>
              <a:t>On Friday, 15 June 2018, Minister Nathi Mthethwa led Youth Month Dialogue on racism, social cohesion and nation building at the Imbizo Hall, University of Johannesburg, Soweto Campus in partnership  with Unilever and the University of Johannesburg. The dialogue which was broadcast live on SA FM, formed part of the 2018 Youth Month under the theme, </a:t>
            </a:r>
            <a:r>
              <a:rPr lang="en-ZA" sz="1400" b="0" i="1" dirty="0">
                <a:solidFill>
                  <a:schemeClr val="tx1"/>
                </a:solidFill>
                <a:latin typeface="+mj-lt"/>
                <a:cs typeface="Arial" panose="020B0604020202020204" pitchFamily="34" charset="0"/>
              </a:rPr>
              <a:t>Live the legacy: Towards a socio-economically empowered youth”.</a:t>
            </a:r>
          </a:p>
          <a:p>
            <a:pPr marL="0" indent="0" algn="just">
              <a:lnSpc>
                <a:spcPct val="170000"/>
              </a:lnSpc>
              <a:buNone/>
            </a:pPr>
            <a:endParaRPr lang="en-ZA" sz="1400" b="0" i="1" dirty="0">
              <a:solidFill>
                <a:schemeClr val="tx1"/>
              </a:solidFill>
              <a:latin typeface="+mj-lt"/>
              <a:cs typeface="Arial" panose="020B0604020202020204" pitchFamily="34" charset="0"/>
            </a:endParaRPr>
          </a:p>
          <a:p>
            <a:pPr algn="just">
              <a:lnSpc>
                <a:spcPct val="170000"/>
              </a:lnSpc>
            </a:pPr>
            <a:r>
              <a:rPr lang="en-US" sz="1400" b="0" dirty="0">
                <a:solidFill>
                  <a:schemeClr val="tx1"/>
                </a:solidFill>
                <a:latin typeface="+mj-lt"/>
              </a:rPr>
              <a:t>Minister Nathi Mthethwa opened </a:t>
            </a:r>
            <a:r>
              <a:rPr lang="en-US" sz="1400" b="0" dirty="0" smtClean="0">
                <a:solidFill>
                  <a:schemeClr val="tx1"/>
                </a:solidFill>
                <a:latin typeface="+mj-lt"/>
              </a:rPr>
              <a:t>the </a:t>
            </a:r>
            <a:r>
              <a:rPr lang="en-US" sz="1400" b="0" dirty="0">
                <a:solidFill>
                  <a:schemeClr val="tx1"/>
                </a:solidFill>
                <a:latin typeface="+mj-lt"/>
              </a:rPr>
              <a:t>newly constructed Tshing Community Library as part of </a:t>
            </a:r>
            <a:r>
              <a:rPr lang="en-US" sz="1400" b="0" dirty="0" smtClean="0">
                <a:solidFill>
                  <a:schemeClr val="tx1"/>
                </a:solidFill>
                <a:latin typeface="+mj-lt"/>
              </a:rPr>
              <a:t>Government’s  </a:t>
            </a:r>
            <a:r>
              <a:rPr lang="en-US" sz="1400" b="0" dirty="0">
                <a:solidFill>
                  <a:schemeClr val="tx1"/>
                </a:solidFill>
                <a:latin typeface="+mj-lt"/>
              </a:rPr>
              <a:t>ongoing efforts to </a:t>
            </a:r>
            <a:r>
              <a:rPr lang="en-US" sz="1400" b="0" dirty="0" smtClean="0">
                <a:solidFill>
                  <a:schemeClr val="tx1"/>
                </a:solidFill>
                <a:latin typeface="+mj-lt"/>
              </a:rPr>
              <a:t>promote the culture of reading. </a:t>
            </a:r>
            <a:r>
              <a:rPr lang="en-US" sz="1400" b="0" dirty="0">
                <a:solidFill>
                  <a:schemeClr val="tx1"/>
                </a:solidFill>
                <a:latin typeface="+mj-lt"/>
              </a:rPr>
              <a:t>The event took place on Thursday, 14 June  2018 at Tshing, JB Marks Local Municipality, </a:t>
            </a:r>
            <a:r>
              <a:rPr lang="en-US" sz="1400" b="0" dirty="0" smtClean="0">
                <a:solidFill>
                  <a:schemeClr val="tx1"/>
                </a:solidFill>
                <a:latin typeface="+mj-lt"/>
              </a:rPr>
              <a:t>Ventersdorp, </a:t>
            </a:r>
            <a:r>
              <a:rPr lang="en-US" sz="1400" b="0" dirty="0">
                <a:solidFill>
                  <a:schemeClr val="tx1"/>
                </a:solidFill>
                <a:latin typeface="+mj-lt"/>
              </a:rPr>
              <a:t>in </a:t>
            </a:r>
            <a:r>
              <a:rPr lang="en-US" sz="1400" b="0" dirty="0" smtClean="0">
                <a:solidFill>
                  <a:schemeClr val="tx1"/>
                </a:solidFill>
                <a:latin typeface="+mj-lt"/>
              </a:rPr>
              <a:t>the North West Province. </a:t>
            </a:r>
            <a:r>
              <a:rPr lang="en-US" sz="1400" b="0" dirty="0">
                <a:solidFill>
                  <a:schemeClr val="tx1"/>
                </a:solidFill>
                <a:latin typeface="+mj-lt"/>
              </a:rPr>
              <a:t>Thousands of children from rural schools around Tshing and other neighboring communities are set to benefit from this structure built to bring access to library </a:t>
            </a:r>
            <a:r>
              <a:rPr lang="en-US" sz="1400" b="0" dirty="0" smtClean="0">
                <a:solidFill>
                  <a:schemeClr val="tx1"/>
                </a:solidFill>
                <a:latin typeface="+mj-lt"/>
              </a:rPr>
              <a:t>services </a:t>
            </a:r>
            <a:r>
              <a:rPr lang="en-US" sz="1400" b="0" dirty="0">
                <a:solidFill>
                  <a:schemeClr val="tx1"/>
                </a:solidFill>
                <a:latin typeface="+mj-lt"/>
              </a:rPr>
              <a:t>and learning tools closer to people of all ages. The newly constructed community library will be fully equipped with all the necessary resources and books that will allow easy access to information. The community will also have access to the use of computers with internet that will assist mostly job seekers, especially unemployed graduates and youth </a:t>
            </a:r>
            <a:r>
              <a:rPr lang="en-US" sz="1400" b="0" dirty="0" smtClean="0">
                <a:solidFill>
                  <a:schemeClr val="tx1"/>
                </a:solidFill>
                <a:latin typeface="+mj-lt"/>
              </a:rPr>
              <a:t>in </a:t>
            </a:r>
            <a:r>
              <a:rPr lang="en-US" sz="1400" b="0" dirty="0">
                <a:solidFill>
                  <a:schemeClr val="tx1"/>
                </a:solidFill>
                <a:latin typeface="+mj-lt"/>
              </a:rPr>
              <a:t>their career development and access to information.</a:t>
            </a:r>
          </a:p>
          <a:p>
            <a:endParaRPr lang="en-US" sz="1400" b="0" dirty="0">
              <a:solidFill>
                <a:schemeClr val="tx1"/>
              </a:solidFill>
              <a:latin typeface="+mj-lt"/>
              <a:ea typeface="Calibri" panose="020F0502020204030204" pitchFamily="34" charset="0"/>
              <a:cs typeface="Times New Roman" panose="02020603050405020304" pitchFamily="18" charset="0"/>
            </a:endParaRPr>
          </a:p>
          <a:p>
            <a:endParaRPr lang="en-ZA" sz="1400" b="0" dirty="0">
              <a:solidFill>
                <a:srgbClr val="FF0000"/>
              </a:solidFill>
              <a:latin typeface="+mj-lt"/>
              <a:ea typeface="Calibri" panose="020F0502020204030204" pitchFamily="34" charset="0"/>
              <a:cs typeface="Times New Roman" panose="02020603050405020304" pitchFamily="18" charset="0"/>
            </a:endParaRPr>
          </a:p>
          <a:p>
            <a:endParaRPr lang="en-US" sz="1400" dirty="0">
              <a:latin typeface="+mj-lt"/>
            </a:endParaRPr>
          </a:p>
        </p:txBody>
      </p:sp>
      <p:sp>
        <p:nvSpPr>
          <p:cNvPr id="4" name="Slide Number Placeholder 3"/>
          <p:cNvSpPr>
            <a:spLocks noGrp="1"/>
          </p:cNvSpPr>
          <p:nvPr>
            <p:ph type="sldNum" sz="quarter" idx="4"/>
          </p:nvPr>
        </p:nvSpPr>
        <p:spPr/>
        <p:txBody>
          <a:bodyPr/>
          <a:lstStyle/>
          <a:p>
            <a:r>
              <a:rPr lang="en-ZA" sz="1000" b="1" dirty="0" smtClean="0"/>
              <a:t>11.</a:t>
            </a:r>
          </a:p>
        </p:txBody>
      </p:sp>
    </p:spTree>
    <p:extLst>
      <p:ext uri="{BB962C8B-B14F-4D97-AF65-F5344CB8AC3E}">
        <p14:creationId xmlns:p14="http://schemas.microsoft.com/office/powerpoint/2010/main" xmlns="" val="62085791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a:bodyPr>
          <a:lstStyle/>
          <a:p>
            <a:pPr algn="ctr" defTabSz="457200" eaLnBrk="0" fontAlgn="base" hangingPunct="0">
              <a:spcAft>
                <a:spcPct val="0"/>
              </a:spcAft>
              <a:defRPr/>
            </a:pPr>
            <a:r>
              <a:rPr lang="en-ZA" sz="2400" cap="all" dirty="0">
                <a:solidFill>
                  <a:schemeClr val="accent6">
                    <a:lumMod val="50000"/>
                  </a:schemeClr>
                </a:solidFill>
                <a:latin typeface="+mj-lt"/>
              </a:rPr>
              <a:t>Highlights of the first </a:t>
            </a:r>
            <a:r>
              <a:rPr lang="en-ZA" sz="2400" cap="all" dirty="0" smtClean="0">
                <a:solidFill>
                  <a:schemeClr val="accent6">
                    <a:lumMod val="50000"/>
                  </a:schemeClr>
                </a:solidFill>
                <a:latin typeface="+mj-lt"/>
              </a:rPr>
              <a:t>quarter</a:t>
            </a:r>
            <a:endParaRPr lang="en-US" sz="2400" cap="all" dirty="0">
              <a:solidFill>
                <a:schemeClr val="accent6">
                  <a:lumMod val="50000"/>
                </a:schemeClr>
              </a:solidFill>
              <a:latin typeface="+mj-lt"/>
            </a:endParaRPr>
          </a:p>
        </p:txBody>
      </p:sp>
      <p:sp>
        <p:nvSpPr>
          <p:cNvPr id="3" name="Content Placeholder 2"/>
          <p:cNvSpPr>
            <a:spLocks noGrp="1"/>
          </p:cNvSpPr>
          <p:nvPr>
            <p:ph idx="1"/>
          </p:nvPr>
        </p:nvSpPr>
        <p:spPr>
          <a:xfrm>
            <a:off x="395536" y="980728"/>
            <a:ext cx="8517579" cy="4896544"/>
          </a:xfrm>
        </p:spPr>
        <p:txBody>
          <a:bodyPr>
            <a:noAutofit/>
          </a:bodyPr>
          <a:lstStyle/>
          <a:p>
            <a:pPr algn="just">
              <a:lnSpc>
                <a:spcPct val="150000"/>
              </a:lnSpc>
            </a:pPr>
            <a:r>
              <a:rPr lang="en-ZA" sz="1500" b="0" dirty="0">
                <a:solidFill>
                  <a:schemeClr val="tx1"/>
                </a:solidFill>
                <a:latin typeface="+mj-lt"/>
              </a:rPr>
              <a:t>The Deputy Minister of </a:t>
            </a:r>
            <a:r>
              <a:rPr lang="en-ZA" sz="1500" b="0" dirty="0" smtClean="0">
                <a:solidFill>
                  <a:schemeClr val="tx1"/>
                </a:solidFill>
                <a:latin typeface="+mj-lt"/>
              </a:rPr>
              <a:t>Arts </a:t>
            </a:r>
            <a:r>
              <a:rPr lang="en-ZA" sz="1500" b="0" dirty="0">
                <a:solidFill>
                  <a:schemeClr val="tx1"/>
                </a:solidFill>
                <a:latin typeface="+mj-lt"/>
              </a:rPr>
              <a:t>and Culture, Ms Makhotso Maggie </a:t>
            </a:r>
            <a:r>
              <a:rPr lang="en-ZA" sz="1500" b="0" dirty="0" smtClean="0">
                <a:solidFill>
                  <a:schemeClr val="tx1"/>
                </a:solidFill>
                <a:latin typeface="+mj-lt"/>
              </a:rPr>
              <a:t>Sotyu, in </a:t>
            </a:r>
            <a:r>
              <a:rPr lang="en-ZA" sz="1500" b="0" dirty="0">
                <a:solidFill>
                  <a:schemeClr val="tx1"/>
                </a:solidFill>
                <a:latin typeface="+mj-lt"/>
              </a:rPr>
              <a:t>partnership with the Free State Provincial </a:t>
            </a:r>
            <a:r>
              <a:rPr lang="en-ZA" sz="1500" b="0" dirty="0" smtClean="0">
                <a:solidFill>
                  <a:schemeClr val="tx1"/>
                </a:solidFill>
                <a:latin typeface="+mj-lt"/>
              </a:rPr>
              <a:t>Archives, and the Department </a:t>
            </a:r>
            <a:r>
              <a:rPr lang="en-ZA" sz="1500" b="0" dirty="0">
                <a:solidFill>
                  <a:schemeClr val="tx1"/>
                </a:solidFill>
                <a:latin typeface="+mj-lt"/>
              </a:rPr>
              <a:t>Sport, Arts, Culture and </a:t>
            </a:r>
            <a:r>
              <a:rPr lang="en-ZA" sz="1500" b="0" dirty="0" smtClean="0">
                <a:solidFill>
                  <a:schemeClr val="tx1"/>
                </a:solidFill>
                <a:latin typeface="+mj-lt"/>
              </a:rPr>
              <a:t>Recreation MEC, </a:t>
            </a:r>
            <a:r>
              <a:rPr lang="en-ZA" sz="1500" b="0" dirty="0">
                <a:solidFill>
                  <a:schemeClr val="tx1"/>
                </a:solidFill>
                <a:latin typeface="+mj-lt"/>
              </a:rPr>
              <a:t>launched the 2018 Annual Archives Awareness Week, under the theme </a:t>
            </a:r>
            <a:r>
              <a:rPr lang="en-ZA" sz="1500" i="1" dirty="0">
                <a:solidFill>
                  <a:schemeClr val="tx1"/>
                </a:solidFill>
                <a:latin typeface="+mj-lt"/>
              </a:rPr>
              <a:t>“Archives: Our Lives, Our Legacy: Workers </a:t>
            </a:r>
            <a:r>
              <a:rPr lang="en-ZA" sz="1500" i="1" dirty="0" smtClean="0">
                <a:solidFill>
                  <a:schemeClr val="tx1"/>
                </a:solidFill>
                <a:latin typeface="+mj-lt"/>
              </a:rPr>
              <a:t>Rights”</a:t>
            </a:r>
          </a:p>
          <a:p>
            <a:pPr marL="0" indent="0" algn="just">
              <a:lnSpc>
                <a:spcPct val="150000"/>
              </a:lnSpc>
              <a:buNone/>
            </a:pPr>
            <a:endParaRPr lang="en-ZA" sz="1500" b="0" i="1" dirty="0" smtClean="0">
              <a:solidFill>
                <a:schemeClr val="tx1"/>
              </a:solidFill>
              <a:latin typeface="+mj-lt"/>
            </a:endParaRPr>
          </a:p>
          <a:p>
            <a:pPr algn="just">
              <a:lnSpc>
                <a:spcPct val="150000"/>
              </a:lnSpc>
            </a:pPr>
            <a:r>
              <a:rPr lang="en-ZA" sz="1500" b="0" dirty="0">
                <a:solidFill>
                  <a:schemeClr val="tx1"/>
                </a:solidFill>
                <a:latin typeface="+mj-lt"/>
              </a:rPr>
              <a:t>Minister Nathi Mthethwa hosted the USIBA Awards on Friday, 01 June 2018 at the Emperor’s Palace. The awards celebrate the immense richness of the arts heritage across the creative arts landscape. According to the Minister, it’s a moment to pay tribute to those </a:t>
            </a:r>
            <a:r>
              <a:rPr lang="en-ZA" sz="1500" b="0" dirty="0" smtClean="0">
                <a:solidFill>
                  <a:schemeClr val="tx1"/>
                </a:solidFill>
                <a:latin typeface="+mj-lt"/>
              </a:rPr>
              <a:t>who make </a:t>
            </a:r>
            <a:r>
              <a:rPr lang="en-ZA" sz="1500" b="0" dirty="0">
                <a:solidFill>
                  <a:schemeClr val="tx1"/>
                </a:solidFill>
                <a:latin typeface="+mj-lt"/>
              </a:rPr>
              <a:t>the creative arts of South </a:t>
            </a:r>
            <a:r>
              <a:rPr lang="en-ZA" sz="1500" b="0" dirty="0" smtClean="0">
                <a:solidFill>
                  <a:schemeClr val="tx1"/>
                </a:solidFill>
                <a:latin typeface="+mj-lt"/>
              </a:rPr>
              <a:t>Africa known in the continent </a:t>
            </a:r>
            <a:r>
              <a:rPr lang="en-ZA" sz="1500" b="0" dirty="0">
                <a:solidFill>
                  <a:schemeClr val="tx1"/>
                </a:solidFill>
                <a:latin typeface="+mj-lt"/>
              </a:rPr>
              <a:t>and </a:t>
            </a:r>
            <a:r>
              <a:rPr lang="en-ZA" sz="1500" b="0" dirty="0" smtClean="0">
                <a:solidFill>
                  <a:schemeClr val="tx1"/>
                </a:solidFill>
                <a:latin typeface="+mj-lt"/>
              </a:rPr>
              <a:t>globally. We </a:t>
            </a:r>
            <a:r>
              <a:rPr lang="en-ZA" sz="1500" b="0" dirty="0">
                <a:solidFill>
                  <a:schemeClr val="tx1"/>
                </a:solidFill>
                <a:latin typeface="+mj-lt"/>
              </a:rPr>
              <a:t>are deliberate in ensuring that we do this while they are </a:t>
            </a:r>
            <a:r>
              <a:rPr lang="en-ZA" sz="1500" b="0" dirty="0" smtClean="0">
                <a:solidFill>
                  <a:schemeClr val="tx1"/>
                </a:solidFill>
                <a:latin typeface="+mj-lt"/>
              </a:rPr>
              <a:t>still alive </a:t>
            </a:r>
            <a:r>
              <a:rPr lang="en-ZA" sz="1500" b="0" dirty="0">
                <a:solidFill>
                  <a:schemeClr val="tx1"/>
                </a:solidFill>
                <a:latin typeface="+mj-lt"/>
              </a:rPr>
              <a:t>and not upon their </a:t>
            </a:r>
            <a:r>
              <a:rPr lang="en-ZA" sz="1500" b="0" dirty="0" smtClean="0">
                <a:solidFill>
                  <a:schemeClr val="tx1"/>
                </a:solidFill>
                <a:latin typeface="+mj-lt"/>
              </a:rPr>
              <a:t>death </a:t>
            </a:r>
            <a:r>
              <a:rPr lang="en-ZA" sz="1500" b="0" dirty="0">
                <a:solidFill>
                  <a:schemeClr val="tx1"/>
                </a:solidFill>
                <a:latin typeface="+mj-lt"/>
              </a:rPr>
              <a:t>when they can no longer hear us praise them and thank them. The </a:t>
            </a:r>
            <a:r>
              <a:rPr lang="en-ZA" sz="1500" b="0" dirty="0" smtClean="0">
                <a:solidFill>
                  <a:schemeClr val="tx1"/>
                </a:solidFill>
                <a:latin typeface="+mj-lt"/>
              </a:rPr>
              <a:t>awards </a:t>
            </a:r>
            <a:r>
              <a:rPr lang="en-ZA" sz="1500" b="0" dirty="0">
                <a:solidFill>
                  <a:schemeClr val="tx1"/>
                </a:solidFill>
                <a:latin typeface="+mj-lt"/>
              </a:rPr>
              <a:t>showcase and boasts not only the pride and excellence of the nation’s artistic, creative and cultural industries, but that of the African continent and further </a:t>
            </a:r>
            <a:r>
              <a:rPr lang="en-ZA" sz="1500" b="0" dirty="0" smtClean="0">
                <a:solidFill>
                  <a:schemeClr val="tx1"/>
                </a:solidFill>
                <a:latin typeface="+mj-lt"/>
              </a:rPr>
              <a:t>represents </a:t>
            </a:r>
            <a:r>
              <a:rPr lang="en-ZA" sz="1500" b="0" dirty="0">
                <a:solidFill>
                  <a:schemeClr val="tx1"/>
                </a:solidFill>
                <a:latin typeface="+mj-lt"/>
              </a:rPr>
              <a:t>what we as Africans have to offer to the world as a whole</a:t>
            </a:r>
            <a:endParaRPr lang="en-ZA" sz="1500" b="0" dirty="0" smtClean="0">
              <a:solidFill>
                <a:schemeClr val="tx1"/>
              </a:solidFill>
              <a:latin typeface="+mj-lt"/>
            </a:endParaRPr>
          </a:p>
        </p:txBody>
      </p:sp>
      <p:sp>
        <p:nvSpPr>
          <p:cNvPr id="4" name="Slide Number Placeholder 3"/>
          <p:cNvSpPr>
            <a:spLocks noGrp="1"/>
          </p:cNvSpPr>
          <p:nvPr>
            <p:ph type="sldNum" sz="quarter" idx="4"/>
          </p:nvPr>
        </p:nvSpPr>
        <p:spPr/>
        <p:txBody>
          <a:bodyPr/>
          <a:lstStyle/>
          <a:p>
            <a:r>
              <a:rPr lang="en-ZA" sz="1000" b="1" dirty="0" smtClean="0"/>
              <a:t>12.</a:t>
            </a:r>
          </a:p>
        </p:txBody>
      </p:sp>
    </p:spTree>
    <p:extLst>
      <p:ext uri="{BB962C8B-B14F-4D97-AF65-F5344CB8AC3E}">
        <p14:creationId xmlns:p14="http://schemas.microsoft.com/office/powerpoint/2010/main" xmlns="" val="17056332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3340967"/>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200" cap="all" dirty="0" smtClean="0">
                <a:solidFill>
                  <a:schemeClr val="accent6">
                    <a:lumMod val="50000"/>
                  </a:schemeClr>
                </a:solidFill>
                <a:latin typeface="+mj-lt"/>
                <a:ea typeface="+mj-ea"/>
              </a:rPr>
              <a:t>PERFORMANCE TARGETS  WHICH WERE ACHIEVED  in </a:t>
            </a:r>
            <a:r>
              <a:rPr lang="en-ZA" sz="3200" cap="all" dirty="0">
                <a:solidFill>
                  <a:schemeClr val="accent6">
                    <a:lumMod val="50000"/>
                  </a:schemeClr>
                </a:solidFill>
                <a:latin typeface="+mj-lt"/>
                <a:ea typeface="+mj-ea"/>
              </a:rPr>
              <a:t>the </a:t>
            </a:r>
            <a:r>
              <a:rPr lang="en-ZA" sz="3200" cap="all" dirty="0" smtClean="0">
                <a:solidFill>
                  <a:schemeClr val="accent6">
                    <a:lumMod val="50000"/>
                  </a:schemeClr>
                </a:solidFill>
                <a:latin typeface="+mj-lt"/>
                <a:ea typeface="+mj-ea"/>
              </a:rPr>
              <a:t>first QUARTER </a:t>
            </a:r>
            <a:endParaRPr lang="en-ZA" sz="3200" dirty="0">
              <a:solidFill>
                <a:schemeClr val="accent6">
                  <a:lumMod val="50000"/>
                </a:schemeClr>
              </a:solidFill>
              <a:latin typeface="+mj-lt"/>
            </a:endParaRPr>
          </a:p>
        </p:txBody>
      </p:sp>
      <p:sp>
        <p:nvSpPr>
          <p:cNvPr id="3" name="Slide Number Placeholder 2"/>
          <p:cNvSpPr>
            <a:spLocks noGrp="1"/>
          </p:cNvSpPr>
          <p:nvPr>
            <p:ph type="sldNum" sz="quarter" idx="4"/>
          </p:nvPr>
        </p:nvSpPr>
        <p:spPr/>
        <p:txBody>
          <a:bodyPr/>
          <a:lstStyle/>
          <a:p>
            <a:r>
              <a:rPr lang="en-ZA" sz="1000" b="1" dirty="0" smtClean="0"/>
              <a:t>13. </a:t>
            </a:r>
          </a:p>
        </p:txBody>
      </p:sp>
    </p:spTree>
    <p:extLst>
      <p:ext uri="{BB962C8B-B14F-4D97-AF65-F5344CB8AC3E}">
        <p14:creationId xmlns:p14="http://schemas.microsoft.com/office/powerpoint/2010/main" xmlns="" val="79729203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9004"/>
            <a:ext cx="8157592" cy="528253"/>
          </a:xfrm>
        </p:spPr>
        <p:txBody>
          <a:bodyPr>
            <a:normAutofit/>
          </a:bodyPr>
          <a:lstStyle/>
          <a:p>
            <a:pPr algn="ctr"/>
            <a:r>
              <a:rPr lang="en-US" sz="1800" dirty="0">
                <a:latin typeface="+mn-lt"/>
                <a:ea typeface="MS PGothic" pitchFamily="34" charset="-128"/>
                <a:cs typeface="Arial" pitchFamily="34" charset="0"/>
              </a:rPr>
              <a:t>ADMINISTRATION</a:t>
            </a:r>
            <a:endParaRPr lang="en-ZA" sz="18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00214979"/>
              </p:ext>
            </p:extLst>
          </p:nvPr>
        </p:nvGraphicFramePr>
        <p:xfrm>
          <a:off x="251519" y="980726"/>
          <a:ext cx="8640962" cy="4824537"/>
        </p:xfrm>
        <a:graphic>
          <a:graphicData uri="http://schemas.openxmlformats.org/drawingml/2006/table">
            <a:tbl>
              <a:tblPr firstRow="1" bandRow="1">
                <a:tableStyleId>{5C22544A-7EE6-4342-B048-85BDC9FD1C3A}</a:tableStyleId>
              </a:tblPr>
              <a:tblGrid>
                <a:gridCol w="2284998">
                  <a:extLst>
                    <a:ext uri="{9D8B030D-6E8A-4147-A177-3AD203B41FA5}">
                      <a16:colId xmlns="" xmlns:a16="http://schemas.microsoft.com/office/drawing/2014/main" val="20000"/>
                    </a:ext>
                  </a:extLst>
                </a:gridCol>
                <a:gridCol w="1243397">
                  <a:extLst>
                    <a:ext uri="{9D8B030D-6E8A-4147-A177-3AD203B41FA5}">
                      <a16:colId xmlns="" xmlns:a16="http://schemas.microsoft.com/office/drawing/2014/main" val="20001"/>
                    </a:ext>
                  </a:extLst>
                </a:gridCol>
                <a:gridCol w="1584177">
                  <a:extLst>
                    <a:ext uri="{9D8B030D-6E8A-4147-A177-3AD203B41FA5}">
                      <a16:colId xmlns="" xmlns:a16="http://schemas.microsoft.com/office/drawing/2014/main" val="20002"/>
                    </a:ext>
                  </a:extLst>
                </a:gridCol>
                <a:gridCol w="2314372">
                  <a:extLst>
                    <a:ext uri="{9D8B030D-6E8A-4147-A177-3AD203B41FA5}">
                      <a16:colId xmlns="" xmlns:a16="http://schemas.microsoft.com/office/drawing/2014/main" val="20003"/>
                    </a:ext>
                  </a:extLst>
                </a:gridCol>
                <a:gridCol w="1214018">
                  <a:extLst>
                    <a:ext uri="{9D8B030D-6E8A-4147-A177-3AD203B41FA5}">
                      <a16:colId xmlns="" xmlns:a16="http://schemas.microsoft.com/office/drawing/2014/main" val="20004"/>
                    </a:ext>
                  </a:extLst>
                </a:gridCol>
              </a:tblGrid>
              <a:tr h="824752">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solidFill>
                            <a:schemeClr val="bg1"/>
                          </a:solidFill>
                          <a:effectLst/>
                          <a:latin typeface="+mn-l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1</a:t>
                      </a:r>
                      <a:r>
                        <a:rPr kumimoji="0" lang="en-US" sz="1100" b="1" i="0" u="none" strike="noStrike" cap="none" normalizeH="0" baseline="30000" dirty="0" smtClean="0">
                          <a:ln>
                            <a:noFill/>
                          </a:ln>
                          <a:solidFill>
                            <a:schemeClr val="bg1"/>
                          </a:solidFill>
                          <a:effectLst/>
                          <a:latin typeface="+mn-lt"/>
                          <a:ea typeface="MS PGothic" pitchFamily="34" charset="-128"/>
                          <a:cs typeface="Arial" pitchFamily="34" charset="0"/>
                        </a:rPr>
                        <a:t>st</a:t>
                      </a: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QUARTER TARGET</a:t>
                      </a: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cap="none" normalizeH="0" baseline="0" dirty="0" smtClean="0">
                          <a:ln>
                            <a:noFill/>
                          </a:ln>
                          <a:solidFill>
                            <a:schemeClr val="bg1"/>
                          </a:solidFill>
                          <a:effectLst/>
                          <a:latin typeface="+mn-lt"/>
                          <a:ea typeface="+mn-ea"/>
                          <a:cs typeface="+mn-cs"/>
                        </a:rPr>
                        <a:t>30 JUNE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rPr>
                        <a:t>% ACHIEVEMENT </a:t>
                      </a:r>
                    </a:p>
                  </a:txBody>
                  <a:tcPr marL="91433" marR="91433" marT="44547" marB="44547" horzOverflow="overflow"/>
                </a:tc>
                <a:extLst>
                  <a:ext uri="{0D108BD9-81ED-4DB2-BD59-A6C34878D82A}">
                    <a16:rowId xmlns="" xmlns:a16="http://schemas.microsoft.com/office/drawing/2014/main" val="10000"/>
                  </a:ext>
                </a:extLst>
              </a:tr>
              <a:tr h="1074302">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No. of communication and marketing campaigns implemented to profile the Department</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8</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 3</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3 communication and marketing campaigns were implemented to profile the Department (Freedom Day, Africa Month and Youth Day)</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 </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ＭＳ Ｐゴシック" charset="0"/>
                          <a:cs typeface="Arial" pitchFamily="34" charset="0"/>
                        </a:rPr>
                        <a:t>100%</a:t>
                      </a:r>
                      <a:endParaRPr kumimoji="0" lang="en-US" sz="1100" b="0" i="0" u="none" strike="noStrike" cap="none" normalizeH="0" baseline="0" dirty="0">
                        <a:ln>
                          <a:noFill/>
                        </a:ln>
                        <a:solidFill>
                          <a:schemeClr val="tx1"/>
                        </a:solidFill>
                        <a:effectLst/>
                        <a:latin typeface="+mj-lt"/>
                        <a:ea typeface="ＭＳ Ｐゴシック" charset="0"/>
                        <a:cs typeface="Arial" pitchFamily="34" charset="0"/>
                      </a:endParaRPr>
                    </a:p>
                  </a:txBody>
                  <a:tcPr marL="91433" marR="91433" marT="45693" marB="45693" horzOverflow="overflow"/>
                </a:tc>
                <a:extLst>
                  <a:ext uri="{0D108BD9-81ED-4DB2-BD59-A6C34878D82A}">
                    <a16:rowId xmlns="" xmlns:a16="http://schemas.microsoft.com/office/drawing/2014/main" val="10001"/>
                  </a:ext>
                </a:extLst>
              </a:tr>
              <a:tr h="805727">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 of total value of procurement awarded </a:t>
                      </a:r>
                      <a:r>
                        <a:rPr lang="en-ZA" sz="1100" dirty="0" smtClean="0">
                          <a:solidFill>
                            <a:srgbClr val="000000"/>
                          </a:solidFill>
                          <a:effectLst/>
                          <a:latin typeface="+mj-lt"/>
                          <a:ea typeface="Calibri" panose="020F0502020204030204" pitchFamily="34" charset="0"/>
                          <a:cs typeface="Calibri" panose="020F0502020204030204" pitchFamily="34" charset="0"/>
                        </a:rPr>
                        <a:t>to</a:t>
                      </a:r>
                      <a:r>
                        <a:rPr lang="en-ZA" sz="1100" baseline="0" dirty="0">
                          <a:solidFill>
                            <a:schemeClr val="dk1"/>
                          </a:solidFill>
                          <a:effectLst/>
                          <a:latin typeface="+mj-lt"/>
                          <a:ea typeface="Calibri" panose="020F0502020204030204" pitchFamily="34" charset="0"/>
                          <a:cs typeface="Times New Roman" panose="02020603050405020304" pitchFamily="18" charset="0"/>
                        </a:rPr>
                        <a:t> </a:t>
                      </a:r>
                      <a:r>
                        <a:rPr lang="en-ZA" sz="1100" dirty="0" smtClean="0">
                          <a:solidFill>
                            <a:srgbClr val="000000"/>
                          </a:solidFill>
                          <a:effectLst/>
                          <a:latin typeface="+mj-lt"/>
                          <a:ea typeface="Calibri" panose="020F0502020204030204" pitchFamily="34" charset="0"/>
                          <a:cs typeface="Calibri" panose="020F0502020204030204" pitchFamily="34" charset="0"/>
                        </a:rPr>
                        <a:t>BBBEE-compliant </a:t>
                      </a:r>
                      <a:r>
                        <a:rPr lang="en-ZA" sz="1100" dirty="0">
                          <a:solidFill>
                            <a:srgbClr val="000000"/>
                          </a:solidFill>
                          <a:effectLst/>
                          <a:latin typeface="+mj-lt"/>
                          <a:ea typeface="Calibri" panose="020F0502020204030204" pitchFamily="34" charset="0"/>
                          <a:cs typeface="Calibri" panose="020F0502020204030204" pitchFamily="34" charset="0"/>
                        </a:rPr>
                        <a:t>service providers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&gt;70%</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effectLst/>
                          <a:latin typeface="+mj-lt"/>
                          <a:ea typeface="Calibri" panose="020F0502020204030204" pitchFamily="34" charset="0"/>
                          <a:cs typeface="Calibri" panose="020F0502020204030204" pitchFamily="34" charset="0"/>
                        </a:rPr>
                        <a:t> &gt;70%</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j-lt"/>
                          <a:ea typeface="Calibri" panose="020F0502020204030204" pitchFamily="34" charset="0"/>
                          <a:cs typeface="Calibri" panose="020F0502020204030204" pitchFamily="34" charset="0"/>
                        </a:rPr>
                        <a:t>86% </a:t>
                      </a:r>
                      <a:r>
                        <a:rPr lang="en-ZA" sz="1100" dirty="0" smtClean="0">
                          <a:solidFill>
                            <a:srgbClr val="000000"/>
                          </a:solidFill>
                          <a:effectLst/>
                          <a:latin typeface="+mj-lt"/>
                          <a:ea typeface="Calibri" panose="020F0502020204030204" pitchFamily="34" charset="0"/>
                          <a:cs typeface="Calibri" panose="020F0502020204030204" pitchFamily="34" charset="0"/>
                        </a:rPr>
                        <a:t>of the </a:t>
                      </a:r>
                      <a:r>
                        <a:rPr lang="en-ZA" sz="1100" dirty="0">
                          <a:solidFill>
                            <a:srgbClr val="000000"/>
                          </a:solidFill>
                          <a:effectLst/>
                          <a:latin typeface="+mj-lt"/>
                          <a:ea typeface="Calibri" panose="020F0502020204030204" pitchFamily="34" charset="0"/>
                          <a:cs typeface="Calibri" panose="020F0502020204030204" pitchFamily="34" charset="0"/>
                        </a:rPr>
                        <a:t>total value of procurement was awarded to BBBEE compliant service providers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j-lt"/>
                          <a:ea typeface="ＭＳ Ｐゴシック" charset="0"/>
                          <a:cs typeface="Arial" pitchFamily="34" charset="0"/>
                        </a:rPr>
                        <a:t>Overachieved </a:t>
                      </a:r>
                      <a:r>
                        <a:rPr kumimoji="0" lang="en-US" sz="1100" b="0" i="0" u="none" strike="noStrike" kern="1200" cap="none" normalizeH="0" baseline="0" smtClean="0">
                          <a:ln>
                            <a:noFill/>
                          </a:ln>
                          <a:solidFill>
                            <a:schemeClr val="tx1"/>
                          </a:solidFill>
                          <a:effectLst/>
                          <a:latin typeface="+mj-lt"/>
                          <a:ea typeface="ＭＳ Ｐゴシック" charset="0"/>
                          <a:cs typeface="Arial" pitchFamily="34" charset="0"/>
                        </a:rPr>
                        <a:t>by 16%</a:t>
                      </a:r>
                      <a:endParaRPr kumimoji="0" lang="en-US" sz="1100" b="0" i="0" u="none" strike="noStrike" kern="1200" cap="none" normalizeH="0" baseline="0" dirty="0">
                        <a:ln>
                          <a:noFill/>
                        </a:ln>
                        <a:solidFill>
                          <a:schemeClr val="tx1"/>
                        </a:solidFill>
                        <a:effectLst/>
                        <a:latin typeface="+mj-lt"/>
                        <a:ea typeface="ＭＳ Ｐゴシック" charset="0"/>
                        <a:cs typeface="Arial" pitchFamily="34" charset="0"/>
                      </a:endParaRPr>
                    </a:p>
                  </a:txBody>
                  <a:tcPr marL="91433" marR="91433" marT="45693" marB="45693" horzOverflow="overflow">
                    <a:solidFill>
                      <a:schemeClr val="accent1">
                        <a:lumMod val="20000"/>
                        <a:lumOff val="80000"/>
                      </a:schemeClr>
                    </a:solidFill>
                  </a:tcPr>
                </a:tc>
                <a:extLst>
                  <a:ext uri="{0D108BD9-81ED-4DB2-BD59-A6C34878D82A}">
                    <a16:rowId xmlns="" xmlns:a16="http://schemas.microsoft.com/office/drawing/2014/main" val="10003"/>
                  </a:ext>
                </a:extLst>
              </a:tr>
              <a:tr h="537151">
                <a:tc>
                  <a:txBody>
                    <a:bodyPr/>
                    <a:lstStyle/>
                    <a:p>
                      <a:pPr>
                        <a:lnSpc>
                          <a:spcPct val="115000"/>
                        </a:lnSpc>
                        <a:spcAft>
                          <a:spcPts val="0"/>
                        </a:spcAft>
                      </a:pPr>
                      <a:r>
                        <a:rPr lang="en-ZA" sz="1100" dirty="0">
                          <a:solidFill>
                            <a:srgbClr val="000000"/>
                          </a:solidFill>
                          <a:effectLst/>
                          <a:latin typeface="+mn-lt"/>
                          <a:ea typeface="Calibri" panose="020F0502020204030204" pitchFamily="34" charset="0"/>
                          <a:cs typeface="Calibri" panose="020F0502020204030204" pitchFamily="34" charset="0"/>
                        </a:rPr>
                        <a:t>No. of Izimbizo held</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n-lt"/>
                          <a:ea typeface="Times New Roman" panose="02020603050405020304" pitchFamily="18" charset="0"/>
                          <a:cs typeface="Calibri" panose="020F0502020204030204" pitchFamily="34" charset="0"/>
                        </a:rPr>
                        <a:t>20</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effectLst/>
                          <a:latin typeface="+mn-lt"/>
                          <a:ea typeface="Calibri" panose="020F0502020204030204" pitchFamily="34" charset="0"/>
                          <a:cs typeface="Calibri" panose="020F0502020204030204" pitchFamily="34" charset="0"/>
                        </a:rPr>
                        <a:t> 5</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n-lt"/>
                          <a:ea typeface="Calibri" panose="020F0502020204030204" pitchFamily="34" charset="0"/>
                          <a:cs typeface="Calibri" panose="020F0502020204030204" pitchFamily="34" charset="0"/>
                        </a:rPr>
                        <a:t>9 Izimbizo were </a:t>
                      </a:r>
                      <a:r>
                        <a:rPr lang="en-ZA" sz="1100" dirty="0" smtClean="0">
                          <a:solidFill>
                            <a:srgbClr val="000000"/>
                          </a:solidFill>
                          <a:effectLst/>
                          <a:latin typeface="+mn-lt"/>
                          <a:ea typeface="Calibri" panose="020F0502020204030204" pitchFamily="34" charset="0"/>
                          <a:cs typeface="Calibri" panose="020F0502020204030204" pitchFamily="34" charset="0"/>
                        </a:rPr>
                        <a:t>held. EC </a:t>
                      </a:r>
                      <a:r>
                        <a:rPr lang="en-ZA" sz="1100" dirty="0">
                          <a:solidFill>
                            <a:srgbClr val="000000"/>
                          </a:solidFill>
                          <a:effectLst/>
                          <a:latin typeface="+mn-lt"/>
                          <a:ea typeface="Calibri" panose="020F0502020204030204" pitchFamily="34" charset="0"/>
                          <a:cs typeface="Calibri" panose="020F0502020204030204" pitchFamily="34" charset="0"/>
                        </a:rPr>
                        <a:t>2, FS 1, KZN 1, WC 1, </a:t>
                      </a:r>
                      <a:r>
                        <a:rPr lang="en-ZA" sz="1100" dirty="0" smtClean="0">
                          <a:solidFill>
                            <a:srgbClr val="000000"/>
                          </a:solidFill>
                          <a:effectLst/>
                          <a:latin typeface="+mn-lt"/>
                          <a:ea typeface="Calibri" panose="020F0502020204030204" pitchFamily="34" charset="0"/>
                          <a:cs typeface="Calibri" panose="020F0502020204030204" pitchFamily="34" charset="0"/>
                        </a:rPr>
                        <a:t>LP </a:t>
                      </a:r>
                      <a:r>
                        <a:rPr lang="en-ZA" sz="1100" dirty="0">
                          <a:solidFill>
                            <a:srgbClr val="000000"/>
                          </a:solidFill>
                          <a:effectLst/>
                          <a:latin typeface="+mn-lt"/>
                          <a:ea typeface="Calibri" panose="020F0502020204030204" pitchFamily="34" charset="0"/>
                          <a:cs typeface="Calibri" panose="020F0502020204030204" pitchFamily="34" charset="0"/>
                        </a:rPr>
                        <a:t>1, NW 1, </a:t>
                      </a:r>
                      <a:r>
                        <a:rPr lang="en-ZA" sz="1100" dirty="0" smtClean="0">
                          <a:solidFill>
                            <a:srgbClr val="000000"/>
                          </a:solidFill>
                          <a:effectLst/>
                          <a:latin typeface="+mn-lt"/>
                          <a:ea typeface="Calibri" panose="020F0502020204030204" pitchFamily="34" charset="0"/>
                          <a:cs typeface="Calibri" panose="020F0502020204030204" pitchFamily="34" charset="0"/>
                        </a:rPr>
                        <a:t>and</a:t>
                      </a:r>
                      <a:r>
                        <a:rPr lang="en-ZA" sz="1100" baseline="0" dirty="0" smtClean="0">
                          <a:solidFill>
                            <a:srgbClr val="000000"/>
                          </a:solidFill>
                          <a:effectLst/>
                          <a:latin typeface="+mn-lt"/>
                          <a:ea typeface="Calibri" panose="020F0502020204030204" pitchFamily="34" charset="0"/>
                          <a:cs typeface="Calibri" panose="020F0502020204030204" pitchFamily="34" charset="0"/>
                        </a:rPr>
                        <a:t> </a:t>
                      </a:r>
                      <a:r>
                        <a:rPr lang="en-ZA" sz="1100" dirty="0" smtClean="0">
                          <a:solidFill>
                            <a:srgbClr val="000000"/>
                          </a:solidFill>
                          <a:effectLst/>
                          <a:latin typeface="+mn-lt"/>
                          <a:ea typeface="Calibri" panose="020F0502020204030204" pitchFamily="34" charset="0"/>
                          <a:cs typeface="Calibri" panose="020F0502020204030204" pitchFamily="34" charset="0"/>
                        </a:rPr>
                        <a:t>GP </a:t>
                      </a:r>
                      <a:r>
                        <a:rPr lang="en-ZA" sz="1100" dirty="0">
                          <a:solidFill>
                            <a:srgbClr val="000000"/>
                          </a:solidFill>
                          <a:effectLst/>
                          <a:latin typeface="+mn-lt"/>
                          <a:ea typeface="Calibri" panose="020F0502020204030204" pitchFamily="34" charset="0"/>
                          <a:cs typeface="Calibri" panose="020F0502020204030204" pitchFamily="34" charset="0"/>
                        </a:rPr>
                        <a:t>2</a:t>
                      </a:r>
                      <a:endParaRPr lang="en-ZA" sz="1100" dirty="0">
                        <a:effectLst/>
                        <a:latin typeface="+mn-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j-lt"/>
                          <a:ea typeface="ＭＳ Ｐゴシック" charset="0"/>
                          <a:cs typeface="Arial" pitchFamily="34" charset="0"/>
                        </a:rPr>
                        <a:t>Overachieved by 80%</a:t>
                      </a:r>
                      <a:endParaRPr kumimoji="0" lang="en-US" sz="1100" b="0" i="0" u="none" strike="noStrike" kern="1200" cap="none" normalizeH="0" baseline="0" dirty="0">
                        <a:ln>
                          <a:noFill/>
                        </a:ln>
                        <a:solidFill>
                          <a:schemeClr val="tx1"/>
                        </a:solidFill>
                        <a:effectLst/>
                        <a:latin typeface="+mj-lt"/>
                        <a:ea typeface="ＭＳ Ｐゴシック" charset="0"/>
                        <a:cs typeface="Arial" pitchFamily="34" charset="0"/>
                      </a:endParaRPr>
                    </a:p>
                  </a:txBody>
                  <a:tcPr marL="91433" marR="91433" marT="45693" marB="45693" horzOverflow="overflow">
                    <a:solidFill>
                      <a:schemeClr val="accent1">
                        <a:lumMod val="20000"/>
                        <a:lumOff val="80000"/>
                      </a:schemeClr>
                    </a:solidFill>
                  </a:tcPr>
                </a:tc>
                <a:extLst>
                  <a:ext uri="{0D108BD9-81ED-4DB2-BD59-A6C34878D82A}">
                    <a16:rowId xmlns="" xmlns:a16="http://schemas.microsoft.com/office/drawing/2014/main" val="10004"/>
                  </a:ext>
                </a:extLst>
              </a:tr>
              <a:tr h="837420">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Approved workplace skills plan</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effectLst/>
                          <a:latin typeface="+mj-lt"/>
                          <a:ea typeface="Calibri" panose="020F0502020204030204" pitchFamily="34" charset="0"/>
                          <a:cs typeface="Calibri" panose="020F0502020204030204" pitchFamily="34" charset="0"/>
                        </a:rPr>
                        <a:t>WSP approved by DG by 30 April 2018</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 </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effectLst/>
                          <a:latin typeface="+mj-lt"/>
                          <a:ea typeface="Calibri" panose="020F0502020204030204" pitchFamily="34" charset="0"/>
                          <a:cs typeface="Calibri" panose="020F0502020204030204" pitchFamily="34" charset="0"/>
                        </a:rPr>
                        <a:t>WSP approved by DG by 30 April 2018</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j-lt"/>
                          <a:ea typeface="Calibri" panose="020F0502020204030204" pitchFamily="34" charset="0"/>
                          <a:cs typeface="Calibri" panose="020F0502020204030204" pitchFamily="34" charset="0"/>
                        </a:rPr>
                        <a:t>The WSP was  approved by DG before 30 April 2018 and submitted to PSETA</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ＭＳ Ｐゴシック" charset="0"/>
                          <a:cs typeface="Arial" pitchFamily="34" charset="0"/>
                        </a:rPr>
                        <a:t>100%</a:t>
                      </a:r>
                      <a:endParaRPr kumimoji="0" lang="en-US" sz="1100" b="0" i="0" u="none" strike="noStrike" cap="none" normalizeH="0" baseline="0" dirty="0">
                        <a:ln>
                          <a:noFill/>
                        </a:ln>
                        <a:solidFill>
                          <a:schemeClr val="tx1"/>
                        </a:solidFill>
                        <a:effectLst/>
                        <a:latin typeface="+mj-lt"/>
                        <a:ea typeface="ＭＳ Ｐゴシック" charset="0"/>
                        <a:cs typeface="Arial" pitchFamily="34" charset="0"/>
                      </a:endParaRPr>
                    </a:p>
                  </a:txBody>
                  <a:tcPr marL="91433" marR="91433" marT="45693" marB="45693" horzOverflow="overflow">
                    <a:solidFill>
                      <a:schemeClr val="accent1">
                        <a:lumMod val="20000"/>
                        <a:lumOff val="80000"/>
                      </a:schemeClr>
                    </a:solidFill>
                  </a:tcPr>
                </a:tc>
                <a:extLst>
                  <a:ext uri="{0D108BD9-81ED-4DB2-BD59-A6C34878D82A}">
                    <a16:rowId xmlns="" xmlns:a16="http://schemas.microsoft.com/office/drawing/2014/main" val="10005"/>
                  </a:ext>
                </a:extLst>
              </a:tr>
              <a:tr h="745185">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Number of quarterly monitoring reports approved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4</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j-lt"/>
                          <a:ea typeface="Calibri" panose="020F0502020204030204" pitchFamily="34" charset="0"/>
                          <a:cs typeface="Calibri" panose="020F0502020204030204" pitchFamily="34" charset="0"/>
                        </a:rPr>
                        <a:t> 1</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100" dirty="0">
                          <a:solidFill>
                            <a:srgbClr val="000000"/>
                          </a:solidFill>
                          <a:effectLst/>
                          <a:latin typeface="+mj-lt"/>
                          <a:ea typeface="Calibri" panose="020F0502020204030204" pitchFamily="34" charset="0"/>
                          <a:cs typeface="Calibri" panose="020F0502020204030204" pitchFamily="34" charset="0"/>
                        </a:rPr>
                        <a:t>1 quarterly monitoring report was approved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j-lt"/>
                          <a:ea typeface="ＭＳ Ｐゴシック" charset="0"/>
                          <a:cs typeface="Arial" pitchFamily="34" charset="0"/>
                        </a:rPr>
                        <a:t>100%</a:t>
                      </a:r>
                      <a:endParaRPr kumimoji="0" lang="en-US" sz="1100" b="0" i="0" u="none" strike="noStrike" cap="none" normalizeH="0" baseline="0" dirty="0">
                        <a:ln>
                          <a:noFill/>
                        </a:ln>
                        <a:solidFill>
                          <a:schemeClr val="tx1"/>
                        </a:solidFill>
                        <a:effectLst/>
                        <a:latin typeface="+mj-lt"/>
                        <a:ea typeface="ＭＳ Ｐゴシック" charset="0"/>
                        <a:cs typeface="Arial" pitchFamily="34" charset="0"/>
                      </a:endParaRPr>
                    </a:p>
                  </a:txBody>
                  <a:tcPr marL="68580" marR="68580" marT="0" marB="0"/>
                </a:tc>
                <a:extLst>
                  <a:ext uri="{0D108BD9-81ED-4DB2-BD59-A6C34878D82A}">
                    <a16:rowId xmlns="" xmlns:a16="http://schemas.microsoft.com/office/drawing/2014/main" val="10006"/>
                  </a:ext>
                </a:extLst>
              </a:tr>
            </a:tbl>
          </a:graphicData>
        </a:graphic>
      </p:graphicFrame>
      <p:sp>
        <p:nvSpPr>
          <p:cNvPr id="4" name="Slide Number Placeholder 3"/>
          <p:cNvSpPr>
            <a:spLocks noGrp="1"/>
          </p:cNvSpPr>
          <p:nvPr>
            <p:ph type="sldNum" sz="quarter" idx="4"/>
          </p:nvPr>
        </p:nvSpPr>
        <p:spPr/>
        <p:txBody>
          <a:bodyPr/>
          <a:lstStyle/>
          <a:p>
            <a:r>
              <a:rPr lang="en-US" sz="1000" b="1" dirty="0" smtClean="0">
                <a:solidFill>
                  <a:schemeClr val="tx1"/>
                </a:solidFill>
              </a:rPr>
              <a:t>14.</a:t>
            </a:r>
            <a:endParaRPr lang="en-ZA" sz="1000" b="1" dirty="0" smtClean="0">
              <a:solidFill>
                <a:schemeClr val="tx1"/>
              </a:solidFill>
            </a:endParaRPr>
          </a:p>
        </p:txBody>
      </p:sp>
    </p:spTree>
    <p:extLst>
      <p:ext uri="{BB962C8B-B14F-4D97-AF65-F5344CB8AC3E}">
        <p14:creationId xmlns:p14="http://schemas.microsoft.com/office/powerpoint/2010/main" xmlns="" val="178014322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04" y="315860"/>
            <a:ext cx="8229600" cy="497159"/>
          </a:xfrm>
        </p:spPr>
        <p:txBody>
          <a:bodyPr>
            <a:noAutofit/>
          </a:bodyPr>
          <a:lstStyle/>
          <a:p>
            <a:pPr algn="ctr"/>
            <a:r>
              <a:rPr lang="en-US" sz="1800" dirty="0" smtClean="0">
                <a:latin typeface="+mj-lt"/>
                <a:ea typeface="MS PGothic" pitchFamily="34" charset="-128"/>
                <a:cs typeface="Arial" pitchFamily="34" charset="0"/>
              </a:rPr>
              <a:t>INSTITUTIONAL GOVERNANCE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0335571"/>
              </p:ext>
            </p:extLst>
          </p:nvPr>
        </p:nvGraphicFramePr>
        <p:xfrm>
          <a:off x="251519" y="1052734"/>
          <a:ext cx="8640961" cy="4824537"/>
        </p:xfrm>
        <a:graphic>
          <a:graphicData uri="http://schemas.openxmlformats.org/drawingml/2006/table">
            <a:tbl>
              <a:tblPr firstRow="1" bandRow="1">
                <a:tableStyleId>{5C22544A-7EE6-4342-B048-85BDC9FD1C3A}</a:tableStyleId>
              </a:tblPr>
              <a:tblGrid>
                <a:gridCol w="1847615">
                  <a:extLst>
                    <a:ext uri="{9D8B030D-6E8A-4147-A177-3AD203B41FA5}">
                      <a16:colId xmlns="" xmlns:a16="http://schemas.microsoft.com/office/drawing/2014/main" val="20000"/>
                    </a:ext>
                  </a:extLst>
                </a:gridCol>
                <a:gridCol w="1319728">
                  <a:extLst>
                    <a:ext uri="{9D8B030D-6E8A-4147-A177-3AD203B41FA5}">
                      <a16:colId xmlns="" xmlns:a16="http://schemas.microsoft.com/office/drawing/2014/main" val="20001"/>
                    </a:ext>
                  </a:extLst>
                </a:gridCol>
                <a:gridCol w="1479897">
                  <a:extLst>
                    <a:ext uri="{9D8B030D-6E8A-4147-A177-3AD203B41FA5}">
                      <a16:colId xmlns="" xmlns:a16="http://schemas.microsoft.com/office/drawing/2014/main" val="20002"/>
                    </a:ext>
                  </a:extLst>
                </a:gridCol>
                <a:gridCol w="2609092">
                  <a:extLst>
                    <a:ext uri="{9D8B030D-6E8A-4147-A177-3AD203B41FA5}">
                      <a16:colId xmlns="" xmlns:a16="http://schemas.microsoft.com/office/drawing/2014/main" val="20003"/>
                    </a:ext>
                  </a:extLst>
                </a:gridCol>
                <a:gridCol w="1384629">
                  <a:extLst>
                    <a:ext uri="{9D8B030D-6E8A-4147-A177-3AD203B41FA5}">
                      <a16:colId xmlns="" xmlns:a16="http://schemas.microsoft.com/office/drawing/2014/main" val="20004"/>
                    </a:ext>
                  </a:extLst>
                </a:gridCol>
              </a:tblGrid>
              <a:tr h="96380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latin typeface="+mn-lt"/>
                        </a:rPr>
                        <a:t>PERFORMANCE INDICATOR</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2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kern="1200" cap="none" spc="0" normalizeH="0" baseline="0" noProof="0" dirty="0" smtClean="0">
                          <a:ln>
                            <a:noFill/>
                          </a:ln>
                          <a:effectLst/>
                          <a:uLnTx/>
                          <a:uFillTx/>
                          <a:latin typeface="+mn-lt"/>
                        </a:rPr>
                        <a:t>1</a:t>
                      </a:r>
                      <a:r>
                        <a:rPr kumimoji="0" lang="en-US" sz="1200" u="none" strike="noStrike" kern="1200" cap="none" spc="0" normalizeH="0" baseline="30000" noProof="0" dirty="0" smtClean="0">
                          <a:ln>
                            <a:noFill/>
                          </a:ln>
                          <a:effectLst/>
                          <a:uLnTx/>
                          <a:uFillTx/>
                          <a:latin typeface="+mn-lt"/>
                        </a:rPr>
                        <a:t>ST</a:t>
                      </a:r>
                      <a:r>
                        <a:rPr kumimoji="0" lang="en-US" sz="12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mn-ea"/>
                          <a:cs typeface="+mn-cs"/>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mn-ea"/>
                          <a:cs typeface="+mn-cs"/>
                        </a:rPr>
                        <a:t>30 JUNE  2018</a:t>
                      </a:r>
                      <a:endParaRPr kumimoji="0" lang="en-US" sz="12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latin typeface="+mn-lt"/>
                        </a:rPr>
                        <a:t>% ACHIEVEMENT </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2180042">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Number of departmental and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entities’ performance information reports or</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documents approved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15</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3</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Fourth quarter report of public entities analysed and approved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4th </a:t>
                      </a:r>
                      <a:r>
                        <a:rPr lang="en-ZA" sz="1200" dirty="0" smtClean="0">
                          <a:solidFill>
                            <a:srgbClr val="000000"/>
                          </a:solidFill>
                          <a:effectLst/>
                          <a:latin typeface="+mj-lt"/>
                          <a:ea typeface="Times New Roman" panose="02020603050405020304" pitchFamily="18" charset="0"/>
                          <a:cs typeface="Calibri" panose="020F0502020204030204" pitchFamily="34" charset="0"/>
                        </a:rPr>
                        <a:t>quarter </a:t>
                      </a:r>
                      <a:r>
                        <a:rPr lang="en-ZA" sz="1200" dirty="0">
                          <a:solidFill>
                            <a:srgbClr val="000000"/>
                          </a:solidFill>
                          <a:effectLst/>
                          <a:latin typeface="+mj-lt"/>
                          <a:ea typeface="Times New Roman" panose="02020603050405020304" pitchFamily="18" charset="0"/>
                          <a:cs typeface="Calibri" panose="020F0502020204030204" pitchFamily="34" charset="0"/>
                        </a:rPr>
                        <a:t>report </a:t>
                      </a:r>
                      <a:r>
                        <a:rPr lang="en-ZA" sz="1200" dirty="0" smtClean="0">
                          <a:solidFill>
                            <a:srgbClr val="000000"/>
                          </a:solidFill>
                          <a:effectLst/>
                          <a:latin typeface="+mj-lt"/>
                          <a:ea typeface="Times New Roman" panose="02020603050405020304" pitchFamily="18" charset="0"/>
                          <a:cs typeface="Calibri" panose="020F0502020204030204" pitchFamily="34" charset="0"/>
                        </a:rPr>
                        <a:t>was completed and is preliminary pending audit. 3</a:t>
                      </a:r>
                      <a:r>
                        <a:rPr lang="en-ZA" sz="1200" baseline="30000" dirty="0" smtClean="0">
                          <a:solidFill>
                            <a:srgbClr val="000000"/>
                          </a:solidFill>
                          <a:effectLst/>
                          <a:latin typeface="+mj-lt"/>
                          <a:ea typeface="Times New Roman" panose="02020603050405020304" pitchFamily="18" charset="0"/>
                          <a:cs typeface="Calibri" panose="020F0502020204030204" pitchFamily="34" charset="0"/>
                        </a:rPr>
                        <a:t>rd</a:t>
                      </a:r>
                      <a:r>
                        <a:rPr lang="en-ZA" sz="1200" dirty="0" smtClean="0">
                          <a:solidFill>
                            <a:srgbClr val="000000"/>
                          </a:solidFill>
                          <a:effectLst/>
                          <a:latin typeface="+mj-lt"/>
                          <a:ea typeface="Times New Roman" panose="02020603050405020304" pitchFamily="18" charset="0"/>
                          <a:cs typeface="Calibri" panose="020F0502020204030204" pitchFamily="34" charset="0"/>
                        </a:rPr>
                        <a:t> quarter report</a:t>
                      </a:r>
                      <a:r>
                        <a:rPr lang="en-ZA" sz="1200" baseline="0" dirty="0" smtClean="0">
                          <a:solidFill>
                            <a:srgbClr val="000000"/>
                          </a:solidFill>
                          <a:effectLst/>
                          <a:latin typeface="+mj-lt"/>
                          <a:ea typeface="Times New Roman" panose="02020603050405020304" pitchFamily="18" charset="0"/>
                          <a:cs typeface="Calibri" panose="020F0502020204030204" pitchFamily="34" charset="0"/>
                        </a:rPr>
                        <a:t> was finalised and audited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outcome 14 report was </a:t>
                      </a:r>
                      <a:r>
                        <a:rPr lang="en-ZA" sz="1200" dirty="0" smtClean="0">
                          <a:solidFill>
                            <a:srgbClr val="000000"/>
                          </a:solidFill>
                          <a:effectLst/>
                          <a:latin typeface="+mj-lt"/>
                          <a:ea typeface="Times New Roman" panose="02020603050405020304" pitchFamily="18" charset="0"/>
                          <a:cs typeface="Calibri" panose="020F0502020204030204" pitchFamily="34" charset="0"/>
                        </a:rPr>
                        <a:t>approved and submitted to Cabinet</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a:tc>
                <a:extLst>
                  <a:ext uri="{0D108BD9-81ED-4DB2-BD59-A6C34878D82A}">
                    <a16:rowId xmlns="" xmlns:a16="http://schemas.microsoft.com/office/drawing/2014/main" val="10001"/>
                  </a:ext>
                </a:extLst>
              </a:tr>
              <a:tr h="1680688">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Approved governance tools for DAC </a:t>
                      </a:r>
                      <a:r>
                        <a:rPr lang="en-ZA" sz="1200" dirty="0" smtClean="0">
                          <a:solidFill>
                            <a:srgbClr val="000000"/>
                          </a:solidFill>
                          <a:effectLst/>
                          <a:latin typeface="+mj-lt"/>
                          <a:ea typeface="Times New Roman" panose="02020603050405020304" pitchFamily="18" charset="0"/>
                          <a:cs typeface="Calibri" panose="020F0502020204030204" pitchFamily="34" charset="0"/>
                        </a:rPr>
                        <a:t>public</a:t>
                      </a:r>
                      <a:r>
                        <a:rPr lang="en-ZA" sz="1200" baseline="0" dirty="0">
                          <a:solidFill>
                            <a:schemeClr val="dk1"/>
                          </a:solidFill>
                          <a:effectLst/>
                          <a:latin typeface="+mj-lt"/>
                          <a:ea typeface="Times New Roman" panose="02020603050405020304" pitchFamily="18" charset="0"/>
                          <a:cs typeface="Times New Roman" panose="02020603050405020304" pitchFamily="18" charset="0"/>
                        </a:rPr>
                        <a:t> </a:t>
                      </a:r>
                      <a:r>
                        <a:rPr lang="en-ZA" sz="1200" dirty="0" smtClean="0">
                          <a:solidFill>
                            <a:srgbClr val="000000"/>
                          </a:solidFill>
                          <a:effectLst/>
                          <a:latin typeface="+mj-lt"/>
                          <a:ea typeface="Times New Roman" panose="02020603050405020304" pitchFamily="18" charset="0"/>
                          <a:cs typeface="Calibri" panose="020F0502020204030204" pitchFamily="34" charset="0"/>
                        </a:rPr>
                        <a:t>entities</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Approved governance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framework for DAC public</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entities</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First draft governance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framework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first draft of the governance framework was developed as planned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a:tc>
                <a:extLst>
                  <a:ext uri="{0D108BD9-81ED-4DB2-BD59-A6C34878D82A}">
                    <a16:rowId xmlns="" xmlns:a16="http://schemas.microsoft.com/office/drawing/2014/main" val="10002"/>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15.</a:t>
            </a:r>
          </a:p>
        </p:txBody>
      </p:sp>
    </p:spTree>
    <p:extLst>
      <p:ext uri="{BB962C8B-B14F-4D97-AF65-F5344CB8AC3E}">
        <p14:creationId xmlns:p14="http://schemas.microsoft.com/office/powerpoint/2010/main" xmlns="" val="33275154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45"/>
            <a:ext cx="8229600" cy="390043"/>
          </a:xfrm>
        </p:spPr>
        <p:txBody>
          <a:bodyPr>
            <a:noAutofit/>
          </a:bodyPr>
          <a:lstStyle/>
          <a:p>
            <a:pPr algn="ctr"/>
            <a:r>
              <a:rPr lang="en-US" sz="1800" dirty="0" smtClean="0">
                <a:latin typeface="+mj-lt"/>
                <a:ea typeface="MS PGothic" pitchFamily="34" charset="-128"/>
                <a:cs typeface="Arial" pitchFamily="34" charset="0"/>
              </a:rPr>
              <a:t>INSTITUTIONAL GOVERNANCE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14447666"/>
              </p:ext>
            </p:extLst>
          </p:nvPr>
        </p:nvGraphicFramePr>
        <p:xfrm>
          <a:off x="251520" y="620688"/>
          <a:ext cx="8640960" cy="5429190"/>
        </p:xfrm>
        <a:graphic>
          <a:graphicData uri="http://schemas.openxmlformats.org/drawingml/2006/table">
            <a:tbl>
              <a:tblPr firstRow="1" bandRow="1">
                <a:tableStyleId>{5C22544A-7EE6-4342-B048-85BDC9FD1C3A}</a:tableStyleId>
              </a:tblPr>
              <a:tblGrid>
                <a:gridCol w="1847616">
                  <a:extLst>
                    <a:ext uri="{9D8B030D-6E8A-4147-A177-3AD203B41FA5}">
                      <a16:colId xmlns="" xmlns:a16="http://schemas.microsoft.com/office/drawing/2014/main" val="20000"/>
                    </a:ext>
                  </a:extLst>
                </a:gridCol>
                <a:gridCol w="1319727">
                  <a:extLst>
                    <a:ext uri="{9D8B030D-6E8A-4147-A177-3AD203B41FA5}">
                      <a16:colId xmlns="" xmlns:a16="http://schemas.microsoft.com/office/drawing/2014/main" val="20001"/>
                    </a:ext>
                  </a:extLst>
                </a:gridCol>
                <a:gridCol w="1319727">
                  <a:extLst>
                    <a:ext uri="{9D8B030D-6E8A-4147-A177-3AD203B41FA5}">
                      <a16:colId xmlns="" xmlns:a16="http://schemas.microsoft.com/office/drawing/2014/main" val="20002"/>
                    </a:ext>
                  </a:extLst>
                </a:gridCol>
                <a:gridCol w="2569714">
                  <a:extLst>
                    <a:ext uri="{9D8B030D-6E8A-4147-A177-3AD203B41FA5}">
                      <a16:colId xmlns="" xmlns:a16="http://schemas.microsoft.com/office/drawing/2014/main" val="20003"/>
                    </a:ext>
                  </a:extLst>
                </a:gridCol>
                <a:gridCol w="1584176">
                  <a:extLst>
                    <a:ext uri="{9D8B030D-6E8A-4147-A177-3AD203B41FA5}">
                      <a16:colId xmlns="" xmlns:a16="http://schemas.microsoft.com/office/drawing/2014/main" val="20004"/>
                    </a:ext>
                  </a:extLst>
                </a:gridCol>
              </a:tblGrid>
              <a:tr h="50340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kern="1200" cap="none" spc="0" normalizeH="0" baseline="0" noProof="0" dirty="0" smtClean="0">
                          <a:ln>
                            <a:noFill/>
                          </a:ln>
                          <a:effectLst/>
                          <a:uLnTx/>
                          <a:uFillTx/>
                          <a:latin typeface="+mn-lt"/>
                        </a:rPr>
                        <a:t>1</a:t>
                      </a:r>
                      <a:r>
                        <a:rPr kumimoji="0" lang="en-US" sz="1100" u="none" strike="noStrike" kern="1200" cap="none" spc="0" normalizeH="0" baseline="30000" noProof="0" dirty="0" smtClean="0">
                          <a:ln>
                            <a:noFill/>
                          </a:ln>
                          <a:effectLst/>
                          <a:uLnTx/>
                          <a:uFillTx/>
                          <a:latin typeface="+mn-lt"/>
                        </a:rPr>
                        <a:t>ST</a:t>
                      </a:r>
                      <a:r>
                        <a:rPr kumimoji="0" lang="en-US" sz="11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31 JUNE  2018</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 ACHIEVEMENT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3745062">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No. of cultural diplomacy </a:t>
                      </a:r>
                      <a:r>
                        <a:rPr lang="en-ZA" sz="1200" dirty="0" smtClean="0">
                          <a:solidFill>
                            <a:srgbClr val="000000"/>
                          </a:solidFill>
                          <a:effectLst/>
                          <a:latin typeface="+mj-lt"/>
                          <a:ea typeface="Times New Roman" panose="02020603050405020304" pitchFamily="18" charset="0"/>
                          <a:cs typeface="Calibri" panose="020F0502020204030204" pitchFamily="34" charset="0"/>
                        </a:rPr>
                        <a:t>engagements</a:t>
                      </a:r>
                      <a:r>
                        <a:rPr lang="en-ZA" sz="1200" baseline="0" dirty="0">
                          <a:solidFill>
                            <a:schemeClr val="dk1"/>
                          </a:solidFill>
                          <a:effectLst/>
                          <a:latin typeface="+mj-lt"/>
                          <a:ea typeface="Times New Roman" panose="02020603050405020304" pitchFamily="18" charset="0"/>
                          <a:cs typeface="Times New Roman" panose="02020603050405020304" pitchFamily="18" charset="0"/>
                        </a:rPr>
                        <a:t> </a:t>
                      </a:r>
                      <a:r>
                        <a:rPr lang="en-ZA" sz="1200" dirty="0" smtClean="0">
                          <a:solidFill>
                            <a:srgbClr val="000000"/>
                          </a:solidFill>
                          <a:effectLst/>
                          <a:latin typeface="+mj-lt"/>
                          <a:ea typeface="Times New Roman" panose="02020603050405020304" pitchFamily="18" charset="0"/>
                          <a:cs typeface="Calibri" panose="020F0502020204030204" pitchFamily="34" charset="0"/>
                        </a:rPr>
                        <a:t>coordinated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5</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participated in the Working Visit to Angola on the 10 - 12 April 2018.</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attended and participated in the 36th Session of the World Intellectual Property Organisation Standing Committee on Copyright and Related Rights in Geneva, Switzerland on the 28 May – 01 June 2018.</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a:t>
                      </a:r>
                      <a:r>
                        <a:rPr lang="en-ZA" sz="1200" dirty="0" smtClean="0">
                          <a:solidFill>
                            <a:srgbClr val="000000"/>
                          </a:solidFill>
                          <a:effectLst/>
                          <a:latin typeface="+mj-lt"/>
                          <a:ea typeface="Times New Roman" panose="02020603050405020304" pitchFamily="18" charset="0"/>
                          <a:cs typeface="Calibri" panose="020F0502020204030204" pitchFamily="34" charset="0"/>
                        </a:rPr>
                        <a:t>hosted the Africa Month programme in May 2018 and this </a:t>
                      </a:r>
                      <a:r>
                        <a:rPr lang="en-ZA" sz="1200" baseline="0" dirty="0" smtClean="0">
                          <a:solidFill>
                            <a:srgbClr val="000000"/>
                          </a:solidFill>
                          <a:effectLst/>
                          <a:latin typeface="+mj-lt"/>
                          <a:ea typeface="Times New Roman" panose="02020603050405020304" pitchFamily="18" charset="0"/>
                          <a:cs typeface="Calibri" panose="020F0502020204030204" pitchFamily="34" charset="0"/>
                        </a:rPr>
                        <a:t> involved participation of other African countries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hosted and participated in the Algerian </a:t>
                      </a:r>
                      <a:r>
                        <a:rPr lang="en-ZA" sz="1200" dirty="0" smtClean="0">
                          <a:solidFill>
                            <a:srgbClr val="000000"/>
                          </a:solidFill>
                          <a:effectLst/>
                          <a:latin typeface="+mj-lt"/>
                          <a:ea typeface="Times New Roman" panose="02020603050405020304" pitchFamily="18" charset="0"/>
                          <a:cs typeface="Calibri" panose="020F0502020204030204" pitchFamily="34" charset="0"/>
                        </a:rPr>
                        <a:t>Week / Seasons  </a:t>
                      </a:r>
                      <a:r>
                        <a:rPr lang="en-ZA" sz="1200" dirty="0">
                          <a:solidFill>
                            <a:srgbClr val="000000"/>
                          </a:solidFill>
                          <a:effectLst/>
                          <a:latin typeface="+mj-lt"/>
                          <a:ea typeface="Times New Roman" panose="02020603050405020304" pitchFamily="18" charset="0"/>
                          <a:cs typeface="Calibri" panose="020F0502020204030204" pitchFamily="34" charset="0"/>
                        </a:rPr>
                        <a:t>in South Africa on the 01 - 10 May 2018.</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DAC participated in the AU Workshop on the Charter </a:t>
                      </a:r>
                      <a:r>
                        <a:rPr lang="en-ZA" sz="1200" dirty="0" smtClean="0">
                          <a:solidFill>
                            <a:srgbClr val="000000"/>
                          </a:solidFill>
                          <a:effectLst/>
                          <a:latin typeface="+mj-lt"/>
                          <a:ea typeface="Times New Roman" panose="02020603050405020304" pitchFamily="18" charset="0"/>
                          <a:cs typeface="Calibri" panose="020F0502020204030204" pitchFamily="34" charset="0"/>
                        </a:rPr>
                        <a:t>for African Cultural Renaissance in </a:t>
                      </a:r>
                      <a:r>
                        <a:rPr lang="en-ZA" sz="1200" dirty="0">
                          <a:solidFill>
                            <a:srgbClr val="000000"/>
                          </a:solidFill>
                          <a:effectLst/>
                          <a:latin typeface="+mj-lt"/>
                          <a:ea typeface="Times New Roman" panose="02020603050405020304" pitchFamily="18" charset="0"/>
                          <a:cs typeface="Calibri" panose="020F0502020204030204" pitchFamily="34" charset="0"/>
                        </a:rPr>
                        <a:t>Mozambique on 5 - 7 June 2018</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a:tc>
                <a:extLst>
                  <a:ext uri="{0D108BD9-81ED-4DB2-BD59-A6C34878D82A}">
                    <a16:rowId xmlns="" xmlns:a16="http://schemas.microsoft.com/office/drawing/2014/main" val="10004"/>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16.</a:t>
            </a:r>
          </a:p>
        </p:txBody>
      </p:sp>
    </p:spTree>
    <p:extLst>
      <p:ext uri="{BB962C8B-B14F-4D97-AF65-F5344CB8AC3E}">
        <p14:creationId xmlns:p14="http://schemas.microsoft.com/office/powerpoint/2010/main" xmlns="" val="67947239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169" y="397768"/>
            <a:ext cx="8229600" cy="504056"/>
          </a:xfrm>
        </p:spPr>
        <p:txBody>
          <a:bodyPr>
            <a:noAutofit/>
          </a:bodyPr>
          <a:lstStyle/>
          <a:p>
            <a:pPr algn="ctr"/>
            <a:r>
              <a:rPr lang="en-US" sz="1800" dirty="0" smtClean="0">
                <a:latin typeface="+mj-lt"/>
                <a:ea typeface="MS PGothic" pitchFamily="34" charset="-128"/>
                <a:cs typeface="Arial" pitchFamily="34" charset="0"/>
              </a:rPr>
              <a:t>INSTITUTIONAL GOVERNANCE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72881312"/>
              </p:ext>
            </p:extLst>
          </p:nvPr>
        </p:nvGraphicFramePr>
        <p:xfrm>
          <a:off x="323529" y="1124744"/>
          <a:ext cx="8496944" cy="4320480"/>
        </p:xfrm>
        <a:graphic>
          <a:graphicData uri="http://schemas.openxmlformats.org/drawingml/2006/table">
            <a:tbl>
              <a:tblPr firstRow="1" bandRow="1">
                <a:tableStyleId>{5C22544A-7EE6-4342-B048-85BDC9FD1C3A}</a:tableStyleId>
              </a:tblPr>
              <a:tblGrid>
                <a:gridCol w="1816822">
                  <a:extLst>
                    <a:ext uri="{9D8B030D-6E8A-4147-A177-3AD203B41FA5}">
                      <a16:colId xmlns="" xmlns:a16="http://schemas.microsoft.com/office/drawing/2014/main" val="20000"/>
                    </a:ext>
                  </a:extLst>
                </a:gridCol>
                <a:gridCol w="1297732">
                  <a:extLst>
                    <a:ext uri="{9D8B030D-6E8A-4147-A177-3AD203B41FA5}">
                      <a16:colId xmlns="" xmlns:a16="http://schemas.microsoft.com/office/drawing/2014/main" val="20001"/>
                    </a:ext>
                  </a:extLst>
                </a:gridCol>
                <a:gridCol w="1297732">
                  <a:extLst>
                    <a:ext uri="{9D8B030D-6E8A-4147-A177-3AD203B41FA5}">
                      <a16:colId xmlns="" xmlns:a16="http://schemas.microsoft.com/office/drawing/2014/main" val="20002"/>
                    </a:ext>
                  </a:extLst>
                </a:gridCol>
                <a:gridCol w="2723107">
                  <a:extLst>
                    <a:ext uri="{9D8B030D-6E8A-4147-A177-3AD203B41FA5}">
                      <a16:colId xmlns="" xmlns:a16="http://schemas.microsoft.com/office/drawing/2014/main" val="20003"/>
                    </a:ext>
                  </a:extLst>
                </a:gridCol>
                <a:gridCol w="1361551">
                  <a:extLst>
                    <a:ext uri="{9D8B030D-6E8A-4147-A177-3AD203B41FA5}">
                      <a16:colId xmlns="" xmlns:a16="http://schemas.microsoft.com/office/drawing/2014/main" val="20004"/>
                    </a:ext>
                  </a:extLst>
                </a:gridCol>
              </a:tblGrid>
              <a:tr h="64657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kern="1200" cap="none" spc="0" normalizeH="0" baseline="0" noProof="0" dirty="0" smtClean="0">
                          <a:ln>
                            <a:noFill/>
                          </a:ln>
                          <a:effectLst/>
                          <a:uLnTx/>
                          <a:uFillTx/>
                          <a:latin typeface="+mn-lt"/>
                        </a:rPr>
                        <a:t>1</a:t>
                      </a:r>
                      <a:r>
                        <a:rPr kumimoji="0" lang="en-US" sz="1100" u="none" strike="noStrike" kern="1200" cap="none" spc="0" normalizeH="0" baseline="30000" noProof="0" dirty="0" smtClean="0">
                          <a:ln>
                            <a:noFill/>
                          </a:ln>
                          <a:effectLst/>
                          <a:uLnTx/>
                          <a:uFillTx/>
                          <a:latin typeface="+mn-lt"/>
                        </a:rPr>
                        <a:t>ST</a:t>
                      </a:r>
                      <a:r>
                        <a:rPr kumimoji="0" lang="en-US" sz="11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31 JUNE 2018</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 ACHIEVEMENT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1122955">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No. of national days commemorated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6</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2</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Two National Days were  hosted. </a:t>
                      </a:r>
                      <a:r>
                        <a:rPr lang="en-ZA" sz="1100" dirty="0" smtClean="0">
                          <a:solidFill>
                            <a:srgbClr val="000000"/>
                          </a:solidFill>
                          <a:effectLst/>
                          <a:latin typeface="+mj-lt"/>
                          <a:ea typeface="Times New Roman" panose="02020603050405020304" pitchFamily="18" charset="0"/>
                          <a:cs typeface="Calibri" panose="020F0502020204030204" pitchFamily="34" charset="0"/>
                        </a:rPr>
                        <a:t>Freedom </a:t>
                      </a:r>
                      <a:r>
                        <a:rPr lang="en-ZA" sz="1100" dirty="0">
                          <a:solidFill>
                            <a:srgbClr val="000000"/>
                          </a:solidFill>
                          <a:effectLst/>
                          <a:latin typeface="+mj-lt"/>
                          <a:ea typeface="Times New Roman" panose="02020603050405020304" pitchFamily="18" charset="0"/>
                          <a:cs typeface="Calibri" panose="020F0502020204030204" pitchFamily="34" charset="0"/>
                        </a:rPr>
                        <a:t>Day was held on 27 April 2018 in Bloemfontein, Free State Province. The Youth Day was held at Orlando Stadium, Soweto in Johannesburg on 16 June 2018.</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100" dirty="0" smtClean="0">
                          <a:solidFill>
                            <a:schemeClr val="tx1"/>
                          </a:solidFill>
                          <a:latin typeface="+mj-lt"/>
                        </a:rPr>
                        <a:t>100%</a:t>
                      </a:r>
                      <a:endParaRPr lang="en-ZA" sz="1100" dirty="0">
                        <a:solidFill>
                          <a:schemeClr val="tx1"/>
                        </a:solidFill>
                        <a:latin typeface="+mj-lt"/>
                      </a:endParaRPr>
                    </a:p>
                  </a:txBody>
                  <a:tcPr/>
                </a:tc>
                <a:extLst>
                  <a:ext uri="{0D108BD9-81ED-4DB2-BD59-A6C34878D82A}">
                    <a16:rowId xmlns="" xmlns:a16="http://schemas.microsoft.com/office/drawing/2014/main" val="10001"/>
                  </a:ext>
                </a:extLst>
              </a:tr>
              <a:tr h="663573">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No. of social cohesion </a:t>
                      </a:r>
                      <a:r>
                        <a:rPr lang="en-ZA" sz="1100" dirty="0" smtClean="0">
                          <a:solidFill>
                            <a:srgbClr val="000000"/>
                          </a:solidFill>
                          <a:effectLst/>
                          <a:latin typeface="+mj-lt"/>
                          <a:ea typeface="Times New Roman" panose="02020603050405020304" pitchFamily="18" charset="0"/>
                          <a:cs typeface="Calibri" panose="020F0502020204030204" pitchFamily="34" charset="0"/>
                        </a:rPr>
                        <a:t>projects implemented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12</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3</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6 community dialogues </a:t>
                      </a:r>
                      <a:r>
                        <a:rPr lang="en-ZA" sz="1100" dirty="0" smtClean="0">
                          <a:solidFill>
                            <a:srgbClr val="000000"/>
                          </a:solidFill>
                          <a:effectLst/>
                          <a:latin typeface="+mj-lt"/>
                          <a:ea typeface="Times New Roman" panose="02020603050405020304" pitchFamily="18" charset="0"/>
                          <a:cs typeface="Calibri" panose="020F0502020204030204" pitchFamily="34" charset="0"/>
                        </a:rPr>
                        <a:t>were convened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100" dirty="0" smtClean="0">
                          <a:solidFill>
                            <a:schemeClr val="tx1"/>
                          </a:solidFill>
                          <a:latin typeface="+mj-lt"/>
                        </a:rPr>
                        <a:t>Overachieved</a:t>
                      </a:r>
                      <a:r>
                        <a:rPr lang="en-ZA" sz="1100" baseline="0" dirty="0" smtClean="0">
                          <a:solidFill>
                            <a:schemeClr val="tx1"/>
                          </a:solidFill>
                          <a:latin typeface="+mj-lt"/>
                        </a:rPr>
                        <a:t> by 1</a:t>
                      </a:r>
                      <a:r>
                        <a:rPr lang="en-ZA" sz="1100" dirty="0" smtClean="0">
                          <a:solidFill>
                            <a:schemeClr val="tx1"/>
                          </a:solidFill>
                          <a:latin typeface="+mj-lt"/>
                        </a:rPr>
                        <a:t>00%</a:t>
                      </a:r>
                      <a:endParaRPr lang="en-ZA" sz="1100" dirty="0">
                        <a:solidFill>
                          <a:schemeClr val="tx1"/>
                        </a:solidFill>
                        <a:latin typeface="+mj-lt"/>
                      </a:endParaRPr>
                    </a:p>
                  </a:txBody>
                  <a:tcPr/>
                </a:tc>
                <a:extLst>
                  <a:ext uri="{0D108BD9-81ED-4DB2-BD59-A6C34878D82A}">
                    <a16:rowId xmlns="" xmlns:a16="http://schemas.microsoft.com/office/drawing/2014/main" val="10002"/>
                  </a:ext>
                </a:extLst>
              </a:tr>
              <a:tr h="1887379">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No. of target-group programmes supported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3</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1</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1 Target Group Programme supported (Youth Month Programme) with the following </a:t>
                      </a:r>
                      <a:r>
                        <a:rPr lang="en-ZA" sz="1100" dirty="0" smtClean="0">
                          <a:solidFill>
                            <a:srgbClr val="000000"/>
                          </a:solidFill>
                          <a:effectLst/>
                          <a:latin typeface="+mj-lt"/>
                          <a:ea typeface="Times New Roman" panose="02020603050405020304" pitchFamily="18" charset="0"/>
                          <a:cs typeface="Calibri" panose="020F0502020204030204" pitchFamily="34" charset="0"/>
                        </a:rPr>
                        <a:t>projects:</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 </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1. My History Educational Tour</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2. Youth Activation Event</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3. Basha Uhuru Youth Festival</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100" dirty="0" smtClean="0">
                          <a:solidFill>
                            <a:schemeClr val="tx1"/>
                          </a:solidFill>
                          <a:latin typeface="+mj-lt"/>
                        </a:rPr>
                        <a:t>100%</a:t>
                      </a:r>
                      <a:endParaRPr lang="en-ZA" sz="1100" dirty="0">
                        <a:solidFill>
                          <a:schemeClr val="tx1"/>
                        </a:solidFill>
                        <a:latin typeface="+mj-lt"/>
                      </a:endParaRPr>
                    </a:p>
                  </a:txBody>
                  <a:tcPr/>
                </a:tc>
                <a:extLst>
                  <a:ext uri="{0D108BD9-81ED-4DB2-BD59-A6C34878D82A}">
                    <a16:rowId xmlns="" xmlns:a16="http://schemas.microsoft.com/office/drawing/2014/main" val="10003"/>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17.</a:t>
            </a:r>
          </a:p>
        </p:txBody>
      </p:sp>
    </p:spTree>
    <p:extLst>
      <p:ext uri="{BB962C8B-B14F-4D97-AF65-F5344CB8AC3E}">
        <p14:creationId xmlns:p14="http://schemas.microsoft.com/office/powerpoint/2010/main" xmlns="" val="271328074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630" y="365212"/>
            <a:ext cx="8496945" cy="648072"/>
          </a:xfrm>
        </p:spPr>
        <p:txBody>
          <a:bodyPr>
            <a:noAutofit/>
          </a:bodyPr>
          <a:lstStyle/>
          <a:p>
            <a:pPr algn="ctr"/>
            <a:r>
              <a:rPr lang="en-US" sz="1800" dirty="0" smtClean="0">
                <a:latin typeface="+mj-lt"/>
                <a:ea typeface="MS PGothic" pitchFamily="34" charset="-128"/>
                <a:cs typeface="Arial" pitchFamily="34" charset="0"/>
              </a:rPr>
              <a:t>ARTS AND CULTURE </a:t>
            </a:r>
            <a:r>
              <a:rPr lang="en-US" sz="1800" dirty="0">
                <a:latin typeface="+mj-lt"/>
                <a:ea typeface="MS PGothic" pitchFamily="34" charset="-128"/>
                <a:cs typeface="Arial" pitchFamily="34" charset="0"/>
              </a:rPr>
              <a:t>PROMOTION </a:t>
            </a:r>
            <a:r>
              <a:rPr lang="en-US" sz="1800" dirty="0" smtClean="0">
                <a:latin typeface="+mj-lt"/>
                <a:ea typeface="MS PGothic" pitchFamily="34" charset="-128"/>
                <a:cs typeface="Arial" pitchFamily="34" charset="0"/>
              </a:rPr>
              <a:t>AND DEVELOPMENT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14612452"/>
              </p:ext>
            </p:extLst>
          </p:nvPr>
        </p:nvGraphicFramePr>
        <p:xfrm>
          <a:off x="371630" y="1268760"/>
          <a:ext cx="8496945" cy="4392488"/>
        </p:xfrm>
        <a:graphic>
          <a:graphicData uri="http://schemas.openxmlformats.org/drawingml/2006/table">
            <a:tbl>
              <a:tblPr firstRow="1" bandRow="1">
                <a:tableStyleId>{5C22544A-7EE6-4342-B048-85BDC9FD1C3A}</a:tableStyleId>
              </a:tblPr>
              <a:tblGrid>
                <a:gridCol w="1816822">
                  <a:extLst>
                    <a:ext uri="{9D8B030D-6E8A-4147-A177-3AD203B41FA5}">
                      <a16:colId xmlns="" xmlns:a16="http://schemas.microsoft.com/office/drawing/2014/main" val="20000"/>
                    </a:ext>
                  </a:extLst>
                </a:gridCol>
                <a:gridCol w="1202755">
                  <a:extLst>
                    <a:ext uri="{9D8B030D-6E8A-4147-A177-3AD203B41FA5}">
                      <a16:colId xmlns="" xmlns:a16="http://schemas.microsoft.com/office/drawing/2014/main" val="20001"/>
                    </a:ext>
                  </a:extLst>
                </a:gridCol>
                <a:gridCol w="1392710">
                  <a:extLst>
                    <a:ext uri="{9D8B030D-6E8A-4147-A177-3AD203B41FA5}">
                      <a16:colId xmlns="" xmlns:a16="http://schemas.microsoft.com/office/drawing/2014/main" val="20002"/>
                    </a:ext>
                  </a:extLst>
                </a:gridCol>
                <a:gridCol w="2723107">
                  <a:extLst>
                    <a:ext uri="{9D8B030D-6E8A-4147-A177-3AD203B41FA5}">
                      <a16:colId xmlns="" xmlns:a16="http://schemas.microsoft.com/office/drawing/2014/main" val="20003"/>
                    </a:ext>
                  </a:extLst>
                </a:gridCol>
                <a:gridCol w="1361551">
                  <a:extLst>
                    <a:ext uri="{9D8B030D-6E8A-4147-A177-3AD203B41FA5}">
                      <a16:colId xmlns="" xmlns:a16="http://schemas.microsoft.com/office/drawing/2014/main" val="20004"/>
                    </a:ext>
                  </a:extLst>
                </a:gridCol>
              </a:tblGrid>
              <a:tr h="126815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latin typeface="+mn-lt"/>
                        </a:rPr>
                        <a:t>PERFORMANCE INDICATOR</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2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kern="1200" cap="none" spc="0" normalizeH="0" baseline="0" noProof="0" dirty="0" smtClean="0">
                          <a:ln>
                            <a:noFill/>
                          </a:ln>
                          <a:effectLst/>
                          <a:uLnTx/>
                          <a:uFillTx/>
                          <a:latin typeface="+mn-lt"/>
                        </a:rPr>
                        <a:t>1</a:t>
                      </a:r>
                      <a:r>
                        <a:rPr kumimoji="0" lang="en-US" sz="1200" u="none" strike="noStrike" kern="1200" cap="none" spc="0" normalizeH="0" baseline="30000" noProof="0" dirty="0" smtClean="0">
                          <a:ln>
                            <a:noFill/>
                          </a:ln>
                          <a:effectLst/>
                          <a:uLnTx/>
                          <a:uFillTx/>
                          <a:latin typeface="+mn-lt"/>
                        </a:rPr>
                        <a:t>ST</a:t>
                      </a:r>
                      <a:r>
                        <a:rPr kumimoji="0" lang="en-US" sz="12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smtClean="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200" u="none" strike="noStrike" cap="none" normalizeH="0" baseline="0" dirty="0" smtClean="0">
                          <a:ln>
                            <a:noFill/>
                          </a:ln>
                          <a:effectLst/>
                          <a:latin typeface="+mn-lt"/>
                        </a:rPr>
                        <a:t>31 JUNE 2018</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latin typeface="+mn-lt"/>
                        </a:rPr>
                        <a:t>% ACHIEVEMENT </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910447">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No. of flagship projects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3</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712470" algn="l"/>
                        </a:tabLst>
                      </a:pPr>
                      <a:r>
                        <a:rPr lang="en-ZA" sz="1200" dirty="0">
                          <a:solidFill>
                            <a:srgbClr val="000000"/>
                          </a:solidFill>
                          <a:effectLst/>
                          <a:latin typeface="+mj-lt"/>
                          <a:ea typeface="Calibri" panose="020F0502020204030204" pitchFamily="34" charset="0"/>
                          <a:cs typeface="Calibri" panose="020F0502020204030204" pitchFamily="34" charset="0"/>
                        </a:rPr>
                        <a:t>3 flagship projects were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marL="68580" marR="68580" marT="0" marB="0"/>
                </a:tc>
                <a:extLst>
                  <a:ext uri="{0D108BD9-81ED-4DB2-BD59-A6C34878D82A}">
                    <a16:rowId xmlns="" xmlns:a16="http://schemas.microsoft.com/office/drawing/2014/main" val="10001"/>
                  </a:ext>
                </a:extLst>
              </a:tr>
              <a:tr h="751294">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No. of professional </a:t>
                      </a:r>
                      <a:r>
                        <a:rPr lang="en-ZA" sz="1200" dirty="0" smtClean="0">
                          <a:solidFill>
                            <a:srgbClr val="000000"/>
                          </a:solidFill>
                          <a:effectLst/>
                          <a:latin typeface="+mj-lt"/>
                          <a:ea typeface="Calibri" panose="020F0502020204030204" pitchFamily="34" charset="0"/>
                          <a:cs typeface="Calibri" panose="020F0502020204030204" pitchFamily="34" charset="0"/>
                        </a:rPr>
                        <a:t>artists</a:t>
                      </a:r>
                      <a:r>
                        <a:rPr lang="en-ZA" sz="1200" baseline="0" dirty="0" smtClean="0">
                          <a:solidFill>
                            <a:srgbClr val="000000"/>
                          </a:solidFill>
                          <a:effectLst/>
                          <a:latin typeface="+mj-lt"/>
                          <a:ea typeface="Calibri" panose="020F0502020204030204" pitchFamily="34" charset="0"/>
                          <a:cs typeface="Calibri" panose="020F0502020204030204" pitchFamily="34" charset="0"/>
                        </a:rPr>
                        <a:t> </a:t>
                      </a:r>
                      <a:r>
                        <a:rPr lang="en-ZA" sz="1200" dirty="0" smtClean="0">
                          <a:solidFill>
                            <a:srgbClr val="000000"/>
                          </a:solidFill>
                          <a:effectLst/>
                          <a:latin typeface="+mj-lt"/>
                          <a:ea typeface="Calibri" panose="020F0502020204030204" pitchFamily="34" charset="0"/>
                          <a:cs typeface="Calibri" panose="020F0502020204030204" pitchFamily="34" charset="0"/>
                        </a:rPr>
                        <a:t>projects </a:t>
                      </a:r>
                      <a:r>
                        <a:rPr lang="en-ZA" sz="1200" dirty="0">
                          <a:solidFill>
                            <a:srgbClr val="000000"/>
                          </a:solidFill>
                          <a:effectLst/>
                          <a:latin typeface="+mj-lt"/>
                          <a:ea typeface="Calibri" panose="020F0502020204030204" pitchFamily="34" charset="0"/>
                          <a:cs typeface="Calibri" panose="020F0502020204030204" pitchFamily="34" charset="0"/>
                        </a:rPr>
                        <a:t>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6 </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3</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3 professional </a:t>
                      </a:r>
                      <a:r>
                        <a:rPr lang="en-ZA" sz="1200" dirty="0" smtClean="0">
                          <a:solidFill>
                            <a:srgbClr val="000000"/>
                          </a:solidFill>
                          <a:effectLst/>
                          <a:latin typeface="+mj-lt"/>
                          <a:ea typeface="Calibri" panose="020F0502020204030204" pitchFamily="34" charset="0"/>
                          <a:cs typeface="Calibri" panose="020F0502020204030204" pitchFamily="34" charset="0"/>
                        </a:rPr>
                        <a:t>artists</a:t>
                      </a:r>
                      <a:r>
                        <a:rPr lang="en-ZA" sz="1200" baseline="0" dirty="0" smtClean="0">
                          <a:solidFill>
                            <a:srgbClr val="000000"/>
                          </a:solidFill>
                          <a:effectLst/>
                          <a:latin typeface="+mj-lt"/>
                          <a:ea typeface="Calibri" panose="020F0502020204030204" pitchFamily="34" charset="0"/>
                          <a:cs typeface="Calibri" panose="020F0502020204030204" pitchFamily="34" charset="0"/>
                        </a:rPr>
                        <a:t> </a:t>
                      </a:r>
                      <a:r>
                        <a:rPr lang="en-ZA" sz="1200" dirty="0" smtClean="0">
                          <a:solidFill>
                            <a:srgbClr val="000000"/>
                          </a:solidFill>
                          <a:effectLst/>
                          <a:latin typeface="+mj-lt"/>
                          <a:ea typeface="Calibri" panose="020F0502020204030204" pitchFamily="34" charset="0"/>
                          <a:cs typeface="Calibri" panose="020F0502020204030204" pitchFamily="34" charset="0"/>
                        </a:rPr>
                        <a:t>projects </a:t>
                      </a:r>
                      <a:r>
                        <a:rPr lang="en-ZA" sz="1200" dirty="0">
                          <a:solidFill>
                            <a:srgbClr val="000000"/>
                          </a:solidFill>
                          <a:effectLst/>
                          <a:latin typeface="+mj-lt"/>
                          <a:ea typeface="Calibri" panose="020F0502020204030204" pitchFamily="34" charset="0"/>
                          <a:cs typeface="Calibri" panose="020F0502020204030204" pitchFamily="34" charset="0"/>
                        </a:rPr>
                        <a:t>were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dirty="0" smtClean="0">
                          <a:solidFill>
                            <a:schemeClr val="tx1"/>
                          </a:solidFill>
                          <a:latin typeface="+mj-lt"/>
                        </a:rPr>
                        <a:t>100%</a:t>
                      </a:r>
                      <a:endParaRPr lang="en-ZA" sz="1200" dirty="0">
                        <a:solidFill>
                          <a:schemeClr val="tx1"/>
                        </a:solidFill>
                        <a:latin typeface="+mj-lt"/>
                      </a:endParaRPr>
                    </a:p>
                  </a:txBody>
                  <a:tcPr marL="68580" marR="68580" marT="0" marB="0"/>
                </a:tc>
                <a:extLst>
                  <a:ext uri="{0D108BD9-81ED-4DB2-BD59-A6C34878D82A}">
                    <a16:rowId xmlns="" xmlns:a16="http://schemas.microsoft.com/office/drawing/2014/main" val="10002"/>
                  </a:ext>
                </a:extLst>
              </a:tr>
              <a:tr h="1462590">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No. of multi-year </a:t>
                      </a:r>
                      <a:r>
                        <a:rPr lang="en-ZA" sz="1100" dirty="0" smtClean="0">
                          <a:solidFill>
                            <a:srgbClr val="000000"/>
                          </a:solidFill>
                          <a:effectLst/>
                          <a:latin typeface="+mj-lt"/>
                          <a:ea typeface="Calibri" panose="020F0502020204030204" pitchFamily="34" charset="0"/>
                          <a:cs typeface="Calibri" panose="020F0502020204030204" pitchFamily="34" charset="0"/>
                        </a:rPr>
                        <a:t>Human Language Technologies (HLT) </a:t>
                      </a:r>
                      <a:r>
                        <a:rPr lang="en-ZA" sz="1100" dirty="0">
                          <a:solidFill>
                            <a:srgbClr val="000000"/>
                          </a:solidFill>
                          <a:effectLst/>
                          <a:latin typeface="+mj-lt"/>
                          <a:ea typeface="Calibri" panose="020F0502020204030204" pitchFamily="34" charset="0"/>
                          <a:cs typeface="Calibri" panose="020F0502020204030204" pitchFamily="34" charset="0"/>
                        </a:rPr>
                        <a:t>projects supported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6</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6 HLT projects supported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Calibri" panose="020F0502020204030204" pitchFamily="34" charset="0"/>
                          <a:cs typeface="Calibri" panose="020F0502020204030204" pitchFamily="34" charset="0"/>
                        </a:rPr>
                        <a:t>6 multi-year HLT projects were supported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a:lnSpc>
                          <a:spcPct val="115000"/>
                        </a:lnSpc>
                        <a:spcAft>
                          <a:spcPts val="0"/>
                        </a:spcAft>
                      </a:pPr>
                      <a:r>
                        <a:rPr lang="en-ZA" sz="1100" dirty="0" smtClean="0">
                          <a:solidFill>
                            <a:schemeClr val="tx1"/>
                          </a:solidFill>
                          <a:effectLst/>
                          <a:latin typeface="+mj-lt"/>
                          <a:ea typeface="Calibri"/>
                          <a:cs typeface="Times New Roman"/>
                        </a:rPr>
                        <a:t>100%</a:t>
                      </a:r>
                    </a:p>
                  </a:txBody>
                  <a:tcPr marL="68580" marR="68580" marT="0" marB="0"/>
                </a:tc>
                <a:extLst>
                  <a:ext uri="{0D108BD9-81ED-4DB2-BD59-A6C34878D82A}">
                    <a16:rowId xmlns="" xmlns:a16="http://schemas.microsoft.com/office/drawing/2014/main" val="620367391"/>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18.</a:t>
            </a:r>
          </a:p>
        </p:txBody>
      </p:sp>
    </p:spTree>
    <p:extLst>
      <p:ext uri="{BB962C8B-B14F-4D97-AF65-F5344CB8AC3E}">
        <p14:creationId xmlns:p14="http://schemas.microsoft.com/office/powerpoint/2010/main" xmlns="" val="32017955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432048"/>
          </a:xfrm>
        </p:spPr>
        <p:txBody>
          <a:bodyPr>
            <a:noAutofit/>
          </a:bodyPr>
          <a:lstStyle/>
          <a:p>
            <a:pPr algn="ctr"/>
            <a:r>
              <a:rPr lang="en-US" sz="1800" dirty="0" smtClean="0">
                <a:latin typeface="+mj-lt"/>
                <a:ea typeface="MS PGothic" pitchFamily="34" charset="-128"/>
                <a:cs typeface="Arial" pitchFamily="34" charset="0"/>
              </a:rPr>
              <a:t>ARTS AND CULTURE </a:t>
            </a:r>
            <a:r>
              <a:rPr lang="en-US" sz="1800" dirty="0">
                <a:latin typeface="+mj-lt"/>
                <a:ea typeface="MS PGothic" pitchFamily="34" charset="-128"/>
                <a:cs typeface="Arial" pitchFamily="34" charset="0"/>
              </a:rPr>
              <a:t>PROMOTION </a:t>
            </a:r>
            <a:r>
              <a:rPr lang="en-US" sz="1800" dirty="0" smtClean="0">
                <a:latin typeface="+mj-lt"/>
                <a:ea typeface="MS PGothic" pitchFamily="34" charset="-128"/>
                <a:cs typeface="Arial" pitchFamily="34" charset="0"/>
              </a:rPr>
              <a:t>AND DEVELOPMENT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97824987"/>
              </p:ext>
            </p:extLst>
          </p:nvPr>
        </p:nvGraphicFramePr>
        <p:xfrm>
          <a:off x="179512" y="692696"/>
          <a:ext cx="8856984" cy="5328940"/>
        </p:xfrm>
        <a:graphic>
          <a:graphicData uri="http://schemas.openxmlformats.org/drawingml/2006/table">
            <a:tbl>
              <a:tblPr firstRow="1" bandRow="1">
                <a:tableStyleId>{5C22544A-7EE6-4342-B048-85BDC9FD1C3A}</a:tableStyleId>
              </a:tblPr>
              <a:tblGrid>
                <a:gridCol w="1893806">
                  <a:extLst>
                    <a:ext uri="{9D8B030D-6E8A-4147-A177-3AD203B41FA5}">
                      <a16:colId xmlns="" xmlns:a16="http://schemas.microsoft.com/office/drawing/2014/main" val="20000"/>
                    </a:ext>
                  </a:extLst>
                </a:gridCol>
                <a:gridCol w="814528">
                  <a:extLst>
                    <a:ext uri="{9D8B030D-6E8A-4147-A177-3AD203B41FA5}">
                      <a16:colId xmlns="" xmlns:a16="http://schemas.microsoft.com/office/drawing/2014/main" val="20001"/>
                    </a:ext>
                  </a:extLst>
                </a:gridCol>
                <a:gridCol w="1890913">
                  <a:extLst>
                    <a:ext uri="{9D8B030D-6E8A-4147-A177-3AD203B41FA5}">
                      <a16:colId xmlns="" xmlns:a16="http://schemas.microsoft.com/office/drawing/2014/main" val="20002"/>
                    </a:ext>
                  </a:extLst>
                </a:gridCol>
                <a:gridCol w="3086566">
                  <a:extLst>
                    <a:ext uri="{9D8B030D-6E8A-4147-A177-3AD203B41FA5}">
                      <a16:colId xmlns="" xmlns:a16="http://schemas.microsoft.com/office/drawing/2014/main" val="20003"/>
                    </a:ext>
                  </a:extLst>
                </a:gridCol>
                <a:gridCol w="1171171">
                  <a:extLst>
                    <a:ext uri="{9D8B030D-6E8A-4147-A177-3AD203B41FA5}">
                      <a16:colId xmlns="" xmlns:a16="http://schemas.microsoft.com/office/drawing/2014/main" val="20004"/>
                    </a:ext>
                  </a:extLst>
                </a:gridCol>
              </a:tblGrid>
              <a:tr h="117854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1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kern="1200" cap="none" spc="0" normalizeH="0" baseline="0" noProof="0" dirty="0" smtClean="0">
                          <a:ln>
                            <a:noFill/>
                          </a:ln>
                          <a:effectLst/>
                          <a:uLnTx/>
                          <a:uFillTx/>
                          <a:latin typeface="+mn-lt"/>
                        </a:rPr>
                        <a:t>1</a:t>
                      </a:r>
                      <a:r>
                        <a:rPr kumimoji="0" lang="en-US" sz="1100" u="none" strike="noStrike" kern="1200" cap="none" spc="0" normalizeH="0" baseline="30000" noProof="0" dirty="0" smtClean="0">
                          <a:ln>
                            <a:noFill/>
                          </a:ln>
                          <a:effectLst/>
                          <a:uLnTx/>
                          <a:uFillTx/>
                          <a:latin typeface="+mn-lt"/>
                        </a:rPr>
                        <a:t>st</a:t>
                      </a:r>
                      <a:r>
                        <a:rPr kumimoji="0" lang="en-US" sz="1100" u="none" strike="noStrike" kern="1200" cap="none" spc="0" normalizeH="0" baseline="0" noProof="0" dirty="0" smtClean="0">
                          <a:ln>
                            <a:noFill/>
                          </a:ln>
                          <a:effectLst/>
                          <a:uLnTx/>
                          <a:uFillTx/>
                          <a:latin typeface="+mn-lt"/>
                        </a:rPr>
                        <a:t>   QUARTER TARGET</a:t>
                      </a: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smtClean="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u="none" strike="noStrike" cap="none" normalizeH="0" baseline="0" dirty="0" smtClean="0">
                          <a:ln>
                            <a:noFill/>
                          </a:ln>
                          <a:effectLst/>
                          <a:latin typeface="+mn-lt"/>
                        </a:rPr>
                        <a:t>31 JUNE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latin typeface="+mn-lt"/>
                        </a:rPr>
                        <a:t>% ACHIEVEMENT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652294">
                <a:tc rowSpan="4">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No. of domains in which terminologies are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rowSpan="4">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4</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Road Safety terminologies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Road Safety terminologies were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rowSpan="3">
                  <a:txBody>
                    <a:bodyPr/>
                    <a:lstStyle/>
                    <a:p>
                      <a:pPr marL="0" algn="l" defTabSz="914400" rtl="0" eaLnBrk="1" latinLnBrk="0" hangingPunct="1">
                        <a:lnSpc>
                          <a:spcPct val="115000"/>
                        </a:lnSpc>
                        <a:spcAft>
                          <a:spcPts val="0"/>
                        </a:spcAft>
                      </a:pPr>
                      <a:r>
                        <a:rPr lang="en-ZA" sz="1200" kern="1200" dirty="0" smtClean="0">
                          <a:solidFill>
                            <a:schemeClr val="tx1"/>
                          </a:solidFill>
                          <a:effectLst/>
                          <a:latin typeface="+mj-lt"/>
                          <a:ea typeface="Calibri"/>
                          <a:cs typeface="Times New Roman"/>
                        </a:rPr>
                        <a:t>100%</a:t>
                      </a:r>
                      <a:endParaRPr lang="en-ZA" sz="1200" kern="1200" dirty="0">
                        <a:solidFill>
                          <a:schemeClr val="tx1"/>
                        </a:solidFill>
                        <a:effectLst/>
                        <a:latin typeface="+mj-lt"/>
                        <a:ea typeface="Calibri"/>
                        <a:cs typeface="Times New Roman"/>
                      </a:endParaRPr>
                    </a:p>
                  </a:txBody>
                  <a:tcPr marL="68580" marR="68580" marT="0" marB="0"/>
                </a:tc>
                <a:extLst>
                  <a:ext uri="{0D108BD9-81ED-4DB2-BD59-A6C34878D82A}">
                    <a16:rowId xmlns="" xmlns:a16="http://schemas.microsoft.com/office/drawing/2014/main" val="10001"/>
                  </a:ext>
                </a:extLst>
              </a:tr>
              <a:tr h="475677">
                <a:tc vMerge="1">
                  <a:txBody>
                    <a:bodyPr/>
                    <a:lstStyle/>
                    <a:p>
                      <a:endParaRPr lang="en-ZA"/>
                    </a:p>
                  </a:txBody>
                  <a:tcPr/>
                </a:tc>
                <a:tc vMerge="1">
                  <a:txBody>
                    <a:bodyPr/>
                    <a:lstStyle/>
                    <a:p>
                      <a:endParaRPr lang="en-ZA"/>
                    </a:p>
                  </a:txBody>
                  <a:tcPr/>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Pharmaceutical</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Terminologies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Pharmaceutical terminologies were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vMerge="1">
                  <a:txBody>
                    <a:bodyPr/>
                    <a:lstStyle/>
                    <a:p>
                      <a:endParaRPr lang="en-ZA"/>
                    </a:p>
                  </a:txBody>
                  <a:tcPr/>
                </a:tc>
                <a:extLst>
                  <a:ext uri="{0D108BD9-81ED-4DB2-BD59-A6C34878D82A}">
                    <a16:rowId xmlns="" xmlns:a16="http://schemas.microsoft.com/office/drawing/2014/main" val="10002"/>
                  </a:ext>
                </a:extLst>
              </a:tr>
              <a:tr h="720699">
                <a:tc vMerge="1">
                  <a:txBody>
                    <a:bodyPr/>
                    <a:lstStyle/>
                    <a:p>
                      <a:endParaRPr lang="en-ZA"/>
                    </a:p>
                  </a:txBody>
                  <a:tcPr/>
                </a:tc>
                <a:tc vMerge="1">
                  <a:txBody>
                    <a:bodyPr/>
                    <a:lstStyle/>
                    <a:p>
                      <a:endParaRPr lang="en-ZA"/>
                    </a:p>
                  </a:txBody>
                  <a:tcPr/>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Engineering and Construction terminologies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Engineering &amp; Construction terminologies were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vMerge="1">
                  <a:txBody>
                    <a:bodyPr/>
                    <a:lstStyle/>
                    <a:p>
                      <a:endParaRPr lang="en-ZA"/>
                    </a:p>
                  </a:txBody>
                  <a:tcPr/>
                </a:tc>
                <a:extLst>
                  <a:ext uri="{0D108BD9-81ED-4DB2-BD59-A6C34878D82A}">
                    <a16:rowId xmlns="" xmlns:a16="http://schemas.microsoft.com/office/drawing/2014/main" val="10003"/>
                  </a:ext>
                </a:extLst>
              </a:tr>
              <a:tr h="720699">
                <a:tc vMerge="1">
                  <a:txBody>
                    <a:bodyPr/>
                    <a:lstStyle/>
                    <a:p>
                      <a:pPr>
                        <a:lnSpc>
                          <a:spcPct val="115000"/>
                        </a:lnSpc>
                        <a:spcAft>
                          <a:spcPts val="0"/>
                        </a:spcAft>
                      </a:pP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vMerge="1">
                  <a:txBody>
                    <a:bodyPr/>
                    <a:lstStyle/>
                    <a:p>
                      <a:pPr>
                        <a:lnSpc>
                          <a:spcPct val="115000"/>
                        </a:lnSpc>
                        <a:spcAft>
                          <a:spcPts val="0"/>
                        </a:spcAft>
                      </a:pP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Indigenous Plants and Animals terminologies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100 Indigenous Plants &amp; Animals terminologies were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algn="l" defTabSz="914400" rtl="0" eaLnBrk="1" latinLnBrk="0" hangingPunct="1">
                        <a:lnSpc>
                          <a:spcPct val="115000"/>
                        </a:lnSpc>
                        <a:spcAft>
                          <a:spcPts val="0"/>
                        </a:spcAft>
                      </a:pPr>
                      <a:r>
                        <a:rPr lang="en-ZA" sz="1200" kern="1200" dirty="0" smtClean="0">
                          <a:solidFill>
                            <a:schemeClr val="tx1"/>
                          </a:solidFill>
                          <a:effectLst/>
                          <a:latin typeface="+mj-lt"/>
                          <a:ea typeface="Calibri"/>
                          <a:cs typeface="Times New Roman"/>
                        </a:rPr>
                        <a:t>100%</a:t>
                      </a:r>
                      <a:endParaRPr lang="en-ZA" sz="1200" kern="1200" dirty="0">
                        <a:solidFill>
                          <a:schemeClr val="tx1"/>
                        </a:solidFill>
                        <a:effectLst/>
                        <a:latin typeface="+mj-lt"/>
                        <a:ea typeface="Calibri"/>
                        <a:cs typeface="Times New Roman"/>
                      </a:endParaRPr>
                    </a:p>
                  </a:txBody>
                  <a:tcPr marL="68580" marR="68580" marT="0" marB="0"/>
                </a:tc>
                <a:extLst>
                  <a:ext uri="{0D108BD9-81ED-4DB2-BD59-A6C34878D82A}">
                    <a16:rowId xmlns="" xmlns:a16="http://schemas.microsoft.com/office/drawing/2014/main" val="10004"/>
                  </a:ext>
                </a:extLst>
              </a:tr>
              <a:tr h="739780">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 of documents received and accepted that</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are translated and/or edited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100%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 100%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158 documents completed as per clients' specifications, representing 100% of documents accepted for completion by 22 June 2018.</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algn="l" defTabSz="914400" rtl="0" eaLnBrk="1" latinLnBrk="0" hangingPunct="1">
                        <a:lnSpc>
                          <a:spcPct val="115000"/>
                        </a:lnSpc>
                        <a:spcAft>
                          <a:spcPts val="0"/>
                        </a:spcAft>
                      </a:pPr>
                      <a:r>
                        <a:rPr lang="en-ZA" sz="1200" kern="1200" dirty="0" smtClean="0">
                          <a:solidFill>
                            <a:schemeClr val="tx1"/>
                          </a:solidFill>
                          <a:effectLst/>
                          <a:latin typeface="+mj-lt"/>
                          <a:ea typeface="Calibri"/>
                          <a:cs typeface="Times New Roman"/>
                        </a:rPr>
                        <a:t>100%</a:t>
                      </a:r>
                    </a:p>
                    <a:p>
                      <a:pPr marL="0" algn="l" defTabSz="914400" rtl="0" eaLnBrk="1" latinLnBrk="0" hangingPunct="1">
                        <a:lnSpc>
                          <a:spcPct val="115000"/>
                        </a:lnSpc>
                        <a:spcAft>
                          <a:spcPts val="0"/>
                        </a:spcAft>
                      </a:pPr>
                      <a:endParaRPr lang="en-ZA" sz="1200" kern="1200" dirty="0">
                        <a:solidFill>
                          <a:schemeClr val="tx1"/>
                        </a:solidFill>
                        <a:effectLst/>
                        <a:latin typeface="+mj-lt"/>
                        <a:ea typeface="Calibri"/>
                        <a:cs typeface="Times New Roman"/>
                      </a:endParaRPr>
                    </a:p>
                  </a:txBody>
                  <a:tcPr marL="68580" marR="68580" marT="0" marB="0"/>
                </a:tc>
                <a:extLst>
                  <a:ext uri="{0D108BD9-81ED-4DB2-BD59-A6C34878D82A}">
                    <a16:rowId xmlns="" xmlns:a16="http://schemas.microsoft.com/office/drawing/2014/main" val="10007"/>
                  </a:ext>
                </a:extLst>
              </a:tr>
              <a:tr h="739780">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No. of sector organisations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10</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Calibri" panose="020F0502020204030204" pitchFamily="34" charset="0"/>
                          <a:cs typeface="Calibri" panose="020F0502020204030204" pitchFamily="34" charset="0"/>
                        </a:rPr>
                        <a:t>10 sector organisations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selected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ZA" sz="1200" dirty="0">
                          <a:solidFill>
                            <a:srgbClr val="000000"/>
                          </a:solidFill>
                          <a:effectLst/>
                          <a:latin typeface="+mj-lt"/>
                          <a:ea typeface="Calibri" panose="020F0502020204030204" pitchFamily="34" charset="0"/>
                          <a:cs typeface="Calibri" panose="020F0502020204030204" pitchFamily="34" charset="0"/>
                        </a:rPr>
                        <a:t>10 Sector organisations were selected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pPr marL="0" algn="l" defTabSz="914400" rtl="0" eaLnBrk="1" latinLnBrk="0" hangingPunct="1">
                        <a:lnSpc>
                          <a:spcPct val="115000"/>
                        </a:lnSpc>
                        <a:spcAft>
                          <a:spcPts val="0"/>
                        </a:spcAft>
                      </a:pPr>
                      <a:r>
                        <a:rPr lang="en-ZA" sz="1200" kern="1200" dirty="0" smtClean="0">
                          <a:solidFill>
                            <a:schemeClr val="tx1"/>
                          </a:solidFill>
                          <a:effectLst/>
                          <a:latin typeface="+mj-lt"/>
                          <a:ea typeface="Calibri"/>
                          <a:cs typeface="Times New Roman"/>
                        </a:rPr>
                        <a:t>100%</a:t>
                      </a:r>
                      <a:endParaRPr lang="en-ZA" sz="1200" kern="1200" dirty="0">
                        <a:solidFill>
                          <a:schemeClr val="tx1"/>
                        </a:solidFill>
                        <a:effectLst/>
                        <a:latin typeface="+mj-lt"/>
                        <a:ea typeface="Calibri"/>
                        <a:cs typeface="Times New Roman"/>
                      </a:endParaRPr>
                    </a:p>
                  </a:txBody>
                  <a:tcPr marL="68580" marR="68580" marT="0" marB="0"/>
                </a:tc>
                <a:extLst>
                  <a:ext uri="{0D108BD9-81ED-4DB2-BD59-A6C34878D82A}">
                    <a16:rowId xmlns="" xmlns:a16="http://schemas.microsoft.com/office/drawing/2014/main" val="857771774"/>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19.</a:t>
            </a:r>
          </a:p>
        </p:txBody>
      </p:sp>
    </p:spTree>
    <p:extLst>
      <p:ext uri="{BB962C8B-B14F-4D97-AF65-F5344CB8AC3E}">
        <p14:creationId xmlns:p14="http://schemas.microsoft.com/office/powerpoint/2010/main" xmlns="" val="63320192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210" y="182353"/>
            <a:ext cx="8229600" cy="648072"/>
          </a:xfrm>
        </p:spPr>
        <p:txBody>
          <a:bodyPr>
            <a:normAutofit/>
          </a:bodyPr>
          <a:lstStyle/>
          <a:p>
            <a:pPr algn="ctr"/>
            <a:r>
              <a:rPr lang="en-ZA" sz="2800" dirty="0" smtClean="0">
                <a:solidFill>
                  <a:srgbClr val="990000"/>
                </a:solidFill>
                <a:latin typeface="+mj-lt"/>
              </a:rPr>
              <a:t>PRESENTATION OUTLINE</a:t>
            </a:r>
            <a:endParaRPr lang="en-ZA" sz="2800" dirty="0">
              <a:solidFill>
                <a:srgbClr val="990000"/>
              </a:solidFill>
              <a:latin typeface="+mj-lt"/>
            </a:endParaRPr>
          </a:p>
        </p:txBody>
      </p:sp>
      <p:sp>
        <p:nvSpPr>
          <p:cNvPr id="3" name="Content Placeholder 2"/>
          <p:cNvSpPr>
            <a:spLocks noGrp="1"/>
          </p:cNvSpPr>
          <p:nvPr>
            <p:ph idx="1"/>
          </p:nvPr>
        </p:nvSpPr>
        <p:spPr>
          <a:xfrm>
            <a:off x="539552" y="908720"/>
            <a:ext cx="7994848" cy="5263480"/>
          </a:xfrm>
        </p:spPr>
        <p:txBody>
          <a:bodyPr>
            <a:noAutofit/>
          </a:bodyPr>
          <a:lstStyle/>
          <a:p>
            <a:pPr>
              <a:lnSpc>
                <a:spcPct val="150000"/>
              </a:lnSpc>
              <a:buFont typeface="Wingdings" panose="05000000000000000000" pitchFamily="2" charset="2"/>
              <a:buChar char="§"/>
            </a:pPr>
            <a:r>
              <a:rPr lang="en-ZA" sz="1800" b="0" dirty="0" smtClean="0">
                <a:solidFill>
                  <a:schemeClr val="tx1"/>
                </a:solidFill>
                <a:latin typeface="+mj-lt"/>
              </a:rPr>
              <a:t>Performance </a:t>
            </a:r>
            <a:r>
              <a:rPr lang="en-ZA" sz="1800" b="0" dirty="0">
                <a:solidFill>
                  <a:schemeClr val="tx1"/>
                </a:solidFill>
                <a:latin typeface="+mj-lt"/>
              </a:rPr>
              <a:t>Overview </a:t>
            </a:r>
            <a:endParaRPr lang="en-ZA" sz="1800" b="0" dirty="0" smtClean="0">
              <a:solidFill>
                <a:schemeClr val="tx1"/>
              </a:solidFill>
              <a:latin typeface="+mj-lt"/>
            </a:endParaRPr>
          </a:p>
          <a:p>
            <a:pPr>
              <a:lnSpc>
                <a:spcPct val="150000"/>
              </a:lnSpc>
              <a:buFont typeface="Wingdings" panose="05000000000000000000" pitchFamily="2" charset="2"/>
              <a:buChar char="§"/>
            </a:pPr>
            <a:r>
              <a:rPr lang="en-ZA" sz="1800" b="0" dirty="0" smtClean="0">
                <a:solidFill>
                  <a:schemeClr val="tx1"/>
                </a:solidFill>
                <a:latin typeface="+mj-lt"/>
              </a:rPr>
              <a:t>First quarter performance overview</a:t>
            </a:r>
          </a:p>
          <a:p>
            <a:pPr>
              <a:lnSpc>
                <a:spcPct val="150000"/>
              </a:lnSpc>
              <a:buFont typeface="Wingdings" panose="05000000000000000000" pitchFamily="2" charset="2"/>
              <a:buChar char="§"/>
            </a:pPr>
            <a:r>
              <a:rPr lang="en-ZA" sz="1800" b="0" dirty="0" smtClean="0">
                <a:solidFill>
                  <a:schemeClr val="tx1"/>
                </a:solidFill>
                <a:latin typeface="+mj-lt"/>
              </a:rPr>
              <a:t>Comparative </a:t>
            </a:r>
            <a:r>
              <a:rPr lang="en-ZA" sz="1800" b="0" dirty="0">
                <a:solidFill>
                  <a:schemeClr val="tx1"/>
                </a:solidFill>
                <a:latin typeface="+mj-lt"/>
              </a:rPr>
              <a:t>Analysis of the  </a:t>
            </a:r>
            <a:r>
              <a:rPr lang="en-ZA" sz="1800" b="0" dirty="0" smtClean="0">
                <a:solidFill>
                  <a:schemeClr val="tx1"/>
                </a:solidFill>
                <a:latin typeface="+mj-lt"/>
              </a:rPr>
              <a:t>first  Quarter 2017/18 </a:t>
            </a:r>
            <a:r>
              <a:rPr lang="en-ZA" sz="1800" b="0" dirty="0">
                <a:solidFill>
                  <a:schemeClr val="tx1"/>
                </a:solidFill>
                <a:latin typeface="+mj-lt"/>
              </a:rPr>
              <a:t>and the first  </a:t>
            </a:r>
            <a:r>
              <a:rPr lang="en-ZA" sz="1800" b="0" dirty="0" smtClean="0">
                <a:solidFill>
                  <a:schemeClr val="tx1"/>
                </a:solidFill>
                <a:latin typeface="+mj-lt"/>
              </a:rPr>
              <a:t>Quarter of 2018/19</a:t>
            </a:r>
            <a:endParaRPr lang="en-ZA" sz="1800" b="0" dirty="0">
              <a:solidFill>
                <a:schemeClr val="tx1"/>
              </a:solidFill>
              <a:latin typeface="+mj-lt"/>
            </a:endParaRPr>
          </a:p>
          <a:p>
            <a:pPr>
              <a:lnSpc>
                <a:spcPct val="150000"/>
              </a:lnSpc>
              <a:buFont typeface="Wingdings" panose="05000000000000000000" pitchFamily="2" charset="2"/>
              <a:buChar char="§"/>
            </a:pPr>
            <a:r>
              <a:rPr lang="en-ZA" sz="1800" b="0" dirty="0" smtClean="0">
                <a:solidFill>
                  <a:schemeClr val="tx1"/>
                </a:solidFill>
                <a:latin typeface="+mj-lt"/>
              </a:rPr>
              <a:t> Programme- Specific performance</a:t>
            </a:r>
          </a:p>
          <a:p>
            <a:pPr>
              <a:lnSpc>
                <a:spcPct val="150000"/>
              </a:lnSpc>
              <a:buFont typeface="Wingdings" panose="05000000000000000000" pitchFamily="2" charset="2"/>
              <a:buChar char="§"/>
            </a:pPr>
            <a:r>
              <a:rPr lang="en-ZA" sz="1800" b="0" dirty="0" smtClean="0">
                <a:solidFill>
                  <a:schemeClr val="tx1"/>
                </a:solidFill>
                <a:latin typeface="+mj-lt"/>
              </a:rPr>
              <a:t> Highlights of the first quarter </a:t>
            </a:r>
          </a:p>
          <a:p>
            <a:pPr>
              <a:lnSpc>
                <a:spcPct val="150000"/>
              </a:lnSpc>
              <a:buFont typeface="Wingdings" panose="05000000000000000000" pitchFamily="2" charset="2"/>
              <a:buChar char="§"/>
            </a:pPr>
            <a:r>
              <a:rPr lang="en-ZA" sz="1800" b="0" dirty="0" smtClean="0">
                <a:solidFill>
                  <a:schemeClr val="tx1"/>
                </a:solidFill>
                <a:latin typeface="+mj-lt"/>
              </a:rPr>
              <a:t>Performance targets which were achieved </a:t>
            </a:r>
            <a:r>
              <a:rPr lang="en-ZA" sz="1800" b="0" dirty="0">
                <a:solidFill>
                  <a:schemeClr val="tx1"/>
                </a:solidFill>
                <a:latin typeface="+mj-lt"/>
              </a:rPr>
              <a:t>in the first quarter</a:t>
            </a:r>
          </a:p>
          <a:p>
            <a:pPr>
              <a:lnSpc>
                <a:spcPct val="150000"/>
              </a:lnSpc>
              <a:buFont typeface="Wingdings" panose="05000000000000000000" pitchFamily="2" charset="2"/>
              <a:buChar char="§"/>
            </a:pPr>
            <a:r>
              <a:rPr lang="en-ZA" sz="1800" b="0" dirty="0" smtClean="0">
                <a:solidFill>
                  <a:schemeClr val="tx1"/>
                </a:solidFill>
                <a:latin typeface="+mj-lt"/>
              </a:rPr>
              <a:t>Performance targets which were not achieved in </a:t>
            </a:r>
            <a:r>
              <a:rPr lang="en-ZA" sz="1800" b="0" dirty="0">
                <a:solidFill>
                  <a:schemeClr val="tx1"/>
                </a:solidFill>
                <a:latin typeface="+mj-lt"/>
              </a:rPr>
              <a:t>the first quarter </a:t>
            </a:r>
          </a:p>
          <a:p>
            <a:pPr>
              <a:lnSpc>
                <a:spcPct val="150000"/>
              </a:lnSpc>
              <a:buFont typeface="Wingdings" panose="05000000000000000000" pitchFamily="2" charset="2"/>
              <a:buChar char="§"/>
            </a:pPr>
            <a:r>
              <a:rPr lang="en-ZA" sz="1800" b="0" dirty="0">
                <a:solidFill>
                  <a:schemeClr val="tx1"/>
                </a:solidFill>
                <a:latin typeface="+mj-lt"/>
              </a:rPr>
              <a:t>Expenditure </a:t>
            </a:r>
            <a:r>
              <a:rPr lang="en-ZA" sz="1800" b="0" dirty="0" smtClean="0">
                <a:solidFill>
                  <a:schemeClr val="tx1"/>
                </a:solidFill>
                <a:latin typeface="+mj-lt"/>
              </a:rPr>
              <a:t>Report</a:t>
            </a:r>
            <a:endParaRPr lang="en-ZA" sz="1800" b="0" dirty="0">
              <a:solidFill>
                <a:schemeClr val="accent2">
                  <a:lumMod val="75000"/>
                </a:schemeClr>
              </a:solidFill>
            </a:endParaRPr>
          </a:p>
          <a:p>
            <a:pPr marL="0" indent="0">
              <a:buNone/>
            </a:pPr>
            <a:endParaRPr lang="en-ZA" sz="2000" dirty="0">
              <a:solidFill>
                <a:schemeClr val="tx1"/>
              </a:solidFill>
            </a:endParaRPr>
          </a:p>
          <a:p>
            <a:pPr marL="457200" indent="-457200">
              <a:buFont typeface="+mj-lt"/>
              <a:buAutoNum type="arabicPeriod"/>
            </a:pPr>
            <a:endParaRPr lang="en-ZA" sz="2000" dirty="0" smtClean="0">
              <a:solidFill>
                <a:schemeClr val="tx1"/>
              </a:solidFill>
            </a:endParaRPr>
          </a:p>
          <a:p>
            <a:pPr>
              <a:buFont typeface="Arial" pitchFamily="34" charset="0"/>
              <a:buAutoNum type="arabicPeriod"/>
            </a:pPr>
            <a:endParaRPr lang="en-ZA" sz="2000" dirty="0" smtClean="0">
              <a:solidFill>
                <a:schemeClr val="tx1"/>
              </a:solidFill>
            </a:endParaRPr>
          </a:p>
          <a:p>
            <a:pPr marL="0" indent="0">
              <a:buNone/>
            </a:pPr>
            <a:endParaRPr lang="en-ZA" sz="2000" dirty="0">
              <a:solidFill>
                <a:schemeClr val="tx1"/>
              </a:solidFill>
            </a:endParaRPr>
          </a:p>
          <a:p>
            <a:pPr>
              <a:buFont typeface="Arial" pitchFamily="34" charset="0"/>
              <a:buAutoNum type="arabicPeriod" startAt="6"/>
            </a:pPr>
            <a:endParaRPr lang="en-ZA" sz="2000" dirty="0" smtClean="0">
              <a:solidFill>
                <a:schemeClr val="tx1"/>
              </a:solidFill>
            </a:endParaRPr>
          </a:p>
          <a:p>
            <a:pPr marL="0" indent="0">
              <a:buNone/>
            </a:pPr>
            <a:endParaRPr lang="en-ZA" sz="2000" dirty="0" smtClean="0">
              <a:solidFill>
                <a:schemeClr val="tx1"/>
              </a:solidFill>
            </a:endParaRPr>
          </a:p>
        </p:txBody>
      </p:sp>
      <p:sp>
        <p:nvSpPr>
          <p:cNvPr id="5" name="Slide Number Placeholder 4"/>
          <p:cNvSpPr>
            <a:spLocks noGrp="1"/>
          </p:cNvSpPr>
          <p:nvPr>
            <p:ph type="sldNum" sz="quarter" idx="4"/>
          </p:nvPr>
        </p:nvSpPr>
        <p:spPr/>
        <p:txBody>
          <a:bodyPr/>
          <a:lstStyle/>
          <a:p>
            <a:r>
              <a:rPr lang="en-US" sz="1000" b="1" dirty="0" smtClean="0">
                <a:solidFill>
                  <a:schemeClr val="tx1"/>
                </a:solidFill>
              </a:rPr>
              <a:t>2.</a:t>
            </a:r>
            <a:endParaRPr lang="en-ZA" sz="1000" b="1" dirty="0" smtClean="0">
              <a:solidFill>
                <a:schemeClr val="tx1"/>
              </a:solidFill>
            </a:endParaRPr>
          </a:p>
        </p:txBody>
      </p:sp>
    </p:spTree>
    <p:extLst>
      <p:ext uri="{BB962C8B-B14F-4D97-AF65-F5344CB8AC3E}">
        <p14:creationId xmlns:p14="http://schemas.microsoft.com/office/powerpoint/2010/main" xmlns="" val="2859569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3" y="245870"/>
            <a:ext cx="8229600" cy="447809"/>
          </a:xfrm>
        </p:spPr>
        <p:txBody>
          <a:bodyPr>
            <a:noAutofit/>
          </a:bodyPr>
          <a:lstStyle/>
          <a:p>
            <a:pPr algn="ctr"/>
            <a:r>
              <a:rPr lang="en-US" sz="1800" dirty="0" smtClean="0">
                <a:latin typeface="+mj-lt"/>
                <a:ea typeface="MS PGothic" pitchFamily="34" charset="-128"/>
                <a:cs typeface="Arial" pitchFamily="34" charset="0"/>
              </a:rPr>
              <a:t>HERITAGE PRESERVATION AND PROMOTION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62209262"/>
              </p:ext>
            </p:extLst>
          </p:nvPr>
        </p:nvGraphicFramePr>
        <p:xfrm>
          <a:off x="323527" y="980728"/>
          <a:ext cx="8568953" cy="5159663"/>
        </p:xfrm>
        <a:graphic>
          <a:graphicData uri="http://schemas.openxmlformats.org/drawingml/2006/table">
            <a:tbl>
              <a:tblPr firstRow="1" bandRow="1">
                <a:tableStyleId>{5C22544A-7EE6-4342-B048-85BDC9FD1C3A}</a:tableStyleId>
              </a:tblPr>
              <a:tblGrid>
                <a:gridCol w="1628809">
                  <a:extLst>
                    <a:ext uri="{9D8B030D-6E8A-4147-A177-3AD203B41FA5}">
                      <a16:colId xmlns="" xmlns:a16="http://schemas.microsoft.com/office/drawing/2014/main" val="20000"/>
                    </a:ext>
                  </a:extLst>
                </a:gridCol>
                <a:gridCol w="1512139">
                  <a:extLst>
                    <a:ext uri="{9D8B030D-6E8A-4147-A177-3AD203B41FA5}">
                      <a16:colId xmlns="" xmlns:a16="http://schemas.microsoft.com/office/drawing/2014/main" val="20001"/>
                    </a:ext>
                  </a:extLst>
                </a:gridCol>
                <a:gridCol w="1674662">
                  <a:extLst>
                    <a:ext uri="{9D8B030D-6E8A-4147-A177-3AD203B41FA5}">
                      <a16:colId xmlns="" xmlns:a16="http://schemas.microsoft.com/office/drawing/2014/main" val="20002"/>
                    </a:ext>
                  </a:extLst>
                </a:gridCol>
                <a:gridCol w="2380253">
                  <a:extLst>
                    <a:ext uri="{9D8B030D-6E8A-4147-A177-3AD203B41FA5}">
                      <a16:colId xmlns="" xmlns:a16="http://schemas.microsoft.com/office/drawing/2014/main" val="20003"/>
                    </a:ext>
                  </a:extLst>
                </a:gridCol>
                <a:gridCol w="1373090">
                  <a:extLst>
                    <a:ext uri="{9D8B030D-6E8A-4147-A177-3AD203B41FA5}">
                      <a16:colId xmlns="" xmlns:a16="http://schemas.microsoft.com/office/drawing/2014/main" val="20004"/>
                    </a:ext>
                  </a:extLst>
                </a:gridCol>
              </a:tblGrid>
              <a:tr h="59131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latin typeface="+mn-lt"/>
                        </a:rPr>
                        <a:t>PERFORMANCE INDICATOR</a:t>
                      </a:r>
                      <a:endParaRPr kumimoji="0" lang="en-US" sz="10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prstClr val="white"/>
                          </a:solidFill>
                          <a:effectLst/>
                          <a:uLnTx/>
                          <a:uFillTx/>
                          <a:latin typeface="+mn-lt"/>
                          <a:ea typeface="+mn-ea"/>
                          <a:cs typeface="+mn-cs"/>
                        </a:rPr>
                        <a:t>2018/19 ANNUAL TARGET </a:t>
                      </a:r>
                      <a:endParaRPr kumimoji="0" lang="en-US" sz="1000" b="1" i="0" u="none" strike="noStrike" kern="1200" cap="none" spc="0" normalizeH="0" baseline="0" noProof="0" dirty="0" smtClean="0">
                        <a:ln>
                          <a:noFill/>
                        </a:ln>
                        <a:solidFill>
                          <a:prstClr val="white"/>
                        </a:solidFill>
                        <a:effectLst/>
                        <a:uLnTx/>
                        <a:uFillTx/>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kern="1200" cap="none" spc="0" normalizeH="0" baseline="0" noProof="0" dirty="0" smtClean="0">
                          <a:ln>
                            <a:noFill/>
                          </a:ln>
                          <a:effectLst/>
                          <a:uLnTx/>
                          <a:uFillTx/>
                          <a:latin typeface="+mn-lt"/>
                        </a:rPr>
                        <a:t>1</a:t>
                      </a:r>
                      <a:r>
                        <a:rPr kumimoji="0" lang="en-US" sz="1000" u="none" strike="noStrike" kern="1200" cap="none" spc="0" normalizeH="0" baseline="30000" noProof="0" dirty="0" smtClean="0">
                          <a:ln>
                            <a:noFill/>
                          </a:ln>
                          <a:effectLst/>
                          <a:uLnTx/>
                          <a:uFillTx/>
                          <a:latin typeface="+mn-lt"/>
                        </a:rPr>
                        <a:t>ST</a:t>
                      </a:r>
                      <a:r>
                        <a:rPr kumimoji="0" lang="en-US" sz="1000" u="none" strike="noStrike" kern="1200" cap="none" spc="0" normalizeH="0" baseline="0" noProof="0" dirty="0" smtClean="0">
                          <a:ln>
                            <a:noFill/>
                          </a:ln>
                          <a:effectLst/>
                          <a:uLnTx/>
                          <a:uFillTx/>
                          <a:latin typeface="+mn-lt"/>
                        </a:rPr>
                        <a:t>  QUARTER TARGET</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latin typeface="+mn-lt"/>
                        </a:rPr>
                        <a:t>ACTUAL ACHIEVEMENT AS AT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latin typeface="+mn-lt"/>
                        </a:rPr>
                        <a:t>31 JUNE 2018</a:t>
                      </a:r>
                      <a:endParaRPr kumimoji="0" lang="en-US" sz="10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latin typeface="+mn-lt"/>
                        </a:rPr>
                        <a:t>% ACHIEVEMENT </a:t>
                      </a:r>
                      <a:endParaRPr kumimoji="0" lang="en-US" sz="10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1157653">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No. of heritage infrastructure projects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financially supported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4</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Progress report</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One quarterly progress report </a:t>
                      </a:r>
                      <a:r>
                        <a:rPr lang="en-ZA" sz="1200" dirty="0" smtClean="0">
                          <a:solidFill>
                            <a:srgbClr val="000000"/>
                          </a:solidFill>
                          <a:effectLst/>
                          <a:latin typeface="+mj-lt"/>
                          <a:ea typeface="Times New Roman" panose="02020603050405020304" pitchFamily="18" charset="0"/>
                          <a:cs typeface="Calibri" panose="020F0502020204030204" pitchFamily="34" charset="0"/>
                        </a:rPr>
                        <a:t> was developed </a:t>
                      </a:r>
                      <a:r>
                        <a:rPr lang="en-ZA" sz="1200" dirty="0">
                          <a:solidFill>
                            <a:srgbClr val="000000"/>
                          </a:solidFill>
                          <a:effectLst/>
                          <a:latin typeface="+mj-lt"/>
                          <a:ea typeface="Times New Roman" panose="02020603050405020304" pitchFamily="18" charset="0"/>
                          <a:cs typeface="Calibri" panose="020F0502020204030204" pitchFamily="34" charset="0"/>
                        </a:rPr>
                        <a:t>on heritage infrastructure projects financially </a:t>
                      </a:r>
                      <a:r>
                        <a:rPr lang="en-ZA" sz="1200" dirty="0" smtClean="0">
                          <a:solidFill>
                            <a:srgbClr val="000000"/>
                          </a:solidFill>
                          <a:effectLst/>
                          <a:latin typeface="+mj-lt"/>
                          <a:ea typeface="Times New Roman" panose="02020603050405020304" pitchFamily="18" charset="0"/>
                          <a:cs typeface="Calibri" panose="020F0502020204030204" pitchFamily="34" charset="0"/>
                        </a:rPr>
                        <a:t>supported (report on JL</a:t>
                      </a:r>
                      <a:r>
                        <a:rPr lang="en-ZA" sz="1200" baseline="0" dirty="0" smtClean="0">
                          <a:solidFill>
                            <a:srgbClr val="000000"/>
                          </a:solidFill>
                          <a:effectLst/>
                          <a:latin typeface="+mj-lt"/>
                          <a:ea typeface="Times New Roman" panose="02020603050405020304" pitchFamily="18" charset="0"/>
                          <a:cs typeface="Calibri" panose="020F0502020204030204" pitchFamily="34" charset="0"/>
                        </a:rPr>
                        <a:t> Dube, Khananda, OR Tambo &amp; Winnie Madikizela Mandela projects)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 </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b="0" i="0" u="none" strike="noStrike" baseline="0" dirty="0" smtClean="0">
                          <a:solidFill>
                            <a:schemeClr val="tx1"/>
                          </a:solidFill>
                          <a:latin typeface="+mj-lt"/>
                        </a:rPr>
                        <a:t>100%</a:t>
                      </a:r>
                    </a:p>
                  </a:txBody>
                  <a:tcPr/>
                </a:tc>
                <a:extLst>
                  <a:ext uri="{0D108BD9-81ED-4DB2-BD59-A6C34878D82A}">
                    <a16:rowId xmlns="" xmlns:a16="http://schemas.microsoft.com/office/drawing/2014/main" val="10003"/>
                  </a:ext>
                </a:extLst>
              </a:tr>
              <a:tr h="886947">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No. of newly built and/or modular libraries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supported financially</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29</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29 newly built and/or</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modular libraries</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supported financially</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29 newly built and/or modular libraries </a:t>
                      </a:r>
                      <a:r>
                        <a:rPr lang="en-ZA" sz="1200" dirty="0" smtClean="0">
                          <a:solidFill>
                            <a:srgbClr val="000000"/>
                          </a:solidFill>
                          <a:effectLst/>
                          <a:latin typeface="+mj-lt"/>
                          <a:ea typeface="Times New Roman" panose="02020603050405020304" pitchFamily="18" charset="0"/>
                          <a:cs typeface="Calibri" panose="020F0502020204030204" pitchFamily="34" charset="0"/>
                        </a:rPr>
                        <a:t>were supported </a:t>
                      </a:r>
                      <a:r>
                        <a:rPr lang="en-ZA" sz="1200" dirty="0">
                          <a:solidFill>
                            <a:srgbClr val="000000"/>
                          </a:solidFill>
                          <a:effectLst/>
                          <a:latin typeface="+mj-lt"/>
                          <a:ea typeface="Times New Roman" panose="02020603050405020304" pitchFamily="18" charset="0"/>
                          <a:cs typeface="Calibri" panose="020F0502020204030204" pitchFamily="34" charset="0"/>
                        </a:rPr>
                        <a:t>financially</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b="0" i="0" u="none" strike="noStrike" baseline="0" dirty="0" smtClean="0">
                          <a:solidFill>
                            <a:schemeClr val="tx1"/>
                          </a:solidFill>
                          <a:latin typeface="+mj-lt"/>
                        </a:rPr>
                        <a:t>100%</a:t>
                      </a:r>
                    </a:p>
                  </a:txBody>
                  <a:tcPr/>
                </a:tc>
                <a:extLst>
                  <a:ext uri="{0D108BD9-81ED-4DB2-BD59-A6C34878D82A}">
                    <a16:rowId xmlns="" xmlns:a16="http://schemas.microsoft.com/office/drawing/2014/main" val="10005"/>
                  </a:ext>
                </a:extLst>
              </a:tr>
              <a:tr h="886947">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Legislative framework </a:t>
                      </a:r>
                      <a:r>
                        <a:rPr lang="en-ZA" sz="1200" dirty="0" smtClean="0">
                          <a:solidFill>
                            <a:srgbClr val="000000"/>
                          </a:solidFill>
                          <a:effectLst/>
                          <a:latin typeface="+mj-lt"/>
                          <a:ea typeface="Times New Roman" panose="02020603050405020304" pitchFamily="18" charset="0"/>
                          <a:cs typeface="Calibri" panose="020F0502020204030204" pitchFamily="34" charset="0"/>
                        </a:rPr>
                        <a:t>SA Libraries &amp; Information Services Bill (SALIS </a:t>
                      </a:r>
                      <a:r>
                        <a:rPr lang="en-ZA" sz="1200" dirty="0">
                          <a:solidFill>
                            <a:srgbClr val="000000"/>
                          </a:solidFill>
                          <a:effectLst/>
                          <a:latin typeface="+mj-lt"/>
                          <a:ea typeface="Times New Roman" panose="02020603050405020304" pitchFamily="18" charset="0"/>
                          <a:cs typeface="Calibri" panose="020F0502020204030204" pitchFamily="34" charset="0"/>
                        </a:rPr>
                        <a:t>Bill)</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smtClean="0">
                          <a:solidFill>
                            <a:srgbClr val="000000"/>
                          </a:solidFill>
                          <a:effectLst/>
                          <a:latin typeface="+mj-lt"/>
                          <a:ea typeface="Times New Roman" panose="02020603050405020304" pitchFamily="18" charset="0"/>
                          <a:cs typeface="Calibri" panose="020F0502020204030204" pitchFamily="34" charset="0"/>
                        </a:rPr>
                        <a:t>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SALIS Bill submitted to</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Cabinet for approval</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Ministerial approval</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for presentation to the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SPCHD cluster</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Minister approved presentation of the </a:t>
                      </a:r>
                      <a:r>
                        <a:rPr lang="en-ZA" sz="1200" dirty="0" smtClean="0">
                          <a:solidFill>
                            <a:srgbClr val="000000"/>
                          </a:solidFill>
                          <a:effectLst/>
                          <a:latin typeface="+mj-lt"/>
                          <a:ea typeface="Times New Roman" panose="02020603050405020304" pitchFamily="18" charset="0"/>
                          <a:cs typeface="Calibri" panose="020F0502020204030204" pitchFamily="34" charset="0"/>
                        </a:rPr>
                        <a:t>SALIS Bill to </a:t>
                      </a:r>
                      <a:r>
                        <a:rPr lang="en-ZA" sz="1200" dirty="0">
                          <a:solidFill>
                            <a:srgbClr val="000000"/>
                          </a:solidFill>
                          <a:effectLst/>
                          <a:latin typeface="+mj-lt"/>
                          <a:ea typeface="Times New Roman" panose="02020603050405020304" pitchFamily="18" charset="0"/>
                          <a:cs typeface="Calibri" panose="020F0502020204030204" pitchFamily="34" charset="0"/>
                        </a:rPr>
                        <a:t>government clusters.</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b="0" i="0" u="none" strike="noStrike" baseline="0" dirty="0" smtClean="0">
                          <a:solidFill>
                            <a:schemeClr val="tx1"/>
                          </a:solidFill>
                          <a:latin typeface="+mj-lt"/>
                        </a:rPr>
                        <a:t>100%</a:t>
                      </a:r>
                    </a:p>
                  </a:txBody>
                  <a:tcPr/>
                </a:tc>
                <a:extLst>
                  <a:ext uri="{0D108BD9-81ED-4DB2-BD59-A6C34878D82A}">
                    <a16:rowId xmlns="" xmlns:a16="http://schemas.microsoft.com/office/drawing/2014/main" val="10006"/>
                  </a:ext>
                </a:extLst>
              </a:tr>
              <a:tr h="1157653">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No. of policies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1 policy on Underwater</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cultural heritage developed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Underwater</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Cultural Heritage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Policy presented to</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SPCHD cluster</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policy was presented and </a:t>
                      </a:r>
                      <a:r>
                        <a:rPr lang="en-ZA" sz="1200" dirty="0" smtClean="0">
                          <a:solidFill>
                            <a:srgbClr val="000000"/>
                          </a:solidFill>
                          <a:effectLst/>
                          <a:latin typeface="+mj-lt"/>
                          <a:ea typeface="Times New Roman" panose="02020603050405020304" pitchFamily="18" charset="0"/>
                          <a:cs typeface="Calibri" panose="020F0502020204030204" pitchFamily="34" charset="0"/>
                        </a:rPr>
                        <a:t>approved </a:t>
                      </a:r>
                      <a:r>
                        <a:rPr lang="en-ZA" sz="1200" dirty="0">
                          <a:solidFill>
                            <a:srgbClr val="000000"/>
                          </a:solidFill>
                          <a:effectLst/>
                          <a:latin typeface="+mj-lt"/>
                          <a:ea typeface="Times New Roman" panose="02020603050405020304" pitchFamily="18" charset="0"/>
                          <a:cs typeface="Calibri" panose="020F0502020204030204" pitchFamily="34" charset="0"/>
                        </a:rPr>
                        <a:t>by the SPCHD Cluster.  The policy was </a:t>
                      </a:r>
                      <a:r>
                        <a:rPr lang="en-ZA" sz="1200" dirty="0" smtClean="0">
                          <a:solidFill>
                            <a:srgbClr val="000000"/>
                          </a:solidFill>
                          <a:effectLst/>
                          <a:latin typeface="+mj-lt"/>
                          <a:ea typeface="Times New Roman" panose="02020603050405020304" pitchFamily="18" charset="0"/>
                          <a:cs typeface="Calibri" panose="020F0502020204030204" pitchFamily="34" charset="0"/>
                        </a:rPr>
                        <a:t> also presented to  Cabinet  on 14 August 2018</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00FF00"/>
                    </a:solidFill>
                  </a:tcPr>
                </a:tc>
                <a:tc>
                  <a:txBody>
                    <a:bodyPr/>
                    <a:lstStyle/>
                    <a:p>
                      <a:r>
                        <a:rPr lang="en-ZA" sz="1200" b="0" i="0" u="none" strike="noStrike" baseline="0" dirty="0" smtClean="0">
                          <a:solidFill>
                            <a:schemeClr val="tx1"/>
                          </a:solidFill>
                          <a:latin typeface="+mj-lt"/>
                        </a:rPr>
                        <a:t>100%</a:t>
                      </a:r>
                    </a:p>
                  </a:txBody>
                  <a:tcPr/>
                </a:tc>
                <a:extLst>
                  <a:ext uri="{0D108BD9-81ED-4DB2-BD59-A6C34878D82A}">
                    <a16:rowId xmlns="" xmlns:a16="http://schemas.microsoft.com/office/drawing/2014/main" val="10007"/>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prstClr val="black"/>
                </a:solidFill>
              </a:rPr>
              <a:t>20.</a:t>
            </a:r>
          </a:p>
        </p:txBody>
      </p:sp>
    </p:spTree>
    <p:extLst>
      <p:ext uri="{BB962C8B-B14F-4D97-AF65-F5344CB8AC3E}">
        <p14:creationId xmlns:p14="http://schemas.microsoft.com/office/powerpoint/2010/main" xmlns="" val="205674116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2276872"/>
            <a:ext cx="6934200" cy="1584176"/>
          </a:xfrm>
        </p:spPr>
        <p:txBody>
          <a:bodyPr>
            <a:normAutofit/>
          </a:bodyPr>
          <a:lstStyle/>
          <a:p>
            <a:pPr marL="0" indent="0" algn="ctr">
              <a:buNone/>
            </a:pPr>
            <a:r>
              <a:rPr lang="en-ZA" sz="3200" cap="all" dirty="0" smtClean="0">
                <a:solidFill>
                  <a:srgbClr val="F79646">
                    <a:lumMod val="50000"/>
                  </a:srgbClr>
                </a:solidFill>
                <a:latin typeface="+mj-lt"/>
              </a:rPr>
              <a:t>Performance TARGETS which WERE not ACHIEVED </a:t>
            </a:r>
            <a:r>
              <a:rPr lang="en-ZA" sz="3200" cap="all" dirty="0">
                <a:solidFill>
                  <a:srgbClr val="F79646">
                    <a:lumMod val="50000"/>
                  </a:srgbClr>
                </a:solidFill>
                <a:latin typeface="+mj-lt"/>
              </a:rPr>
              <a:t> </a:t>
            </a:r>
            <a:r>
              <a:rPr lang="en-ZA" sz="3200" cap="all" dirty="0" smtClean="0">
                <a:solidFill>
                  <a:srgbClr val="F79646">
                    <a:lumMod val="50000"/>
                  </a:srgbClr>
                </a:solidFill>
                <a:latin typeface="+mj-lt"/>
              </a:rPr>
              <a:t>in the first  QUARTER </a:t>
            </a:r>
            <a:r>
              <a:rPr lang="en-ZA" sz="3200" dirty="0">
                <a:solidFill>
                  <a:srgbClr val="F79646">
                    <a:lumMod val="50000"/>
                  </a:srgbClr>
                </a:solidFill>
                <a:latin typeface="+mj-lt"/>
              </a:rPr>
              <a:t/>
            </a:r>
            <a:br>
              <a:rPr lang="en-ZA" sz="3200" dirty="0">
                <a:solidFill>
                  <a:srgbClr val="F79646">
                    <a:lumMod val="50000"/>
                  </a:srgbClr>
                </a:solidFill>
                <a:latin typeface="+mj-lt"/>
              </a:rPr>
            </a:br>
            <a:endParaRPr lang="en-ZA" sz="3200" dirty="0">
              <a:latin typeface="+mj-lt"/>
            </a:endParaRPr>
          </a:p>
        </p:txBody>
      </p:sp>
      <p:sp>
        <p:nvSpPr>
          <p:cNvPr id="2" name="Slide Number Placeholder 1"/>
          <p:cNvSpPr>
            <a:spLocks noGrp="1"/>
          </p:cNvSpPr>
          <p:nvPr>
            <p:ph type="sldNum" sz="quarter" idx="4"/>
          </p:nvPr>
        </p:nvSpPr>
        <p:spPr/>
        <p:txBody>
          <a:bodyPr/>
          <a:lstStyle/>
          <a:p>
            <a:r>
              <a:rPr lang="en-ZA" sz="1000" b="1" dirty="0" smtClean="0"/>
              <a:t>21</a:t>
            </a:r>
            <a:r>
              <a:rPr lang="en-ZA" sz="1000" dirty="0" smtClean="0"/>
              <a:t>.</a:t>
            </a:r>
          </a:p>
        </p:txBody>
      </p:sp>
    </p:spTree>
    <p:extLst>
      <p:ext uri="{BB962C8B-B14F-4D97-AF65-F5344CB8AC3E}">
        <p14:creationId xmlns:p14="http://schemas.microsoft.com/office/powerpoint/2010/main" xmlns="" val="372436784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47664" y="1556792"/>
            <a:ext cx="6934200" cy="4343400"/>
          </a:xfrm>
        </p:spPr>
        <p:txBody>
          <a:bodyPr/>
          <a:lstStyle/>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indent="0" algn="ctr">
              <a:buNone/>
            </a:pPr>
            <a:endParaRPr lang="en-ZA" dirty="0"/>
          </a:p>
        </p:txBody>
      </p:sp>
      <p:sp>
        <p:nvSpPr>
          <p:cNvPr id="5" name="Slide Number Placeholder 4"/>
          <p:cNvSpPr>
            <a:spLocks noGrp="1"/>
          </p:cNvSpPr>
          <p:nvPr>
            <p:ph type="sldNum" sz="quarter" idx="4"/>
          </p:nvPr>
        </p:nvSpPr>
        <p:spPr>
          <a:xfrm>
            <a:off x="8172400" y="6381328"/>
            <a:ext cx="609600" cy="365125"/>
          </a:xfrm>
        </p:spPr>
        <p:txBody>
          <a:bodyPr/>
          <a:lstStyle/>
          <a:p>
            <a:r>
              <a:rPr lang="en-US" sz="1000" b="1" dirty="0" smtClean="0">
                <a:solidFill>
                  <a:schemeClr val="tx1"/>
                </a:solidFill>
              </a:rPr>
              <a:t>22.</a:t>
            </a:r>
            <a:endParaRPr lang="en-ZA" sz="1000" b="1" dirty="0" smtClean="0">
              <a:solidFill>
                <a:schemeClr val="tx1"/>
              </a:solidFill>
            </a:endParaRPr>
          </a:p>
        </p:txBody>
      </p:sp>
      <p:sp>
        <p:nvSpPr>
          <p:cNvPr id="4" name="Rectangle 3"/>
          <p:cNvSpPr/>
          <p:nvPr/>
        </p:nvSpPr>
        <p:spPr>
          <a:xfrm>
            <a:off x="351771" y="350349"/>
            <a:ext cx="8568952" cy="369332"/>
          </a:xfrm>
          <a:prstGeom prst="rect">
            <a:avLst/>
          </a:prstGeom>
        </p:spPr>
        <p:txBody>
          <a:bodyPr wrap="square">
            <a:spAutoFit/>
          </a:bodyPr>
          <a:lstStyle/>
          <a:p>
            <a:pPr algn="ctr"/>
            <a:r>
              <a:rPr lang="en-US" b="1" dirty="0">
                <a:solidFill>
                  <a:srgbClr val="800000"/>
                </a:solidFill>
                <a:ea typeface="MS PGothic" pitchFamily="34" charset="-128"/>
                <a:cs typeface="Arial" pitchFamily="34" charset="0"/>
              </a:rPr>
              <a:t>INSTITUTIONAL GOVERNANCE </a:t>
            </a:r>
            <a:endParaRPr lang="en-ZA" dirty="0"/>
          </a:p>
        </p:txBody>
      </p:sp>
      <p:graphicFrame>
        <p:nvGraphicFramePr>
          <p:cNvPr id="7" name="Content Placeholder 4"/>
          <p:cNvGraphicFramePr>
            <a:graphicFrameLocks/>
          </p:cNvGraphicFramePr>
          <p:nvPr>
            <p:extLst>
              <p:ext uri="{D42A27DB-BD31-4B8C-83A1-F6EECF244321}">
                <p14:modId xmlns:p14="http://schemas.microsoft.com/office/powerpoint/2010/main" xmlns="" val="444520001"/>
              </p:ext>
            </p:extLst>
          </p:nvPr>
        </p:nvGraphicFramePr>
        <p:xfrm>
          <a:off x="354328" y="1075656"/>
          <a:ext cx="8458473" cy="4283895"/>
        </p:xfrm>
        <a:graphic>
          <a:graphicData uri="http://schemas.openxmlformats.org/drawingml/2006/table">
            <a:tbl>
              <a:tblPr firstRow="1" bandRow="1">
                <a:tableStyleId>{5C22544A-7EE6-4342-B048-85BDC9FD1C3A}</a:tableStyleId>
              </a:tblPr>
              <a:tblGrid>
                <a:gridCol w="1274445">
                  <a:extLst>
                    <a:ext uri="{9D8B030D-6E8A-4147-A177-3AD203B41FA5}">
                      <a16:colId xmlns="" xmlns:a16="http://schemas.microsoft.com/office/drawing/2014/main" val="20000"/>
                    </a:ext>
                  </a:extLst>
                </a:gridCol>
                <a:gridCol w="1274445">
                  <a:extLst>
                    <a:ext uri="{9D8B030D-6E8A-4147-A177-3AD203B41FA5}">
                      <a16:colId xmlns="" xmlns:a16="http://schemas.microsoft.com/office/drawing/2014/main" val="20001"/>
                    </a:ext>
                  </a:extLst>
                </a:gridCol>
                <a:gridCol w="1147250">
                  <a:extLst>
                    <a:ext uri="{9D8B030D-6E8A-4147-A177-3AD203B41FA5}">
                      <a16:colId xmlns="" xmlns:a16="http://schemas.microsoft.com/office/drawing/2014/main" val="20002"/>
                    </a:ext>
                  </a:extLst>
                </a:gridCol>
                <a:gridCol w="1897258">
                  <a:extLst>
                    <a:ext uri="{9D8B030D-6E8A-4147-A177-3AD203B41FA5}">
                      <a16:colId xmlns="" xmlns:a16="http://schemas.microsoft.com/office/drawing/2014/main" val="20003"/>
                    </a:ext>
                  </a:extLst>
                </a:gridCol>
                <a:gridCol w="1656722">
                  <a:extLst>
                    <a:ext uri="{9D8B030D-6E8A-4147-A177-3AD203B41FA5}">
                      <a16:colId xmlns="" xmlns:a16="http://schemas.microsoft.com/office/drawing/2014/main" val="20004"/>
                    </a:ext>
                  </a:extLst>
                </a:gridCol>
                <a:gridCol w="1208353">
                  <a:extLst>
                    <a:ext uri="{9D8B030D-6E8A-4147-A177-3AD203B41FA5}">
                      <a16:colId xmlns="" xmlns:a16="http://schemas.microsoft.com/office/drawing/2014/main" val="20005"/>
                    </a:ext>
                  </a:extLst>
                </a:gridCol>
              </a:tblGrid>
              <a:tr h="95836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1</a:t>
                      </a:r>
                      <a:r>
                        <a:rPr kumimoji="0" lang="en-US" sz="1100" u="none" strike="noStrike" cap="none" normalizeH="0" baseline="30000" dirty="0" smtClean="0">
                          <a:ln>
                            <a:noFill/>
                          </a:ln>
                          <a:effectLst/>
                        </a:rPr>
                        <a:t>ST</a:t>
                      </a:r>
                      <a:r>
                        <a:rPr kumimoji="0" lang="en-US" sz="1100" u="none" strike="noStrike" cap="none" normalizeH="0" baseline="0" dirty="0" smtClean="0">
                          <a:ln>
                            <a:noFill/>
                          </a:ln>
                          <a:effectLst/>
                        </a:rPr>
                        <a:t>  QUARTER TARGET</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ACTUAL ACHIEVEMENT AS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30 JUNE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REASON FOR DEVIATION</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CORRECTIVE ACTIONS</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3325534">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Approved feasibility and due diligence</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reports on amalgamation of DAC public</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entities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Approved </a:t>
                      </a:r>
                      <a:r>
                        <a:rPr lang="en-ZA" sz="1100" dirty="0" smtClean="0">
                          <a:solidFill>
                            <a:srgbClr val="000000"/>
                          </a:solidFill>
                          <a:effectLst/>
                          <a:latin typeface="+mj-lt"/>
                          <a:ea typeface="Times New Roman" panose="02020603050405020304" pitchFamily="18" charset="0"/>
                          <a:cs typeface="Calibri" panose="020F0502020204030204" pitchFamily="34" charset="0"/>
                        </a:rPr>
                        <a:t>feasibility </a:t>
                      </a:r>
                      <a:r>
                        <a:rPr lang="en-ZA" sz="1100" dirty="0">
                          <a:solidFill>
                            <a:srgbClr val="000000"/>
                          </a:solidFill>
                          <a:effectLst/>
                          <a:latin typeface="+mj-lt"/>
                          <a:ea typeface="Times New Roman" panose="02020603050405020304" pitchFamily="18" charset="0"/>
                          <a:cs typeface="Calibri" panose="020F0502020204030204" pitchFamily="34" charset="0"/>
                        </a:rPr>
                        <a:t>and due</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diligence report on</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amalgamation DAC public</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entities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Service provider</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appointed to conduct</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feasibility and due</a:t>
                      </a:r>
                      <a:endParaRPr lang="en-ZA"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diligence studies</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The service provider has not been appointed yet. Request for proposals have gone out and the closing date for quotations was 27 June 2018. Quotations have been received.</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15000"/>
                        </a:lnSpc>
                        <a:spcAft>
                          <a:spcPts val="0"/>
                        </a:spcAft>
                      </a:pPr>
                      <a:r>
                        <a:rPr lang="en-ZA" sz="1100" dirty="0">
                          <a:solidFill>
                            <a:srgbClr val="000000"/>
                          </a:solidFill>
                          <a:effectLst/>
                          <a:latin typeface="+mj-lt"/>
                          <a:ea typeface="Times New Roman" panose="02020603050405020304" pitchFamily="18" charset="0"/>
                          <a:cs typeface="Calibri" panose="020F0502020204030204" pitchFamily="34" charset="0"/>
                        </a:rPr>
                        <a:t>A call to the public to send quotations was done and it was found that all the received quotes were above the threshold of </a:t>
                      </a:r>
                      <a:r>
                        <a:rPr lang="en-ZA" sz="1100" dirty="0" smtClean="0">
                          <a:solidFill>
                            <a:srgbClr val="000000"/>
                          </a:solidFill>
                          <a:effectLst/>
                          <a:latin typeface="+mj-lt"/>
                          <a:ea typeface="Times New Roman" panose="02020603050405020304" pitchFamily="18" charset="0"/>
                          <a:cs typeface="Calibri" panose="020F0502020204030204" pitchFamily="34" charset="0"/>
                        </a:rPr>
                        <a:t>R500</a:t>
                      </a:r>
                      <a:r>
                        <a:rPr lang="en-ZA" sz="1100" baseline="0" dirty="0" smtClean="0">
                          <a:solidFill>
                            <a:srgbClr val="000000"/>
                          </a:solidFill>
                          <a:effectLst/>
                          <a:latin typeface="+mj-lt"/>
                          <a:ea typeface="Times New Roman" panose="02020603050405020304" pitchFamily="18" charset="0"/>
                          <a:cs typeface="Calibri" panose="020F0502020204030204" pitchFamily="34" charset="0"/>
                        </a:rPr>
                        <a:t> 000.00</a:t>
                      </a:r>
                      <a:r>
                        <a:rPr lang="en-ZA" sz="1100" dirty="0" smtClean="0">
                          <a:solidFill>
                            <a:srgbClr val="000000"/>
                          </a:solidFill>
                          <a:effectLst/>
                          <a:latin typeface="+mj-lt"/>
                          <a:ea typeface="Times New Roman" panose="02020603050405020304" pitchFamily="18" charset="0"/>
                          <a:cs typeface="Calibri" panose="020F0502020204030204" pitchFamily="34" charset="0"/>
                        </a:rPr>
                        <a:t>.</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smtClean="0">
                          <a:solidFill>
                            <a:srgbClr val="000000"/>
                          </a:solidFill>
                          <a:effectLst/>
                          <a:latin typeface="+mj-lt"/>
                          <a:ea typeface="Times New Roman" panose="02020603050405020304" pitchFamily="18" charset="0"/>
                          <a:cs typeface="Calibri" panose="020F0502020204030204" pitchFamily="34" charset="0"/>
                        </a:rPr>
                        <a:t>The</a:t>
                      </a:r>
                      <a:r>
                        <a:rPr lang="en-ZA" sz="1100" baseline="0" dirty="0" smtClean="0">
                          <a:solidFill>
                            <a:srgbClr val="000000"/>
                          </a:solidFill>
                          <a:effectLst/>
                          <a:latin typeface="+mj-lt"/>
                          <a:ea typeface="Times New Roman" panose="02020603050405020304" pitchFamily="18" charset="0"/>
                          <a:cs typeface="Calibri" panose="020F0502020204030204" pitchFamily="34" charset="0"/>
                        </a:rPr>
                        <a:t> process to appoint a service provider through tender processes has been  started and it is envisaged that a service provider will be appointed by </a:t>
                      </a:r>
                      <a:r>
                        <a:rPr lang="en-ZA" sz="1100" dirty="0" smtClean="0">
                          <a:solidFill>
                            <a:srgbClr val="000000"/>
                          </a:solidFill>
                          <a:effectLst/>
                          <a:latin typeface="+mj-lt"/>
                          <a:ea typeface="Times New Roman" panose="02020603050405020304" pitchFamily="18" charset="0"/>
                          <a:cs typeface="Calibri" panose="020F0502020204030204" pitchFamily="34" charset="0"/>
                        </a:rPr>
                        <a:t> end of December 2018</a:t>
                      </a:r>
                      <a:r>
                        <a:rPr lang="en-ZA" sz="1100" baseline="0" dirty="0" smtClean="0">
                          <a:solidFill>
                            <a:srgbClr val="000000"/>
                          </a:solidFill>
                          <a:effectLst/>
                          <a:latin typeface="+mj-lt"/>
                          <a:ea typeface="Times New Roman" panose="02020603050405020304" pitchFamily="18" charset="0"/>
                          <a:cs typeface="Calibri" panose="020F0502020204030204" pitchFamily="34" charset="0"/>
                        </a:rPr>
                        <a:t> </a:t>
                      </a:r>
                      <a:endParaRPr lang="en-ZA" sz="11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xmlns="" val="178043478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856984" cy="504056"/>
          </a:xfrm>
        </p:spPr>
        <p:txBody>
          <a:bodyPr>
            <a:noAutofit/>
          </a:bodyPr>
          <a:lstStyle/>
          <a:p>
            <a:pPr algn="ctr"/>
            <a:r>
              <a:rPr lang="en-US" sz="1600" dirty="0" smtClean="0">
                <a:latin typeface="+mj-lt"/>
              </a:rPr>
              <a:t>HERITAGE PRESERVATION AND PROMOTION </a:t>
            </a:r>
            <a:endParaRPr lang="en-ZA" sz="16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45763942"/>
              </p:ext>
            </p:extLst>
          </p:nvPr>
        </p:nvGraphicFramePr>
        <p:xfrm>
          <a:off x="323527" y="908720"/>
          <a:ext cx="8424938" cy="4688186"/>
        </p:xfrm>
        <a:graphic>
          <a:graphicData uri="http://schemas.openxmlformats.org/drawingml/2006/table">
            <a:tbl>
              <a:tblPr firstRow="1" bandRow="1">
                <a:tableStyleId>{5C22544A-7EE6-4342-B048-85BDC9FD1C3A}</a:tableStyleId>
              </a:tblPr>
              <a:tblGrid>
                <a:gridCol w="1713546">
                  <a:extLst>
                    <a:ext uri="{9D8B030D-6E8A-4147-A177-3AD203B41FA5}">
                      <a16:colId xmlns="" xmlns:a16="http://schemas.microsoft.com/office/drawing/2014/main" val="20000"/>
                    </a:ext>
                  </a:extLst>
                </a:gridCol>
                <a:gridCol w="1142365">
                  <a:extLst>
                    <a:ext uri="{9D8B030D-6E8A-4147-A177-3AD203B41FA5}">
                      <a16:colId xmlns="" xmlns:a16="http://schemas.microsoft.com/office/drawing/2014/main" val="20001"/>
                    </a:ext>
                  </a:extLst>
                </a:gridCol>
                <a:gridCol w="1142365">
                  <a:extLst>
                    <a:ext uri="{9D8B030D-6E8A-4147-A177-3AD203B41FA5}">
                      <a16:colId xmlns="" xmlns:a16="http://schemas.microsoft.com/office/drawing/2014/main" val="20002"/>
                    </a:ext>
                  </a:extLst>
                </a:gridCol>
                <a:gridCol w="1999138">
                  <a:extLst>
                    <a:ext uri="{9D8B030D-6E8A-4147-A177-3AD203B41FA5}">
                      <a16:colId xmlns="" xmlns:a16="http://schemas.microsoft.com/office/drawing/2014/main" val="20003"/>
                    </a:ext>
                  </a:extLst>
                </a:gridCol>
                <a:gridCol w="1285160">
                  <a:extLst>
                    <a:ext uri="{9D8B030D-6E8A-4147-A177-3AD203B41FA5}">
                      <a16:colId xmlns="" xmlns:a16="http://schemas.microsoft.com/office/drawing/2014/main" val="20004"/>
                    </a:ext>
                  </a:extLst>
                </a:gridCol>
                <a:gridCol w="1142364">
                  <a:extLst>
                    <a:ext uri="{9D8B030D-6E8A-4147-A177-3AD203B41FA5}">
                      <a16:colId xmlns="" xmlns:a16="http://schemas.microsoft.com/office/drawing/2014/main" val="20005"/>
                    </a:ext>
                  </a:extLst>
                </a:gridCol>
              </a:tblGrid>
              <a:tr h="6922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PERFORMANCE INDICATOR</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2018/19 ANNUAL TARGET </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1</a:t>
                      </a:r>
                      <a:r>
                        <a:rPr kumimoji="0" lang="en-US" sz="1100" u="none" strike="noStrike" cap="none" normalizeH="0" baseline="30000" dirty="0" smtClean="0">
                          <a:ln>
                            <a:noFill/>
                          </a:ln>
                          <a:effectLst/>
                        </a:rPr>
                        <a:t>st</a:t>
                      </a:r>
                      <a:r>
                        <a:rPr kumimoji="0" lang="en-US" sz="1100" u="none" strike="noStrike" cap="none" normalizeH="0" baseline="0" dirty="0" smtClean="0">
                          <a:ln>
                            <a:noFill/>
                          </a:ln>
                          <a:effectLst/>
                        </a:rPr>
                        <a:t>  QUARTER TARGET</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ACTUAL ACHIEVEMENT AS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30 JUNE 2018</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REASON FOR DEVIATION</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CORRECTIVE ACTIONS</a:t>
                      </a:r>
                      <a:endParaRPr kumimoji="0" lang="en-US" sz="11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3684454">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Feasibility study report on Resistance and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Liberation Movements Museum</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completed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Draft feasibility study report</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on Resistance and Liberation</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Movements Museum</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Terms of reference</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developed, approved</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and advertised</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The draft Terms of Reference (ToR) have been developed and submitted to Supply Chain Management (SCM).  SCM has been requested to convene a Bid Specifications Committee to discuss and approve the ToR’s.</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15000"/>
                        </a:lnSpc>
                        <a:spcAft>
                          <a:spcPts val="0"/>
                        </a:spcAft>
                      </a:pPr>
                      <a:r>
                        <a:rPr lang="en-ZA" sz="1200" dirty="0">
                          <a:solidFill>
                            <a:srgbClr val="000000"/>
                          </a:solidFill>
                          <a:effectLst/>
                          <a:latin typeface="+mj-lt"/>
                          <a:ea typeface="Times New Roman" panose="02020603050405020304" pitchFamily="18" charset="0"/>
                          <a:cs typeface="Calibri" panose="020F0502020204030204" pitchFamily="34" charset="0"/>
                        </a:rPr>
                        <a:t>Upon HPP having completed, the nomination process of the BSC members, SCM indicated </a:t>
                      </a:r>
                      <a:r>
                        <a:rPr lang="en-ZA" sz="1200" dirty="0" smtClean="0">
                          <a:solidFill>
                            <a:srgbClr val="000000"/>
                          </a:solidFill>
                          <a:effectLst/>
                          <a:latin typeface="+mj-lt"/>
                          <a:ea typeface="Times New Roman" panose="02020603050405020304" pitchFamily="18" charset="0"/>
                          <a:cs typeface="Calibri" panose="020F0502020204030204" pitchFamily="34" charset="0"/>
                        </a:rPr>
                        <a:t>that each nominee needs </a:t>
                      </a:r>
                      <a:r>
                        <a:rPr lang="en-ZA" sz="1200" dirty="0">
                          <a:solidFill>
                            <a:srgbClr val="000000"/>
                          </a:solidFill>
                          <a:effectLst/>
                          <a:latin typeface="+mj-lt"/>
                          <a:ea typeface="Times New Roman" panose="02020603050405020304" pitchFamily="18" charset="0"/>
                          <a:cs typeface="Calibri" panose="020F0502020204030204" pitchFamily="34" charset="0"/>
                        </a:rPr>
                        <a:t>personalised appointment </a:t>
                      </a:r>
                      <a:r>
                        <a:rPr lang="en-ZA" sz="1200" dirty="0" smtClean="0">
                          <a:solidFill>
                            <a:srgbClr val="000000"/>
                          </a:solidFill>
                          <a:effectLst/>
                          <a:latin typeface="+mj-lt"/>
                          <a:ea typeface="Times New Roman" panose="02020603050405020304" pitchFamily="18" charset="0"/>
                          <a:cs typeface="Calibri" panose="020F0502020204030204" pitchFamily="34" charset="0"/>
                        </a:rPr>
                        <a:t>letters for external experts. </a:t>
                      </a:r>
                      <a:r>
                        <a:rPr lang="en-ZA" sz="1200" dirty="0">
                          <a:solidFill>
                            <a:srgbClr val="000000"/>
                          </a:solidFill>
                          <a:effectLst/>
                          <a:latin typeface="+mj-lt"/>
                          <a:ea typeface="Times New Roman" panose="02020603050405020304" pitchFamily="18" charset="0"/>
                          <a:cs typeface="Calibri" panose="020F0502020204030204" pitchFamily="34" charset="0"/>
                        </a:rPr>
                        <a:t>This delayed the process. The letters were signed on 06 June 2018. The BSC meeting was held on 19 June 2018. </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smtClean="0">
                          <a:solidFill>
                            <a:srgbClr val="000000"/>
                          </a:solidFill>
                          <a:effectLst/>
                          <a:latin typeface="+mj-lt"/>
                          <a:ea typeface="Times New Roman" panose="02020603050405020304" pitchFamily="18" charset="0"/>
                          <a:cs typeface="Calibri" panose="020F0502020204030204" pitchFamily="34" charset="0"/>
                        </a:rPr>
                        <a:t>The tender advert went out on </a:t>
                      </a:r>
                      <a:r>
                        <a:rPr lang="en-ZA" sz="1200" dirty="0">
                          <a:solidFill>
                            <a:srgbClr val="000000"/>
                          </a:solidFill>
                          <a:effectLst/>
                          <a:latin typeface="+mj-lt"/>
                          <a:ea typeface="Times New Roman" panose="02020603050405020304" pitchFamily="18" charset="0"/>
                          <a:cs typeface="Calibri" panose="020F0502020204030204" pitchFamily="34" charset="0"/>
                        </a:rPr>
                        <a:t>13 August </a:t>
                      </a:r>
                      <a:r>
                        <a:rPr lang="en-ZA" sz="1200" dirty="0" smtClean="0">
                          <a:solidFill>
                            <a:srgbClr val="000000"/>
                          </a:solidFill>
                          <a:effectLst/>
                          <a:latin typeface="+mj-lt"/>
                          <a:ea typeface="Times New Roman" panose="02020603050405020304" pitchFamily="18" charset="0"/>
                          <a:cs typeface="Calibri" panose="020F0502020204030204" pitchFamily="34" charset="0"/>
                        </a:rPr>
                        <a:t>2018</a:t>
                      </a:r>
                      <a:r>
                        <a:rPr lang="en-ZA" sz="1200" baseline="0" dirty="0" smtClean="0">
                          <a:solidFill>
                            <a:srgbClr val="000000"/>
                          </a:solidFill>
                          <a:effectLst/>
                          <a:latin typeface="+mj-lt"/>
                          <a:ea typeface="Times New Roman" panose="02020603050405020304" pitchFamily="18" charset="0"/>
                          <a:cs typeface="Calibri" panose="020F0502020204030204" pitchFamily="34" charset="0"/>
                        </a:rPr>
                        <a:t> and  </a:t>
                      </a:r>
                      <a:r>
                        <a:rPr lang="en-ZA" sz="1200" dirty="0" smtClean="0">
                          <a:solidFill>
                            <a:srgbClr val="000000"/>
                          </a:solidFill>
                          <a:effectLst/>
                          <a:latin typeface="+mj-lt"/>
                          <a:ea typeface="Times New Roman" panose="02020603050405020304" pitchFamily="18" charset="0"/>
                          <a:cs typeface="Calibri" panose="020F0502020204030204" pitchFamily="34" charset="0"/>
                        </a:rPr>
                        <a:t>will </a:t>
                      </a:r>
                      <a:r>
                        <a:rPr lang="en-ZA" sz="1200" dirty="0">
                          <a:solidFill>
                            <a:srgbClr val="000000"/>
                          </a:solidFill>
                          <a:effectLst/>
                          <a:latin typeface="+mj-lt"/>
                          <a:ea typeface="Times New Roman" panose="02020603050405020304" pitchFamily="18" charset="0"/>
                          <a:cs typeface="Calibri" panose="020F0502020204030204" pitchFamily="34" charset="0"/>
                        </a:rPr>
                        <a:t>close on 10 Sept </a:t>
                      </a:r>
                      <a:r>
                        <a:rPr lang="en-ZA" sz="1200" dirty="0" smtClean="0">
                          <a:solidFill>
                            <a:srgbClr val="000000"/>
                          </a:solidFill>
                          <a:effectLst/>
                          <a:latin typeface="+mj-lt"/>
                          <a:ea typeface="Times New Roman" panose="02020603050405020304" pitchFamily="18" charset="0"/>
                          <a:cs typeface="Calibri" panose="020F0502020204030204" pitchFamily="34" charset="0"/>
                        </a:rPr>
                        <a:t>2018</a:t>
                      </a:r>
                      <a:endParaRPr lang="en-ZA"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ZA" sz="1200" dirty="0" smtClean="0">
                          <a:solidFill>
                            <a:srgbClr val="000000"/>
                          </a:solidFill>
                          <a:effectLst/>
                          <a:latin typeface="+mj-lt"/>
                          <a:ea typeface="Times New Roman" panose="02020603050405020304" pitchFamily="18" charset="0"/>
                          <a:cs typeface="Calibri" panose="020F0502020204030204" pitchFamily="34" charset="0"/>
                        </a:rPr>
                        <a:t>It is envisaged that the appointment  will be made by </a:t>
                      </a:r>
                      <a:r>
                        <a:rPr lang="en-ZA" sz="1200" dirty="0">
                          <a:solidFill>
                            <a:srgbClr val="000000"/>
                          </a:solidFill>
                          <a:effectLst/>
                          <a:latin typeface="+mj-lt"/>
                          <a:ea typeface="Times New Roman" panose="02020603050405020304" pitchFamily="18" charset="0"/>
                          <a:cs typeface="Calibri" panose="020F0502020204030204" pitchFamily="34" charset="0"/>
                        </a:rPr>
                        <a:t>25 September 2018.</a:t>
                      </a: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schemeClr val="tx1"/>
                </a:solidFill>
              </a:rPr>
              <a:t>23.</a:t>
            </a:r>
          </a:p>
        </p:txBody>
      </p:sp>
    </p:spTree>
    <p:extLst>
      <p:ext uri="{BB962C8B-B14F-4D97-AF65-F5344CB8AC3E}">
        <p14:creationId xmlns:p14="http://schemas.microsoft.com/office/powerpoint/2010/main" xmlns="" val="252795673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16" y="332656"/>
            <a:ext cx="8399784" cy="504056"/>
          </a:xfrm>
        </p:spPr>
        <p:txBody>
          <a:bodyPr>
            <a:noAutofit/>
          </a:bodyPr>
          <a:lstStyle/>
          <a:p>
            <a:pPr algn="ctr"/>
            <a:r>
              <a:rPr lang="en-US" sz="1800" dirty="0" smtClean="0">
                <a:latin typeface="+mj-lt"/>
              </a:rPr>
              <a:t>HERITAGE PRESERVATION AND PROMOTION </a:t>
            </a:r>
            <a:endParaRPr lang="en-ZA" sz="18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38287278"/>
              </p:ext>
            </p:extLst>
          </p:nvPr>
        </p:nvGraphicFramePr>
        <p:xfrm>
          <a:off x="266436" y="836712"/>
          <a:ext cx="8596543" cy="4968552"/>
        </p:xfrm>
        <a:graphic>
          <a:graphicData uri="http://schemas.openxmlformats.org/drawingml/2006/table">
            <a:tbl>
              <a:tblPr firstRow="1" bandRow="1">
                <a:tableStyleId>{5C22544A-7EE6-4342-B048-85BDC9FD1C3A}</a:tableStyleId>
              </a:tblPr>
              <a:tblGrid>
                <a:gridCol w="1748449">
                  <a:extLst>
                    <a:ext uri="{9D8B030D-6E8A-4147-A177-3AD203B41FA5}">
                      <a16:colId xmlns="" xmlns:a16="http://schemas.microsoft.com/office/drawing/2014/main" val="20000"/>
                    </a:ext>
                  </a:extLst>
                </a:gridCol>
                <a:gridCol w="1015447">
                  <a:extLst>
                    <a:ext uri="{9D8B030D-6E8A-4147-A177-3AD203B41FA5}">
                      <a16:colId xmlns="" xmlns:a16="http://schemas.microsoft.com/office/drawing/2014/main" val="20001"/>
                    </a:ext>
                  </a:extLst>
                </a:gridCol>
                <a:gridCol w="1224136">
                  <a:extLst>
                    <a:ext uri="{9D8B030D-6E8A-4147-A177-3AD203B41FA5}">
                      <a16:colId xmlns="" xmlns:a16="http://schemas.microsoft.com/office/drawing/2014/main" val="20002"/>
                    </a:ext>
                  </a:extLst>
                </a:gridCol>
                <a:gridCol w="2131541">
                  <a:extLst>
                    <a:ext uri="{9D8B030D-6E8A-4147-A177-3AD203B41FA5}">
                      <a16:colId xmlns="" xmlns:a16="http://schemas.microsoft.com/office/drawing/2014/main" val="20003"/>
                    </a:ext>
                  </a:extLst>
                </a:gridCol>
                <a:gridCol w="1311338">
                  <a:extLst>
                    <a:ext uri="{9D8B030D-6E8A-4147-A177-3AD203B41FA5}">
                      <a16:colId xmlns="" xmlns:a16="http://schemas.microsoft.com/office/drawing/2014/main" val="20004"/>
                    </a:ext>
                  </a:extLst>
                </a:gridCol>
                <a:gridCol w="1165632">
                  <a:extLst>
                    <a:ext uri="{9D8B030D-6E8A-4147-A177-3AD203B41FA5}">
                      <a16:colId xmlns="" xmlns:a16="http://schemas.microsoft.com/office/drawing/2014/main" val="20005"/>
                    </a:ext>
                  </a:extLst>
                </a:gridCol>
              </a:tblGrid>
              <a:tr h="119281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PERFORMANCE INDICATOR</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2018/19 ANNUAL TARGET </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1</a:t>
                      </a:r>
                      <a:r>
                        <a:rPr kumimoji="0" lang="en-US" sz="1200" u="none" strike="noStrike" cap="none" normalizeH="0" baseline="30000" dirty="0" smtClean="0">
                          <a:ln>
                            <a:noFill/>
                          </a:ln>
                          <a:effectLst/>
                        </a:rPr>
                        <a:t>st</a:t>
                      </a:r>
                      <a:r>
                        <a:rPr kumimoji="0" lang="en-US" sz="1200" u="none" strike="noStrike" cap="none" normalizeH="0" baseline="0" dirty="0" smtClean="0">
                          <a:ln>
                            <a:noFill/>
                          </a:ln>
                          <a:effectLst/>
                        </a:rPr>
                        <a:t>  QUARTER TARGET</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ACTUAL ACHIEVEMENT AS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30 JUNE 2018</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REASON FOR DEVIATION</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CORRECTIVE ACTIONS</a:t>
                      </a:r>
                      <a:endParaRPr kumimoji="0" lang="en-US" sz="1200" b="1" i="0" u="none" strike="noStrike" cap="none" normalizeH="0" baseline="0" dirty="0" smtClean="0">
                        <a:ln>
                          <a:noFill/>
                        </a:ln>
                        <a:solidFill>
                          <a:schemeClr val="bg1"/>
                        </a:solidFill>
                        <a:effectLst/>
                        <a:latin typeface="+mn-lt"/>
                        <a:ea typeface="MS PGothic" pitchFamily="34" charset="-128"/>
                        <a:cs typeface="Arial" pitchFamily="34" charset="0"/>
                      </a:endParaRPr>
                    </a:p>
                  </a:txBody>
                  <a:tcPr marL="91433" marR="91433" marT="44547" marB="44547" horzOverflow="overflow"/>
                </a:tc>
                <a:extLst>
                  <a:ext uri="{0D108BD9-81ED-4DB2-BD59-A6C34878D82A}">
                    <a16:rowId xmlns="" xmlns:a16="http://schemas.microsoft.com/office/drawing/2014/main" val="10000"/>
                  </a:ext>
                </a:extLst>
              </a:tr>
              <a:tr h="3775733">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No. of flags installed in schools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1 000</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Service provider</a:t>
                      </a:r>
                      <a:endParaRPr lang="en-ZA" sz="12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appointed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The call for bids has been made and it is closing on the 13th of July 2018.</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The process of getting inputs that inform the scope of the project from provinces took longer than envisaged which impacted on the drafting  scope of the project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200" dirty="0">
                          <a:solidFill>
                            <a:srgbClr val="000000"/>
                          </a:solidFill>
                          <a:effectLst/>
                          <a:latin typeface="+mn-lt"/>
                          <a:ea typeface="Times New Roman" panose="02020603050405020304" pitchFamily="18" charset="0"/>
                          <a:cs typeface="Calibri" panose="020F0502020204030204" pitchFamily="34" charset="0"/>
                        </a:rPr>
                        <a:t>The call for bids </a:t>
                      </a:r>
                      <a:r>
                        <a:rPr lang="en-ZA" sz="1200" dirty="0" smtClean="0">
                          <a:solidFill>
                            <a:srgbClr val="000000"/>
                          </a:solidFill>
                          <a:effectLst/>
                          <a:latin typeface="+mn-lt"/>
                          <a:ea typeface="Times New Roman" panose="02020603050405020304" pitchFamily="18" charset="0"/>
                          <a:cs typeface="Calibri" panose="020F0502020204030204" pitchFamily="34" charset="0"/>
                        </a:rPr>
                        <a:t>closed </a:t>
                      </a:r>
                      <a:r>
                        <a:rPr lang="en-ZA" sz="1200" dirty="0">
                          <a:solidFill>
                            <a:srgbClr val="000000"/>
                          </a:solidFill>
                          <a:effectLst/>
                          <a:latin typeface="+mn-lt"/>
                          <a:ea typeface="Times New Roman" panose="02020603050405020304" pitchFamily="18" charset="0"/>
                          <a:cs typeface="Calibri" panose="020F0502020204030204" pitchFamily="34" charset="0"/>
                        </a:rPr>
                        <a:t>on the 13th of July </a:t>
                      </a:r>
                      <a:r>
                        <a:rPr lang="en-ZA" sz="1200" dirty="0" smtClean="0">
                          <a:solidFill>
                            <a:srgbClr val="000000"/>
                          </a:solidFill>
                          <a:effectLst/>
                          <a:latin typeface="+mn-lt"/>
                          <a:ea typeface="Times New Roman" panose="02020603050405020304" pitchFamily="18" charset="0"/>
                          <a:cs typeface="Calibri" panose="020F0502020204030204" pitchFamily="34" charset="0"/>
                        </a:rPr>
                        <a:t>2018. Due to technicalities, the tender was cancelled. </a:t>
                      </a:r>
                    </a:p>
                    <a:p>
                      <a:pPr>
                        <a:lnSpc>
                          <a:spcPct val="115000"/>
                        </a:lnSpc>
                        <a:spcAft>
                          <a:spcPts val="0"/>
                        </a:spcAft>
                      </a:pPr>
                      <a:r>
                        <a:rPr lang="en-ZA" sz="1200" dirty="0" smtClean="0">
                          <a:solidFill>
                            <a:srgbClr val="000000"/>
                          </a:solidFill>
                          <a:effectLst/>
                          <a:latin typeface="+mn-lt"/>
                          <a:ea typeface="Calibri" panose="020F0502020204030204" pitchFamily="34" charset="0"/>
                          <a:cs typeface="Times New Roman" panose="02020603050405020304" pitchFamily="18" charset="0"/>
                        </a:rPr>
                        <a:t>A decision was made to</a:t>
                      </a:r>
                      <a:r>
                        <a:rPr lang="en-ZA" sz="1200" baseline="0" dirty="0" smtClean="0">
                          <a:solidFill>
                            <a:srgbClr val="000000"/>
                          </a:solidFill>
                          <a:effectLst/>
                          <a:latin typeface="+mn-lt"/>
                          <a:ea typeface="Calibri" panose="020F0502020204030204" pitchFamily="34" charset="0"/>
                          <a:cs typeface="Times New Roman" panose="02020603050405020304" pitchFamily="18" charset="0"/>
                        </a:rPr>
                        <a:t> </a:t>
                      </a:r>
                      <a:r>
                        <a:rPr lang="en-ZA" sz="1200" dirty="0" smtClean="0">
                          <a:solidFill>
                            <a:srgbClr val="000000"/>
                          </a:solidFill>
                          <a:effectLst/>
                          <a:latin typeface="+mn-lt"/>
                          <a:ea typeface="Calibri" panose="020F0502020204030204" pitchFamily="34" charset="0"/>
                          <a:cs typeface="Times New Roman" panose="02020603050405020304" pitchFamily="18" charset="0"/>
                        </a:rPr>
                        <a:t>approach the project through provincial  3 quotation process. This will allow for local economic beneficiation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p:txBody>
          <a:bodyPr/>
          <a:lstStyle/>
          <a:p>
            <a:r>
              <a:rPr lang="en-ZA" sz="1000" b="1" dirty="0" smtClean="0">
                <a:solidFill>
                  <a:schemeClr val="tx1"/>
                </a:solidFill>
              </a:rPr>
              <a:t>24.</a:t>
            </a:r>
          </a:p>
        </p:txBody>
      </p:sp>
    </p:spTree>
    <p:extLst>
      <p:ext uri="{BB962C8B-B14F-4D97-AF65-F5344CB8AC3E}">
        <p14:creationId xmlns:p14="http://schemas.microsoft.com/office/powerpoint/2010/main" xmlns="" val="249661082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4343400"/>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fontAlgn="base">
              <a:spcAft>
                <a:spcPct val="0"/>
              </a:spcAft>
              <a:buNone/>
              <a:defRPr/>
            </a:pPr>
            <a:r>
              <a:rPr lang="en-ZA" sz="3200" dirty="0" smtClean="0">
                <a:solidFill>
                  <a:schemeClr val="accent2">
                    <a:lumMod val="75000"/>
                  </a:schemeClr>
                </a:solidFill>
                <a:latin typeface="+mn-lt"/>
              </a:rPr>
              <a:t>EXPENDITURE REPORT</a:t>
            </a:r>
            <a:endParaRPr lang="en-ZA" sz="3200" dirty="0">
              <a:solidFill>
                <a:schemeClr val="accent2">
                  <a:lumMod val="75000"/>
                </a:schemeClr>
              </a:solidFill>
              <a:latin typeface="+mn-lt"/>
            </a:endParaRPr>
          </a:p>
        </p:txBody>
      </p:sp>
      <p:sp>
        <p:nvSpPr>
          <p:cNvPr id="3" name="Slide Number Placeholder 2"/>
          <p:cNvSpPr>
            <a:spLocks noGrp="1"/>
          </p:cNvSpPr>
          <p:nvPr>
            <p:ph type="sldNum" sz="quarter" idx="4"/>
          </p:nvPr>
        </p:nvSpPr>
        <p:spPr/>
        <p:txBody>
          <a:bodyPr/>
          <a:lstStyle/>
          <a:p>
            <a:r>
              <a:rPr lang="en-ZA" sz="1000" b="1" dirty="0" smtClean="0"/>
              <a:t>25.</a:t>
            </a:r>
          </a:p>
        </p:txBody>
      </p:sp>
    </p:spTree>
    <p:extLst>
      <p:ext uri="{BB962C8B-B14F-4D97-AF65-F5344CB8AC3E}">
        <p14:creationId xmlns:p14="http://schemas.microsoft.com/office/powerpoint/2010/main" xmlns="" val="243486118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sz="1100" b="1" dirty="0" smtClean="0"/>
              <a:t>26.</a:t>
            </a:r>
            <a:endParaRPr lang="en-ZA" sz="1100" b="1" dirty="0" smtClean="0"/>
          </a:p>
        </p:txBody>
      </p:sp>
      <p:sp>
        <p:nvSpPr>
          <p:cNvPr id="5" name="Content Placeholder 4"/>
          <p:cNvSpPr>
            <a:spLocks noGrp="1"/>
          </p:cNvSpPr>
          <p:nvPr>
            <p:ph idx="1"/>
          </p:nvPr>
        </p:nvSpPr>
        <p:spPr>
          <a:xfrm>
            <a:off x="1179240" y="1052736"/>
            <a:ext cx="7202760" cy="3888432"/>
          </a:xfrm>
        </p:spPr>
        <p:txBody>
          <a:bodyPr>
            <a:noAutofit/>
          </a:bodyPr>
          <a:lstStyle/>
          <a:p>
            <a:pPr marL="0" indent="0" algn="ctr">
              <a:lnSpc>
                <a:spcPct val="110000"/>
              </a:lnSpc>
              <a:buNone/>
            </a:pPr>
            <a:r>
              <a:rPr lang="en-US" sz="3000" dirty="0">
                <a:solidFill>
                  <a:schemeClr val="accent2">
                    <a:lumMod val="75000"/>
                  </a:schemeClr>
                </a:solidFill>
                <a:latin typeface="+mn-lt"/>
              </a:rPr>
              <a:t>SUMMARY OF MAIN APPROPRIATION (ANNUAL) VS EXPENDITURE</a:t>
            </a:r>
          </a:p>
          <a:p>
            <a:pPr marL="0" indent="0" algn="ctr">
              <a:lnSpc>
                <a:spcPct val="110000"/>
              </a:lnSpc>
              <a:buNone/>
            </a:pPr>
            <a:r>
              <a:rPr lang="en-US" sz="3000" dirty="0">
                <a:solidFill>
                  <a:schemeClr val="accent2">
                    <a:lumMod val="75000"/>
                  </a:schemeClr>
                </a:solidFill>
                <a:latin typeface="+mn-lt"/>
              </a:rPr>
              <a:t> </a:t>
            </a:r>
            <a:r>
              <a:rPr lang="en-US" sz="3000" dirty="0" smtClean="0">
                <a:solidFill>
                  <a:schemeClr val="accent2">
                    <a:lumMod val="75000"/>
                  </a:schemeClr>
                </a:solidFill>
                <a:latin typeface="+mn-lt"/>
              </a:rPr>
              <a:t>AND  </a:t>
            </a:r>
            <a:endParaRPr lang="en-US" sz="3000" dirty="0">
              <a:solidFill>
                <a:schemeClr val="accent2">
                  <a:lumMod val="75000"/>
                </a:schemeClr>
              </a:solidFill>
              <a:latin typeface="+mn-lt"/>
            </a:endParaRPr>
          </a:p>
          <a:p>
            <a:pPr marL="0" indent="0" algn="ctr">
              <a:lnSpc>
                <a:spcPct val="110000"/>
              </a:lnSpc>
              <a:buNone/>
            </a:pPr>
            <a:endParaRPr lang="en-US" sz="3000" dirty="0">
              <a:solidFill>
                <a:schemeClr val="accent2">
                  <a:lumMod val="75000"/>
                </a:schemeClr>
              </a:solidFill>
              <a:latin typeface="+mn-lt"/>
            </a:endParaRPr>
          </a:p>
          <a:p>
            <a:pPr marL="0" indent="0" algn="ctr">
              <a:lnSpc>
                <a:spcPct val="110000"/>
              </a:lnSpc>
              <a:buNone/>
            </a:pPr>
            <a:r>
              <a:rPr lang="en-US" sz="3000" dirty="0">
                <a:solidFill>
                  <a:schemeClr val="accent2">
                    <a:lumMod val="75000"/>
                  </a:schemeClr>
                </a:solidFill>
                <a:latin typeface="+mn-lt"/>
              </a:rPr>
              <a:t>QUARTERLY PROJECTED BUDGET </a:t>
            </a:r>
          </a:p>
          <a:p>
            <a:pPr marL="0" indent="0" algn="ctr">
              <a:lnSpc>
                <a:spcPct val="110000"/>
              </a:lnSpc>
              <a:buNone/>
            </a:pPr>
            <a:r>
              <a:rPr lang="en-US" sz="3000" dirty="0">
                <a:solidFill>
                  <a:schemeClr val="accent2">
                    <a:lumMod val="75000"/>
                  </a:schemeClr>
                </a:solidFill>
                <a:latin typeface="+mn-lt"/>
              </a:rPr>
              <a:t>VS EXPENDITURE</a:t>
            </a:r>
            <a:endParaRPr lang="en-ZA" sz="3000" dirty="0">
              <a:solidFill>
                <a:schemeClr val="accent2">
                  <a:lumMod val="75000"/>
                </a:schemeClr>
              </a:solidFill>
              <a:latin typeface="+mn-lt"/>
            </a:endParaRPr>
          </a:p>
        </p:txBody>
      </p:sp>
    </p:spTree>
    <p:extLst>
      <p:ext uri="{BB962C8B-B14F-4D97-AF65-F5344CB8AC3E}">
        <p14:creationId xmlns:p14="http://schemas.microsoft.com/office/powerpoint/2010/main" xmlns="" val="32070662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100" b="1" dirty="0" smtClean="0"/>
              <a:t>27.</a:t>
            </a:r>
          </a:p>
        </p:txBody>
      </p:sp>
      <p:sp>
        <p:nvSpPr>
          <p:cNvPr id="7" name="Title 1"/>
          <p:cNvSpPr txBox="1">
            <a:spLocks/>
          </p:cNvSpPr>
          <p:nvPr/>
        </p:nvSpPr>
        <p:spPr>
          <a:xfrm>
            <a:off x="251520" y="188640"/>
            <a:ext cx="8640960" cy="792088"/>
          </a:xfrm>
          <a:prstGeom prst="rect">
            <a:avLst/>
          </a:prstGeom>
          <a:noFill/>
          <a:ln>
            <a:solidFill>
              <a:srgbClr val="B77727"/>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a:solidFill>
                  <a:schemeClr val="accent2">
                    <a:lumMod val="75000"/>
                  </a:schemeClr>
                </a:solidFill>
                <a:latin typeface="+mn-lt"/>
              </a:rPr>
              <a:t>Summary of Annual Appropriation (Annual) </a:t>
            </a:r>
            <a:r>
              <a:rPr lang="en-ZA" sz="2400" dirty="0" smtClean="0">
                <a:solidFill>
                  <a:schemeClr val="accent2">
                    <a:lumMod val="75000"/>
                  </a:schemeClr>
                </a:solidFill>
                <a:latin typeface="+mn-lt"/>
              </a:rPr>
              <a:t>and  Quarterly </a:t>
            </a:r>
            <a:r>
              <a:rPr lang="en-ZA" sz="2400" dirty="0">
                <a:solidFill>
                  <a:schemeClr val="accent2">
                    <a:lumMod val="75000"/>
                  </a:schemeClr>
                </a:solidFill>
                <a:latin typeface="+mn-lt"/>
              </a:rPr>
              <a:t>Projected Budget versus Expenditure </a:t>
            </a:r>
          </a:p>
          <a:p>
            <a:pPr algn="ctr"/>
            <a:endParaRPr lang="en-ZA" sz="2400" dirty="0">
              <a:solidFill>
                <a:schemeClr val="accent2">
                  <a:lumMod val="75000"/>
                </a:schemeClr>
              </a:solidFill>
              <a:latin typeface="+mn-lt"/>
            </a:endParaRPr>
          </a:p>
          <a:p>
            <a:pPr algn="ctr"/>
            <a:r>
              <a:rPr lang="en-ZA" sz="2400" dirty="0">
                <a:solidFill>
                  <a:schemeClr val="accent2">
                    <a:lumMod val="75000"/>
                  </a:schemeClr>
                </a:solidFill>
                <a:latin typeface="+mn-lt"/>
              </a:rPr>
              <a:t>Per Programme</a:t>
            </a:r>
          </a:p>
          <a:p>
            <a:pPr algn="ctr"/>
            <a:endParaRPr lang="en-ZA" sz="1500" dirty="0" smtClean="0">
              <a:solidFill>
                <a:schemeClr val="accent6">
                  <a:lumMod val="50000"/>
                </a:schemeClr>
              </a:solidFill>
            </a:endParaRPr>
          </a:p>
          <a:p>
            <a:pPr algn="ctr"/>
            <a:r>
              <a:rPr lang="en-US" sz="1400" dirty="0" smtClean="0">
                <a:solidFill>
                  <a:schemeClr val="accent6">
                    <a:lumMod val="50000"/>
                  </a:schemeClr>
                </a:solidFill>
                <a:latin typeface="Arial" pitchFamily="34" charset="0"/>
                <a:cs typeface="Arial" pitchFamily="34" charset="0"/>
              </a:rPr>
              <a:t> </a:t>
            </a:r>
            <a:endParaRPr lang="en-ZA" sz="1400" dirty="0">
              <a:solidFill>
                <a:schemeClr val="accent6">
                  <a:lumMod val="50000"/>
                </a:schemeClr>
              </a:solidFill>
              <a:latin typeface="Arial" pitchFamily="34" charset="0"/>
              <a:cs typeface="Arial" pitchFamily="34" charset="0"/>
            </a:endParaRPr>
          </a:p>
        </p:txBody>
      </p:sp>
      <p:graphicFrame>
        <p:nvGraphicFramePr>
          <p:cNvPr id="2" name="Table 1"/>
          <p:cNvGraphicFramePr>
            <a:graphicFrameLocks noGrp="1"/>
          </p:cNvGraphicFramePr>
          <p:nvPr>
            <p:extLst/>
          </p:nvPr>
        </p:nvGraphicFramePr>
        <p:xfrm>
          <a:off x="251520" y="1196751"/>
          <a:ext cx="8640961" cy="4825414"/>
        </p:xfrm>
        <a:graphic>
          <a:graphicData uri="http://schemas.openxmlformats.org/drawingml/2006/table">
            <a:tbl>
              <a:tblPr firstRow="1" bandRow="1"/>
              <a:tblGrid>
                <a:gridCol w="1152128">
                  <a:extLst>
                    <a:ext uri="{9D8B030D-6E8A-4147-A177-3AD203B41FA5}">
                      <a16:colId xmlns="" xmlns:a16="http://schemas.microsoft.com/office/drawing/2014/main" val="20000"/>
                    </a:ext>
                  </a:extLst>
                </a:gridCol>
                <a:gridCol w="1080120">
                  <a:extLst>
                    <a:ext uri="{9D8B030D-6E8A-4147-A177-3AD203B41FA5}">
                      <a16:colId xmlns="" xmlns:a16="http://schemas.microsoft.com/office/drawing/2014/main" val="20001"/>
                    </a:ext>
                  </a:extLst>
                </a:gridCol>
                <a:gridCol w="1152128">
                  <a:extLst>
                    <a:ext uri="{9D8B030D-6E8A-4147-A177-3AD203B41FA5}">
                      <a16:colId xmlns="" xmlns:a16="http://schemas.microsoft.com/office/drawing/2014/main" val="20002"/>
                    </a:ext>
                  </a:extLst>
                </a:gridCol>
                <a:gridCol w="936104">
                  <a:extLst>
                    <a:ext uri="{9D8B030D-6E8A-4147-A177-3AD203B41FA5}">
                      <a16:colId xmlns="" xmlns:a16="http://schemas.microsoft.com/office/drawing/2014/main" val="20003"/>
                    </a:ext>
                  </a:extLst>
                </a:gridCol>
                <a:gridCol w="504056">
                  <a:extLst>
                    <a:ext uri="{9D8B030D-6E8A-4147-A177-3AD203B41FA5}">
                      <a16:colId xmlns="" xmlns:a16="http://schemas.microsoft.com/office/drawing/2014/main" val="20004"/>
                    </a:ext>
                  </a:extLst>
                </a:gridCol>
                <a:gridCol w="1152128">
                  <a:extLst>
                    <a:ext uri="{9D8B030D-6E8A-4147-A177-3AD203B41FA5}">
                      <a16:colId xmlns="" xmlns:a16="http://schemas.microsoft.com/office/drawing/2014/main" val="20005"/>
                    </a:ext>
                  </a:extLst>
                </a:gridCol>
                <a:gridCol w="1008112">
                  <a:extLst>
                    <a:ext uri="{9D8B030D-6E8A-4147-A177-3AD203B41FA5}">
                      <a16:colId xmlns="" xmlns:a16="http://schemas.microsoft.com/office/drawing/2014/main" val="20006"/>
                    </a:ext>
                  </a:extLst>
                </a:gridCol>
                <a:gridCol w="1080120">
                  <a:extLst>
                    <a:ext uri="{9D8B030D-6E8A-4147-A177-3AD203B41FA5}">
                      <a16:colId xmlns="" xmlns:a16="http://schemas.microsoft.com/office/drawing/2014/main" val="20007"/>
                    </a:ext>
                  </a:extLst>
                </a:gridCol>
                <a:gridCol w="576065">
                  <a:extLst>
                    <a:ext uri="{9D8B030D-6E8A-4147-A177-3AD203B41FA5}">
                      <a16:colId xmlns="" xmlns:a16="http://schemas.microsoft.com/office/drawing/2014/main" val="20008"/>
                    </a:ext>
                  </a:extLst>
                </a:gridCol>
              </a:tblGrid>
              <a:tr h="1028001">
                <a:tc>
                  <a:txBody>
                    <a:bodyPr/>
                    <a:lstStyle/>
                    <a:p>
                      <a:pPr algn="l" rtl="0" fontAlgn="ctr"/>
                      <a:r>
                        <a:rPr lang="en-ZA" sz="1400" b="1" i="0" u="none" strike="noStrike" dirty="0">
                          <a:solidFill>
                            <a:srgbClr val="FFFFFF"/>
                          </a:solidFill>
                          <a:effectLst/>
                          <a:latin typeface="+mn-lt"/>
                          <a:cs typeface="Arial" pitchFamily="34" charset="0"/>
                        </a:rPr>
                        <a:t>Programmes</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400" b="1" i="0" u="none" strike="noStrike" baseline="0" dirty="0" smtClean="0">
                          <a:solidFill>
                            <a:srgbClr val="FFFFFF"/>
                          </a:solidFill>
                          <a:effectLst/>
                          <a:latin typeface="+mn-lt"/>
                          <a:cs typeface="Arial" pitchFamily="34" charset="0"/>
                        </a:rPr>
                        <a:t> Main</a:t>
                      </a:r>
                      <a:endParaRPr lang="en-US" sz="1400" b="1" i="0" u="none" strike="noStrike" dirty="0" smtClean="0">
                        <a:solidFill>
                          <a:srgbClr val="FFFFFF"/>
                        </a:solidFill>
                        <a:effectLst/>
                        <a:latin typeface="+mn-lt"/>
                        <a:cs typeface="Arial" pitchFamily="34" charset="0"/>
                      </a:endParaRPr>
                    </a:p>
                    <a:p>
                      <a:pPr algn="ctr" rtl="0" fontAlgn="ctr"/>
                      <a:r>
                        <a:rPr lang="en-US" sz="1400" b="1" i="0" u="none" strike="noStrike" dirty="0" smtClean="0">
                          <a:solidFill>
                            <a:srgbClr val="FFFFFF"/>
                          </a:solidFill>
                          <a:effectLst/>
                          <a:latin typeface="+mn-lt"/>
                          <a:cs typeface="Arial" pitchFamily="34" charset="0"/>
                        </a:rPr>
                        <a:t>Appropriation</a:t>
                      </a:r>
                    </a:p>
                    <a:p>
                      <a:pPr algn="ctr" rtl="0" fontAlgn="ctr"/>
                      <a:r>
                        <a:rPr lang="en-US" sz="1400" b="1" i="0" u="none" strike="noStrike" baseline="0" dirty="0" smtClean="0">
                          <a:solidFill>
                            <a:srgbClr val="FFFFFF"/>
                          </a:solidFill>
                          <a:effectLst/>
                          <a:latin typeface="+mn-lt"/>
                          <a:cs typeface="Arial" pitchFamily="34" charset="0"/>
                        </a:rPr>
                        <a:t> 2018/</a:t>
                      </a:r>
                      <a:r>
                        <a:rPr lang="en-US" sz="1400" b="1" i="0" u="none" strike="noStrike" dirty="0" smtClean="0">
                          <a:solidFill>
                            <a:srgbClr val="FFFFFF"/>
                          </a:solidFill>
                          <a:effectLst/>
                          <a:latin typeface="+mn-lt"/>
                          <a:cs typeface="Arial" pitchFamily="34" charset="0"/>
                        </a:rPr>
                        <a:t>19</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Expenditure</a:t>
                      </a:r>
                    </a:p>
                    <a:p>
                      <a:pPr algn="ctr" rtl="0" fontAlgn="ctr"/>
                      <a:r>
                        <a:rPr lang="en-ZA" sz="1400" b="1" i="0" u="none" strike="noStrike" baseline="0" dirty="0" smtClean="0">
                          <a:solidFill>
                            <a:srgbClr val="FFFFFF"/>
                          </a:solidFill>
                          <a:effectLst/>
                          <a:latin typeface="+mn-lt"/>
                          <a:cs typeface="Arial" pitchFamily="34" charset="0"/>
                        </a:rPr>
                        <a:t>(April-June) </a:t>
                      </a:r>
                    </a:p>
                    <a:p>
                      <a:pPr algn="ctr" rtl="0" fontAlgn="ctr"/>
                      <a:r>
                        <a:rPr lang="en-ZA" sz="1400" b="1" i="0" u="none" strike="noStrike" baseline="0" dirty="0" smtClean="0">
                          <a:solidFill>
                            <a:srgbClr val="FFFFFF"/>
                          </a:solidFill>
                          <a:effectLst/>
                          <a:latin typeface="+mn-lt"/>
                          <a:cs typeface="Arial" pitchFamily="34" charset="0"/>
                        </a:rPr>
                        <a:t>2018</a:t>
                      </a:r>
                    </a:p>
                    <a:p>
                      <a:pPr algn="ctr" rtl="0" fontAlgn="ctr"/>
                      <a:endParaRPr lang="en-ZA" sz="1400" b="1" i="0" u="none" strike="noStrike" baseline="0" dirty="0" smtClean="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Total </a:t>
                      </a:r>
                    </a:p>
                    <a:p>
                      <a:pPr algn="ctr" rtl="0" fontAlgn="ctr"/>
                      <a:r>
                        <a:rPr lang="en-ZA" sz="1400" b="1" i="0" u="none" strike="noStrike" baseline="0" dirty="0" smtClean="0">
                          <a:solidFill>
                            <a:srgbClr val="FFFFFF"/>
                          </a:solidFill>
                          <a:effectLst/>
                          <a:latin typeface="+mn-lt"/>
                          <a:cs typeface="Arial" pitchFamily="34" charset="0"/>
                        </a:rPr>
                        <a:t>Available</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 </a:t>
                      </a:r>
                    </a:p>
                    <a:p>
                      <a:pPr algn="ctr" rtl="0" fontAlgn="ctr"/>
                      <a:r>
                        <a:rPr lang="en-ZA" sz="1400" b="1" i="0" u="none" strike="noStrike" baseline="0" dirty="0" smtClean="0">
                          <a:solidFill>
                            <a:srgbClr val="FFFFFF"/>
                          </a:solidFill>
                          <a:effectLst/>
                          <a:latin typeface="+mn-lt"/>
                          <a:cs typeface="Arial" pitchFamily="34" charset="0"/>
                        </a:rPr>
                        <a:t>Spent</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baseline="0" dirty="0" smtClean="0">
                          <a:solidFill>
                            <a:srgbClr val="FFFFFF"/>
                          </a:solidFill>
                          <a:effectLst/>
                          <a:latin typeface="+mn-lt"/>
                          <a:cs typeface="Arial" pitchFamily="34" charset="0"/>
                        </a:rPr>
                        <a:t>Projected Budget</a:t>
                      </a:r>
                    </a:p>
                    <a:p>
                      <a:pPr algn="ctr" rtl="0" fontAlgn="ctr"/>
                      <a:r>
                        <a:rPr lang="en-ZA" sz="1400" b="1" i="0" u="none" strike="noStrike" baseline="0" dirty="0" smtClean="0">
                          <a:solidFill>
                            <a:srgbClr val="FFFFFF"/>
                          </a:solidFill>
                          <a:effectLst/>
                          <a:latin typeface="+mn-lt"/>
                          <a:cs typeface="Arial" pitchFamily="34" charset="0"/>
                        </a:rPr>
                        <a:t>Quarter 1 </a:t>
                      </a:r>
                    </a:p>
                    <a:p>
                      <a:pPr algn="ctr" rtl="0" fontAlgn="ctr"/>
                      <a:r>
                        <a:rPr lang="en-ZA" sz="1400" b="1" i="0" u="none" strike="noStrike" baseline="0" dirty="0" smtClean="0">
                          <a:solidFill>
                            <a:srgbClr val="FFFFFF"/>
                          </a:solidFill>
                          <a:effectLst/>
                          <a:latin typeface="+mn-lt"/>
                          <a:cs typeface="Arial" pitchFamily="34" charset="0"/>
                        </a:rPr>
                        <a:t>(April-June)</a:t>
                      </a:r>
                    </a:p>
                    <a:p>
                      <a:pPr algn="ctr" rtl="0" fontAlgn="ctr"/>
                      <a:r>
                        <a:rPr lang="en-ZA" sz="1400" b="1" i="0" u="none" strike="noStrike" baseline="0" dirty="0" smtClean="0">
                          <a:solidFill>
                            <a:srgbClr val="FFFFFF"/>
                          </a:solidFill>
                          <a:effectLst/>
                          <a:latin typeface="+mn-lt"/>
                          <a:cs typeface="Arial" pitchFamily="34" charset="0"/>
                        </a:rPr>
                        <a:t>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US" sz="1400" b="1" i="0" u="none" strike="noStrike" baseline="0" dirty="0" smtClean="0">
                          <a:solidFill>
                            <a:srgbClr val="FFFFFF"/>
                          </a:solidFill>
                          <a:effectLst/>
                          <a:latin typeface="+mn-lt"/>
                          <a:cs typeface="Arial" pitchFamily="34" charset="0"/>
                        </a:rPr>
                        <a:t> Expenditure</a:t>
                      </a:r>
                    </a:p>
                    <a:p>
                      <a:pPr algn="ctr" rtl="0" fontAlgn="ctr"/>
                      <a:r>
                        <a:rPr lang="en-US" sz="1400" b="1" i="0" u="none" strike="noStrike" baseline="0" dirty="0" smtClean="0">
                          <a:solidFill>
                            <a:srgbClr val="FFFFFF"/>
                          </a:solidFill>
                          <a:effectLst/>
                          <a:latin typeface="+mn-lt"/>
                          <a:cs typeface="Arial" pitchFamily="34" charset="0"/>
                        </a:rPr>
                        <a:t>Quarter 1</a:t>
                      </a:r>
                    </a:p>
                    <a:p>
                      <a:pPr algn="ctr" rtl="0" fontAlgn="ctr"/>
                      <a:r>
                        <a:rPr lang="en-US" sz="1400" b="1" i="0" u="none" strike="noStrike" baseline="0" dirty="0" smtClean="0">
                          <a:solidFill>
                            <a:srgbClr val="FFFFFF"/>
                          </a:solidFill>
                          <a:effectLst/>
                          <a:latin typeface="+mn-lt"/>
                          <a:cs typeface="Arial" pitchFamily="34" charset="0"/>
                        </a:rPr>
                        <a:t>(April-June) 2018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dirty="0" smtClean="0">
                          <a:solidFill>
                            <a:srgbClr val="FFFFFF"/>
                          </a:solidFill>
                          <a:effectLst/>
                          <a:latin typeface="+mn-lt"/>
                          <a:cs typeface="Arial" pitchFamily="34" charset="0"/>
                        </a:rPr>
                        <a:t>(Over)/Under</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tc>
                  <a:txBody>
                    <a:bodyPr/>
                    <a:lstStyle/>
                    <a:p>
                      <a:pPr algn="ctr" rtl="0" fontAlgn="ctr"/>
                      <a:r>
                        <a:rPr lang="en-ZA" sz="1400" b="1" i="0" u="none" strike="noStrike" dirty="0" smtClean="0">
                          <a:solidFill>
                            <a:srgbClr val="FFFFFF"/>
                          </a:solidFill>
                          <a:effectLst/>
                          <a:latin typeface="+mn-lt"/>
                          <a:cs typeface="Arial" pitchFamily="34" charset="0"/>
                        </a:rPr>
                        <a:t>% </a:t>
                      </a:r>
                    </a:p>
                    <a:p>
                      <a:pPr algn="ctr" rtl="0" fontAlgn="ctr"/>
                      <a:r>
                        <a:rPr lang="en-ZA" sz="1400" b="1" i="0" u="none" strike="noStrike" dirty="0" smtClean="0">
                          <a:solidFill>
                            <a:srgbClr val="FFFFFF"/>
                          </a:solidFill>
                          <a:effectLst/>
                          <a:latin typeface="+mn-lt"/>
                          <a:cs typeface="Arial" pitchFamily="34" charset="0"/>
                        </a:rPr>
                        <a:t>Spent</a:t>
                      </a:r>
                      <a:endParaRPr lang="en-ZA" sz="14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B77727"/>
                    </a:solidFill>
                  </a:tcPr>
                </a:tc>
                <a:extLst>
                  <a:ext uri="{0D108BD9-81ED-4DB2-BD59-A6C34878D82A}">
                    <a16:rowId xmlns="" xmlns:a16="http://schemas.microsoft.com/office/drawing/2014/main" val="10000"/>
                  </a:ext>
                </a:extLst>
              </a:tr>
              <a:tr h="389302">
                <a:tc>
                  <a:txBody>
                    <a:bodyPr/>
                    <a:lstStyle/>
                    <a:p>
                      <a:pPr algn="l" fontAlgn="t"/>
                      <a:r>
                        <a:rPr lang="en-ZA" sz="1400" b="0" i="0" u="none" strike="noStrike" dirty="0">
                          <a:solidFill>
                            <a:srgbClr val="000000"/>
                          </a:solidFill>
                          <a:effectLst/>
                          <a:latin typeface="+mn-lt"/>
                          <a:cs typeface="Arial" pitchFamily="34" charset="0"/>
                        </a:rPr>
                        <a:t>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ZA" sz="1400" b="1" i="0" u="none" strike="noStrike" dirty="0" smtClean="0">
                          <a:solidFill>
                            <a:srgbClr val="000000"/>
                          </a:solidFill>
                          <a:effectLst/>
                          <a:latin typeface="+mn-lt"/>
                          <a:cs typeface="Arial" pitchFamily="34" charset="0"/>
                        </a:rPr>
                        <a:t>R’000</a:t>
                      </a: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endParaRPr lang="en-ZA" sz="1400" b="1" i="0" u="none" strike="noStrike" dirty="0">
                        <a:solidFill>
                          <a:srgbClr val="000000"/>
                        </a:solidFill>
                        <a:effectLst/>
                        <a:latin typeface="+mn-lt"/>
                        <a:cs typeface="Arial" pitchFamily="34" charset="0"/>
                      </a:endParaRPr>
                    </a:p>
                  </a:txBody>
                  <a:tcPr marL="6607" marR="59465"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607" marR="59465" marT="660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l" fontAlgn="t"/>
                      <a:r>
                        <a:rPr lang="en-ZA" sz="1400" b="0" i="0" u="none" strike="noStrike" dirty="0">
                          <a:solidFill>
                            <a:srgbClr val="000000"/>
                          </a:solidFill>
                          <a:effectLst/>
                          <a:latin typeface="+mn-lt"/>
                          <a:cs typeface="Arial" pitchFamily="34" charset="0"/>
                        </a:rPr>
                        <a:t> </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extLst>
                  <a:ext uri="{0D108BD9-81ED-4DB2-BD59-A6C34878D82A}">
                    <a16:rowId xmlns="" xmlns:a16="http://schemas.microsoft.com/office/drawing/2014/main" val="10001"/>
                  </a:ext>
                </a:extLst>
              </a:tr>
              <a:tr h="560585">
                <a:tc>
                  <a:txBody>
                    <a:bodyPr/>
                    <a:lstStyle/>
                    <a:p>
                      <a:pPr algn="l" rtl="0" fontAlgn="ctr"/>
                      <a:r>
                        <a:rPr lang="en-ZA" sz="1400" b="0" i="0" u="none" strike="noStrike" dirty="0">
                          <a:solidFill>
                            <a:srgbClr val="000000"/>
                          </a:solidFill>
                          <a:effectLst/>
                          <a:latin typeface="+mn-lt"/>
                          <a:cs typeface="Arial" pitchFamily="34" charset="0"/>
                        </a:rPr>
                        <a:t>Administration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chemeClr val="tx1"/>
                          </a:solidFill>
                          <a:effectLst/>
                          <a:latin typeface="+mn-lt"/>
                          <a:cs typeface="Arial" pitchFamily="34" charset="0"/>
                        </a:rPr>
                        <a:t>300 844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61 914</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238 930</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rgbClr val="000000"/>
                          </a:solidFill>
                          <a:effectLst/>
                          <a:latin typeface="+mn-lt"/>
                          <a:cs typeface="Arial" pitchFamily="34" charset="0"/>
                        </a:rPr>
                        <a:t>21%</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75 383</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61 914</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rgbClr val="000000"/>
                          </a:solidFill>
                          <a:effectLst/>
                          <a:latin typeface="+mn-lt"/>
                          <a:cs typeface="Arial" pitchFamily="34" charset="0"/>
                        </a:rPr>
                        <a:t>13 469</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rgbClr val="000000"/>
                          </a:solidFill>
                          <a:effectLst/>
                          <a:latin typeface="+mn-lt"/>
                          <a:cs typeface="Arial" pitchFamily="34" charset="0"/>
                        </a:rPr>
                        <a:t>82%</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2"/>
                  </a:ext>
                </a:extLst>
              </a:tr>
              <a:tr h="553448">
                <a:tc>
                  <a:txBody>
                    <a:bodyPr/>
                    <a:lstStyle/>
                    <a:p>
                      <a:pPr algn="l" rtl="0" fontAlgn="ctr"/>
                      <a:r>
                        <a:rPr lang="en-ZA" sz="1400" b="0" i="0" u="none" strike="noStrike" dirty="0">
                          <a:solidFill>
                            <a:srgbClr val="000000"/>
                          </a:solidFill>
                          <a:effectLst/>
                          <a:latin typeface="+mn-lt"/>
                          <a:cs typeface="Arial" pitchFamily="34" charset="0"/>
                        </a:rPr>
                        <a:t>Institutional Governance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0" i="0" u="none" strike="noStrike" dirty="0" smtClean="0">
                          <a:solidFill>
                            <a:schemeClr val="tx1"/>
                          </a:solidFill>
                          <a:effectLst/>
                          <a:latin typeface="+mn-lt"/>
                          <a:cs typeface="Arial" pitchFamily="34" charset="0"/>
                        </a:rPr>
                        <a:t>416 027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26 602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389 425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rgbClr val="000000"/>
                          </a:solidFill>
                          <a:effectLst/>
                          <a:latin typeface="+mn-lt"/>
                          <a:cs typeface="Arial" pitchFamily="34" charset="0"/>
                        </a:rPr>
                        <a:t>6%</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102 509</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26 602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75 907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rgbClr val="000000"/>
                          </a:solidFill>
                          <a:effectLst/>
                          <a:latin typeface="+mn-lt"/>
                          <a:cs typeface="Arial" pitchFamily="34" charset="0"/>
                        </a:rPr>
                        <a:t>26%</a:t>
                      </a:r>
                      <a:endParaRPr lang="en-ZA" sz="14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extLst>
                  <a:ext uri="{0D108BD9-81ED-4DB2-BD59-A6C34878D82A}">
                    <a16:rowId xmlns="" xmlns:a16="http://schemas.microsoft.com/office/drawing/2014/main" val="10003"/>
                  </a:ext>
                </a:extLst>
              </a:tr>
              <a:tr h="673640">
                <a:tc>
                  <a:txBody>
                    <a:bodyPr/>
                    <a:lstStyle/>
                    <a:p>
                      <a:pPr algn="l" rtl="0" fontAlgn="ctr"/>
                      <a:r>
                        <a:rPr lang="en-ZA" sz="1400" b="0" i="0" u="none" strike="noStrike" dirty="0">
                          <a:solidFill>
                            <a:srgbClr val="000000"/>
                          </a:solidFill>
                          <a:effectLst/>
                          <a:latin typeface="+mn-lt"/>
                          <a:cs typeface="Arial" pitchFamily="34" charset="0"/>
                        </a:rPr>
                        <a:t>Arts </a:t>
                      </a:r>
                      <a:r>
                        <a:rPr lang="en-ZA" sz="1400" b="0" i="0" u="none" strike="noStrike" dirty="0" smtClean="0">
                          <a:solidFill>
                            <a:srgbClr val="000000"/>
                          </a:solidFill>
                          <a:effectLst/>
                          <a:latin typeface="+mn-lt"/>
                          <a:cs typeface="Arial" pitchFamily="34" charset="0"/>
                        </a:rPr>
                        <a:t>&amp; </a:t>
                      </a:r>
                      <a:r>
                        <a:rPr lang="en-ZA" sz="1400" b="0" i="0" u="none" strike="noStrike" dirty="0">
                          <a:solidFill>
                            <a:srgbClr val="000000"/>
                          </a:solidFill>
                          <a:effectLst/>
                          <a:latin typeface="+mn-lt"/>
                          <a:cs typeface="Arial" pitchFamily="34" charset="0"/>
                        </a:rPr>
                        <a:t>Culture Promotion &amp; Development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0" i="0" u="none" strike="noStrike" dirty="0" smtClean="0">
                          <a:solidFill>
                            <a:schemeClr val="tx1"/>
                          </a:solidFill>
                          <a:effectLst/>
                          <a:latin typeface="+mn-lt"/>
                          <a:cs typeface="Arial" pitchFamily="34" charset="0"/>
                        </a:rPr>
                        <a:t>1 184 413</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298 071</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886 342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chemeClr val="tx1"/>
                          </a:solidFill>
                          <a:effectLst/>
                          <a:latin typeface="+mn-lt"/>
                          <a:cs typeface="Arial" pitchFamily="34" charset="0"/>
                        </a:rPr>
                        <a:t>25%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314 416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298 071</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0" i="0" u="none" strike="noStrike" dirty="0" smtClean="0">
                          <a:solidFill>
                            <a:schemeClr val="tx1"/>
                          </a:solidFill>
                          <a:effectLst/>
                          <a:latin typeface="+mn-lt"/>
                          <a:cs typeface="Arial" pitchFamily="34" charset="0"/>
                        </a:rPr>
                        <a:t>16 345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0" i="0" u="none" strike="noStrike" dirty="0" smtClean="0">
                          <a:solidFill>
                            <a:schemeClr val="tx1"/>
                          </a:solidFill>
                          <a:effectLst/>
                          <a:latin typeface="+mn-lt"/>
                          <a:cs typeface="Arial" pitchFamily="34" charset="0"/>
                        </a:rPr>
                        <a:t>95%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4"/>
                  </a:ext>
                </a:extLst>
              </a:tr>
              <a:tr h="622127">
                <a:tc>
                  <a:txBody>
                    <a:bodyPr/>
                    <a:lstStyle/>
                    <a:p>
                      <a:pPr algn="l" rtl="0" fontAlgn="ctr"/>
                      <a:r>
                        <a:rPr lang="en-ZA" sz="1400" b="0" i="0" u="none" strike="noStrike" dirty="0">
                          <a:solidFill>
                            <a:srgbClr val="000000"/>
                          </a:solidFill>
                          <a:effectLst/>
                          <a:latin typeface="+mn-lt"/>
                          <a:cs typeface="Arial" pitchFamily="34" charset="0"/>
                        </a:rPr>
                        <a:t>Heritage Promotion </a:t>
                      </a:r>
                      <a:endParaRPr lang="en-ZA" sz="1400" b="0" i="0" u="none" strike="noStrike" dirty="0" smtClean="0">
                        <a:solidFill>
                          <a:srgbClr val="000000"/>
                        </a:solidFill>
                        <a:effectLst/>
                        <a:latin typeface="+mn-lt"/>
                        <a:cs typeface="Arial" pitchFamily="34" charset="0"/>
                      </a:endParaRPr>
                    </a:p>
                    <a:p>
                      <a:pPr algn="l" rtl="0" fontAlgn="ctr"/>
                      <a:r>
                        <a:rPr lang="en-ZA" sz="1400" b="0" i="0" u="none" strike="noStrike" dirty="0" smtClean="0">
                          <a:solidFill>
                            <a:srgbClr val="000000"/>
                          </a:solidFill>
                          <a:effectLst/>
                          <a:latin typeface="+mn-lt"/>
                          <a:cs typeface="Arial" pitchFamily="34" charset="0"/>
                        </a:rPr>
                        <a:t>&amp; </a:t>
                      </a:r>
                      <a:r>
                        <a:rPr lang="en-ZA" sz="1400" b="0" i="0" u="none" strike="noStrike" dirty="0">
                          <a:solidFill>
                            <a:srgbClr val="000000"/>
                          </a:solidFill>
                          <a:effectLst/>
                          <a:latin typeface="+mn-lt"/>
                          <a:cs typeface="Arial" pitchFamily="34" charset="0"/>
                        </a:rPr>
                        <a:t>Preservation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ZA" sz="1400" b="0" i="0" u="none" strike="noStrike" dirty="0" smtClean="0">
                          <a:solidFill>
                            <a:schemeClr val="tx1"/>
                          </a:solidFill>
                          <a:effectLst/>
                          <a:latin typeface="+mn-lt"/>
                          <a:cs typeface="Arial" pitchFamily="34" charset="0"/>
                        </a:rPr>
                        <a:t>2 470 980</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532 535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1 938 445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chemeClr val="tx1"/>
                          </a:solidFill>
                          <a:effectLst/>
                          <a:latin typeface="+mn-lt"/>
                          <a:cs typeface="Arial" pitchFamily="34" charset="0"/>
                        </a:rPr>
                        <a:t>22%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555 187</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532 535</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r" rtl="0" fontAlgn="ctr"/>
                      <a:r>
                        <a:rPr lang="en-US" sz="1400" b="0" i="0" u="none" strike="noStrike" dirty="0" smtClean="0">
                          <a:solidFill>
                            <a:schemeClr val="tx1"/>
                          </a:solidFill>
                          <a:effectLst/>
                          <a:latin typeface="+mn-lt"/>
                          <a:cs typeface="Arial" pitchFamily="34" charset="0"/>
                        </a:rPr>
                        <a:t>22 652</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tc>
                  <a:txBody>
                    <a:bodyPr/>
                    <a:lstStyle/>
                    <a:p>
                      <a:pPr algn="ctr" rtl="0" fontAlgn="ctr"/>
                      <a:r>
                        <a:rPr lang="en-US" sz="1400" b="0" i="0" u="none" strike="noStrike" dirty="0" smtClean="0">
                          <a:solidFill>
                            <a:schemeClr val="tx1"/>
                          </a:solidFill>
                          <a:effectLst/>
                          <a:latin typeface="+mn-lt"/>
                          <a:cs typeface="Arial" pitchFamily="34" charset="0"/>
                        </a:rPr>
                        <a:t>96%</a:t>
                      </a:r>
                      <a:endParaRPr lang="en-ZA" sz="14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6F3E8"/>
                    </a:solidFill>
                  </a:tcPr>
                </a:tc>
                <a:extLst>
                  <a:ext uri="{0D108BD9-81ED-4DB2-BD59-A6C34878D82A}">
                    <a16:rowId xmlns="" xmlns:a16="http://schemas.microsoft.com/office/drawing/2014/main" val="10005"/>
                  </a:ext>
                </a:extLst>
              </a:tr>
              <a:tr h="925427">
                <a:tc>
                  <a:txBody>
                    <a:bodyPr/>
                    <a:lstStyle/>
                    <a:p>
                      <a:pPr algn="l" rtl="0" fontAlgn="ctr"/>
                      <a:r>
                        <a:rPr lang="en-ZA" sz="1400" b="1" i="0" u="none" strike="noStrike" dirty="0">
                          <a:solidFill>
                            <a:srgbClr val="000000"/>
                          </a:solidFill>
                          <a:effectLst/>
                          <a:latin typeface="+mn-lt"/>
                          <a:cs typeface="Arial" pitchFamily="34" charset="0"/>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400" b="1" i="0" u="none" strike="noStrike" dirty="0" smtClean="0">
                          <a:solidFill>
                            <a:schemeClr val="tx1"/>
                          </a:solidFill>
                          <a:effectLst/>
                          <a:latin typeface="+mn-lt"/>
                          <a:cs typeface="Arial" pitchFamily="34" charset="0"/>
                        </a:rPr>
                        <a:t>4 372 264</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919 122</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3 453 142</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1" i="0" u="none" strike="noStrike" dirty="0" smtClean="0">
                          <a:solidFill>
                            <a:schemeClr val="tx1"/>
                          </a:solidFill>
                          <a:effectLst/>
                          <a:latin typeface="+mn-lt"/>
                          <a:cs typeface="Arial" pitchFamily="34" charset="0"/>
                        </a:rPr>
                        <a:t>21%</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1 047 495</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919 122</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400" b="1" i="0" u="none" strike="noStrike" dirty="0" smtClean="0">
                          <a:solidFill>
                            <a:schemeClr val="tx1"/>
                          </a:solidFill>
                          <a:effectLst/>
                          <a:latin typeface="+mn-lt"/>
                          <a:cs typeface="Arial" pitchFamily="34" charset="0"/>
                        </a:rPr>
                        <a:t>128 373</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400" b="1" i="0" u="none" strike="noStrike" dirty="0" smtClean="0">
                          <a:solidFill>
                            <a:schemeClr val="tx1"/>
                          </a:solidFill>
                          <a:effectLst/>
                          <a:latin typeface="+mn-lt"/>
                          <a:cs typeface="Arial" pitchFamily="34" charset="0"/>
                        </a:rPr>
                        <a:t>88%</a:t>
                      </a:r>
                      <a:endParaRPr lang="en-ZA" sz="14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6"/>
                  </a:ext>
                </a:extLst>
              </a:tr>
            </a:tbl>
          </a:graphicData>
        </a:graphic>
      </p:graphicFrame>
      <p:sp>
        <p:nvSpPr>
          <p:cNvPr id="8" name="Up-Down Arrow 7"/>
          <p:cNvSpPr/>
          <p:nvPr/>
        </p:nvSpPr>
        <p:spPr>
          <a:xfrm>
            <a:off x="5076056" y="1196751"/>
            <a:ext cx="72008" cy="482453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3607454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0648"/>
            <a:ext cx="8424936" cy="648072"/>
          </a:xfrm>
          <a:ln>
            <a:solidFill>
              <a:srgbClr val="CAA53B"/>
            </a:solidFill>
          </a:ln>
        </p:spPr>
        <p:txBody>
          <a:bodyPr>
            <a:normAutofit fontScale="25000" lnSpcReduction="20000"/>
          </a:bodyPr>
          <a:lstStyle/>
          <a:p>
            <a:pPr marL="0" lvl="0" indent="0" algn="ctr" defTabSz="457200" eaLnBrk="0" fontAlgn="base" hangingPunct="0">
              <a:spcAft>
                <a:spcPct val="0"/>
              </a:spcAft>
              <a:buNone/>
              <a:defRPr/>
            </a:pPr>
            <a:endParaRPr lang="en-ZA" sz="2400" dirty="0" smtClean="0">
              <a:solidFill>
                <a:srgbClr val="F79646">
                  <a:lumMod val="50000"/>
                </a:srgbClr>
              </a:solidFill>
              <a:latin typeface="Gill Sans BOLD"/>
              <a:ea typeface="Gill Sans"/>
            </a:endParaRPr>
          </a:p>
          <a:p>
            <a:pPr marL="0" lvl="0" indent="0" algn="ctr" defTabSz="457200" eaLnBrk="0" fontAlgn="base" hangingPunct="0">
              <a:spcAft>
                <a:spcPct val="0"/>
              </a:spcAft>
              <a:buNone/>
              <a:defRPr/>
            </a:pPr>
            <a:r>
              <a:rPr lang="en-ZA" sz="7200" dirty="0" smtClean="0">
                <a:solidFill>
                  <a:schemeClr val="accent2">
                    <a:lumMod val="75000"/>
                  </a:schemeClr>
                </a:solidFill>
                <a:latin typeface="+mn-lt"/>
                <a:ea typeface="Gill Sans"/>
                <a:cs typeface="Arial" pitchFamily="34" charset="0"/>
              </a:rPr>
              <a:t>QUARTERLY PROJECTED BUDGET VERSUS EXPENDITURE PER PROGRAMME DEPICTED ON A GRAPH</a:t>
            </a:r>
            <a:endParaRPr lang="en-US" sz="7200" dirty="0" smtClean="0">
              <a:solidFill>
                <a:schemeClr val="accent2">
                  <a:lumMod val="75000"/>
                </a:schemeClr>
              </a:solidFill>
              <a:latin typeface="+mn-lt"/>
              <a:ea typeface="Gill Sans"/>
              <a:cs typeface="Arial" pitchFamily="34" charset="0"/>
            </a:endParaRPr>
          </a:p>
          <a:p>
            <a:pPr marL="0" indent="0" algn="ctr">
              <a:buNone/>
            </a:pPr>
            <a:endParaRPr lang="en-ZA" sz="8000" dirty="0">
              <a:solidFill>
                <a:srgbClr val="B77727"/>
              </a:solidFill>
              <a:latin typeface="Arial" pitchFamily="34" charset="0"/>
              <a:cs typeface="Arial" pitchFamily="34" charset="0"/>
            </a:endParaRPr>
          </a:p>
        </p:txBody>
      </p:sp>
      <p:sp>
        <p:nvSpPr>
          <p:cNvPr id="4" name="Slide Number Placeholder 3"/>
          <p:cNvSpPr>
            <a:spLocks noGrp="1"/>
          </p:cNvSpPr>
          <p:nvPr>
            <p:ph type="sldNum" sz="quarter" idx="4"/>
          </p:nvPr>
        </p:nvSpPr>
        <p:spPr>
          <a:xfrm>
            <a:off x="8077200" y="6172200"/>
            <a:ext cx="609600" cy="365125"/>
          </a:xfrm>
        </p:spPr>
        <p:txBody>
          <a:bodyPr/>
          <a:lstStyle/>
          <a:p>
            <a:r>
              <a:rPr lang="en-US" sz="1100" b="1" dirty="0" smtClean="0"/>
              <a:t>28.</a:t>
            </a:r>
            <a:endParaRPr lang="en-ZA" sz="1100" b="1" dirty="0" smtClean="0"/>
          </a:p>
        </p:txBody>
      </p:sp>
      <p:graphicFrame>
        <p:nvGraphicFramePr>
          <p:cNvPr id="5" name="Chart 4"/>
          <p:cNvGraphicFramePr>
            <a:graphicFrameLocks/>
          </p:cNvGraphicFramePr>
          <p:nvPr>
            <p:extLst>
              <p:ext uri="{D42A27DB-BD31-4B8C-83A1-F6EECF244321}">
                <p14:modId xmlns:p14="http://schemas.microsoft.com/office/powerpoint/2010/main" xmlns="" val="4010934793"/>
              </p:ext>
            </p:extLst>
          </p:nvPr>
        </p:nvGraphicFramePr>
        <p:xfrm>
          <a:off x="395536" y="1124744"/>
          <a:ext cx="8352928"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49643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116632"/>
            <a:ext cx="8147248" cy="61947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6" name="Slide Number Placeholder 5"/>
          <p:cNvSpPr>
            <a:spLocks noGrp="1"/>
          </p:cNvSpPr>
          <p:nvPr>
            <p:ph type="sldNum" sz="quarter" idx="4"/>
          </p:nvPr>
        </p:nvSpPr>
        <p:spPr>
          <a:xfrm>
            <a:off x="8100392" y="6381328"/>
            <a:ext cx="586408" cy="321096"/>
          </a:xfrm>
        </p:spPr>
        <p:txBody>
          <a:bodyPr/>
          <a:lstStyle>
            <a:lvl1pPr algn="r">
              <a:defRPr sz="800" b="0" u="none">
                <a:solidFill>
                  <a:srgbClr val="660066"/>
                </a:solidFill>
                <a:latin typeface="Verdana" pitchFamily="34" charset="0"/>
              </a:defRPr>
            </a:lvl1pPr>
          </a:lstStyle>
          <a:p>
            <a:r>
              <a:rPr lang="en-ZA" sz="1100" b="1" dirty="0" smtClean="0"/>
              <a:t>29.</a:t>
            </a:r>
          </a:p>
        </p:txBody>
      </p:sp>
      <p:sp>
        <p:nvSpPr>
          <p:cNvPr id="7" name="Title 1"/>
          <p:cNvSpPr txBox="1">
            <a:spLocks/>
          </p:cNvSpPr>
          <p:nvPr/>
        </p:nvSpPr>
        <p:spPr>
          <a:xfrm>
            <a:off x="179512" y="116632"/>
            <a:ext cx="8767972" cy="720080"/>
          </a:xfrm>
          <a:prstGeom prst="rect">
            <a:avLst/>
          </a:prstGeom>
          <a:ln>
            <a:solidFill>
              <a:srgbClr val="F5E7C3"/>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600" dirty="0" smtClean="0">
                <a:solidFill>
                  <a:schemeClr val="accent6">
                    <a:lumMod val="50000"/>
                  </a:schemeClr>
                </a:solidFill>
              </a:rPr>
              <a:t>SUMMARY OF MAIN APPROPRIATION  (ANNUAL) &amp; QUARTERLY PROJECTED BUDGET VERSUS EXPENDITURE PER ECONOMIC CLASSIFICATION</a:t>
            </a:r>
          </a:p>
          <a:p>
            <a:pPr algn="ctr"/>
            <a:endParaRPr lang="en-ZA" sz="1800" dirty="0">
              <a:solidFill>
                <a:schemeClr val="accent6">
                  <a:lumMod val="50000"/>
                </a:schemeClr>
              </a:solidFill>
              <a:latin typeface="Arial" pitchFamily="34" charset="0"/>
              <a:cs typeface="Arial" pitchFamily="34" charset="0"/>
            </a:endParaRPr>
          </a:p>
        </p:txBody>
      </p:sp>
      <p:graphicFrame>
        <p:nvGraphicFramePr>
          <p:cNvPr id="2" name="Table 1"/>
          <p:cNvGraphicFramePr>
            <a:graphicFrameLocks noGrp="1"/>
          </p:cNvGraphicFramePr>
          <p:nvPr>
            <p:extLst/>
          </p:nvPr>
        </p:nvGraphicFramePr>
        <p:xfrm>
          <a:off x="179512" y="980728"/>
          <a:ext cx="8767972" cy="4965303"/>
        </p:xfrm>
        <a:graphic>
          <a:graphicData uri="http://schemas.openxmlformats.org/drawingml/2006/table">
            <a:tbl>
              <a:tblPr firstRow="1" bandRow="1"/>
              <a:tblGrid>
                <a:gridCol w="2232248">
                  <a:extLst>
                    <a:ext uri="{9D8B030D-6E8A-4147-A177-3AD203B41FA5}">
                      <a16:colId xmlns="" xmlns:a16="http://schemas.microsoft.com/office/drawing/2014/main" val="20000"/>
                    </a:ext>
                  </a:extLst>
                </a:gridCol>
                <a:gridCol w="1008112">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gridCol w="758121">
                  <a:extLst>
                    <a:ext uri="{9D8B030D-6E8A-4147-A177-3AD203B41FA5}">
                      <a16:colId xmlns="" xmlns:a16="http://schemas.microsoft.com/office/drawing/2014/main" val="20003"/>
                    </a:ext>
                  </a:extLst>
                </a:gridCol>
                <a:gridCol w="589752">
                  <a:extLst>
                    <a:ext uri="{9D8B030D-6E8A-4147-A177-3AD203B41FA5}">
                      <a16:colId xmlns="" xmlns:a16="http://schemas.microsoft.com/office/drawing/2014/main" val="20004"/>
                    </a:ext>
                  </a:extLst>
                </a:gridCol>
                <a:gridCol w="812367">
                  <a:extLst>
                    <a:ext uri="{9D8B030D-6E8A-4147-A177-3AD203B41FA5}">
                      <a16:colId xmlns="" xmlns:a16="http://schemas.microsoft.com/office/drawing/2014/main" val="20005"/>
                    </a:ext>
                  </a:extLst>
                </a:gridCol>
                <a:gridCol w="1008112">
                  <a:extLst>
                    <a:ext uri="{9D8B030D-6E8A-4147-A177-3AD203B41FA5}">
                      <a16:colId xmlns="" xmlns:a16="http://schemas.microsoft.com/office/drawing/2014/main" val="20006"/>
                    </a:ext>
                  </a:extLst>
                </a:gridCol>
                <a:gridCol w="936104">
                  <a:extLst>
                    <a:ext uri="{9D8B030D-6E8A-4147-A177-3AD203B41FA5}">
                      <a16:colId xmlns="" xmlns:a16="http://schemas.microsoft.com/office/drawing/2014/main" val="20007"/>
                    </a:ext>
                  </a:extLst>
                </a:gridCol>
                <a:gridCol w="487052">
                  <a:extLst>
                    <a:ext uri="{9D8B030D-6E8A-4147-A177-3AD203B41FA5}">
                      <a16:colId xmlns="" xmlns:a16="http://schemas.microsoft.com/office/drawing/2014/main" val="20008"/>
                    </a:ext>
                  </a:extLst>
                </a:gridCol>
              </a:tblGrid>
              <a:tr h="720080">
                <a:tc>
                  <a:txBody>
                    <a:bodyPr/>
                    <a:lstStyle/>
                    <a:p>
                      <a:pPr algn="ctr" rtl="0" fontAlgn="ctr"/>
                      <a:r>
                        <a:rPr lang="en-ZA" sz="1200" b="1" i="0" u="none" strike="noStrike" dirty="0">
                          <a:solidFill>
                            <a:srgbClr val="FFFFFF"/>
                          </a:solidFill>
                          <a:effectLst/>
                          <a:latin typeface="+mn-lt"/>
                          <a:cs typeface="Arial" pitchFamily="34" charset="0"/>
                        </a:rPr>
                        <a:t>Economic </a:t>
                      </a:r>
                      <a:r>
                        <a:rPr lang="en-ZA" sz="1200" b="1" i="0" u="none" strike="noStrike" dirty="0" smtClean="0">
                          <a:solidFill>
                            <a:srgbClr val="FFFFFF"/>
                          </a:solidFill>
                          <a:effectLst/>
                          <a:latin typeface="+mn-lt"/>
                          <a:cs typeface="Arial" pitchFamily="34" charset="0"/>
                        </a:rPr>
                        <a:t>Classification</a:t>
                      </a:r>
                      <a:endParaRPr lang="en-ZA" sz="1200" b="1" i="0" u="none" strike="noStrike" dirty="0">
                        <a:solidFill>
                          <a:srgbClr val="FFFFFF"/>
                        </a:solidFill>
                        <a:effectLst/>
                        <a:latin typeface="+mn-lt"/>
                        <a:cs typeface="Arial" pitchFamily="34" charset="0"/>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200" b="1" i="0" u="none" strike="noStrike" baseline="0" dirty="0" smtClean="0">
                          <a:solidFill>
                            <a:srgbClr val="FFFFFF"/>
                          </a:solidFill>
                          <a:effectLst/>
                          <a:latin typeface="+mn-lt"/>
                          <a:cs typeface="Arial" pitchFamily="34" charset="0"/>
                        </a:rPr>
                        <a:t> Main</a:t>
                      </a:r>
                      <a:endParaRPr lang="en-US" sz="1200" b="1" i="0" u="none" strike="noStrike" dirty="0" smtClean="0">
                        <a:solidFill>
                          <a:srgbClr val="FFFFFF"/>
                        </a:solidFill>
                        <a:effectLst/>
                        <a:latin typeface="+mn-lt"/>
                        <a:cs typeface="Arial" pitchFamily="34" charset="0"/>
                      </a:endParaRPr>
                    </a:p>
                    <a:p>
                      <a:pPr algn="ctr" rtl="0" fontAlgn="ctr"/>
                      <a:r>
                        <a:rPr lang="en-US" sz="1200" b="1" i="0" u="none" strike="noStrike" dirty="0" smtClean="0">
                          <a:solidFill>
                            <a:srgbClr val="FFFFFF"/>
                          </a:solidFill>
                          <a:effectLst/>
                          <a:latin typeface="+mn-lt"/>
                          <a:cs typeface="Arial" pitchFamily="34" charset="0"/>
                        </a:rPr>
                        <a:t>Appropriation</a:t>
                      </a:r>
                    </a:p>
                    <a:p>
                      <a:pPr algn="ctr" rtl="0" fontAlgn="ctr"/>
                      <a:r>
                        <a:rPr lang="en-US" sz="1200" b="1" i="0" u="none" strike="noStrike" dirty="0" smtClean="0">
                          <a:solidFill>
                            <a:srgbClr val="FFFFFF"/>
                          </a:solidFill>
                          <a:effectLst/>
                          <a:latin typeface="+mn-lt"/>
                          <a:cs typeface="Arial" pitchFamily="34" charset="0"/>
                        </a:rPr>
                        <a:t>2018/19</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200" b="1" i="0" u="none" strike="noStrike" baseline="0" dirty="0" smtClean="0">
                          <a:solidFill>
                            <a:srgbClr val="FFFFFF"/>
                          </a:solidFill>
                          <a:effectLst/>
                          <a:latin typeface="+mn-lt"/>
                          <a:cs typeface="Arial" pitchFamily="34" charset="0"/>
                        </a:rPr>
                        <a:t> Expenditure</a:t>
                      </a:r>
                    </a:p>
                    <a:p>
                      <a:pPr algn="ctr" rtl="0" fontAlgn="ctr"/>
                      <a:r>
                        <a:rPr lang="en-US" sz="1200" b="1" i="0" u="none" strike="noStrike" baseline="0" dirty="0" smtClean="0">
                          <a:solidFill>
                            <a:srgbClr val="FFFFFF"/>
                          </a:solidFill>
                          <a:effectLst/>
                          <a:latin typeface="+mn-lt"/>
                          <a:cs typeface="Arial" pitchFamily="34" charset="0"/>
                        </a:rPr>
                        <a:t>April - June 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200" b="1" i="0" u="none" strike="noStrike" dirty="0" smtClean="0">
                          <a:solidFill>
                            <a:srgbClr val="FFFFFF"/>
                          </a:solidFill>
                          <a:effectLst/>
                          <a:latin typeface="+mn-lt"/>
                          <a:cs typeface="Arial" pitchFamily="34" charset="0"/>
                        </a:rPr>
                        <a:t>Total</a:t>
                      </a:r>
                      <a:r>
                        <a:rPr lang="en-US" sz="1200" b="1" i="0" u="none" strike="noStrike" baseline="0" dirty="0" smtClean="0">
                          <a:solidFill>
                            <a:srgbClr val="FFFFFF"/>
                          </a:solidFill>
                          <a:effectLst/>
                          <a:latin typeface="+mn-lt"/>
                          <a:cs typeface="Arial" pitchFamily="34" charset="0"/>
                        </a:rPr>
                        <a:t> </a:t>
                      </a:r>
                    </a:p>
                    <a:p>
                      <a:pPr algn="ctr" rtl="0" fontAlgn="ctr"/>
                      <a:r>
                        <a:rPr lang="en-US" sz="1200" b="1" i="0" u="none" strike="noStrike" baseline="0" dirty="0" smtClean="0">
                          <a:solidFill>
                            <a:srgbClr val="FFFFFF"/>
                          </a:solidFill>
                          <a:effectLst/>
                          <a:latin typeface="+mn-lt"/>
                          <a:cs typeface="Arial" pitchFamily="34" charset="0"/>
                        </a:rPr>
                        <a:t>Available</a:t>
                      </a: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dirty="0" smtClean="0">
                          <a:solidFill>
                            <a:srgbClr val="FFFFFF"/>
                          </a:solidFill>
                          <a:effectLst/>
                          <a:latin typeface="+mn-lt"/>
                          <a:cs typeface="Arial" pitchFamily="34" charset="0"/>
                        </a:rPr>
                        <a:t>% </a:t>
                      </a:r>
                    </a:p>
                    <a:p>
                      <a:pPr algn="ctr" rtl="0" fontAlgn="ctr"/>
                      <a:r>
                        <a:rPr lang="en-ZA" sz="1200" b="1" i="0" u="none" strike="noStrike" dirty="0" smtClean="0">
                          <a:solidFill>
                            <a:srgbClr val="FFFFFF"/>
                          </a:solidFill>
                          <a:effectLst/>
                          <a:latin typeface="+mn-lt"/>
                          <a:cs typeface="Arial" pitchFamily="34" charset="0"/>
                        </a:rPr>
                        <a:t>Spent</a:t>
                      </a: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baseline="0" dirty="0" smtClean="0">
                          <a:solidFill>
                            <a:srgbClr val="FFFFFF"/>
                          </a:solidFill>
                          <a:effectLst/>
                          <a:latin typeface="+mn-lt"/>
                          <a:cs typeface="Arial" pitchFamily="34" charset="0"/>
                        </a:rPr>
                        <a:t>Projected Budget</a:t>
                      </a:r>
                    </a:p>
                    <a:p>
                      <a:pPr algn="ctr" rtl="0" fontAlgn="ctr"/>
                      <a:r>
                        <a:rPr lang="en-ZA" sz="1200" b="1" i="0" u="none" strike="noStrike" baseline="0" dirty="0" smtClean="0">
                          <a:solidFill>
                            <a:srgbClr val="FFFFFF"/>
                          </a:solidFill>
                          <a:effectLst/>
                          <a:latin typeface="+mn-lt"/>
                          <a:cs typeface="Arial" pitchFamily="34" charset="0"/>
                        </a:rPr>
                        <a:t>April - June 2018</a:t>
                      </a: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US" sz="1200" b="1" i="0" u="none" strike="noStrike" baseline="0" dirty="0" smtClean="0">
                          <a:solidFill>
                            <a:srgbClr val="FFFFFF"/>
                          </a:solidFill>
                          <a:effectLst/>
                          <a:latin typeface="+mn-lt"/>
                          <a:cs typeface="Arial" pitchFamily="34" charset="0"/>
                        </a:rPr>
                        <a:t> Expenditure</a:t>
                      </a:r>
                    </a:p>
                    <a:p>
                      <a:pPr algn="ctr" rtl="0" fontAlgn="ctr"/>
                      <a:r>
                        <a:rPr lang="en-US" sz="1200" b="1" i="0" u="none" strike="noStrike" baseline="0" dirty="0" smtClean="0">
                          <a:solidFill>
                            <a:srgbClr val="FFFFFF"/>
                          </a:solidFill>
                          <a:effectLst/>
                          <a:latin typeface="+mn-lt"/>
                          <a:cs typeface="Arial" pitchFamily="34" charset="0"/>
                        </a:rPr>
                        <a:t>April - June 2018</a:t>
                      </a:r>
                    </a:p>
                    <a:p>
                      <a:pPr algn="ctr" rtl="0" fontAlgn="ctr"/>
                      <a:endParaRPr lang="en-ZA" sz="1200" b="1" i="0" u="none" strike="noStrike" baseline="0" dirty="0" smtClean="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dirty="0" smtClean="0">
                          <a:solidFill>
                            <a:srgbClr val="FFFFFF"/>
                          </a:solidFill>
                          <a:effectLst/>
                          <a:latin typeface="+mn-lt"/>
                          <a:cs typeface="Arial" pitchFamily="34" charset="0"/>
                        </a:rPr>
                        <a:t>(Over)/Under</a:t>
                      </a:r>
                    </a:p>
                    <a:p>
                      <a:pPr algn="ctr" rtl="0" fontAlgn="ctr"/>
                      <a:endParaRPr lang="en-ZA" sz="1200" b="1" i="0" u="none" strike="noStrike" dirty="0" smtClean="0">
                        <a:solidFill>
                          <a:srgbClr val="FFFFFF"/>
                        </a:solidFill>
                        <a:effectLst/>
                        <a:latin typeface="+mn-lt"/>
                        <a:cs typeface="Arial" pitchFamily="34" charset="0"/>
                      </a:endParaRPr>
                    </a:p>
                    <a:p>
                      <a:pPr algn="ctr" rtl="0" fontAlgn="ct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tc>
                  <a:txBody>
                    <a:bodyPr/>
                    <a:lstStyle/>
                    <a:p>
                      <a:pPr algn="ctr" rtl="0" fontAlgn="ctr"/>
                      <a:r>
                        <a:rPr lang="en-ZA" sz="1200" b="1" i="0" u="none" strike="noStrike" dirty="0" smtClean="0">
                          <a:solidFill>
                            <a:srgbClr val="FFFFFF"/>
                          </a:solidFill>
                          <a:effectLst/>
                          <a:latin typeface="+mn-lt"/>
                          <a:cs typeface="Arial" pitchFamily="34" charset="0"/>
                        </a:rPr>
                        <a:t>% </a:t>
                      </a:r>
                    </a:p>
                    <a:p>
                      <a:pPr algn="ctr" rtl="0" fontAlgn="ctr"/>
                      <a:r>
                        <a:rPr lang="en-ZA" sz="1200" b="1" i="0" u="none" strike="noStrike" dirty="0" smtClean="0">
                          <a:solidFill>
                            <a:srgbClr val="FFFFFF"/>
                          </a:solidFill>
                          <a:effectLst/>
                          <a:latin typeface="+mn-lt"/>
                          <a:cs typeface="Arial" pitchFamily="34" charset="0"/>
                        </a:rPr>
                        <a:t>Spent</a:t>
                      </a:r>
                      <a:endParaRPr lang="en-ZA" sz="1200" b="1" i="0" u="none" strike="noStrike" dirty="0">
                        <a:solidFill>
                          <a:srgbClr val="FFFFFF"/>
                        </a:solidFill>
                        <a:effectLst/>
                        <a:latin typeface="+mn-lt"/>
                        <a:cs typeface="Arial" pitchFamily="34" charset="0"/>
                      </a:endParaRPr>
                    </a:p>
                  </a:txBody>
                  <a:tcPr marL="6607" marR="6607" marT="660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B77727"/>
                    </a:solidFill>
                  </a:tcPr>
                </a:tc>
                <a:extLst>
                  <a:ext uri="{0D108BD9-81ED-4DB2-BD59-A6C34878D82A}">
                    <a16:rowId xmlns="" xmlns:a16="http://schemas.microsoft.com/office/drawing/2014/main" val="10000"/>
                  </a:ext>
                </a:extLst>
              </a:tr>
              <a:tr h="197977">
                <a:tc>
                  <a:txBody>
                    <a:bodyPr/>
                    <a:lstStyle/>
                    <a:p>
                      <a:pPr algn="l" fontAlgn="t"/>
                      <a:r>
                        <a:rPr lang="en-ZA" sz="1400" b="0" i="0" u="none" strike="noStrike" dirty="0">
                          <a:solidFill>
                            <a:srgbClr val="000000"/>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a:solidFill>
                            <a:srgbClr val="000000"/>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a:solidFill>
                            <a:srgbClr val="000000"/>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l" fontAlgn="t"/>
                      <a:r>
                        <a:rPr lang="en-ZA" sz="1400" b="0" i="0" u="none" strike="noStrike" dirty="0">
                          <a:solidFill>
                            <a:srgbClr val="000000"/>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a:solidFill>
                            <a:srgbClr val="000000"/>
                          </a:solidFill>
                          <a:effectLst/>
                          <a:latin typeface="+mn-lt"/>
                          <a:cs typeface="Arial" pitchFamily="34" charset="0"/>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400" b="1" i="0" u="none" strike="noStrike" dirty="0" smtClean="0">
                          <a:solidFill>
                            <a:srgbClr val="000000"/>
                          </a:solidFill>
                          <a:effectLst/>
                          <a:latin typeface="+mn-lt"/>
                          <a:cs typeface="Arial" pitchFamily="34" charset="0"/>
                        </a:rPr>
                        <a:t>R’000</a:t>
                      </a:r>
                      <a:endParaRPr lang="en-ZA" sz="1400" b="1" i="0" u="none" strike="noStrike" dirty="0">
                        <a:solidFill>
                          <a:srgbClr val="000000"/>
                        </a:solidFill>
                        <a:effectLst/>
                        <a:latin typeface="+mn-lt"/>
                        <a:cs typeface="Arial" pitchFamily="34" charset="0"/>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l" fontAlgn="t"/>
                      <a:r>
                        <a:rPr lang="en-ZA" sz="1400" b="0" i="0" u="none" strike="noStrike" dirty="0">
                          <a:solidFill>
                            <a:srgbClr val="000000"/>
                          </a:solidFill>
                          <a:effectLst/>
                          <a:latin typeface="+mn-lt"/>
                          <a:cs typeface="Arial" pitchFamily="34" charset="0"/>
                        </a:rPr>
                        <a:t> </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1"/>
                  </a:ext>
                </a:extLst>
              </a:tr>
              <a:tr h="212775">
                <a:tc>
                  <a:txBody>
                    <a:bodyPr/>
                    <a:lstStyle/>
                    <a:p>
                      <a:pPr algn="l" rtl="0" fontAlgn="ctr"/>
                      <a:r>
                        <a:rPr lang="en-ZA" sz="1100" b="0" i="0" u="none" strike="noStrike" dirty="0">
                          <a:solidFill>
                            <a:srgbClr val="000000"/>
                          </a:solidFill>
                          <a:effectLst/>
                          <a:latin typeface="+mn-lt"/>
                          <a:cs typeface="Arial" pitchFamily="34" charset="0"/>
                        </a:rPr>
                        <a:t>Compensation </a:t>
                      </a:r>
                      <a:r>
                        <a:rPr lang="en-ZA" sz="1100" b="0" i="0" u="none" strike="noStrike" dirty="0" smtClean="0">
                          <a:solidFill>
                            <a:srgbClr val="000000"/>
                          </a:solidFill>
                          <a:effectLst/>
                          <a:latin typeface="+mn-lt"/>
                          <a:cs typeface="Arial" pitchFamily="34" charset="0"/>
                        </a:rPr>
                        <a:t> of Employees</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253 530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55 038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198 492</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22%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62 229</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55 038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7 191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88%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2"/>
                  </a:ext>
                </a:extLst>
              </a:tr>
              <a:tr h="231992">
                <a:tc>
                  <a:txBody>
                    <a:bodyPr/>
                    <a:lstStyle/>
                    <a:p>
                      <a:pPr algn="l" rtl="0" fontAlgn="ctr"/>
                      <a:r>
                        <a:rPr lang="en-ZA" sz="1100" b="0" i="0" u="none" strike="noStrike" dirty="0">
                          <a:solidFill>
                            <a:srgbClr val="000000"/>
                          </a:solidFill>
                          <a:effectLst/>
                          <a:latin typeface="+mn-lt"/>
                          <a:cs typeface="Arial" pitchFamily="34" charset="0"/>
                        </a:rPr>
                        <a:t>Goods &amp; Services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387</a:t>
                      </a:r>
                      <a:r>
                        <a:rPr lang="en-ZA" sz="1100" b="0" i="0" u="none" strike="noStrike" baseline="0" dirty="0" smtClean="0">
                          <a:solidFill>
                            <a:schemeClr val="tx1"/>
                          </a:solidFill>
                          <a:effectLst/>
                          <a:latin typeface="+mn-lt"/>
                          <a:cs typeface="Arial" pitchFamily="34" charset="0"/>
                        </a:rPr>
                        <a:t> 112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78 906</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308 206</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20%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98 648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78 906</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19 742</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80%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3"/>
                  </a:ext>
                </a:extLst>
              </a:tr>
              <a:tr h="212775">
                <a:tc>
                  <a:txBody>
                    <a:bodyPr/>
                    <a:lstStyle/>
                    <a:p>
                      <a:pPr algn="l" rtl="0" fontAlgn="ctr"/>
                      <a:r>
                        <a:rPr lang="en-ZA" sz="1100" b="0" i="0" u="none" strike="noStrike" dirty="0" smtClean="0">
                          <a:solidFill>
                            <a:srgbClr val="000000"/>
                          </a:solidFill>
                          <a:effectLst/>
                          <a:latin typeface="+mn-lt"/>
                          <a:cs typeface="Arial" pitchFamily="34" charset="0"/>
                        </a:rPr>
                        <a:t>Provinces</a:t>
                      </a:r>
                      <a:r>
                        <a:rPr lang="en-ZA" sz="1100" b="0" i="0" u="none" strike="noStrike" baseline="0" dirty="0" smtClean="0">
                          <a:solidFill>
                            <a:srgbClr val="000000"/>
                          </a:solidFill>
                          <a:effectLst/>
                          <a:latin typeface="+mn-lt"/>
                          <a:cs typeface="Arial" pitchFamily="34" charset="0"/>
                        </a:rPr>
                        <a:t> </a:t>
                      </a:r>
                      <a:r>
                        <a:rPr lang="en-ZA" sz="1100" b="0" i="0" u="none" strike="noStrike" dirty="0" smtClean="0">
                          <a:solidFill>
                            <a:srgbClr val="000000"/>
                          </a:solidFill>
                          <a:effectLst/>
                          <a:latin typeface="+mn-lt"/>
                          <a:cs typeface="Arial" pitchFamily="34" charset="0"/>
                        </a:rPr>
                        <a:t>&amp; </a:t>
                      </a:r>
                      <a:r>
                        <a:rPr lang="en-ZA" sz="1100" b="0" i="0" u="none" strike="noStrike" dirty="0">
                          <a:solidFill>
                            <a:srgbClr val="000000"/>
                          </a:solidFill>
                          <a:effectLst/>
                          <a:latin typeface="+mn-lt"/>
                          <a:cs typeface="Arial" pitchFamily="34" charset="0"/>
                        </a:rPr>
                        <a:t>Municipalities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1 423 684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251 998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1 171 686</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18%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251 998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251 998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100%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4"/>
                  </a:ext>
                </a:extLst>
              </a:tr>
              <a:tr h="212775">
                <a:tc>
                  <a:txBody>
                    <a:bodyPr/>
                    <a:lstStyle/>
                    <a:p>
                      <a:pPr algn="l" rtl="0" fontAlgn="ctr"/>
                      <a:r>
                        <a:rPr lang="en-ZA" sz="1100" b="0" i="0" u="none" strike="noStrike" dirty="0" smtClean="0">
                          <a:solidFill>
                            <a:srgbClr val="000000"/>
                          </a:solidFill>
                          <a:effectLst/>
                          <a:latin typeface="+mn-lt"/>
                          <a:cs typeface="Arial" pitchFamily="34" charset="0"/>
                        </a:rPr>
                        <a:t>Dept </a:t>
                      </a:r>
                      <a:r>
                        <a:rPr lang="en-ZA" sz="1100" b="0" i="0" u="none" strike="noStrike" dirty="0">
                          <a:solidFill>
                            <a:srgbClr val="000000"/>
                          </a:solidFill>
                          <a:effectLst/>
                          <a:latin typeface="+mn-lt"/>
                          <a:cs typeface="Arial" pitchFamily="34" charset="0"/>
                        </a:rPr>
                        <a:t>Agencies &amp; Accounts </a:t>
                      </a:r>
                      <a:r>
                        <a:rPr lang="en-ZA" sz="1100" b="0" i="0" u="none" strike="noStrike" dirty="0" smtClean="0">
                          <a:solidFill>
                            <a:srgbClr val="000000"/>
                          </a:solidFill>
                          <a:effectLst/>
                          <a:latin typeface="+mn-lt"/>
                          <a:cs typeface="Arial" pitchFamily="34" charset="0"/>
                        </a:rPr>
                        <a:t>(Cur)</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1 502 525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365 800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1 136 725</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24%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430 050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407 502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22 548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95%</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5"/>
                  </a:ext>
                </a:extLst>
              </a:tr>
              <a:tr h="199579">
                <a:tc>
                  <a:txBody>
                    <a:bodyPr/>
                    <a:lstStyle/>
                    <a:p>
                      <a:pPr algn="l" rtl="0" fontAlgn="ctr"/>
                      <a:r>
                        <a:rPr lang="en-ZA" sz="1100" b="0" i="0" u="none" strike="noStrike" dirty="0" smtClean="0">
                          <a:solidFill>
                            <a:srgbClr val="000000"/>
                          </a:solidFill>
                          <a:effectLst/>
                          <a:latin typeface="+mn-lt"/>
                          <a:cs typeface="Arial" pitchFamily="34" charset="0"/>
                        </a:rPr>
                        <a:t>Dept</a:t>
                      </a:r>
                      <a:r>
                        <a:rPr lang="en-ZA" sz="1100" b="0" i="0" u="none" strike="noStrike" baseline="0" dirty="0" smtClean="0">
                          <a:solidFill>
                            <a:srgbClr val="000000"/>
                          </a:solidFill>
                          <a:effectLst/>
                          <a:latin typeface="+mn-lt"/>
                          <a:cs typeface="Arial" pitchFamily="34" charset="0"/>
                        </a:rPr>
                        <a:t> </a:t>
                      </a:r>
                      <a:r>
                        <a:rPr lang="en-ZA" sz="1100" b="0" i="0" u="none" strike="noStrike" dirty="0" smtClean="0">
                          <a:solidFill>
                            <a:srgbClr val="000000"/>
                          </a:solidFill>
                          <a:effectLst/>
                          <a:latin typeface="+mn-lt"/>
                          <a:cs typeface="Arial" pitchFamily="34" charset="0"/>
                        </a:rPr>
                        <a:t>Agencies </a:t>
                      </a:r>
                      <a:r>
                        <a:rPr lang="en-ZA" sz="1100" b="0" i="0" u="none" strike="noStrike" dirty="0">
                          <a:solidFill>
                            <a:srgbClr val="000000"/>
                          </a:solidFill>
                          <a:effectLst/>
                          <a:latin typeface="+mn-lt"/>
                          <a:cs typeface="Arial" pitchFamily="34" charset="0"/>
                        </a:rPr>
                        <a:t>&amp; Accounts (</a:t>
                      </a:r>
                      <a:r>
                        <a:rPr lang="en-ZA" sz="1100" b="0" i="0" u="none" strike="noStrike" dirty="0" smtClean="0">
                          <a:solidFill>
                            <a:srgbClr val="000000"/>
                          </a:solidFill>
                          <a:effectLst/>
                          <a:latin typeface="+mn-lt"/>
                          <a:cs typeface="Arial" pitchFamily="34" charset="0"/>
                        </a:rPr>
                        <a:t>Cap)</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204 564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44 702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159 862</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22%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14 625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a:t>
                      </a:r>
                      <a:r>
                        <a:rPr lang="en-US" sz="1100" b="0" i="0" u="none" strike="noStrike" baseline="0" dirty="0" smtClean="0">
                          <a:solidFill>
                            <a:schemeClr val="tx1"/>
                          </a:solidFill>
                          <a:effectLst/>
                          <a:latin typeface="+mn-lt"/>
                          <a:cs typeface="Arial" pitchFamily="34" charset="0"/>
                        </a:rPr>
                        <a:t> 000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11 625</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21%</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6"/>
                  </a:ext>
                </a:extLst>
              </a:tr>
              <a:tr h="212775">
                <a:tc>
                  <a:txBody>
                    <a:bodyPr/>
                    <a:lstStyle/>
                    <a:p>
                      <a:pPr algn="l" rtl="0" fontAlgn="ctr"/>
                      <a:r>
                        <a:rPr lang="en-ZA" sz="1100" b="0" i="0" u="none" strike="noStrike" dirty="0">
                          <a:solidFill>
                            <a:srgbClr val="000000"/>
                          </a:solidFill>
                          <a:effectLst/>
                          <a:latin typeface="+mn-lt"/>
                          <a:cs typeface="Arial" pitchFamily="34" charset="0"/>
                        </a:rPr>
                        <a:t>Non Profit </a:t>
                      </a:r>
                      <a:r>
                        <a:rPr lang="en-ZA" sz="1100" b="0" i="0" u="none" strike="noStrike" dirty="0" smtClean="0">
                          <a:solidFill>
                            <a:srgbClr val="000000"/>
                          </a:solidFill>
                          <a:effectLst/>
                          <a:latin typeface="+mn-lt"/>
                          <a:cs typeface="Arial" pitchFamily="34" charset="0"/>
                        </a:rPr>
                        <a:t>Org (Cur)</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167 875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54 959</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112 916</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33%</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73 855</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54 959</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18 896</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74%</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7"/>
                  </a:ext>
                </a:extLst>
              </a:tr>
              <a:tr h="212775">
                <a:tc>
                  <a:txBody>
                    <a:bodyPr/>
                    <a:lstStyle/>
                    <a:p>
                      <a:pPr algn="l" rtl="0" fontAlgn="ctr"/>
                      <a:r>
                        <a:rPr lang="en-US" sz="1100" b="0" i="0" u="none" strike="noStrike" dirty="0" smtClean="0">
                          <a:solidFill>
                            <a:srgbClr val="000000"/>
                          </a:solidFill>
                          <a:effectLst/>
                          <a:latin typeface="+mn-lt"/>
                          <a:cs typeface="Arial" pitchFamily="34" charset="0"/>
                        </a:rPr>
                        <a:t>Non</a:t>
                      </a:r>
                      <a:r>
                        <a:rPr lang="en-US" sz="1100" b="0" i="0" u="none" strike="noStrike" baseline="0" dirty="0" smtClean="0">
                          <a:solidFill>
                            <a:srgbClr val="000000"/>
                          </a:solidFill>
                          <a:effectLst/>
                          <a:latin typeface="+mn-lt"/>
                          <a:cs typeface="Arial" pitchFamily="34" charset="0"/>
                        </a:rPr>
                        <a:t> Profit Org (Cap)</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11 050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2 509 </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8 541</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23%</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3 100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2 509</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591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81%</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8"/>
                  </a:ext>
                </a:extLst>
              </a:tr>
              <a:tr h="212775">
                <a:tc>
                  <a:txBody>
                    <a:bodyPr/>
                    <a:lstStyle/>
                    <a:p>
                      <a:pPr algn="l" rtl="0" fontAlgn="ctr"/>
                      <a:r>
                        <a:rPr lang="en-ZA" sz="1100" b="0" i="0" u="none" strike="noStrike" dirty="0">
                          <a:solidFill>
                            <a:srgbClr val="000000"/>
                          </a:solidFill>
                          <a:effectLst/>
                          <a:latin typeface="+mn-lt"/>
                          <a:cs typeface="Arial" pitchFamily="34" charset="0"/>
                        </a:rPr>
                        <a:t>Households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20 708</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8 475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12 233</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41%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14 593</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8 475</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6 118</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58%</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9"/>
                  </a:ext>
                </a:extLst>
              </a:tr>
              <a:tr h="212775">
                <a:tc>
                  <a:txBody>
                    <a:bodyPr/>
                    <a:lstStyle/>
                    <a:p>
                      <a:pPr algn="l" rtl="0" fontAlgn="ctr"/>
                      <a:r>
                        <a:rPr lang="en-ZA" sz="1100" b="0" i="0" u="none" strike="noStrike" dirty="0">
                          <a:solidFill>
                            <a:srgbClr val="000000"/>
                          </a:solidFill>
                          <a:effectLst/>
                          <a:latin typeface="+mn-lt"/>
                          <a:cs typeface="Arial" pitchFamily="34" charset="0"/>
                        </a:rPr>
                        <a:t>Public </a:t>
                      </a:r>
                      <a:r>
                        <a:rPr lang="en-ZA" sz="1100" b="0" i="0" u="none" strike="noStrike" dirty="0" smtClean="0">
                          <a:solidFill>
                            <a:srgbClr val="000000"/>
                          </a:solidFill>
                          <a:effectLst/>
                          <a:latin typeface="+mn-lt"/>
                          <a:cs typeface="Arial" pitchFamily="34" charset="0"/>
                        </a:rPr>
                        <a:t>Corporations (Cur)</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93 816</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32 554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61 262</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35%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45 823</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32 554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13 269</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71%</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0"/>
                  </a:ext>
                </a:extLst>
              </a:tr>
              <a:tr h="212775">
                <a:tc>
                  <a:txBody>
                    <a:bodyPr/>
                    <a:lstStyle/>
                    <a:p>
                      <a:pPr algn="l" rtl="0" fontAlgn="ctr"/>
                      <a:r>
                        <a:rPr lang="en-US" sz="1100" b="0" i="0" u="none" strike="noStrike" dirty="0" smtClean="0">
                          <a:solidFill>
                            <a:srgbClr val="000000"/>
                          </a:solidFill>
                          <a:effectLst/>
                          <a:latin typeface="+mn-lt"/>
                          <a:cs typeface="Arial" pitchFamily="34" charset="0"/>
                        </a:rPr>
                        <a:t>Public Corporations (Cap)</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62 541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8 461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54 080</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14%</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4 750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8 461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(3 711)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178%</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1"/>
                  </a:ext>
                </a:extLst>
              </a:tr>
              <a:tr h="258904">
                <a:tc>
                  <a:txBody>
                    <a:bodyPr/>
                    <a:lstStyle/>
                    <a:p>
                      <a:pPr algn="l" rtl="0" fontAlgn="ctr"/>
                      <a:r>
                        <a:rPr lang="en-US" sz="1100" b="0" i="0" u="none" strike="noStrike" dirty="0" smtClean="0">
                          <a:solidFill>
                            <a:srgbClr val="000000"/>
                          </a:solidFill>
                          <a:effectLst/>
                          <a:latin typeface="+mn-lt"/>
                          <a:cs typeface="Arial" pitchFamily="34" charset="0"/>
                        </a:rPr>
                        <a:t>Foreign Gov &amp; International Org</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4 809</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lvl="0"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4 809</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1 000</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lvl="1"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1 000</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2"/>
                  </a:ext>
                </a:extLst>
              </a:tr>
              <a:tr h="212775">
                <a:tc>
                  <a:txBody>
                    <a:bodyPr/>
                    <a:lstStyle/>
                    <a:p>
                      <a:pPr algn="l" rtl="0" fontAlgn="ctr"/>
                      <a:r>
                        <a:rPr lang="en-ZA" sz="1100" b="0" i="0" u="none" strike="noStrike" dirty="0" smtClean="0">
                          <a:solidFill>
                            <a:srgbClr val="000000"/>
                          </a:solidFill>
                          <a:effectLst/>
                          <a:latin typeface="+mn-lt"/>
                          <a:cs typeface="Arial" pitchFamily="34" charset="0"/>
                        </a:rPr>
                        <a:t>Heritage</a:t>
                      </a:r>
                      <a:r>
                        <a:rPr lang="en-ZA" sz="1100" b="0" i="0" u="none" strike="noStrike" baseline="0" dirty="0" smtClean="0">
                          <a:solidFill>
                            <a:srgbClr val="000000"/>
                          </a:solidFill>
                          <a:effectLst/>
                          <a:latin typeface="+mn-lt"/>
                          <a:cs typeface="Arial" pitchFamily="34" charset="0"/>
                        </a:rPr>
                        <a:t> Assets</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218 478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218 478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44 380</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44 380</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rgbClr val="000000"/>
                          </a:solidFill>
                          <a:effectLst/>
                          <a:latin typeface="+mn-lt"/>
                          <a:cs typeface="Arial" pitchFamily="34" charset="0"/>
                        </a:rPr>
                        <a:t>0%</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3"/>
                  </a:ext>
                </a:extLst>
              </a:tr>
              <a:tr h="180673">
                <a:tc>
                  <a:txBody>
                    <a:bodyPr/>
                    <a:lstStyle/>
                    <a:p>
                      <a:pPr algn="l" rtl="0" fontAlgn="ctr"/>
                      <a:r>
                        <a:rPr lang="en-ZA" sz="1100" b="0" i="0" u="none" strike="noStrike" dirty="0" smtClean="0">
                          <a:solidFill>
                            <a:srgbClr val="000000"/>
                          </a:solidFill>
                          <a:effectLst/>
                          <a:latin typeface="+mn-lt"/>
                          <a:cs typeface="Arial" pitchFamily="34" charset="0"/>
                        </a:rPr>
                        <a:t>Machinery and equipment</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8 177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5 855</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2 322</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chemeClr val="tx1"/>
                          </a:solidFill>
                          <a:effectLst/>
                          <a:latin typeface="+mn-lt"/>
                          <a:cs typeface="Arial" pitchFamily="34" charset="0"/>
                        </a:rPr>
                        <a:t>72%</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544</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5 855</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(5 311)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100" b="0" i="0" u="none" strike="noStrike" dirty="0" smtClean="0">
                          <a:solidFill>
                            <a:srgbClr val="000000"/>
                          </a:solidFill>
                          <a:effectLst/>
                          <a:latin typeface="+mn-lt"/>
                          <a:cs typeface="Arial" pitchFamily="34" charset="0"/>
                        </a:rPr>
                        <a:t>1076%</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4"/>
                  </a:ext>
                </a:extLst>
              </a:tr>
              <a:tr h="233889">
                <a:tc>
                  <a:txBody>
                    <a:bodyPr/>
                    <a:lstStyle/>
                    <a:p>
                      <a:pPr algn="l" rtl="0" fontAlgn="ctr"/>
                      <a:r>
                        <a:rPr lang="en-US" sz="1100" b="0" i="0" u="none" strike="noStrike" dirty="0" smtClean="0">
                          <a:solidFill>
                            <a:srgbClr val="000000"/>
                          </a:solidFill>
                          <a:effectLst/>
                          <a:latin typeface="+mn-lt"/>
                          <a:cs typeface="Arial" pitchFamily="34" charset="0"/>
                        </a:rPr>
                        <a:t>Software</a:t>
                      </a:r>
                      <a:r>
                        <a:rPr lang="en-US" sz="1100" b="0" i="0" u="none" strike="noStrike" baseline="0" dirty="0" smtClean="0">
                          <a:solidFill>
                            <a:srgbClr val="000000"/>
                          </a:solidFill>
                          <a:effectLst/>
                          <a:latin typeface="+mn-lt"/>
                          <a:cs typeface="Arial" pitchFamily="34" charset="0"/>
                        </a:rPr>
                        <a:t> and other intangible</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6 267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947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5 320</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15%</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947</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rgbClr val="000000"/>
                          </a:solidFill>
                          <a:effectLst/>
                          <a:latin typeface="+mn-lt"/>
                          <a:cs typeface="Arial" pitchFamily="34" charset="0"/>
                        </a:rPr>
                        <a:t>(947)</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5"/>
                  </a:ext>
                </a:extLst>
              </a:tr>
              <a:tr h="212775">
                <a:tc>
                  <a:txBody>
                    <a:bodyPr/>
                    <a:lstStyle/>
                    <a:p>
                      <a:pPr algn="l" rtl="0" fontAlgn="ctr"/>
                      <a:r>
                        <a:rPr lang="en-ZA" sz="1100" b="0" i="0" u="none" strike="noStrike" dirty="0" smtClean="0">
                          <a:solidFill>
                            <a:srgbClr val="000000"/>
                          </a:solidFill>
                          <a:effectLst/>
                          <a:latin typeface="+mn-lt"/>
                          <a:cs typeface="Arial" pitchFamily="34" charset="0"/>
                        </a:rPr>
                        <a:t>Payments for financial assets</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ZA"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31</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(31)</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a:endParaRPr lang="en-ZA" sz="1100" dirty="0">
                        <a:solidFill>
                          <a:schemeClr val="tx1"/>
                        </a:solidFill>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31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rgbClr val="000000"/>
                          </a:solidFill>
                          <a:effectLst/>
                          <a:latin typeface="+mn-lt"/>
                          <a:cs typeface="Arial" pitchFamily="34" charset="0"/>
                        </a:rPr>
                        <a:t>(31)</a:t>
                      </a:r>
                      <a:endParaRPr lang="en-ZA" sz="1100" b="0"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6"/>
                  </a:ext>
                </a:extLst>
              </a:tr>
              <a:tr h="212775">
                <a:tc>
                  <a:txBody>
                    <a:bodyPr/>
                    <a:lstStyle/>
                    <a:p>
                      <a:pPr algn="l" rtl="0" fontAlgn="ctr"/>
                      <a:r>
                        <a:rPr lang="en-ZA" sz="1100" b="0" i="0" u="none" strike="noStrike" dirty="0" smtClean="0">
                          <a:solidFill>
                            <a:srgbClr val="000000"/>
                          </a:solidFill>
                          <a:effectLst/>
                          <a:latin typeface="+mn-lt"/>
                          <a:cs typeface="Arial" pitchFamily="34" charset="0"/>
                        </a:rPr>
                        <a:t>Higher Education Institutions</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100" b="0" i="0" u="none" strike="noStrike" dirty="0" smtClean="0">
                          <a:solidFill>
                            <a:schemeClr val="tx1"/>
                          </a:solidFill>
                          <a:effectLst/>
                          <a:latin typeface="+mn-lt"/>
                          <a:cs typeface="Arial" pitchFamily="34" charset="0"/>
                        </a:rPr>
                        <a:t>7 128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7 128</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1 900</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100" b="0" i="0" u="none" strike="noStrike" dirty="0" smtClean="0">
                          <a:solidFill>
                            <a:schemeClr val="tx1"/>
                          </a:solidFill>
                          <a:effectLst/>
                          <a:latin typeface="+mn-lt"/>
                          <a:cs typeface="Arial" pitchFamily="34" charset="0"/>
                        </a:rPr>
                        <a:t>1 900</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100" b="0" i="0" u="none" strike="noStrike" dirty="0" smtClean="0">
                          <a:solidFill>
                            <a:schemeClr val="tx1"/>
                          </a:solidFill>
                          <a:effectLst/>
                          <a:latin typeface="+mn-lt"/>
                          <a:cs typeface="Arial" pitchFamily="34" charset="0"/>
                        </a:rPr>
                        <a:t>0%</a:t>
                      </a: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7"/>
                  </a:ext>
                </a:extLst>
              </a:tr>
              <a:tr h="212775">
                <a:tc>
                  <a:txBody>
                    <a:bodyPr/>
                    <a:lstStyle/>
                    <a:p>
                      <a:pPr algn="l" rtl="0" fontAlgn="ctr"/>
                      <a:r>
                        <a:rPr lang="en-US" sz="1100" b="0" i="0" u="none" strike="noStrike" dirty="0" smtClean="0">
                          <a:solidFill>
                            <a:srgbClr val="000000"/>
                          </a:solidFill>
                          <a:effectLst/>
                          <a:latin typeface="+mn-lt"/>
                          <a:cs typeface="Arial" pitchFamily="34" charset="0"/>
                        </a:rPr>
                        <a:t>Interest and rent on land</a:t>
                      </a:r>
                      <a:endParaRPr lang="en-ZA" sz="1100" b="0"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8 887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100" b="0" i="0" u="none" strike="noStrike" dirty="0" smtClean="0">
                          <a:solidFill>
                            <a:schemeClr val="tx1"/>
                          </a:solidFill>
                          <a:effectLst/>
                          <a:latin typeface="+mn-lt"/>
                          <a:cs typeface="Arial" pitchFamily="34" charset="0"/>
                        </a:rPr>
                        <a:t>(8 887)</a:t>
                      </a:r>
                      <a:endParaRPr lang="en-ZA" sz="1100" b="0"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endParaRPr lang="en-ZA" sz="1100" b="0"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8"/>
                  </a:ext>
                </a:extLst>
              </a:tr>
              <a:tr h="348673">
                <a:tc>
                  <a:txBody>
                    <a:bodyPr/>
                    <a:lstStyle/>
                    <a:p>
                      <a:r>
                        <a:rPr lang="en-ZA" sz="1200" b="1" dirty="0" smtClean="0"/>
                        <a:t>Total</a:t>
                      </a:r>
                      <a:endParaRPr lang="en-ZA" sz="1200" b="1" dirty="0"/>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00" b="1" i="0" u="none" strike="noStrike" dirty="0" smtClean="0">
                          <a:solidFill>
                            <a:schemeClr val="tx1"/>
                          </a:solidFill>
                          <a:effectLst/>
                          <a:latin typeface="+mn-lt"/>
                          <a:cs typeface="Arial" pitchFamily="34" charset="0"/>
                        </a:rPr>
                        <a:t>4 372 264</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mn-lt"/>
                          <a:cs typeface="Arial" pitchFamily="34" charset="0"/>
                        </a:rPr>
                        <a:t>919 122</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mn-lt"/>
                          <a:cs typeface="Arial" pitchFamily="34" charset="0"/>
                        </a:rPr>
                        <a:t>3</a:t>
                      </a:r>
                      <a:r>
                        <a:rPr lang="en-US" sz="1200" b="1" i="0" u="none" strike="noStrike" baseline="0" dirty="0" smtClean="0">
                          <a:solidFill>
                            <a:schemeClr val="tx1"/>
                          </a:solidFill>
                          <a:effectLst/>
                          <a:latin typeface="+mn-lt"/>
                          <a:cs typeface="Arial" pitchFamily="34" charset="0"/>
                        </a:rPr>
                        <a:t> 453 142</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1" i="0" u="none" strike="noStrike" dirty="0" smtClean="0">
                          <a:solidFill>
                            <a:schemeClr val="tx1"/>
                          </a:solidFill>
                          <a:effectLst/>
                          <a:latin typeface="+mn-lt"/>
                          <a:cs typeface="Arial" pitchFamily="34" charset="0"/>
                        </a:rPr>
                        <a:t>21%</a:t>
                      </a:r>
                      <a:endParaRPr lang="en-ZA" sz="1200" b="1" i="0" u="none" strike="noStrike" dirty="0">
                        <a:solidFill>
                          <a:schemeClr val="tx1"/>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mn-lt"/>
                          <a:cs typeface="Arial" pitchFamily="34" charset="0"/>
                        </a:rPr>
                        <a:t>1 047 495</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mn-lt"/>
                          <a:cs typeface="Arial" pitchFamily="34" charset="0"/>
                        </a:rPr>
                        <a:t>919 122</a:t>
                      </a:r>
                      <a:endParaRPr lang="en-ZA" sz="1200" b="1" i="0" u="none" strike="noStrike" dirty="0">
                        <a:solidFill>
                          <a:schemeClr val="tx1"/>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mn-lt"/>
                          <a:cs typeface="Arial" pitchFamily="34" charset="0"/>
                        </a:rPr>
                        <a:t>128 373</a:t>
                      </a:r>
                      <a:endParaRPr lang="en-ZA" sz="1200" b="1" i="0" u="none" strike="noStrike" dirty="0">
                        <a:solidFill>
                          <a:srgbClr val="000000"/>
                        </a:solidFill>
                        <a:effectLst/>
                        <a:latin typeface="+mn-lt"/>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1" i="0" u="none" strike="noStrike" dirty="0" smtClean="0">
                          <a:solidFill>
                            <a:srgbClr val="000000"/>
                          </a:solidFill>
                          <a:effectLst/>
                          <a:latin typeface="+mn-lt"/>
                          <a:cs typeface="Arial" pitchFamily="34" charset="0"/>
                        </a:rPr>
                        <a:t>88%</a:t>
                      </a:r>
                      <a:endParaRPr lang="en-ZA" sz="1200" b="1" i="0" u="none" strike="noStrike" dirty="0">
                        <a:solidFill>
                          <a:srgbClr val="000000"/>
                        </a:solidFill>
                        <a:effectLst/>
                        <a:latin typeface="+mn-lt"/>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9"/>
                  </a:ext>
                </a:extLst>
              </a:tr>
            </a:tbl>
          </a:graphicData>
        </a:graphic>
      </p:graphicFrame>
      <p:sp>
        <p:nvSpPr>
          <p:cNvPr id="8" name="Slide Number Placeholder 5"/>
          <p:cNvSpPr txBox="1">
            <a:spLocks/>
          </p:cNvSpPr>
          <p:nvPr/>
        </p:nvSpPr>
        <p:spPr>
          <a:xfrm>
            <a:off x="8642684" y="5589240"/>
            <a:ext cx="3048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200" dirty="0" smtClean="0"/>
          </a:p>
        </p:txBody>
      </p:sp>
      <p:sp>
        <p:nvSpPr>
          <p:cNvPr id="3" name="Up-Down Arrow 2"/>
          <p:cNvSpPr/>
          <p:nvPr/>
        </p:nvSpPr>
        <p:spPr>
          <a:xfrm>
            <a:off x="5667365" y="989290"/>
            <a:ext cx="45719" cy="49736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2743425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568952" cy="710952"/>
          </a:xfrm>
        </p:spPr>
        <p:txBody>
          <a:bodyPr>
            <a:normAutofit/>
          </a:bodyPr>
          <a:lstStyle/>
          <a:p>
            <a:pPr algn="ctr"/>
            <a:r>
              <a:rPr lang="en-ZA" sz="2800" dirty="0" smtClean="0">
                <a:latin typeface="+mj-lt"/>
              </a:rPr>
              <a:t>PERFORMANCE OVERVIEW</a:t>
            </a:r>
            <a:endParaRPr lang="en-ZA" sz="2800" dirty="0">
              <a:solidFill>
                <a:srgbClr val="00B0F0"/>
              </a:solidFill>
              <a:latin typeface="+mj-lt"/>
            </a:endParaRPr>
          </a:p>
        </p:txBody>
      </p:sp>
      <p:sp>
        <p:nvSpPr>
          <p:cNvPr id="3" name="Content Placeholder 2"/>
          <p:cNvSpPr>
            <a:spLocks noGrp="1"/>
          </p:cNvSpPr>
          <p:nvPr>
            <p:ph idx="1"/>
          </p:nvPr>
        </p:nvSpPr>
        <p:spPr>
          <a:xfrm>
            <a:off x="58111" y="476672"/>
            <a:ext cx="8928992" cy="5616624"/>
          </a:xfrm>
        </p:spPr>
        <p:txBody>
          <a:bodyPr>
            <a:noAutofit/>
          </a:bodyPr>
          <a:lstStyle/>
          <a:p>
            <a:pPr marL="0" indent="0" algn="just">
              <a:lnSpc>
                <a:spcPct val="150000"/>
              </a:lnSpc>
              <a:buNone/>
            </a:pPr>
            <a:r>
              <a:rPr lang="en-ZA" sz="1800" b="0" dirty="0" smtClean="0">
                <a:solidFill>
                  <a:schemeClr val="tx1"/>
                </a:solidFill>
                <a:latin typeface="+mj-lt"/>
                <a:cs typeface="Arial" panose="020B0604020202020204" pitchFamily="34" charset="0"/>
              </a:rPr>
              <a:t>The </a:t>
            </a:r>
            <a:r>
              <a:rPr lang="en-ZA" sz="1800" b="0" dirty="0">
                <a:solidFill>
                  <a:schemeClr val="tx1"/>
                </a:solidFill>
                <a:latin typeface="+mj-lt"/>
                <a:cs typeface="Arial" panose="020B0604020202020204" pitchFamily="34" charset="0"/>
              </a:rPr>
              <a:t>Department planned to implement and achieve </a:t>
            </a:r>
            <a:r>
              <a:rPr lang="en-ZA" sz="1800" b="0" dirty="0" smtClean="0">
                <a:solidFill>
                  <a:schemeClr val="tx1"/>
                </a:solidFill>
                <a:latin typeface="+mj-lt"/>
                <a:cs typeface="Arial" panose="020B0604020202020204" pitchFamily="34" charset="0"/>
              </a:rPr>
              <a:t>27 </a:t>
            </a:r>
            <a:r>
              <a:rPr lang="en-ZA" sz="1800" b="0" dirty="0">
                <a:solidFill>
                  <a:schemeClr val="tx1"/>
                </a:solidFill>
                <a:latin typeface="+mj-lt"/>
                <a:cs typeface="Arial" panose="020B0604020202020204" pitchFamily="34" charset="0"/>
              </a:rPr>
              <a:t>performance targets between </a:t>
            </a:r>
            <a:r>
              <a:rPr lang="en-ZA" sz="1800" b="0" dirty="0" smtClean="0">
                <a:solidFill>
                  <a:schemeClr val="tx1"/>
                </a:solidFill>
                <a:latin typeface="+mj-lt"/>
                <a:cs typeface="Arial" panose="020B0604020202020204" pitchFamily="34" charset="0"/>
              </a:rPr>
              <a:t>01 April  2018  </a:t>
            </a:r>
            <a:r>
              <a:rPr lang="en-ZA" sz="1800" b="0" dirty="0">
                <a:solidFill>
                  <a:schemeClr val="tx1"/>
                </a:solidFill>
                <a:latin typeface="+mj-lt"/>
                <a:cs typeface="Arial" panose="020B0604020202020204" pitchFamily="34" charset="0"/>
              </a:rPr>
              <a:t>to </a:t>
            </a:r>
            <a:r>
              <a:rPr lang="en-ZA" sz="1800" b="0" dirty="0" smtClean="0">
                <a:solidFill>
                  <a:schemeClr val="tx1"/>
                </a:solidFill>
                <a:latin typeface="+mj-lt"/>
                <a:cs typeface="Arial" panose="020B0604020202020204" pitchFamily="34" charset="0"/>
              </a:rPr>
              <a:t>30 June 2018 , </a:t>
            </a:r>
            <a:r>
              <a:rPr lang="en-ZA" sz="1800" b="0" dirty="0">
                <a:solidFill>
                  <a:schemeClr val="tx1"/>
                </a:solidFill>
                <a:latin typeface="+mj-lt"/>
                <a:cs typeface="Arial" panose="020B0604020202020204" pitchFamily="34" charset="0"/>
              </a:rPr>
              <a:t>however </a:t>
            </a:r>
            <a:r>
              <a:rPr lang="en-ZA" sz="1800" b="0" dirty="0" smtClean="0">
                <a:solidFill>
                  <a:schemeClr val="tx1"/>
                </a:solidFill>
                <a:latin typeface="+mj-lt"/>
                <a:cs typeface="Arial" panose="020B0604020202020204" pitchFamily="34" charset="0"/>
              </a:rPr>
              <a:t>24 </a:t>
            </a:r>
            <a:r>
              <a:rPr lang="en-ZA" sz="1800" b="0" dirty="0">
                <a:solidFill>
                  <a:schemeClr val="tx1"/>
                </a:solidFill>
                <a:latin typeface="+mj-lt"/>
                <a:cs typeface="Arial" panose="020B0604020202020204" pitchFamily="34" charset="0"/>
              </a:rPr>
              <a:t>(</a:t>
            </a:r>
            <a:r>
              <a:rPr lang="en-ZA" sz="1800" b="0" dirty="0" smtClean="0">
                <a:solidFill>
                  <a:schemeClr val="tx1"/>
                </a:solidFill>
                <a:latin typeface="+mj-lt"/>
                <a:cs typeface="Arial" panose="020B0604020202020204" pitchFamily="34" charset="0"/>
              </a:rPr>
              <a:t>89%) </a:t>
            </a:r>
            <a:r>
              <a:rPr lang="en-ZA" sz="1800" b="0" dirty="0">
                <a:solidFill>
                  <a:schemeClr val="tx1"/>
                </a:solidFill>
                <a:latin typeface="+mj-lt"/>
                <a:cs typeface="Arial" panose="020B0604020202020204" pitchFamily="34" charset="0"/>
              </a:rPr>
              <a:t>of those were achieved and </a:t>
            </a:r>
            <a:r>
              <a:rPr lang="en-ZA" sz="1800" b="0" dirty="0" smtClean="0">
                <a:solidFill>
                  <a:schemeClr val="tx1"/>
                </a:solidFill>
                <a:latin typeface="+mj-lt"/>
                <a:cs typeface="Arial" panose="020B0604020202020204" pitchFamily="34" charset="0"/>
              </a:rPr>
              <a:t>3 </a:t>
            </a:r>
            <a:r>
              <a:rPr lang="en-ZA" sz="1800" b="0" dirty="0">
                <a:solidFill>
                  <a:schemeClr val="tx1"/>
                </a:solidFill>
                <a:latin typeface="+mj-lt"/>
                <a:cs typeface="Arial" panose="020B0604020202020204" pitchFamily="34" charset="0"/>
              </a:rPr>
              <a:t>(</a:t>
            </a:r>
            <a:r>
              <a:rPr lang="en-ZA" sz="1800" b="0" dirty="0" smtClean="0">
                <a:solidFill>
                  <a:schemeClr val="tx1"/>
                </a:solidFill>
                <a:latin typeface="+mj-lt"/>
                <a:cs typeface="Arial" panose="020B0604020202020204" pitchFamily="34" charset="0"/>
              </a:rPr>
              <a:t>11%) </a:t>
            </a:r>
            <a:r>
              <a:rPr lang="en-ZA" sz="1800" b="0" dirty="0">
                <a:solidFill>
                  <a:schemeClr val="tx1"/>
                </a:solidFill>
                <a:latin typeface="+mj-lt"/>
                <a:cs typeface="Arial" panose="020B0604020202020204" pitchFamily="34" charset="0"/>
              </a:rPr>
              <a:t>were not achieved. Below </a:t>
            </a:r>
            <a:r>
              <a:rPr lang="en-ZA" sz="1800" b="0" dirty="0" smtClean="0">
                <a:solidFill>
                  <a:schemeClr val="tx1"/>
                </a:solidFill>
                <a:latin typeface="+mj-lt"/>
                <a:cs typeface="Arial" panose="020B0604020202020204" pitchFamily="34" charset="0"/>
              </a:rPr>
              <a:t>were contributing factors to non achievement:</a:t>
            </a:r>
          </a:p>
          <a:p>
            <a:pPr algn="just">
              <a:lnSpc>
                <a:spcPct val="150000"/>
              </a:lnSpc>
              <a:buFont typeface="Wingdings" pitchFamily="2" charset="2"/>
              <a:buChar char="§"/>
            </a:pPr>
            <a:r>
              <a:rPr lang="en-ZA" sz="1800" b="0" dirty="0" smtClean="0">
                <a:solidFill>
                  <a:srgbClr val="000000"/>
                </a:solidFill>
                <a:latin typeface="+mj-lt"/>
                <a:ea typeface="Times New Roman" panose="02020603050405020304" pitchFamily="18" charset="0"/>
                <a:cs typeface="Calibri" panose="020F0502020204030204" pitchFamily="34" charset="0"/>
              </a:rPr>
              <a:t>Approved </a:t>
            </a:r>
            <a:r>
              <a:rPr lang="en-ZA" sz="1800" b="0" dirty="0">
                <a:solidFill>
                  <a:srgbClr val="000000"/>
                </a:solidFill>
                <a:latin typeface="+mj-lt"/>
                <a:ea typeface="Times New Roman" panose="02020603050405020304" pitchFamily="18" charset="0"/>
                <a:cs typeface="Calibri" panose="020F0502020204030204" pitchFamily="34" charset="0"/>
              </a:rPr>
              <a:t>feasibility and due diligence reports on amalgamation of DAC public </a:t>
            </a:r>
            <a:r>
              <a:rPr lang="en-ZA" sz="1800" b="0" dirty="0" smtClean="0">
                <a:solidFill>
                  <a:srgbClr val="000000"/>
                </a:solidFill>
                <a:latin typeface="+mj-lt"/>
                <a:ea typeface="Times New Roman" panose="02020603050405020304" pitchFamily="18" charset="0"/>
                <a:cs typeface="Calibri" panose="020F0502020204030204" pitchFamily="34" charset="0"/>
              </a:rPr>
              <a:t>entities - the </a:t>
            </a:r>
            <a:r>
              <a:rPr lang="en-ZA" sz="1800" b="0" dirty="0">
                <a:solidFill>
                  <a:srgbClr val="000000"/>
                </a:solidFill>
                <a:latin typeface="+mj-lt"/>
                <a:ea typeface="Times New Roman" panose="02020603050405020304" pitchFamily="18" charset="0"/>
                <a:cs typeface="Calibri" panose="020F0502020204030204" pitchFamily="34" charset="0"/>
              </a:rPr>
              <a:t>market quoted above the threshold of the budgeted </a:t>
            </a:r>
            <a:r>
              <a:rPr lang="en-ZA" sz="1800" b="0" dirty="0" smtClean="0">
                <a:solidFill>
                  <a:srgbClr val="000000"/>
                </a:solidFill>
                <a:latin typeface="+mj-lt"/>
                <a:ea typeface="Times New Roman" panose="02020603050405020304" pitchFamily="18" charset="0"/>
                <a:cs typeface="Calibri" panose="020F0502020204030204" pitchFamily="34" charset="0"/>
              </a:rPr>
              <a:t>amount.</a:t>
            </a:r>
            <a:endParaRPr lang="en-ZA" sz="1800" b="0" dirty="0">
              <a:solidFill>
                <a:srgbClr val="000000"/>
              </a:solidFill>
              <a:latin typeface="+mj-lt"/>
              <a:ea typeface="Times New Roman" panose="02020603050405020304" pitchFamily="18" charset="0"/>
              <a:cs typeface="Calibri" panose="020F0502020204030204" pitchFamily="34" charset="0"/>
            </a:endParaRPr>
          </a:p>
          <a:p>
            <a:pPr algn="just">
              <a:lnSpc>
                <a:spcPct val="150000"/>
              </a:lnSpc>
              <a:buFont typeface="Wingdings" pitchFamily="2" charset="2"/>
              <a:buChar char="§"/>
            </a:pPr>
            <a:r>
              <a:rPr lang="en-ZA" sz="1800" b="0" dirty="0" smtClean="0">
                <a:solidFill>
                  <a:srgbClr val="000000"/>
                </a:solidFill>
                <a:latin typeface="+mj-lt"/>
                <a:ea typeface="Times New Roman" panose="02020603050405020304" pitchFamily="18" charset="0"/>
                <a:cs typeface="Calibri" panose="020F0502020204030204" pitchFamily="34" charset="0"/>
              </a:rPr>
              <a:t>Number </a:t>
            </a:r>
            <a:r>
              <a:rPr lang="en-ZA" sz="1800" b="0" dirty="0">
                <a:solidFill>
                  <a:srgbClr val="000000"/>
                </a:solidFill>
                <a:latin typeface="+mj-lt"/>
                <a:ea typeface="Times New Roman" panose="02020603050405020304" pitchFamily="18" charset="0"/>
                <a:cs typeface="Calibri" panose="020F0502020204030204" pitchFamily="34" charset="0"/>
              </a:rPr>
              <a:t>of flags installed in </a:t>
            </a:r>
            <a:r>
              <a:rPr lang="en-ZA" sz="1800" b="0" dirty="0" smtClean="0">
                <a:solidFill>
                  <a:srgbClr val="000000"/>
                </a:solidFill>
                <a:latin typeface="+mj-lt"/>
                <a:ea typeface="Times New Roman" panose="02020603050405020304" pitchFamily="18" charset="0"/>
                <a:cs typeface="Calibri" panose="020F0502020204030204" pitchFamily="34" charset="0"/>
              </a:rPr>
              <a:t>schools - The </a:t>
            </a:r>
            <a:r>
              <a:rPr lang="en-ZA" sz="1800" b="0" dirty="0">
                <a:solidFill>
                  <a:srgbClr val="000000"/>
                </a:solidFill>
                <a:latin typeface="+mj-lt"/>
                <a:ea typeface="Times New Roman" panose="02020603050405020304" pitchFamily="18" charset="0"/>
                <a:cs typeface="Calibri" panose="020F0502020204030204" pitchFamily="34" charset="0"/>
              </a:rPr>
              <a:t>process of getting inputs that inform the scope of the project from provinces took longer than envisaged which impacted on the drafting  scope of the </a:t>
            </a:r>
            <a:r>
              <a:rPr lang="en-ZA" sz="1800" b="0" dirty="0" smtClean="0">
                <a:solidFill>
                  <a:srgbClr val="000000"/>
                </a:solidFill>
                <a:latin typeface="+mj-lt"/>
                <a:ea typeface="Times New Roman" panose="02020603050405020304" pitchFamily="18" charset="0"/>
                <a:cs typeface="Calibri" panose="020F0502020204030204" pitchFamily="34" charset="0"/>
              </a:rPr>
              <a:t>project.</a:t>
            </a:r>
          </a:p>
          <a:p>
            <a:pPr algn="just">
              <a:lnSpc>
                <a:spcPct val="150000"/>
              </a:lnSpc>
              <a:buFont typeface="Wingdings" pitchFamily="2" charset="2"/>
              <a:buChar char="§"/>
            </a:pPr>
            <a:r>
              <a:rPr lang="en-ZA" sz="1800" b="0" dirty="0">
                <a:solidFill>
                  <a:srgbClr val="000000"/>
                </a:solidFill>
                <a:latin typeface="+mj-lt"/>
                <a:cs typeface="Arial" panose="020B0604020202020204" pitchFamily="34" charset="0"/>
              </a:rPr>
              <a:t>Feasibility study report on Resistance </a:t>
            </a:r>
            <a:r>
              <a:rPr lang="en-ZA" sz="1800" b="0" dirty="0" smtClean="0">
                <a:solidFill>
                  <a:srgbClr val="000000"/>
                </a:solidFill>
                <a:latin typeface="+mj-lt"/>
                <a:cs typeface="Arial" panose="020B0604020202020204" pitchFamily="34" charset="0"/>
              </a:rPr>
              <a:t>and Liberation </a:t>
            </a:r>
            <a:r>
              <a:rPr lang="en-ZA" sz="1800" b="0" dirty="0">
                <a:solidFill>
                  <a:srgbClr val="000000"/>
                </a:solidFill>
                <a:latin typeface="+mj-lt"/>
                <a:cs typeface="Arial" panose="020B0604020202020204" pitchFamily="34" charset="0"/>
              </a:rPr>
              <a:t>Movements </a:t>
            </a:r>
            <a:r>
              <a:rPr lang="en-ZA" sz="1800" b="0" dirty="0" smtClean="0">
                <a:solidFill>
                  <a:srgbClr val="000000"/>
                </a:solidFill>
                <a:latin typeface="+mj-lt"/>
                <a:cs typeface="Arial" panose="020B0604020202020204" pitchFamily="34" charset="0"/>
              </a:rPr>
              <a:t>Museum completed - </a:t>
            </a:r>
            <a:r>
              <a:rPr lang="en-ZA" sz="1800" b="0" dirty="0">
                <a:solidFill>
                  <a:schemeClr val="tx1"/>
                </a:solidFill>
                <a:latin typeface="+mn-lt"/>
              </a:rPr>
              <a:t>the </a:t>
            </a:r>
            <a:r>
              <a:rPr lang="en-ZA" sz="1800" b="0" dirty="0" smtClean="0">
                <a:solidFill>
                  <a:schemeClr val="tx1"/>
                </a:solidFill>
                <a:latin typeface="+mn-lt"/>
              </a:rPr>
              <a:t>in-depth </a:t>
            </a:r>
            <a:r>
              <a:rPr lang="en-ZA" sz="1800" b="0" dirty="0">
                <a:solidFill>
                  <a:schemeClr val="tx1"/>
                </a:solidFill>
                <a:latin typeface="+mn-lt"/>
              </a:rPr>
              <a:t>technicality of the </a:t>
            </a:r>
            <a:r>
              <a:rPr lang="en-ZA" sz="1800" b="0" dirty="0" smtClean="0">
                <a:solidFill>
                  <a:schemeClr val="tx1"/>
                </a:solidFill>
                <a:latin typeface="+mn-lt"/>
              </a:rPr>
              <a:t>TORs </a:t>
            </a:r>
            <a:r>
              <a:rPr lang="en-ZA" sz="1800" b="0" dirty="0">
                <a:solidFill>
                  <a:schemeClr val="tx1"/>
                </a:solidFill>
                <a:latin typeface="+mn-lt"/>
              </a:rPr>
              <a:t>for the appointment of the service provider to undertake the Feasibility Study for the establishment of the </a:t>
            </a:r>
            <a:r>
              <a:rPr lang="en-ZA" sz="1800" b="0" dirty="0" smtClean="0">
                <a:solidFill>
                  <a:schemeClr val="tx1"/>
                </a:solidFill>
                <a:latin typeface="+mn-lt"/>
              </a:rPr>
              <a:t>RLMM required external expertise, as a result dependency on external stakeholders caused delays </a:t>
            </a:r>
            <a:endParaRPr lang="en-ZA" sz="1800" b="0" dirty="0" smtClean="0">
              <a:solidFill>
                <a:schemeClr val="tx1"/>
              </a:solidFill>
              <a:latin typeface="+mn-lt"/>
              <a:cs typeface="Arial" panose="020B0604020202020204" pitchFamily="34" charset="0"/>
            </a:endParaRPr>
          </a:p>
        </p:txBody>
      </p:sp>
      <p:sp>
        <p:nvSpPr>
          <p:cNvPr id="5" name="Slide Number Placeholder 2"/>
          <p:cNvSpPr>
            <a:spLocks noGrp="1"/>
          </p:cNvSpPr>
          <p:nvPr>
            <p:ph type="sldNum" sz="quarter" idx="4"/>
          </p:nvPr>
        </p:nvSpPr>
        <p:spPr>
          <a:xfrm>
            <a:off x="8028384" y="6165304"/>
            <a:ext cx="609600" cy="365125"/>
          </a:xfrm>
        </p:spPr>
        <p:txBody>
          <a:bodyPr/>
          <a:lstStyle/>
          <a:p>
            <a:r>
              <a:rPr lang="en-ZA" sz="1000" b="1" dirty="0">
                <a:solidFill>
                  <a:schemeClr val="tx1"/>
                </a:solidFill>
                <a:ea typeface="Verdana" pitchFamily="34" charset="0"/>
                <a:cs typeface="Verdana" pitchFamily="34" charset="0"/>
              </a:rPr>
              <a:t>3</a:t>
            </a:r>
            <a:r>
              <a:rPr lang="en-ZA" sz="1000" b="1" dirty="0" smtClean="0">
                <a:solidFill>
                  <a:schemeClr val="tx1"/>
                </a:solidFill>
                <a:ea typeface="Verdana" pitchFamily="34" charset="0"/>
                <a:cs typeface="Verdana" pitchFamily="34" charset="0"/>
              </a:rPr>
              <a:t>.</a:t>
            </a:r>
          </a:p>
        </p:txBody>
      </p:sp>
    </p:spTree>
    <p:extLst>
      <p:ext uri="{BB962C8B-B14F-4D97-AF65-F5344CB8AC3E}">
        <p14:creationId xmlns:p14="http://schemas.microsoft.com/office/powerpoint/2010/main" xmlns="" val="15387082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872" y="209358"/>
            <a:ext cx="8352928" cy="648072"/>
          </a:xfrm>
          <a:ln>
            <a:solidFill>
              <a:srgbClr val="F5E7C3"/>
            </a:solidFill>
          </a:ln>
        </p:spPr>
        <p:txBody>
          <a:bodyPr>
            <a:noAutofit/>
          </a:bodyPr>
          <a:lstStyle/>
          <a:p>
            <a:pPr marL="0" lvl="0" indent="0" algn="ctr" defTabSz="457200" eaLnBrk="0" fontAlgn="base" hangingPunct="0">
              <a:spcAft>
                <a:spcPct val="0"/>
              </a:spcAft>
              <a:buNone/>
              <a:defRPr/>
            </a:pPr>
            <a:r>
              <a:rPr lang="en-ZA" sz="1800" dirty="0" smtClean="0">
                <a:solidFill>
                  <a:srgbClr val="C0504D">
                    <a:lumMod val="75000"/>
                  </a:srgbClr>
                </a:solidFill>
                <a:latin typeface="Calibri"/>
                <a:ea typeface="Gill Sans"/>
                <a:cs typeface="Arial" pitchFamily="34" charset="0"/>
              </a:rPr>
              <a:t>QUARTERLY PROJECTED BUDGET VERSUS EXPENDITURE PER ECONOMIC CLASSIFICATION DEPICTED ON A GRAPH</a:t>
            </a:r>
            <a:endParaRPr lang="en-US" sz="1800" dirty="0" smtClean="0">
              <a:solidFill>
                <a:srgbClr val="C0504D">
                  <a:lumMod val="75000"/>
                </a:srgbClr>
              </a:solidFill>
              <a:latin typeface="Calibri"/>
              <a:ea typeface="Gill Sans"/>
              <a:cs typeface="Arial" pitchFamily="34" charset="0"/>
            </a:endParaRPr>
          </a:p>
          <a:p>
            <a:pPr marL="0" indent="0" algn="ctr">
              <a:buNone/>
            </a:pPr>
            <a:endParaRPr lang="en-ZA" dirty="0">
              <a:latin typeface="Arial" pitchFamily="34" charset="0"/>
              <a:cs typeface="Arial" pitchFamily="34" charset="0"/>
            </a:endParaRPr>
          </a:p>
        </p:txBody>
      </p:sp>
      <p:sp>
        <p:nvSpPr>
          <p:cNvPr id="4" name="Slide Number Placeholder 3"/>
          <p:cNvSpPr>
            <a:spLocks noGrp="1"/>
          </p:cNvSpPr>
          <p:nvPr>
            <p:ph type="sldNum" sz="quarter" idx="4"/>
          </p:nvPr>
        </p:nvSpPr>
        <p:spPr>
          <a:xfrm>
            <a:off x="8077200" y="6172200"/>
            <a:ext cx="609600" cy="365125"/>
          </a:xfrm>
        </p:spPr>
        <p:txBody>
          <a:bodyPr/>
          <a:lstStyle/>
          <a:p>
            <a:r>
              <a:rPr lang="en-ZA" sz="1100" b="1" dirty="0" smtClean="0"/>
              <a:t>30.</a:t>
            </a:r>
          </a:p>
        </p:txBody>
      </p:sp>
      <p:graphicFrame>
        <p:nvGraphicFramePr>
          <p:cNvPr id="5" name="Chart 4"/>
          <p:cNvGraphicFramePr>
            <a:graphicFrameLocks/>
          </p:cNvGraphicFramePr>
          <p:nvPr>
            <p:extLst>
              <p:ext uri="{D42A27DB-BD31-4B8C-83A1-F6EECF244321}">
                <p14:modId xmlns:p14="http://schemas.microsoft.com/office/powerpoint/2010/main" xmlns="" val="879458598"/>
              </p:ext>
            </p:extLst>
          </p:nvPr>
        </p:nvGraphicFramePr>
        <p:xfrm>
          <a:off x="323528" y="1022164"/>
          <a:ext cx="8280919" cy="48205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508842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sz="1100" b="1" dirty="0" smtClean="0"/>
              <a:t>31.</a:t>
            </a:r>
            <a:endParaRPr lang="en-ZA" sz="1100" b="1" dirty="0" smtClean="0"/>
          </a:p>
        </p:txBody>
      </p:sp>
      <p:sp>
        <p:nvSpPr>
          <p:cNvPr id="5" name="Content Placeholder 4"/>
          <p:cNvSpPr>
            <a:spLocks noGrp="1"/>
          </p:cNvSpPr>
          <p:nvPr>
            <p:ph idx="1"/>
          </p:nvPr>
        </p:nvSpPr>
        <p:spPr>
          <a:xfrm>
            <a:off x="755576" y="1628801"/>
            <a:ext cx="7778824" cy="3096344"/>
          </a:xfrm>
        </p:spPr>
        <p:txBody>
          <a:bodyPr>
            <a:normAutofit/>
          </a:bodyPr>
          <a:lstStyle/>
          <a:p>
            <a:pPr marL="0" indent="0" algn="ctr">
              <a:buNone/>
            </a:pPr>
            <a:r>
              <a:rPr lang="en-US" sz="2800" dirty="0" smtClean="0">
                <a:solidFill>
                  <a:srgbClr val="B77727"/>
                </a:solidFill>
                <a:latin typeface="+mn-lt"/>
              </a:rPr>
              <a:t>EXPLANATION OF EXPENDITURE VARIANCE </a:t>
            </a:r>
          </a:p>
          <a:p>
            <a:pPr marL="0" indent="0" algn="ctr">
              <a:buNone/>
            </a:pPr>
            <a:endParaRPr lang="en-US" sz="2800" dirty="0">
              <a:solidFill>
                <a:srgbClr val="B77727"/>
              </a:solidFill>
              <a:latin typeface="+mn-lt"/>
            </a:endParaRPr>
          </a:p>
          <a:p>
            <a:pPr marL="0" indent="0" algn="ctr">
              <a:buNone/>
            </a:pPr>
            <a:r>
              <a:rPr lang="en-US" sz="2800" dirty="0" smtClean="0">
                <a:solidFill>
                  <a:srgbClr val="B77727"/>
                </a:solidFill>
                <a:latin typeface="+mn-lt"/>
              </a:rPr>
              <a:t>ON QUARTERLY PROJECTED BUDGET </a:t>
            </a:r>
          </a:p>
          <a:p>
            <a:pPr marL="0" indent="0" algn="ctr">
              <a:buNone/>
            </a:pPr>
            <a:endParaRPr lang="en-US" sz="2800" dirty="0" smtClean="0">
              <a:solidFill>
                <a:srgbClr val="B77727"/>
              </a:solidFill>
              <a:latin typeface="+mn-lt"/>
            </a:endParaRPr>
          </a:p>
          <a:p>
            <a:pPr marL="0" indent="0" algn="ctr">
              <a:buNone/>
            </a:pPr>
            <a:r>
              <a:rPr lang="en-US" sz="2800" dirty="0" smtClean="0">
                <a:solidFill>
                  <a:srgbClr val="B77727"/>
                </a:solidFill>
                <a:latin typeface="+mn-lt"/>
              </a:rPr>
              <a:t>PER ECONOMIC CLASSIFICATION</a:t>
            </a:r>
            <a:endParaRPr lang="en-ZA" sz="2800" dirty="0">
              <a:solidFill>
                <a:srgbClr val="B77727"/>
              </a:solidFill>
              <a:latin typeface="+mn-lt"/>
            </a:endParaRPr>
          </a:p>
        </p:txBody>
      </p:sp>
    </p:spTree>
    <p:extLst>
      <p:ext uri="{BB962C8B-B14F-4D97-AF65-F5344CB8AC3E}">
        <p14:creationId xmlns:p14="http://schemas.microsoft.com/office/powerpoint/2010/main" xmlns="" val="3261083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251519" y="832688"/>
          <a:ext cx="8568953" cy="5044584"/>
        </p:xfrm>
        <a:graphic>
          <a:graphicData uri="http://schemas.openxmlformats.org/drawingml/2006/table">
            <a:tbl>
              <a:tblPr firstRow="1" bandRow="1">
                <a:tableStyleId>{5C22544A-7EE6-4342-B048-85BDC9FD1C3A}</a:tableStyleId>
              </a:tblPr>
              <a:tblGrid>
                <a:gridCol w="1557992">
                  <a:extLst>
                    <a:ext uri="{9D8B030D-6E8A-4147-A177-3AD203B41FA5}">
                      <a16:colId xmlns="" xmlns:a16="http://schemas.microsoft.com/office/drawing/2014/main" val="20000"/>
                    </a:ext>
                  </a:extLst>
                </a:gridCol>
                <a:gridCol w="2690481">
                  <a:extLst>
                    <a:ext uri="{9D8B030D-6E8A-4147-A177-3AD203B41FA5}">
                      <a16:colId xmlns="" xmlns:a16="http://schemas.microsoft.com/office/drawing/2014/main" val="20001"/>
                    </a:ext>
                  </a:extLst>
                </a:gridCol>
                <a:gridCol w="4320480">
                  <a:extLst>
                    <a:ext uri="{9D8B030D-6E8A-4147-A177-3AD203B41FA5}">
                      <a16:colId xmlns="" xmlns:a16="http://schemas.microsoft.com/office/drawing/2014/main" val="20002"/>
                    </a:ext>
                  </a:extLst>
                </a:gridCol>
              </a:tblGrid>
              <a:tr h="1013975">
                <a:tc>
                  <a:txBody>
                    <a:bodyPr/>
                    <a:lstStyle/>
                    <a:p>
                      <a:r>
                        <a:rPr lang="en-US" sz="1700" dirty="0" smtClean="0">
                          <a:latin typeface="+mn-lt"/>
                          <a:cs typeface="Arial" pitchFamily="34" charset="0"/>
                        </a:rPr>
                        <a:t>Economic classification </a:t>
                      </a:r>
                    </a:p>
                  </a:txBody>
                  <a:tcPr marL="91446" marR="91446" marT="45714" marB="45714">
                    <a:solidFill>
                      <a:srgbClr val="B77727"/>
                    </a:solidFill>
                  </a:tcPr>
                </a:tc>
                <a:tc>
                  <a:txBody>
                    <a:bodyPr/>
                    <a:lstStyle/>
                    <a:p>
                      <a:pPr algn="l"/>
                      <a:r>
                        <a:rPr lang="en-US" sz="1700" dirty="0" smtClean="0">
                          <a:latin typeface="+mn-lt"/>
                          <a:cs typeface="Arial" pitchFamily="34" charset="0"/>
                        </a:rPr>
                        <a:t>Description</a:t>
                      </a:r>
                      <a:r>
                        <a:rPr lang="en-US" sz="1700" baseline="0" dirty="0" smtClean="0">
                          <a:latin typeface="+mn-lt"/>
                          <a:cs typeface="Arial" pitchFamily="34" charset="0"/>
                        </a:rPr>
                        <a:t> of the line item</a:t>
                      </a:r>
                      <a:endParaRPr lang="en-US" sz="1700" dirty="0" smtClean="0">
                        <a:latin typeface="+mn-lt"/>
                        <a:cs typeface="Arial" pitchFamily="34" charset="0"/>
                      </a:endParaRPr>
                    </a:p>
                  </a:txBody>
                  <a:tcPr marL="91446" marR="91446" marT="45714" marB="45714">
                    <a:solidFill>
                      <a:srgbClr val="B77727"/>
                    </a:solidFill>
                  </a:tcPr>
                </a:tc>
                <a:tc>
                  <a:txBody>
                    <a:bodyPr/>
                    <a:lstStyle/>
                    <a:p>
                      <a:pPr algn="ctr"/>
                      <a:r>
                        <a:rPr lang="en-US" sz="1700" dirty="0" smtClean="0">
                          <a:latin typeface="+mn-lt"/>
                          <a:cs typeface="Arial" pitchFamily="34" charset="0"/>
                        </a:rPr>
                        <a:t>Remarks</a:t>
                      </a:r>
                    </a:p>
                  </a:txBody>
                  <a:tcPr marL="91446" marR="91446" marT="45714" marB="45714">
                    <a:solidFill>
                      <a:srgbClr val="B77727"/>
                    </a:solidFill>
                  </a:tcPr>
                </a:tc>
                <a:extLst>
                  <a:ext uri="{0D108BD9-81ED-4DB2-BD59-A6C34878D82A}">
                    <a16:rowId xmlns="" xmlns:a16="http://schemas.microsoft.com/office/drawing/2014/main" val="10000"/>
                  </a:ext>
                </a:extLst>
              </a:tr>
              <a:tr h="4030609">
                <a:tc>
                  <a:txBody>
                    <a:bodyPr/>
                    <a:lstStyle/>
                    <a:p>
                      <a:pPr>
                        <a:lnSpc>
                          <a:spcPct val="100000"/>
                        </a:lnSpc>
                      </a:pPr>
                      <a:r>
                        <a:rPr lang="en-US" sz="1700" b="1" dirty="0" smtClean="0">
                          <a:latin typeface="+mn-lt"/>
                          <a:cs typeface="Arial" pitchFamily="34" charset="0"/>
                        </a:rPr>
                        <a:t>Compensation of Employees</a:t>
                      </a:r>
                      <a:endParaRPr lang="en-ZA" sz="1700" b="1" dirty="0">
                        <a:latin typeface="+mn-lt"/>
                        <a:cs typeface="Arial" pitchFamily="34" charset="0"/>
                      </a:endParaRPr>
                    </a:p>
                  </a:txBody>
                  <a:tcPr marL="91446" marR="91446" marT="45714" marB="45714">
                    <a:solidFill>
                      <a:srgbClr val="F6F3E8"/>
                    </a:solidFill>
                  </a:tcPr>
                </a:tc>
                <a:tc>
                  <a:txBody>
                    <a:bodyPr/>
                    <a:lstStyle/>
                    <a:p>
                      <a:pPr algn="l"/>
                      <a:r>
                        <a:rPr lang="en-US" sz="1700" b="0" dirty="0" smtClean="0">
                          <a:latin typeface="+mn-lt"/>
                          <a:cs typeface="Arial" pitchFamily="34" charset="0"/>
                        </a:rPr>
                        <a:t>The</a:t>
                      </a:r>
                      <a:r>
                        <a:rPr lang="en-US" sz="1700" b="0" baseline="0" dirty="0" smtClean="0">
                          <a:latin typeface="+mn-lt"/>
                          <a:cs typeface="Arial" pitchFamily="34" charset="0"/>
                        </a:rPr>
                        <a:t> line item includes remuneration in cash,  social contributions  by the employer, basic wages and salaries, overtime, remuneration of nightshift, cost of living allowances, house allowances, bonuses, pension, medical aid etc.</a:t>
                      </a:r>
                      <a:endParaRPr lang="en-ZA" sz="1700" b="0" dirty="0">
                        <a:latin typeface="+mn-lt"/>
                        <a:cs typeface="Arial" pitchFamily="34" charset="0"/>
                      </a:endParaRPr>
                    </a:p>
                  </a:txBody>
                  <a:tcPr marL="91446" marR="91446" marT="45714" marB="45714">
                    <a:solidFill>
                      <a:srgbClr val="F6F3E8"/>
                    </a:solidFill>
                  </a:tcPr>
                </a:tc>
                <a:tc>
                  <a:txBody>
                    <a:bodyPr/>
                    <a:lstStyle/>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0" dirty="0" smtClean="0">
                          <a:solidFill>
                            <a:schemeClr val="tx1"/>
                          </a:solidFill>
                          <a:latin typeface="+mn-lt"/>
                          <a:ea typeface="Times New Roman"/>
                          <a:cs typeface="Arial" pitchFamily="34" charset="0"/>
                        </a:rPr>
                        <a:t>An</a:t>
                      </a:r>
                      <a:r>
                        <a:rPr lang="en-ZA" sz="1700" b="0" baseline="0" dirty="0" smtClean="0">
                          <a:solidFill>
                            <a:schemeClr val="tx1"/>
                          </a:solidFill>
                          <a:latin typeface="+mn-lt"/>
                          <a:ea typeface="Times New Roman"/>
                          <a:cs typeface="Arial" pitchFamily="34" charset="0"/>
                        </a:rPr>
                        <a:t> </a:t>
                      </a:r>
                      <a:r>
                        <a:rPr lang="en-ZA" sz="1700" b="0" dirty="0" smtClean="0">
                          <a:solidFill>
                            <a:schemeClr val="tx1"/>
                          </a:solidFill>
                          <a:latin typeface="+mn-lt"/>
                          <a:ea typeface="Times New Roman"/>
                          <a:cs typeface="Arial" pitchFamily="34" charset="0"/>
                        </a:rPr>
                        <a:t>actual expenditure of R55.0</a:t>
                      </a:r>
                      <a:r>
                        <a:rPr lang="en-ZA" sz="1700" b="0" baseline="0" dirty="0" smtClean="0">
                          <a:solidFill>
                            <a:schemeClr val="tx1"/>
                          </a:solidFill>
                          <a:latin typeface="+mn-lt"/>
                          <a:ea typeface="Times New Roman"/>
                          <a:cs typeface="Arial" pitchFamily="34" charset="0"/>
                        </a:rPr>
                        <a:t> million (88%)</a:t>
                      </a:r>
                      <a:r>
                        <a:rPr lang="en-ZA" sz="1700" b="0" dirty="0" smtClean="0">
                          <a:solidFill>
                            <a:schemeClr val="tx1"/>
                          </a:solidFill>
                          <a:latin typeface="+mn-lt"/>
                          <a:ea typeface="Times New Roman"/>
                          <a:cs typeface="Arial" pitchFamily="34" charset="0"/>
                        </a:rPr>
                        <a:t> versus a</a:t>
                      </a:r>
                      <a:r>
                        <a:rPr lang="en-ZA" sz="1700" b="0" baseline="0" dirty="0" smtClean="0">
                          <a:solidFill>
                            <a:schemeClr val="tx1"/>
                          </a:solidFill>
                          <a:latin typeface="+mn-lt"/>
                          <a:ea typeface="Times New Roman"/>
                          <a:cs typeface="Arial" pitchFamily="34" charset="0"/>
                        </a:rPr>
                        <a:t> quarterly </a:t>
                      </a:r>
                      <a:r>
                        <a:rPr lang="en-ZA" sz="1700" b="0" dirty="0" smtClean="0">
                          <a:solidFill>
                            <a:schemeClr val="tx1"/>
                          </a:solidFill>
                          <a:latin typeface="+mn-lt"/>
                          <a:ea typeface="Times New Roman"/>
                          <a:cs typeface="Arial" pitchFamily="34" charset="0"/>
                        </a:rPr>
                        <a:t>projected</a:t>
                      </a:r>
                      <a:r>
                        <a:rPr lang="en-ZA" sz="1700" b="0" baseline="0" dirty="0" smtClean="0">
                          <a:solidFill>
                            <a:schemeClr val="tx1"/>
                          </a:solidFill>
                          <a:latin typeface="+mn-lt"/>
                          <a:ea typeface="Times New Roman"/>
                          <a:cs typeface="Arial" pitchFamily="34" charset="0"/>
                        </a:rPr>
                        <a:t> budget of R62.2 million, </a:t>
                      </a:r>
                      <a:r>
                        <a:rPr lang="en-ZA" sz="1700" b="0" dirty="0" smtClean="0">
                          <a:solidFill>
                            <a:schemeClr val="tx1"/>
                          </a:solidFill>
                          <a:latin typeface="+mn-lt"/>
                          <a:ea typeface="Times New Roman"/>
                          <a:cs typeface="Arial" pitchFamily="34" charset="0"/>
                        </a:rPr>
                        <a:t>was incurred</a:t>
                      </a:r>
                      <a:r>
                        <a:rPr lang="en-ZA" sz="1700" b="0" baseline="0" dirty="0" smtClean="0">
                          <a:solidFill>
                            <a:schemeClr val="tx1"/>
                          </a:solidFill>
                          <a:latin typeface="+mn-lt"/>
                          <a:ea typeface="Times New Roman"/>
                          <a:cs typeface="Arial" pitchFamily="34" charset="0"/>
                        </a:rPr>
                        <a:t> in the 1st quarter.</a:t>
                      </a:r>
                    </a:p>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ZA" sz="1700" b="0" baseline="0" dirty="0" smtClean="0">
                        <a:solidFill>
                          <a:schemeClr val="tx1"/>
                        </a:solidFill>
                        <a:latin typeface="+mn-lt"/>
                        <a:ea typeface="Times New Roman"/>
                        <a:cs typeface="Arial" pitchFamily="34" charset="0"/>
                      </a:endParaRPr>
                    </a:p>
                    <a:p>
                      <a:pPr marL="342900" marR="0" lvl="0" indent="-34290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0" dirty="0" smtClean="0">
                          <a:solidFill>
                            <a:schemeClr val="tx1"/>
                          </a:solidFill>
                          <a:latin typeface="+mn-lt"/>
                          <a:ea typeface="Times New Roman"/>
                          <a:cs typeface="Arial" pitchFamily="34" charset="0"/>
                        </a:rPr>
                        <a:t>The variance is caused by vacant posts in the process of being filled.</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0" dirty="0" smtClean="0">
                        <a:solidFill>
                          <a:schemeClr val="tx1"/>
                        </a:solidFill>
                        <a:latin typeface="+mn-lt"/>
                        <a:ea typeface="Times New Roman"/>
                        <a:cs typeface="Arial" pitchFamily="34" charset="0"/>
                      </a:endParaRP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700" b="0" dirty="0" smtClean="0">
                          <a:solidFill>
                            <a:srgbClr val="FF0000"/>
                          </a:solidFill>
                          <a:latin typeface="+mn-lt"/>
                          <a:ea typeface="Times New Roman"/>
                          <a:cs typeface="Arial" pitchFamily="34" charset="0"/>
                        </a:rPr>
                        <a:t> </a:t>
                      </a:r>
                    </a:p>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700" b="0" baseline="0" dirty="0" smtClean="0">
                        <a:solidFill>
                          <a:schemeClr val="tx1"/>
                        </a:solidFill>
                        <a:latin typeface="+mn-lt"/>
                        <a:ea typeface="Times New Roman"/>
                        <a:cs typeface="Arial" pitchFamily="34" charset="0"/>
                      </a:endParaRPr>
                    </a:p>
                  </a:txBody>
                  <a:tcPr marL="91446" marR="91446" marT="45714" marB="45714">
                    <a:solidFill>
                      <a:srgbClr val="F6F3E8"/>
                    </a:solidFill>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077200" y="6309320"/>
            <a:ext cx="609600" cy="228005"/>
          </a:xfrm>
        </p:spPr>
        <p:txBody>
          <a:bodyPr/>
          <a:lstStyle/>
          <a:p>
            <a:r>
              <a:rPr lang="en-US" sz="1100" b="1" dirty="0" smtClean="0"/>
              <a:t>32.</a:t>
            </a:r>
            <a:endParaRPr lang="en-ZA" sz="1100" b="1" dirty="0" smtClean="0"/>
          </a:p>
        </p:txBody>
      </p:sp>
      <p:sp>
        <p:nvSpPr>
          <p:cNvPr id="5" name="Title 1"/>
          <p:cNvSpPr txBox="1">
            <a:spLocks/>
          </p:cNvSpPr>
          <p:nvPr/>
        </p:nvSpPr>
        <p:spPr>
          <a:xfrm>
            <a:off x="179512" y="172564"/>
            <a:ext cx="8640960" cy="520132"/>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j-lt"/>
              </a:rPr>
              <a:t>Explanation of Expenditure Variance </a:t>
            </a:r>
            <a:r>
              <a:rPr lang="en-ZA" sz="1800" dirty="0" smtClean="0">
                <a:solidFill>
                  <a:schemeClr val="accent6">
                    <a:lumMod val="50000"/>
                  </a:schemeClr>
                </a:solidFill>
                <a:latin typeface="+mj-lt"/>
                <a:cs typeface="Arial" pitchFamily="34" charset="0"/>
              </a:rPr>
              <a:t>Per Economic Classification</a:t>
            </a:r>
          </a:p>
          <a:p>
            <a:pPr algn="ctr"/>
            <a:endParaRPr lang="en-ZA" sz="2000" dirty="0">
              <a:latin typeface="Arial" pitchFamily="34" charset="0"/>
              <a:cs typeface="Arial" pitchFamily="34" charset="0"/>
            </a:endParaRPr>
          </a:p>
        </p:txBody>
      </p:sp>
    </p:spTree>
    <p:extLst>
      <p:ext uri="{BB962C8B-B14F-4D97-AF65-F5344CB8AC3E}">
        <p14:creationId xmlns:p14="http://schemas.microsoft.com/office/powerpoint/2010/main" xmlns="" val="1514442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4225254884"/>
              </p:ext>
            </p:extLst>
          </p:nvPr>
        </p:nvGraphicFramePr>
        <p:xfrm>
          <a:off x="207756" y="1052736"/>
          <a:ext cx="8784975" cy="4774415"/>
        </p:xfrm>
        <a:graphic>
          <a:graphicData uri="http://schemas.openxmlformats.org/drawingml/2006/table">
            <a:tbl>
              <a:tblPr firstRow="1" bandRow="1">
                <a:tableStyleId>{5C22544A-7EE6-4342-B048-85BDC9FD1C3A}</a:tableStyleId>
              </a:tblPr>
              <a:tblGrid>
                <a:gridCol w="1296144">
                  <a:extLst>
                    <a:ext uri="{9D8B030D-6E8A-4147-A177-3AD203B41FA5}">
                      <a16:colId xmlns="" xmlns:a16="http://schemas.microsoft.com/office/drawing/2014/main" val="20000"/>
                    </a:ext>
                  </a:extLst>
                </a:gridCol>
                <a:gridCol w="2160240">
                  <a:extLst>
                    <a:ext uri="{9D8B030D-6E8A-4147-A177-3AD203B41FA5}">
                      <a16:colId xmlns="" xmlns:a16="http://schemas.microsoft.com/office/drawing/2014/main" val="20001"/>
                    </a:ext>
                  </a:extLst>
                </a:gridCol>
                <a:gridCol w="5328591">
                  <a:extLst>
                    <a:ext uri="{9D8B030D-6E8A-4147-A177-3AD203B41FA5}">
                      <a16:colId xmlns="" xmlns:a16="http://schemas.microsoft.com/office/drawing/2014/main" val="20002"/>
                    </a:ext>
                  </a:extLst>
                </a:gridCol>
              </a:tblGrid>
              <a:tr h="526741">
                <a:tc>
                  <a:txBody>
                    <a:bodyPr/>
                    <a:lstStyle/>
                    <a:p>
                      <a:r>
                        <a:rPr lang="en-US" sz="1500" b="1" dirty="0" smtClean="0">
                          <a:latin typeface="+mn-lt"/>
                        </a:rPr>
                        <a:t>Economic classification </a:t>
                      </a:r>
                    </a:p>
                  </a:txBody>
                  <a:tcPr marL="91446" marR="91446" marT="45714" marB="45714">
                    <a:solidFill>
                      <a:srgbClr val="B77727"/>
                    </a:solidFill>
                  </a:tcPr>
                </a:tc>
                <a:tc>
                  <a:txBody>
                    <a:bodyPr/>
                    <a:lstStyle/>
                    <a:p>
                      <a:pPr algn="l"/>
                      <a:r>
                        <a:rPr lang="en-US" sz="1500" b="1" dirty="0" smtClean="0">
                          <a:latin typeface="+mn-lt"/>
                        </a:rPr>
                        <a:t>Description</a:t>
                      </a:r>
                      <a:r>
                        <a:rPr lang="en-US" sz="1500" b="1" baseline="0" dirty="0" smtClean="0">
                          <a:latin typeface="+mn-lt"/>
                        </a:rPr>
                        <a:t> of the line item</a:t>
                      </a:r>
                      <a:endParaRPr lang="en-US" sz="1500" b="1" dirty="0" smtClean="0">
                        <a:latin typeface="+mn-lt"/>
                      </a:endParaRPr>
                    </a:p>
                  </a:txBody>
                  <a:tcPr marL="91446" marR="91446" marT="45714" marB="45714">
                    <a:solidFill>
                      <a:srgbClr val="B77727"/>
                    </a:solidFill>
                  </a:tcPr>
                </a:tc>
                <a:tc>
                  <a:txBody>
                    <a:bodyPr/>
                    <a:lstStyle/>
                    <a:p>
                      <a:pPr algn="ctr"/>
                      <a:r>
                        <a:rPr lang="en-US" sz="1500" b="1" dirty="0" smtClean="0">
                          <a:latin typeface="+mn-lt"/>
                        </a:rPr>
                        <a:t>Remarks</a:t>
                      </a:r>
                    </a:p>
                  </a:txBody>
                  <a:tcPr marL="91446" marR="91446" marT="45714" marB="45714">
                    <a:solidFill>
                      <a:srgbClr val="B77727"/>
                    </a:solidFill>
                  </a:tcPr>
                </a:tc>
                <a:extLst>
                  <a:ext uri="{0D108BD9-81ED-4DB2-BD59-A6C34878D82A}">
                    <a16:rowId xmlns="" xmlns:a16="http://schemas.microsoft.com/office/drawing/2014/main" val="10000"/>
                  </a:ext>
                </a:extLst>
              </a:tr>
              <a:tr h="4225787">
                <a:tc>
                  <a:txBody>
                    <a:bodyPr/>
                    <a:lstStyle/>
                    <a:p>
                      <a:r>
                        <a:rPr lang="en-US" sz="1500" b="1" dirty="0" smtClean="0">
                          <a:latin typeface="+mn-lt"/>
                        </a:rPr>
                        <a:t>Goods</a:t>
                      </a:r>
                      <a:r>
                        <a:rPr lang="en-US" sz="1500" b="1" baseline="0" dirty="0" smtClean="0">
                          <a:latin typeface="+mn-lt"/>
                        </a:rPr>
                        <a:t> and Services  </a:t>
                      </a:r>
                      <a:endParaRPr lang="en-ZA" sz="1500" b="1" dirty="0">
                        <a:latin typeface="+mn-lt"/>
                      </a:endParaRPr>
                    </a:p>
                  </a:txBody>
                  <a:tcPr marL="91446" marR="91446" marT="45715" marB="45715">
                    <a:solidFill>
                      <a:srgbClr val="F6F3E8"/>
                    </a:solidFill>
                  </a:tcPr>
                </a:tc>
                <a:tc>
                  <a:txBody>
                    <a:bodyPr/>
                    <a:lstStyle/>
                    <a:p>
                      <a:pPr algn="l"/>
                      <a:r>
                        <a:rPr lang="en-US" sz="1500" b="0" dirty="0" smtClean="0">
                          <a:latin typeface="+mn-lt"/>
                        </a:rPr>
                        <a:t>The</a:t>
                      </a:r>
                      <a:r>
                        <a:rPr lang="en-US" sz="1500" b="0" baseline="0" dirty="0" smtClean="0">
                          <a:latin typeface="+mn-lt"/>
                        </a:rPr>
                        <a:t> item includes payments for all goods and services to be used by a government unit i.e. goods or services of a current nature, excluding purchases of capital assets. </a:t>
                      </a:r>
                      <a:endParaRPr lang="en-ZA" sz="1500" b="0" dirty="0">
                        <a:latin typeface="+mn-lt"/>
                      </a:endParaRPr>
                    </a:p>
                  </a:txBody>
                  <a:tcPr marL="91446" marR="91446" marT="45715" marB="45715">
                    <a:solidFill>
                      <a:srgbClr val="F6F3E8"/>
                    </a:solidFill>
                  </a:tcPr>
                </a:tc>
                <a:tc>
                  <a:txBody>
                    <a:bodyPr/>
                    <a:lstStyle/>
                    <a:p>
                      <a:pPr marL="285750" indent="-285750" algn="just">
                        <a:lnSpc>
                          <a:spcPct val="100000"/>
                        </a:lnSpc>
                        <a:buFont typeface="Arial" pitchFamily="34" charset="0"/>
                        <a:buChar char="•"/>
                        <a:defRPr/>
                      </a:pPr>
                      <a:r>
                        <a:rPr lang="en-ZA" sz="1500" b="0" baseline="0" dirty="0" smtClean="0">
                          <a:solidFill>
                            <a:schemeClr val="tx1"/>
                          </a:solidFill>
                          <a:latin typeface="+mn-lt"/>
                          <a:cs typeface="Arial" pitchFamily="34" charset="0"/>
                        </a:rPr>
                        <a:t>An </a:t>
                      </a:r>
                      <a:r>
                        <a:rPr lang="en-US" sz="1500" baseline="0" dirty="0" smtClean="0">
                          <a:solidFill>
                            <a:schemeClr val="tx1"/>
                          </a:solidFill>
                          <a:latin typeface="+mn-lt"/>
                        </a:rPr>
                        <a:t>actual expenditure of</a:t>
                      </a:r>
                      <a:r>
                        <a:rPr lang="en-US" sz="1500" dirty="0" smtClean="0">
                          <a:solidFill>
                            <a:schemeClr val="tx1"/>
                          </a:solidFill>
                          <a:latin typeface="+mn-lt"/>
                        </a:rPr>
                        <a:t> R78.9</a:t>
                      </a:r>
                      <a:r>
                        <a:rPr lang="en-US" sz="1500" baseline="0" dirty="0" smtClean="0">
                          <a:solidFill>
                            <a:schemeClr val="tx1"/>
                          </a:solidFill>
                          <a:latin typeface="+mn-lt"/>
                        </a:rPr>
                        <a:t> </a:t>
                      </a:r>
                      <a:r>
                        <a:rPr lang="en-US" sz="1500" dirty="0" smtClean="0">
                          <a:solidFill>
                            <a:schemeClr val="tx1"/>
                          </a:solidFill>
                          <a:latin typeface="+mn-lt"/>
                        </a:rPr>
                        <a:t>million (80%) versus a quarterly projected</a:t>
                      </a:r>
                      <a:r>
                        <a:rPr lang="en-US" sz="1500" baseline="0" dirty="0" smtClean="0">
                          <a:solidFill>
                            <a:schemeClr val="tx1"/>
                          </a:solidFill>
                          <a:latin typeface="+mn-lt"/>
                        </a:rPr>
                        <a:t> budget of R98.6 million, </a:t>
                      </a:r>
                      <a:r>
                        <a:rPr lang="en-US" sz="1500" dirty="0" smtClean="0">
                          <a:solidFill>
                            <a:schemeClr val="tx1"/>
                          </a:solidFill>
                          <a:latin typeface="+mn-lt"/>
                        </a:rPr>
                        <a:t>was incurred in the 1st quarter.  The under expenditure is due to the following:</a:t>
                      </a:r>
                    </a:p>
                    <a:p>
                      <a:pPr marL="285750" indent="-285750" algn="just">
                        <a:lnSpc>
                          <a:spcPct val="100000"/>
                        </a:lnSpc>
                        <a:buFont typeface="Arial" pitchFamily="34" charset="0"/>
                        <a:buChar char="•"/>
                        <a:defRPr/>
                      </a:pPr>
                      <a:endParaRPr lang="en-US" sz="1500" dirty="0" smtClean="0">
                        <a:solidFill>
                          <a:schemeClr val="tx1"/>
                        </a:solidFill>
                        <a:latin typeface="+mn-lt"/>
                      </a:endParaRPr>
                    </a:p>
                    <a:p>
                      <a:pPr marL="285750" indent="-285750" algn="just">
                        <a:lnSpc>
                          <a:spcPct val="100000"/>
                        </a:lnSpc>
                        <a:buFont typeface="Arial" pitchFamily="34" charset="0"/>
                        <a:buChar char="•"/>
                        <a:defRPr/>
                      </a:pPr>
                      <a:r>
                        <a:rPr lang="en-ZA" sz="1500" dirty="0" smtClean="0">
                          <a:solidFill>
                            <a:schemeClr val="tx1"/>
                          </a:solidFill>
                          <a:latin typeface="+mn-lt"/>
                        </a:rPr>
                        <a:t>DPW invoices for municipal charges for the 1</a:t>
                      </a:r>
                      <a:r>
                        <a:rPr lang="en-ZA" sz="1500" baseline="30000" dirty="0" smtClean="0">
                          <a:solidFill>
                            <a:schemeClr val="tx1"/>
                          </a:solidFill>
                          <a:latin typeface="+mn-lt"/>
                        </a:rPr>
                        <a:t>st</a:t>
                      </a:r>
                      <a:r>
                        <a:rPr lang="en-ZA" sz="1500" dirty="0" smtClean="0">
                          <a:solidFill>
                            <a:schemeClr val="tx1"/>
                          </a:solidFill>
                          <a:latin typeface="+mn-lt"/>
                        </a:rPr>
                        <a:t> quarter were not paid as the invoices included</a:t>
                      </a:r>
                      <a:r>
                        <a:rPr lang="en-ZA" sz="1500" baseline="0" dirty="0" smtClean="0">
                          <a:solidFill>
                            <a:schemeClr val="tx1"/>
                          </a:solidFill>
                          <a:latin typeface="+mn-lt"/>
                        </a:rPr>
                        <a:t> Entities billings.  Meetings were held between the Office of the CFO and DPW officials and it was resolved that DAC should only settle Sechaba Building and Archives &amp; Film billings.  The said invoices will be processes in August.</a:t>
                      </a:r>
                    </a:p>
                    <a:p>
                      <a:pPr marL="285750" indent="-285750" algn="just">
                        <a:lnSpc>
                          <a:spcPct val="100000"/>
                        </a:lnSpc>
                        <a:buFont typeface="Arial" pitchFamily="34" charset="0"/>
                        <a:buChar char="•"/>
                        <a:defRPr/>
                      </a:pPr>
                      <a:endParaRPr lang="en-ZA" sz="1500" baseline="0" dirty="0" smtClean="0">
                        <a:solidFill>
                          <a:srgbClr val="FF0000"/>
                        </a:solidFill>
                        <a:latin typeface="+mn-lt"/>
                      </a:endParaRPr>
                    </a:p>
                    <a:p>
                      <a:pPr marL="285750" indent="-285750" algn="just">
                        <a:lnSpc>
                          <a:spcPct val="100000"/>
                        </a:lnSpc>
                        <a:buFont typeface="Arial" pitchFamily="34" charset="0"/>
                        <a:buChar char="•"/>
                        <a:defRPr/>
                      </a:pPr>
                      <a:r>
                        <a:rPr lang="en-ZA" sz="1500" baseline="0" dirty="0" smtClean="0">
                          <a:solidFill>
                            <a:schemeClr val="tx1"/>
                          </a:solidFill>
                          <a:latin typeface="+mn-lt"/>
                        </a:rPr>
                        <a:t>The Youth Day invoice was only processed in July due to unresolved queries with the invoiced amount by the supplier.</a:t>
                      </a:r>
                    </a:p>
                    <a:p>
                      <a:pPr marL="285750" indent="-285750" algn="just">
                        <a:lnSpc>
                          <a:spcPct val="100000"/>
                        </a:lnSpc>
                        <a:buFont typeface="Arial" pitchFamily="34" charset="0"/>
                        <a:buChar char="•"/>
                        <a:defRPr/>
                      </a:pPr>
                      <a:endParaRPr lang="en-ZA" sz="1500" baseline="0" dirty="0" smtClean="0">
                        <a:solidFill>
                          <a:srgbClr val="FF0000"/>
                        </a:solidFill>
                        <a:latin typeface="+mn-lt"/>
                      </a:endParaRPr>
                    </a:p>
                    <a:p>
                      <a:pPr marL="285750" indent="-285750" algn="just">
                        <a:lnSpc>
                          <a:spcPct val="100000"/>
                        </a:lnSpc>
                        <a:buFont typeface="Arial" pitchFamily="34" charset="0"/>
                        <a:buChar char="•"/>
                        <a:defRPr/>
                      </a:pPr>
                      <a:endParaRPr lang="en-US" sz="1500" dirty="0" smtClean="0">
                        <a:solidFill>
                          <a:schemeClr val="tx1"/>
                        </a:solidFill>
                        <a:latin typeface="+mn-lt"/>
                      </a:endParaRPr>
                    </a:p>
                  </a:txBody>
                  <a:tcPr marL="91446" marR="91446" marT="45715" marB="45715">
                    <a:solidFill>
                      <a:srgbClr val="F6F3E8"/>
                    </a:solidFill>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100392" y="6381328"/>
            <a:ext cx="586408" cy="288032"/>
          </a:xfrm>
        </p:spPr>
        <p:txBody>
          <a:bodyPr/>
          <a:lstStyle/>
          <a:p>
            <a:r>
              <a:rPr lang="en-ZA" sz="1100" b="1" dirty="0" smtClean="0"/>
              <a:t>33.</a:t>
            </a:r>
          </a:p>
        </p:txBody>
      </p:sp>
      <p:sp>
        <p:nvSpPr>
          <p:cNvPr id="5" name="Title 1"/>
          <p:cNvSpPr txBox="1">
            <a:spLocks/>
          </p:cNvSpPr>
          <p:nvPr/>
        </p:nvSpPr>
        <p:spPr>
          <a:xfrm>
            <a:off x="191344" y="210527"/>
            <a:ext cx="8712968" cy="576064"/>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Tree>
    <p:extLst>
      <p:ext uri="{BB962C8B-B14F-4D97-AF65-F5344CB8AC3E}">
        <p14:creationId xmlns:p14="http://schemas.microsoft.com/office/powerpoint/2010/main" xmlns="" val="40971048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846987620"/>
              </p:ext>
            </p:extLst>
          </p:nvPr>
        </p:nvGraphicFramePr>
        <p:xfrm>
          <a:off x="283270" y="836712"/>
          <a:ext cx="8568952" cy="4891805"/>
        </p:xfrm>
        <a:graphic>
          <a:graphicData uri="http://schemas.openxmlformats.org/drawingml/2006/table">
            <a:tbl>
              <a:tblPr firstRow="1" bandRow="1">
                <a:tableStyleId>{5C22544A-7EE6-4342-B048-85BDC9FD1C3A}</a:tableStyleId>
              </a:tblPr>
              <a:tblGrid>
                <a:gridCol w="1624434">
                  <a:extLst>
                    <a:ext uri="{9D8B030D-6E8A-4147-A177-3AD203B41FA5}">
                      <a16:colId xmlns="" xmlns:a16="http://schemas.microsoft.com/office/drawing/2014/main" val="20000"/>
                    </a:ext>
                  </a:extLst>
                </a:gridCol>
                <a:gridCol w="2808312">
                  <a:extLst>
                    <a:ext uri="{9D8B030D-6E8A-4147-A177-3AD203B41FA5}">
                      <a16:colId xmlns="" xmlns:a16="http://schemas.microsoft.com/office/drawing/2014/main" val="20001"/>
                    </a:ext>
                  </a:extLst>
                </a:gridCol>
                <a:gridCol w="4136206">
                  <a:extLst>
                    <a:ext uri="{9D8B030D-6E8A-4147-A177-3AD203B41FA5}">
                      <a16:colId xmlns="" xmlns:a16="http://schemas.microsoft.com/office/drawing/2014/main" val="20002"/>
                    </a:ext>
                  </a:extLst>
                </a:gridCol>
              </a:tblGrid>
              <a:tr h="574782">
                <a:tc>
                  <a:txBody>
                    <a:bodyPr/>
                    <a:lstStyle/>
                    <a:p>
                      <a:r>
                        <a:rPr lang="en-US" sz="1700" b="1" dirty="0" smtClean="0">
                          <a:latin typeface="+mn-lt"/>
                        </a:rPr>
                        <a:t>Economic</a:t>
                      </a:r>
                      <a:r>
                        <a:rPr lang="en-US" sz="1700" b="1" baseline="0" dirty="0" smtClean="0">
                          <a:latin typeface="+mn-lt"/>
                        </a:rPr>
                        <a:t>  Classification</a:t>
                      </a:r>
                      <a:endParaRPr lang="en-US" sz="1700" b="1"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282229">
                <a:tc>
                  <a:txBody>
                    <a:bodyPr/>
                    <a:lstStyle/>
                    <a:p>
                      <a:pPr algn="l"/>
                      <a:r>
                        <a:rPr lang="en-US" sz="1700" b="1" dirty="0" smtClean="0">
                          <a:latin typeface="+mn-lt"/>
                        </a:rPr>
                        <a:t>Provinces</a:t>
                      </a:r>
                      <a:r>
                        <a:rPr lang="en-US" sz="1700" b="1" baseline="0" dirty="0" smtClean="0">
                          <a:latin typeface="+mn-lt"/>
                        </a:rPr>
                        <a:t> and Municipalities (Conditional Grant on Community Libraries)</a:t>
                      </a: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US" sz="1700" b="1" baseline="0" dirty="0" smtClean="0">
                        <a:latin typeface="+mn-lt"/>
                      </a:endParaRPr>
                    </a:p>
                    <a:p>
                      <a:pPr algn="l"/>
                      <a:endParaRPr lang="en-ZA" sz="1700" b="1" dirty="0">
                        <a:latin typeface="+mn-lt"/>
                      </a:endParaRPr>
                    </a:p>
                  </a:txBody>
                  <a:tcPr marL="91446" marR="91446" marT="45708" marB="45708">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b="0" dirty="0" smtClean="0">
                          <a:latin typeface="+mn-lt"/>
                        </a:rPr>
                        <a:t>The expenditure relates to the transfers for the Conditional grant on Community Libraries and funds are transferred to various Provinces on a quarterly basis,</a:t>
                      </a:r>
                      <a:r>
                        <a:rPr lang="en-US" sz="1700" b="0" baseline="0" dirty="0" smtClean="0">
                          <a:latin typeface="+mn-lt"/>
                        </a:rPr>
                        <a:t> including MGE projects.</a:t>
                      </a:r>
                      <a:endParaRPr lang="en-US" sz="1700" b="0" dirty="0" smtClean="0">
                        <a:latin typeface="+mn-lt"/>
                      </a:endParaRPr>
                    </a:p>
                  </a:txBody>
                  <a:tcPr marL="91446" marR="91446" marT="45708" marB="45708">
                    <a:solidFill>
                      <a:srgbClr val="F6F3E8"/>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Arial" pitchFamily="34" charset="0"/>
                        </a:rPr>
                        <a:t>An actual expenditure of R252.0 (100%) versus a quarterly projected budget of R252.0 million was incurred in the 1st quarter. </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This is in line with the projections. </a:t>
                      </a:r>
                      <a:endParaRPr kumimoji="0" lang="en-ZA" sz="1700" b="0" i="0" u="none" strike="noStrike" kern="1200" cap="none" spc="0" normalizeH="0" baseline="0" noProof="0" dirty="0" smtClean="0">
                        <a:ln>
                          <a:noFill/>
                        </a:ln>
                        <a:solidFill>
                          <a:schemeClr val="tx1"/>
                        </a:solidFill>
                        <a:effectLst/>
                        <a:uLnTx/>
                        <a:uFillTx/>
                        <a:latin typeface="+mn-lt"/>
                        <a:ea typeface="+mn-ea"/>
                        <a:cs typeface="+mn-cs"/>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800" b="0" i="0" u="none" strike="noStrike" kern="1200" cap="none" spc="0" normalizeH="0" baseline="0" noProof="0" dirty="0" smtClean="0">
                        <a:ln>
                          <a:noFill/>
                        </a:ln>
                        <a:solidFill>
                          <a:schemeClr val="tx1"/>
                        </a:solidFill>
                        <a:effectLst/>
                        <a:uLnTx/>
                        <a:uFillTx/>
                        <a:latin typeface="+mn-lt"/>
                        <a:ea typeface="+mn-ea"/>
                        <a:cs typeface="+mn-cs"/>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0" baseline="0" dirty="0" smtClean="0">
                        <a:solidFill>
                          <a:schemeClr val="tx1"/>
                        </a:solidFill>
                        <a:latin typeface="+mn-lt"/>
                      </a:endParaRPr>
                    </a:p>
                  </a:txBody>
                  <a:tcPr marL="91446" marR="91446" marT="45708" marB="45708">
                    <a:solidFill>
                      <a:srgbClr val="F6F3E8"/>
                    </a:solidFill>
                  </a:tcPr>
                </a:tc>
                <a:extLst>
                  <a:ext uri="{0D108BD9-81ED-4DB2-BD59-A6C34878D82A}">
                    <a16:rowId xmlns="" xmlns:a16="http://schemas.microsoft.com/office/drawing/2014/main" val="10001"/>
                  </a:ext>
                </a:extLst>
              </a:tr>
            </a:tbl>
          </a:graphicData>
        </a:graphic>
      </p:graphicFrame>
      <p:sp>
        <p:nvSpPr>
          <p:cNvPr id="3" name="Slide Number Placeholder 2"/>
          <p:cNvSpPr>
            <a:spLocks noGrp="1"/>
          </p:cNvSpPr>
          <p:nvPr>
            <p:ph type="sldNum" sz="quarter" idx="4"/>
          </p:nvPr>
        </p:nvSpPr>
        <p:spPr>
          <a:xfrm>
            <a:off x="8100392" y="6165304"/>
            <a:ext cx="576064" cy="432048"/>
          </a:xfrm>
        </p:spPr>
        <p:txBody>
          <a:bodyPr/>
          <a:lstStyle/>
          <a:p>
            <a:endParaRPr lang="en-US" sz="1000" dirty="0" smtClean="0"/>
          </a:p>
          <a:p>
            <a:r>
              <a:rPr lang="en-ZA" sz="1100" b="1" dirty="0" smtClean="0"/>
              <a:t>34.</a:t>
            </a:r>
          </a:p>
        </p:txBody>
      </p:sp>
      <p:sp>
        <p:nvSpPr>
          <p:cNvPr id="5" name="Title 1"/>
          <p:cNvSpPr txBox="1">
            <a:spLocks/>
          </p:cNvSpPr>
          <p:nvPr/>
        </p:nvSpPr>
        <p:spPr>
          <a:xfrm>
            <a:off x="251520" y="116632"/>
            <a:ext cx="8640960" cy="504056"/>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Tree>
    <p:extLst>
      <p:ext uri="{BB962C8B-B14F-4D97-AF65-F5344CB8AC3E}">
        <p14:creationId xmlns:p14="http://schemas.microsoft.com/office/powerpoint/2010/main" xmlns="" val="2835079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8100392" y="6165304"/>
            <a:ext cx="576064" cy="432048"/>
          </a:xfrm>
        </p:spPr>
        <p:txBody>
          <a:bodyPr/>
          <a:lstStyle/>
          <a:p>
            <a:endParaRPr lang="en-US" sz="1000" dirty="0" smtClean="0"/>
          </a:p>
          <a:p>
            <a:r>
              <a:rPr lang="en-ZA" sz="1100" b="1" dirty="0" smtClean="0"/>
              <a:t>35.</a:t>
            </a:r>
          </a:p>
        </p:txBody>
      </p:sp>
      <p:sp>
        <p:nvSpPr>
          <p:cNvPr id="5" name="Title 1"/>
          <p:cNvSpPr txBox="1">
            <a:spLocks/>
          </p:cNvSpPr>
          <p:nvPr/>
        </p:nvSpPr>
        <p:spPr>
          <a:xfrm>
            <a:off x="251520" y="116632"/>
            <a:ext cx="8640960" cy="720080"/>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a:solidFill>
                  <a:schemeClr val="accent6">
                    <a:lumMod val="50000"/>
                  </a:schemeClr>
                </a:solidFill>
                <a:latin typeface="+mj-lt"/>
              </a:rPr>
              <a:t>Summary of </a:t>
            </a:r>
            <a:r>
              <a:rPr lang="en-ZA" sz="1800" dirty="0" smtClean="0">
                <a:solidFill>
                  <a:schemeClr val="accent6">
                    <a:lumMod val="50000"/>
                  </a:schemeClr>
                </a:solidFill>
                <a:latin typeface="+mj-lt"/>
              </a:rPr>
              <a:t>Main Appropriation  </a:t>
            </a:r>
            <a:r>
              <a:rPr lang="en-ZA" sz="1800" dirty="0">
                <a:solidFill>
                  <a:schemeClr val="accent6">
                    <a:lumMod val="50000"/>
                  </a:schemeClr>
                </a:solidFill>
                <a:latin typeface="+mj-lt"/>
              </a:rPr>
              <a:t>(Annual) &amp; Quarterly Projected Budget versus Expenditure </a:t>
            </a:r>
            <a:r>
              <a:rPr lang="en-ZA" sz="1800" dirty="0" smtClean="0">
                <a:solidFill>
                  <a:schemeClr val="accent6">
                    <a:lumMod val="50000"/>
                  </a:schemeClr>
                </a:solidFill>
                <a:latin typeface="+mj-lt"/>
              </a:rPr>
              <a:t>Per Province</a:t>
            </a:r>
            <a:endParaRPr lang="en-ZA" sz="1800" dirty="0">
              <a:solidFill>
                <a:schemeClr val="accent6">
                  <a:lumMod val="50000"/>
                </a:schemeClr>
              </a:solidFill>
              <a:latin typeface="+mj-lt"/>
            </a:endParaRPr>
          </a:p>
          <a:p>
            <a:pPr algn="ctr"/>
            <a:r>
              <a:rPr lang="en-ZA" sz="1800" dirty="0" smtClean="0">
                <a:solidFill>
                  <a:srgbClr val="F79646">
                    <a:lumMod val="50000"/>
                  </a:srgbClr>
                </a:solidFill>
                <a:latin typeface="Arial" pitchFamily="34" charset="0"/>
                <a:cs typeface="Arial" pitchFamily="34" charset="0"/>
              </a:rPr>
              <a:t> </a:t>
            </a:r>
            <a:endParaRPr lang="en-ZA" sz="1800" dirty="0">
              <a:solidFill>
                <a:srgbClr val="F79646">
                  <a:lumMod val="50000"/>
                </a:srgbClr>
              </a:solidFill>
              <a:latin typeface="Arial" pitchFamily="34" charset="0"/>
              <a:cs typeface="Arial" pitchFamily="34" charset="0"/>
            </a:endParaRPr>
          </a:p>
        </p:txBody>
      </p:sp>
      <p:graphicFrame>
        <p:nvGraphicFramePr>
          <p:cNvPr id="6" name="Table 5"/>
          <p:cNvGraphicFramePr>
            <a:graphicFrameLocks noGrp="1"/>
          </p:cNvGraphicFramePr>
          <p:nvPr>
            <p:extLst/>
          </p:nvPr>
        </p:nvGraphicFramePr>
        <p:xfrm>
          <a:off x="223341" y="908720"/>
          <a:ext cx="8669138" cy="4968552"/>
        </p:xfrm>
        <a:graphic>
          <a:graphicData uri="http://schemas.openxmlformats.org/drawingml/2006/table">
            <a:tbl>
              <a:tblPr firstRow="1" bandRow="1"/>
              <a:tblGrid>
                <a:gridCol w="964283">
                  <a:extLst>
                    <a:ext uri="{9D8B030D-6E8A-4147-A177-3AD203B41FA5}">
                      <a16:colId xmlns="" xmlns:a16="http://schemas.microsoft.com/office/drawing/2014/main" val="20000"/>
                    </a:ext>
                  </a:extLst>
                </a:gridCol>
                <a:gridCol w="954959">
                  <a:extLst>
                    <a:ext uri="{9D8B030D-6E8A-4147-A177-3AD203B41FA5}">
                      <a16:colId xmlns="" xmlns:a16="http://schemas.microsoft.com/office/drawing/2014/main" val="20001"/>
                    </a:ext>
                  </a:extLst>
                </a:gridCol>
                <a:gridCol w="773233">
                  <a:extLst>
                    <a:ext uri="{9D8B030D-6E8A-4147-A177-3AD203B41FA5}">
                      <a16:colId xmlns="" xmlns:a16="http://schemas.microsoft.com/office/drawing/2014/main" val="20002"/>
                    </a:ext>
                  </a:extLst>
                </a:gridCol>
                <a:gridCol w="936104">
                  <a:extLst>
                    <a:ext uri="{9D8B030D-6E8A-4147-A177-3AD203B41FA5}">
                      <a16:colId xmlns="" xmlns:a16="http://schemas.microsoft.com/office/drawing/2014/main" val="20003"/>
                    </a:ext>
                  </a:extLst>
                </a:gridCol>
                <a:gridCol w="864096">
                  <a:extLst>
                    <a:ext uri="{9D8B030D-6E8A-4147-A177-3AD203B41FA5}">
                      <a16:colId xmlns="" xmlns:a16="http://schemas.microsoft.com/office/drawing/2014/main" val="20004"/>
                    </a:ext>
                  </a:extLst>
                </a:gridCol>
                <a:gridCol w="1147222">
                  <a:extLst>
                    <a:ext uri="{9D8B030D-6E8A-4147-A177-3AD203B41FA5}">
                      <a16:colId xmlns="" xmlns:a16="http://schemas.microsoft.com/office/drawing/2014/main" val="20005"/>
                    </a:ext>
                  </a:extLst>
                </a:gridCol>
                <a:gridCol w="869002">
                  <a:extLst>
                    <a:ext uri="{9D8B030D-6E8A-4147-A177-3AD203B41FA5}">
                      <a16:colId xmlns="" xmlns:a16="http://schemas.microsoft.com/office/drawing/2014/main" val="20006"/>
                    </a:ext>
                  </a:extLst>
                </a:gridCol>
                <a:gridCol w="936104">
                  <a:extLst>
                    <a:ext uri="{9D8B030D-6E8A-4147-A177-3AD203B41FA5}">
                      <a16:colId xmlns="" xmlns:a16="http://schemas.microsoft.com/office/drawing/2014/main" val="20007"/>
                    </a:ext>
                  </a:extLst>
                </a:gridCol>
                <a:gridCol w="687211">
                  <a:extLst>
                    <a:ext uri="{9D8B030D-6E8A-4147-A177-3AD203B41FA5}">
                      <a16:colId xmlns="" xmlns:a16="http://schemas.microsoft.com/office/drawing/2014/main" val="20008"/>
                    </a:ext>
                  </a:extLst>
                </a:gridCol>
                <a:gridCol w="536924">
                  <a:extLst>
                    <a:ext uri="{9D8B030D-6E8A-4147-A177-3AD203B41FA5}">
                      <a16:colId xmlns="" xmlns:a16="http://schemas.microsoft.com/office/drawing/2014/main" val="20009"/>
                    </a:ext>
                  </a:extLst>
                </a:gridCol>
              </a:tblGrid>
              <a:tr h="1224136">
                <a:tc>
                  <a:txBody>
                    <a:bodyPr/>
                    <a:lstStyle/>
                    <a:p>
                      <a:pPr algn="ctr" rtl="0" fontAlgn="ctr"/>
                      <a:r>
                        <a:rPr lang="en-US" sz="1100" b="1" i="0" u="none" strike="noStrike" dirty="0" smtClean="0">
                          <a:solidFill>
                            <a:srgbClr val="FFFFFF"/>
                          </a:solidFill>
                          <a:effectLst/>
                          <a:latin typeface="Calibri (Body)"/>
                        </a:rPr>
                        <a:t>Per</a:t>
                      </a:r>
                      <a:r>
                        <a:rPr lang="en-US" sz="1100" b="1" i="0" u="none" strike="noStrike" baseline="0" dirty="0" smtClean="0">
                          <a:solidFill>
                            <a:srgbClr val="FFFFFF"/>
                          </a:solidFill>
                          <a:effectLst/>
                          <a:latin typeface="Calibri (Body)"/>
                        </a:rPr>
                        <a:t> Province </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baseline="0" dirty="0" smtClean="0">
                          <a:solidFill>
                            <a:srgbClr val="FFFFFF"/>
                          </a:solidFill>
                          <a:effectLst/>
                          <a:latin typeface="Calibri (Body)"/>
                        </a:rPr>
                        <a:t>Total allocation </a:t>
                      </a:r>
                    </a:p>
                    <a:p>
                      <a:pPr algn="ctr" rtl="0" fontAlgn="ctr"/>
                      <a:r>
                        <a:rPr lang="en-US" sz="1100" b="1" i="0" u="none" strike="noStrike" baseline="0" dirty="0" smtClean="0">
                          <a:solidFill>
                            <a:srgbClr val="FFFFFF"/>
                          </a:solidFill>
                          <a:effectLst/>
                          <a:latin typeface="Calibri (Body)"/>
                        </a:rPr>
                        <a:t>2018/19</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FFFFFF"/>
                          </a:solidFill>
                          <a:effectLst/>
                          <a:uLnTx/>
                          <a:uFillTx/>
                          <a:latin typeface="Calibri (Body)"/>
                          <a:ea typeface="+mn-ea"/>
                          <a:cs typeface="+mn-cs"/>
                        </a:rPr>
                        <a:t>Payment Schedule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FFFFFF"/>
                          </a:solidFill>
                          <a:effectLst/>
                          <a:uLnTx/>
                          <a:uFillTx/>
                          <a:latin typeface="Calibri (Body)"/>
                          <a:ea typeface="+mn-ea"/>
                          <a:cs typeface="+mn-cs"/>
                        </a:rPr>
                        <a:t>April-June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FFFFFF"/>
                          </a:solidFill>
                          <a:effectLst/>
                          <a:uLnTx/>
                          <a:uFillTx/>
                          <a:latin typeface="Calibri (Body)"/>
                          <a:ea typeface="+mn-ea"/>
                          <a:cs typeface="+mn-cs"/>
                        </a:rPr>
                        <a:t>2018</a:t>
                      </a:r>
                    </a:p>
                    <a:p>
                      <a:pPr algn="ctr" rtl="0" fontAlgn="ct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100" b="1" i="0" u="none" strike="noStrike" baseline="0" dirty="0" smtClean="0">
                          <a:solidFill>
                            <a:srgbClr val="FFFFFF"/>
                          </a:solidFill>
                          <a:effectLst/>
                          <a:latin typeface="Calibri (Body)"/>
                        </a:rPr>
                        <a:t> Actual Expenditure by Province </a:t>
                      </a:r>
                    </a:p>
                    <a:p>
                      <a:pPr algn="ctr" rtl="0" fontAlgn="ctr"/>
                      <a:r>
                        <a:rPr lang="en-ZA" sz="1100" b="1" i="0" u="none" strike="noStrike" baseline="0" dirty="0" smtClean="0">
                          <a:solidFill>
                            <a:srgbClr val="FFFFFF"/>
                          </a:solidFill>
                          <a:effectLst/>
                          <a:latin typeface="Calibri (Body)"/>
                        </a:rPr>
                        <a:t>April-June</a:t>
                      </a:r>
                    </a:p>
                    <a:p>
                      <a:pPr algn="ctr" rtl="0" fontAlgn="ctr"/>
                      <a:r>
                        <a:rPr lang="en-ZA" sz="1100" b="1" i="0" u="none" strike="noStrike" baseline="0" dirty="0" smtClean="0">
                          <a:solidFill>
                            <a:srgbClr val="FFFFFF"/>
                          </a:solidFill>
                          <a:effectLst/>
                          <a:latin typeface="Calibri (Body)"/>
                        </a:rPr>
                        <a:t>2018</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100" b="1" i="0" u="none" strike="noStrike" dirty="0" smtClean="0">
                          <a:solidFill>
                            <a:srgbClr val="FFFFFF"/>
                          </a:solidFill>
                          <a:effectLst/>
                          <a:latin typeface="Calibri (Body)"/>
                        </a:rPr>
                        <a:t>% Transferred of</a:t>
                      </a:r>
                      <a:r>
                        <a:rPr lang="en-ZA" sz="1100" b="1" i="0" u="none" strike="noStrike" baseline="0" dirty="0" smtClean="0">
                          <a:solidFill>
                            <a:srgbClr val="FFFFFF"/>
                          </a:solidFill>
                          <a:effectLst/>
                          <a:latin typeface="Calibri (Body)"/>
                        </a:rPr>
                        <a:t> N</a:t>
                      </a:r>
                      <a:r>
                        <a:rPr lang="en-ZA" sz="1100" b="1" i="0" u="none" strike="noStrike" dirty="0" smtClean="0">
                          <a:solidFill>
                            <a:srgbClr val="FFFFFF"/>
                          </a:solidFill>
                          <a:effectLst/>
                          <a:latin typeface="Calibri (Body)"/>
                        </a:rPr>
                        <a:t>ational allocation </a:t>
                      </a:r>
                    </a:p>
                    <a:p>
                      <a:pPr algn="ctr" rtl="0" fontAlgn="ctr"/>
                      <a:endParaRPr lang="en-ZA" sz="1100" b="1" i="0" u="none" strike="noStrike" dirty="0" smtClean="0">
                        <a:solidFill>
                          <a:srgbClr val="FFFFFF"/>
                        </a:solidFill>
                        <a:effectLst/>
                        <a:latin typeface="Calibri (Body)"/>
                      </a:endParaRPr>
                    </a:p>
                    <a:p>
                      <a:pPr algn="ctr" rtl="0" fontAlgn="ct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dirty="0" smtClean="0">
                          <a:solidFill>
                            <a:srgbClr val="FFFFFF"/>
                          </a:solidFill>
                          <a:effectLst/>
                          <a:latin typeface="Calibri (Body)"/>
                        </a:rPr>
                        <a:t>%</a:t>
                      </a:r>
                      <a:r>
                        <a:rPr lang="en-US" sz="1100" b="1" i="0" u="none" strike="noStrike" baseline="0" dirty="0" smtClean="0">
                          <a:solidFill>
                            <a:srgbClr val="FFFFFF"/>
                          </a:solidFill>
                          <a:effectLst/>
                          <a:latin typeface="Calibri (Body)"/>
                        </a:rPr>
                        <a:t>  </a:t>
                      </a:r>
                    </a:p>
                    <a:p>
                      <a:pPr algn="ctr" rtl="0" fontAlgn="ctr"/>
                      <a:r>
                        <a:rPr lang="en-US" sz="1100" b="1" i="0" u="none" strike="noStrike" baseline="0" dirty="0" smtClean="0">
                          <a:solidFill>
                            <a:srgbClr val="FFFFFF"/>
                          </a:solidFill>
                          <a:effectLst/>
                          <a:latin typeface="Calibri (Body)"/>
                        </a:rPr>
                        <a:t>Actual Expenditure</a:t>
                      </a:r>
                    </a:p>
                    <a:p>
                      <a:pPr algn="ctr" rtl="0" fontAlgn="ctr"/>
                      <a:r>
                        <a:rPr lang="en-US" sz="1100" b="1" i="0" u="none" strike="noStrike" baseline="0" dirty="0" smtClean="0">
                          <a:solidFill>
                            <a:srgbClr val="FFFFFF"/>
                          </a:solidFill>
                          <a:effectLst/>
                          <a:latin typeface="Calibri (Body)"/>
                        </a:rPr>
                        <a:t>by Province of total allocation</a:t>
                      </a:r>
                      <a:r>
                        <a:rPr lang="en-US" sz="1100" b="1" i="0" u="none" strike="noStrike" dirty="0" smtClean="0">
                          <a:solidFill>
                            <a:srgbClr val="FFFFFF"/>
                          </a:solidFill>
                          <a:effectLst/>
                          <a:latin typeface="Calibri (Body)"/>
                        </a:rPr>
                        <a:t> </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dirty="0" smtClean="0">
                          <a:solidFill>
                            <a:srgbClr val="FFFFFF"/>
                          </a:solidFill>
                          <a:effectLst/>
                          <a:latin typeface="Calibri (Body)"/>
                        </a:rPr>
                        <a:t>Projected</a:t>
                      </a:r>
                    </a:p>
                    <a:p>
                      <a:pPr algn="ctr" rtl="0" fontAlgn="ctr"/>
                      <a:r>
                        <a:rPr lang="en-US" sz="1100" b="1" i="0" u="none" strike="noStrike" dirty="0" smtClean="0">
                          <a:solidFill>
                            <a:srgbClr val="FFFFFF"/>
                          </a:solidFill>
                          <a:effectLst/>
                          <a:latin typeface="Calibri (Body)"/>
                        </a:rPr>
                        <a:t>Actual</a:t>
                      </a:r>
                      <a:r>
                        <a:rPr lang="en-US" sz="1100" b="1" i="0" u="none" strike="noStrike" baseline="0" dirty="0" smtClean="0">
                          <a:solidFill>
                            <a:srgbClr val="FFFFFF"/>
                          </a:solidFill>
                          <a:effectLst/>
                          <a:latin typeface="Calibri (Body)"/>
                        </a:rPr>
                        <a:t>  transfer </a:t>
                      </a:r>
                    </a:p>
                    <a:p>
                      <a:pPr algn="ctr" rtl="0" fontAlgn="ctr"/>
                      <a:r>
                        <a:rPr lang="en-US" sz="1100" b="1" i="0" u="none" strike="noStrike" baseline="0" dirty="0" smtClean="0">
                          <a:solidFill>
                            <a:srgbClr val="FFFFFF"/>
                          </a:solidFill>
                          <a:effectLst/>
                          <a:latin typeface="Calibri (Body)"/>
                        </a:rPr>
                        <a:t>by </a:t>
                      </a:r>
                      <a:endParaRPr lang="en-ZA" sz="1100" b="1" i="0" u="none" strike="noStrike" dirty="0" smtClean="0">
                        <a:solidFill>
                          <a:srgbClr val="FFFFFF"/>
                        </a:solidFill>
                        <a:effectLst/>
                        <a:latin typeface="Calibri (Body)"/>
                      </a:endParaRPr>
                    </a:p>
                    <a:p>
                      <a:pPr algn="ctr" rtl="0" fontAlgn="ctr"/>
                      <a:r>
                        <a:rPr lang="en-US" sz="1100" b="1" i="0" u="none" strike="noStrike" dirty="0" smtClean="0">
                          <a:solidFill>
                            <a:srgbClr val="FFFFFF"/>
                          </a:solidFill>
                          <a:effectLst/>
                          <a:latin typeface="Calibri (Body)"/>
                        </a:rPr>
                        <a:t>National</a:t>
                      </a:r>
                    </a:p>
                    <a:p>
                      <a:pPr algn="ctr" rtl="0" fontAlgn="ctr"/>
                      <a:r>
                        <a:rPr lang="en-US" sz="1100" b="1" i="0" u="none" strike="noStrike" baseline="0" dirty="0" smtClean="0">
                          <a:solidFill>
                            <a:srgbClr val="FFFFFF"/>
                          </a:solidFill>
                          <a:effectLst/>
                          <a:latin typeface="Calibri (Body)"/>
                        </a:rPr>
                        <a:t>April-June 2018</a:t>
                      </a: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dirty="0" smtClean="0">
                          <a:solidFill>
                            <a:srgbClr val="FFFFFF"/>
                          </a:solidFill>
                          <a:effectLst/>
                          <a:latin typeface="Calibri (Body)"/>
                        </a:rPr>
                        <a:t> Actual</a:t>
                      </a:r>
                    </a:p>
                    <a:p>
                      <a:pPr algn="ctr" rtl="0" fontAlgn="ctr"/>
                      <a:r>
                        <a:rPr lang="en-US" sz="1100" b="1" i="0" u="none" strike="noStrike" dirty="0" smtClean="0">
                          <a:solidFill>
                            <a:srgbClr val="FFFFFF"/>
                          </a:solidFill>
                          <a:effectLst/>
                          <a:latin typeface="Calibri (Body)"/>
                        </a:rPr>
                        <a:t>Expenditure</a:t>
                      </a:r>
                      <a:r>
                        <a:rPr lang="en-US" sz="1100" b="1" i="0" u="none" strike="noStrike" baseline="0" dirty="0" smtClean="0">
                          <a:solidFill>
                            <a:srgbClr val="FFFFFF"/>
                          </a:solidFill>
                          <a:effectLst/>
                          <a:latin typeface="Calibri (Body)"/>
                        </a:rPr>
                        <a:t> by Province</a:t>
                      </a:r>
                      <a:r>
                        <a:rPr lang="en-US" sz="1100" b="1" i="0" u="none" strike="noStrike" dirty="0" smtClean="0">
                          <a:solidFill>
                            <a:srgbClr val="FFFFFF"/>
                          </a:solidFill>
                          <a:effectLst/>
                          <a:latin typeface="Calibri (Body)"/>
                        </a:rPr>
                        <a:t> </a:t>
                      </a:r>
                      <a:endParaRPr lang="en-ZA" sz="1100" b="1" i="0" u="none" strike="noStrike" dirty="0" smtClean="0">
                        <a:solidFill>
                          <a:srgbClr val="FFFFFF"/>
                        </a:solidFill>
                        <a:effectLst/>
                        <a:latin typeface="Calibri (Body)"/>
                      </a:endParaRPr>
                    </a:p>
                    <a:p>
                      <a:pPr algn="ctr" rtl="0" fontAlgn="ctr"/>
                      <a:r>
                        <a:rPr lang="en-US" sz="1100" b="1" i="0" u="none" strike="noStrike" dirty="0" smtClean="0">
                          <a:solidFill>
                            <a:srgbClr val="FFFFFF"/>
                          </a:solidFill>
                          <a:effectLst/>
                          <a:latin typeface="Calibri (Body)"/>
                        </a:rPr>
                        <a:t>April-June</a:t>
                      </a:r>
                      <a:endParaRPr lang="en-ZA" sz="1100" b="1" i="0" u="none" strike="noStrike" dirty="0" smtClean="0">
                        <a:solidFill>
                          <a:srgbClr val="FFFFFF"/>
                        </a:solidFill>
                        <a:effectLst/>
                        <a:latin typeface="Calibri (Body)"/>
                      </a:endParaRPr>
                    </a:p>
                    <a:p>
                      <a:pPr algn="ctr" rtl="0" fontAlgn="ctr"/>
                      <a:r>
                        <a:rPr lang="en-ZA" sz="1100" b="1" i="0" u="none" strike="noStrike" dirty="0" smtClean="0">
                          <a:solidFill>
                            <a:srgbClr val="FFFFFF"/>
                          </a:solidFill>
                          <a:effectLst/>
                          <a:latin typeface="Calibri (Body)"/>
                        </a:rPr>
                        <a:t>2018</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US" sz="1100" b="1" i="0" u="none" strike="noStrike" baseline="0" dirty="0" smtClean="0">
                          <a:solidFill>
                            <a:srgbClr val="FFFFFF"/>
                          </a:solidFill>
                          <a:effectLst/>
                          <a:latin typeface="Calibri (Body)"/>
                        </a:rPr>
                        <a:t>(Over) / Under</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tc>
                  <a:txBody>
                    <a:bodyPr/>
                    <a:lstStyle/>
                    <a:p>
                      <a:pPr algn="ctr" rtl="0" fontAlgn="ctr"/>
                      <a:r>
                        <a:rPr lang="en-ZA" sz="1100" b="1" i="0" u="none" strike="noStrike" dirty="0" smtClean="0">
                          <a:solidFill>
                            <a:srgbClr val="FFFFFF"/>
                          </a:solidFill>
                          <a:effectLst/>
                          <a:latin typeface="Calibri (Body)"/>
                        </a:rPr>
                        <a:t>% Spent</a:t>
                      </a:r>
                      <a:endParaRPr lang="en-ZA" sz="1100" b="1" i="0" u="none" strike="noStrike" dirty="0">
                        <a:solidFill>
                          <a:srgbClr val="FFFFFF"/>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7727"/>
                    </a:solidFill>
                  </a:tcPr>
                </a:tc>
                <a:extLst>
                  <a:ext uri="{0D108BD9-81ED-4DB2-BD59-A6C34878D82A}">
                    <a16:rowId xmlns="" xmlns:a16="http://schemas.microsoft.com/office/drawing/2014/main" val="10000"/>
                  </a:ext>
                </a:extLst>
              </a:tr>
              <a:tr h="326494">
                <a:tc>
                  <a:txBody>
                    <a:bodyPr/>
                    <a:lstStyle/>
                    <a:p>
                      <a:pPr algn="l" fontAlgn="t"/>
                      <a:endParaRPr lang="en-ZA" sz="1250" b="0" i="0" u="none" strike="noStrike" dirty="0">
                        <a:solidFill>
                          <a:srgbClr val="000000"/>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50" b="1" i="0" u="none" strike="noStrike" dirty="0" smtClean="0">
                          <a:solidFill>
                            <a:srgbClr val="000000"/>
                          </a:solidFill>
                          <a:effectLst/>
                          <a:latin typeface="Calibri (Body)"/>
                        </a:rPr>
                        <a:t>R’000</a:t>
                      </a: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ZA" sz="1250" b="1" i="0" u="none" strike="noStrike" kern="1200" cap="none" spc="0" normalizeH="0" baseline="0" noProof="0" dirty="0" smtClean="0">
                          <a:ln>
                            <a:noFill/>
                          </a:ln>
                          <a:solidFill>
                            <a:srgbClr val="000000"/>
                          </a:solidFill>
                          <a:effectLst/>
                          <a:uLnTx/>
                          <a:uFillTx/>
                          <a:latin typeface="Calibri (Body)"/>
                          <a:ea typeface="+mn-ea"/>
                          <a:cs typeface="+mn-cs"/>
                        </a:rPr>
                        <a:t>R’000</a:t>
                      </a: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50" b="1" i="0" u="none" strike="noStrike" dirty="0" smtClean="0">
                          <a:solidFill>
                            <a:srgbClr val="000000"/>
                          </a:solidFill>
                          <a:effectLst/>
                          <a:latin typeface="Calibri (Body)"/>
                        </a:rPr>
                        <a:t>R’000</a:t>
                      </a: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ZA" sz="1250" b="1" i="0" u="none" strike="noStrike" dirty="0" smtClean="0">
                          <a:solidFill>
                            <a:srgbClr val="000000"/>
                          </a:solidFill>
                          <a:effectLst/>
                          <a:latin typeface="Calibri (Body)"/>
                        </a:rPr>
                        <a:t>R’000</a:t>
                      </a:r>
                      <a:endParaRPr lang="en-ZA" sz="1250" b="1" i="0" u="none" strike="noStrike" dirty="0">
                        <a:solidFill>
                          <a:srgbClr val="000000"/>
                        </a:solidFill>
                        <a:effectLst/>
                        <a:latin typeface="Calibri (Body)"/>
                      </a:endParaRPr>
                    </a:p>
                  </a:txBody>
                  <a:tcPr marL="6806" marR="61254"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fontAlgn="t"/>
                      <a:r>
                        <a:rPr lang="en-ZA" sz="1250" b="1" i="0" u="none" strike="noStrike" dirty="0" smtClean="0">
                          <a:solidFill>
                            <a:srgbClr val="000000"/>
                          </a:solidFill>
                          <a:effectLst/>
                          <a:latin typeface="Calibri (Body)"/>
                        </a:rPr>
                        <a:t>R’000</a:t>
                      </a:r>
                      <a:endParaRPr lang="en-ZA" sz="1250" b="1" i="0" u="none" strike="noStrike" dirty="0">
                        <a:solidFill>
                          <a:srgbClr val="000000"/>
                        </a:solidFill>
                        <a:effectLst/>
                        <a:latin typeface="Calibri (Body)"/>
                      </a:endParaRP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ZA" sz="1250" b="1" i="0" u="none" strike="noStrike" dirty="0" smtClean="0">
                          <a:solidFill>
                            <a:srgbClr val="000000"/>
                          </a:solidFill>
                          <a:effectLst/>
                          <a:latin typeface="Calibri (Body)"/>
                        </a:rPr>
                        <a:t>R’000</a:t>
                      </a:r>
                    </a:p>
                  </a:txBody>
                  <a:tcPr marL="6806" marR="6806" marT="680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fontAlgn="t"/>
                      <a:endParaRPr lang="en-ZA" sz="1250" b="0" i="0" u="none" strike="noStrike" dirty="0">
                        <a:solidFill>
                          <a:srgbClr val="000000"/>
                        </a:solidFill>
                        <a:effectLst/>
                        <a:latin typeface="Calibri (Body)"/>
                      </a:endParaRPr>
                    </a:p>
                  </a:txBody>
                  <a:tcPr marL="6806" marR="6806" marT="6806"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01"/>
                  </a:ext>
                </a:extLst>
              </a:tr>
              <a:tr h="321578">
                <a:tc>
                  <a:txBody>
                    <a:bodyPr/>
                    <a:lstStyle/>
                    <a:p>
                      <a:pPr algn="l" rtl="0" fontAlgn="ctr"/>
                      <a:r>
                        <a:rPr lang="en-US" sz="1200" b="0" i="0" u="none" strike="noStrike" dirty="0" smtClean="0">
                          <a:solidFill>
                            <a:srgbClr val="000000"/>
                          </a:solidFill>
                          <a:effectLst/>
                          <a:latin typeface="Calibri (Body)"/>
                        </a:rPr>
                        <a:t>Eastern Cape</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160 584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26 900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21 899</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16.8%</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chemeClr val="tx1"/>
                          </a:solidFill>
                          <a:effectLst/>
                          <a:latin typeface="Calibri (Body)"/>
                        </a:rPr>
                        <a:t>13.6%</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26 900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chemeClr val="tx1"/>
                          </a:solidFill>
                          <a:effectLst/>
                          <a:latin typeface="Calibri (Body)"/>
                        </a:rPr>
                        <a:t>21 899</a:t>
                      </a:r>
                      <a:endParaRPr lang="en-ZA" sz="1200" b="0" i="0" u="none" strike="noStrike" dirty="0" smtClean="0">
                        <a:solidFill>
                          <a:schemeClr val="tx1"/>
                        </a:solidFill>
                        <a:effectLst/>
                        <a:latin typeface="Calibri (Body)"/>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chemeClr val="tx1"/>
                          </a:solidFill>
                          <a:effectLst/>
                          <a:latin typeface="Calibri (Body)"/>
                        </a:rPr>
                        <a:t>5 001</a:t>
                      </a:r>
                      <a:endParaRPr lang="en-ZA" sz="1200" b="0" i="0" u="none" strike="noStrike" dirty="0" smtClean="0">
                        <a:solidFill>
                          <a:schemeClr val="tx1"/>
                        </a:solidFill>
                        <a:effectLst/>
                        <a:latin typeface="Calibri (Body)"/>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81.4%</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2"/>
                  </a:ext>
                </a:extLst>
              </a:tr>
              <a:tr h="235371">
                <a:tc>
                  <a:txBody>
                    <a:bodyPr/>
                    <a:lstStyle/>
                    <a:p>
                      <a:pPr algn="l" rtl="0" fontAlgn="ctr"/>
                      <a:r>
                        <a:rPr lang="en-US" sz="1200" b="0" i="0" u="none" strike="noStrike" dirty="0" smtClean="0">
                          <a:solidFill>
                            <a:srgbClr val="000000"/>
                          </a:solidFill>
                          <a:effectLst/>
                          <a:latin typeface="Calibri (Body)"/>
                        </a:rPr>
                        <a:t>Free State</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159 504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32 861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23 143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20.6%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200" b="0" i="0" u="none" strike="noStrike" dirty="0" smtClean="0">
                          <a:solidFill>
                            <a:srgbClr val="000000"/>
                          </a:solidFill>
                          <a:effectLst/>
                          <a:latin typeface="Calibri (Body)"/>
                        </a:rPr>
                        <a:t>14.5%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32 861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23 143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9 718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70.4%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 xmlns:a16="http://schemas.microsoft.com/office/drawing/2014/main" val="10003"/>
                  </a:ext>
                </a:extLst>
              </a:tr>
              <a:tr h="341736">
                <a:tc>
                  <a:txBody>
                    <a:bodyPr/>
                    <a:lstStyle/>
                    <a:p>
                      <a:pPr algn="l" rtl="0" fontAlgn="ctr"/>
                      <a:r>
                        <a:rPr lang="en-US" sz="1200" b="0" i="0" u="none" strike="noStrike" dirty="0" smtClean="0">
                          <a:solidFill>
                            <a:srgbClr val="000000"/>
                          </a:solidFill>
                          <a:effectLst/>
                          <a:latin typeface="Calibri (Body)"/>
                        </a:rPr>
                        <a:t>Gauteng</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168 530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10 151</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4 512</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6.0%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rgbClr val="000000"/>
                          </a:solidFill>
                          <a:effectLst/>
                          <a:latin typeface="Calibri (Body)"/>
                        </a:rPr>
                        <a:t>2.7%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chemeClr val="tx1"/>
                          </a:solidFill>
                          <a:effectLst/>
                          <a:latin typeface="Calibri (Body)"/>
                        </a:rPr>
                        <a:t>10 151</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4 512</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5 639</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44.4%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4"/>
                  </a:ext>
                </a:extLst>
              </a:tr>
              <a:tr h="397589">
                <a:tc>
                  <a:txBody>
                    <a:bodyPr/>
                    <a:lstStyle/>
                    <a:p>
                      <a:pPr algn="l" rtl="0" fontAlgn="ctr"/>
                      <a:r>
                        <a:rPr lang="en-US" sz="1200" b="0" i="0" u="none" strike="noStrike" dirty="0" smtClean="0">
                          <a:solidFill>
                            <a:srgbClr val="000000"/>
                          </a:solidFill>
                          <a:effectLst/>
                          <a:latin typeface="Calibri (Body)"/>
                        </a:rPr>
                        <a:t>KwaZulu-Natal</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174 397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33 721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18 117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19.3%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200" b="0" i="0" u="none" strike="noStrike" dirty="0" smtClean="0">
                          <a:solidFill>
                            <a:srgbClr val="000000"/>
                          </a:solidFill>
                          <a:effectLst/>
                          <a:latin typeface="Calibri (Body)"/>
                        </a:rPr>
                        <a:t>10.4%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33 721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18 117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15 604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53.7%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 xmlns:a16="http://schemas.microsoft.com/office/drawing/2014/main" val="10005"/>
                  </a:ext>
                </a:extLst>
              </a:tr>
              <a:tr h="341736">
                <a:tc>
                  <a:txBody>
                    <a:bodyPr/>
                    <a:lstStyle/>
                    <a:p>
                      <a:pPr algn="l" rtl="0" fontAlgn="ctr"/>
                      <a:r>
                        <a:rPr lang="en-US" sz="1200" b="0" i="0" u="none" strike="noStrike" dirty="0" smtClean="0">
                          <a:solidFill>
                            <a:srgbClr val="000000"/>
                          </a:solidFill>
                          <a:effectLst/>
                          <a:latin typeface="Calibri (Body)"/>
                        </a:rPr>
                        <a:t>Limpopo</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125 643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28 155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23 098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22.4%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rgbClr val="000000"/>
                          </a:solidFill>
                          <a:effectLst/>
                          <a:latin typeface="Calibri (Body)"/>
                        </a:rPr>
                        <a:t>18.4%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28 155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23 098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5 057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82.0%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6"/>
                  </a:ext>
                </a:extLst>
              </a:tr>
              <a:tr h="384606">
                <a:tc>
                  <a:txBody>
                    <a:bodyPr/>
                    <a:lstStyle/>
                    <a:p>
                      <a:pPr algn="l" rtl="0" fontAlgn="ctr"/>
                      <a:r>
                        <a:rPr lang="en-US" sz="1200" b="0" i="0" u="none" strike="noStrike" dirty="0" smtClean="0">
                          <a:solidFill>
                            <a:srgbClr val="000000"/>
                          </a:solidFill>
                          <a:effectLst/>
                          <a:latin typeface="Calibri (Body)"/>
                        </a:rPr>
                        <a:t>Mpumalanga</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162 479</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38 668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31 605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23.8%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200" b="0" i="0" u="none" strike="noStrike" dirty="0" smtClean="0">
                          <a:solidFill>
                            <a:srgbClr val="000000"/>
                          </a:solidFill>
                          <a:effectLst/>
                          <a:latin typeface="Calibri (Body)"/>
                        </a:rPr>
                        <a:t>19.5%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38 668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31 605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7 063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81.7%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 xmlns:a16="http://schemas.microsoft.com/office/drawing/2014/main" val="10007"/>
                  </a:ext>
                </a:extLst>
              </a:tr>
              <a:tr h="397589">
                <a:tc>
                  <a:txBody>
                    <a:bodyPr/>
                    <a:lstStyle/>
                    <a:p>
                      <a:pPr algn="l" rtl="0" fontAlgn="ctr"/>
                      <a:r>
                        <a:rPr lang="en-US" sz="1200" b="0" i="0" u="none" strike="noStrike" dirty="0" smtClean="0">
                          <a:solidFill>
                            <a:srgbClr val="000000"/>
                          </a:solidFill>
                          <a:effectLst/>
                          <a:latin typeface="Calibri (Body)"/>
                        </a:rPr>
                        <a:t>Northern Cape</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159 554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49 463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31 106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31.0%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rgbClr val="000000"/>
                          </a:solidFill>
                          <a:effectLst/>
                          <a:latin typeface="Calibri (Body)"/>
                        </a:rPr>
                        <a:t>19.5%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49 463</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31 106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18 357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62.9%</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08"/>
                  </a:ext>
                </a:extLst>
              </a:tr>
              <a:tr h="289543">
                <a:tc>
                  <a:txBody>
                    <a:bodyPr/>
                    <a:lstStyle/>
                    <a:p>
                      <a:pPr algn="l" rtl="0" fontAlgn="ctr"/>
                      <a:r>
                        <a:rPr lang="en-US" sz="1200" b="0" i="0" u="none" strike="noStrike" dirty="0" smtClean="0">
                          <a:solidFill>
                            <a:srgbClr val="000000"/>
                          </a:solidFill>
                          <a:effectLst/>
                          <a:latin typeface="Calibri (Body)"/>
                        </a:rPr>
                        <a:t>North West</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chemeClr val="tx1"/>
                          </a:solidFill>
                          <a:effectLst/>
                          <a:latin typeface="Calibri (Body)"/>
                        </a:rPr>
                        <a:t>136 369</a:t>
                      </a:r>
                      <a:endParaRPr lang="en-ZA" sz="1200" b="0" i="0" u="none" strike="noStrike" dirty="0">
                        <a:solidFill>
                          <a:schemeClr val="tx1"/>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28 661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22 771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21.0%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n-US" sz="1200" b="0" i="0" u="none" strike="noStrike" dirty="0" smtClean="0">
                          <a:solidFill>
                            <a:srgbClr val="000000"/>
                          </a:solidFill>
                          <a:effectLst/>
                          <a:latin typeface="Calibri (Body)"/>
                        </a:rPr>
                        <a:t>16.7%</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28 661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22 771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5 890</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sz="1200" b="0" i="0" u="none" strike="noStrike" dirty="0" smtClean="0">
                          <a:solidFill>
                            <a:srgbClr val="000000"/>
                          </a:solidFill>
                          <a:effectLst/>
                          <a:latin typeface="Calibri (Body)"/>
                        </a:rPr>
                        <a:t>79.4%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 xmlns:a16="http://schemas.microsoft.com/office/drawing/2014/main" val="10009"/>
                  </a:ext>
                </a:extLst>
              </a:tr>
              <a:tr h="388224">
                <a:tc>
                  <a:txBody>
                    <a:bodyPr/>
                    <a:lstStyle/>
                    <a:p>
                      <a:pPr algn="l" rtl="0" fontAlgn="ctr"/>
                      <a:r>
                        <a:rPr lang="en-US" sz="1200" b="0" i="0" u="none" strike="noStrike" dirty="0" smtClean="0">
                          <a:solidFill>
                            <a:srgbClr val="000000"/>
                          </a:solidFill>
                          <a:effectLst/>
                          <a:latin typeface="Calibri (Body)"/>
                        </a:rPr>
                        <a:t>Western Cape</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176 624</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3 418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3 776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1.9%</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ctr" rtl="0" fontAlgn="ctr"/>
                      <a:r>
                        <a:rPr lang="en-US" sz="1200" b="0" i="0" u="none" strike="noStrike" dirty="0" smtClean="0">
                          <a:solidFill>
                            <a:srgbClr val="000000"/>
                          </a:solidFill>
                          <a:effectLst/>
                          <a:latin typeface="Calibri (Body)"/>
                        </a:rPr>
                        <a:t>2.1%</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3 418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3 776</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-358</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tc>
                  <a:txBody>
                    <a:bodyPr/>
                    <a:lstStyle/>
                    <a:p>
                      <a:pPr algn="r" rtl="0" fontAlgn="ctr"/>
                      <a:r>
                        <a:rPr lang="en-US" sz="1200" b="0" i="0" u="none" strike="noStrike" dirty="0" smtClean="0">
                          <a:solidFill>
                            <a:srgbClr val="000000"/>
                          </a:solidFill>
                          <a:effectLst/>
                          <a:latin typeface="Calibri (Body)"/>
                        </a:rPr>
                        <a:t>110.5%</a:t>
                      </a:r>
                      <a:endParaRPr lang="en-ZA" sz="1200" b="0" i="0" u="none" strike="noStrike" dirty="0">
                        <a:solidFill>
                          <a:srgbClr val="000000"/>
                        </a:solidFill>
                        <a:effectLst/>
                        <a:latin typeface="Calibri (Body)"/>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E7C3"/>
                    </a:solidFill>
                  </a:tcPr>
                </a:tc>
                <a:extLst>
                  <a:ext uri="{0D108BD9-81ED-4DB2-BD59-A6C34878D82A}">
                    <a16:rowId xmlns="" xmlns:a16="http://schemas.microsoft.com/office/drawing/2014/main" val="10010"/>
                  </a:ext>
                </a:extLst>
              </a:tr>
              <a:tr h="319950">
                <a:tc>
                  <a:txBody>
                    <a:bodyPr/>
                    <a:lstStyle/>
                    <a:p>
                      <a:pPr algn="l" rtl="0" fontAlgn="ctr"/>
                      <a:r>
                        <a:rPr lang="en-US" sz="1200" b="1" i="0" u="none" strike="noStrike" dirty="0" smtClean="0">
                          <a:solidFill>
                            <a:srgbClr val="000000"/>
                          </a:solidFill>
                          <a:effectLst/>
                          <a:latin typeface="Arial" pitchFamily="34" charset="0"/>
                          <a:cs typeface="Arial" pitchFamily="34" charset="0"/>
                        </a:rPr>
                        <a:t>Total</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chemeClr val="tx1"/>
                          </a:solidFill>
                          <a:effectLst/>
                          <a:latin typeface="Arial" pitchFamily="34" charset="0"/>
                          <a:cs typeface="Arial" pitchFamily="34" charset="0"/>
                        </a:rPr>
                        <a:t>1 423 684</a:t>
                      </a:r>
                      <a:endParaRPr lang="en-ZA" sz="1200" b="1" i="0" u="none" strike="noStrike" dirty="0">
                        <a:solidFill>
                          <a:schemeClr val="tx1"/>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 251 998</a:t>
                      </a:r>
                      <a:endParaRPr lang="en-ZA" sz="1200" b="1" i="0" u="none" strike="noStrike" dirty="0">
                        <a:solidFill>
                          <a:srgbClr val="000000"/>
                        </a:solidFill>
                        <a:effectLst/>
                        <a:latin typeface="Arial" pitchFamily="34" charset="0"/>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180 027</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17.7%</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200" b="1" i="0" u="none" strike="noStrike" dirty="0" smtClean="0">
                          <a:solidFill>
                            <a:srgbClr val="000000"/>
                          </a:solidFill>
                          <a:effectLst/>
                          <a:latin typeface="Arial" pitchFamily="34" charset="0"/>
                          <a:cs typeface="Arial" pitchFamily="34" charset="0"/>
                        </a:rPr>
                        <a:t>12.6%</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 251 998</a:t>
                      </a:r>
                      <a:endParaRPr lang="en-ZA" sz="1200" b="1" i="0" u="none" strike="noStrike" dirty="0">
                        <a:solidFill>
                          <a:srgbClr val="000000"/>
                        </a:solidFill>
                        <a:effectLst/>
                        <a:latin typeface="Arial" pitchFamily="34" charset="0"/>
                        <a:cs typeface="Arial" pitchFamily="34" charset="0"/>
                      </a:endParaRPr>
                    </a:p>
                  </a:txBody>
                  <a:tcPr marL="9525" marR="857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180 027</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71 971</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tc>
                  <a:txBody>
                    <a:bodyPr/>
                    <a:lstStyle/>
                    <a:p>
                      <a:pPr algn="r" rtl="0" fontAlgn="ctr"/>
                      <a:r>
                        <a:rPr lang="en-US" sz="1200" b="1" i="0" u="none" strike="noStrike" dirty="0" smtClean="0">
                          <a:solidFill>
                            <a:srgbClr val="000000"/>
                          </a:solidFill>
                          <a:effectLst/>
                          <a:latin typeface="Arial" pitchFamily="34" charset="0"/>
                          <a:cs typeface="Arial" pitchFamily="34" charset="0"/>
                        </a:rPr>
                        <a:t>71.4%</a:t>
                      </a:r>
                      <a:endParaRPr lang="en-ZA" sz="12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0011"/>
                  </a:ext>
                </a:extLst>
              </a:tr>
            </a:tbl>
          </a:graphicData>
        </a:graphic>
      </p:graphicFrame>
      <p:sp>
        <p:nvSpPr>
          <p:cNvPr id="10" name="Up-Down Arrow 9"/>
          <p:cNvSpPr/>
          <p:nvPr/>
        </p:nvSpPr>
        <p:spPr>
          <a:xfrm>
            <a:off x="5830179" y="980728"/>
            <a:ext cx="45719" cy="482453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25974212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3258553417"/>
              </p:ext>
            </p:extLst>
          </p:nvPr>
        </p:nvGraphicFramePr>
        <p:xfrm>
          <a:off x="179512" y="764705"/>
          <a:ext cx="8712968" cy="5066971"/>
        </p:xfrm>
        <a:graphic>
          <a:graphicData uri="http://schemas.openxmlformats.org/drawingml/2006/table">
            <a:tbl>
              <a:tblPr firstRow="1" bandRow="1">
                <a:tableStyleId>{5C22544A-7EE6-4342-B048-85BDC9FD1C3A}</a:tableStyleId>
              </a:tblPr>
              <a:tblGrid>
                <a:gridCol w="1512168">
                  <a:extLst>
                    <a:ext uri="{9D8B030D-6E8A-4147-A177-3AD203B41FA5}">
                      <a16:colId xmlns="" xmlns:a16="http://schemas.microsoft.com/office/drawing/2014/main" val="20000"/>
                    </a:ext>
                  </a:extLst>
                </a:gridCol>
                <a:gridCol w="2736304">
                  <a:extLst>
                    <a:ext uri="{9D8B030D-6E8A-4147-A177-3AD203B41FA5}">
                      <a16:colId xmlns="" xmlns:a16="http://schemas.microsoft.com/office/drawing/2014/main" val="20001"/>
                    </a:ext>
                  </a:extLst>
                </a:gridCol>
                <a:gridCol w="4464496">
                  <a:extLst>
                    <a:ext uri="{9D8B030D-6E8A-4147-A177-3AD203B41FA5}">
                      <a16:colId xmlns="" xmlns:a16="http://schemas.microsoft.com/office/drawing/2014/main" val="20002"/>
                    </a:ext>
                  </a:extLst>
                </a:gridCol>
              </a:tblGrid>
              <a:tr h="583165">
                <a:tc>
                  <a:txBody>
                    <a:bodyPr/>
                    <a:lstStyle/>
                    <a:p>
                      <a:r>
                        <a:rPr lang="en-US" sz="1700" dirty="0" smtClean="0">
                          <a:latin typeface="+mn-lt"/>
                        </a:rPr>
                        <a:t>Economic</a:t>
                      </a:r>
                      <a:r>
                        <a:rPr lang="en-US" sz="1700" baseline="0" dirty="0" smtClean="0">
                          <a:latin typeface="+mn-lt"/>
                        </a:rPr>
                        <a:t>  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457395">
                <a:tc>
                  <a:txBody>
                    <a:bodyPr/>
                    <a:lstStyle/>
                    <a:p>
                      <a:pPr>
                        <a:lnSpc>
                          <a:spcPct val="100000"/>
                        </a:lnSpc>
                      </a:pPr>
                      <a:r>
                        <a:rPr lang="en-US" sz="1700" b="1" dirty="0" smtClean="0">
                          <a:latin typeface="+mn-lt"/>
                        </a:rPr>
                        <a:t>Departmental</a:t>
                      </a:r>
                      <a:r>
                        <a:rPr lang="en-US" sz="1700" b="1" baseline="0" dirty="0" smtClean="0">
                          <a:latin typeface="+mn-lt"/>
                        </a:rPr>
                        <a:t> Agencies &amp; Accounts </a:t>
                      </a:r>
                    </a:p>
                    <a:p>
                      <a:pPr>
                        <a:lnSpc>
                          <a:spcPct val="100000"/>
                        </a:lnSpc>
                      </a:pPr>
                      <a:r>
                        <a:rPr lang="en-US" sz="1700" b="1" baseline="0" dirty="0" smtClean="0">
                          <a:latin typeface="+mn-lt"/>
                        </a:rPr>
                        <a:t>(Current)</a:t>
                      </a:r>
                      <a:endParaRPr lang="en-ZA" sz="1700" b="1" dirty="0">
                        <a:latin typeface="+mn-lt"/>
                      </a:endParaRPr>
                    </a:p>
                  </a:txBody>
                  <a:tcPr marL="91446" marR="91446" marT="45708" marB="45708">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dirty="0" smtClean="0">
                          <a:latin typeface="+mn-lt"/>
                        </a:rPr>
                        <a:t>This expenditure item relates to subsidies to the Departments’ Public Entities.  The Performing Arts Institutions  transfers are processed quarterly, Libraries and Heritage Institutions on a monthly basis.</a:t>
                      </a:r>
                    </a:p>
                  </a:txBody>
                  <a:tcPr marL="91446" marR="91446" marT="45708" marB="45708">
                    <a:solidFill>
                      <a:srgbClr val="F6F3E8"/>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0" baseline="0" dirty="0" smtClean="0">
                          <a:solidFill>
                            <a:schemeClr val="tx1"/>
                          </a:solidFill>
                          <a:latin typeface="+mn-lt"/>
                          <a:cs typeface="Arial" pitchFamily="34" charset="0"/>
                        </a:rPr>
                        <a:t>An</a:t>
                      </a:r>
                      <a:r>
                        <a:rPr lang="en-US" sz="1700" baseline="0" dirty="0" smtClean="0">
                          <a:solidFill>
                            <a:schemeClr val="tx1"/>
                          </a:solidFill>
                          <a:latin typeface="+mn-lt"/>
                        </a:rPr>
                        <a:t> actual expenditure of R407.5 million (95%) versus a quarterly projected budget of R430.1 million for subsidies, was transferred to the various entities in the 1st quarter.</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baseline="0" dirty="0" smtClean="0">
                          <a:solidFill>
                            <a:schemeClr val="tx1"/>
                          </a:solidFill>
                          <a:latin typeface="+mn-lt"/>
                        </a:rPr>
                        <a:t>The variance is as a result of a</a:t>
                      </a:r>
                      <a:r>
                        <a:rPr lang="en-ZA" sz="1700" baseline="0" dirty="0" smtClean="0">
                          <a:solidFill>
                            <a:schemeClr val="tx1"/>
                          </a:solidFill>
                          <a:latin typeface="+mn-lt"/>
                        </a:rPr>
                        <a:t> transfer to National Library SA for the community library conditional grant project which was based on the signed MOA. The remaining balance will be transferred in October in line with the MOA.</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rgbClr val="FF0000"/>
                        </a:solidFill>
                        <a:latin typeface="+mn-lt"/>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US" sz="1700" baseline="0" dirty="0" smtClean="0">
                        <a:solidFill>
                          <a:schemeClr val="tx1"/>
                        </a:solidFill>
                        <a:latin typeface="+mn-lt"/>
                      </a:endParaRPr>
                    </a:p>
                  </a:txBody>
                  <a:tcPr marL="91446" marR="91446" marT="45708" marB="45708">
                    <a:solidFill>
                      <a:srgbClr val="F6F3E8"/>
                    </a:solidFill>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077200" y="6172200"/>
            <a:ext cx="671264" cy="497160"/>
          </a:xfrm>
        </p:spPr>
        <p:txBody>
          <a:bodyPr/>
          <a:lstStyle/>
          <a:p>
            <a:endParaRPr lang="en-US" sz="1100" b="1" dirty="0" smtClean="0"/>
          </a:p>
          <a:p>
            <a:r>
              <a:rPr lang="en-US" sz="1100" b="1" dirty="0" smtClean="0"/>
              <a:t>36.</a:t>
            </a:r>
            <a:endParaRPr lang="en-ZA" sz="1100" b="1" dirty="0" smtClean="0"/>
          </a:p>
        </p:txBody>
      </p:sp>
      <p:sp>
        <p:nvSpPr>
          <p:cNvPr id="5" name="Title 1"/>
          <p:cNvSpPr txBox="1">
            <a:spLocks/>
          </p:cNvSpPr>
          <p:nvPr/>
        </p:nvSpPr>
        <p:spPr>
          <a:xfrm>
            <a:off x="179512" y="188640"/>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j-lt"/>
              </a:rPr>
              <a:t>Explanation of Expenditure Variance </a:t>
            </a:r>
            <a:r>
              <a:rPr lang="en-ZA" sz="1800" dirty="0" smtClean="0">
                <a:solidFill>
                  <a:schemeClr val="accent6">
                    <a:lumMod val="50000"/>
                  </a:schemeClr>
                </a:solidFill>
                <a:latin typeface="+mj-lt"/>
                <a:cs typeface="Arial" pitchFamily="34" charset="0"/>
              </a:rPr>
              <a:t>Per Economic Classification </a:t>
            </a:r>
            <a:endParaRPr lang="en-ZA" sz="1800" dirty="0">
              <a:solidFill>
                <a:schemeClr val="accent6">
                  <a:lumMod val="50000"/>
                </a:schemeClr>
              </a:solidFill>
              <a:latin typeface="+mj-lt"/>
              <a:cs typeface="Arial" pitchFamily="34" charset="0"/>
            </a:endParaRPr>
          </a:p>
        </p:txBody>
      </p:sp>
    </p:spTree>
    <p:extLst>
      <p:ext uri="{BB962C8B-B14F-4D97-AF65-F5344CB8AC3E}">
        <p14:creationId xmlns:p14="http://schemas.microsoft.com/office/powerpoint/2010/main" xmlns="" val="8886547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1114600653"/>
              </p:ext>
            </p:extLst>
          </p:nvPr>
        </p:nvGraphicFramePr>
        <p:xfrm>
          <a:off x="179512" y="839416"/>
          <a:ext cx="8712967" cy="5040560"/>
        </p:xfrm>
        <a:graphic>
          <a:graphicData uri="http://schemas.openxmlformats.org/drawingml/2006/table">
            <a:tbl>
              <a:tblPr firstRow="1" bandRow="1">
                <a:tableStyleId>{5C22544A-7EE6-4342-B048-85BDC9FD1C3A}</a:tableStyleId>
              </a:tblPr>
              <a:tblGrid>
                <a:gridCol w="1609561">
                  <a:extLst>
                    <a:ext uri="{9D8B030D-6E8A-4147-A177-3AD203B41FA5}">
                      <a16:colId xmlns="" xmlns:a16="http://schemas.microsoft.com/office/drawing/2014/main" val="20000"/>
                    </a:ext>
                  </a:extLst>
                </a:gridCol>
                <a:gridCol w="2278870">
                  <a:extLst>
                    <a:ext uri="{9D8B030D-6E8A-4147-A177-3AD203B41FA5}">
                      <a16:colId xmlns="" xmlns:a16="http://schemas.microsoft.com/office/drawing/2014/main" val="20001"/>
                    </a:ext>
                  </a:extLst>
                </a:gridCol>
                <a:gridCol w="4824536">
                  <a:extLst>
                    <a:ext uri="{9D8B030D-6E8A-4147-A177-3AD203B41FA5}">
                      <a16:colId xmlns="" xmlns:a16="http://schemas.microsoft.com/office/drawing/2014/main" val="20002"/>
                    </a:ext>
                  </a:extLst>
                </a:gridCol>
              </a:tblGrid>
              <a:tr h="698652">
                <a:tc>
                  <a:txBody>
                    <a:bodyPr/>
                    <a:lstStyle/>
                    <a:p>
                      <a:pPr algn="l"/>
                      <a:r>
                        <a:rPr lang="en-US" sz="1800" dirty="0" smtClean="0">
                          <a:latin typeface="+mn-lt"/>
                        </a:rPr>
                        <a:t>Economic</a:t>
                      </a:r>
                      <a:r>
                        <a:rPr lang="en-US" sz="1800" baseline="0" dirty="0" smtClean="0">
                          <a:latin typeface="+mn-lt"/>
                        </a:rPr>
                        <a:t>  </a:t>
                      </a:r>
                    </a:p>
                    <a:p>
                      <a:pPr algn="l"/>
                      <a:r>
                        <a:rPr lang="en-US" sz="1800" baseline="0" dirty="0" smtClean="0">
                          <a:latin typeface="+mn-lt"/>
                        </a:rPr>
                        <a:t>Classification</a:t>
                      </a:r>
                      <a:endParaRPr lang="en-US" sz="1800" dirty="0" smtClean="0">
                        <a:latin typeface="+mn-lt"/>
                      </a:endParaRPr>
                    </a:p>
                  </a:txBody>
                  <a:tcPr marL="91446" marR="91446" marT="45708" marB="45708">
                    <a:solidFill>
                      <a:srgbClr val="B77727"/>
                    </a:solidFill>
                  </a:tcPr>
                </a:tc>
                <a:tc>
                  <a:txBody>
                    <a:bodyPr/>
                    <a:lstStyle/>
                    <a:p>
                      <a:pPr algn="l"/>
                      <a:r>
                        <a:rPr lang="en-US" sz="1800" dirty="0" smtClean="0">
                          <a:latin typeface="+mn-lt"/>
                        </a:rPr>
                        <a:t>Description</a:t>
                      </a:r>
                      <a:r>
                        <a:rPr lang="en-US" sz="1800" baseline="0" dirty="0" smtClean="0">
                          <a:latin typeface="+mn-lt"/>
                        </a:rPr>
                        <a:t> of the line item</a:t>
                      </a:r>
                      <a:endParaRPr lang="en-US" sz="1800" dirty="0" smtClean="0">
                        <a:latin typeface="+mn-lt"/>
                      </a:endParaRPr>
                    </a:p>
                  </a:txBody>
                  <a:tcPr marL="91446" marR="91446" marT="45708" marB="45708">
                    <a:solidFill>
                      <a:srgbClr val="B77727"/>
                    </a:solidFill>
                  </a:tcPr>
                </a:tc>
                <a:tc>
                  <a:txBody>
                    <a:bodyPr/>
                    <a:lstStyle/>
                    <a:p>
                      <a:pPr algn="ctr"/>
                      <a:r>
                        <a:rPr lang="en-US" sz="18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341908">
                <a:tc>
                  <a:txBody>
                    <a:bodyPr/>
                    <a:lstStyle/>
                    <a:p>
                      <a:r>
                        <a:rPr lang="en-US" sz="1700" b="1" dirty="0" smtClean="0">
                          <a:latin typeface="+mn-lt"/>
                        </a:rPr>
                        <a:t>Departmental</a:t>
                      </a:r>
                      <a:r>
                        <a:rPr lang="en-US" sz="1700" b="1" baseline="0" dirty="0" smtClean="0">
                          <a:latin typeface="+mn-lt"/>
                        </a:rPr>
                        <a:t> Agencies &amp; Accounts </a:t>
                      </a:r>
                    </a:p>
                    <a:p>
                      <a:r>
                        <a:rPr lang="en-US" sz="1700" b="1" baseline="0" dirty="0" smtClean="0">
                          <a:latin typeface="+mn-lt"/>
                        </a:rPr>
                        <a:t>(Capital)</a:t>
                      </a:r>
                      <a:endParaRPr lang="en-ZA" sz="1700" b="1" dirty="0">
                        <a:latin typeface="+mn-lt"/>
                      </a:endParaRPr>
                    </a:p>
                  </a:txBody>
                  <a:tcPr marL="91446" marR="91446" marT="45714" marB="45714">
                    <a:solidFill>
                      <a:srgbClr val="F6F3E8"/>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700" dirty="0" smtClean="0">
                          <a:latin typeface="+mn-lt"/>
                        </a:rPr>
                        <a:t>This expenditure item relates to maintenance, upgrade and refurbishment of the Departments’ Playhouses, Museums and Libraries as well as the construction of Legacy Projects.</a:t>
                      </a:r>
                    </a:p>
                  </a:txBody>
                  <a:tcPr marL="91446" marR="91446" marT="45714" marB="45714">
                    <a:solidFill>
                      <a:srgbClr val="F6F3E8"/>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baseline="0" dirty="0" smtClean="0">
                          <a:solidFill>
                            <a:schemeClr val="tx1"/>
                          </a:solidFill>
                          <a:latin typeface="+mn-lt"/>
                        </a:rPr>
                        <a:t>An actual expenditure of R3 million (21%) versus a quarterly projected budget of R14.6 million was incurred in the 1st quarter.</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US"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aseline="0" dirty="0" smtClean="0">
                          <a:solidFill>
                            <a:schemeClr val="tx1"/>
                          </a:solidFill>
                          <a:latin typeface="+mn-lt"/>
                        </a:rPr>
                        <a:t>Transfers for capital works projects to entities were only processed beginning of July due to internal routing processes for authorization of payments by delegated authorities.</a:t>
                      </a:r>
                      <a:endParaRPr lang="en-US" sz="1700" baseline="0" dirty="0" smtClean="0">
                        <a:solidFill>
                          <a:schemeClr val="tx1"/>
                        </a:solidFill>
                        <a:latin typeface="+mn-lt"/>
                      </a:endParaRPr>
                    </a:p>
                  </a:txBody>
                  <a:tcPr marL="91446" marR="91446" marT="45714" marB="45714">
                    <a:solidFill>
                      <a:srgbClr val="F6F3E8"/>
                    </a:solidFill>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4"/>
          </p:nvPr>
        </p:nvSpPr>
        <p:spPr>
          <a:xfrm>
            <a:off x="8090340" y="6093296"/>
            <a:ext cx="730132" cy="504056"/>
          </a:xfrm>
        </p:spPr>
        <p:txBody>
          <a:bodyPr/>
          <a:lstStyle/>
          <a:p>
            <a:endParaRPr lang="en-US" sz="1000" dirty="0" smtClean="0"/>
          </a:p>
          <a:p>
            <a:endParaRPr lang="en-US" sz="1000" dirty="0" smtClean="0"/>
          </a:p>
          <a:p>
            <a:r>
              <a:rPr lang="en-US" sz="1100" b="1" dirty="0" smtClean="0"/>
              <a:t>37.</a:t>
            </a:r>
            <a:endParaRPr lang="en-ZA" sz="1100" b="1" dirty="0" smtClean="0"/>
          </a:p>
        </p:txBody>
      </p:sp>
      <p:sp>
        <p:nvSpPr>
          <p:cNvPr id="5" name="Title 1"/>
          <p:cNvSpPr txBox="1">
            <a:spLocks/>
          </p:cNvSpPr>
          <p:nvPr/>
        </p:nvSpPr>
        <p:spPr>
          <a:xfrm>
            <a:off x="179512" y="116632"/>
            <a:ext cx="8712968" cy="504056"/>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Tree>
    <p:extLst>
      <p:ext uri="{BB962C8B-B14F-4D97-AF65-F5344CB8AC3E}">
        <p14:creationId xmlns:p14="http://schemas.microsoft.com/office/powerpoint/2010/main" xmlns="" val="5158409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713900175"/>
              </p:ext>
            </p:extLst>
          </p:nvPr>
        </p:nvGraphicFramePr>
        <p:xfrm>
          <a:off x="179512" y="756605"/>
          <a:ext cx="8712968" cy="5297606"/>
        </p:xfrm>
        <a:graphic>
          <a:graphicData uri="http://schemas.openxmlformats.org/drawingml/2006/table">
            <a:tbl>
              <a:tblPr firstRow="1" bandRow="1">
                <a:tableStyleId>{5C22544A-7EE6-4342-B048-85BDC9FD1C3A}</a:tableStyleId>
              </a:tblPr>
              <a:tblGrid>
                <a:gridCol w="1584176">
                  <a:extLst>
                    <a:ext uri="{9D8B030D-6E8A-4147-A177-3AD203B41FA5}">
                      <a16:colId xmlns="" xmlns:a16="http://schemas.microsoft.com/office/drawing/2014/main" val="20000"/>
                    </a:ext>
                  </a:extLst>
                </a:gridCol>
                <a:gridCol w="2376264">
                  <a:extLst>
                    <a:ext uri="{9D8B030D-6E8A-4147-A177-3AD203B41FA5}">
                      <a16:colId xmlns="" xmlns:a16="http://schemas.microsoft.com/office/drawing/2014/main" val="20001"/>
                    </a:ext>
                  </a:extLst>
                </a:gridCol>
                <a:gridCol w="4752528">
                  <a:extLst>
                    <a:ext uri="{9D8B030D-6E8A-4147-A177-3AD203B41FA5}">
                      <a16:colId xmlns="" xmlns:a16="http://schemas.microsoft.com/office/drawing/2014/main" val="20002"/>
                    </a:ext>
                  </a:extLst>
                </a:gridCol>
              </a:tblGrid>
              <a:tr h="510037">
                <a:tc>
                  <a:txBody>
                    <a:bodyPr/>
                    <a:lstStyle/>
                    <a:p>
                      <a:r>
                        <a:rPr lang="en-US" sz="1400" dirty="0" smtClean="0">
                          <a:latin typeface="+mn-lt"/>
                        </a:rPr>
                        <a:t>Economic</a:t>
                      </a:r>
                      <a:r>
                        <a:rPr lang="en-US" sz="1400" baseline="0" dirty="0" smtClean="0">
                          <a:latin typeface="+mn-lt"/>
                        </a:rPr>
                        <a:t>  </a:t>
                      </a:r>
                    </a:p>
                    <a:p>
                      <a:r>
                        <a:rPr lang="en-US" sz="1400" baseline="0" dirty="0" smtClean="0">
                          <a:latin typeface="+mn-lt"/>
                        </a:rPr>
                        <a:t>Classification</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Description</a:t>
                      </a:r>
                      <a:r>
                        <a:rPr lang="en-US" sz="1400" baseline="0" dirty="0" smtClean="0">
                          <a:latin typeface="+mn-lt"/>
                        </a:rPr>
                        <a:t> of the line item</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779470">
                <a:tc>
                  <a:txBody>
                    <a:bodyPr/>
                    <a:lstStyle/>
                    <a:p>
                      <a:r>
                        <a:rPr lang="en-US" sz="1600" b="1" dirty="0" smtClean="0">
                          <a:latin typeface="+mn-lt"/>
                        </a:rPr>
                        <a:t>Non</a:t>
                      </a:r>
                      <a:r>
                        <a:rPr lang="en-US" sz="1600" b="1" baseline="0" dirty="0" smtClean="0">
                          <a:latin typeface="+mn-lt"/>
                        </a:rPr>
                        <a:t> Profit Institutions</a:t>
                      </a:r>
                    </a:p>
                    <a:p>
                      <a:r>
                        <a:rPr lang="en-US" sz="1600" b="0" baseline="0" dirty="0" smtClean="0">
                          <a:latin typeface="+mn-lt"/>
                        </a:rPr>
                        <a:t>(</a:t>
                      </a:r>
                      <a:r>
                        <a:rPr lang="en-US" sz="1600" b="1" baseline="0" dirty="0" smtClean="0">
                          <a:latin typeface="+mn-lt"/>
                        </a:rPr>
                        <a:t>Current</a:t>
                      </a:r>
                      <a:r>
                        <a:rPr lang="en-US" sz="1600" b="0" baseline="0" dirty="0" smtClean="0">
                          <a:latin typeface="+mn-lt"/>
                        </a:rPr>
                        <a:t>)</a:t>
                      </a:r>
                      <a:endParaRPr lang="en-US" sz="1600" b="1" baseline="0" dirty="0" smtClean="0">
                        <a:latin typeface="+mn-lt"/>
                      </a:endParaRPr>
                    </a:p>
                    <a:p>
                      <a:endParaRPr lang="en-US" sz="1600" b="1" baseline="0" dirty="0" smtClean="0">
                        <a:latin typeface="+mn-lt"/>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000000"/>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latin typeface="+mn-lt"/>
                      </a:endParaRPr>
                    </a:p>
                  </a:txBody>
                  <a:tcPr marL="91446" marR="91446" marT="45708" marB="45708">
                    <a:solidFill>
                      <a:schemeClr val="bg2"/>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latin typeface="+mn-lt"/>
                        </a:rPr>
                        <a:t>This expenditure relates to subsidies to BASA, Blind SA, Engelenburg Arts Collection</a:t>
                      </a:r>
                      <a:r>
                        <a:rPr lang="en-US" sz="1700" baseline="0" dirty="0" smtClean="0">
                          <a:solidFill>
                            <a:schemeClr val="tx1"/>
                          </a:solidFill>
                          <a:latin typeface="+mn-lt"/>
                        </a:rPr>
                        <a:t> </a:t>
                      </a:r>
                      <a:r>
                        <a:rPr lang="en-ZA" sz="1700" baseline="0" dirty="0" smtClean="0">
                          <a:solidFill>
                            <a:schemeClr val="tx1"/>
                          </a:solidFill>
                          <a:latin typeface="+mn-lt"/>
                        </a:rPr>
                        <a:t>and Non-Profit Organisations beneficiaries of MGE, Cultural Development, Heritage as well as Arts &amp; Youth Development  projects.</a:t>
                      </a: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US" sz="1700" dirty="0" smtClean="0">
                          <a:solidFill>
                            <a:schemeClr val="tx1"/>
                          </a:solidFill>
                          <a:latin typeface="+mn-lt"/>
                        </a:rPr>
                        <a:t>A</a:t>
                      </a:r>
                      <a:r>
                        <a:rPr lang="en-US" sz="1700" baseline="0" dirty="0" smtClean="0">
                          <a:solidFill>
                            <a:schemeClr val="tx1"/>
                          </a:solidFill>
                          <a:latin typeface="+mn-lt"/>
                        </a:rPr>
                        <a:t> </a:t>
                      </a:r>
                      <a:r>
                        <a:rPr lang="en-US" sz="1700" dirty="0" smtClean="0">
                          <a:solidFill>
                            <a:schemeClr val="tx1"/>
                          </a:solidFill>
                          <a:latin typeface="+mn-lt"/>
                        </a:rPr>
                        <a:t>current</a:t>
                      </a:r>
                      <a:r>
                        <a:rPr lang="en-US" sz="1700" baseline="0" dirty="0" smtClean="0">
                          <a:solidFill>
                            <a:schemeClr val="tx1"/>
                          </a:solidFill>
                          <a:latin typeface="+mn-lt"/>
                        </a:rPr>
                        <a:t> </a:t>
                      </a:r>
                      <a:r>
                        <a:rPr lang="en-US" sz="1700" dirty="0" smtClean="0">
                          <a:solidFill>
                            <a:schemeClr val="tx1"/>
                          </a:solidFill>
                          <a:latin typeface="+mn-lt"/>
                        </a:rPr>
                        <a:t>transfer</a:t>
                      </a:r>
                      <a:r>
                        <a:rPr lang="en-US" sz="1700" baseline="0" dirty="0" smtClean="0">
                          <a:solidFill>
                            <a:schemeClr val="tx1"/>
                          </a:solidFill>
                          <a:latin typeface="+mn-lt"/>
                        </a:rPr>
                        <a:t> of R55.0 </a:t>
                      </a:r>
                      <a:r>
                        <a:rPr lang="en-US" sz="1700" dirty="0" smtClean="0">
                          <a:solidFill>
                            <a:schemeClr val="tx1"/>
                          </a:solidFill>
                          <a:latin typeface="+mn-lt"/>
                        </a:rPr>
                        <a:t>million (74%) versus a quarterly projected budget of R73.9</a:t>
                      </a:r>
                      <a:r>
                        <a:rPr lang="en-US" sz="1700" baseline="0" dirty="0" smtClean="0">
                          <a:solidFill>
                            <a:schemeClr val="tx1"/>
                          </a:solidFill>
                          <a:latin typeface="+mn-lt"/>
                        </a:rPr>
                        <a:t> </a:t>
                      </a:r>
                      <a:r>
                        <a:rPr lang="en-US" sz="1700" dirty="0" smtClean="0">
                          <a:solidFill>
                            <a:schemeClr val="tx1"/>
                          </a:solidFill>
                          <a:latin typeface="+mn-lt"/>
                        </a:rPr>
                        <a:t>million,</a:t>
                      </a:r>
                      <a:r>
                        <a:rPr lang="en-US" sz="1700" baseline="0" dirty="0" smtClean="0">
                          <a:solidFill>
                            <a:schemeClr val="tx1"/>
                          </a:solidFill>
                          <a:latin typeface="+mn-lt"/>
                        </a:rPr>
                        <a:t> </a:t>
                      </a:r>
                      <a:r>
                        <a:rPr lang="en-ZA" sz="1700" baseline="0" dirty="0" smtClean="0">
                          <a:solidFill>
                            <a:schemeClr val="tx1"/>
                          </a:solidFill>
                          <a:latin typeface="+mn-lt"/>
                        </a:rPr>
                        <a:t>was incurred in the 1st quarter.</a:t>
                      </a: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lang="en-ZA" sz="1700" baseline="0" dirty="0" smtClean="0">
                        <a:solidFill>
                          <a:schemeClr val="tx1"/>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aseline="0" dirty="0" smtClean="0">
                          <a:solidFill>
                            <a:schemeClr val="tx1"/>
                          </a:solidFill>
                          <a:latin typeface="+mn-lt"/>
                        </a:rPr>
                        <a:t>Less than projected spending is as a result of the process with regards to acquiring approval for the introduction and creation of MGE beneficiaries on SCOA. Spending will therefore be high in the 2</a:t>
                      </a:r>
                      <a:r>
                        <a:rPr lang="en-ZA" sz="1700" baseline="30000" dirty="0" smtClean="0">
                          <a:solidFill>
                            <a:schemeClr val="tx1"/>
                          </a:solidFill>
                          <a:latin typeface="+mn-lt"/>
                        </a:rPr>
                        <a:t>nd</a:t>
                      </a:r>
                      <a:r>
                        <a:rPr lang="en-ZA" sz="1700" baseline="0" dirty="0" smtClean="0">
                          <a:solidFill>
                            <a:schemeClr val="tx1"/>
                          </a:solidFill>
                          <a:latin typeface="+mn-lt"/>
                        </a:rPr>
                        <a:t> quarter.</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lang="en-ZA" sz="1700" baseline="0" dirty="0" smtClean="0">
                        <a:solidFill>
                          <a:srgbClr val="00B050"/>
                        </a:solidFill>
                        <a:latin typeface="+mn-lt"/>
                      </a:endParaRPr>
                    </a:p>
                    <a:p>
                      <a:pPr marL="285750" marR="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lang="en-ZA" sz="1700" baseline="0" dirty="0" smtClean="0">
                          <a:solidFill>
                            <a:schemeClr val="tx1"/>
                          </a:solidFill>
                          <a:latin typeface="+mn-lt"/>
                        </a:rPr>
                        <a:t>Delays were experienced with the processing of submission for the Artist in Schools projects pending Treasury advise on the Auditor General’s finding relating to the 2017/18 Financial Year.  </a:t>
                      </a:r>
                      <a:endParaRPr lang="en-US" sz="1700" baseline="0" dirty="0" smtClean="0">
                        <a:solidFill>
                          <a:schemeClr val="tx1"/>
                        </a:solidFill>
                        <a:latin typeface="+mn-lt"/>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3" name="Slide Number Placeholder 2"/>
          <p:cNvSpPr>
            <a:spLocks noGrp="1"/>
          </p:cNvSpPr>
          <p:nvPr>
            <p:ph type="sldNum" sz="quarter" idx="4"/>
          </p:nvPr>
        </p:nvSpPr>
        <p:spPr>
          <a:xfrm>
            <a:off x="8100392" y="6381328"/>
            <a:ext cx="629026" cy="332656"/>
          </a:xfrm>
        </p:spPr>
        <p:txBody>
          <a:bodyPr/>
          <a:lstStyle/>
          <a:p>
            <a:r>
              <a:rPr lang="en-US" sz="1100" b="1" dirty="0" smtClean="0"/>
              <a:t>38.</a:t>
            </a:r>
            <a:endParaRPr lang="en-ZA" sz="1100" b="1" dirty="0" smtClean="0"/>
          </a:p>
        </p:txBody>
      </p:sp>
      <p:sp>
        <p:nvSpPr>
          <p:cNvPr id="5" name="Title 1"/>
          <p:cNvSpPr txBox="1">
            <a:spLocks/>
          </p:cNvSpPr>
          <p:nvPr/>
        </p:nvSpPr>
        <p:spPr>
          <a:xfrm>
            <a:off x="179512" y="69448"/>
            <a:ext cx="8712968" cy="360040"/>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rPr>
              <a:t>Explanation of Expenditure Variance </a:t>
            </a:r>
            <a:r>
              <a:rPr lang="en-ZA" sz="1800" dirty="0" smtClean="0">
                <a:solidFill>
                  <a:schemeClr val="accent6">
                    <a:lumMod val="50000"/>
                  </a:schemeClr>
                </a:solidFill>
                <a:latin typeface="Arial" pitchFamily="34" charset="0"/>
                <a:cs typeface="Arial" pitchFamily="34" charset="0"/>
              </a:rPr>
              <a:t>Per Economic Classification </a:t>
            </a:r>
            <a:endParaRPr lang="en-ZA" sz="1800" dirty="0">
              <a:solidFill>
                <a:schemeClr val="accent6">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31642622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603463476"/>
              </p:ext>
            </p:extLst>
          </p:nvPr>
        </p:nvGraphicFramePr>
        <p:xfrm>
          <a:off x="251877" y="764704"/>
          <a:ext cx="8640959" cy="5303472"/>
        </p:xfrm>
        <a:graphic>
          <a:graphicData uri="http://schemas.openxmlformats.org/drawingml/2006/table">
            <a:tbl>
              <a:tblPr firstRow="1" bandRow="1">
                <a:tableStyleId>{5C22544A-7EE6-4342-B048-85BDC9FD1C3A}</a:tableStyleId>
              </a:tblPr>
              <a:tblGrid>
                <a:gridCol w="1338554">
                  <a:extLst>
                    <a:ext uri="{9D8B030D-6E8A-4147-A177-3AD203B41FA5}">
                      <a16:colId xmlns="" xmlns:a16="http://schemas.microsoft.com/office/drawing/2014/main" val="20000"/>
                    </a:ext>
                  </a:extLst>
                </a:gridCol>
                <a:gridCol w="2693537">
                  <a:extLst>
                    <a:ext uri="{9D8B030D-6E8A-4147-A177-3AD203B41FA5}">
                      <a16:colId xmlns="" xmlns:a16="http://schemas.microsoft.com/office/drawing/2014/main" val="20001"/>
                    </a:ext>
                  </a:extLst>
                </a:gridCol>
                <a:gridCol w="4608868">
                  <a:extLst>
                    <a:ext uri="{9D8B030D-6E8A-4147-A177-3AD203B41FA5}">
                      <a16:colId xmlns="" xmlns:a16="http://schemas.microsoft.com/office/drawing/2014/main" val="20002"/>
                    </a:ext>
                  </a:extLst>
                </a:gridCol>
              </a:tblGrid>
              <a:tr h="532214">
                <a:tc>
                  <a:txBody>
                    <a:bodyPr/>
                    <a:lstStyle/>
                    <a:p>
                      <a:r>
                        <a:rPr lang="en-US" sz="1600" dirty="0" smtClean="0">
                          <a:latin typeface="+mn-lt"/>
                        </a:rPr>
                        <a:t>Economic</a:t>
                      </a:r>
                      <a:r>
                        <a:rPr lang="en-US" sz="1600" baseline="0" dirty="0" smtClean="0">
                          <a:latin typeface="+mn-lt"/>
                        </a:rPr>
                        <a:t>  </a:t>
                      </a:r>
                    </a:p>
                    <a:p>
                      <a:r>
                        <a:rPr lang="en-US" sz="1600" baseline="0" dirty="0" smtClean="0">
                          <a:latin typeface="+mn-lt"/>
                        </a:rPr>
                        <a:t>Classification</a:t>
                      </a:r>
                      <a:endParaRPr lang="en-US" sz="1600" dirty="0" smtClean="0">
                        <a:latin typeface="+mn-lt"/>
                      </a:endParaRPr>
                    </a:p>
                  </a:txBody>
                  <a:tcPr marL="91446" marR="91446" marT="45708" marB="45708">
                    <a:solidFill>
                      <a:srgbClr val="B77727"/>
                    </a:solidFill>
                  </a:tcPr>
                </a:tc>
                <a:tc>
                  <a:txBody>
                    <a:bodyPr/>
                    <a:lstStyle/>
                    <a:p>
                      <a:pPr algn="ctr"/>
                      <a:r>
                        <a:rPr lang="en-US" sz="1600" dirty="0" smtClean="0">
                          <a:latin typeface="+mn-lt"/>
                        </a:rPr>
                        <a:t>Description</a:t>
                      </a:r>
                      <a:r>
                        <a:rPr lang="en-US" sz="1600" baseline="0" dirty="0" smtClean="0">
                          <a:latin typeface="+mn-lt"/>
                        </a:rPr>
                        <a:t> of the line item</a:t>
                      </a:r>
                      <a:endParaRPr lang="en-US" sz="1600" dirty="0" smtClean="0">
                        <a:latin typeface="+mn-lt"/>
                      </a:endParaRPr>
                    </a:p>
                  </a:txBody>
                  <a:tcPr marL="91446" marR="91446" marT="45708" marB="45708">
                    <a:solidFill>
                      <a:srgbClr val="B77727"/>
                    </a:solidFill>
                  </a:tcPr>
                </a:tc>
                <a:tc>
                  <a:txBody>
                    <a:bodyPr/>
                    <a:lstStyle/>
                    <a:p>
                      <a:pPr algn="ctr"/>
                      <a:r>
                        <a:rPr lang="en-US" sz="1600" dirty="0" smtClean="0">
                          <a:solidFill>
                            <a:schemeClr val="tx1"/>
                          </a:solidFill>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5083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rPr>
                        <a:t>Non</a:t>
                      </a:r>
                      <a:r>
                        <a:rPr lang="en-US" sz="1600" b="1" baseline="0" dirty="0" smtClean="0">
                          <a:solidFill>
                            <a:schemeClr val="tx1"/>
                          </a:solidFill>
                          <a:latin typeface="+mn-lt"/>
                        </a:rPr>
                        <a:t> Profit Institutions  </a:t>
                      </a:r>
                      <a:r>
                        <a:rPr lang="en-US" sz="1600" b="0" baseline="0" dirty="0" smtClean="0">
                          <a:solidFill>
                            <a:schemeClr val="tx1"/>
                          </a:solidFill>
                          <a:latin typeface="+mn-lt"/>
                        </a:rPr>
                        <a:t>(</a:t>
                      </a:r>
                      <a:r>
                        <a:rPr lang="en-US" sz="1600" b="1" baseline="0" dirty="0" smtClean="0">
                          <a:solidFill>
                            <a:schemeClr val="tx1"/>
                          </a:solidFill>
                          <a:latin typeface="+mn-lt"/>
                        </a:rPr>
                        <a:t>Capital</a:t>
                      </a:r>
                      <a:r>
                        <a:rPr lang="en-US" sz="1600" b="0" baseline="0" dirty="0" smtClean="0">
                          <a:solidFill>
                            <a:schemeClr val="tx1"/>
                          </a:solidFill>
                          <a:latin typeface="+mn-lt"/>
                        </a:rPr>
                        <a:t>)</a:t>
                      </a:r>
                      <a:endParaRPr lang="en-US" sz="16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endParaRPr kumimoji="0" lang="en-US" sz="16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r>
                        <a:rPr lang="en-ZA" sz="1600" b="1" dirty="0" smtClean="0">
                          <a:latin typeface="+mn-lt"/>
                        </a:rPr>
                        <a:t>Households</a:t>
                      </a:r>
                      <a:endParaRPr lang="en-ZA" sz="1600" b="1" dirty="0">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This expenditure relates to Capital works transfers made to Non Profit Organizations.</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baseline="0" dirty="0" smtClean="0">
                        <a:solidFill>
                          <a:schemeClr val="tx1"/>
                        </a:solidFill>
                        <a:latin typeface="+mn-lt"/>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600" b="0" i="0" u="none" strike="noStrike" kern="1200" cap="none" spc="0" normalizeH="0" baseline="0" noProof="0" dirty="0" smtClean="0">
                          <a:ln>
                            <a:noFill/>
                          </a:ln>
                          <a:solidFill>
                            <a:prstClr val="black"/>
                          </a:solidFill>
                          <a:effectLst/>
                          <a:uLnTx/>
                          <a:uFillTx/>
                          <a:latin typeface="+mn-lt"/>
                          <a:ea typeface="+mn-ea"/>
                          <a:cs typeface="+mn-cs"/>
                        </a:rPr>
                        <a:t>This expenditure item relates to financial assistance projects that the Department fund during the financial year, MGE funding to individuals/persons and employer social benefits.</a:t>
                      </a: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An actual transfer of R2.5 million (81%) was incurred versus a quarterly projected budget of R3.1 million in the 1st quarter.  </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The department was not in receipt of the progress report relating to the previous contracted allocation from the Steve Biko Foundation.  This had an impact in facilitation of the </a:t>
                      </a:r>
                      <a:r>
                        <a:rPr lang="en-US" sz="1600" kern="1200" dirty="0" smtClean="0">
                          <a:solidFill>
                            <a:schemeClr val="tx1"/>
                          </a:solidFill>
                          <a:effectLst/>
                          <a:latin typeface="+mn-lt"/>
                          <a:ea typeface="+mn-ea"/>
                          <a:cs typeface="+mn-cs"/>
                        </a:rPr>
                        <a:t>second tranche payment</a:t>
                      </a:r>
                      <a:r>
                        <a:rPr kumimoji="0" lang="en-ZA" sz="1600" b="0" i="0" u="none" strike="noStrike" kern="1200" cap="none" spc="0" normalizeH="0" baseline="0" noProof="0" dirty="0" smtClean="0">
                          <a:ln>
                            <a:noFill/>
                          </a:ln>
                          <a:solidFill>
                            <a:schemeClr val="tx1"/>
                          </a:solidFill>
                          <a:effectLst/>
                          <a:uLnTx/>
                          <a:uFillTx/>
                          <a:latin typeface="+mn-lt"/>
                          <a:ea typeface="+mn-ea"/>
                          <a:cs typeface="+mn-cs"/>
                        </a:rPr>
                        <a:t>.</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An expenditure of R8.5 million (58%) versus a quarterly projected budget of R14.6 million was incurred in the 1st quarter. </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The underspending is as a result of delays with the vetting of MOAs between DAC and institutions of higher learning for the Heritage Professionals Bursaries.</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3" name="Slide Number Placeholder 2"/>
          <p:cNvSpPr>
            <a:spLocks noGrp="1"/>
          </p:cNvSpPr>
          <p:nvPr>
            <p:ph type="sldNum" sz="quarter" idx="4"/>
          </p:nvPr>
        </p:nvSpPr>
        <p:spPr>
          <a:xfrm>
            <a:off x="8100392" y="6381328"/>
            <a:ext cx="629026" cy="332656"/>
          </a:xfrm>
        </p:spPr>
        <p:txBody>
          <a:bodyPr/>
          <a:lstStyle/>
          <a:p>
            <a:r>
              <a:rPr lang="en-ZA" sz="1100" b="1" dirty="0" smtClean="0"/>
              <a:t>39.</a:t>
            </a:r>
          </a:p>
        </p:txBody>
      </p:sp>
      <p:sp>
        <p:nvSpPr>
          <p:cNvPr id="5" name="Title 1"/>
          <p:cNvSpPr txBox="1">
            <a:spLocks/>
          </p:cNvSpPr>
          <p:nvPr/>
        </p:nvSpPr>
        <p:spPr>
          <a:xfrm>
            <a:off x="251877" y="132900"/>
            <a:ext cx="8712968" cy="360040"/>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j-lt"/>
              </a:rPr>
              <a:t>Explanation of Expenditure Variance </a:t>
            </a:r>
            <a:r>
              <a:rPr lang="en-ZA" sz="1800" dirty="0" smtClean="0">
                <a:solidFill>
                  <a:schemeClr val="accent6">
                    <a:lumMod val="50000"/>
                  </a:schemeClr>
                </a:solidFill>
                <a:latin typeface="+mj-lt"/>
                <a:cs typeface="Arial" pitchFamily="34" charset="0"/>
              </a:rPr>
              <a:t>Per Economic Classification </a:t>
            </a:r>
            <a:endParaRPr lang="en-ZA" sz="1800" dirty="0">
              <a:solidFill>
                <a:schemeClr val="accent6">
                  <a:lumMod val="50000"/>
                </a:schemeClr>
              </a:solidFill>
              <a:latin typeface="+mj-lt"/>
              <a:cs typeface="Arial" pitchFamily="34" charset="0"/>
            </a:endParaRPr>
          </a:p>
        </p:txBody>
      </p:sp>
    </p:spTree>
    <p:extLst>
      <p:ext uri="{BB962C8B-B14F-4D97-AF65-F5344CB8AC3E}">
        <p14:creationId xmlns:p14="http://schemas.microsoft.com/office/powerpoint/2010/main" xmlns="" val="1835376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474"/>
            <a:ext cx="8229600" cy="710952"/>
          </a:xfrm>
        </p:spPr>
        <p:txBody>
          <a:bodyPr>
            <a:normAutofit/>
          </a:bodyPr>
          <a:lstStyle/>
          <a:p>
            <a:pPr algn="ctr"/>
            <a:r>
              <a:rPr lang="en-ZA" sz="2800" dirty="0">
                <a:latin typeface="+mj-lt"/>
              </a:rPr>
              <a:t>PERFORMANCE </a:t>
            </a:r>
            <a:r>
              <a:rPr lang="en-ZA" sz="2800" dirty="0" smtClean="0">
                <a:latin typeface="+mj-lt"/>
              </a:rPr>
              <a:t>OVERVIEW…Cont.</a:t>
            </a:r>
            <a:endParaRPr lang="en-US" sz="2800" dirty="0">
              <a:latin typeface="+mj-lt"/>
            </a:endParaRPr>
          </a:p>
        </p:txBody>
      </p:sp>
      <p:sp>
        <p:nvSpPr>
          <p:cNvPr id="3" name="Content Placeholder 2"/>
          <p:cNvSpPr>
            <a:spLocks noGrp="1"/>
          </p:cNvSpPr>
          <p:nvPr>
            <p:ph idx="1"/>
          </p:nvPr>
        </p:nvSpPr>
        <p:spPr>
          <a:xfrm>
            <a:off x="179512" y="1130426"/>
            <a:ext cx="8712968" cy="4746846"/>
          </a:xfrm>
        </p:spPr>
        <p:txBody>
          <a:bodyPr>
            <a:normAutofit/>
          </a:bodyPr>
          <a:lstStyle/>
          <a:p>
            <a:pPr algn="just">
              <a:lnSpc>
                <a:spcPct val="150000"/>
              </a:lnSpc>
              <a:buFont typeface="Wingdings" panose="05000000000000000000" pitchFamily="2" charset="2"/>
              <a:buChar char="§"/>
            </a:pPr>
            <a:r>
              <a:rPr lang="en-ZA" sz="1800" b="0" dirty="0" smtClean="0">
                <a:solidFill>
                  <a:srgbClr val="000000"/>
                </a:solidFill>
                <a:latin typeface="+mj-lt"/>
                <a:ea typeface="Times New Roman" panose="02020603050405020304" pitchFamily="18" charset="0"/>
                <a:cs typeface="Calibri" panose="020F0502020204030204" pitchFamily="34" charset="0"/>
              </a:rPr>
              <a:t>It </a:t>
            </a:r>
            <a:r>
              <a:rPr lang="en-ZA" sz="1800" b="0" dirty="0">
                <a:solidFill>
                  <a:srgbClr val="000000"/>
                </a:solidFill>
                <a:latin typeface="+mj-lt"/>
                <a:ea typeface="Times New Roman" panose="02020603050405020304" pitchFamily="18" charset="0"/>
                <a:cs typeface="Calibri" panose="020F0502020204030204" pitchFamily="34" charset="0"/>
              </a:rPr>
              <a:t>is noteworthy that this is a preliminary report of the first quarter, as per Treasury guidelines. The preliminary reports are generated 30 days after the end of the quarter and should be presented to internal audit for further scrutiny and validation before presenting it to the Audit Committee for final assurance. </a:t>
            </a:r>
            <a:endParaRPr lang="en-ZA" sz="1800" b="0" dirty="0" smtClean="0">
              <a:solidFill>
                <a:srgbClr val="000000"/>
              </a:solidFill>
              <a:latin typeface="+mj-lt"/>
              <a:ea typeface="Times New Roman" panose="02020603050405020304" pitchFamily="18" charset="0"/>
              <a:cs typeface="Calibri" panose="020F0502020204030204" pitchFamily="34" charset="0"/>
            </a:endParaRPr>
          </a:p>
          <a:p>
            <a:pPr marL="0" indent="0" algn="just">
              <a:lnSpc>
                <a:spcPct val="150000"/>
              </a:lnSpc>
              <a:buNone/>
            </a:pPr>
            <a:endParaRPr lang="en-ZA" sz="1800" b="0" dirty="0">
              <a:solidFill>
                <a:srgbClr val="000000"/>
              </a:solidFill>
              <a:latin typeface="+mj-lt"/>
              <a:ea typeface="Times New Roman" panose="02020603050405020304" pitchFamily="18" charset="0"/>
              <a:cs typeface="Calibri" panose="020F0502020204030204" pitchFamily="34" charset="0"/>
            </a:endParaRPr>
          </a:p>
          <a:p>
            <a:pPr algn="just">
              <a:lnSpc>
                <a:spcPct val="150000"/>
              </a:lnSpc>
              <a:buFont typeface="Wingdings" panose="05000000000000000000" pitchFamily="2" charset="2"/>
              <a:buChar char="§"/>
            </a:pPr>
            <a:r>
              <a:rPr lang="en-ZA" sz="1800" b="0" dirty="0" smtClean="0">
                <a:solidFill>
                  <a:schemeClr val="tx1"/>
                </a:solidFill>
                <a:latin typeface="+mj-lt"/>
                <a:cs typeface="Arial" panose="020B0604020202020204" pitchFamily="34" charset="0"/>
              </a:rPr>
              <a:t>The </a:t>
            </a:r>
            <a:r>
              <a:rPr lang="en-ZA" sz="1800" b="0" dirty="0">
                <a:solidFill>
                  <a:schemeClr val="tx1"/>
                </a:solidFill>
                <a:latin typeface="+mj-lt"/>
                <a:cs typeface="Arial" panose="020B0604020202020204" pitchFamily="34" charset="0"/>
              </a:rPr>
              <a:t>final performance report </a:t>
            </a:r>
            <a:r>
              <a:rPr lang="en-ZA" sz="1800" b="0" dirty="0" smtClean="0">
                <a:solidFill>
                  <a:schemeClr val="tx1"/>
                </a:solidFill>
                <a:latin typeface="+mj-lt"/>
                <a:cs typeface="Arial" panose="020B0604020202020204" pitchFamily="34" charset="0"/>
              </a:rPr>
              <a:t>should be </a:t>
            </a:r>
            <a:r>
              <a:rPr lang="en-ZA" sz="1800" b="0" dirty="0">
                <a:solidFill>
                  <a:schemeClr val="tx1"/>
                </a:solidFill>
                <a:latin typeface="+mj-lt"/>
                <a:cs typeface="Arial" panose="020B0604020202020204" pitchFamily="34" charset="0"/>
              </a:rPr>
              <a:t>submitted to National Treasury 120 days </a:t>
            </a:r>
            <a:r>
              <a:rPr lang="en-ZA" sz="1800" b="0" dirty="0" smtClean="0">
                <a:solidFill>
                  <a:schemeClr val="tx1"/>
                </a:solidFill>
                <a:latin typeface="+mj-lt"/>
                <a:cs typeface="Arial" panose="020B0604020202020204" pitchFamily="34" charset="0"/>
              </a:rPr>
              <a:t>after the </a:t>
            </a:r>
            <a:r>
              <a:rPr lang="en-ZA" sz="1800" b="0" dirty="0">
                <a:solidFill>
                  <a:schemeClr val="tx1"/>
                </a:solidFill>
                <a:latin typeface="+mj-lt"/>
                <a:cs typeface="Arial" panose="020B0604020202020204" pitchFamily="34" charset="0"/>
              </a:rPr>
              <a:t>end of each </a:t>
            </a:r>
            <a:r>
              <a:rPr lang="en-ZA" sz="1800" b="0" dirty="0" smtClean="0">
                <a:solidFill>
                  <a:schemeClr val="tx1"/>
                </a:solidFill>
                <a:latin typeface="+mj-lt"/>
                <a:cs typeface="Arial" panose="020B0604020202020204" pitchFamily="34" charset="0"/>
              </a:rPr>
              <a:t>quarter</a:t>
            </a:r>
            <a:r>
              <a:rPr lang="en-ZA" sz="1800" b="0" dirty="0">
                <a:solidFill>
                  <a:schemeClr val="tx1"/>
                </a:solidFill>
                <a:latin typeface="+mj-lt"/>
                <a:cs typeface="Arial" panose="020B0604020202020204" pitchFamily="34" charset="0"/>
              </a:rPr>
              <a:t>. </a:t>
            </a:r>
            <a:r>
              <a:rPr lang="en-ZA" sz="1800" b="0" dirty="0" smtClean="0">
                <a:solidFill>
                  <a:schemeClr val="tx1"/>
                </a:solidFill>
                <a:latin typeface="+mj-lt"/>
                <a:cs typeface="Arial" panose="020B0604020202020204" pitchFamily="34" charset="0"/>
              </a:rPr>
              <a:t>The  Portfolio Committee (PC) </a:t>
            </a:r>
            <a:r>
              <a:rPr lang="en-ZA" sz="1800" b="0" dirty="0">
                <a:solidFill>
                  <a:schemeClr val="tx1"/>
                </a:solidFill>
                <a:latin typeface="+mj-lt"/>
                <a:cs typeface="Arial" panose="020B0604020202020204" pitchFamily="34" charset="0"/>
              </a:rPr>
              <a:t>is therefore requested to note this,  and that the final score or performance may be different from the scores or performance presented in this </a:t>
            </a:r>
            <a:r>
              <a:rPr lang="en-ZA" sz="1800" b="0" dirty="0" smtClean="0">
                <a:solidFill>
                  <a:schemeClr val="tx1"/>
                </a:solidFill>
                <a:latin typeface="+mj-lt"/>
                <a:cs typeface="Arial" panose="020B0604020202020204" pitchFamily="34" charset="0"/>
              </a:rPr>
              <a:t>preliminary </a:t>
            </a:r>
            <a:r>
              <a:rPr lang="en-ZA" sz="1800" b="0" dirty="0">
                <a:solidFill>
                  <a:schemeClr val="tx1"/>
                </a:solidFill>
                <a:latin typeface="+mj-lt"/>
                <a:cs typeface="Arial" panose="020B0604020202020204" pitchFamily="34" charset="0"/>
              </a:rPr>
              <a:t>report. </a:t>
            </a:r>
          </a:p>
        </p:txBody>
      </p:sp>
      <p:sp>
        <p:nvSpPr>
          <p:cNvPr id="4" name="Slide Number Placeholder 3"/>
          <p:cNvSpPr>
            <a:spLocks noGrp="1"/>
          </p:cNvSpPr>
          <p:nvPr>
            <p:ph type="sldNum" sz="quarter" idx="4"/>
          </p:nvPr>
        </p:nvSpPr>
        <p:spPr/>
        <p:txBody>
          <a:bodyPr/>
          <a:lstStyle/>
          <a:p>
            <a:r>
              <a:rPr lang="en-ZA" sz="1000" b="1" dirty="0"/>
              <a:t>4</a:t>
            </a:r>
            <a:r>
              <a:rPr lang="en-ZA" sz="1000" b="1" dirty="0" smtClean="0"/>
              <a:t>.</a:t>
            </a:r>
          </a:p>
        </p:txBody>
      </p:sp>
    </p:spTree>
    <p:extLst>
      <p:ext uri="{BB962C8B-B14F-4D97-AF65-F5344CB8AC3E}">
        <p14:creationId xmlns:p14="http://schemas.microsoft.com/office/powerpoint/2010/main" xmlns="" val="19822640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733334021"/>
              </p:ext>
            </p:extLst>
          </p:nvPr>
        </p:nvGraphicFramePr>
        <p:xfrm>
          <a:off x="180760" y="764704"/>
          <a:ext cx="8639712" cy="5136895"/>
        </p:xfrm>
        <a:graphic>
          <a:graphicData uri="http://schemas.openxmlformats.org/drawingml/2006/table">
            <a:tbl>
              <a:tblPr firstRow="1" bandRow="1">
                <a:tableStyleId>{5C22544A-7EE6-4342-B048-85BDC9FD1C3A}</a:tableStyleId>
              </a:tblPr>
              <a:tblGrid>
                <a:gridCol w="1684013">
                  <a:extLst>
                    <a:ext uri="{9D8B030D-6E8A-4147-A177-3AD203B41FA5}">
                      <a16:colId xmlns="" xmlns:a16="http://schemas.microsoft.com/office/drawing/2014/main" val="20000"/>
                    </a:ext>
                  </a:extLst>
                </a:gridCol>
                <a:gridCol w="2885168">
                  <a:extLst>
                    <a:ext uri="{9D8B030D-6E8A-4147-A177-3AD203B41FA5}">
                      <a16:colId xmlns="" xmlns:a16="http://schemas.microsoft.com/office/drawing/2014/main" val="20001"/>
                    </a:ext>
                  </a:extLst>
                </a:gridCol>
                <a:gridCol w="4070531">
                  <a:extLst>
                    <a:ext uri="{9D8B030D-6E8A-4147-A177-3AD203B41FA5}">
                      <a16:colId xmlns="" xmlns:a16="http://schemas.microsoft.com/office/drawing/2014/main" val="20002"/>
                    </a:ext>
                  </a:extLst>
                </a:gridCol>
              </a:tblGrid>
              <a:tr h="493809">
                <a:tc>
                  <a:txBody>
                    <a:bodyPr/>
                    <a:lstStyle/>
                    <a:p>
                      <a:r>
                        <a:rPr lang="en-US" sz="1400" dirty="0" smtClean="0">
                          <a:latin typeface="+mn-lt"/>
                        </a:rPr>
                        <a:t>Economic</a:t>
                      </a:r>
                      <a:r>
                        <a:rPr lang="en-US" sz="1400" baseline="0" dirty="0" smtClean="0">
                          <a:latin typeface="+mn-lt"/>
                        </a:rPr>
                        <a:t>  </a:t>
                      </a:r>
                    </a:p>
                    <a:p>
                      <a:r>
                        <a:rPr lang="en-US" sz="1400" baseline="0" dirty="0" smtClean="0">
                          <a:latin typeface="+mn-lt"/>
                        </a:rPr>
                        <a:t>Classification</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Description</a:t>
                      </a:r>
                      <a:r>
                        <a:rPr lang="en-US" sz="1400" baseline="0" dirty="0" smtClean="0">
                          <a:latin typeface="+mn-lt"/>
                        </a:rPr>
                        <a:t> of the line item</a:t>
                      </a:r>
                      <a:endParaRPr lang="en-US" sz="1400" dirty="0" smtClean="0">
                        <a:latin typeface="+mn-lt"/>
                      </a:endParaRPr>
                    </a:p>
                  </a:txBody>
                  <a:tcPr marL="91446" marR="91446" marT="45708" marB="45708">
                    <a:solidFill>
                      <a:srgbClr val="B77727"/>
                    </a:solidFill>
                  </a:tcPr>
                </a:tc>
                <a:tc>
                  <a:txBody>
                    <a:bodyPr/>
                    <a:lstStyle/>
                    <a:p>
                      <a:pPr algn="ctr"/>
                      <a:r>
                        <a:rPr lang="en-US" sz="14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618759">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ZA" sz="1700" b="1" i="0" u="none" strike="noStrike" kern="1200" cap="none" spc="0" normalizeH="0" baseline="0" noProof="0" dirty="0" smtClean="0">
                          <a:ln>
                            <a:noFill/>
                          </a:ln>
                          <a:solidFill>
                            <a:srgbClr val="000000"/>
                          </a:solidFill>
                          <a:effectLst/>
                          <a:uLnTx/>
                          <a:uFillTx/>
                          <a:latin typeface="+mn-lt"/>
                          <a:ea typeface="+mn-ea"/>
                          <a:cs typeface="Arial" pitchFamily="34" charset="0"/>
                        </a:rPr>
                        <a:t>Public Corporations (Current)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700" b="1" i="0" u="none" strike="noStrike" dirty="0" smtClean="0">
                        <a:solidFill>
                          <a:srgbClr val="000000"/>
                        </a:solidFill>
                        <a:effectLst/>
                        <a:latin typeface="+mn-lt"/>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700" b="1" i="0" u="none" strike="noStrike" dirty="0" smtClean="0">
                        <a:solidFill>
                          <a:srgbClr val="000000"/>
                        </a:solidFill>
                        <a:effectLst/>
                        <a:latin typeface="+mn-lt"/>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500" b="1" i="0" u="none" strike="noStrike" dirty="0" smtClean="0">
                        <a:solidFill>
                          <a:srgbClr val="000000"/>
                        </a:solidFill>
                        <a:effectLst/>
                        <a:latin typeface="+mn-lt"/>
                        <a:cs typeface="Arial" pitchFamily="34" charset="0"/>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500" b="1" dirty="0" smtClean="0">
                        <a:latin typeface="+mn-lt"/>
                      </a:endParaRPr>
                    </a:p>
                    <a:p>
                      <a:endParaRPr lang="en-US" sz="1700" b="1" dirty="0" smtClean="0">
                        <a:latin typeface="+mn-lt"/>
                      </a:endParaRPr>
                    </a:p>
                    <a:p>
                      <a:endParaRPr lang="en-ZA" sz="1500" b="1" dirty="0" smtClean="0">
                        <a:latin typeface="+mn-lt"/>
                      </a:endParaRPr>
                    </a:p>
                    <a:p>
                      <a:endParaRPr lang="en-ZA" sz="1500" b="1" dirty="0">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700" b="0" i="0" u="none" strike="noStrike" kern="1200" cap="none" spc="0" normalizeH="0" baseline="0" noProof="0" dirty="0" smtClean="0">
                          <a:ln>
                            <a:noFill/>
                          </a:ln>
                          <a:solidFill>
                            <a:prstClr val="black"/>
                          </a:solidFill>
                          <a:effectLst/>
                          <a:uLnTx/>
                          <a:uFillTx/>
                          <a:latin typeface="+mn-lt"/>
                          <a:ea typeface="+mn-ea"/>
                          <a:cs typeface="+mn-cs"/>
                        </a:rPr>
                        <a:t>This expenditure relates to transfer payments to MGE, Cultural Development, Human Language Technologies and Institutional Governance projects.</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A current transfer of R32.5 million (71%) was incurred versus a quarterly projected budget of R45.8 million, in the 1st quarter.</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The underspending is owing to the process with regards to acquiring approval for the introduction and creation of MGE beneficiaries on SCOA. </a:t>
                      </a: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sz="17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700" b="0" i="0" u="none" strike="noStrike" kern="1200" cap="none" spc="0" normalizeH="0" baseline="0" noProof="0" dirty="0" smtClean="0">
                        <a:ln>
                          <a:noFill/>
                        </a:ln>
                        <a:solidFill>
                          <a:srgbClr val="FF0000"/>
                        </a:solidFill>
                        <a:effectLst/>
                        <a:uLnTx/>
                        <a:uFillTx/>
                        <a:latin typeface="+mn-lt"/>
                        <a:ea typeface="+mn-ea"/>
                        <a:cs typeface="+mn-cs"/>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3" name="Slide Number Placeholder 2"/>
          <p:cNvSpPr>
            <a:spLocks noGrp="1"/>
          </p:cNvSpPr>
          <p:nvPr>
            <p:ph type="sldNum" sz="quarter" idx="4"/>
          </p:nvPr>
        </p:nvSpPr>
        <p:spPr>
          <a:xfrm>
            <a:off x="8100392" y="6309320"/>
            <a:ext cx="629026" cy="404664"/>
          </a:xfrm>
        </p:spPr>
        <p:txBody>
          <a:bodyPr/>
          <a:lstStyle/>
          <a:p>
            <a:r>
              <a:rPr lang="en-ZA" sz="1100" b="1" dirty="0" smtClean="0"/>
              <a:t>40.</a:t>
            </a:r>
          </a:p>
        </p:txBody>
      </p:sp>
      <p:sp>
        <p:nvSpPr>
          <p:cNvPr id="5" name="Title 1"/>
          <p:cNvSpPr txBox="1">
            <a:spLocks/>
          </p:cNvSpPr>
          <p:nvPr/>
        </p:nvSpPr>
        <p:spPr>
          <a:xfrm>
            <a:off x="179512" y="116632"/>
            <a:ext cx="8549906" cy="46788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j-lt"/>
              </a:rPr>
              <a:t>Explanation of Expenditure Variance </a:t>
            </a:r>
            <a:r>
              <a:rPr lang="en-ZA" sz="1800" dirty="0" smtClean="0">
                <a:solidFill>
                  <a:schemeClr val="accent6">
                    <a:lumMod val="50000"/>
                  </a:schemeClr>
                </a:solidFill>
                <a:latin typeface="+mj-lt"/>
                <a:cs typeface="Arial" pitchFamily="34" charset="0"/>
              </a:rPr>
              <a:t>Per Economic Classification </a:t>
            </a:r>
            <a:endParaRPr lang="en-ZA" sz="1800" dirty="0">
              <a:solidFill>
                <a:schemeClr val="accent6">
                  <a:lumMod val="50000"/>
                </a:schemeClr>
              </a:solidFill>
              <a:latin typeface="+mj-lt"/>
              <a:cs typeface="Arial" pitchFamily="34" charset="0"/>
            </a:endParaRPr>
          </a:p>
        </p:txBody>
      </p:sp>
    </p:spTree>
    <p:extLst>
      <p:ext uri="{BB962C8B-B14F-4D97-AF65-F5344CB8AC3E}">
        <p14:creationId xmlns:p14="http://schemas.microsoft.com/office/powerpoint/2010/main" xmlns="" val="23871979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xmlns="" val="379984030"/>
              </p:ext>
            </p:extLst>
          </p:nvPr>
        </p:nvGraphicFramePr>
        <p:xfrm>
          <a:off x="179512" y="764704"/>
          <a:ext cx="8712968" cy="5394912"/>
        </p:xfrm>
        <a:graphic>
          <a:graphicData uri="http://schemas.openxmlformats.org/drawingml/2006/table">
            <a:tbl>
              <a:tblPr firstRow="1" bandRow="1">
                <a:tableStyleId>{5C22544A-7EE6-4342-B048-85BDC9FD1C3A}</a:tableStyleId>
              </a:tblPr>
              <a:tblGrid>
                <a:gridCol w="1709081">
                  <a:extLst>
                    <a:ext uri="{9D8B030D-6E8A-4147-A177-3AD203B41FA5}">
                      <a16:colId xmlns="" xmlns:a16="http://schemas.microsoft.com/office/drawing/2014/main" val="20000"/>
                    </a:ext>
                  </a:extLst>
                </a:gridCol>
                <a:gridCol w="2600777">
                  <a:extLst>
                    <a:ext uri="{9D8B030D-6E8A-4147-A177-3AD203B41FA5}">
                      <a16:colId xmlns="" xmlns:a16="http://schemas.microsoft.com/office/drawing/2014/main" val="20001"/>
                    </a:ext>
                  </a:extLst>
                </a:gridCol>
                <a:gridCol w="4403110">
                  <a:extLst>
                    <a:ext uri="{9D8B030D-6E8A-4147-A177-3AD203B41FA5}">
                      <a16:colId xmlns="" xmlns:a16="http://schemas.microsoft.com/office/drawing/2014/main" val="20002"/>
                    </a:ext>
                  </a:extLst>
                </a:gridCol>
              </a:tblGrid>
              <a:tr h="560477">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6240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srgbClr val="000000"/>
                          </a:solidFill>
                          <a:effectLst/>
                          <a:uLnTx/>
                          <a:uFillTx/>
                          <a:latin typeface="+mn-lt"/>
                          <a:ea typeface="+mn-ea"/>
                          <a:cs typeface="Arial" pitchFamily="34" charset="0"/>
                        </a:rPr>
                        <a:t>Public Corporations (Capital)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Foreign Government &amp; International Organisations</a:t>
                      </a:r>
                      <a:endParaRPr lang="en-US" sz="16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This expenditure relates to transfer payments to public and private enterprises beneficiaries implementing Performing Arts and Heritage Legacy infrastructure projects.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This budget relates to transfers made to Foreign Government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and International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Organisations.</a:t>
                      </a:r>
                      <a:endParaRPr lang="en-ZA" sz="1600" dirty="0" smtClean="0">
                        <a:solidFill>
                          <a:schemeClr val="tx1"/>
                        </a:solidFill>
                        <a:effectLst/>
                        <a:latin typeface="+mn-lt"/>
                        <a:ea typeface="Calibri"/>
                        <a:cs typeface="Times New Roman"/>
                      </a:endParaRPr>
                    </a:p>
                    <a:p>
                      <a:pPr>
                        <a:spcAft>
                          <a:spcPts val="0"/>
                        </a:spcAft>
                      </a:pPr>
                      <a:endParaRPr lang="en-ZA" sz="1600" dirty="0" smtClean="0">
                        <a:solidFill>
                          <a:schemeClr val="tx1"/>
                        </a:solidFill>
                        <a:effectLst/>
                        <a:latin typeface="+mn-lt"/>
                        <a:ea typeface="Calibri"/>
                        <a:cs typeface="Times New Roman"/>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700" b="0" i="0" u="none" strike="noStrike" kern="1200" cap="none" spc="0" normalizeH="0" baseline="0" noProof="0" dirty="0" smtClean="0">
                          <a:ln>
                            <a:noFill/>
                          </a:ln>
                          <a:solidFill>
                            <a:schemeClr val="tx1"/>
                          </a:solidFill>
                          <a:effectLst/>
                          <a:uLnTx/>
                          <a:uFillTx/>
                          <a:latin typeface="+mn-lt"/>
                          <a:ea typeface="+mn-ea"/>
                          <a:cs typeface="+mn-cs"/>
                        </a:rPr>
                        <a:t>An actual transfer of R8.5 million (178%) versus a quarterly projected budget of R4.8 million was incurred in the 1st quarter.  </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7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The over-expenditure is as a result of payment made to Mpumalanga Economic Growth Agency for the upgrading of community arts centres projects which could not be made in the prior financial year due to late submission of the entity form by the beneficiary for verification of its banking details.</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No expenditure was incurred versus a quarterly projected budget of R1 million in the 1st quarter. The African World Heritage Fund experienced  challenges with acquiring its tax certificate from SARS. This resulted in DAC not being able to make a transfer to the beneficiary.</a:t>
                      </a: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6" name="Title 1"/>
          <p:cNvSpPr txBox="1">
            <a:spLocks/>
          </p:cNvSpPr>
          <p:nvPr/>
        </p:nvSpPr>
        <p:spPr>
          <a:xfrm>
            <a:off x="179512" y="116632"/>
            <a:ext cx="8515300"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rPr>
              <a:t>Explanation of Expenditure Variance </a:t>
            </a:r>
            <a:r>
              <a:rPr lang="en-ZA" sz="1800" dirty="0" smtClean="0">
                <a:solidFill>
                  <a:schemeClr val="accent6">
                    <a:lumMod val="50000"/>
                  </a:schemeClr>
                </a:solidFill>
                <a:latin typeface="Arial" pitchFamily="34" charset="0"/>
                <a:cs typeface="Arial" pitchFamily="34" charset="0"/>
              </a:rPr>
              <a:t>Per Economic Classification </a:t>
            </a:r>
            <a:endParaRPr lang="en-ZA" sz="1800" dirty="0">
              <a:solidFill>
                <a:schemeClr val="accent6">
                  <a:lumMod val="50000"/>
                </a:schemeClr>
              </a:solidFill>
              <a:latin typeface="Arial" pitchFamily="34" charset="0"/>
              <a:cs typeface="Arial" pitchFamily="34" charset="0"/>
            </a:endParaRPr>
          </a:p>
        </p:txBody>
      </p:sp>
      <p:sp>
        <p:nvSpPr>
          <p:cNvPr id="7" name="Slide Number Placeholder 2"/>
          <p:cNvSpPr txBox="1">
            <a:spLocks/>
          </p:cNvSpPr>
          <p:nvPr/>
        </p:nvSpPr>
        <p:spPr>
          <a:xfrm>
            <a:off x="8085212" y="6237312"/>
            <a:ext cx="609600" cy="360040"/>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100" b="1" dirty="0" smtClean="0"/>
              <a:t>41.</a:t>
            </a:r>
            <a:endParaRPr lang="en-ZA" sz="1100" b="1" dirty="0" smtClean="0"/>
          </a:p>
        </p:txBody>
      </p:sp>
    </p:spTree>
    <p:extLst>
      <p:ext uri="{BB962C8B-B14F-4D97-AF65-F5344CB8AC3E}">
        <p14:creationId xmlns:p14="http://schemas.microsoft.com/office/powerpoint/2010/main" xmlns="" val="3257622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xmlns="" val="3189664028"/>
              </p:ext>
            </p:extLst>
          </p:nvPr>
        </p:nvGraphicFramePr>
        <p:xfrm>
          <a:off x="179512" y="908720"/>
          <a:ext cx="8640960" cy="4828211"/>
        </p:xfrm>
        <a:graphic>
          <a:graphicData uri="http://schemas.openxmlformats.org/drawingml/2006/table">
            <a:tbl>
              <a:tblPr firstRow="1" bandRow="1">
                <a:tableStyleId>{5C22544A-7EE6-4342-B048-85BDC9FD1C3A}</a:tableStyleId>
              </a:tblPr>
              <a:tblGrid>
                <a:gridCol w="1535088">
                  <a:extLst>
                    <a:ext uri="{9D8B030D-6E8A-4147-A177-3AD203B41FA5}">
                      <a16:colId xmlns="" xmlns:a16="http://schemas.microsoft.com/office/drawing/2014/main" val="20000"/>
                    </a:ext>
                  </a:extLst>
                </a:gridCol>
                <a:gridCol w="2785392">
                  <a:extLst>
                    <a:ext uri="{9D8B030D-6E8A-4147-A177-3AD203B41FA5}">
                      <a16:colId xmlns="" xmlns:a16="http://schemas.microsoft.com/office/drawing/2014/main" val="20001"/>
                    </a:ext>
                  </a:extLst>
                </a:gridCol>
                <a:gridCol w="4320480">
                  <a:extLst>
                    <a:ext uri="{9D8B030D-6E8A-4147-A177-3AD203B41FA5}">
                      <a16:colId xmlns="" xmlns:a16="http://schemas.microsoft.com/office/drawing/2014/main" val="20002"/>
                    </a:ext>
                  </a:extLst>
                </a:gridCol>
              </a:tblGrid>
              <a:tr h="560934">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218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b="1" baseline="0" dirty="0" smtClean="0">
                          <a:solidFill>
                            <a:schemeClr val="tx1"/>
                          </a:solidFill>
                          <a:latin typeface="+mn-lt"/>
                        </a:rPr>
                        <a:t>Heritage Assets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50" b="1" i="0" u="none" strike="noStrike" kern="1200" cap="none" spc="0" normalizeH="0" baseline="0" noProof="0" dirty="0" smtClean="0">
                        <a:ln>
                          <a:noFill/>
                        </a:ln>
                        <a:solidFill>
                          <a:prstClr val="black"/>
                        </a:solidFill>
                        <a:effectLst/>
                        <a:uLnTx/>
                        <a:uFillTx/>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550" b="1" baseline="0" dirty="0" smtClean="0">
                        <a:solidFill>
                          <a:schemeClr val="tx1"/>
                        </a:solidFill>
                        <a:latin typeface="+mn-lt"/>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ZA" sz="1550" dirty="0" smtClean="0">
                          <a:solidFill>
                            <a:schemeClr val="tx1"/>
                          </a:solidFill>
                          <a:effectLst/>
                          <a:latin typeface="+mn-lt"/>
                          <a:ea typeface="Calibri"/>
                          <a:cs typeface="Times New Roman"/>
                        </a:rPr>
                        <a:t>This</a:t>
                      </a:r>
                      <a:r>
                        <a:rPr lang="en-ZA" sz="1550" baseline="0" dirty="0" smtClean="0">
                          <a:solidFill>
                            <a:schemeClr val="tx1"/>
                          </a:solidFill>
                          <a:effectLst/>
                          <a:latin typeface="+mn-lt"/>
                          <a:ea typeface="Calibri"/>
                          <a:cs typeface="Times New Roman"/>
                        </a:rPr>
                        <a:t> expenditure item  relates to assets of significant value for conservation of a historical, agricultural or heritage purposes.</a:t>
                      </a:r>
                      <a:endParaRPr lang="en-ZA" sz="1550" dirty="0" smtClean="0">
                        <a:solidFill>
                          <a:schemeClr val="tx1"/>
                        </a:solidFill>
                        <a:effectLst/>
                        <a:latin typeface="+mn-lt"/>
                        <a:ea typeface="Calibri"/>
                        <a:cs typeface="Times New Roman"/>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55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550" dirty="0" smtClean="0">
                        <a:solidFill>
                          <a:schemeClr val="tx1"/>
                        </a:solidFill>
                        <a:latin typeface="+mn-lt"/>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No expenditure was incurred versus a quarterly projected budget of R44.4 million in the 1st quarter.</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Varied challenges are experienced with regards to implementation of capital works of legacy projects.  The reprioritisation exercise of capital works projects was done during the 2019 Adjusted Estimates of National Expenditure (AENE) process for Treasury approval.</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4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55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6" name="Title 1"/>
          <p:cNvSpPr txBox="1">
            <a:spLocks/>
          </p:cNvSpPr>
          <p:nvPr/>
        </p:nvSpPr>
        <p:spPr>
          <a:xfrm>
            <a:off x="179512" y="192315"/>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
        <p:nvSpPr>
          <p:cNvPr id="7" name="Slide Number Placeholder 2"/>
          <p:cNvSpPr txBox="1">
            <a:spLocks/>
          </p:cNvSpPr>
          <p:nvPr/>
        </p:nvSpPr>
        <p:spPr>
          <a:xfrm>
            <a:off x="8085212" y="6237312"/>
            <a:ext cx="609600" cy="342992"/>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ZA" sz="1100" b="1" dirty="0" smtClean="0"/>
              <a:t>42.</a:t>
            </a:r>
          </a:p>
        </p:txBody>
      </p:sp>
    </p:spTree>
    <p:extLst>
      <p:ext uri="{BB962C8B-B14F-4D97-AF65-F5344CB8AC3E}">
        <p14:creationId xmlns:p14="http://schemas.microsoft.com/office/powerpoint/2010/main" xmlns="" val="24054395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nvPr>
        </p:nvGraphicFramePr>
        <p:xfrm>
          <a:off x="251520" y="510976"/>
          <a:ext cx="8640960" cy="5194033"/>
        </p:xfrm>
        <a:graphic>
          <a:graphicData uri="http://schemas.openxmlformats.org/drawingml/2006/table">
            <a:tbl>
              <a:tblPr firstRow="1" bandRow="1">
                <a:tableStyleId>{5C22544A-7EE6-4342-B048-85BDC9FD1C3A}</a:tableStyleId>
              </a:tblPr>
              <a:tblGrid>
                <a:gridCol w="1535088">
                  <a:extLst>
                    <a:ext uri="{9D8B030D-6E8A-4147-A177-3AD203B41FA5}">
                      <a16:colId xmlns="" xmlns:a16="http://schemas.microsoft.com/office/drawing/2014/main" val="20000"/>
                    </a:ext>
                  </a:extLst>
                </a:gridCol>
                <a:gridCol w="2530507">
                  <a:extLst>
                    <a:ext uri="{9D8B030D-6E8A-4147-A177-3AD203B41FA5}">
                      <a16:colId xmlns="" xmlns:a16="http://schemas.microsoft.com/office/drawing/2014/main" val="20001"/>
                    </a:ext>
                  </a:extLst>
                </a:gridCol>
                <a:gridCol w="4575365">
                  <a:extLst>
                    <a:ext uri="{9D8B030D-6E8A-4147-A177-3AD203B41FA5}">
                      <a16:colId xmlns="" xmlns:a16="http://schemas.microsoft.com/office/drawing/2014/main" val="20002"/>
                    </a:ext>
                  </a:extLst>
                </a:gridCol>
              </a:tblGrid>
              <a:tr h="600118">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584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Machinery and equipment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Interest and rent on land</a:t>
                      </a: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mn-lt"/>
                          <a:ea typeface="+mn-ea"/>
                          <a:cs typeface="+mn-cs"/>
                        </a:rPr>
                        <a:t>This budget relates to the procurement of machinery and equipment including IT equipment.</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This item includes the total value of interest payments. These are payments associated with debt and overdue accounts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28800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An expenditure of R5.9 million (1076%) was incurred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versus a quarterly projected budget of R544 000 in the 1st quarter.</a:t>
                      </a:r>
                      <a:r>
                        <a:rPr kumimoji="0" lang="en-ZA" sz="1600" b="0" i="0" u="none" strike="noStrike" kern="1200" cap="none" spc="0" normalizeH="0" baseline="0" noProof="0" dirty="0" smtClean="0">
                          <a:ln>
                            <a:noFill/>
                          </a:ln>
                          <a:solidFill>
                            <a:schemeClr val="tx1"/>
                          </a:solidFill>
                          <a:effectLst/>
                          <a:uLnTx/>
                          <a:uFillTx/>
                          <a:latin typeface="+mn-lt"/>
                          <a:ea typeface="+mn-ea"/>
                          <a:cs typeface="+mn-cs"/>
                        </a:rPr>
                        <a:t>  </a:t>
                      </a:r>
                    </a:p>
                    <a:p>
                      <a:pPr marL="28800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p>
                      <a:pPr marL="28800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mn-lt"/>
                          <a:ea typeface="+mn-ea"/>
                          <a:cs typeface="+mn-cs"/>
                        </a:rPr>
                        <a:t>The over-expenditure relates to payment of invoice for the procured Departmental Office furniture (chairs) ordered in the prior financial year; Desktop computers for the intake of the interns and Laptops.</a:t>
                      </a:r>
                      <a:endParaRPr kumimoji="0" lang="en-US"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fr-FR"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fr-FR" sz="16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Arial" pitchFamily="34" charset="0"/>
                        </a:rPr>
                        <a:t>An actual expenditure of R8.9 million was incurred versus a  nil quarterly projected budget in the 1st quarter.  This relates to interest overdue on withheld payment on receipt of the qualified report from Opiconsivia Investments 314 (Pty) Ltd a department’s MGE beneficiary.</a:t>
                      </a: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ZA" sz="1600" b="0" i="0" u="none" strike="noStrike" kern="1200" cap="none" spc="0" normalizeH="0" baseline="0" noProof="0" dirty="0" smtClean="0">
                        <a:ln>
                          <a:noFill/>
                        </a:ln>
                        <a:solidFill>
                          <a:srgbClr val="FF0000"/>
                        </a:solidFill>
                        <a:effectLst/>
                        <a:uLnTx/>
                        <a:uFillTx/>
                        <a:latin typeface="+mn-lt"/>
                        <a:ea typeface="+mn-ea"/>
                        <a:cs typeface="+mn-cs"/>
                      </a:endParaRP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6" name="Title 1"/>
          <p:cNvSpPr txBox="1">
            <a:spLocks/>
          </p:cNvSpPr>
          <p:nvPr/>
        </p:nvSpPr>
        <p:spPr>
          <a:xfrm>
            <a:off x="179512" y="0"/>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rPr>
              <a:t>Explanation of Expenditure Variance </a:t>
            </a:r>
            <a:r>
              <a:rPr lang="en-ZA" sz="1800" dirty="0" smtClean="0">
                <a:solidFill>
                  <a:schemeClr val="accent6">
                    <a:lumMod val="50000"/>
                  </a:schemeClr>
                </a:solidFill>
                <a:latin typeface="Arial" pitchFamily="34" charset="0"/>
                <a:cs typeface="Arial" pitchFamily="34" charset="0"/>
              </a:rPr>
              <a:t>Per Economic Classification </a:t>
            </a:r>
            <a:endParaRPr lang="en-ZA" sz="1800" dirty="0">
              <a:solidFill>
                <a:schemeClr val="accent6">
                  <a:lumMod val="50000"/>
                </a:schemeClr>
              </a:solidFill>
              <a:latin typeface="Arial" pitchFamily="34" charset="0"/>
              <a:cs typeface="Arial" pitchFamily="34" charset="0"/>
            </a:endParaRPr>
          </a:p>
        </p:txBody>
      </p:sp>
      <p:sp>
        <p:nvSpPr>
          <p:cNvPr id="7" name="Slide Number Placeholder 2"/>
          <p:cNvSpPr txBox="1">
            <a:spLocks/>
          </p:cNvSpPr>
          <p:nvPr/>
        </p:nvSpPr>
        <p:spPr>
          <a:xfrm>
            <a:off x="8100392" y="6093296"/>
            <a:ext cx="609600" cy="342992"/>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ZA" sz="1100" b="1" dirty="0" smtClean="0"/>
              <a:t>43.</a:t>
            </a:r>
          </a:p>
        </p:txBody>
      </p:sp>
    </p:spTree>
    <p:extLst>
      <p:ext uri="{BB962C8B-B14F-4D97-AF65-F5344CB8AC3E}">
        <p14:creationId xmlns:p14="http://schemas.microsoft.com/office/powerpoint/2010/main" xmlns="" val="35734217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xmlns="" val="1566859215"/>
              </p:ext>
            </p:extLst>
          </p:nvPr>
        </p:nvGraphicFramePr>
        <p:xfrm>
          <a:off x="179512" y="614316"/>
          <a:ext cx="8712968" cy="5333952"/>
        </p:xfrm>
        <a:graphic>
          <a:graphicData uri="http://schemas.openxmlformats.org/drawingml/2006/table">
            <a:tbl>
              <a:tblPr firstRow="1" bandRow="1">
                <a:tableStyleId>{5C22544A-7EE6-4342-B048-85BDC9FD1C3A}</a:tableStyleId>
              </a:tblPr>
              <a:tblGrid>
                <a:gridCol w="1597377">
                  <a:extLst>
                    <a:ext uri="{9D8B030D-6E8A-4147-A177-3AD203B41FA5}">
                      <a16:colId xmlns="" xmlns:a16="http://schemas.microsoft.com/office/drawing/2014/main" val="20000"/>
                    </a:ext>
                  </a:extLst>
                </a:gridCol>
                <a:gridCol w="2579087">
                  <a:extLst>
                    <a:ext uri="{9D8B030D-6E8A-4147-A177-3AD203B41FA5}">
                      <a16:colId xmlns="" xmlns:a16="http://schemas.microsoft.com/office/drawing/2014/main" val="20001"/>
                    </a:ext>
                  </a:extLst>
                </a:gridCol>
                <a:gridCol w="4536504">
                  <a:extLst>
                    <a:ext uri="{9D8B030D-6E8A-4147-A177-3AD203B41FA5}">
                      <a16:colId xmlns="" xmlns:a16="http://schemas.microsoft.com/office/drawing/2014/main" val="20002"/>
                    </a:ext>
                  </a:extLst>
                </a:gridCol>
              </a:tblGrid>
              <a:tr h="601462">
                <a:tc>
                  <a:txBody>
                    <a:bodyPr/>
                    <a:lstStyle/>
                    <a:p>
                      <a:pPr algn="l"/>
                      <a:r>
                        <a:rPr lang="en-US" sz="1700" dirty="0" smtClean="0">
                          <a:latin typeface="+mn-lt"/>
                        </a:rPr>
                        <a:t>Economic</a:t>
                      </a:r>
                      <a:r>
                        <a:rPr lang="en-US" sz="1700" baseline="0" dirty="0" smtClean="0">
                          <a:latin typeface="+mn-lt"/>
                        </a:rPr>
                        <a:t>  </a:t>
                      </a:r>
                    </a:p>
                    <a:p>
                      <a:pPr algn="l"/>
                      <a:r>
                        <a:rPr lang="en-US" sz="1700" baseline="0" dirty="0" smtClean="0">
                          <a:latin typeface="+mn-lt"/>
                        </a:rPr>
                        <a:t>Classification</a:t>
                      </a:r>
                      <a:endParaRPr lang="en-US" sz="1700" dirty="0" smtClean="0">
                        <a:latin typeface="+mn-lt"/>
                      </a:endParaRPr>
                    </a:p>
                  </a:txBody>
                  <a:tcPr marL="91446" marR="91446" marT="45708" marB="45708">
                    <a:solidFill>
                      <a:srgbClr val="B77727"/>
                    </a:solidFill>
                  </a:tcPr>
                </a:tc>
                <a:tc>
                  <a:txBody>
                    <a:bodyPr/>
                    <a:lstStyle/>
                    <a:p>
                      <a:pPr algn="l"/>
                      <a:r>
                        <a:rPr lang="en-US" sz="1700" dirty="0" smtClean="0">
                          <a:latin typeface="+mn-lt"/>
                        </a:rPr>
                        <a:t>Description</a:t>
                      </a:r>
                      <a:r>
                        <a:rPr lang="en-US" sz="1700" baseline="0" dirty="0" smtClean="0">
                          <a:latin typeface="+mn-lt"/>
                        </a:rPr>
                        <a:t> of the line item</a:t>
                      </a:r>
                      <a:endParaRPr lang="en-US" sz="1700" dirty="0" smtClean="0">
                        <a:latin typeface="+mn-lt"/>
                      </a:endParaRPr>
                    </a:p>
                  </a:txBody>
                  <a:tcPr marL="91446" marR="91446" marT="45708" marB="45708">
                    <a:solidFill>
                      <a:srgbClr val="B77727"/>
                    </a:solidFill>
                  </a:tcPr>
                </a:tc>
                <a:tc>
                  <a:txBody>
                    <a:bodyPr/>
                    <a:lstStyle/>
                    <a:p>
                      <a:pPr algn="ctr"/>
                      <a:r>
                        <a:rPr lang="en-US" sz="1700" dirty="0" smtClean="0">
                          <a:latin typeface="+mn-lt"/>
                        </a:rPr>
                        <a:t>Remarks</a:t>
                      </a:r>
                    </a:p>
                  </a:txBody>
                  <a:tcPr marL="91446" marR="91446" marT="45708" marB="45708">
                    <a:solidFill>
                      <a:srgbClr val="B77727"/>
                    </a:solidFill>
                  </a:tcPr>
                </a:tc>
                <a:extLst>
                  <a:ext uri="{0D108BD9-81ED-4DB2-BD59-A6C34878D82A}">
                    <a16:rowId xmlns="" xmlns:a16="http://schemas.microsoft.com/office/drawing/2014/main" val="10000"/>
                  </a:ext>
                </a:extLst>
              </a:tr>
              <a:tr h="4661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Software and other intangible assets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Payment for financial assets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Higher Education Institutions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txBody>
                  <a:tcPr marL="91446" marR="91446" marT="45708" marB="45708">
                    <a:solidFill>
                      <a:schemeClr val="bg2"/>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This budget relates to the procurement of computer software.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600" b="0" i="0" u="none" strike="noStrike" kern="1200" cap="none" spc="0" normalizeH="0" baseline="0" noProof="0" dirty="0" smtClean="0">
                          <a:ln>
                            <a:noFill/>
                          </a:ln>
                          <a:solidFill>
                            <a:prstClr val="black"/>
                          </a:solidFill>
                          <a:effectLst/>
                          <a:uLnTx/>
                          <a:uFillTx/>
                          <a:latin typeface="+mn-lt"/>
                          <a:ea typeface="+mn-ea"/>
                          <a:cs typeface="+mn-cs"/>
                        </a:rPr>
                        <a:t>This item consists mainly of transactions that were written off as a result of theft, loss and irrecoverable debts.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mn-lt"/>
                          <a:ea typeface="Calibri"/>
                          <a:cs typeface="Times New Roman"/>
                        </a:rPr>
                        <a:t>This expenditure item  relates to Transfers made to Higher Education Institutions.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mn-lt"/>
                      </a:endParaRPr>
                    </a:p>
                  </a:txBody>
                  <a:tcPr marL="91446" marR="91446" marT="45708" marB="45708">
                    <a:solidFill>
                      <a:schemeClr val="bg2"/>
                    </a:solidFill>
                  </a:tcPr>
                </a:tc>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Arial" pitchFamily="34" charset="0"/>
                        </a:rPr>
                        <a:t>An actual expenditure of R947 300 was incurred versus a nil quarterly projected budget in the 1st quarter.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The expenditure relates to the procurement of security information and event management solution and Mimecast licenses. </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Arial"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Arial" pitchFamily="34" charset="0"/>
                        </a:rPr>
                        <a:t>An actual expenditure of R30 545 was incurred versus a  nil quarterly projected budget in the 1st quarter. The expenditure relates to hired car damages incurred by officials whilst on duty.</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Arial" pitchFamily="34" charset="0"/>
                        <a:buChar char="•"/>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No expenditure was incurred versus a quarterly projected budget of R1.9 million in the 1st quarter. The underspending is as a result of delays in signing of MOA between 	DAC and institution of higher learning towards the financially supported Human Language Technology project. </a:t>
                      </a:r>
                    </a:p>
                  </a:txBody>
                  <a:tcPr marL="91446" marR="91446" marT="45708" marB="45708">
                    <a:solidFill>
                      <a:schemeClr val="bg2"/>
                    </a:solidFill>
                  </a:tcPr>
                </a:tc>
                <a:extLst>
                  <a:ext uri="{0D108BD9-81ED-4DB2-BD59-A6C34878D82A}">
                    <a16:rowId xmlns="" xmlns:a16="http://schemas.microsoft.com/office/drawing/2014/main" val="10001"/>
                  </a:ext>
                </a:extLst>
              </a:tr>
            </a:tbl>
          </a:graphicData>
        </a:graphic>
      </p:graphicFrame>
      <p:sp>
        <p:nvSpPr>
          <p:cNvPr id="6" name="Title 1"/>
          <p:cNvSpPr txBox="1">
            <a:spLocks/>
          </p:cNvSpPr>
          <p:nvPr/>
        </p:nvSpPr>
        <p:spPr>
          <a:xfrm>
            <a:off x="179512" y="56672"/>
            <a:ext cx="8712968" cy="432048"/>
          </a:xfrm>
          <a:prstGeom prst="rect">
            <a:avLst/>
          </a:prstGeom>
          <a:ln>
            <a:solidFill>
              <a:srgbClr val="CAA53B"/>
            </a:solidFill>
          </a:ln>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1800" dirty="0" smtClean="0">
                <a:solidFill>
                  <a:schemeClr val="accent6">
                    <a:lumMod val="50000"/>
                  </a:schemeClr>
                </a:solidFill>
                <a:latin typeface="+mn-lt"/>
              </a:rPr>
              <a:t>Explanation of Expenditure Variance </a:t>
            </a:r>
            <a:r>
              <a:rPr lang="en-ZA" sz="1800" dirty="0" smtClean="0">
                <a:solidFill>
                  <a:schemeClr val="accent6">
                    <a:lumMod val="50000"/>
                  </a:schemeClr>
                </a:solidFill>
                <a:latin typeface="+mn-lt"/>
                <a:cs typeface="Arial" pitchFamily="34" charset="0"/>
              </a:rPr>
              <a:t>Per Economic Classification </a:t>
            </a:r>
            <a:endParaRPr lang="en-ZA" sz="1800" dirty="0">
              <a:solidFill>
                <a:schemeClr val="accent6">
                  <a:lumMod val="50000"/>
                </a:schemeClr>
              </a:solidFill>
              <a:latin typeface="+mn-lt"/>
              <a:cs typeface="Arial" pitchFamily="34" charset="0"/>
            </a:endParaRPr>
          </a:p>
        </p:txBody>
      </p:sp>
      <p:sp>
        <p:nvSpPr>
          <p:cNvPr id="7" name="Slide Number Placeholder 2"/>
          <p:cNvSpPr txBox="1">
            <a:spLocks/>
          </p:cNvSpPr>
          <p:nvPr/>
        </p:nvSpPr>
        <p:spPr>
          <a:xfrm>
            <a:off x="8085212" y="6165304"/>
            <a:ext cx="609600" cy="432048"/>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r>
              <a:rPr lang="en-US" sz="1100" b="1" dirty="0" smtClean="0"/>
              <a:t>44.</a:t>
            </a:r>
            <a:endParaRPr lang="en-ZA" sz="1100" b="1" dirty="0" smtClean="0"/>
          </a:p>
        </p:txBody>
      </p:sp>
    </p:spTree>
    <p:extLst>
      <p:ext uri="{BB962C8B-B14F-4D97-AF65-F5344CB8AC3E}">
        <p14:creationId xmlns:p14="http://schemas.microsoft.com/office/powerpoint/2010/main" xmlns="" val="28451426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504056"/>
          </a:xfrm>
          <a:ln>
            <a:solidFill>
              <a:schemeClr val="accent6">
                <a:lumMod val="50000"/>
              </a:schemeClr>
            </a:solidFill>
          </a:ln>
        </p:spPr>
        <p:txBody>
          <a:bodyPr>
            <a:normAutofit/>
          </a:bodyPr>
          <a:lstStyle/>
          <a:p>
            <a:pPr algn="ctr"/>
            <a:r>
              <a:rPr lang="en-ZA" sz="2400" dirty="0" smtClean="0">
                <a:solidFill>
                  <a:schemeClr val="accent6">
                    <a:lumMod val="50000"/>
                  </a:schemeClr>
                </a:solidFill>
                <a:latin typeface="+mj-lt"/>
              </a:rPr>
              <a:t>Remarks</a:t>
            </a:r>
            <a:endParaRPr lang="en-ZA" sz="2400" dirty="0">
              <a:solidFill>
                <a:schemeClr val="accent6">
                  <a:lumMod val="50000"/>
                </a:schemeClr>
              </a:solidFill>
              <a:latin typeface="+mj-lt"/>
            </a:endParaRPr>
          </a:p>
        </p:txBody>
      </p:sp>
      <p:sp>
        <p:nvSpPr>
          <p:cNvPr id="3" name="Content Placeholder 2"/>
          <p:cNvSpPr>
            <a:spLocks noGrp="1"/>
          </p:cNvSpPr>
          <p:nvPr>
            <p:ph idx="1"/>
          </p:nvPr>
        </p:nvSpPr>
        <p:spPr>
          <a:xfrm>
            <a:off x="406797" y="1409328"/>
            <a:ext cx="7981627" cy="3888432"/>
          </a:xfrm>
          <a:ln>
            <a:solidFill>
              <a:srgbClr val="B77727"/>
            </a:solidFill>
          </a:ln>
        </p:spPr>
        <p:txBody>
          <a:bodyPr>
            <a:normAutofit fontScale="40000" lnSpcReduction="20000"/>
          </a:bodyPr>
          <a:lstStyle/>
          <a:p>
            <a:pPr marL="0" lvl="0" indent="0">
              <a:buNone/>
            </a:pPr>
            <a:endParaRPr lang="en-US" sz="2000" b="0" dirty="0" smtClean="0">
              <a:solidFill>
                <a:prstClr val="black"/>
              </a:solidFill>
              <a:latin typeface="Calibri" pitchFamily="34" charset="0"/>
            </a:endParaRPr>
          </a:p>
          <a:p>
            <a:pPr lvl="0"/>
            <a:r>
              <a:rPr lang="en-US" sz="5000" b="0" dirty="0" smtClean="0">
                <a:solidFill>
                  <a:prstClr val="black"/>
                </a:solidFill>
                <a:latin typeface="+mn-lt"/>
              </a:rPr>
              <a:t>The department incurred an actual expenditure  </a:t>
            </a:r>
            <a:r>
              <a:rPr lang="en-US" sz="5000" b="0" dirty="0">
                <a:solidFill>
                  <a:prstClr val="black"/>
                </a:solidFill>
                <a:latin typeface="+mn-lt"/>
              </a:rPr>
              <a:t>of </a:t>
            </a:r>
            <a:r>
              <a:rPr lang="en-US" sz="5000" b="0" dirty="0" smtClean="0">
                <a:solidFill>
                  <a:prstClr val="black"/>
                </a:solidFill>
                <a:latin typeface="+mn-lt"/>
              </a:rPr>
              <a:t> R919 million (88%) versus a quarterly projected budget</a:t>
            </a:r>
            <a:r>
              <a:rPr lang="en-US" sz="5000" b="0" dirty="0">
                <a:solidFill>
                  <a:prstClr val="black"/>
                </a:solidFill>
                <a:latin typeface="+mn-lt"/>
              </a:rPr>
              <a:t> </a:t>
            </a:r>
            <a:r>
              <a:rPr lang="en-US" sz="5000" b="0" dirty="0" smtClean="0">
                <a:solidFill>
                  <a:prstClr val="black"/>
                </a:solidFill>
                <a:latin typeface="+mn-lt"/>
              </a:rPr>
              <a:t>of R1.0 billion in the 1st quarter.</a:t>
            </a:r>
          </a:p>
          <a:p>
            <a:pPr marL="0" lvl="0" indent="0" algn="just">
              <a:buNone/>
            </a:pPr>
            <a:endParaRPr lang="en-US" sz="5000" b="0" dirty="0" smtClean="0">
              <a:solidFill>
                <a:prstClr val="black"/>
              </a:solidFill>
              <a:latin typeface="+mn-lt"/>
            </a:endParaRPr>
          </a:p>
          <a:p>
            <a:pPr lvl="0" algn="just"/>
            <a:r>
              <a:rPr lang="en-US" sz="5000" b="0" dirty="0" smtClean="0">
                <a:solidFill>
                  <a:prstClr val="black"/>
                </a:solidFill>
                <a:latin typeface="+mn-lt"/>
              </a:rPr>
              <a:t>An annual budget of R4.4 billion, versus an actual expenditure of R919 million (21%) was incurred in the 1st quarter. </a:t>
            </a:r>
          </a:p>
          <a:p>
            <a:pPr lvl="0" algn="just"/>
            <a:endParaRPr lang="en-US" sz="6200" b="0" dirty="0">
              <a:solidFill>
                <a:prstClr val="black"/>
              </a:solidFill>
              <a:latin typeface="+mn-lt"/>
            </a:endParaRPr>
          </a:p>
          <a:p>
            <a:pPr marL="0" lvl="0" indent="0" algn="just">
              <a:buNone/>
            </a:pPr>
            <a:endParaRPr lang="en-US" sz="4500" b="0" dirty="0" smtClean="0">
              <a:solidFill>
                <a:prstClr val="black"/>
              </a:solidFill>
              <a:latin typeface="+mn-lt"/>
            </a:endParaRPr>
          </a:p>
          <a:p>
            <a:pPr marL="0" lvl="0" indent="0">
              <a:buNone/>
            </a:pPr>
            <a:endParaRPr lang="en-US" sz="2000" b="0" dirty="0" smtClean="0">
              <a:solidFill>
                <a:prstClr val="black"/>
              </a:solidFill>
              <a:latin typeface="Calibri" pitchFamily="34" charset="0"/>
            </a:endParaRPr>
          </a:p>
          <a:p>
            <a:pPr marL="0" lvl="0" indent="0">
              <a:buNone/>
            </a:pPr>
            <a:endParaRPr lang="en-US" sz="2000" b="0" dirty="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lvl="0"/>
            <a:endParaRPr lang="en-US" sz="2000" b="0" dirty="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marL="0" lvl="0" indent="0">
              <a:buNone/>
            </a:pPr>
            <a:endParaRPr lang="en-US" sz="2000" b="0" dirty="0" smtClean="0">
              <a:solidFill>
                <a:prstClr val="black"/>
              </a:solidFill>
              <a:latin typeface="Calibri" pitchFamily="34" charset="0"/>
            </a:endParaRPr>
          </a:p>
          <a:p>
            <a:pPr marL="0" lvl="0" indent="0">
              <a:buNone/>
            </a:pPr>
            <a:r>
              <a:rPr lang="en-US" sz="2000" b="0" dirty="0" smtClean="0">
                <a:solidFill>
                  <a:prstClr val="black"/>
                </a:solidFill>
                <a:latin typeface="Calibri" pitchFamily="34" charset="0"/>
              </a:rPr>
              <a:t>      </a:t>
            </a:r>
          </a:p>
          <a:p>
            <a:pPr marL="0" lvl="0" indent="0">
              <a:buNone/>
            </a:pPr>
            <a:endParaRPr lang="en-US" sz="2000" b="0" dirty="0" smtClean="0">
              <a:solidFill>
                <a:prstClr val="black"/>
              </a:solidFill>
              <a:latin typeface="Calibri" pitchFamily="34" charset="0"/>
            </a:endParaRPr>
          </a:p>
          <a:p>
            <a:pPr marL="0" lvl="0" indent="0" algn="just">
              <a:buNone/>
            </a:pPr>
            <a:endParaRPr lang="en-US" sz="2000" b="0" dirty="0" smtClean="0">
              <a:solidFill>
                <a:prstClr val="black"/>
              </a:solidFill>
              <a:latin typeface="Calibri" pitchFamily="34" charset="0"/>
            </a:endParaRPr>
          </a:p>
          <a:p>
            <a:pPr marL="0" lvl="0" indent="0">
              <a:spcBef>
                <a:spcPts val="0"/>
              </a:spcBef>
              <a:buNone/>
            </a:pPr>
            <a:endParaRPr lang="en-ZA" sz="1100" dirty="0">
              <a:solidFill>
                <a:prstClr val="black"/>
              </a:solidFill>
              <a:latin typeface="Calibri"/>
            </a:endParaRPr>
          </a:p>
          <a:p>
            <a:pPr marL="0" lvl="0" indent="0" algn="r">
              <a:buNone/>
            </a:pPr>
            <a:endParaRPr lang="en-US" sz="2000" b="0" dirty="0">
              <a:solidFill>
                <a:prstClr val="black"/>
              </a:solidFill>
              <a:latin typeface="Calibri" pitchFamily="34" charset="0"/>
            </a:endParaRPr>
          </a:p>
          <a:p>
            <a:pPr lvl="0" algn="just"/>
            <a:endParaRPr lang="en-US" sz="2000" b="0" dirty="0">
              <a:solidFill>
                <a:prstClr val="black"/>
              </a:solidFill>
              <a:latin typeface="Calibri" pitchFamily="34" charset="0"/>
            </a:endParaRPr>
          </a:p>
          <a:p>
            <a:pPr lvl="0" algn="just"/>
            <a:endParaRPr lang="en-US" sz="2000" b="0" dirty="0">
              <a:solidFill>
                <a:prstClr val="black"/>
              </a:solidFill>
              <a:latin typeface="Calibri" pitchFamily="34" charset="0"/>
            </a:endParaRPr>
          </a:p>
          <a:p>
            <a:pPr marL="0" indent="0" algn="just">
              <a:buNone/>
            </a:pPr>
            <a:endParaRPr lang="en-US" sz="2000" b="0" dirty="0" smtClean="0">
              <a:solidFill>
                <a:schemeClr val="tx1"/>
              </a:solidFill>
              <a:latin typeface="Calibri" pitchFamily="34" charset="0"/>
            </a:endParaRPr>
          </a:p>
          <a:p>
            <a:pPr marL="0" indent="0">
              <a:buNone/>
            </a:pPr>
            <a:endParaRPr lang="en-US" sz="2500" b="0" dirty="0" smtClean="0">
              <a:solidFill>
                <a:schemeClr val="tx1"/>
              </a:solidFill>
              <a:latin typeface="Calibri" pitchFamily="34" charset="0"/>
            </a:endParaRPr>
          </a:p>
        </p:txBody>
      </p:sp>
      <p:sp>
        <p:nvSpPr>
          <p:cNvPr id="8" name="Slide Number Placeholder 2"/>
          <p:cNvSpPr txBox="1">
            <a:spLocks/>
          </p:cNvSpPr>
          <p:nvPr/>
        </p:nvSpPr>
        <p:spPr>
          <a:xfrm>
            <a:off x="8085212" y="6093296"/>
            <a:ext cx="519236" cy="504056"/>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smtClean="0"/>
          </a:p>
          <a:p>
            <a:endParaRPr lang="en-ZA" sz="1100" b="1" dirty="0" smtClean="0"/>
          </a:p>
        </p:txBody>
      </p:sp>
      <p:sp>
        <p:nvSpPr>
          <p:cNvPr id="4" name="Slide Number Placeholder 3"/>
          <p:cNvSpPr>
            <a:spLocks noGrp="1"/>
          </p:cNvSpPr>
          <p:nvPr>
            <p:ph type="sldNum" sz="quarter" idx="4"/>
          </p:nvPr>
        </p:nvSpPr>
        <p:spPr/>
        <p:txBody>
          <a:bodyPr/>
          <a:lstStyle/>
          <a:p>
            <a:r>
              <a:rPr lang="en-ZA" sz="1000" b="1" dirty="0" smtClean="0"/>
              <a:t>45.</a:t>
            </a:r>
          </a:p>
        </p:txBody>
      </p:sp>
    </p:spTree>
    <p:extLst>
      <p:ext uri="{BB962C8B-B14F-4D97-AF65-F5344CB8AC3E}">
        <p14:creationId xmlns:p14="http://schemas.microsoft.com/office/powerpoint/2010/main" xmlns="" val="26115819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496944" cy="432048"/>
          </a:xfrm>
        </p:spPr>
        <p:txBody>
          <a:bodyPr>
            <a:noAutofit/>
          </a:bodyPr>
          <a:lstStyle/>
          <a:p>
            <a:pPr algn="ctr"/>
            <a:r>
              <a:rPr lang="en-US" sz="2000" cap="all" dirty="0">
                <a:latin typeface="+mj-lt"/>
              </a:rPr>
              <a:t>ANNEXURE: </a:t>
            </a:r>
            <a:r>
              <a:rPr lang="en-GB" sz="2000" cap="all" dirty="0">
                <a:latin typeface="+mj-lt"/>
              </a:rPr>
              <a:t>Acronyms and </a:t>
            </a:r>
            <a:r>
              <a:rPr lang="en-GB" sz="2000" cap="all" dirty="0" smtClean="0">
                <a:latin typeface="+mj-lt"/>
              </a:rPr>
              <a:t>Abbreviations</a:t>
            </a:r>
            <a:r>
              <a:rPr lang="en-GB" sz="2800" dirty="0">
                <a:latin typeface="+mj-lt"/>
              </a:rPr>
              <a:t>	</a:t>
            </a:r>
            <a:r>
              <a:rPr lang="en-US" sz="2800" dirty="0" smtClean="0">
                <a:latin typeface="+mj-lt"/>
              </a:rPr>
              <a:t> </a:t>
            </a:r>
            <a:endParaRPr lang="en-ZA" sz="2800" dirty="0">
              <a:latin typeface="+mj-lt"/>
            </a:endParaRPr>
          </a:p>
        </p:txBody>
      </p:sp>
      <p:sp>
        <p:nvSpPr>
          <p:cNvPr id="4" name="Slide Number Placeholder 3"/>
          <p:cNvSpPr>
            <a:spLocks noGrp="1"/>
          </p:cNvSpPr>
          <p:nvPr>
            <p:ph type="sldNum" sz="quarter" idx="4"/>
          </p:nvPr>
        </p:nvSpPr>
        <p:spPr/>
        <p:txBody>
          <a:bodyPr/>
          <a:lstStyle/>
          <a:p>
            <a:r>
              <a:rPr lang="en-US" sz="1000" b="1" dirty="0"/>
              <a:t>46</a:t>
            </a:r>
            <a:r>
              <a:rPr lang="en-US" sz="1000" b="1" dirty="0" smtClean="0">
                <a:solidFill>
                  <a:prstClr val="black"/>
                </a:solidFill>
              </a:rPr>
              <a:t>.</a:t>
            </a:r>
            <a:endParaRPr lang="en-ZA" sz="1000" b="1" dirty="0" smtClean="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8505979"/>
              </p:ext>
            </p:extLst>
          </p:nvPr>
        </p:nvGraphicFramePr>
        <p:xfrm>
          <a:off x="220688" y="840161"/>
          <a:ext cx="8702624" cy="5037110"/>
        </p:xfrm>
        <a:graphic>
          <a:graphicData uri="http://schemas.openxmlformats.org/drawingml/2006/table">
            <a:tbl>
              <a:tblPr firstRow="1" bandRow="1">
                <a:tableStyleId>{5C22544A-7EE6-4342-B048-85BDC9FD1C3A}</a:tableStyleId>
              </a:tblPr>
              <a:tblGrid>
                <a:gridCol w="1475021">
                  <a:extLst>
                    <a:ext uri="{9D8B030D-6E8A-4147-A177-3AD203B41FA5}">
                      <a16:colId xmlns="" xmlns:a16="http://schemas.microsoft.com/office/drawing/2014/main" val="20000"/>
                    </a:ext>
                  </a:extLst>
                </a:gridCol>
                <a:gridCol w="2876291">
                  <a:extLst>
                    <a:ext uri="{9D8B030D-6E8A-4147-A177-3AD203B41FA5}">
                      <a16:colId xmlns="" xmlns:a16="http://schemas.microsoft.com/office/drawing/2014/main" val="20001"/>
                    </a:ext>
                  </a:extLst>
                </a:gridCol>
                <a:gridCol w="1548772">
                  <a:extLst>
                    <a:ext uri="{9D8B030D-6E8A-4147-A177-3AD203B41FA5}">
                      <a16:colId xmlns="" xmlns:a16="http://schemas.microsoft.com/office/drawing/2014/main" val="20002"/>
                    </a:ext>
                  </a:extLst>
                </a:gridCol>
                <a:gridCol w="2802540">
                  <a:extLst>
                    <a:ext uri="{9D8B030D-6E8A-4147-A177-3AD203B41FA5}">
                      <a16:colId xmlns="" xmlns:a16="http://schemas.microsoft.com/office/drawing/2014/main" val="20003"/>
                    </a:ext>
                  </a:extLst>
                </a:gridCol>
              </a:tblGrid>
              <a:tr h="278967">
                <a:tc>
                  <a:txBody>
                    <a:bodyPr/>
                    <a:lstStyle/>
                    <a:p>
                      <a:pPr algn="ctr">
                        <a:lnSpc>
                          <a:spcPct val="115000"/>
                        </a:lnSpc>
                        <a:spcAft>
                          <a:spcPts val="0"/>
                        </a:spcAft>
                      </a:pPr>
                      <a:r>
                        <a:rPr lang="en-ZA" sz="1000" b="1" cap="all" dirty="0">
                          <a:solidFill>
                            <a:schemeClr val="tx1"/>
                          </a:solidFill>
                          <a:effectLst/>
                          <a:latin typeface="Arial Narrow" pitchFamily="34" charset="0"/>
                          <a:ea typeface="Calibri"/>
                          <a:cs typeface="Times New Roman"/>
                        </a:rPr>
                        <a:t>ITEM</a:t>
                      </a:r>
                      <a:endParaRPr lang="en-ZA" sz="100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000" b="1" cap="all" dirty="0">
                          <a:solidFill>
                            <a:schemeClr val="tx1"/>
                          </a:solidFill>
                          <a:effectLst/>
                          <a:latin typeface="Arial Narrow" pitchFamily="34" charset="0"/>
                          <a:ea typeface="Calibri"/>
                          <a:cs typeface="Times New Roman"/>
                        </a:rPr>
                        <a:t>Description</a:t>
                      </a:r>
                      <a:endParaRPr lang="en-ZA" sz="100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000" b="1" cap="all" dirty="0">
                          <a:solidFill>
                            <a:schemeClr val="tx1"/>
                          </a:solidFill>
                          <a:effectLst/>
                          <a:latin typeface="Arial Narrow" pitchFamily="34" charset="0"/>
                          <a:ea typeface="Calibri"/>
                          <a:cs typeface="Times New Roman"/>
                        </a:rPr>
                        <a:t>ITEM</a:t>
                      </a:r>
                      <a:endParaRPr lang="en-ZA" sz="1000" dirty="0">
                        <a:solidFill>
                          <a:schemeClr val="tx1"/>
                        </a:solidFill>
                        <a:effectLst/>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ZA" sz="1000" b="1" cap="all" dirty="0">
                          <a:solidFill>
                            <a:schemeClr val="tx1"/>
                          </a:solidFill>
                          <a:effectLst/>
                          <a:latin typeface="Arial Narrow" pitchFamily="34" charset="0"/>
                          <a:ea typeface="Calibri"/>
                          <a:cs typeface="Times New Roman"/>
                        </a:rPr>
                        <a:t>Description</a:t>
                      </a:r>
                      <a:endParaRPr lang="en-ZA" sz="1000" dirty="0">
                        <a:solidFill>
                          <a:schemeClr val="tx1"/>
                        </a:solidFill>
                        <a:effectLst/>
                        <a:latin typeface="Arial Narrow" pitchFamily="34" charset="0"/>
                        <a:ea typeface="Calibri"/>
                        <a:cs typeface="Times New Roman"/>
                      </a:endParaRPr>
                    </a:p>
                  </a:txBody>
                  <a:tcPr marL="68580" marR="68580" marT="0" marB="0"/>
                </a:tc>
                <a:extLst>
                  <a:ext uri="{0D108BD9-81ED-4DB2-BD59-A6C34878D82A}">
                    <a16:rowId xmlns="" xmlns:a16="http://schemas.microsoft.com/office/drawing/2014/main" val="10000"/>
                  </a:ext>
                </a:extLst>
              </a:tr>
              <a:tr h="223506">
                <a:tc>
                  <a:txBody>
                    <a:bodyPr/>
                    <a:lstStyle/>
                    <a:p>
                      <a:pPr>
                        <a:lnSpc>
                          <a:spcPct val="115000"/>
                        </a:lnSpc>
                        <a:spcAft>
                          <a:spcPts val="0"/>
                        </a:spcAft>
                      </a:pPr>
                      <a:r>
                        <a:rPr lang="en-ZA" sz="1000" b="1" kern="1200" dirty="0">
                          <a:solidFill>
                            <a:srgbClr val="000000"/>
                          </a:solidFill>
                          <a:effectLst/>
                          <a:latin typeface="Calibri"/>
                          <a:ea typeface="Calibri"/>
                          <a:cs typeface="Times New Roman"/>
                        </a:rPr>
                        <a:t>ACH</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0" kern="1200" dirty="0">
                          <a:solidFill>
                            <a:srgbClr val="000000"/>
                          </a:solidFill>
                          <a:effectLst/>
                          <a:latin typeface="Calibri"/>
                          <a:ea typeface="Calibri"/>
                          <a:cs typeface="Times New Roman"/>
                        </a:rPr>
                        <a:t>ARTS, CULTURE AND HERITAGE</a:t>
                      </a:r>
                      <a:endParaRPr lang="en-ZA" sz="1000" b="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DPW</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smtClean="0">
                          <a:solidFill>
                            <a:srgbClr val="000000"/>
                          </a:solidFill>
                          <a:effectLst/>
                          <a:latin typeface="Calibri"/>
                          <a:ea typeface="Calibri"/>
                          <a:cs typeface="Times New Roman"/>
                        </a:rPr>
                        <a:t>DEPARTMENT</a:t>
                      </a:r>
                      <a:r>
                        <a:rPr lang="en-ZA" sz="1000" kern="1200" baseline="0" dirty="0" smtClean="0">
                          <a:solidFill>
                            <a:srgbClr val="000000"/>
                          </a:solidFill>
                          <a:effectLst/>
                          <a:latin typeface="Calibri"/>
                          <a:ea typeface="Calibri"/>
                          <a:cs typeface="Times New Roman"/>
                        </a:rPr>
                        <a:t> OF PUBLIC WORKS </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1"/>
                  </a:ext>
                </a:extLst>
              </a:tr>
              <a:tr h="405283">
                <a:tc>
                  <a:txBody>
                    <a:bodyPr/>
                    <a:lstStyle/>
                    <a:p>
                      <a:pPr>
                        <a:lnSpc>
                          <a:spcPct val="115000"/>
                        </a:lnSpc>
                        <a:spcAft>
                          <a:spcPts val="0"/>
                        </a:spcAft>
                      </a:pPr>
                      <a:r>
                        <a:rPr lang="en-ZA" sz="1000" b="1" dirty="0" smtClean="0">
                          <a:solidFill>
                            <a:schemeClr val="tx1"/>
                          </a:solidFill>
                          <a:effectLst/>
                          <a:latin typeface="Calibri"/>
                          <a:ea typeface="Calibri"/>
                          <a:cs typeface="Times New Roman"/>
                        </a:rPr>
                        <a:t>ACUMDA</a:t>
                      </a:r>
                      <a:endParaRPr lang="en-ZA" sz="1000" b="1"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AFRICAN CULTURAL MUSIC AND DANCE ASSOCIATION </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EC</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EASTERN CAPE</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659362884"/>
                  </a:ext>
                </a:extLst>
              </a:tr>
              <a:tr h="278967">
                <a:tc>
                  <a:txBody>
                    <a:bodyPr/>
                    <a:lstStyle/>
                    <a:p>
                      <a:pPr>
                        <a:lnSpc>
                          <a:spcPct val="115000"/>
                        </a:lnSpc>
                        <a:spcAft>
                          <a:spcPts val="0"/>
                        </a:spcAft>
                      </a:pPr>
                      <a:r>
                        <a:rPr lang="en-ZA" sz="1000" b="1" dirty="0" smtClean="0">
                          <a:effectLst/>
                          <a:latin typeface="Calibri"/>
                          <a:ea typeface="Calibri"/>
                          <a:cs typeface="Times New Roman"/>
                        </a:rPr>
                        <a:t>AU</a:t>
                      </a:r>
                      <a:r>
                        <a:rPr lang="en-ZA" sz="1000" b="1" baseline="0" dirty="0" smtClean="0">
                          <a:effectLst/>
                          <a:latin typeface="Calibri"/>
                          <a:ea typeface="Calibri"/>
                          <a:cs typeface="Times New Roman"/>
                        </a:rPr>
                        <a:t> </a:t>
                      </a:r>
                      <a:endParaRPr lang="en-ZA" sz="10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AFRICAN UNION </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FBF</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FIELD BAND FOUNDATION</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2"/>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AENE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ADJUSTED ESTIMATES OF NATIONAL EXPENDITURE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FS</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FREE STATE</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3"/>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AWHF</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AFRICAN WORLD HERITAGE FUND</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dirty="0" smtClean="0">
                          <a:effectLst/>
                          <a:latin typeface="Calibri"/>
                          <a:ea typeface="Calibri"/>
                          <a:cs typeface="Times New Roman"/>
                        </a:rPr>
                        <a:t>GP</a:t>
                      </a:r>
                      <a:endParaRPr lang="en-ZA" sz="10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GAUTENG PROVINCE</a:t>
                      </a:r>
                      <a:r>
                        <a:rPr lang="en-ZA" sz="1000" baseline="0" dirty="0" smtClean="0">
                          <a:effectLst/>
                          <a:latin typeface="Calibri"/>
                          <a:ea typeface="Calibri"/>
                          <a:cs typeface="Times New Roman"/>
                        </a:rPr>
                        <a:t> </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4"/>
                  </a:ext>
                </a:extLst>
              </a:tr>
              <a:tr h="278967">
                <a:tc>
                  <a:txBody>
                    <a:bodyPr/>
                    <a:lstStyle/>
                    <a:p>
                      <a:pPr>
                        <a:lnSpc>
                          <a:spcPct val="115000"/>
                        </a:lnSpc>
                        <a:spcAft>
                          <a:spcPts val="0"/>
                        </a:spcAft>
                      </a:pPr>
                      <a:r>
                        <a:rPr lang="en-ZA" sz="1000" b="1" dirty="0" smtClean="0">
                          <a:solidFill>
                            <a:schemeClr val="tx1"/>
                          </a:solidFill>
                          <a:effectLst/>
                          <a:latin typeface="Calibri"/>
                          <a:ea typeface="Calibri"/>
                          <a:cs typeface="Times New Roman"/>
                        </a:rPr>
                        <a:t>BAC</a:t>
                      </a:r>
                      <a:endParaRPr lang="en-ZA" sz="1000" b="1" dirty="0">
                        <a:solidFill>
                          <a:schemeClr val="tx1"/>
                        </a:solidFill>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BID</a:t>
                      </a:r>
                      <a:r>
                        <a:rPr lang="en-ZA" sz="1000" baseline="0" dirty="0" smtClean="0">
                          <a:effectLst/>
                          <a:latin typeface="Calibri"/>
                          <a:ea typeface="Calibri"/>
                          <a:cs typeface="Times New Roman"/>
                        </a:rPr>
                        <a:t> ADJUDCATION COMMITTEE </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HLT</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HUMAN LANGUAGE TECHNOLOGY</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22985816"/>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BASA</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BUSINESS AND ARTS SOUTH AFRICA</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HPP</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HERITAGE</a:t>
                      </a:r>
                      <a:r>
                        <a:rPr lang="en-ZA" sz="1000" baseline="0" dirty="0" smtClean="0">
                          <a:effectLst/>
                          <a:latin typeface="Calibri"/>
                          <a:ea typeface="Calibri"/>
                          <a:cs typeface="Times New Roman"/>
                        </a:rPr>
                        <a:t> PROMOTIION AND PRESERVATION</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5"/>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BBBEE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BROAD-BASED BLACK ECONOMIC EMPOWERMENT</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ICT</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INFORMATION COMMUNICATION TECHNOLOGY</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3482897011"/>
                  </a:ext>
                </a:extLst>
              </a:tr>
              <a:tr h="4160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solidFill>
                            <a:schemeClr val="tx1"/>
                          </a:solidFill>
                          <a:effectLst/>
                          <a:latin typeface="+mn-lt"/>
                          <a:ea typeface="Calibri"/>
                          <a:cs typeface="Times New Roman"/>
                        </a:rPr>
                        <a:t>BSC</a:t>
                      </a:r>
                    </a:p>
                    <a:p>
                      <a:endParaRPr lang="en-US" sz="1000" dirty="0">
                        <a:solidFill>
                          <a:schemeClr val="tx1"/>
                        </a:solidFill>
                      </a:endParaRPr>
                    </a:p>
                  </a:txBody>
                  <a:tcPr marL="68580" marR="68580" marT="9525" marB="0"/>
                </a:tc>
                <a:tc>
                  <a:txBody>
                    <a:bodyPr/>
                    <a:lstStyle/>
                    <a:p>
                      <a:r>
                        <a:rPr lang="en-US" sz="1000" cap="all" dirty="0" smtClean="0">
                          <a:solidFill>
                            <a:schemeClr val="tx1"/>
                          </a:solidFill>
                        </a:rPr>
                        <a:t>Bi</a:t>
                      </a:r>
                      <a:r>
                        <a:rPr lang="en-US" sz="1000" cap="all" baseline="0" dirty="0" smtClean="0">
                          <a:solidFill>
                            <a:schemeClr val="tx1"/>
                          </a:solidFill>
                        </a:rPr>
                        <a:t>d Specification Committee </a:t>
                      </a:r>
                      <a:endParaRPr lang="en-US" sz="1000" cap="all" dirty="0">
                        <a:solidFill>
                          <a:schemeClr val="tx1"/>
                        </a:solidFill>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IT</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INFORMATION TECHNOLOGY</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6"/>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CACs</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NUMBER OF COMMUNITY ARTS CENTRES</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dirty="0" smtClean="0">
                          <a:effectLst/>
                          <a:latin typeface="Calibri"/>
                          <a:ea typeface="Calibri"/>
                          <a:cs typeface="Times New Roman"/>
                        </a:rPr>
                        <a:t>LP</a:t>
                      </a:r>
                      <a:endParaRPr lang="en-ZA" sz="10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dirty="0" smtClean="0">
                          <a:effectLst/>
                          <a:latin typeface="Calibri"/>
                          <a:ea typeface="Calibri"/>
                          <a:cs typeface="Times New Roman"/>
                        </a:rPr>
                        <a:t>LIMPOPO PROVINCE </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1110323"/>
                  </a:ext>
                </a:extLst>
              </a:tr>
              <a:tr h="392031">
                <a:tc>
                  <a:txBody>
                    <a:bodyPr/>
                    <a:lstStyle/>
                    <a:p>
                      <a:pPr>
                        <a:lnSpc>
                          <a:spcPct val="115000"/>
                        </a:lnSpc>
                        <a:spcAft>
                          <a:spcPts val="0"/>
                        </a:spcAft>
                      </a:pPr>
                      <a:r>
                        <a:rPr lang="en-ZA" sz="1000" b="1" kern="1200" dirty="0">
                          <a:solidFill>
                            <a:srgbClr val="000000"/>
                          </a:solidFill>
                          <a:effectLst/>
                          <a:latin typeface="Calibri"/>
                          <a:ea typeface="Times New Roman"/>
                          <a:cs typeface="Arial"/>
                        </a:rPr>
                        <a:t>CIFSA</a:t>
                      </a:r>
                      <a:endParaRPr lang="en-ZA" sz="1000" dirty="0">
                        <a:effectLst/>
                        <a:latin typeface="Calibri"/>
                        <a:ea typeface="Calibri"/>
                        <a:cs typeface="Times New Roman"/>
                      </a:endParaRPr>
                    </a:p>
                  </a:txBody>
                  <a:tcPr marL="68580" marR="68580" marT="9525" marB="0"/>
                </a:tc>
                <a:tc>
                  <a:txBody>
                    <a:bodyPr/>
                    <a:lstStyle/>
                    <a:p>
                      <a:pPr>
                        <a:lnSpc>
                          <a:spcPct val="115000"/>
                        </a:lnSpc>
                      </a:pPr>
                      <a:r>
                        <a:rPr lang="en-ZA" sz="1000" i="0" dirty="0" smtClean="0"/>
                        <a:t>CREATIVE INDUSTRY FEDERATION SOUTH AFRICA</a:t>
                      </a:r>
                      <a:endParaRPr lang="en-ZA" sz="1000" i="0" dirty="0">
                        <a:effectLst/>
                        <a:latin typeface="Calibri"/>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Times New Roman"/>
                          <a:cs typeface="Arial"/>
                        </a:rPr>
                        <a:t>LIASA</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GB" sz="1000" kern="1200" dirty="0">
                          <a:solidFill>
                            <a:srgbClr val="000000"/>
                          </a:solidFill>
                          <a:effectLst/>
                          <a:latin typeface="Calibri"/>
                          <a:ea typeface="Times New Roman"/>
                          <a:cs typeface="Arial"/>
                        </a:rPr>
                        <a:t>LIBRARY AND INFORMATION ASSOCIATION OF SOUTH AFRICA </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7"/>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CSD</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Times New Roman"/>
                          <a:cs typeface="Arial"/>
                        </a:rPr>
                        <a:t>CENTRAL SUPPLIER DATABASE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LLLP</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LIVING LEGENDS LEGACY PROGRAMMES</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8"/>
                  </a:ext>
                </a:extLst>
              </a:tr>
              <a:tr h="278967">
                <a:tc>
                  <a:txBody>
                    <a:bodyPr/>
                    <a:lstStyle/>
                    <a:p>
                      <a:pPr>
                        <a:lnSpc>
                          <a:spcPct val="115000"/>
                        </a:lnSpc>
                        <a:spcAft>
                          <a:spcPts val="0"/>
                        </a:spcAft>
                      </a:pPr>
                      <a:r>
                        <a:rPr lang="en-ZA" sz="1000" b="1" kern="1200" dirty="0">
                          <a:solidFill>
                            <a:srgbClr val="000000"/>
                          </a:solidFill>
                          <a:effectLst/>
                          <a:latin typeface="Calibri"/>
                          <a:ea typeface="Calibri"/>
                          <a:cs typeface="Times New Roman"/>
                        </a:rPr>
                        <a:t>DAC</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DEPARTMENT OF ARTS AND CULTURE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MGE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MZANSI GOLDEN ECONOMY</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3244317009"/>
                  </a:ext>
                </a:extLst>
              </a:tr>
              <a:tr h="405283">
                <a:tc>
                  <a:txBody>
                    <a:bodyPr/>
                    <a:lstStyle/>
                    <a:p>
                      <a:pPr>
                        <a:lnSpc>
                          <a:spcPct val="115000"/>
                        </a:lnSpc>
                        <a:spcAft>
                          <a:spcPts val="0"/>
                        </a:spcAft>
                      </a:pPr>
                      <a:r>
                        <a:rPr lang="en-ZA" sz="1000" b="1" kern="1200" dirty="0">
                          <a:solidFill>
                            <a:srgbClr val="000000"/>
                          </a:solidFill>
                          <a:effectLst/>
                          <a:latin typeface="+mn-lt"/>
                          <a:ea typeface="Calibri"/>
                          <a:cs typeface="Times New Roman"/>
                        </a:rPr>
                        <a:t>DG</a:t>
                      </a:r>
                      <a:endParaRPr lang="en-ZA" sz="1000" dirty="0">
                        <a:effectLst/>
                        <a:latin typeface="+mn-lt"/>
                        <a:ea typeface="Calibri"/>
                        <a:cs typeface="Times New Roman"/>
                      </a:endParaRPr>
                    </a:p>
                  </a:txBody>
                  <a:tcPr marL="68580" marR="68580" marT="9525" marB="0"/>
                </a:tc>
                <a:tc>
                  <a:txBody>
                    <a:bodyPr/>
                    <a:lstStyle/>
                    <a:p>
                      <a:r>
                        <a:rPr lang="en-ZA" sz="1000" dirty="0" smtClean="0">
                          <a:latin typeface="+mn-lt"/>
                        </a:rPr>
                        <a:t>DIRECTOR-GENERAL</a:t>
                      </a:r>
                      <a:endParaRPr lang="en-ZA" sz="1000" dirty="0">
                        <a:latin typeface="+mn-lt"/>
                      </a:endParaRPr>
                    </a:p>
                  </a:txBody>
                  <a:tcPr marL="68580" marR="68580" marT="9525" marB="0"/>
                </a:tc>
                <a:tc>
                  <a:txBody>
                    <a:bodyPr/>
                    <a:lstStyle/>
                    <a:p>
                      <a:pPr>
                        <a:lnSpc>
                          <a:spcPct val="115000"/>
                        </a:lnSpc>
                        <a:spcAft>
                          <a:spcPts val="0"/>
                        </a:spcAft>
                      </a:pPr>
                      <a:r>
                        <a:rPr lang="en-ZA" sz="1000" b="1" kern="1200" dirty="0">
                          <a:solidFill>
                            <a:srgbClr val="000000"/>
                          </a:solidFill>
                          <a:effectLst/>
                          <a:latin typeface="Calibri"/>
                          <a:ea typeface="Calibri"/>
                          <a:cs typeface="Times New Roman"/>
                        </a:rPr>
                        <a:t>MIL</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MILLION</a:t>
                      </a:r>
                      <a:endParaRPr lang="en-ZA" sz="10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9"/>
                  </a:ext>
                </a:extLst>
              </a:tr>
              <a:tr h="405283">
                <a:tc>
                  <a:txBody>
                    <a:bodyPr/>
                    <a:lstStyle/>
                    <a:p>
                      <a:pPr>
                        <a:lnSpc>
                          <a:spcPct val="115000"/>
                        </a:lnSpc>
                        <a:spcAft>
                          <a:spcPts val="0"/>
                        </a:spcAft>
                      </a:pPr>
                      <a:r>
                        <a:rPr lang="en-ZA" sz="1000" b="1" kern="1200" dirty="0">
                          <a:solidFill>
                            <a:srgbClr val="000000"/>
                          </a:solidFill>
                          <a:effectLst/>
                          <a:latin typeface="Calibri"/>
                          <a:ea typeface="Calibri"/>
                          <a:cs typeface="Times New Roman"/>
                        </a:rPr>
                        <a:t>DPME</a:t>
                      </a:r>
                      <a:endParaRPr lang="en-ZA" sz="10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000" kern="1200" dirty="0">
                          <a:solidFill>
                            <a:srgbClr val="000000"/>
                          </a:solidFill>
                          <a:effectLst/>
                          <a:latin typeface="Calibri"/>
                          <a:ea typeface="Calibri"/>
                          <a:cs typeface="Times New Roman"/>
                        </a:rPr>
                        <a:t>DEPARTMENT OF PLANNING MONITORING AND EVALUATION</a:t>
                      </a:r>
                      <a:endParaRPr lang="en-ZA" sz="1000" dirty="0">
                        <a:effectLst/>
                        <a:latin typeface="Calibri"/>
                        <a:ea typeface="Calibri"/>
                        <a:cs typeface="Times New Roman"/>
                      </a:endParaRPr>
                    </a:p>
                  </a:txBody>
                  <a:tcPr marL="68580" marR="68580" marT="9525" marB="0"/>
                </a:tc>
                <a:tc>
                  <a:txBody>
                    <a:bodyPr/>
                    <a:lstStyle/>
                    <a:p>
                      <a:endParaRPr lang="en-US" dirty="0"/>
                    </a:p>
                  </a:txBody>
                  <a:tcPr marL="68580" marR="68580" marT="9525" marB="0"/>
                </a:tc>
                <a:tc>
                  <a:txBody>
                    <a:bodyPr/>
                    <a:lstStyle/>
                    <a:p>
                      <a:endParaRPr lang="en-US" dirty="0"/>
                    </a:p>
                  </a:txBody>
                  <a:tcPr marL="68580" marR="68580" marT="9525" marB="0"/>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xmlns="" val="322710626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22920"/>
          </a:xfrm>
        </p:spPr>
        <p:txBody>
          <a:bodyPr>
            <a:noAutofit/>
          </a:bodyPr>
          <a:lstStyle/>
          <a:p>
            <a:pPr algn="ctr"/>
            <a:r>
              <a:rPr lang="en-GB" sz="3200" cap="all" dirty="0">
                <a:latin typeface="Calibri"/>
              </a:rPr>
              <a:t>Acronyms and </a:t>
            </a:r>
            <a:r>
              <a:rPr lang="en-GB" sz="3200" cap="all" dirty="0" smtClean="0">
                <a:latin typeface="Calibri"/>
              </a:rPr>
              <a:t>Abbreviations…</a:t>
            </a:r>
            <a:r>
              <a:rPr lang="en-GB" sz="3200" dirty="0" smtClean="0">
                <a:latin typeface="Calibri"/>
              </a:rPr>
              <a:t>cont</a:t>
            </a:r>
            <a:r>
              <a:rPr lang="en-GB" sz="3200" cap="all" dirty="0" smtClean="0">
                <a:latin typeface="Calibri"/>
              </a:rPr>
              <a:t>.</a:t>
            </a:r>
            <a:endParaRPr lang="en-ZA" sz="3200" dirty="0"/>
          </a:p>
        </p:txBody>
      </p:sp>
      <p:sp>
        <p:nvSpPr>
          <p:cNvPr id="3" name="Slide Number Placeholder 2"/>
          <p:cNvSpPr>
            <a:spLocks noGrp="1"/>
          </p:cNvSpPr>
          <p:nvPr>
            <p:ph type="sldNum" sz="quarter" idx="4"/>
          </p:nvPr>
        </p:nvSpPr>
        <p:spPr/>
        <p:txBody>
          <a:bodyPr/>
          <a:lstStyle/>
          <a:p>
            <a:r>
              <a:rPr lang="en-ZA" sz="1000" b="1" dirty="0"/>
              <a:t>47</a:t>
            </a:r>
            <a:r>
              <a:rPr lang="en-ZA" sz="1000" b="1" dirty="0" smtClean="0">
                <a:solidFill>
                  <a:prstClr val="black"/>
                </a:solidFill>
              </a:rPr>
              <a:t>.</a:t>
            </a:r>
          </a:p>
        </p:txBody>
      </p:sp>
      <p:graphicFrame>
        <p:nvGraphicFramePr>
          <p:cNvPr id="5" name="Table 4"/>
          <p:cNvGraphicFramePr>
            <a:graphicFrameLocks noGrp="1"/>
          </p:cNvGraphicFramePr>
          <p:nvPr>
            <p:extLst>
              <p:ext uri="{D42A27DB-BD31-4B8C-83A1-F6EECF244321}">
                <p14:modId xmlns:p14="http://schemas.microsoft.com/office/powerpoint/2010/main" xmlns="" val="207455760"/>
              </p:ext>
            </p:extLst>
          </p:nvPr>
        </p:nvGraphicFramePr>
        <p:xfrm>
          <a:off x="261864" y="1052739"/>
          <a:ext cx="8630616" cy="4896540"/>
        </p:xfrm>
        <a:graphic>
          <a:graphicData uri="http://schemas.openxmlformats.org/drawingml/2006/table">
            <a:tbl>
              <a:tblPr firstRow="1" bandRow="1">
                <a:tableStyleId>{5C22544A-7EE6-4342-B048-85BDC9FD1C3A}</a:tableStyleId>
              </a:tblPr>
              <a:tblGrid>
                <a:gridCol w="1327787">
                  <a:extLst>
                    <a:ext uri="{9D8B030D-6E8A-4147-A177-3AD203B41FA5}">
                      <a16:colId xmlns="" xmlns:a16="http://schemas.microsoft.com/office/drawing/2014/main" val="20000"/>
                    </a:ext>
                  </a:extLst>
                </a:gridCol>
                <a:gridCol w="2987521">
                  <a:extLst>
                    <a:ext uri="{9D8B030D-6E8A-4147-A177-3AD203B41FA5}">
                      <a16:colId xmlns="" xmlns:a16="http://schemas.microsoft.com/office/drawing/2014/main" val="20001"/>
                    </a:ext>
                  </a:extLst>
                </a:gridCol>
                <a:gridCol w="1290904">
                  <a:extLst>
                    <a:ext uri="{9D8B030D-6E8A-4147-A177-3AD203B41FA5}">
                      <a16:colId xmlns="" xmlns:a16="http://schemas.microsoft.com/office/drawing/2014/main" val="20002"/>
                    </a:ext>
                  </a:extLst>
                </a:gridCol>
                <a:gridCol w="3024404">
                  <a:extLst>
                    <a:ext uri="{9D8B030D-6E8A-4147-A177-3AD203B41FA5}">
                      <a16:colId xmlns="" xmlns:a16="http://schemas.microsoft.com/office/drawing/2014/main" val="20003"/>
                    </a:ext>
                  </a:extLst>
                </a:gridCol>
              </a:tblGrid>
              <a:tr h="445140">
                <a:tc>
                  <a:txBody>
                    <a:bodyPr/>
                    <a:lstStyle/>
                    <a:p>
                      <a:pPr algn="l">
                        <a:lnSpc>
                          <a:spcPct val="115000"/>
                        </a:lnSpc>
                        <a:spcAft>
                          <a:spcPts val="0"/>
                        </a:spcAft>
                      </a:pPr>
                      <a:r>
                        <a:rPr lang="en-ZA" sz="1100" b="1" cap="all" dirty="0">
                          <a:solidFill>
                            <a:schemeClr val="bg1"/>
                          </a:solidFill>
                          <a:effectLst/>
                          <a:latin typeface="+mj-lt"/>
                          <a:ea typeface="Calibri"/>
                          <a:cs typeface="Times New Roman"/>
                        </a:rPr>
                        <a:t>ITEM</a:t>
                      </a:r>
                      <a:endParaRPr lang="en-ZA" sz="1100" b="1" dirty="0">
                        <a:solidFill>
                          <a:schemeClr val="bg1"/>
                        </a:solidFill>
                        <a:effectLst/>
                        <a:latin typeface="+mj-lt"/>
                        <a:ea typeface="Calibri"/>
                        <a:cs typeface="Times New Roman"/>
                      </a:endParaRPr>
                    </a:p>
                  </a:txBody>
                  <a:tcPr marL="68580" marR="68580" marT="0" marB="0"/>
                </a:tc>
                <a:tc>
                  <a:txBody>
                    <a:bodyPr/>
                    <a:lstStyle/>
                    <a:p>
                      <a:pPr algn="l">
                        <a:lnSpc>
                          <a:spcPct val="115000"/>
                        </a:lnSpc>
                        <a:spcAft>
                          <a:spcPts val="0"/>
                        </a:spcAft>
                      </a:pPr>
                      <a:r>
                        <a:rPr lang="en-ZA" sz="1100" b="1" cap="all" dirty="0">
                          <a:solidFill>
                            <a:schemeClr val="bg1"/>
                          </a:solidFill>
                          <a:effectLst/>
                          <a:latin typeface="+mj-lt"/>
                          <a:ea typeface="Calibri"/>
                          <a:cs typeface="Times New Roman"/>
                        </a:rPr>
                        <a:t>Description</a:t>
                      </a:r>
                      <a:endParaRPr lang="en-ZA" sz="1100" b="1" dirty="0">
                        <a:solidFill>
                          <a:schemeClr val="bg1"/>
                        </a:solidFill>
                        <a:effectLst/>
                        <a:latin typeface="+mj-lt"/>
                        <a:ea typeface="Calibri"/>
                        <a:cs typeface="Times New Roman"/>
                      </a:endParaRPr>
                    </a:p>
                  </a:txBody>
                  <a:tcPr marL="68580" marR="68580" marT="0" marB="0"/>
                </a:tc>
                <a:tc>
                  <a:txBody>
                    <a:bodyPr/>
                    <a:lstStyle/>
                    <a:p>
                      <a:pPr algn="l">
                        <a:lnSpc>
                          <a:spcPct val="115000"/>
                        </a:lnSpc>
                        <a:spcAft>
                          <a:spcPts val="0"/>
                        </a:spcAft>
                      </a:pPr>
                      <a:r>
                        <a:rPr lang="en-ZA" sz="1100" b="1" cap="all" dirty="0">
                          <a:solidFill>
                            <a:schemeClr val="bg1"/>
                          </a:solidFill>
                          <a:effectLst/>
                          <a:latin typeface="+mj-lt"/>
                          <a:ea typeface="Calibri"/>
                          <a:cs typeface="Times New Roman"/>
                        </a:rPr>
                        <a:t>ITEM</a:t>
                      </a:r>
                      <a:endParaRPr lang="en-ZA" sz="1100" b="1" dirty="0">
                        <a:solidFill>
                          <a:schemeClr val="bg1"/>
                        </a:solidFill>
                        <a:effectLst/>
                        <a:latin typeface="+mj-lt"/>
                        <a:ea typeface="Calibri"/>
                        <a:cs typeface="Times New Roman"/>
                      </a:endParaRPr>
                    </a:p>
                  </a:txBody>
                  <a:tcPr marL="68580" marR="68580" marT="0" marB="0"/>
                </a:tc>
                <a:tc>
                  <a:txBody>
                    <a:bodyPr/>
                    <a:lstStyle/>
                    <a:p>
                      <a:pPr algn="l">
                        <a:lnSpc>
                          <a:spcPct val="115000"/>
                        </a:lnSpc>
                        <a:spcAft>
                          <a:spcPts val="0"/>
                        </a:spcAft>
                      </a:pPr>
                      <a:r>
                        <a:rPr lang="en-ZA" sz="1100" b="1" cap="all" dirty="0">
                          <a:solidFill>
                            <a:schemeClr val="bg1"/>
                          </a:solidFill>
                          <a:effectLst/>
                          <a:latin typeface="+mj-lt"/>
                          <a:ea typeface="Calibri"/>
                          <a:cs typeface="Times New Roman"/>
                        </a:rPr>
                        <a:t>Description</a:t>
                      </a:r>
                      <a:endParaRPr lang="en-ZA" sz="1100" b="1" dirty="0">
                        <a:solidFill>
                          <a:schemeClr val="bg1"/>
                        </a:solidFill>
                        <a:effectLst/>
                        <a:latin typeface="+mj-lt"/>
                        <a:ea typeface="Calibri"/>
                        <a:cs typeface="Times New Roman"/>
                      </a:endParaRPr>
                    </a:p>
                  </a:txBody>
                  <a:tcPr marL="68580" marR="68580" marT="0" marB="0"/>
                </a:tc>
                <a:extLst>
                  <a:ext uri="{0D108BD9-81ED-4DB2-BD59-A6C34878D82A}">
                    <a16:rowId xmlns="" xmlns:a16="http://schemas.microsoft.com/office/drawing/2014/main" val="10000"/>
                  </a:ext>
                </a:extLst>
              </a:tr>
              <a:tr h="445140">
                <a:tc>
                  <a:txBody>
                    <a:bodyPr/>
                    <a:lstStyle/>
                    <a:p>
                      <a:pPr>
                        <a:lnSpc>
                          <a:spcPct val="115000"/>
                        </a:lnSpc>
                        <a:spcAft>
                          <a:spcPts val="0"/>
                        </a:spcAft>
                      </a:pPr>
                      <a:r>
                        <a:rPr lang="en-ZA" sz="1100" b="1" kern="1200" dirty="0">
                          <a:solidFill>
                            <a:srgbClr val="000000"/>
                          </a:solidFill>
                          <a:effectLst/>
                          <a:latin typeface="Calibri"/>
                          <a:ea typeface="Calibri"/>
                          <a:cs typeface="Times New Roman"/>
                        </a:rPr>
                        <a:t>MOA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0" kern="1200" dirty="0">
                          <a:solidFill>
                            <a:srgbClr val="000000"/>
                          </a:solidFill>
                          <a:effectLst/>
                          <a:latin typeface="Calibri"/>
                          <a:ea typeface="Calibri"/>
                          <a:cs typeface="Times New Roman"/>
                        </a:rPr>
                        <a:t>MEMORANDUM OF AGREEMENT</a:t>
                      </a:r>
                      <a:endParaRPr lang="en-ZA" sz="1100" b="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RWP</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0" kern="1200" dirty="0">
                          <a:solidFill>
                            <a:srgbClr val="000000"/>
                          </a:solidFill>
                          <a:effectLst/>
                          <a:latin typeface="Calibri"/>
                          <a:ea typeface="Calibri"/>
                          <a:cs typeface="Times New Roman"/>
                        </a:rPr>
                        <a:t>REVISED WHITE PAPER</a:t>
                      </a:r>
                      <a:endParaRPr lang="en-ZA" sz="1100" b="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1"/>
                  </a:ext>
                </a:extLst>
              </a:tr>
              <a:tr h="445140">
                <a:tc>
                  <a:txBody>
                    <a:bodyPr/>
                    <a:lstStyle/>
                    <a:p>
                      <a:pPr>
                        <a:lnSpc>
                          <a:spcPct val="115000"/>
                        </a:lnSpc>
                        <a:spcAft>
                          <a:spcPts val="0"/>
                        </a:spcAft>
                      </a:pPr>
                      <a:r>
                        <a:rPr lang="en-ZA" sz="1100" b="1" kern="1200" dirty="0">
                          <a:solidFill>
                            <a:srgbClr val="000000"/>
                          </a:solidFill>
                          <a:effectLst/>
                          <a:latin typeface="Calibri"/>
                          <a:ea typeface="Times New Roman"/>
                          <a:cs typeface="Arial"/>
                        </a:rPr>
                        <a:t>NFVF</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Times New Roman"/>
                          <a:cs typeface="Arial"/>
                        </a:rPr>
                        <a:t>NATIONAL FILM AND VIDEO FOUNDATION</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SA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SOUTH </a:t>
                      </a:r>
                      <a:r>
                        <a:rPr lang="en-ZA" sz="1100" kern="1200" dirty="0" smtClean="0">
                          <a:solidFill>
                            <a:srgbClr val="000000"/>
                          </a:solidFill>
                          <a:effectLst/>
                          <a:latin typeface="Calibri"/>
                          <a:ea typeface="Calibri"/>
                          <a:cs typeface="Times New Roman"/>
                        </a:rPr>
                        <a:t>AFRICA</a:t>
                      </a:r>
                      <a:endParaRPr lang="en-ZA" sz="11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2"/>
                  </a:ext>
                </a:extLst>
              </a:tr>
              <a:tr h="445140">
                <a:tc>
                  <a:txBody>
                    <a:bodyPr/>
                    <a:lstStyle/>
                    <a:p>
                      <a:pPr>
                        <a:lnSpc>
                          <a:spcPct val="115000"/>
                        </a:lnSpc>
                        <a:spcAft>
                          <a:spcPts val="0"/>
                        </a:spcAft>
                      </a:pPr>
                      <a:r>
                        <a:rPr lang="en-ZA" sz="1100" b="1" kern="1200" dirty="0">
                          <a:solidFill>
                            <a:srgbClr val="000000"/>
                          </a:solidFill>
                          <a:effectLst/>
                          <a:latin typeface="Calibri"/>
                          <a:ea typeface="Times New Roman"/>
                          <a:cs typeface="Arial"/>
                        </a:rPr>
                        <a:t>NLSA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Times New Roman"/>
                          <a:cs typeface="Arial"/>
                        </a:rPr>
                        <a:t>NATIONAL LIBRARY OF SOUTH AFRICA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dirty="0" smtClean="0">
                          <a:effectLst/>
                          <a:latin typeface="Calibri"/>
                          <a:ea typeface="Calibri"/>
                          <a:cs typeface="Times New Roman"/>
                        </a:rPr>
                        <a:t>SALIS</a:t>
                      </a:r>
                      <a:endParaRPr lang="en-ZA" sz="11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dirty="0" smtClean="0">
                          <a:effectLst/>
                          <a:latin typeface="Calibri"/>
                          <a:ea typeface="Calibri"/>
                          <a:cs typeface="Times New Roman"/>
                        </a:rPr>
                        <a:t>SOUTH AFRICAN</a:t>
                      </a:r>
                      <a:r>
                        <a:rPr lang="en-ZA" sz="1100" baseline="0" dirty="0" smtClean="0">
                          <a:effectLst/>
                          <a:latin typeface="Calibri"/>
                          <a:ea typeface="Calibri"/>
                          <a:cs typeface="Times New Roman"/>
                        </a:rPr>
                        <a:t> LIBRARY AND INFORMATION SERVICES </a:t>
                      </a:r>
                      <a:endParaRPr lang="en-ZA" sz="11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3576187386"/>
                  </a:ext>
                </a:extLst>
              </a:tr>
              <a:tr h="445140">
                <a:tc>
                  <a:txBody>
                    <a:bodyPr/>
                    <a:lstStyle/>
                    <a:p>
                      <a:pPr>
                        <a:lnSpc>
                          <a:spcPct val="115000"/>
                        </a:lnSpc>
                        <a:spcAft>
                          <a:spcPts val="0"/>
                        </a:spcAft>
                      </a:pPr>
                      <a:r>
                        <a:rPr lang="en-ZA" sz="1100" b="1" kern="1200" dirty="0">
                          <a:solidFill>
                            <a:srgbClr val="000000"/>
                          </a:solidFill>
                          <a:effectLst/>
                          <a:latin typeface="Calibri"/>
                          <a:ea typeface="Calibri"/>
                          <a:cs typeface="Times New Roman"/>
                        </a:rPr>
                        <a:t>NO.</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NUMBER</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dirty="0" smtClean="0">
                          <a:effectLst/>
                          <a:latin typeface="Calibri"/>
                          <a:ea typeface="Calibri"/>
                          <a:cs typeface="Times New Roman"/>
                        </a:rPr>
                        <a:t>SCM</a:t>
                      </a:r>
                      <a:endParaRPr lang="en-ZA" sz="11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dirty="0" smtClean="0">
                          <a:effectLst/>
                          <a:latin typeface="Calibri"/>
                          <a:ea typeface="Calibri"/>
                          <a:cs typeface="Times New Roman"/>
                        </a:rPr>
                        <a:t>SUPPLY</a:t>
                      </a:r>
                      <a:r>
                        <a:rPr lang="en-ZA" sz="1100" baseline="0" dirty="0" smtClean="0">
                          <a:effectLst/>
                          <a:latin typeface="Calibri"/>
                          <a:ea typeface="Calibri"/>
                          <a:cs typeface="Times New Roman"/>
                        </a:rPr>
                        <a:t> CHAIN MANAGEMENT </a:t>
                      </a:r>
                      <a:endParaRPr lang="en-ZA" sz="11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3125901645"/>
                  </a:ext>
                </a:extLst>
              </a:tr>
              <a:tr h="445140">
                <a:tc>
                  <a:txBody>
                    <a:bodyPr/>
                    <a:lstStyle/>
                    <a:p>
                      <a:pPr>
                        <a:lnSpc>
                          <a:spcPct val="115000"/>
                        </a:lnSpc>
                        <a:spcAft>
                          <a:spcPts val="0"/>
                        </a:spcAft>
                      </a:pPr>
                      <a:r>
                        <a:rPr lang="en-ZA" sz="1100" b="1" kern="1200" dirty="0">
                          <a:solidFill>
                            <a:srgbClr val="000000"/>
                          </a:solidFill>
                          <a:effectLst/>
                          <a:latin typeface="Calibri"/>
                          <a:ea typeface="Calibri"/>
                          <a:cs typeface="Times New Roman"/>
                        </a:rPr>
                        <a:t>NT</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NATIONAL TREASURY</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dirty="0" smtClean="0">
                          <a:effectLst/>
                          <a:latin typeface="Calibri"/>
                          <a:ea typeface="Calibri"/>
                          <a:cs typeface="Times New Roman"/>
                        </a:rPr>
                        <a:t>SPCHD</a:t>
                      </a:r>
                      <a:endParaRPr lang="en-ZA" sz="11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dirty="0" smtClean="0">
                          <a:effectLst/>
                          <a:latin typeface="Calibri"/>
                          <a:ea typeface="Calibri"/>
                          <a:cs typeface="Times New Roman"/>
                        </a:rPr>
                        <a:t>SOCIAL</a:t>
                      </a:r>
                      <a:r>
                        <a:rPr lang="en-ZA" sz="1100" baseline="0" dirty="0" smtClean="0">
                          <a:effectLst/>
                          <a:latin typeface="Calibri"/>
                          <a:ea typeface="Calibri"/>
                          <a:cs typeface="Times New Roman"/>
                        </a:rPr>
                        <a:t> PROTECTION,COMMUNITY AND HUMAN DEVELOPMENT CLUSTER</a:t>
                      </a:r>
                      <a:endParaRPr lang="en-ZA" sz="11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43718693"/>
                  </a:ext>
                </a:extLst>
              </a:tr>
              <a:tr h="445140">
                <a:tc>
                  <a:txBody>
                    <a:bodyPr/>
                    <a:lstStyle/>
                    <a:p>
                      <a:pPr>
                        <a:lnSpc>
                          <a:spcPct val="115000"/>
                        </a:lnSpc>
                        <a:spcAft>
                          <a:spcPts val="0"/>
                        </a:spcAft>
                      </a:pPr>
                      <a:r>
                        <a:rPr lang="en-ZA" sz="1100" b="1" dirty="0" smtClean="0">
                          <a:effectLst/>
                          <a:latin typeface="Calibri"/>
                          <a:ea typeface="Calibri"/>
                          <a:cs typeface="Times New Roman"/>
                        </a:rPr>
                        <a:t>NW</a:t>
                      </a:r>
                      <a:endParaRPr lang="en-ZA" sz="1100" b="1"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dirty="0" smtClean="0">
                          <a:effectLst/>
                          <a:latin typeface="Calibri"/>
                          <a:ea typeface="Calibri"/>
                          <a:cs typeface="Times New Roman"/>
                        </a:rPr>
                        <a:t>NORTH</a:t>
                      </a:r>
                      <a:r>
                        <a:rPr lang="en-ZA" sz="1100" baseline="0" dirty="0" smtClean="0">
                          <a:effectLst/>
                          <a:latin typeface="Calibri"/>
                          <a:ea typeface="Calibri"/>
                          <a:cs typeface="Times New Roman"/>
                        </a:rPr>
                        <a:t> WEST </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SCOA</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STANDARD CHART OF ACCOUNTS</a:t>
                      </a:r>
                      <a:endParaRPr lang="en-ZA" sz="11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2788720631"/>
                  </a:ext>
                </a:extLst>
              </a:tr>
              <a:tr h="445140">
                <a:tc>
                  <a:txBody>
                    <a:bodyPr/>
                    <a:lstStyle/>
                    <a:p>
                      <a:r>
                        <a:rPr lang="en-ZA" sz="1100" b="1" dirty="0" smtClean="0">
                          <a:latin typeface="+mn-lt"/>
                        </a:rPr>
                        <a:t>QPR</a:t>
                      </a:r>
                      <a:endParaRPr lang="en-ZA" sz="1100" b="1" dirty="0">
                        <a:latin typeface="+mn-lt"/>
                      </a:endParaRPr>
                    </a:p>
                  </a:txBody>
                  <a:tcPr marL="68580" marR="68580" marT="9525" marB="0"/>
                </a:tc>
                <a:tc>
                  <a:txBody>
                    <a:bodyPr/>
                    <a:lstStyle/>
                    <a:p>
                      <a:r>
                        <a:rPr lang="en-ZA" sz="1100" dirty="0" smtClean="0">
                          <a:latin typeface="+mn-lt"/>
                        </a:rPr>
                        <a:t>QUARTERLY</a:t>
                      </a:r>
                      <a:r>
                        <a:rPr lang="en-ZA" sz="1100" baseline="0" dirty="0" smtClean="0">
                          <a:latin typeface="+mn-lt"/>
                        </a:rPr>
                        <a:t>  PERFORMANCE REPORT </a:t>
                      </a:r>
                      <a:endParaRPr lang="en-ZA" sz="1100" dirty="0">
                        <a:latin typeface="+mn-lt"/>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UAMP</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USER IMMOVABLE ASSET MANAGEMENT PLAN</a:t>
                      </a:r>
                      <a:endParaRPr lang="en-ZA" sz="11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3"/>
                  </a:ext>
                </a:extLst>
              </a:tr>
              <a:tr h="445140">
                <a:tc>
                  <a:txBody>
                    <a:bodyPr/>
                    <a:lstStyle/>
                    <a:p>
                      <a:pPr>
                        <a:lnSpc>
                          <a:spcPct val="115000"/>
                        </a:lnSpc>
                        <a:spcAft>
                          <a:spcPts val="0"/>
                        </a:spcAft>
                      </a:pPr>
                      <a:r>
                        <a:rPr lang="en-ZA" sz="1100" b="1" kern="1200" dirty="0">
                          <a:solidFill>
                            <a:srgbClr val="000000"/>
                          </a:solidFill>
                          <a:effectLst/>
                          <a:latin typeface="Calibri"/>
                          <a:ea typeface="Calibri"/>
                          <a:cs typeface="Times New Roman"/>
                        </a:rPr>
                        <a:t>PACOFS</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PERFORMING ARTS CENTRE OF THE FREE STATE</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UNESCO</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UNITED NATIONS EDUCATIONAL, SCIENTIFIC AND CULTURAL ORGANIZATION</a:t>
                      </a:r>
                      <a:endParaRPr lang="en-ZA" sz="11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4"/>
                  </a:ext>
                </a:extLst>
              </a:tr>
              <a:tr h="445140">
                <a:tc>
                  <a:txBody>
                    <a:bodyPr/>
                    <a:lstStyle/>
                    <a:p>
                      <a:pP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PSETA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PUBLIC </a:t>
                      </a:r>
                      <a:r>
                        <a:rPr lang="en-ZA" sz="1100" dirty="0">
                          <a:effectLst/>
                          <a:latin typeface="Calibri" panose="020F0502020204030204" pitchFamily="34" charset="0"/>
                          <a:ea typeface="Calibri" panose="020F0502020204030204" pitchFamily="34" charset="0"/>
                          <a:cs typeface="Times New Roman" panose="02020603050405020304" pitchFamily="18" charset="0"/>
                        </a:rPr>
                        <a:t>SERVICE </a:t>
                      </a: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SECTOR EDUCATION AND </a:t>
                      </a:r>
                      <a:r>
                        <a:rPr lang="en-ZA" sz="1100" dirty="0">
                          <a:effectLst/>
                          <a:latin typeface="Calibri" panose="020F0502020204030204" pitchFamily="34" charset="0"/>
                          <a:ea typeface="Calibri" panose="020F0502020204030204" pitchFamily="34" charset="0"/>
                          <a:cs typeface="Times New Roman" panose="02020603050405020304" pitchFamily="18" charset="0"/>
                        </a:rPr>
                        <a:t>TRAINING AUTHORITY </a:t>
                      </a:r>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WC</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WESTERN CAPE</a:t>
                      </a:r>
                      <a:endParaRPr lang="en-ZA" sz="11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10005"/>
                  </a:ext>
                </a:extLst>
              </a:tr>
              <a:tr h="445140">
                <a:tc>
                  <a:txBody>
                    <a:bodyPr/>
                    <a:lstStyle/>
                    <a:p>
                      <a:endParaRPr lang="en-US" dirty="0"/>
                    </a:p>
                  </a:txBody>
                  <a:tcPr marL="68580" marR="68580" marT="9525" marB="0"/>
                </a:tc>
                <a:tc>
                  <a:txBody>
                    <a:bodyPr/>
                    <a:lstStyle/>
                    <a:p>
                      <a:endParaRPr lang="en-US" dirty="0"/>
                    </a:p>
                  </a:txBody>
                  <a:tcPr marL="68580" marR="68580" marT="9525" marB="0"/>
                </a:tc>
                <a:tc>
                  <a:txBody>
                    <a:bodyPr/>
                    <a:lstStyle/>
                    <a:p>
                      <a:pPr>
                        <a:lnSpc>
                          <a:spcPct val="115000"/>
                        </a:lnSpc>
                        <a:spcAft>
                          <a:spcPts val="0"/>
                        </a:spcAft>
                      </a:pPr>
                      <a:r>
                        <a:rPr lang="en-ZA" sz="1100" b="1" kern="1200" dirty="0">
                          <a:solidFill>
                            <a:srgbClr val="000000"/>
                          </a:solidFill>
                          <a:effectLst/>
                          <a:latin typeface="Calibri"/>
                          <a:ea typeface="Calibri"/>
                          <a:cs typeface="Times New Roman"/>
                        </a:rPr>
                        <a:t>WSP</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libri"/>
                          <a:ea typeface="Calibri"/>
                          <a:cs typeface="Times New Roman"/>
                        </a:rPr>
                        <a:t>WORKPLACE SKILLS PLAN</a:t>
                      </a:r>
                      <a:endParaRPr lang="en-ZA" sz="1100" dirty="0">
                        <a:effectLst/>
                        <a:latin typeface="Calibri"/>
                        <a:ea typeface="Calibri"/>
                        <a:cs typeface="Times New Roman"/>
                      </a:endParaRPr>
                    </a:p>
                  </a:txBody>
                  <a:tcPr marL="68580" marR="68580" marT="9525" marB="0"/>
                </a:tc>
                <a:extLst>
                  <a:ext uri="{0D108BD9-81ED-4DB2-BD59-A6C34878D82A}">
                    <a16:rowId xmlns="" xmlns:a16="http://schemas.microsoft.com/office/drawing/2014/main" val="4119453109"/>
                  </a:ext>
                </a:extLst>
              </a:tr>
            </a:tbl>
          </a:graphicData>
        </a:graphic>
      </p:graphicFrame>
    </p:spTree>
    <p:extLst>
      <p:ext uri="{BB962C8B-B14F-4D97-AF65-F5344CB8AC3E}">
        <p14:creationId xmlns:p14="http://schemas.microsoft.com/office/powerpoint/2010/main" xmlns="" val="164607565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632848" cy="4343400"/>
          </a:xfrm>
          <a:noFill/>
        </p:spPr>
        <p:txBody>
          <a:bodyPr/>
          <a:lstStyle/>
          <a:p>
            <a:endParaRPr lang="en-ZA" dirty="0" smtClean="0"/>
          </a:p>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lvl="0" indent="0" algn="ctr" defTabSz="457200" eaLnBrk="0" fontAlgn="base" hangingPunct="0">
              <a:spcAft>
                <a:spcPct val="0"/>
              </a:spcAft>
              <a:buNone/>
              <a:defRPr/>
            </a:pPr>
            <a:endParaRPr lang="en-ZA" sz="3200" dirty="0" smtClean="0">
              <a:solidFill>
                <a:srgbClr val="F79646">
                  <a:lumMod val="50000"/>
                </a:srgbClr>
              </a:solidFill>
              <a:latin typeface="Gill Sans BOLD"/>
              <a:ea typeface="Gill Sans"/>
            </a:endParaRPr>
          </a:p>
          <a:p>
            <a:pPr marL="0" lvl="0" indent="0" algn="ctr" defTabSz="457200" eaLnBrk="0" fontAlgn="base" hangingPunct="0">
              <a:spcAft>
                <a:spcPct val="0"/>
              </a:spcAft>
              <a:buNone/>
              <a:defRPr/>
            </a:pPr>
            <a:r>
              <a:rPr lang="en-US" sz="3600" dirty="0" smtClean="0">
                <a:solidFill>
                  <a:schemeClr val="accent6">
                    <a:lumMod val="50000"/>
                  </a:schemeClr>
                </a:solidFill>
                <a:latin typeface="Calibri" pitchFamily="34" charset="0"/>
              </a:rPr>
              <a:t>THANK YOU</a:t>
            </a:r>
            <a:endParaRPr lang="en-ZA" sz="3600" dirty="0">
              <a:solidFill>
                <a:schemeClr val="accent6">
                  <a:lumMod val="50000"/>
                </a:schemeClr>
              </a:solidFill>
              <a:latin typeface="Calibri" pitchFamily="34" charset="0"/>
            </a:endParaRPr>
          </a:p>
        </p:txBody>
      </p:sp>
      <p:sp>
        <p:nvSpPr>
          <p:cNvPr id="3" name="Slide Number Placeholder 2"/>
          <p:cNvSpPr>
            <a:spLocks noGrp="1"/>
          </p:cNvSpPr>
          <p:nvPr>
            <p:ph type="sldNum" sz="quarter" idx="4"/>
          </p:nvPr>
        </p:nvSpPr>
        <p:spPr/>
        <p:txBody>
          <a:bodyPr/>
          <a:lstStyle/>
          <a:p>
            <a:r>
              <a:rPr lang="en-ZA" sz="1000" b="1" dirty="0" smtClean="0"/>
              <a:t>48.</a:t>
            </a:r>
          </a:p>
        </p:txBody>
      </p:sp>
    </p:spTree>
    <p:extLst>
      <p:ext uri="{BB962C8B-B14F-4D97-AF65-F5344CB8AC3E}">
        <p14:creationId xmlns:p14="http://schemas.microsoft.com/office/powerpoint/2010/main" xmlns="" val="136028636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188640"/>
            <a:ext cx="8229600" cy="432048"/>
          </a:xfrm>
        </p:spPr>
        <p:txBody>
          <a:bodyPr>
            <a:noAutofit/>
          </a:bodyPr>
          <a:lstStyle/>
          <a:p>
            <a:pPr algn="ctr"/>
            <a:r>
              <a:rPr lang="en-US" sz="1800" dirty="0" smtClean="0">
                <a:solidFill>
                  <a:srgbClr val="990000"/>
                </a:solidFill>
                <a:latin typeface="+mj-lt"/>
                <a:ea typeface="Gill Sans BOLD"/>
                <a:cs typeface="Arial" pitchFamily="34" charset="0"/>
              </a:rPr>
              <a:t>1</a:t>
            </a:r>
            <a:r>
              <a:rPr lang="en-US" sz="1800" baseline="30000" dirty="0" smtClean="0">
                <a:solidFill>
                  <a:srgbClr val="990000"/>
                </a:solidFill>
                <a:latin typeface="+mj-lt"/>
                <a:ea typeface="Gill Sans BOLD"/>
                <a:cs typeface="Arial" pitchFamily="34" charset="0"/>
              </a:rPr>
              <a:t>st</a:t>
            </a:r>
            <a:r>
              <a:rPr lang="en-US" sz="1800" dirty="0" smtClean="0">
                <a:solidFill>
                  <a:srgbClr val="990000"/>
                </a:solidFill>
                <a:latin typeface="+mj-lt"/>
                <a:ea typeface="Gill Sans BOLD"/>
                <a:cs typeface="Arial" pitchFamily="34" charset="0"/>
              </a:rPr>
              <a:t>  QUARTER PERFORMANCE OVERVIEW </a:t>
            </a:r>
            <a:r>
              <a:rPr lang="en-US" sz="1800" dirty="0" smtClean="0">
                <a:solidFill>
                  <a:schemeClr val="accent6">
                    <a:lumMod val="50000"/>
                  </a:schemeClr>
                </a:solidFill>
                <a:latin typeface="+mj-lt"/>
                <a:ea typeface="Gill Sans BOLD"/>
                <a:cs typeface="Arial" pitchFamily="34" charset="0"/>
              </a:rPr>
              <a:t/>
            </a:r>
            <a:br>
              <a:rPr lang="en-US" sz="1800" dirty="0" smtClean="0">
                <a:solidFill>
                  <a:schemeClr val="accent6">
                    <a:lumMod val="50000"/>
                  </a:schemeClr>
                </a:solidFill>
                <a:latin typeface="+mj-lt"/>
                <a:ea typeface="Gill Sans BOLD"/>
                <a:cs typeface="Arial" pitchFamily="34" charset="0"/>
              </a:rPr>
            </a:br>
            <a:endParaRPr lang="en-US" sz="1800" dirty="0">
              <a:solidFill>
                <a:schemeClr val="accent6">
                  <a:lumMod val="50000"/>
                </a:schemeClr>
              </a:solidFill>
              <a:latin typeface="+mj-lt"/>
              <a:cs typeface="Arial" pitchFamily="34" charset="0"/>
            </a:endParaRPr>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000" b="1" dirty="0">
                <a:solidFill>
                  <a:schemeClr val="tx1"/>
                </a:solidFill>
              </a:rPr>
              <a:t>5</a:t>
            </a:r>
            <a:r>
              <a:rPr lang="en-ZA" sz="1000" b="1" dirty="0" smtClean="0">
                <a:solidFill>
                  <a:schemeClr val="tx1"/>
                </a:solidFill>
              </a:rPr>
              <a:t>.</a:t>
            </a:r>
          </a:p>
        </p:txBody>
      </p:sp>
      <p:graphicFrame>
        <p:nvGraphicFramePr>
          <p:cNvPr id="7" name="Chart 6"/>
          <p:cNvGraphicFramePr>
            <a:graphicFrameLocks/>
          </p:cNvGraphicFramePr>
          <p:nvPr>
            <p:extLst>
              <p:ext uri="{D42A27DB-BD31-4B8C-83A1-F6EECF244321}">
                <p14:modId xmlns:p14="http://schemas.microsoft.com/office/powerpoint/2010/main" xmlns="" val="3020059344"/>
              </p:ext>
            </p:extLst>
          </p:nvPr>
        </p:nvGraphicFramePr>
        <p:xfrm>
          <a:off x="251520" y="836712"/>
          <a:ext cx="8712968"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0717994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089" y="1412776"/>
            <a:ext cx="7922840" cy="3701007"/>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2400" cap="all" dirty="0">
                <a:solidFill>
                  <a:schemeClr val="accent6">
                    <a:lumMod val="50000"/>
                  </a:schemeClr>
                </a:solidFill>
                <a:latin typeface="+mj-lt"/>
                <a:ea typeface="+mj-ea"/>
              </a:rPr>
              <a:t>Comparative Analysis of the </a:t>
            </a:r>
            <a:r>
              <a:rPr lang="en-ZA" sz="2400" cap="all" dirty="0" smtClean="0">
                <a:solidFill>
                  <a:schemeClr val="accent6">
                    <a:lumMod val="50000"/>
                  </a:schemeClr>
                </a:solidFill>
                <a:latin typeface="+mj-lt"/>
                <a:ea typeface="+mj-ea"/>
              </a:rPr>
              <a:t>FIRST Quarters</a:t>
            </a:r>
          </a:p>
          <a:p>
            <a:pPr marL="0" lvl="0" indent="0" algn="ctr" defTabSz="457200" eaLnBrk="0" fontAlgn="base" hangingPunct="0">
              <a:spcAft>
                <a:spcPct val="0"/>
              </a:spcAft>
              <a:buNone/>
              <a:defRPr/>
            </a:pPr>
            <a:r>
              <a:rPr lang="en-ZA" sz="2400" cap="all" dirty="0" smtClean="0">
                <a:solidFill>
                  <a:schemeClr val="accent6">
                    <a:lumMod val="50000"/>
                  </a:schemeClr>
                </a:solidFill>
                <a:latin typeface="+mj-lt"/>
                <a:ea typeface="+mj-ea"/>
              </a:rPr>
              <a:t>  first quarter 2017-18 vs first quarter 2018-19</a:t>
            </a:r>
            <a:endParaRPr lang="en-ZA" sz="2400" cap="all" dirty="0">
              <a:solidFill>
                <a:schemeClr val="accent6">
                  <a:lumMod val="50000"/>
                </a:schemeClr>
              </a:solidFill>
              <a:latin typeface="+mj-lt"/>
              <a:ea typeface="+mj-ea"/>
            </a:endParaRPr>
          </a:p>
        </p:txBody>
      </p:sp>
      <p:sp>
        <p:nvSpPr>
          <p:cNvPr id="3" name="Slide Number Placeholder 2"/>
          <p:cNvSpPr>
            <a:spLocks noGrp="1"/>
          </p:cNvSpPr>
          <p:nvPr>
            <p:ph type="sldNum" sz="quarter" idx="4"/>
          </p:nvPr>
        </p:nvSpPr>
        <p:spPr>
          <a:xfrm>
            <a:off x="8028384" y="6165304"/>
            <a:ext cx="609600" cy="365125"/>
          </a:xfrm>
        </p:spPr>
        <p:txBody>
          <a:bodyPr/>
          <a:lstStyle/>
          <a:p>
            <a:r>
              <a:rPr lang="en-ZA" sz="1000" b="1" dirty="0">
                <a:solidFill>
                  <a:schemeClr val="tx1"/>
                </a:solidFill>
                <a:ea typeface="Verdana" pitchFamily="34" charset="0"/>
                <a:cs typeface="Verdana" pitchFamily="34" charset="0"/>
              </a:rPr>
              <a:t>6</a:t>
            </a:r>
            <a:r>
              <a:rPr lang="en-ZA" sz="1000" b="1" dirty="0" smtClean="0">
                <a:solidFill>
                  <a:schemeClr val="tx1"/>
                </a:solidFill>
                <a:ea typeface="Verdana" pitchFamily="34" charset="0"/>
                <a:cs typeface="Verdana" pitchFamily="34" charset="0"/>
              </a:rPr>
              <a:t>.</a:t>
            </a:r>
          </a:p>
        </p:txBody>
      </p:sp>
    </p:spTree>
    <p:extLst>
      <p:ext uri="{BB962C8B-B14F-4D97-AF65-F5344CB8AC3E}">
        <p14:creationId xmlns:p14="http://schemas.microsoft.com/office/powerpoint/2010/main" xmlns="" val="125234556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00201"/>
            <a:ext cx="7922840" cy="3556991"/>
          </a:xfrm>
        </p:spPr>
        <p:txBody>
          <a:bodyPr>
            <a:normAutofit/>
          </a:bodyPr>
          <a:lstStyle/>
          <a:p>
            <a:pPr marL="0" lvl="0" indent="0" algn="ctr" defTabSz="457200" eaLnBrk="0" fontAlgn="base" hangingPunct="0">
              <a:spcAft>
                <a:spcPct val="0"/>
              </a:spcAft>
              <a:buNone/>
              <a:defRPr/>
            </a:pPr>
            <a:endParaRPr lang="en-ZA" sz="2000" dirty="0">
              <a:latin typeface="+mj-lt"/>
            </a:endParaRPr>
          </a:p>
          <a:p>
            <a:pPr marL="0" lvl="0" indent="0" algn="ctr" defTabSz="457200" eaLnBrk="0" fontAlgn="base" hangingPunct="0">
              <a:spcAft>
                <a:spcPct val="0"/>
              </a:spcAft>
              <a:buNone/>
              <a:defRPr/>
            </a:pPr>
            <a:endParaRPr lang="en-ZA" sz="3200" dirty="0" smtClean="0">
              <a:solidFill>
                <a:srgbClr val="F79646">
                  <a:lumMod val="50000"/>
                </a:srgbClr>
              </a:solidFill>
              <a:latin typeface="+mj-lt"/>
              <a:ea typeface="Gill Sans"/>
              <a:cs typeface="Arial" pitchFamily="34" charset="0"/>
            </a:endParaRPr>
          </a:p>
          <a:p>
            <a:pPr marL="0" lvl="0" indent="0" algn="ctr" defTabSz="457200" eaLnBrk="0" fontAlgn="base" hangingPunct="0">
              <a:spcAft>
                <a:spcPct val="0"/>
              </a:spcAft>
              <a:buNone/>
              <a:defRPr/>
            </a:pPr>
            <a:r>
              <a:rPr lang="en-ZA" sz="3200" cap="all" dirty="0">
                <a:solidFill>
                  <a:schemeClr val="accent6">
                    <a:lumMod val="50000"/>
                  </a:schemeClr>
                </a:solidFill>
                <a:latin typeface="+mj-lt"/>
                <a:ea typeface="+mj-ea"/>
              </a:rPr>
              <a:t>Programme-Specific Performance </a:t>
            </a:r>
          </a:p>
        </p:txBody>
      </p:sp>
      <p:sp>
        <p:nvSpPr>
          <p:cNvPr id="3" name="Slide Number Placeholder 2"/>
          <p:cNvSpPr>
            <a:spLocks noGrp="1"/>
          </p:cNvSpPr>
          <p:nvPr>
            <p:ph type="sldNum" sz="quarter" idx="4"/>
          </p:nvPr>
        </p:nvSpPr>
        <p:spPr/>
        <p:txBody>
          <a:bodyPr/>
          <a:lstStyle/>
          <a:p>
            <a:r>
              <a:rPr lang="en-ZA" sz="1100" b="1" dirty="0"/>
              <a:t>8</a:t>
            </a:r>
            <a:r>
              <a:rPr lang="en-ZA" sz="1100" dirty="0" smtClean="0"/>
              <a:t>.</a:t>
            </a:r>
          </a:p>
        </p:txBody>
      </p:sp>
    </p:spTree>
    <p:extLst>
      <p:ext uri="{BB962C8B-B14F-4D97-AF65-F5344CB8AC3E}">
        <p14:creationId xmlns:p14="http://schemas.microsoft.com/office/powerpoint/2010/main" xmlns="" val="249762989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5586"/>
            <a:ext cx="8229600" cy="594257"/>
          </a:xfrm>
        </p:spPr>
        <p:txBody>
          <a:bodyPr>
            <a:normAutofit/>
          </a:bodyPr>
          <a:lstStyle/>
          <a:p>
            <a:pPr algn="ctr"/>
            <a:r>
              <a:rPr lang="en-ZA" sz="2800" cap="all" dirty="0">
                <a:solidFill>
                  <a:srgbClr val="990000"/>
                </a:solidFill>
                <a:latin typeface="+mj-lt"/>
                <a:ea typeface="MS PGothic" pitchFamily="34" charset="-128"/>
                <a:cs typeface="Arial" pitchFamily="34" charset="0"/>
              </a:rPr>
              <a:t>Programme-specific performance </a:t>
            </a:r>
            <a:endParaRPr lang="en-ZA" sz="2800" dirty="0">
              <a:latin typeface="+mj-lt"/>
            </a:endParaRPr>
          </a:p>
        </p:txBody>
      </p:sp>
      <p:sp>
        <p:nvSpPr>
          <p:cNvPr id="4" name="Slide Number Placeholder 3"/>
          <p:cNvSpPr>
            <a:spLocks noGrp="1"/>
          </p:cNvSpPr>
          <p:nvPr>
            <p:ph type="sldNum" sz="quarter" idx="4"/>
          </p:nvPr>
        </p:nvSpPr>
        <p:spPr/>
        <p:txBody>
          <a:bodyPr/>
          <a:lstStyle/>
          <a:p>
            <a:r>
              <a:rPr lang="en-ZA" sz="1000" b="1" dirty="0"/>
              <a:t>9</a:t>
            </a:r>
            <a:r>
              <a:rPr lang="en-ZA" sz="1000" b="1" dirty="0" smtClean="0"/>
              <a: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38135887"/>
              </p:ext>
            </p:extLst>
          </p:nvPr>
        </p:nvGraphicFramePr>
        <p:xfrm>
          <a:off x="457200" y="1268760"/>
          <a:ext cx="8579296" cy="4634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7710846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26000</TotalTime>
  <Words>5061</Words>
  <Application>Microsoft Office PowerPoint</Application>
  <PresentationFormat>On-screen Show (4:3)</PresentationFormat>
  <Paragraphs>1252</Paragraphs>
  <Slides>48</Slides>
  <Notes>19</Notes>
  <HiddenSlides>0</HiddenSlides>
  <MMClips>0</MMClips>
  <ScaleCrop>false</ScaleCrop>
  <HeadingPairs>
    <vt:vector size="4" baseType="variant">
      <vt:variant>
        <vt:lpstr>Theme</vt:lpstr>
      </vt:variant>
      <vt:variant>
        <vt:i4>3</vt:i4>
      </vt:variant>
      <vt:variant>
        <vt:lpstr>Slide Titles</vt:lpstr>
      </vt:variant>
      <vt:variant>
        <vt:i4>48</vt:i4>
      </vt:variant>
    </vt:vector>
  </HeadingPairs>
  <TitlesOfParts>
    <vt:vector size="51" baseType="lpstr">
      <vt:lpstr>Office Theme</vt:lpstr>
      <vt:lpstr>1_Office Theme</vt:lpstr>
      <vt:lpstr>2_Office Theme</vt:lpstr>
      <vt:lpstr> First QUARTER PERFORMANCE REPORT first quarter for the 2018/19 financial year   </vt:lpstr>
      <vt:lpstr>PRESENTATION OUTLINE</vt:lpstr>
      <vt:lpstr>PERFORMANCE OVERVIEW</vt:lpstr>
      <vt:lpstr>PERFORMANCE OVERVIEW…Cont.</vt:lpstr>
      <vt:lpstr>1st  QUARTER PERFORMANCE OVERVIEW  </vt:lpstr>
      <vt:lpstr>Slide 6</vt:lpstr>
      <vt:lpstr>Slide 7</vt:lpstr>
      <vt:lpstr>Slide 8</vt:lpstr>
      <vt:lpstr>Programme-specific performance </vt:lpstr>
      <vt:lpstr>Highlights of the first  quarter</vt:lpstr>
      <vt:lpstr>Highlights of the first quarter</vt:lpstr>
      <vt:lpstr>Highlights of the first quarter</vt:lpstr>
      <vt:lpstr>Slide 13</vt:lpstr>
      <vt:lpstr>ADMINISTRATION</vt:lpstr>
      <vt:lpstr>INSTITUTIONAL GOVERNANCE </vt:lpstr>
      <vt:lpstr>INSTITUTIONAL GOVERNANCE </vt:lpstr>
      <vt:lpstr>INSTITUTIONAL GOVERNANCE </vt:lpstr>
      <vt:lpstr>ARTS AND CULTURE PROMOTION AND DEVELOPMENT </vt:lpstr>
      <vt:lpstr>ARTS AND CULTURE PROMOTION AND DEVELOPMENT </vt:lpstr>
      <vt:lpstr>HERITAGE PRESERVATION AND PROMOTION </vt:lpstr>
      <vt:lpstr>Slide 21</vt:lpstr>
      <vt:lpstr>Slide 22</vt:lpstr>
      <vt:lpstr>HERITAGE PRESERVATION AND PROMOTION </vt:lpstr>
      <vt:lpstr>HERITAGE PRESERVATION AND PROMOTION </vt:lpstr>
      <vt:lpstr>Slide 25</vt:lpstr>
      <vt:lpstr>Slide 26</vt:lpstr>
      <vt:lpstr>Slide 27</vt:lpstr>
      <vt:lpstr>Slide 28</vt:lpstr>
      <vt:lpstr>  </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Remarks</vt:lpstr>
      <vt:lpstr>ANNEXURE: Acronyms and Abbreviations  </vt:lpstr>
      <vt:lpstr>Acronyms and Abbreviations…cont.</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1209</cp:revision>
  <cp:lastPrinted>2017-07-10T09:18:44Z</cp:lastPrinted>
  <dcterms:created xsi:type="dcterms:W3CDTF">2013-11-12T11:39:42Z</dcterms:created>
  <dcterms:modified xsi:type="dcterms:W3CDTF">2018-10-10T10:39:16Z</dcterms:modified>
</cp:coreProperties>
</file>