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7" r:id="rId2"/>
    <p:sldId id="443" r:id="rId3"/>
    <p:sldId id="466" r:id="rId4"/>
    <p:sldId id="428" r:id="rId5"/>
    <p:sldId id="468" r:id="rId6"/>
    <p:sldId id="469" r:id="rId7"/>
    <p:sldId id="470" r:id="rId8"/>
    <p:sldId id="454" r:id="rId9"/>
    <p:sldId id="453" r:id="rId10"/>
    <p:sldId id="472" r:id="rId11"/>
    <p:sldId id="473" r:id="rId12"/>
    <p:sldId id="474" r:id="rId13"/>
    <p:sldId id="475" r:id="rId14"/>
    <p:sldId id="477" r:id="rId15"/>
    <p:sldId id="481" r:id="rId16"/>
    <p:sldId id="478" r:id="rId17"/>
    <p:sldId id="458" r:id="rId18"/>
    <p:sldId id="461" r:id="rId19"/>
    <p:sldId id="471" r:id="rId20"/>
    <p:sldId id="462" r:id="rId21"/>
    <p:sldId id="463" r:id="rId22"/>
    <p:sldId id="439" r:id="rId23"/>
    <p:sldId id="464" r:id="rId24"/>
    <p:sldId id="480" r:id="rId25"/>
    <p:sldId id="360" r:id="rId2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mbi Malao" initials="TM" lastIdx="3" clrIdx="0"/>
  <p:cmAuthor id="1" name="Sakiwo Tyiso" initials="ST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7158" autoAdjust="0"/>
  </p:normalViewPr>
  <p:slideViewPr>
    <p:cSldViewPr>
      <p:cViewPr varScale="1">
        <p:scale>
          <a:sx n="113" d="100"/>
          <a:sy n="11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>
                <a:latin typeface="Gill Sans"/>
                <a:cs typeface="Gill Sans"/>
              </a:rPr>
              <a:t>DEPARTMENT OF ARTS AND CULTURE</a:t>
            </a:r>
            <a:endParaRPr lang="en-US" sz="1000" dirty="0">
              <a:latin typeface="Gill Sans"/>
              <a:cs typeface="Gil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900" dirty="0" smtClean="0">
                <a:latin typeface="Gill Sans"/>
                <a:cs typeface="Gill Sans"/>
              </a:rPr>
              <a:t>9/20/2017</a:t>
            </a:r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Calibri (Body)"/>
                <a:cs typeface="Calibri (Body)"/>
              </a:rPr>
              <a:t>A total of 68% </a:t>
            </a:r>
            <a:endParaRPr lang="en-US" sz="900" dirty="0">
              <a:latin typeface="Calibri (Body)"/>
              <a:cs typeface="Calibri (Body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42327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9/20/2017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A total of 68%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7593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9/20/2017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A total of 68%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98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9/20/2017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A total of 68%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891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7379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9/20/2017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A total of 68%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B7772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Click here to add your main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Letterhead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286000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  <p:pic>
        <p:nvPicPr>
          <p:cNvPr id="11" name="Picture 10" descr="Letterhead foote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6200" y="5742432"/>
            <a:ext cx="755904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800000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800000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43608" y="4639300"/>
            <a:ext cx="7654818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spcAft>
                <a:spcPts val="600"/>
              </a:spcAft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/>
              </a:rPr>
              <a:t>DIRECTOR-GENERAL: ARTS AND CULTURE </a:t>
            </a:r>
          </a:p>
          <a:p>
            <a:pPr algn="r">
              <a:spcAft>
                <a:spcPts val="600"/>
              </a:spcAft>
            </a:pPr>
            <a:r>
              <a:rPr lang="en-ZA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/>
              </a:rPr>
              <a:t>DATE: 09/10/2018</a:t>
            </a:r>
            <a:endParaRPr lang="en-ZA" sz="2800" b="1" dirty="0">
              <a:solidFill>
                <a:schemeClr val="accent2">
                  <a:lumMod val="50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59632" y="2852936"/>
            <a:ext cx="6887937" cy="1786364"/>
          </a:xfrm>
        </p:spPr>
        <p:txBody>
          <a:bodyPr>
            <a:noAutofit/>
          </a:bodyPr>
          <a:lstStyle/>
          <a:p>
            <a:pPr algn="ctr"/>
            <a:r>
              <a:rPr lang="en-ZA" sz="3600" dirty="0" smtClean="0">
                <a:latin typeface="+mj-lt"/>
              </a:rPr>
              <a:t>OVERVIEW</a:t>
            </a:r>
            <a:br>
              <a:rPr lang="en-ZA" sz="3600" dirty="0" smtClean="0">
                <a:latin typeface="+mj-lt"/>
              </a:rPr>
            </a:br>
            <a:r>
              <a:rPr lang="en-ZA" sz="3600" dirty="0" smtClean="0">
                <a:latin typeface="+mj-lt"/>
              </a:rPr>
              <a:t>NATIONAL LIBRARY OF SOUTH AFRICA</a:t>
            </a:r>
            <a:endParaRPr lang="en-ZA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8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dirty="0" smtClean="0">
                <a:latin typeface="+mj-lt"/>
              </a:rPr>
              <a:t>THREE YEAR INCOME AND EXPENDITURE TRENDS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1766419"/>
              </p:ext>
            </p:extLst>
          </p:nvPr>
        </p:nvGraphicFramePr>
        <p:xfrm>
          <a:off x="107504" y="1412777"/>
          <a:ext cx="8836848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94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109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41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Arial" pitchFamily="34" charset="0"/>
                        </a:rPr>
                        <a:t>NLSA</a:t>
                      </a:r>
                      <a:endParaRPr lang="en-ZA" sz="20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latin typeface="+mn-lt"/>
                          <a:cs typeface="Arial" pitchFamily="34" charset="0"/>
                        </a:rPr>
                        <a:t>2015/16</a:t>
                      </a:r>
                      <a:endParaRPr lang="en-ZA" sz="20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latin typeface="+mn-lt"/>
                          <a:cs typeface="Arial" panose="020B0604020202020204" pitchFamily="34" charset="0"/>
                        </a:rPr>
                        <a:t>2016/17</a:t>
                      </a:r>
                      <a:endParaRPr lang="en-ZA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latin typeface="+mn-lt"/>
                          <a:cs typeface="Arial" panose="020B0604020202020204" pitchFamily="34" charset="0"/>
                        </a:rPr>
                        <a:t>2017/18</a:t>
                      </a:r>
                      <a:r>
                        <a:rPr lang="en-ZA" sz="20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ZA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4164">
                <a:tc>
                  <a:txBody>
                    <a:bodyPr/>
                    <a:lstStyle/>
                    <a:p>
                      <a:pPr algn="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R’000</a:t>
                      </a:r>
                      <a:endParaRPr lang="en-ZA" sz="18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R’000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R’000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986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Income 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119 869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191 087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260 259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7594">
                <a:tc>
                  <a:txBody>
                    <a:bodyPr/>
                    <a:lstStyle/>
                    <a:p>
                      <a:r>
                        <a:rPr lang="en-ZA" sz="1800" b="0" dirty="0" smtClean="0">
                          <a:latin typeface="+mn-lt"/>
                          <a:cs typeface="Arial" pitchFamily="34" charset="0"/>
                        </a:rPr>
                        <a:t>Government</a:t>
                      </a:r>
                      <a:r>
                        <a:rPr lang="en-ZA" sz="1800" b="0" baseline="0" dirty="0" smtClean="0">
                          <a:latin typeface="+mn-lt"/>
                          <a:cs typeface="Arial" pitchFamily="34" charset="0"/>
                        </a:rPr>
                        <a:t> Grant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112 125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109 671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127 6028*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4164">
                <a:tc>
                  <a:txBody>
                    <a:bodyPr/>
                    <a:lstStyle/>
                    <a:p>
                      <a:r>
                        <a:rPr lang="en-ZA" sz="1800" b="0" dirty="0" smtClean="0">
                          <a:latin typeface="+mn-lt"/>
                          <a:cs typeface="Arial" pitchFamily="34" charset="0"/>
                        </a:rPr>
                        <a:t>Other Income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7 744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81</a:t>
                      </a:r>
                      <a:r>
                        <a:rPr lang="en-US" sz="1800" baseline="0" dirty="0" smtClean="0">
                          <a:latin typeface="+mn-lt"/>
                          <a:cs typeface="Arial" panose="020B0604020202020204" pitchFamily="34" charset="0"/>
                        </a:rPr>
                        <a:t> 416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132 657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4164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Expenditure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113 662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188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939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257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112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4164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Surplus / (Deficit)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6 207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2 148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147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5229200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Allocation for the Conditional Grant increased from R30 million in the 2016/17 financial year to R42 million in the 2017/18 financial year.</a:t>
            </a:r>
            <a:endParaRPr lang="en-ZA" sz="1400" b="1" dirty="0"/>
          </a:p>
        </p:txBody>
      </p:sp>
    </p:spTree>
    <p:extLst>
      <p:ext uri="{BB962C8B-B14F-4D97-AF65-F5344CB8AC3E}">
        <p14:creationId xmlns:p14="http://schemas.microsoft.com/office/powerpoint/2010/main" xmlns="" val="31941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64" y="0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dirty="0" smtClean="0">
                <a:latin typeface="+mj-lt"/>
              </a:rPr>
              <a:t>THREE YEAR STATEMENT OF FINANCIAL POSITION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215508"/>
              </p:ext>
            </p:extLst>
          </p:nvPr>
        </p:nvGraphicFramePr>
        <p:xfrm>
          <a:off x="159376" y="1196752"/>
          <a:ext cx="8784976" cy="516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68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14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467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61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Arial" pitchFamily="34" charset="0"/>
                        </a:rPr>
                        <a:t>NLSA</a:t>
                      </a:r>
                      <a:endParaRPr lang="en-ZA" sz="20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latin typeface="+mn-lt"/>
                          <a:cs typeface="Arial" pitchFamily="34" charset="0"/>
                        </a:rPr>
                        <a:t>2015/16</a:t>
                      </a:r>
                      <a:endParaRPr lang="en-ZA" sz="20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latin typeface="+mn-lt"/>
                          <a:cs typeface="Arial" panose="020B0604020202020204" pitchFamily="34" charset="0"/>
                        </a:rPr>
                        <a:t>2016/17</a:t>
                      </a:r>
                      <a:endParaRPr lang="en-ZA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latin typeface="+mn-lt"/>
                          <a:cs typeface="Arial" panose="020B0604020202020204" pitchFamily="34" charset="0"/>
                        </a:rPr>
                        <a:t>2017/18</a:t>
                      </a:r>
                      <a:endParaRPr lang="en-ZA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6191">
                <a:tc>
                  <a:txBody>
                    <a:bodyPr/>
                    <a:lstStyle/>
                    <a:p>
                      <a:pPr algn="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R’000</a:t>
                      </a:r>
                      <a:endParaRPr lang="en-ZA" sz="18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R’000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R’000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378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Current</a:t>
                      </a:r>
                      <a:r>
                        <a:rPr lang="en-US" sz="1800" b="0" baseline="0" dirty="0" smtClean="0">
                          <a:latin typeface="+mn-lt"/>
                          <a:cs typeface="Arial" pitchFamily="34" charset="0"/>
                        </a:rPr>
                        <a:t> Assets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129 659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124 188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0" dirty="0" smtClean="0">
                          <a:latin typeface="+mn-lt"/>
                          <a:cs typeface="Arial" panose="020B0604020202020204" pitchFamily="34" charset="0"/>
                        </a:rPr>
                        <a:t>119 329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7583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Non-Current</a:t>
                      </a:r>
                      <a:r>
                        <a:rPr lang="en-US" sz="1800" b="0" baseline="0" dirty="0" smtClean="0">
                          <a:latin typeface="+mn-lt"/>
                          <a:cs typeface="Arial" pitchFamily="34" charset="0"/>
                        </a:rPr>
                        <a:t> Assets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47 296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68 399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64 702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619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Total</a:t>
                      </a:r>
                      <a:r>
                        <a:rPr lang="en-US" sz="1800" b="1" baseline="0" dirty="0" smtClean="0">
                          <a:latin typeface="+mn-lt"/>
                          <a:cs typeface="Arial" pitchFamily="34" charset="0"/>
                        </a:rPr>
                        <a:t> Assets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176 955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192 587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184 031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6191"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latin typeface="+mn-lt"/>
                          <a:cs typeface="Arial" pitchFamily="34" charset="0"/>
                        </a:rPr>
                        <a:t>Current Liabilities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115 581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  <a:r>
                        <a:rPr lang="en-US" sz="1800" b="0" baseline="0" dirty="0" smtClean="0">
                          <a:latin typeface="+mn-lt"/>
                          <a:cs typeface="Arial" panose="020B0604020202020204" pitchFamily="34" charset="0"/>
                        </a:rPr>
                        <a:t> 079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0" dirty="0" smtClean="0">
                          <a:latin typeface="+mn-lt"/>
                          <a:cs typeface="Arial" panose="020B0604020202020204" pitchFamily="34" charset="0"/>
                        </a:rPr>
                        <a:t> 122</a:t>
                      </a:r>
                      <a:r>
                        <a:rPr lang="en-ZA" sz="1800" b="0" baseline="0" dirty="0" smtClean="0">
                          <a:latin typeface="+mn-lt"/>
                          <a:cs typeface="Arial" panose="020B0604020202020204" pitchFamily="34" charset="0"/>
                        </a:rPr>
                        <a:t> 691</a:t>
                      </a:r>
                      <a:endParaRPr lang="en-ZA" sz="1800" b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619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Non</a:t>
                      </a:r>
                      <a:r>
                        <a:rPr lang="en-US" sz="1800" b="0" baseline="0" dirty="0" smtClean="0">
                          <a:latin typeface="+mn-lt"/>
                          <a:cs typeface="Arial" pitchFamily="34" charset="0"/>
                        </a:rPr>
                        <a:t>-Current Liabilities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34 718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33 698</a:t>
                      </a:r>
                      <a:endParaRPr lang="en-ZA" sz="1800" b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5619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Total</a:t>
                      </a:r>
                      <a:r>
                        <a:rPr lang="en-US" sz="1800" b="1" baseline="0" dirty="0" smtClean="0">
                          <a:latin typeface="+mn-lt"/>
                          <a:cs typeface="Arial" pitchFamily="34" charset="0"/>
                        </a:rPr>
                        <a:t> Liabilities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147 751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162 797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156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389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619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Net Asset Value (NAV)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29 204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790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633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492875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xmlns="" val="38172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116632"/>
            <a:ext cx="8784976" cy="7109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ANALYSIS OF CASH AND CASH EQUIVALENTS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9727752"/>
              </p:ext>
            </p:extLst>
          </p:nvPr>
        </p:nvGraphicFramePr>
        <p:xfrm>
          <a:off x="159376" y="926733"/>
          <a:ext cx="8784976" cy="4590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3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14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33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28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00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NLSA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2016/17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2017/18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r"/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927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Cash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and Cash Equivalents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127 786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117 749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120 964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093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Add:</a:t>
                      </a:r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Trade and other receivables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896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326</a:t>
                      </a:r>
                      <a:endParaRPr lang="en-ZA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Less:</a:t>
                      </a:r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Current Liabilities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115 580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692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128 079</a:t>
                      </a:r>
                      <a:endParaRPr lang="en-ZA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Less: Commitments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21 075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23 962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79 403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Net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Working Capital/Surplus Funds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(7 973)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(28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224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(84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192)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xmlns="" val="25618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AUDIT OUTCOMES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2880877"/>
              </p:ext>
            </p:extLst>
          </p:nvPr>
        </p:nvGraphicFramePr>
        <p:xfrm>
          <a:off x="107505" y="1844824"/>
          <a:ext cx="8928992" cy="1110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37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16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28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5239"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NLSA  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2016/17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2017/18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5239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Audit</a:t>
                      </a:r>
                      <a:r>
                        <a:rPr lang="en-Z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Outcome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Qualified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Qualified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Qualified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342900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Basis of the qualified opinion for the 2017/18 financial year related to the Heritage Assets and gains from legal deposits.</a:t>
            </a: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16362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116632"/>
            <a:ext cx="8784976" cy="7109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DETAILS OF IRREGULAR EXPENDITURE 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2761853"/>
              </p:ext>
            </p:extLst>
          </p:nvPr>
        </p:nvGraphicFramePr>
        <p:xfrm>
          <a:off x="162715" y="1340768"/>
          <a:ext cx="878497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6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9462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DETAILS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PRESCRIPT</a:t>
                      </a:r>
                      <a:r>
                        <a:rPr lang="en-ZA" sz="1800" b="1" baseline="0" dirty="0" smtClean="0">
                          <a:latin typeface="+mn-lt"/>
                          <a:cs typeface="Arial" pitchFamily="34" charset="0"/>
                        </a:rPr>
                        <a:t>  REGULATING ACTIVITY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AMOUNT 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aseline="0" dirty="0" smtClean="0">
                          <a:latin typeface="+mn-lt"/>
                          <a:cs typeface="Arial" panose="020B0604020202020204" pitchFamily="34" charset="0"/>
                        </a:rPr>
                        <a:t>ACTION TAKEN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3665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Procurement</a:t>
                      </a:r>
                      <a:r>
                        <a:rPr lang="en-US" sz="1800" b="0" baseline="0" dirty="0" smtClean="0">
                          <a:latin typeface="+mn-lt"/>
                          <a:cs typeface="Arial" pitchFamily="34" charset="0"/>
                        </a:rPr>
                        <a:t> without competitive quotes; expenditure not approved by the appropriate delegation; tender awarded to supplier not on tender submission register</a:t>
                      </a:r>
                    </a:p>
                    <a:p>
                      <a:pPr algn="l"/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PFMA</a:t>
                      </a:r>
                      <a:endParaRPr lang="en-ZA" sz="18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R1</a:t>
                      </a:r>
                      <a:r>
                        <a:rPr lang="en-US" sz="1800" b="0" baseline="0" dirty="0" smtClean="0">
                          <a:latin typeface="+mn-lt"/>
                          <a:cs typeface="Arial" panose="020B0604020202020204" pitchFamily="34" charset="0"/>
                        </a:rPr>
                        <a:t> 487 039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Official</a:t>
                      </a:r>
                      <a:r>
                        <a:rPr lang="en-US" sz="1800" b="0" baseline="0" dirty="0" smtClean="0">
                          <a:latin typeface="+mn-lt"/>
                          <a:cs typeface="Arial" panose="020B0604020202020204" pitchFamily="34" charset="0"/>
                        </a:rPr>
                        <a:t> who caused  irregular expenditure amounting to R1 395 712 was dismissed. 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xmlns="" val="11490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116632"/>
            <a:ext cx="8784976" cy="7109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DETAILS OF IRREGULAR EXPENDITURE 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509120"/>
            <a:ext cx="8784976" cy="1368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The irregular expenditure amounting to R 2 519 465 is still under investigation. </a:t>
            </a: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2426089"/>
              </p:ext>
            </p:extLst>
          </p:nvPr>
        </p:nvGraphicFramePr>
        <p:xfrm>
          <a:off x="359024" y="1052736"/>
          <a:ext cx="858532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22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89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507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9462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DETAILS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PRESCRIPT</a:t>
                      </a:r>
                      <a:r>
                        <a:rPr lang="en-ZA" sz="1800" b="1" baseline="0" dirty="0" smtClean="0">
                          <a:latin typeface="+mn-lt"/>
                          <a:cs typeface="Arial" pitchFamily="34" charset="0"/>
                        </a:rPr>
                        <a:t>  REGULATING ACTIVITY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AMOUNT 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aseline="0" dirty="0" smtClean="0">
                          <a:latin typeface="+mn-lt"/>
                          <a:cs typeface="Arial" panose="020B0604020202020204" pitchFamily="34" charset="0"/>
                        </a:rPr>
                        <a:t>ACTION TAKEN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3665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Procurement</a:t>
                      </a:r>
                      <a:r>
                        <a:rPr lang="en-US" sz="1800" b="0" baseline="0" dirty="0" smtClean="0">
                          <a:latin typeface="+mn-lt"/>
                          <a:cs typeface="Arial" pitchFamily="34" charset="0"/>
                        </a:rPr>
                        <a:t> without competitive quotes; expenditure not approved by the appropriate delegation; tender awarded to supplier not on tender submission register</a:t>
                      </a:r>
                      <a:endParaRPr lang="en-ZA" sz="18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l"/>
                      <a:endParaRPr lang="en-ZA" sz="1800" b="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l"/>
                      <a:endParaRPr lang="en-ZA" sz="1800" b="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l"/>
                      <a:endParaRPr lang="en-ZA" sz="1800" b="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 smtClean="0">
                          <a:latin typeface="+mn-lt"/>
                          <a:cs typeface="Arial" pitchFamily="34" charset="0"/>
                        </a:rPr>
                        <a:t>PFMA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97 325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 smtClean="0">
                          <a:latin typeface="+mn-lt"/>
                          <a:cs typeface="Arial" panose="020B0604020202020204" pitchFamily="34" charset="0"/>
                        </a:rPr>
                        <a:t>The officials were</a:t>
                      </a:r>
                      <a:r>
                        <a:rPr lang="en-ZA" sz="1800" b="0" baseline="0" dirty="0" smtClean="0">
                          <a:latin typeface="+mn-lt"/>
                          <a:cs typeface="Arial" panose="020B0604020202020204" pitchFamily="34" charset="0"/>
                        </a:rPr>
                        <a:t> charged with financial misconduct and a recoverable debt raised against them.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xmlns="" val="2145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116632"/>
            <a:ext cx="8784976" cy="7109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DETAILS OF FRUITLESS AND WASTEFUL EXPENDITURE 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2531614"/>
              </p:ext>
            </p:extLst>
          </p:nvPr>
        </p:nvGraphicFramePr>
        <p:xfrm>
          <a:off x="129090" y="1340768"/>
          <a:ext cx="878497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6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00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DETAILS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PRESCRIPT</a:t>
                      </a:r>
                      <a:r>
                        <a:rPr lang="en-ZA" sz="1800" b="1" baseline="0" dirty="0" smtClean="0">
                          <a:latin typeface="+mn-lt"/>
                          <a:cs typeface="Arial" pitchFamily="34" charset="0"/>
                        </a:rPr>
                        <a:t>  REGULATING ACTIVITY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AMOUNT 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aseline="0" dirty="0" smtClean="0">
                          <a:latin typeface="+mn-lt"/>
                          <a:cs typeface="Arial" panose="020B0604020202020204" pitchFamily="34" charset="0"/>
                        </a:rPr>
                        <a:t>ACTION TAKEN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Unauthorized</a:t>
                      </a:r>
                      <a:r>
                        <a:rPr lang="en-US" sz="1800" b="0" baseline="0" dirty="0" smtClean="0">
                          <a:latin typeface="+mn-lt"/>
                          <a:cs typeface="Arial" pitchFamily="34" charset="0"/>
                        </a:rPr>
                        <a:t> use of work cellphones and data services for private purposes.</a:t>
                      </a:r>
                    </a:p>
                    <a:p>
                      <a:pPr algn="l"/>
                      <a:endParaRPr lang="en-US" sz="18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Internal Policy</a:t>
                      </a:r>
                      <a:endParaRPr lang="en-ZA" sz="18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R88</a:t>
                      </a:r>
                      <a:r>
                        <a:rPr lang="en-US" sz="1800" b="0" baseline="0" dirty="0" smtClean="0">
                          <a:latin typeface="+mn-lt"/>
                          <a:cs typeface="Arial" panose="020B0604020202020204" pitchFamily="34" charset="0"/>
                        </a:rPr>
                        <a:t> 129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Not stated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927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Unauthorized</a:t>
                      </a:r>
                      <a:r>
                        <a:rPr lang="en-US" sz="1800" b="0" baseline="0" dirty="0" smtClean="0">
                          <a:latin typeface="+mn-lt"/>
                          <a:cs typeface="Arial" pitchFamily="34" charset="0"/>
                        </a:rPr>
                        <a:t> changes which resulted to double charge effected on the same trip.</a:t>
                      </a:r>
                    </a:p>
                    <a:p>
                      <a:endParaRPr lang="en-US" sz="18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cs typeface="Arial" pitchFamily="34" charset="0"/>
                        </a:rPr>
                        <a:t>Internal Policy</a:t>
                      </a:r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R15</a:t>
                      </a:r>
                      <a:r>
                        <a:rPr lang="en-US" sz="1800" b="0" baseline="0" dirty="0" smtClean="0">
                          <a:latin typeface="+mn-lt"/>
                          <a:cs typeface="Arial" panose="020B0604020202020204" pitchFamily="34" charset="0"/>
                        </a:rPr>
                        <a:t> 938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Monies were</a:t>
                      </a:r>
                      <a:r>
                        <a:rPr lang="en-US" sz="1800" b="0" baseline="0" dirty="0" smtClean="0">
                          <a:latin typeface="+mn-lt"/>
                          <a:cs typeface="Arial" panose="020B0604020202020204" pitchFamily="34" charset="0"/>
                        </a:rPr>
                        <a:t> recovered from the officials concerned.</a:t>
                      </a:r>
                      <a:endParaRPr lang="en-ZA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US" sz="1200" b="1" dirty="0" smtClean="0"/>
              <a:t>16</a:t>
            </a:r>
            <a:endParaRPr lang="en-ZA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175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496944" cy="122413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/>
            </a:r>
            <a:br>
              <a:rPr lang="en-US" sz="4800" dirty="0" smtClean="0">
                <a:latin typeface="+mj-lt"/>
              </a:rPr>
            </a:br>
            <a:r>
              <a:rPr lang="en-US" sz="4800" dirty="0" smtClean="0">
                <a:latin typeface="+mj-lt"/>
              </a:rPr>
              <a:t>GOVERNANCE</a:t>
            </a:r>
            <a:br>
              <a:rPr lang="en-US" sz="4800" dirty="0" smtClean="0">
                <a:latin typeface="+mj-lt"/>
              </a:rPr>
            </a:br>
            <a:endParaRPr lang="en-US" sz="48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US" sz="1200" b="1" dirty="0" smtClean="0"/>
              <a:t>17</a:t>
            </a:r>
            <a:endParaRPr lang="en-ZA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9602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116632"/>
            <a:ext cx="8784976" cy="7109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COMPOSITION OF COUNCIL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9248914"/>
              </p:ext>
            </p:extLst>
          </p:nvPr>
        </p:nvGraphicFramePr>
        <p:xfrm>
          <a:off x="159376" y="836712"/>
          <a:ext cx="8784976" cy="5230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6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00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NAME</a:t>
                      </a:r>
                      <a:r>
                        <a:rPr lang="en-US" sz="1800" b="1" baseline="0" dirty="0" smtClean="0">
                          <a:latin typeface="+mn-lt"/>
                          <a:cs typeface="Arial" pitchFamily="34" charset="0"/>
                        </a:rPr>
                        <a:t> OF COUNCIL MEMBER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EXPERTISE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GENDER 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aseline="0" dirty="0" smtClean="0">
                          <a:latin typeface="+mn-lt"/>
                          <a:cs typeface="Arial" panose="020B0604020202020204" pitchFamily="34" charset="0"/>
                        </a:rPr>
                        <a:t>RACE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Mr Themba TC Dlamini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Development</a:t>
                      </a:r>
                      <a:r>
                        <a:rPr lang="en-ZA" sz="1400" b="0" baseline="0" dirty="0" smtClean="0">
                          <a:latin typeface="+mn-lt"/>
                          <a:cs typeface="Arial" pitchFamily="34" charset="0"/>
                        </a:rPr>
                        <a:t> Economics and Business Administration</a:t>
                      </a:r>
                      <a:endParaRPr lang="en-ZA" sz="14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Male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Black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9279"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Dr Buhle Mbambo-Thatha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Library Studies and Sociology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Female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Black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0930"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Ms Sanele Kunene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Library Studies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Female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Black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Ms Nonhlanhla Mona-Dick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Finance (CA)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Female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Black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Prof</a:t>
                      </a:r>
                      <a:r>
                        <a:rPr lang="en-ZA" sz="1400" b="0" baseline="0" dirty="0" smtClean="0">
                          <a:latin typeface="+mn-lt"/>
                          <a:cs typeface="Arial" pitchFamily="34" charset="0"/>
                        </a:rPr>
                        <a:t> Daisy Selematsela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Information</a:t>
                      </a:r>
                      <a:r>
                        <a:rPr lang="en-ZA" sz="1400" b="0" baseline="0" dirty="0" smtClean="0">
                          <a:latin typeface="+mn-lt"/>
                          <a:cs typeface="Arial" pitchFamily="34" charset="0"/>
                        </a:rPr>
                        <a:t> Science, Library Studies &amp; Sociology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Female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Black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2690345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Mr Jimmy Morakile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Library</a:t>
                      </a:r>
                      <a:r>
                        <a:rPr lang="en-ZA" sz="1400" b="0" baseline="0" dirty="0" smtClean="0">
                          <a:latin typeface="+mn-lt"/>
                          <a:cs typeface="Arial" pitchFamily="34" charset="0"/>
                        </a:rPr>
                        <a:t> and Information Science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Male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Black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Ms Charmaine Bertram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Library Studies, Law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Female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White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xmlns="" val="26779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116632"/>
            <a:ext cx="8784976" cy="7109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COMPOSITION OF COUNCIL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9539359"/>
              </p:ext>
            </p:extLst>
          </p:nvPr>
        </p:nvGraphicFramePr>
        <p:xfrm>
          <a:off x="129090" y="1340768"/>
          <a:ext cx="8784976" cy="136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6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00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NAME</a:t>
                      </a:r>
                      <a:r>
                        <a:rPr lang="en-US" sz="1800" b="1" baseline="0" dirty="0" smtClean="0">
                          <a:latin typeface="+mn-lt"/>
                          <a:cs typeface="Arial" pitchFamily="34" charset="0"/>
                        </a:rPr>
                        <a:t> OF COUNCIL MEMBER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EXPERTISE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GENDER 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aseline="0" dirty="0" smtClean="0">
                          <a:latin typeface="+mn-lt"/>
                          <a:cs typeface="Arial" panose="020B0604020202020204" pitchFamily="34" charset="0"/>
                        </a:rPr>
                        <a:t>RACE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9279"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Prof Mary Nassimbeni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+mn-lt"/>
                          <a:cs typeface="Arial" pitchFamily="34" charset="0"/>
                        </a:rPr>
                        <a:t>Library and Information studies, Governance</a:t>
                      </a:r>
                      <a:endParaRPr lang="en-ZA" sz="14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Female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0" dirty="0" smtClean="0">
                          <a:latin typeface="+mn-lt"/>
                          <a:cs typeface="Arial" panose="020B0604020202020204" pitchFamily="34" charset="0"/>
                        </a:rPr>
                        <a:t>White</a:t>
                      </a:r>
                      <a:endParaRPr lang="en-ZA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xmlns="" val="12287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PRESENTATION OUTLINE</a:t>
            </a:r>
            <a:endParaRPr lang="en-ZA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10872" cy="46028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en-ZA" sz="2600" dirty="0" smtClean="0">
                <a:solidFill>
                  <a:schemeClr val="tx1"/>
                </a:solidFill>
                <a:latin typeface="+mn-lt"/>
              </a:rPr>
              <a:t>Alignment to DAC goals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ZA" sz="2600" dirty="0" smtClean="0">
                <a:solidFill>
                  <a:schemeClr val="tx1"/>
                </a:solidFill>
                <a:latin typeface="+mn-lt"/>
              </a:rPr>
              <a:t>Review of performance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  <a:latin typeface="+mn-lt"/>
              </a:rPr>
              <a:t>Non-financial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  <a:latin typeface="+mn-lt"/>
              </a:rPr>
              <a:t>Financial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ZA" sz="2600" dirty="0" smtClean="0">
                <a:solidFill>
                  <a:schemeClr val="tx1"/>
                </a:solidFill>
                <a:latin typeface="+mn-lt"/>
              </a:rPr>
              <a:t>Audit improvement plan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ZA" sz="2600" dirty="0" smtClean="0">
                <a:solidFill>
                  <a:schemeClr val="tx1"/>
                </a:solidFill>
                <a:latin typeface="+mn-lt"/>
              </a:rPr>
              <a:t>Governance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ZA" sz="2600" dirty="0" smtClean="0">
                <a:solidFill>
                  <a:schemeClr val="tx1"/>
                </a:solidFill>
                <a:latin typeface="+mn-lt"/>
              </a:rPr>
              <a:t>Challenges and interventions</a:t>
            </a:r>
          </a:p>
          <a:p>
            <a:pPr>
              <a:lnSpc>
                <a:spcPct val="150000"/>
              </a:lnSpc>
              <a:buAutoNum type="arabicPeriod"/>
            </a:pPr>
            <a:endParaRPr lang="en-ZA" sz="2600" dirty="0" smtClean="0">
              <a:latin typeface="+mn-lt"/>
            </a:endParaRPr>
          </a:p>
          <a:p>
            <a:pPr>
              <a:lnSpc>
                <a:spcPct val="150000"/>
              </a:lnSpc>
              <a:buAutoNum type="arabicPeriod"/>
            </a:pPr>
            <a:endParaRPr lang="en-ZA" sz="2600" dirty="0" smtClean="0">
              <a:latin typeface="+mn-lt"/>
            </a:endParaRPr>
          </a:p>
          <a:p>
            <a:pPr>
              <a:lnSpc>
                <a:spcPct val="150000"/>
              </a:lnSpc>
              <a:buAutoNum type="arabicPeriod"/>
            </a:pPr>
            <a:endParaRPr lang="en-ZA" sz="2600" dirty="0" smtClean="0">
              <a:latin typeface="+mn-lt"/>
            </a:endParaRPr>
          </a:p>
          <a:p>
            <a:pPr>
              <a:lnSpc>
                <a:spcPct val="150000"/>
              </a:lnSpc>
              <a:buAutoNum type="arabicPeriod"/>
            </a:pPr>
            <a:endParaRPr lang="en-ZA" sz="2600" dirty="0" smtClean="0">
              <a:latin typeface="+mn-lt"/>
            </a:endParaRPr>
          </a:p>
          <a:p>
            <a:pPr>
              <a:lnSpc>
                <a:spcPct val="150000"/>
              </a:lnSpc>
              <a:buAutoNum type="arabicPeriod"/>
            </a:pPr>
            <a:endParaRPr lang="en-ZA" sz="2600" dirty="0" smtClean="0">
              <a:latin typeface="+mn-lt"/>
            </a:endParaRPr>
          </a:p>
          <a:p>
            <a:pPr>
              <a:lnSpc>
                <a:spcPct val="150000"/>
              </a:lnSpc>
              <a:buAutoNum type="arabicPeriod"/>
            </a:pPr>
            <a:endParaRPr lang="en-ZA" sz="2600" dirty="0" smtClean="0">
              <a:latin typeface="+mn-lt"/>
            </a:endParaRPr>
          </a:p>
          <a:p>
            <a:pPr>
              <a:lnSpc>
                <a:spcPct val="150000"/>
              </a:lnSpc>
              <a:buAutoNum type="arabicPeriod"/>
            </a:pPr>
            <a:endParaRPr lang="en-ZA" sz="2600" dirty="0">
              <a:latin typeface="+mn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/>
              <a:t>2</a:t>
            </a:r>
            <a:endParaRPr lang="en-ZA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5525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116632"/>
            <a:ext cx="8784976" cy="7109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COMPOSITION OF MANAGEMENT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2363868"/>
              </p:ext>
            </p:extLst>
          </p:nvPr>
        </p:nvGraphicFramePr>
        <p:xfrm>
          <a:off x="129090" y="1340768"/>
          <a:ext cx="8815263" cy="3424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5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09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85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2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32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005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  <a:cs typeface="Arial" pitchFamily="34" charset="0"/>
                        </a:rPr>
                        <a:t>NAME</a:t>
                      </a:r>
                      <a:r>
                        <a:rPr lang="en-US" sz="1600" b="1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ZA" sz="16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latin typeface="+mn-lt"/>
                          <a:cs typeface="Arial" pitchFamily="34" charset="0"/>
                        </a:rPr>
                        <a:t>DESIGNATION</a:t>
                      </a:r>
                      <a:endParaRPr lang="en-ZA" sz="16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+mn-lt"/>
                          <a:cs typeface="Arial" panose="020B0604020202020204" pitchFamily="34" charset="0"/>
                        </a:rPr>
                        <a:t>GENDER/RACE </a:t>
                      </a:r>
                      <a:endParaRPr lang="en-ZA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aseline="0" dirty="0" smtClean="0">
                          <a:latin typeface="+mn-lt"/>
                          <a:cs typeface="Arial" panose="020B0604020202020204" pitchFamily="34" charset="0"/>
                        </a:rPr>
                        <a:t>CONTRACT/ PERMANENT</a:t>
                      </a:r>
                      <a:endParaRPr lang="en-ZA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+mn-lt"/>
                          <a:cs typeface="Arial" panose="020B0604020202020204" pitchFamily="34" charset="0"/>
                        </a:rPr>
                        <a:t>CONTRACT EXPIRY DATE</a:t>
                      </a:r>
                      <a:endParaRPr lang="en-ZA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itchFamily="34" charset="0"/>
                        </a:rPr>
                        <a:t>Prof Rocky Ralebipi-Simela</a:t>
                      </a:r>
                      <a:endParaRPr lang="en-ZA" sz="16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+mn-lt"/>
                          <a:cs typeface="Arial" pitchFamily="34" charset="0"/>
                        </a:rPr>
                        <a:t>Librarian and</a:t>
                      </a:r>
                      <a:r>
                        <a:rPr lang="en-ZA" sz="1600" b="0" baseline="0" dirty="0" smtClean="0">
                          <a:latin typeface="+mn-lt"/>
                          <a:cs typeface="Arial" pitchFamily="34" charset="0"/>
                        </a:rPr>
                        <a:t> CEO</a:t>
                      </a:r>
                      <a:endParaRPr lang="en-ZA" sz="16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Female/Black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Contract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 April 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9279"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itchFamily="34" charset="0"/>
                        </a:rPr>
                        <a:t>Mr Nkosini Mashabane</a:t>
                      </a:r>
                      <a:endParaRPr lang="en-ZA" sz="16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+mn-lt"/>
                          <a:cs typeface="Arial" pitchFamily="34" charset="0"/>
                        </a:rPr>
                        <a:t>Chief Financial</a:t>
                      </a:r>
                      <a:r>
                        <a:rPr lang="en-ZA" sz="1600" b="0" baseline="0" dirty="0" smtClean="0">
                          <a:latin typeface="+mn-lt"/>
                          <a:cs typeface="Arial" pitchFamily="34" charset="0"/>
                        </a:rPr>
                        <a:t> Officer</a:t>
                      </a:r>
                      <a:endParaRPr lang="en-ZA" sz="16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Male/Black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Contract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 November 2020</a:t>
                      </a:r>
                    </a:p>
                    <a:p>
                      <a:pPr algn="l"/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0930"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itchFamily="34" charset="0"/>
                        </a:rPr>
                        <a:t>Dr Edward Maepa</a:t>
                      </a:r>
                      <a:endParaRPr lang="en-ZA" sz="16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+mn-lt"/>
                          <a:cs typeface="Arial" pitchFamily="34" charset="0"/>
                        </a:rPr>
                        <a:t>Executive Director: Core Programmes</a:t>
                      </a:r>
                      <a:endParaRPr lang="en-ZA" sz="16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Male/Black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Contract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July 2019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0058"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itchFamily="34" charset="0"/>
                        </a:rPr>
                        <a:t>Mr Mashudu Mavhungu</a:t>
                      </a:r>
                      <a:endParaRPr lang="en-ZA" sz="16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itchFamily="34" charset="0"/>
                        </a:rPr>
                        <a:t>Executive Director: Corporate Services</a:t>
                      </a:r>
                      <a:endParaRPr lang="en-ZA" sz="16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Male/Black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Contract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b="0" dirty="0" smtClean="0">
                          <a:latin typeface="+mn-lt"/>
                          <a:cs typeface="Arial" panose="020B0604020202020204" pitchFamily="34" charset="0"/>
                        </a:rPr>
                        <a:t>May 2019</a:t>
                      </a:r>
                      <a:endParaRPr lang="en-ZA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xmlns="" val="24672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116632"/>
            <a:ext cx="8784976" cy="7109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COMPOSITION OF STAFF</a:t>
            </a:r>
            <a:endParaRPr lang="en-ZA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3395176"/>
              </p:ext>
            </p:extLst>
          </p:nvPr>
        </p:nvGraphicFramePr>
        <p:xfrm>
          <a:off x="129090" y="1340768"/>
          <a:ext cx="8784979" cy="199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92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76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18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72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72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572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30058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TOTAL</a:t>
                      </a:r>
                      <a:r>
                        <a:rPr lang="en-US" sz="1800" b="1" baseline="0" dirty="0" smtClean="0">
                          <a:latin typeface="+mn-lt"/>
                          <a:cs typeface="Arial" pitchFamily="34" charset="0"/>
                        </a:rPr>
                        <a:t> STAFF COMPLEMENT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GENDER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RACE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0058">
                <a:tc vMerge="1">
                  <a:txBody>
                    <a:bodyPr/>
                    <a:lstStyle/>
                    <a:p>
                      <a:pPr algn="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Male</a:t>
                      </a:r>
                      <a:endParaRPr lang="en-ZA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Female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B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W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9279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171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71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100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125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xmlns="" val="24672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4400" dirty="0" smtClean="0">
                <a:latin typeface="+mj-lt"/>
              </a:rPr>
              <a:t>OVERSIGHT ACTIVITIES</a:t>
            </a:r>
            <a:endParaRPr lang="en-ZA" sz="4400" dirty="0">
              <a:latin typeface="+mj-lt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4539343"/>
              </p:ext>
            </p:extLst>
          </p:nvPr>
        </p:nvGraphicFramePr>
        <p:xfrm>
          <a:off x="251520" y="1052736"/>
          <a:ext cx="8496945" cy="4482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7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61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16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04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09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8804">
                <a:tc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2016/17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2017/18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members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N/A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 committee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ZA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Attendance rate of Council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98%</a:t>
                      </a:r>
                      <a:endParaRPr lang="en-ZA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N/A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90%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85%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Audit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Committee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Management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Staff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5589240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50" dirty="0" smtClean="0"/>
              <a:t>. </a:t>
            </a:r>
            <a:endParaRPr lang="en-ZA" sz="105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xmlns="" val="40659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496944" cy="122413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/>
            </a:r>
            <a:br>
              <a:rPr lang="en-US" sz="4800" dirty="0" smtClean="0">
                <a:latin typeface="+mj-lt"/>
              </a:rPr>
            </a:br>
            <a:r>
              <a:rPr lang="en-US" sz="4800" dirty="0" smtClean="0">
                <a:latin typeface="+mj-lt"/>
              </a:rPr>
              <a:t>CHALLENGES</a:t>
            </a:r>
            <a:br>
              <a:rPr lang="en-US" sz="4800" dirty="0" smtClean="0">
                <a:latin typeface="+mj-lt"/>
              </a:rPr>
            </a:br>
            <a:endParaRPr lang="en-US" sz="48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xmlns="" val="33961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496944" cy="122413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/>
            </a:r>
            <a:br>
              <a:rPr lang="en-US" sz="4800" dirty="0" smtClean="0">
                <a:latin typeface="+mj-lt"/>
              </a:rPr>
            </a:br>
            <a:r>
              <a:rPr lang="en-US" sz="4800" dirty="0" smtClean="0">
                <a:latin typeface="+mj-lt"/>
              </a:rPr>
              <a:t/>
            </a:r>
            <a:br>
              <a:rPr lang="en-US" sz="4800" dirty="0" smtClean="0">
                <a:latin typeface="+mj-lt"/>
              </a:rPr>
            </a:br>
            <a:endParaRPr lang="en-US" sz="48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24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3224567"/>
              </p:ext>
            </p:extLst>
          </p:nvPr>
        </p:nvGraphicFramePr>
        <p:xfrm>
          <a:off x="467544" y="1397000"/>
          <a:ext cx="8352928" cy="23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="" xmlns:a16="http://schemas.microsoft.com/office/drawing/2014/main" val="1960352559"/>
                    </a:ext>
                  </a:extLst>
                </a:gridCol>
                <a:gridCol w="4176464">
                  <a:extLst>
                    <a:ext uri="{9D8B030D-6E8A-4147-A177-3AD203B41FA5}">
                      <a16:colId xmlns="" xmlns:a16="http://schemas.microsoft.com/office/drawing/2014/main" val="170048159"/>
                    </a:ext>
                  </a:extLst>
                </a:gridCol>
              </a:tblGrid>
              <a:tr h="690193">
                <a:tc>
                  <a:txBody>
                    <a:bodyPr/>
                    <a:lstStyle/>
                    <a:p>
                      <a:r>
                        <a:rPr lang="en-ZA" dirty="0" smtClean="0"/>
                        <a:t>ISSUE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INTERVENTION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0886663"/>
                  </a:ext>
                </a:extLst>
              </a:tr>
              <a:tr h="1701847">
                <a:tc>
                  <a:txBody>
                    <a:bodyPr/>
                    <a:lstStyle/>
                    <a:p>
                      <a:r>
                        <a:rPr lang="en-ZA" dirty="0" smtClean="0"/>
                        <a:t>Complaint by concerned</a:t>
                      </a:r>
                      <a:r>
                        <a:rPr lang="en-ZA" baseline="0" dirty="0" smtClean="0"/>
                        <a:t> NLSA employees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The Board has decided to appoint an</a:t>
                      </a:r>
                      <a:r>
                        <a:rPr lang="en-ZA" baseline="0" dirty="0" smtClean="0"/>
                        <a:t> independent Company to ascertain the veracity of the allegations.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7426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407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5997352" cy="122413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THANK YOU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US" sz="1200" b="1" dirty="0" smtClean="0"/>
              <a:t>25</a:t>
            </a:r>
            <a:endParaRPr lang="en-ZA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09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/>
            </a:r>
            <a:br>
              <a:rPr lang="en-US" sz="4800" dirty="0" smtClean="0">
                <a:latin typeface="+mj-lt"/>
              </a:rPr>
            </a:br>
            <a:r>
              <a:rPr lang="en-US" sz="4800" dirty="0" smtClean="0">
                <a:latin typeface="+mj-lt"/>
              </a:rPr>
              <a:t>ALIGNMENT TO DAC GOALS</a:t>
            </a:r>
            <a:br>
              <a:rPr lang="en-US" sz="4800" dirty="0" smtClean="0">
                <a:latin typeface="+mj-lt"/>
              </a:rPr>
            </a:br>
            <a:endParaRPr lang="en-US" sz="48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/>
              <a:t>3</a:t>
            </a:r>
            <a:endParaRPr lang="en-ZA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354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09684657"/>
              </p:ext>
            </p:extLst>
          </p:nvPr>
        </p:nvGraphicFramePr>
        <p:xfrm>
          <a:off x="467544" y="1196753"/>
          <a:ext cx="8208912" cy="4273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0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547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800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00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DAC OUTCOME ORIENTED GOAL</a:t>
                      </a:r>
                    </a:p>
                    <a:p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ENTITY STRATEGIC OBJECTIVES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KEY OUTPUTS</a:t>
                      </a:r>
                      <a:r>
                        <a:rPr lang="en-ZA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AND TARGETS FOR </a:t>
                      </a: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2017/18</a:t>
                      </a:r>
                    </a:p>
                    <a:p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1793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 transformed and productive ACH sector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A sector that actively develops</a:t>
                      </a:r>
                      <a:r>
                        <a:rPr lang="en-ZA" sz="16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preserves, protects ad promotes diverse ACH</a:t>
                      </a:r>
                      <a:endParaRPr lang="en-ZA" sz="16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preservation and conservation techniques and methods to preserve our intellectual heritage for posterity</a:t>
                      </a:r>
                    </a:p>
                    <a:p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rtl="0" fontAlgn="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damaged books repaired / restored</a:t>
                      </a:r>
                    </a:p>
                    <a:p>
                      <a:pPr marL="171450" indent="-171450" algn="l" rtl="0" fontAlgn="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pages / images digitised</a:t>
                      </a:r>
                    </a:p>
                    <a:p>
                      <a:pPr marL="171450" indent="-171450" algn="l" rtl="0" fontAlgn="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items de-acidified</a:t>
                      </a:r>
                    </a:p>
                    <a:p>
                      <a:pPr marL="171450" indent="-171450" algn="l" rtl="0" fontAlgn="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volumes bound</a:t>
                      </a:r>
                      <a:endParaRPr lang="en-ZA" sz="1600" b="0" i="0" u="none" strike="noStrike" dirty="0">
                        <a:solidFill>
                          <a:srgbClr val="41404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10" marR="7610" marT="761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793">
                <a:tc>
                  <a:txBody>
                    <a:bodyPr/>
                    <a:lstStyle/>
                    <a:p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and develop preservation and conservation skills and training in South and Southern Africa</a:t>
                      </a:r>
                      <a:endParaRPr lang="en-ZA" sz="1600" dirty="0" smtClean="0">
                        <a:latin typeface="+mn-lt"/>
                      </a:endParaRPr>
                    </a:p>
                    <a:p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rtl="0" fontAlgn="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preservation workshops / training sessions held</a:t>
                      </a:r>
                      <a:endParaRPr lang="en-ZA" sz="1600" b="0" i="0" u="none" strike="noStrike" dirty="0">
                        <a:solidFill>
                          <a:srgbClr val="41404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10" marR="7610" marT="761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8387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04551814"/>
              </p:ext>
            </p:extLst>
          </p:nvPr>
        </p:nvGraphicFramePr>
        <p:xfrm>
          <a:off x="539552" y="1196752"/>
          <a:ext cx="7992888" cy="4704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2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80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76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99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DAC OUTCOME ORIENTED GOAL</a:t>
                      </a:r>
                    </a:p>
                    <a:p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ENTITY STRATEGIC OBJECTIVES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KEY OUTPUTS</a:t>
                      </a:r>
                      <a:r>
                        <a:rPr lang="en-ZA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AND TARGETS FOR </a:t>
                      </a: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2017/18</a:t>
                      </a:r>
                    </a:p>
                    <a:p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3254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2. An effective and efficient ACH sector</a:t>
                      </a:r>
                    </a:p>
                    <a:p>
                      <a:endParaRPr lang="en-ZA" sz="1600" dirty="0" smtClean="0"/>
                    </a:p>
                    <a:p>
                      <a:r>
                        <a:rPr lang="en-ZA" sz="1600" i="1" dirty="0" smtClean="0"/>
                        <a:t>- A sound governance system to ensure service delivery</a:t>
                      </a:r>
                    </a:p>
                    <a:p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and maintain partnerships to promote libraries and information services nationally and internationally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strategic leadership in the promotion and development of library and information services  in South Africa, Africa and the rest of the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compliance and governance.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partnership engagements with libraries and other institutions in and outside South Africa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rtl="0" fontAlgn="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LIS and other committees the National Librarian &amp; CEO serves on</a:t>
                      </a:r>
                    </a:p>
                    <a:p>
                      <a:pPr marL="171450" indent="-171450" algn="l" rtl="0" fontAlgn="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Board meetings; audit committee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meetings  and management meetings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organised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rtl="0" fontAlgn="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performance reports submitted to DAC </a:t>
                      </a:r>
                    </a:p>
                    <a:p>
                      <a:pPr algn="l" rtl="0" fontAlgn="t">
                        <a:lnSpc>
                          <a:spcPct val="100000"/>
                        </a:lnSpc>
                      </a:pPr>
                      <a:endParaRPr lang="en-ZA" sz="1600" b="0" i="0" u="none" strike="noStrike" dirty="0">
                        <a:solidFill>
                          <a:srgbClr val="41404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10" marR="7610" marT="761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38286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3490476"/>
              </p:ext>
            </p:extLst>
          </p:nvPr>
        </p:nvGraphicFramePr>
        <p:xfrm>
          <a:off x="395536" y="980729"/>
          <a:ext cx="8208911" cy="505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8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00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630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05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DAC OUTCOME ORIENTED GOAL</a:t>
                      </a:r>
                    </a:p>
                    <a:p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ENTITY STRATEGIC OBJECTIVES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KEY OUTPUTS</a:t>
                      </a:r>
                      <a:r>
                        <a:rPr lang="en-ZA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AND TARGETS FOR </a:t>
                      </a: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2017/18</a:t>
                      </a:r>
                    </a:p>
                    <a:p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28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3. An integrated and inclusive society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An effective / impactful</a:t>
                      </a:r>
                      <a:r>
                        <a:rPr lang="en-ZA" sz="16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nation building and social cohesion programme</a:t>
                      </a:r>
                      <a:endParaRPr lang="en-ZA" sz="16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and promote a culture of reading in South Africa</a:t>
                      </a:r>
                    </a:p>
                    <a:p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reading promotional events organised nationally</a:t>
                      </a:r>
                    </a:p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books donated to the public</a:t>
                      </a:r>
                    </a:p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reading promotion posters printed and distributed nationally</a:t>
                      </a:r>
                    </a:p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book clubs established nationally</a:t>
                      </a:r>
                    </a:p>
                    <a:p>
                      <a:pPr algn="l" rtl="0" fontAlgn="t">
                        <a:lnSpc>
                          <a:spcPct val="150000"/>
                        </a:lnSpc>
                      </a:pPr>
                      <a:endParaRPr lang="en-ZA" sz="1600" b="0" i="0" u="none" strike="noStrike" dirty="0">
                        <a:solidFill>
                          <a:srgbClr val="41404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10" marR="7610" marT="761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61987">
                <a:tc>
                  <a:txBody>
                    <a:bodyPr/>
                    <a:lstStyle/>
                    <a:p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and promote a culture of writing in South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workshops/training sessions organised nationally</a:t>
                      </a:r>
                    </a:p>
                  </a:txBody>
                  <a:tcPr marL="7610" marR="7610" marT="761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39100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ALIGNMENT TO DAC GOALS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9484545"/>
              </p:ext>
            </p:extLst>
          </p:nvPr>
        </p:nvGraphicFramePr>
        <p:xfrm>
          <a:off x="467544" y="1628800"/>
          <a:ext cx="8424935" cy="283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9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06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42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27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DAC OUTCOME ORIENTED GOAL</a:t>
                      </a:r>
                    </a:p>
                    <a:p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ENTITY STRATEGIC OBJECTIVES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KEY OUTPUTS</a:t>
                      </a:r>
                      <a:r>
                        <a:rPr lang="en-ZA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AND TARGETS FOR </a:t>
                      </a: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2017/18</a:t>
                      </a:r>
                    </a:p>
                    <a:p>
                      <a:endParaRPr lang="en-ZA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12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 A professional and capacitated ACH Sector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ZA" sz="16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 skilled and capacitated ACH Sector to ensure excellence</a:t>
                      </a:r>
                      <a:endParaRPr lang="en-ZA" sz="16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sustainable talent management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 in the learning and development of employees</a:t>
                      </a:r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talent management interventions implemented</a:t>
                      </a:r>
                    </a:p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employee training sessions conducted</a:t>
                      </a:r>
                    </a:p>
                    <a:p>
                      <a:pPr algn="l" rtl="0" fontAlgn="t">
                        <a:lnSpc>
                          <a:spcPct val="150000"/>
                        </a:lnSpc>
                      </a:pPr>
                      <a:endParaRPr lang="en-ZA" sz="1600" b="0" i="0" u="none" strike="noStrike" dirty="0">
                        <a:solidFill>
                          <a:srgbClr val="41404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610" marR="7610" marT="761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87544" y="6237312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27091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496944" cy="122413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/>
            </a:r>
            <a:br>
              <a:rPr lang="en-US" sz="4800" dirty="0" smtClean="0">
                <a:latin typeface="+mj-lt"/>
              </a:rPr>
            </a:br>
            <a:r>
              <a:rPr lang="en-US" sz="4800" dirty="0" smtClean="0">
                <a:latin typeface="+mj-lt"/>
              </a:rPr>
              <a:t>REVIEW OF PERFORMANCE</a:t>
            </a:r>
            <a:br>
              <a:rPr lang="en-US" sz="4800" dirty="0" smtClean="0">
                <a:latin typeface="+mj-lt"/>
              </a:rPr>
            </a:br>
            <a:endParaRPr lang="en-US" sz="48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38435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6984" cy="71095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THREE YEAR PERFORMANCE OVERVIEW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369628"/>
              </p:ext>
            </p:extLst>
          </p:nvPr>
        </p:nvGraphicFramePr>
        <p:xfrm>
          <a:off x="179512" y="2204864"/>
          <a:ext cx="8856984" cy="147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0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93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9215">
                <a:tc>
                  <a:txBody>
                    <a:bodyPr/>
                    <a:lstStyle/>
                    <a:p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2016/17 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2017/18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5239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5239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Not achieved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</p:spPr>
        <p:txBody>
          <a:bodyPr/>
          <a:lstStyle/>
          <a:p>
            <a:r>
              <a:rPr lang="en-ZA" sz="1200" b="1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4237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7527</TotalTime>
  <Words>1202</Words>
  <Application>Microsoft Office PowerPoint</Application>
  <PresentationFormat>On-screen Show (4:3)</PresentationFormat>
  <Paragraphs>425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OVERVIEW NATIONAL LIBRARY OF SOUTH AFRICA</vt:lpstr>
      <vt:lpstr>PRESENTATION OUTLINE</vt:lpstr>
      <vt:lpstr> ALIGNMENT TO DAC GOALS </vt:lpstr>
      <vt:lpstr>ALIGNMENT TO DAC GOALS</vt:lpstr>
      <vt:lpstr>ALIGNMENT TO DAC GOALS</vt:lpstr>
      <vt:lpstr>ALIGNMENT TO DAC GOALS</vt:lpstr>
      <vt:lpstr>ALIGNMENT TO DAC GOALS</vt:lpstr>
      <vt:lpstr> REVIEW OF PERFORMANCE </vt:lpstr>
      <vt:lpstr>THREE YEAR PERFORMANCE OVERVIEW</vt:lpstr>
      <vt:lpstr>THREE YEAR INCOME AND EXPENDITURE TRENDS</vt:lpstr>
      <vt:lpstr>THREE YEAR STATEMENT OF FINANCIAL POSITION</vt:lpstr>
      <vt:lpstr>ANALYSIS OF CASH AND CASH EQUIVALENTS</vt:lpstr>
      <vt:lpstr>AUDIT OUTCOMES</vt:lpstr>
      <vt:lpstr>DETAILS OF IRREGULAR EXPENDITURE </vt:lpstr>
      <vt:lpstr>DETAILS OF IRREGULAR EXPENDITURE </vt:lpstr>
      <vt:lpstr>DETAILS OF FRUITLESS AND WASTEFUL EXPENDITURE </vt:lpstr>
      <vt:lpstr> GOVERNANCE </vt:lpstr>
      <vt:lpstr>COMPOSITION OF COUNCIL</vt:lpstr>
      <vt:lpstr>COMPOSITION OF COUNCIL</vt:lpstr>
      <vt:lpstr>COMPOSITION OF MANAGEMENT</vt:lpstr>
      <vt:lpstr>COMPOSITION OF STAFF</vt:lpstr>
      <vt:lpstr>OVERSIGHT ACTIVITIES</vt:lpstr>
      <vt:lpstr> CHALLENGES </vt:lpstr>
      <vt:lpstr> 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PUMZA</cp:lastModifiedBy>
  <cp:revision>623</cp:revision>
  <cp:lastPrinted>2018-09-28T14:00:21Z</cp:lastPrinted>
  <dcterms:created xsi:type="dcterms:W3CDTF">2013-11-12T11:39:42Z</dcterms:created>
  <dcterms:modified xsi:type="dcterms:W3CDTF">2018-10-10T10:42:01Z</dcterms:modified>
</cp:coreProperties>
</file>