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634" r:id="rId3"/>
    <p:sldId id="576" r:id="rId4"/>
    <p:sldId id="578" r:id="rId5"/>
    <p:sldId id="575" r:id="rId6"/>
    <p:sldId id="559" r:id="rId7"/>
    <p:sldId id="544" r:id="rId8"/>
    <p:sldId id="596" r:id="rId9"/>
    <p:sldId id="567" r:id="rId10"/>
    <p:sldId id="655" r:id="rId11"/>
    <p:sldId id="613" r:id="rId12"/>
    <p:sldId id="670" r:id="rId13"/>
    <p:sldId id="664" r:id="rId14"/>
    <p:sldId id="668" r:id="rId15"/>
    <p:sldId id="611"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7B97"/>
    <a:srgbClr val="46AEAE"/>
    <a:srgbClr val="A5B777"/>
    <a:srgbClr val="43666F"/>
    <a:srgbClr val="E23A59"/>
    <a:srgbClr val="FCC82A"/>
    <a:srgbClr val="EE4851"/>
    <a:srgbClr val="EB716D"/>
    <a:srgbClr val="56C5CF"/>
    <a:srgbClr val="BBD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0"/>
    <p:restoredTop sz="95073"/>
  </p:normalViewPr>
  <p:slideViewPr>
    <p:cSldViewPr snapToGrid="0" snapToObjects="1">
      <p:cViewPr varScale="1">
        <p:scale>
          <a:sx n="110" d="100"/>
          <a:sy n="110" d="100"/>
        </p:scale>
        <p:origin x="-10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8C2B75-A81B-8543-865F-35DCF93AB69B}" type="datetimeFigureOut">
              <a:rPr lang="en-US" smtClean="0"/>
              <a:pPr/>
              <a:t>10/10/2018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637F8F-831E-9841-8F0A-B90CB3CF844B}" type="slidenum">
              <a:rPr lang="en-US" smtClean="0"/>
              <a:pPr/>
              <a:t>‹#›</a:t>
            </a:fld>
            <a:endParaRPr lang="en-US"/>
          </a:p>
        </p:txBody>
      </p:sp>
    </p:spTree>
    <p:extLst>
      <p:ext uri="{BB962C8B-B14F-4D97-AF65-F5344CB8AC3E}">
        <p14:creationId xmlns:p14="http://schemas.microsoft.com/office/powerpoint/2010/main" xmlns="" val="6868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Vision</a:t>
            </a:r>
            <a:r>
              <a:rPr lang="en-ZA" b="1" baseline="0" dirty="0" smtClean="0"/>
              <a:t> –</a:t>
            </a:r>
            <a:r>
              <a:rPr lang="en-ZA" baseline="0" dirty="0" smtClean="0"/>
              <a:t>To be a credible and effective skills development partner to produce a highly-skilled world-class workforce</a:t>
            </a:r>
          </a:p>
          <a:p>
            <a:r>
              <a:rPr lang="en-ZA" b="1" baseline="0" dirty="0" smtClean="0"/>
              <a:t>Mission </a:t>
            </a:r>
            <a:r>
              <a:rPr lang="en-ZA" baseline="0" dirty="0" smtClean="0"/>
              <a:t>–To facilitate an efficient and effective skills development process through a range of partnerships to contribute to sector competitiveness and economic growth.</a:t>
            </a:r>
            <a:endParaRPr lang="en-ZA" dirty="0"/>
          </a:p>
        </p:txBody>
      </p:sp>
      <p:sp>
        <p:nvSpPr>
          <p:cNvPr id="4" name="Slide Number Placeholder 3"/>
          <p:cNvSpPr>
            <a:spLocks noGrp="1"/>
          </p:cNvSpPr>
          <p:nvPr>
            <p:ph type="sldNum" sz="quarter" idx="10"/>
          </p:nvPr>
        </p:nvSpPr>
        <p:spPr/>
        <p:txBody>
          <a:bodyPr/>
          <a:lstStyle/>
          <a:p>
            <a:fld id="{D47926EE-CE7F-46EE-B32A-00E0847857A7}" type="slidenum">
              <a:rPr lang="en-US" smtClean="0"/>
              <a:pPr/>
              <a:t>3</a:t>
            </a:fld>
            <a:endParaRPr lang="en-US" dirty="0"/>
          </a:p>
        </p:txBody>
      </p:sp>
    </p:spTree>
    <p:extLst>
      <p:ext uri="{BB962C8B-B14F-4D97-AF65-F5344CB8AC3E}">
        <p14:creationId xmlns:p14="http://schemas.microsoft.com/office/powerpoint/2010/main" xmlns="" val="144084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37F8F-831E-9841-8F0A-B90CB3CF844B}" type="slidenum">
              <a:rPr lang="en-US" smtClean="0"/>
              <a:pPr/>
              <a:t>7</a:t>
            </a:fld>
            <a:endParaRPr lang="en-US"/>
          </a:p>
        </p:txBody>
      </p:sp>
    </p:spTree>
    <p:extLst>
      <p:ext uri="{BB962C8B-B14F-4D97-AF65-F5344CB8AC3E}">
        <p14:creationId xmlns:p14="http://schemas.microsoft.com/office/powerpoint/2010/main" xmlns="" val="369386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37F8F-831E-9841-8F0A-B90CB3CF844B}" type="slidenum">
              <a:rPr lang="en-US" smtClean="0"/>
              <a:pPr/>
              <a:t>8</a:t>
            </a:fld>
            <a:endParaRPr lang="en-US"/>
          </a:p>
        </p:txBody>
      </p:sp>
    </p:spTree>
    <p:extLst>
      <p:ext uri="{BB962C8B-B14F-4D97-AF65-F5344CB8AC3E}">
        <p14:creationId xmlns:p14="http://schemas.microsoft.com/office/powerpoint/2010/main" xmlns="" val="1751954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E0F6D99-3883-0A4D-B146-4C3449F4487E}"/>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0"/>
            <a:ext cx="12192000" cy="6912427"/>
          </a:xfrm>
          <a:prstGeom prst="rect">
            <a:avLst/>
          </a:prstGeom>
        </p:spPr>
      </p:pic>
      <p:sp>
        <p:nvSpPr>
          <p:cNvPr id="2" name="Title 1">
            <a:extLst>
              <a:ext uri="{FF2B5EF4-FFF2-40B4-BE49-F238E27FC236}">
                <a16:creationId xmlns:a16="http://schemas.microsoft.com/office/drawing/2014/main" xmlns="" id="{10C095F2-6DFD-2542-923D-623FE757E7A6}"/>
              </a:ext>
            </a:extLst>
          </p:cNvPr>
          <p:cNvSpPr>
            <a:spLocks noGrp="1"/>
          </p:cNvSpPr>
          <p:nvPr>
            <p:ph type="ctrTitle"/>
          </p:nvPr>
        </p:nvSpPr>
        <p:spPr>
          <a:xfrm>
            <a:off x="517003" y="1870100"/>
            <a:ext cx="7504253" cy="1586113"/>
          </a:xfrm>
        </p:spPr>
        <p:txBody>
          <a:bodyPr anchor="b">
            <a:normAutofit/>
          </a:bodyPr>
          <a:lstStyle>
            <a:lvl1pPr algn="ctr">
              <a:defRPr sz="4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C64ABE29-6864-4B45-BFEF-0995F98E736E}"/>
              </a:ext>
            </a:extLst>
          </p:cNvPr>
          <p:cNvSpPr>
            <a:spLocks noGrp="1"/>
          </p:cNvSpPr>
          <p:nvPr>
            <p:ph type="subTitle" idx="1"/>
          </p:nvPr>
        </p:nvSpPr>
        <p:spPr>
          <a:xfrm>
            <a:off x="517003" y="3528558"/>
            <a:ext cx="7504253"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xmlns="" val="353413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336569-CFB8-2940-BA46-5C3036CB8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6951D2B-8BB7-E74A-9174-E95B107E8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E607CB0-0D1E-EE48-80BA-5BD58F4BB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173435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E38A85-E53A-B540-99E8-FC01AAA39BCB}"/>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15900" y="185738"/>
            <a:ext cx="11760200" cy="1003300"/>
          </a:xfrm>
          <a:prstGeom prst="rect">
            <a:avLst/>
          </a:prstGeom>
        </p:spPr>
      </p:pic>
      <p:sp>
        <p:nvSpPr>
          <p:cNvPr id="2" name="Title 1">
            <a:extLst>
              <a:ext uri="{FF2B5EF4-FFF2-40B4-BE49-F238E27FC236}">
                <a16:creationId xmlns:a16="http://schemas.microsoft.com/office/drawing/2014/main" xmlns="" id="{C687083A-3C34-3449-B09C-9BA4A4474CAC}"/>
              </a:ext>
            </a:extLst>
          </p:cNvPr>
          <p:cNvSpPr>
            <a:spLocks noGrp="1"/>
          </p:cNvSpPr>
          <p:nvPr>
            <p:ph type="title"/>
          </p:nvPr>
        </p:nvSpPr>
        <p:spPr>
          <a:xfrm>
            <a:off x="1532964" y="185739"/>
            <a:ext cx="7906871" cy="1003300"/>
          </a:xfrm>
        </p:spPr>
        <p:txBody>
          <a:bodyPr>
            <a:normAutofit/>
          </a:bodyPr>
          <a:lstStyle>
            <a:lvl1pPr algn="r">
              <a:defRPr sz="2800">
                <a:solidFill>
                  <a:schemeClr val="bg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xmlns="" id="{A3A3A3ED-6399-D74B-864A-E64A4B031C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673339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F87220B-C0D1-834A-894C-E22BDB8E64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85DBD23-4A1B-7E4E-989C-DE12A5AD21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09305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77789"/>
            <a:ext cx="708063" cy="3581016"/>
          </a:xfrm>
          <a:custGeom>
            <a:avLst/>
            <a:gdLst/>
            <a:ahLst/>
            <a:cxnLst/>
            <a:rect l="l" t="t" r="r" b="b"/>
            <a:pathLst>
              <a:path w="621030" h="3949065">
                <a:moveTo>
                  <a:pt x="0" y="0"/>
                </a:moveTo>
                <a:lnTo>
                  <a:pt x="0" y="718446"/>
                </a:lnTo>
                <a:lnTo>
                  <a:pt x="147022" y="629117"/>
                </a:lnTo>
                <a:lnTo>
                  <a:pt x="237017" y="576023"/>
                </a:lnTo>
                <a:lnTo>
                  <a:pt x="279031" y="546121"/>
                </a:lnTo>
                <a:lnTo>
                  <a:pt x="298020" y="516103"/>
                </a:lnTo>
                <a:lnTo>
                  <a:pt x="295451" y="481206"/>
                </a:lnTo>
                <a:lnTo>
                  <a:pt x="272793" y="436666"/>
                </a:lnTo>
                <a:lnTo>
                  <a:pt x="140093" y="225357"/>
                </a:lnTo>
                <a:lnTo>
                  <a:pt x="0" y="0"/>
                </a:lnTo>
                <a:close/>
              </a:path>
              <a:path w="621030" h="3949065">
                <a:moveTo>
                  <a:pt x="0" y="2212714"/>
                </a:moveTo>
                <a:lnTo>
                  <a:pt x="0" y="3889324"/>
                </a:lnTo>
                <a:lnTo>
                  <a:pt x="252219" y="3948699"/>
                </a:lnTo>
                <a:lnTo>
                  <a:pt x="620633" y="2367803"/>
                </a:lnTo>
                <a:lnTo>
                  <a:pt x="522432" y="2338565"/>
                </a:lnTo>
                <a:lnTo>
                  <a:pt x="492706" y="2330846"/>
                </a:lnTo>
                <a:lnTo>
                  <a:pt x="45137" y="2222955"/>
                </a:lnTo>
                <a:lnTo>
                  <a:pt x="0" y="2212714"/>
                </a:lnTo>
                <a:close/>
              </a:path>
            </a:pathLst>
          </a:custGeom>
          <a:solidFill>
            <a:srgbClr val="A3B673">
              <a:alpha val="50000"/>
            </a:srgbClr>
          </a:solidFill>
        </p:spPr>
        <p:txBody>
          <a:bodyPr wrap="square" lIns="0" tIns="0" rIns="0" bIns="0" rtlCol="0"/>
          <a:lstStyle/>
          <a:p>
            <a:pPr marL="0" marR="0" lvl="0" indent="0" algn="l" defTabSz="792956" rtl="0" eaLnBrk="1" fontAlgn="auto" latinLnBrk="0" hangingPunct="1">
              <a:lnSpc>
                <a:spcPct val="100000"/>
              </a:lnSpc>
              <a:spcBef>
                <a:spcPts val="0"/>
              </a:spcBef>
              <a:spcAft>
                <a:spcPts val="0"/>
              </a:spcAft>
              <a:buClrTx/>
              <a:buSzTx/>
              <a:buFontTx/>
              <a:buNone/>
              <a:tabLst/>
              <a:defRPr/>
            </a:pPr>
            <a:endParaRPr kumimoji="0" sz="1560" b="0" i="0" u="none" strike="noStrike" kern="1200" cap="none" spc="0" normalizeH="0" baseline="0" noProof="0">
              <a:ln>
                <a:noFill/>
              </a:ln>
              <a:solidFill>
                <a:prstClr val="black"/>
              </a:solidFill>
              <a:effectLst/>
              <a:uLnTx/>
              <a:uFillTx/>
              <a:latin typeface="Calibri"/>
              <a:ea typeface="+mn-ea"/>
              <a:cs typeface="+mn-cs"/>
            </a:endParaRPr>
          </a:p>
        </p:txBody>
      </p:sp>
      <p:sp>
        <p:nvSpPr>
          <p:cNvPr id="17" name="bk object 17"/>
          <p:cNvSpPr/>
          <p:nvPr/>
        </p:nvSpPr>
        <p:spPr>
          <a:xfrm>
            <a:off x="3033582" y="315938"/>
            <a:ext cx="5638438" cy="4479869"/>
          </a:xfrm>
          <a:custGeom>
            <a:avLst/>
            <a:gdLst/>
            <a:ahLst/>
            <a:cxnLst/>
            <a:rect l="l" t="t" r="r" b="b"/>
            <a:pathLst>
              <a:path w="4945380" h="4940300">
                <a:moveTo>
                  <a:pt x="3838485" y="3835400"/>
                </a:moveTo>
                <a:lnTo>
                  <a:pt x="1096767" y="3835400"/>
                </a:lnTo>
                <a:lnTo>
                  <a:pt x="1131936" y="3848100"/>
                </a:lnTo>
                <a:lnTo>
                  <a:pt x="1168679" y="3873500"/>
                </a:lnTo>
                <a:lnTo>
                  <a:pt x="1246362" y="3924300"/>
                </a:lnTo>
                <a:lnTo>
                  <a:pt x="1285454" y="3962400"/>
                </a:lnTo>
                <a:lnTo>
                  <a:pt x="1403970" y="4038600"/>
                </a:lnTo>
                <a:lnTo>
                  <a:pt x="1443953" y="4076700"/>
                </a:lnTo>
                <a:lnTo>
                  <a:pt x="1565617" y="4152900"/>
                </a:lnTo>
                <a:lnTo>
                  <a:pt x="1603959" y="4178300"/>
                </a:lnTo>
                <a:lnTo>
                  <a:pt x="1626839" y="4216400"/>
                </a:lnTo>
                <a:lnTo>
                  <a:pt x="1634492" y="4254500"/>
                </a:lnTo>
                <a:lnTo>
                  <a:pt x="1627149" y="4305300"/>
                </a:lnTo>
                <a:lnTo>
                  <a:pt x="1613967" y="4356100"/>
                </a:lnTo>
                <a:lnTo>
                  <a:pt x="1601397" y="4394200"/>
                </a:lnTo>
                <a:lnTo>
                  <a:pt x="1589300" y="4445000"/>
                </a:lnTo>
                <a:lnTo>
                  <a:pt x="1577539" y="4495800"/>
                </a:lnTo>
                <a:lnTo>
                  <a:pt x="1565977" y="4546600"/>
                </a:lnTo>
                <a:lnTo>
                  <a:pt x="1554474" y="4597400"/>
                </a:lnTo>
                <a:lnTo>
                  <a:pt x="1542893" y="4660900"/>
                </a:lnTo>
                <a:lnTo>
                  <a:pt x="1531096" y="4711700"/>
                </a:lnTo>
                <a:lnTo>
                  <a:pt x="1518945" y="4762500"/>
                </a:lnTo>
                <a:lnTo>
                  <a:pt x="2305723" y="4940300"/>
                </a:lnTo>
                <a:lnTo>
                  <a:pt x="2332803" y="4838700"/>
                </a:lnTo>
                <a:lnTo>
                  <a:pt x="2346229" y="4787900"/>
                </a:lnTo>
                <a:lnTo>
                  <a:pt x="2359445" y="4737100"/>
                </a:lnTo>
                <a:lnTo>
                  <a:pt x="2372354" y="4686300"/>
                </a:lnTo>
                <a:lnTo>
                  <a:pt x="2384855" y="4635500"/>
                </a:lnTo>
                <a:lnTo>
                  <a:pt x="2396849" y="4584700"/>
                </a:lnTo>
                <a:lnTo>
                  <a:pt x="2408236" y="4533900"/>
                </a:lnTo>
                <a:lnTo>
                  <a:pt x="2418918" y="4483100"/>
                </a:lnTo>
                <a:lnTo>
                  <a:pt x="2434907" y="4432300"/>
                </a:lnTo>
                <a:lnTo>
                  <a:pt x="2460297" y="4406900"/>
                </a:lnTo>
                <a:lnTo>
                  <a:pt x="2495970" y="4394200"/>
                </a:lnTo>
                <a:lnTo>
                  <a:pt x="2542806" y="4381500"/>
                </a:lnTo>
                <a:lnTo>
                  <a:pt x="2591830" y="4381500"/>
                </a:lnTo>
                <a:lnTo>
                  <a:pt x="2640919" y="4368800"/>
                </a:lnTo>
                <a:lnTo>
                  <a:pt x="2689997" y="4368800"/>
                </a:lnTo>
                <a:lnTo>
                  <a:pt x="2738990" y="4356100"/>
                </a:lnTo>
                <a:lnTo>
                  <a:pt x="2787822" y="4356100"/>
                </a:lnTo>
                <a:lnTo>
                  <a:pt x="2884708" y="4330700"/>
                </a:lnTo>
                <a:lnTo>
                  <a:pt x="2932611" y="4330700"/>
                </a:lnTo>
                <a:lnTo>
                  <a:pt x="2980055" y="4318000"/>
                </a:lnTo>
                <a:lnTo>
                  <a:pt x="3037424" y="4305300"/>
                </a:lnTo>
                <a:lnTo>
                  <a:pt x="4079085" y="4305300"/>
                </a:lnTo>
                <a:lnTo>
                  <a:pt x="4071549" y="4292600"/>
                </a:lnTo>
                <a:lnTo>
                  <a:pt x="4013686" y="4191000"/>
                </a:lnTo>
                <a:lnTo>
                  <a:pt x="3985607" y="4152900"/>
                </a:lnTo>
                <a:lnTo>
                  <a:pt x="3957857" y="4102100"/>
                </a:lnTo>
                <a:lnTo>
                  <a:pt x="3930254" y="4064000"/>
                </a:lnTo>
                <a:lnTo>
                  <a:pt x="3902621" y="4013200"/>
                </a:lnTo>
                <a:lnTo>
                  <a:pt x="3865823" y="3962400"/>
                </a:lnTo>
                <a:lnTo>
                  <a:pt x="3841707" y="3911600"/>
                </a:lnTo>
                <a:lnTo>
                  <a:pt x="3830660" y="3873500"/>
                </a:lnTo>
                <a:lnTo>
                  <a:pt x="3833068" y="3848100"/>
                </a:lnTo>
                <a:lnTo>
                  <a:pt x="3838485" y="3835400"/>
                </a:lnTo>
                <a:close/>
              </a:path>
              <a:path w="4945380" h="4940300">
                <a:moveTo>
                  <a:pt x="4079085" y="4305300"/>
                </a:moveTo>
                <a:lnTo>
                  <a:pt x="3084239" y="4305300"/>
                </a:lnTo>
                <a:lnTo>
                  <a:pt x="3123051" y="4318000"/>
                </a:lnTo>
                <a:lnTo>
                  <a:pt x="3156412" y="4356100"/>
                </a:lnTo>
                <a:lnTo>
                  <a:pt x="3186874" y="4394200"/>
                </a:lnTo>
                <a:lnTo>
                  <a:pt x="3212925" y="4445000"/>
                </a:lnTo>
                <a:lnTo>
                  <a:pt x="3240142" y="4495800"/>
                </a:lnTo>
                <a:lnTo>
                  <a:pt x="3268303" y="4533900"/>
                </a:lnTo>
                <a:lnTo>
                  <a:pt x="3297186" y="4584700"/>
                </a:lnTo>
                <a:lnTo>
                  <a:pt x="3326570" y="4622800"/>
                </a:lnTo>
                <a:lnTo>
                  <a:pt x="3385948" y="4724400"/>
                </a:lnTo>
                <a:lnTo>
                  <a:pt x="3415499" y="4762500"/>
                </a:lnTo>
                <a:lnTo>
                  <a:pt x="4101693" y="4343400"/>
                </a:lnTo>
                <a:lnTo>
                  <a:pt x="4079085" y="4305300"/>
                </a:lnTo>
                <a:close/>
              </a:path>
              <a:path w="4945380" h="4940300">
                <a:moveTo>
                  <a:pt x="183388" y="1524000"/>
                </a:moveTo>
                <a:lnTo>
                  <a:pt x="0" y="2311400"/>
                </a:lnTo>
                <a:lnTo>
                  <a:pt x="53802" y="2324100"/>
                </a:lnTo>
                <a:lnTo>
                  <a:pt x="464540" y="2425700"/>
                </a:lnTo>
                <a:lnTo>
                  <a:pt x="505644" y="2438400"/>
                </a:lnTo>
                <a:lnTo>
                  <a:pt x="552737" y="2489200"/>
                </a:lnTo>
                <a:lnTo>
                  <a:pt x="561936" y="2540000"/>
                </a:lnTo>
                <a:lnTo>
                  <a:pt x="567375" y="2590800"/>
                </a:lnTo>
                <a:lnTo>
                  <a:pt x="573603" y="2641600"/>
                </a:lnTo>
                <a:lnTo>
                  <a:pt x="580622" y="2692400"/>
                </a:lnTo>
                <a:lnTo>
                  <a:pt x="588437" y="2743200"/>
                </a:lnTo>
                <a:lnTo>
                  <a:pt x="597051" y="2794000"/>
                </a:lnTo>
                <a:lnTo>
                  <a:pt x="606467" y="2844800"/>
                </a:lnTo>
                <a:lnTo>
                  <a:pt x="616691" y="2908300"/>
                </a:lnTo>
                <a:lnTo>
                  <a:pt x="627724" y="2959100"/>
                </a:lnTo>
                <a:lnTo>
                  <a:pt x="639572" y="3009900"/>
                </a:lnTo>
                <a:lnTo>
                  <a:pt x="647862" y="3060700"/>
                </a:lnTo>
                <a:lnTo>
                  <a:pt x="640437" y="3111500"/>
                </a:lnTo>
                <a:lnTo>
                  <a:pt x="614745" y="3149600"/>
                </a:lnTo>
                <a:lnTo>
                  <a:pt x="568236" y="3175000"/>
                </a:lnTo>
                <a:lnTo>
                  <a:pt x="438372" y="3251200"/>
                </a:lnTo>
                <a:lnTo>
                  <a:pt x="395513" y="3289300"/>
                </a:lnTo>
                <a:lnTo>
                  <a:pt x="179717" y="3416300"/>
                </a:lnTo>
                <a:lnTo>
                  <a:pt x="609168" y="4114800"/>
                </a:lnTo>
                <a:lnTo>
                  <a:pt x="657294" y="4076700"/>
                </a:lnTo>
                <a:lnTo>
                  <a:pt x="751227" y="4025900"/>
                </a:lnTo>
                <a:lnTo>
                  <a:pt x="797141" y="4000500"/>
                </a:lnTo>
                <a:lnTo>
                  <a:pt x="842426" y="3962400"/>
                </a:lnTo>
                <a:lnTo>
                  <a:pt x="975043" y="3886200"/>
                </a:lnTo>
                <a:lnTo>
                  <a:pt x="1018349" y="3848100"/>
                </a:lnTo>
                <a:lnTo>
                  <a:pt x="1059971" y="3835400"/>
                </a:lnTo>
                <a:lnTo>
                  <a:pt x="3838485" y="3835400"/>
                </a:lnTo>
                <a:lnTo>
                  <a:pt x="3849319" y="3810000"/>
                </a:lnTo>
                <a:lnTo>
                  <a:pt x="3879799" y="3771900"/>
                </a:lnTo>
                <a:lnTo>
                  <a:pt x="3924896" y="3721100"/>
                </a:lnTo>
                <a:lnTo>
                  <a:pt x="3946474" y="3695700"/>
                </a:lnTo>
                <a:lnTo>
                  <a:pt x="3966891" y="3657600"/>
                </a:lnTo>
                <a:lnTo>
                  <a:pt x="3986852" y="3632200"/>
                </a:lnTo>
                <a:lnTo>
                  <a:pt x="4007065" y="3606800"/>
                </a:lnTo>
                <a:lnTo>
                  <a:pt x="4034573" y="3568700"/>
                </a:lnTo>
                <a:lnTo>
                  <a:pt x="2306473" y="3568700"/>
                </a:lnTo>
                <a:lnTo>
                  <a:pt x="2218233" y="3543300"/>
                </a:lnTo>
                <a:lnTo>
                  <a:pt x="2175002" y="3543300"/>
                </a:lnTo>
                <a:lnTo>
                  <a:pt x="2132421" y="3530600"/>
                </a:lnTo>
                <a:lnTo>
                  <a:pt x="2090534" y="3505200"/>
                </a:lnTo>
                <a:lnTo>
                  <a:pt x="2009013" y="3479800"/>
                </a:lnTo>
                <a:lnTo>
                  <a:pt x="1969466" y="3454400"/>
                </a:lnTo>
                <a:lnTo>
                  <a:pt x="1930786" y="3429000"/>
                </a:lnTo>
                <a:lnTo>
                  <a:pt x="1893014" y="3416300"/>
                </a:lnTo>
                <a:lnTo>
                  <a:pt x="1856196" y="3390900"/>
                </a:lnTo>
                <a:lnTo>
                  <a:pt x="1820374" y="3365500"/>
                </a:lnTo>
                <a:lnTo>
                  <a:pt x="1785591" y="3327400"/>
                </a:lnTo>
                <a:lnTo>
                  <a:pt x="1751891" y="3302000"/>
                </a:lnTo>
                <a:lnTo>
                  <a:pt x="1719316" y="3276600"/>
                </a:lnTo>
                <a:lnTo>
                  <a:pt x="1687910" y="3238500"/>
                </a:lnTo>
                <a:lnTo>
                  <a:pt x="1657716" y="3213100"/>
                </a:lnTo>
                <a:lnTo>
                  <a:pt x="1628778" y="3175000"/>
                </a:lnTo>
                <a:lnTo>
                  <a:pt x="1601138" y="3136900"/>
                </a:lnTo>
                <a:lnTo>
                  <a:pt x="1574840" y="3098800"/>
                </a:lnTo>
                <a:lnTo>
                  <a:pt x="1549927" y="3060700"/>
                </a:lnTo>
                <a:lnTo>
                  <a:pt x="1526442" y="3022600"/>
                </a:lnTo>
                <a:lnTo>
                  <a:pt x="1504429" y="2984500"/>
                </a:lnTo>
                <a:lnTo>
                  <a:pt x="1483930" y="2946400"/>
                </a:lnTo>
                <a:lnTo>
                  <a:pt x="1464989" y="2908300"/>
                </a:lnTo>
                <a:lnTo>
                  <a:pt x="1447649" y="2857500"/>
                </a:lnTo>
                <a:lnTo>
                  <a:pt x="1431953" y="2819400"/>
                </a:lnTo>
                <a:lnTo>
                  <a:pt x="1417945" y="2781300"/>
                </a:lnTo>
                <a:lnTo>
                  <a:pt x="1405667" y="2730500"/>
                </a:lnTo>
                <a:lnTo>
                  <a:pt x="1395164" y="2679700"/>
                </a:lnTo>
                <a:lnTo>
                  <a:pt x="1386477" y="2641600"/>
                </a:lnTo>
                <a:lnTo>
                  <a:pt x="1379651" y="2590800"/>
                </a:lnTo>
                <a:lnTo>
                  <a:pt x="1374728" y="2540000"/>
                </a:lnTo>
                <a:lnTo>
                  <a:pt x="1371752" y="2489200"/>
                </a:lnTo>
                <a:lnTo>
                  <a:pt x="1372057" y="2451100"/>
                </a:lnTo>
                <a:lnTo>
                  <a:pt x="1374304" y="2400300"/>
                </a:lnTo>
                <a:lnTo>
                  <a:pt x="1378464" y="2349500"/>
                </a:lnTo>
                <a:lnTo>
                  <a:pt x="1384507" y="2311400"/>
                </a:lnTo>
                <a:lnTo>
                  <a:pt x="1392403" y="2260600"/>
                </a:lnTo>
                <a:lnTo>
                  <a:pt x="1402122" y="2222500"/>
                </a:lnTo>
                <a:lnTo>
                  <a:pt x="1413634" y="2171700"/>
                </a:lnTo>
                <a:lnTo>
                  <a:pt x="1426909" y="2133600"/>
                </a:lnTo>
                <a:lnTo>
                  <a:pt x="1441918" y="2082800"/>
                </a:lnTo>
                <a:lnTo>
                  <a:pt x="1458631" y="2044700"/>
                </a:lnTo>
                <a:lnTo>
                  <a:pt x="1477017" y="2006600"/>
                </a:lnTo>
                <a:lnTo>
                  <a:pt x="1497047" y="1968500"/>
                </a:lnTo>
                <a:lnTo>
                  <a:pt x="1518691" y="1917700"/>
                </a:lnTo>
                <a:lnTo>
                  <a:pt x="1541920" y="1879600"/>
                </a:lnTo>
                <a:lnTo>
                  <a:pt x="1566702" y="1841500"/>
                </a:lnTo>
                <a:lnTo>
                  <a:pt x="1593009" y="1816100"/>
                </a:lnTo>
                <a:lnTo>
                  <a:pt x="1620810" y="1778000"/>
                </a:lnTo>
                <a:lnTo>
                  <a:pt x="1650076" y="1739900"/>
                </a:lnTo>
                <a:lnTo>
                  <a:pt x="1680777" y="1701800"/>
                </a:lnTo>
                <a:lnTo>
                  <a:pt x="1712882" y="1676400"/>
                </a:lnTo>
                <a:lnTo>
                  <a:pt x="1746363" y="1638300"/>
                </a:lnTo>
                <a:lnTo>
                  <a:pt x="693103" y="1638300"/>
                </a:lnTo>
                <a:lnTo>
                  <a:pt x="639038" y="1625600"/>
                </a:lnTo>
                <a:lnTo>
                  <a:pt x="439215" y="1574800"/>
                </a:lnTo>
                <a:lnTo>
                  <a:pt x="388572" y="1574800"/>
                </a:lnTo>
                <a:lnTo>
                  <a:pt x="183388" y="1524000"/>
                </a:lnTo>
                <a:close/>
              </a:path>
              <a:path w="4945380" h="4940300">
                <a:moveTo>
                  <a:pt x="4662541" y="1371600"/>
                </a:moveTo>
                <a:lnTo>
                  <a:pt x="2534626" y="1371600"/>
                </a:lnTo>
                <a:lnTo>
                  <a:pt x="2579239" y="1384300"/>
                </a:lnTo>
                <a:lnTo>
                  <a:pt x="2623539" y="1384300"/>
                </a:lnTo>
                <a:lnTo>
                  <a:pt x="2667474" y="1397000"/>
                </a:lnTo>
                <a:lnTo>
                  <a:pt x="2710991" y="1397000"/>
                </a:lnTo>
                <a:lnTo>
                  <a:pt x="2879839" y="1447800"/>
                </a:lnTo>
                <a:lnTo>
                  <a:pt x="2920483" y="1473200"/>
                </a:lnTo>
                <a:lnTo>
                  <a:pt x="2960395" y="1485900"/>
                </a:lnTo>
                <a:lnTo>
                  <a:pt x="2999523" y="1511300"/>
                </a:lnTo>
                <a:lnTo>
                  <a:pt x="3037814" y="1536700"/>
                </a:lnTo>
                <a:lnTo>
                  <a:pt x="3075215" y="1562100"/>
                </a:lnTo>
                <a:lnTo>
                  <a:pt x="3111675" y="1587500"/>
                </a:lnTo>
                <a:lnTo>
                  <a:pt x="3147141" y="1612900"/>
                </a:lnTo>
                <a:lnTo>
                  <a:pt x="3181559" y="1638300"/>
                </a:lnTo>
                <a:lnTo>
                  <a:pt x="3214879" y="1663700"/>
                </a:lnTo>
                <a:lnTo>
                  <a:pt x="3247047" y="1701800"/>
                </a:lnTo>
                <a:lnTo>
                  <a:pt x="3278012" y="1727200"/>
                </a:lnTo>
                <a:lnTo>
                  <a:pt x="3307719" y="1765300"/>
                </a:lnTo>
                <a:lnTo>
                  <a:pt x="3336118" y="1803400"/>
                </a:lnTo>
                <a:lnTo>
                  <a:pt x="3363156" y="1841500"/>
                </a:lnTo>
                <a:lnTo>
                  <a:pt x="3388780" y="1879600"/>
                </a:lnTo>
                <a:lnTo>
                  <a:pt x="3412938" y="1917700"/>
                </a:lnTo>
                <a:lnTo>
                  <a:pt x="3435577" y="1955800"/>
                </a:lnTo>
                <a:lnTo>
                  <a:pt x="3456646" y="1993900"/>
                </a:lnTo>
                <a:lnTo>
                  <a:pt x="3476090" y="2044700"/>
                </a:lnTo>
                <a:lnTo>
                  <a:pt x="3493859" y="2082800"/>
                </a:lnTo>
                <a:lnTo>
                  <a:pt x="3509900" y="2133600"/>
                </a:lnTo>
                <a:lnTo>
                  <a:pt x="3524160" y="2171700"/>
                </a:lnTo>
                <a:lnTo>
                  <a:pt x="3536586" y="2222500"/>
                </a:lnTo>
                <a:lnTo>
                  <a:pt x="3547127" y="2273300"/>
                </a:lnTo>
                <a:lnTo>
                  <a:pt x="3555730" y="2311400"/>
                </a:lnTo>
                <a:lnTo>
                  <a:pt x="3562342" y="2362200"/>
                </a:lnTo>
                <a:lnTo>
                  <a:pt x="3566911" y="2413000"/>
                </a:lnTo>
                <a:lnTo>
                  <a:pt x="3569385" y="2463800"/>
                </a:lnTo>
                <a:lnTo>
                  <a:pt x="3569555" y="2514600"/>
                </a:lnTo>
                <a:lnTo>
                  <a:pt x="3567561" y="2565400"/>
                </a:lnTo>
                <a:lnTo>
                  <a:pt x="3563448" y="2603500"/>
                </a:lnTo>
                <a:lnTo>
                  <a:pt x="3557262" y="2654300"/>
                </a:lnTo>
                <a:lnTo>
                  <a:pt x="3549048" y="2692400"/>
                </a:lnTo>
                <a:lnTo>
                  <a:pt x="3538853" y="2743200"/>
                </a:lnTo>
                <a:lnTo>
                  <a:pt x="3526721" y="2781300"/>
                </a:lnTo>
                <a:lnTo>
                  <a:pt x="3512699" y="2832100"/>
                </a:lnTo>
                <a:lnTo>
                  <a:pt x="3496832" y="2870200"/>
                </a:lnTo>
                <a:lnTo>
                  <a:pt x="3479165" y="2908300"/>
                </a:lnTo>
                <a:lnTo>
                  <a:pt x="3459745" y="2946400"/>
                </a:lnTo>
                <a:lnTo>
                  <a:pt x="3438617" y="2997200"/>
                </a:lnTo>
                <a:lnTo>
                  <a:pt x="3415827" y="3035300"/>
                </a:lnTo>
                <a:lnTo>
                  <a:pt x="3391420" y="3073400"/>
                </a:lnTo>
                <a:lnTo>
                  <a:pt x="3365443" y="3111500"/>
                </a:lnTo>
                <a:lnTo>
                  <a:pt x="3337939" y="3136900"/>
                </a:lnTo>
                <a:lnTo>
                  <a:pt x="3308956" y="3175000"/>
                </a:lnTo>
                <a:lnTo>
                  <a:pt x="3278539" y="3213100"/>
                </a:lnTo>
                <a:lnTo>
                  <a:pt x="3246734" y="3238500"/>
                </a:lnTo>
                <a:lnTo>
                  <a:pt x="3213586" y="3276600"/>
                </a:lnTo>
                <a:lnTo>
                  <a:pt x="3179140" y="3302000"/>
                </a:lnTo>
                <a:lnTo>
                  <a:pt x="3143444" y="3340100"/>
                </a:lnTo>
                <a:lnTo>
                  <a:pt x="3106541" y="3365500"/>
                </a:lnTo>
                <a:lnTo>
                  <a:pt x="3068478" y="3390900"/>
                </a:lnTo>
                <a:lnTo>
                  <a:pt x="3029301" y="3416300"/>
                </a:lnTo>
                <a:lnTo>
                  <a:pt x="2989055" y="3441700"/>
                </a:lnTo>
                <a:lnTo>
                  <a:pt x="2947785" y="3454400"/>
                </a:lnTo>
                <a:lnTo>
                  <a:pt x="2905538" y="3479800"/>
                </a:lnTo>
                <a:lnTo>
                  <a:pt x="2818294" y="3505200"/>
                </a:lnTo>
                <a:lnTo>
                  <a:pt x="2773389" y="3530600"/>
                </a:lnTo>
                <a:lnTo>
                  <a:pt x="2681238" y="3556000"/>
                </a:lnTo>
                <a:lnTo>
                  <a:pt x="2634084" y="3556000"/>
                </a:lnTo>
                <a:lnTo>
                  <a:pt x="2586272" y="3568700"/>
                </a:lnTo>
                <a:lnTo>
                  <a:pt x="4034573" y="3568700"/>
                </a:lnTo>
                <a:lnTo>
                  <a:pt x="4061148" y="3530600"/>
                </a:lnTo>
                <a:lnTo>
                  <a:pt x="4087438" y="3479800"/>
                </a:lnTo>
                <a:lnTo>
                  <a:pt x="4114091" y="3441700"/>
                </a:lnTo>
                <a:lnTo>
                  <a:pt x="4141756" y="3403600"/>
                </a:lnTo>
                <a:lnTo>
                  <a:pt x="4171079" y="3365500"/>
                </a:lnTo>
                <a:lnTo>
                  <a:pt x="4202708" y="3340100"/>
                </a:lnTo>
                <a:lnTo>
                  <a:pt x="4280328" y="3314700"/>
                </a:lnTo>
                <a:lnTo>
                  <a:pt x="4783459" y="3314700"/>
                </a:lnTo>
                <a:lnTo>
                  <a:pt x="4789792" y="3289300"/>
                </a:lnTo>
                <a:lnTo>
                  <a:pt x="4801046" y="3238500"/>
                </a:lnTo>
                <a:lnTo>
                  <a:pt x="4812847" y="3187700"/>
                </a:lnTo>
                <a:lnTo>
                  <a:pt x="4825120" y="3136900"/>
                </a:lnTo>
                <a:lnTo>
                  <a:pt x="4837794" y="3086100"/>
                </a:lnTo>
                <a:lnTo>
                  <a:pt x="4850795" y="3035300"/>
                </a:lnTo>
                <a:lnTo>
                  <a:pt x="4864050" y="2984500"/>
                </a:lnTo>
                <a:lnTo>
                  <a:pt x="4877487" y="2946400"/>
                </a:lnTo>
                <a:lnTo>
                  <a:pt x="4918154" y="2794000"/>
                </a:lnTo>
                <a:lnTo>
                  <a:pt x="4931585" y="2743200"/>
                </a:lnTo>
                <a:lnTo>
                  <a:pt x="4944833" y="2692400"/>
                </a:lnTo>
                <a:lnTo>
                  <a:pt x="4944833" y="2641600"/>
                </a:lnTo>
                <a:lnTo>
                  <a:pt x="4479404" y="2527300"/>
                </a:lnTo>
                <a:lnTo>
                  <a:pt x="4431234" y="2514600"/>
                </a:lnTo>
                <a:lnTo>
                  <a:pt x="4399707" y="2489200"/>
                </a:lnTo>
                <a:lnTo>
                  <a:pt x="4381240" y="2451100"/>
                </a:lnTo>
                <a:lnTo>
                  <a:pt x="4372254" y="2400300"/>
                </a:lnTo>
                <a:lnTo>
                  <a:pt x="4367424" y="2349500"/>
                </a:lnTo>
                <a:lnTo>
                  <a:pt x="4361915" y="2298700"/>
                </a:lnTo>
                <a:lnTo>
                  <a:pt x="4355748" y="2260600"/>
                </a:lnTo>
                <a:lnTo>
                  <a:pt x="4348942" y="2209800"/>
                </a:lnTo>
                <a:lnTo>
                  <a:pt x="4341517" y="2159000"/>
                </a:lnTo>
                <a:lnTo>
                  <a:pt x="4333492" y="2108200"/>
                </a:lnTo>
                <a:lnTo>
                  <a:pt x="4324886" y="2057400"/>
                </a:lnTo>
                <a:lnTo>
                  <a:pt x="4315721" y="2019300"/>
                </a:lnTo>
                <a:lnTo>
                  <a:pt x="4306015" y="1968500"/>
                </a:lnTo>
                <a:lnTo>
                  <a:pt x="4295787" y="1917700"/>
                </a:lnTo>
                <a:lnTo>
                  <a:pt x="4290222" y="1879600"/>
                </a:lnTo>
                <a:lnTo>
                  <a:pt x="4295908" y="1841500"/>
                </a:lnTo>
                <a:lnTo>
                  <a:pt x="4314186" y="1816100"/>
                </a:lnTo>
                <a:lnTo>
                  <a:pt x="4346397" y="1790700"/>
                </a:lnTo>
                <a:lnTo>
                  <a:pt x="4677460" y="1587500"/>
                </a:lnTo>
                <a:lnTo>
                  <a:pt x="4708705" y="1562100"/>
                </a:lnTo>
                <a:lnTo>
                  <a:pt x="4732137" y="1549400"/>
                </a:lnTo>
                <a:lnTo>
                  <a:pt x="4739829" y="1511300"/>
                </a:lnTo>
                <a:lnTo>
                  <a:pt x="4723853" y="1473200"/>
                </a:lnTo>
                <a:lnTo>
                  <a:pt x="4697541" y="1435100"/>
                </a:lnTo>
                <a:lnTo>
                  <a:pt x="4671280" y="1384300"/>
                </a:lnTo>
                <a:lnTo>
                  <a:pt x="4662541" y="1371600"/>
                </a:lnTo>
                <a:close/>
              </a:path>
              <a:path w="4945380" h="4940300">
                <a:moveTo>
                  <a:pt x="4783459" y="3314700"/>
                </a:moveTo>
                <a:lnTo>
                  <a:pt x="4326133" y="3314700"/>
                </a:lnTo>
                <a:lnTo>
                  <a:pt x="4374037" y="3327400"/>
                </a:lnTo>
                <a:lnTo>
                  <a:pt x="4423370" y="3327400"/>
                </a:lnTo>
                <a:lnTo>
                  <a:pt x="4473462" y="3352800"/>
                </a:lnTo>
                <a:lnTo>
                  <a:pt x="4573243" y="3378200"/>
                </a:lnTo>
                <a:lnTo>
                  <a:pt x="4621593" y="3403600"/>
                </a:lnTo>
                <a:lnTo>
                  <a:pt x="4678555" y="3416300"/>
                </a:lnTo>
                <a:lnTo>
                  <a:pt x="4721098" y="3403600"/>
                </a:lnTo>
                <a:lnTo>
                  <a:pt x="4751981" y="3390900"/>
                </a:lnTo>
                <a:lnTo>
                  <a:pt x="4773960" y="3352800"/>
                </a:lnTo>
                <a:lnTo>
                  <a:pt x="4783459" y="3314700"/>
                </a:lnTo>
                <a:close/>
              </a:path>
              <a:path w="4945380" h="4940300">
                <a:moveTo>
                  <a:pt x="1526349" y="190500"/>
                </a:moveTo>
                <a:lnTo>
                  <a:pt x="838631" y="609600"/>
                </a:lnTo>
                <a:lnTo>
                  <a:pt x="867128" y="660400"/>
                </a:lnTo>
                <a:lnTo>
                  <a:pt x="895039" y="698500"/>
                </a:lnTo>
                <a:lnTo>
                  <a:pt x="922535" y="749300"/>
                </a:lnTo>
                <a:lnTo>
                  <a:pt x="949785" y="800100"/>
                </a:lnTo>
                <a:lnTo>
                  <a:pt x="976959" y="838200"/>
                </a:lnTo>
                <a:lnTo>
                  <a:pt x="1004228" y="889000"/>
                </a:lnTo>
                <a:lnTo>
                  <a:pt x="1031761" y="927100"/>
                </a:lnTo>
                <a:lnTo>
                  <a:pt x="1059729" y="977900"/>
                </a:lnTo>
                <a:lnTo>
                  <a:pt x="1088301" y="1016000"/>
                </a:lnTo>
                <a:lnTo>
                  <a:pt x="1111984" y="1066800"/>
                </a:lnTo>
                <a:lnTo>
                  <a:pt x="1115782" y="1104900"/>
                </a:lnTo>
                <a:lnTo>
                  <a:pt x="1101461" y="1143000"/>
                </a:lnTo>
                <a:lnTo>
                  <a:pt x="1070787" y="1181100"/>
                </a:lnTo>
                <a:lnTo>
                  <a:pt x="1037708" y="1219200"/>
                </a:lnTo>
                <a:lnTo>
                  <a:pt x="1005297" y="1257300"/>
                </a:lnTo>
                <a:lnTo>
                  <a:pt x="973580" y="1295400"/>
                </a:lnTo>
                <a:lnTo>
                  <a:pt x="942582" y="1346200"/>
                </a:lnTo>
                <a:lnTo>
                  <a:pt x="912327" y="1384300"/>
                </a:lnTo>
                <a:lnTo>
                  <a:pt x="882841" y="1422400"/>
                </a:lnTo>
                <a:lnTo>
                  <a:pt x="854150" y="1473200"/>
                </a:lnTo>
                <a:lnTo>
                  <a:pt x="826277" y="1511300"/>
                </a:lnTo>
                <a:lnTo>
                  <a:pt x="799249" y="1562100"/>
                </a:lnTo>
                <a:lnTo>
                  <a:pt x="767772" y="1600200"/>
                </a:lnTo>
                <a:lnTo>
                  <a:pt x="734202" y="1625600"/>
                </a:lnTo>
                <a:lnTo>
                  <a:pt x="693103" y="1638300"/>
                </a:lnTo>
                <a:lnTo>
                  <a:pt x="1746363" y="1638300"/>
                </a:lnTo>
                <a:lnTo>
                  <a:pt x="1781188" y="1612900"/>
                </a:lnTo>
                <a:lnTo>
                  <a:pt x="1817329" y="1587500"/>
                </a:lnTo>
                <a:lnTo>
                  <a:pt x="1854756" y="1562100"/>
                </a:lnTo>
                <a:lnTo>
                  <a:pt x="1893437" y="1536700"/>
                </a:lnTo>
                <a:lnTo>
                  <a:pt x="1933345" y="1511300"/>
                </a:lnTo>
                <a:lnTo>
                  <a:pt x="1974448" y="1485900"/>
                </a:lnTo>
                <a:lnTo>
                  <a:pt x="2016717" y="1473200"/>
                </a:lnTo>
                <a:lnTo>
                  <a:pt x="2060122" y="1447800"/>
                </a:lnTo>
                <a:lnTo>
                  <a:pt x="2196854" y="1409700"/>
                </a:lnTo>
                <a:lnTo>
                  <a:pt x="2293141" y="1384300"/>
                </a:lnTo>
                <a:lnTo>
                  <a:pt x="2342735" y="1384300"/>
                </a:lnTo>
                <a:lnTo>
                  <a:pt x="2393256" y="1371600"/>
                </a:lnTo>
                <a:lnTo>
                  <a:pt x="4662541" y="1371600"/>
                </a:lnTo>
                <a:lnTo>
                  <a:pt x="4618881" y="1308100"/>
                </a:lnTo>
                <a:lnTo>
                  <a:pt x="4592724" y="1257300"/>
                </a:lnTo>
                <a:lnTo>
                  <a:pt x="4514310" y="1143000"/>
                </a:lnTo>
                <a:lnTo>
                  <a:pt x="4506601" y="1130300"/>
                </a:lnTo>
                <a:lnTo>
                  <a:pt x="3865118" y="1130300"/>
                </a:lnTo>
                <a:lnTo>
                  <a:pt x="3819568" y="1092200"/>
                </a:lnTo>
                <a:lnTo>
                  <a:pt x="3774496" y="1066800"/>
                </a:lnTo>
                <a:lnTo>
                  <a:pt x="3685689" y="1003300"/>
                </a:lnTo>
                <a:lnTo>
                  <a:pt x="3598502" y="952500"/>
                </a:lnTo>
                <a:lnTo>
                  <a:pt x="3555456" y="914400"/>
                </a:lnTo>
                <a:lnTo>
                  <a:pt x="3428218" y="838200"/>
                </a:lnTo>
                <a:lnTo>
                  <a:pt x="3386358" y="800100"/>
                </a:lnTo>
                <a:lnTo>
                  <a:pt x="3344735" y="774700"/>
                </a:lnTo>
                <a:lnTo>
                  <a:pt x="3329172" y="749300"/>
                </a:lnTo>
                <a:lnTo>
                  <a:pt x="3318432" y="723900"/>
                </a:lnTo>
                <a:lnTo>
                  <a:pt x="3313261" y="698500"/>
                </a:lnTo>
                <a:lnTo>
                  <a:pt x="3314407" y="673100"/>
                </a:lnTo>
                <a:lnTo>
                  <a:pt x="3316832" y="660400"/>
                </a:lnTo>
                <a:lnTo>
                  <a:pt x="1874891" y="660400"/>
                </a:lnTo>
                <a:lnTo>
                  <a:pt x="1841123" y="647700"/>
                </a:lnTo>
                <a:lnTo>
                  <a:pt x="1812401" y="635000"/>
                </a:lnTo>
                <a:lnTo>
                  <a:pt x="1786407" y="596900"/>
                </a:lnTo>
                <a:lnTo>
                  <a:pt x="1762144" y="558800"/>
                </a:lnTo>
                <a:lnTo>
                  <a:pt x="1737413" y="520700"/>
                </a:lnTo>
                <a:lnTo>
                  <a:pt x="1712243" y="469900"/>
                </a:lnTo>
                <a:lnTo>
                  <a:pt x="1686666" y="431800"/>
                </a:lnTo>
                <a:lnTo>
                  <a:pt x="1660712" y="393700"/>
                </a:lnTo>
                <a:lnTo>
                  <a:pt x="1634411" y="355600"/>
                </a:lnTo>
                <a:lnTo>
                  <a:pt x="1580890" y="266700"/>
                </a:lnTo>
                <a:lnTo>
                  <a:pt x="1553732" y="228600"/>
                </a:lnTo>
                <a:lnTo>
                  <a:pt x="1526349" y="190500"/>
                </a:lnTo>
                <a:close/>
              </a:path>
              <a:path w="4945380" h="4940300">
                <a:moveTo>
                  <a:pt x="4330496" y="838200"/>
                </a:moveTo>
                <a:lnTo>
                  <a:pt x="3865118" y="1130300"/>
                </a:lnTo>
                <a:lnTo>
                  <a:pt x="4506601" y="1130300"/>
                </a:lnTo>
                <a:lnTo>
                  <a:pt x="4383259" y="927100"/>
                </a:lnTo>
                <a:lnTo>
                  <a:pt x="4330496" y="838200"/>
                </a:lnTo>
                <a:close/>
              </a:path>
              <a:path w="4945380" h="4940300">
                <a:moveTo>
                  <a:pt x="2630855" y="0"/>
                </a:moveTo>
                <a:lnTo>
                  <a:pt x="2618443" y="63500"/>
                </a:lnTo>
                <a:lnTo>
                  <a:pt x="2606409" y="114300"/>
                </a:lnTo>
                <a:lnTo>
                  <a:pt x="2594600" y="165100"/>
                </a:lnTo>
                <a:lnTo>
                  <a:pt x="2582863" y="215900"/>
                </a:lnTo>
                <a:lnTo>
                  <a:pt x="2571045" y="266700"/>
                </a:lnTo>
                <a:lnTo>
                  <a:pt x="2558991" y="317500"/>
                </a:lnTo>
                <a:lnTo>
                  <a:pt x="2546549" y="368300"/>
                </a:lnTo>
                <a:lnTo>
                  <a:pt x="2533564" y="419100"/>
                </a:lnTo>
                <a:lnTo>
                  <a:pt x="2519883" y="469900"/>
                </a:lnTo>
                <a:lnTo>
                  <a:pt x="2484523" y="520700"/>
                </a:lnTo>
                <a:lnTo>
                  <a:pt x="2430208" y="558800"/>
                </a:lnTo>
                <a:lnTo>
                  <a:pt x="2379061" y="571500"/>
                </a:lnTo>
                <a:lnTo>
                  <a:pt x="2327760" y="571500"/>
                </a:lnTo>
                <a:lnTo>
                  <a:pt x="2173282" y="609600"/>
                </a:lnTo>
                <a:lnTo>
                  <a:pt x="2121716" y="609600"/>
                </a:lnTo>
                <a:lnTo>
                  <a:pt x="2018685" y="635000"/>
                </a:lnTo>
                <a:lnTo>
                  <a:pt x="1967290" y="635000"/>
                </a:lnTo>
                <a:lnTo>
                  <a:pt x="1916023" y="647700"/>
                </a:lnTo>
                <a:lnTo>
                  <a:pt x="1874891" y="660400"/>
                </a:lnTo>
                <a:lnTo>
                  <a:pt x="3316832" y="660400"/>
                </a:lnTo>
                <a:lnTo>
                  <a:pt x="3324104" y="622300"/>
                </a:lnTo>
                <a:lnTo>
                  <a:pt x="3334692" y="571500"/>
                </a:lnTo>
                <a:lnTo>
                  <a:pt x="3345879" y="520700"/>
                </a:lnTo>
                <a:lnTo>
                  <a:pt x="3368882" y="431800"/>
                </a:lnTo>
                <a:lnTo>
                  <a:pt x="3380114" y="381000"/>
                </a:lnTo>
                <a:lnTo>
                  <a:pt x="3390776" y="330200"/>
                </a:lnTo>
                <a:lnTo>
                  <a:pt x="3400577" y="279400"/>
                </a:lnTo>
                <a:lnTo>
                  <a:pt x="3401071" y="254000"/>
                </a:lnTo>
                <a:lnTo>
                  <a:pt x="3395071" y="215900"/>
                </a:lnTo>
                <a:lnTo>
                  <a:pt x="3384643" y="190500"/>
                </a:lnTo>
                <a:lnTo>
                  <a:pt x="3371850" y="177800"/>
                </a:lnTo>
                <a:lnTo>
                  <a:pt x="3177836" y="127000"/>
                </a:lnTo>
                <a:lnTo>
                  <a:pt x="3129070" y="127000"/>
                </a:lnTo>
                <a:lnTo>
                  <a:pt x="2630855" y="0"/>
                </a:lnTo>
                <a:close/>
              </a:path>
            </a:pathLst>
          </a:custGeom>
          <a:solidFill>
            <a:srgbClr val="A4A6AD">
              <a:alpha val="50000"/>
            </a:srgbClr>
          </a:solidFill>
        </p:spPr>
        <p:txBody>
          <a:bodyPr wrap="square" lIns="0" tIns="0" rIns="0" bIns="0" rtlCol="0"/>
          <a:lstStyle/>
          <a:p>
            <a:pPr marL="0" marR="0" lvl="0" indent="0" algn="l" defTabSz="792956" rtl="0" eaLnBrk="1" fontAlgn="auto" latinLnBrk="0" hangingPunct="1">
              <a:lnSpc>
                <a:spcPct val="100000"/>
              </a:lnSpc>
              <a:spcBef>
                <a:spcPts val="0"/>
              </a:spcBef>
              <a:spcAft>
                <a:spcPts val="0"/>
              </a:spcAft>
              <a:buClrTx/>
              <a:buSzTx/>
              <a:buFontTx/>
              <a:buNone/>
              <a:tabLst/>
              <a:defRPr/>
            </a:pPr>
            <a:endParaRPr kumimoji="0" sz="1560" b="0" i="0" u="none" strike="noStrike" kern="1200" cap="none" spc="0" normalizeH="0" baseline="0" noProof="0">
              <a:ln>
                <a:noFill/>
              </a:ln>
              <a:solidFill>
                <a:prstClr val="black"/>
              </a:solidFill>
              <a:effectLst/>
              <a:uLnTx/>
              <a:uFillTx/>
              <a:latin typeface="Calibri"/>
              <a:ea typeface="+mn-ea"/>
              <a:cs typeface="+mn-cs"/>
            </a:endParaRPr>
          </a:p>
        </p:txBody>
      </p:sp>
      <p:sp>
        <p:nvSpPr>
          <p:cNvPr id="18" name="bk object 18"/>
          <p:cNvSpPr/>
          <p:nvPr/>
        </p:nvSpPr>
        <p:spPr>
          <a:xfrm>
            <a:off x="1" y="3647764"/>
            <a:ext cx="4865216" cy="3207886"/>
          </a:xfrm>
          <a:custGeom>
            <a:avLst/>
            <a:gdLst/>
            <a:ahLst/>
            <a:cxnLst/>
            <a:rect l="l" t="t" r="r" b="b"/>
            <a:pathLst>
              <a:path w="4267200" h="3537584">
                <a:moveTo>
                  <a:pt x="978345" y="139777"/>
                </a:moveTo>
                <a:lnTo>
                  <a:pt x="942563" y="143745"/>
                </a:lnTo>
                <a:lnTo>
                  <a:pt x="899956" y="166141"/>
                </a:lnTo>
                <a:lnTo>
                  <a:pt x="858636" y="193178"/>
                </a:lnTo>
                <a:lnTo>
                  <a:pt x="817044" y="219803"/>
                </a:lnTo>
                <a:lnTo>
                  <a:pt x="775235" y="246101"/>
                </a:lnTo>
                <a:lnTo>
                  <a:pt x="564893" y="375658"/>
                </a:lnTo>
                <a:lnTo>
                  <a:pt x="0" y="730949"/>
                </a:lnTo>
                <a:lnTo>
                  <a:pt x="0" y="849254"/>
                </a:lnTo>
                <a:lnTo>
                  <a:pt x="28022" y="884868"/>
                </a:lnTo>
                <a:lnTo>
                  <a:pt x="53198" y="921787"/>
                </a:lnTo>
                <a:lnTo>
                  <a:pt x="74338" y="958809"/>
                </a:lnTo>
                <a:lnTo>
                  <a:pt x="91204" y="995946"/>
                </a:lnTo>
                <a:lnTo>
                  <a:pt x="103558" y="1033206"/>
                </a:lnTo>
                <a:lnTo>
                  <a:pt x="111164" y="1070600"/>
                </a:lnTo>
                <a:lnTo>
                  <a:pt x="113782" y="1108138"/>
                </a:lnTo>
                <a:lnTo>
                  <a:pt x="111175" y="1145829"/>
                </a:lnTo>
                <a:lnTo>
                  <a:pt x="103106" y="1183684"/>
                </a:lnTo>
                <a:lnTo>
                  <a:pt x="89336" y="1221713"/>
                </a:lnTo>
                <a:lnTo>
                  <a:pt x="69628" y="1259926"/>
                </a:lnTo>
                <a:lnTo>
                  <a:pt x="43745" y="1298332"/>
                </a:lnTo>
                <a:lnTo>
                  <a:pt x="11448" y="1336942"/>
                </a:lnTo>
                <a:lnTo>
                  <a:pt x="0" y="1348354"/>
                </a:lnTo>
                <a:lnTo>
                  <a:pt x="0" y="3537332"/>
                </a:lnTo>
                <a:lnTo>
                  <a:pt x="4022315" y="3537332"/>
                </a:lnTo>
                <a:lnTo>
                  <a:pt x="4051413" y="3412553"/>
                </a:lnTo>
                <a:lnTo>
                  <a:pt x="1757434" y="3412553"/>
                </a:lnTo>
                <a:lnTo>
                  <a:pt x="1710322" y="3412160"/>
                </a:lnTo>
                <a:lnTo>
                  <a:pt x="1663815" y="3409280"/>
                </a:lnTo>
                <a:lnTo>
                  <a:pt x="1617974" y="3403973"/>
                </a:lnTo>
                <a:lnTo>
                  <a:pt x="1572860" y="3396300"/>
                </a:lnTo>
                <a:lnTo>
                  <a:pt x="1528535" y="3386322"/>
                </a:lnTo>
                <a:lnTo>
                  <a:pt x="1485059" y="3374100"/>
                </a:lnTo>
                <a:lnTo>
                  <a:pt x="1442496" y="3359694"/>
                </a:lnTo>
                <a:lnTo>
                  <a:pt x="1400905" y="3343166"/>
                </a:lnTo>
                <a:lnTo>
                  <a:pt x="1360349" y="3324575"/>
                </a:lnTo>
                <a:lnTo>
                  <a:pt x="1320888" y="3303984"/>
                </a:lnTo>
                <a:lnTo>
                  <a:pt x="1282584" y="3281453"/>
                </a:lnTo>
                <a:lnTo>
                  <a:pt x="1245499" y="3257042"/>
                </a:lnTo>
                <a:lnTo>
                  <a:pt x="1209693" y="3230812"/>
                </a:lnTo>
                <a:lnTo>
                  <a:pt x="1175228" y="3202825"/>
                </a:lnTo>
                <a:lnTo>
                  <a:pt x="1142165" y="3173141"/>
                </a:lnTo>
                <a:lnTo>
                  <a:pt x="1110567" y="3141821"/>
                </a:lnTo>
                <a:lnTo>
                  <a:pt x="1080493" y="3108925"/>
                </a:lnTo>
                <a:lnTo>
                  <a:pt x="1052006" y="3074515"/>
                </a:lnTo>
                <a:lnTo>
                  <a:pt x="1025167" y="3038651"/>
                </a:lnTo>
                <a:lnTo>
                  <a:pt x="1000037" y="3001395"/>
                </a:lnTo>
                <a:lnTo>
                  <a:pt x="976678" y="2962806"/>
                </a:lnTo>
                <a:lnTo>
                  <a:pt x="955151" y="2922946"/>
                </a:lnTo>
                <a:lnTo>
                  <a:pt x="935517" y="2881876"/>
                </a:lnTo>
                <a:lnTo>
                  <a:pt x="917838" y="2839656"/>
                </a:lnTo>
                <a:lnTo>
                  <a:pt x="902174" y="2796348"/>
                </a:lnTo>
                <a:lnTo>
                  <a:pt x="888589" y="2752011"/>
                </a:lnTo>
                <a:lnTo>
                  <a:pt x="877142" y="2706707"/>
                </a:lnTo>
                <a:lnTo>
                  <a:pt x="867895" y="2660497"/>
                </a:lnTo>
                <a:lnTo>
                  <a:pt x="860910" y="2613442"/>
                </a:lnTo>
                <a:lnTo>
                  <a:pt x="856247" y="2565602"/>
                </a:lnTo>
                <a:lnTo>
                  <a:pt x="853969" y="2517038"/>
                </a:lnTo>
                <a:lnTo>
                  <a:pt x="854334" y="2470201"/>
                </a:lnTo>
                <a:lnTo>
                  <a:pt x="857429" y="2423805"/>
                </a:lnTo>
                <a:lnTo>
                  <a:pt x="863177" y="2377930"/>
                </a:lnTo>
                <a:lnTo>
                  <a:pt x="871499" y="2332654"/>
                </a:lnTo>
                <a:lnTo>
                  <a:pt x="882318" y="2288056"/>
                </a:lnTo>
                <a:lnTo>
                  <a:pt x="895556" y="2244215"/>
                </a:lnTo>
                <a:lnTo>
                  <a:pt x="911135" y="2201210"/>
                </a:lnTo>
                <a:lnTo>
                  <a:pt x="928978" y="2159119"/>
                </a:lnTo>
                <a:lnTo>
                  <a:pt x="949035" y="2117968"/>
                </a:lnTo>
                <a:lnTo>
                  <a:pt x="971141" y="2077995"/>
                </a:lnTo>
                <a:lnTo>
                  <a:pt x="995306" y="2039120"/>
                </a:lnTo>
                <a:lnTo>
                  <a:pt x="1021423" y="2001474"/>
                </a:lnTo>
                <a:lnTo>
                  <a:pt x="1049413" y="1965136"/>
                </a:lnTo>
                <a:lnTo>
                  <a:pt x="1079201" y="1930185"/>
                </a:lnTo>
                <a:lnTo>
                  <a:pt x="1110706" y="1896700"/>
                </a:lnTo>
                <a:lnTo>
                  <a:pt x="1143852" y="1864759"/>
                </a:lnTo>
                <a:lnTo>
                  <a:pt x="1178560" y="1834442"/>
                </a:lnTo>
                <a:lnTo>
                  <a:pt x="1214754" y="1805827"/>
                </a:lnTo>
                <a:lnTo>
                  <a:pt x="1252424" y="1778947"/>
                </a:lnTo>
                <a:lnTo>
                  <a:pt x="1291284" y="1754017"/>
                </a:lnTo>
                <a:lnTo>
                  <a:pt x="1331465" y="1730981"/>
                </a:lnTo>
                <a:lnTo>
                  <a:pt x="1372819" y="1709961"/>
                </a:lnTo>
                <a:lnTo>
                  <a:pt x="1415269" y="1691037"/>
                </a:lnTo>
                <a:lnTo>
                  <a:pt x="1458736" y="1674288"/>
                </a:lnTo>
                <a:lnTo>
                  <a:pt x="1503144" y="1659793"/>
                </a:lnTo>
                <a:lnTo>
                  <a:pt x="1548413" y="1647629"/>
                </a:lnTo>
                <a:lnTo>
                  <a:pt x="1594467" y="1637877"/>
                </a:lnTo>
                <a:lnTo>
                  <a:pt x="1641227" y="1630614"/>
                </a:lnTo>
                <a:lnTo>
                  <a:pt x="1688616" y="1625919"/>
                </a:lnTo>
                <a:lnTo>
                  <a:pt x="1736556" y="1623872"/>
                </a:lnTo>
                <a:lnTo>
                  <a:pt x="4070475" y="1623872"/>
                </a:lnTo>
                <a:lnTo>
                  <a:pt x="3625807" y="904814"/>
                </a:lnTo>
                <a:lnTo>
                  <a:pt x="3156292" y="904814"/>
                </a:lnTo>
                <a:lnTo>
                  <a:pt x="3123519" y="898331"/>
                </a:lnTo>
                <a:lnTo>
                  <a:pt x="3087260" y="880424"/>
                </a:lnTo>
                <a:lnTo>
                  <a:pt x="3043435" y="850988"/>
                </a:lnTo>
                <a:lnTo>
                  <a:pt x="2987963" y="809917"/>
                </a:lnTo>
                <a:lnTo>
                  <a:pt x="2962592" y="791473"/>
                </a:lnTo>
                <a:lnTo>
                  <a:pt x="2936502" y="773895"/>
                </a:lnTo>
                <a:lnTo>
                  <a:pt x="2909660" y="757605"/>
                </a:lnTo>
                <a:lnTo>
                  <a:pt x="2882032" y="743026"/>
                </a:lnTo>
                <a:lnTo>
                  <a:pt x="2843819" y="717313"/>
                </a:lnTo>
                <a:lnTo>
                  <a:pt x="2822869" y="685787"/>
                </a:lnTo>
                <a:lnTo>
                  <a:pt x="2817245" y="647803"/>
                </a:lnTo>
                <a:lnTo>
                  <a:pt x="2825009" y="602716"/>
                </a:lnTo>
                <a:lnTo>
                  <a:pt x="2837345" y="557669"/>
                </a:lnTo>
                <a:lnTo>
                  <a:pt x="2849087" y="512359"/>
                </a:lnTo>
                <a:lnTo>
                  <a:pt x="2860413" y="466744"/>
                </a:lnTo>
                <a:lnTo>
                  <a:pt x="2861910" y="460538"/>
                </a:lnTo>
                <a:lnTo>
                  <a:pt x="1335681" y="460538"/>
                </a:lnTo>
                <a:lnTo>
                  <a:pt x="1292431" y="457950"/>
                </a:lnTo>
                <a:lnTo>
                  <a:pt x="1252732" y="449332"/>
                </a:lnTo>
                <a:lnTo>
                  <a:pt x="1216330" y="434977"/>
                </a:lnTo>
                <a:lnTo>
                  <a:pt x="1182974" y="415175"/>
                </a:lnTo>
                <a:lnTo>
                  <a:pt x="1152411" y="390221"/>
                </a:lnTo>
                <a:lnTo>
                  <a:pt x="1124391" y="360406"/>
                </a:lnTo>
                <a:lnTo>
                  <a:pt x="1098660" y="326023"/>
                </a:lnTo>
                <a:lnTo>
                  <a:pt x="1074966" y="287363"/>
                </a:lnTo>
                <a:lnTo>
                  <a:pt x="1053058" y="244720"/>
                </a:lnTo>
                <a:lnTo>
                  <a:pt x="1032683" y="198386"/>
                </a:lnTo>
                <a:lnTo>
                  <a:pt x="1008114" y="157052"/>
                </a:lnTo>
                <a:lnTo>
                  <a:pt x="978345" y="139777"/>
                </a:lnTo>
                <a:close/>
              </a:path>
              <a:path w="4267200" h="3537584">
                <a:moveTo>
                  <a:pt x="4070475" y="1623872"/>
                </a:moveTo>
                <a:lnTo>
                  <a:pt x="1736556" y="1623872"/>
                </a:lnTo>
                <a:lnTo>
                  <a:pt x="1783822" y="1624444"/>
                </a:lnTo>
                <a:lnTo>
                  <a:pt x="1830512" y="1627495"/>
                </a:lnTo>
                <a:lnTo>
                  <a:pt x="1876562" y="1632963"/>
                </a:lnTo>
                <a:lnTo>
                  <a:pt x="1921907" y="1640785"/>
                </a:lnTo>
                <a:lnTo>
                  <a:pt x="1966484" y="1650900"/>
                </a:lnTo>
                <a:lnTo>
                  <a:pt x="2010230" y="1663245"/>
                </a:lnTo>
                <a:lnTo>
                  <a:pt x="2053081" y="1677757"/>
                </a:lnTo>
                <a:lnTo>
                  <a:pt x="2094973" y="1694375"/>
                </a:lnTo>
                <a:lnTo>
                  <a:pt x="2135843" y="1713037"/>
                </a:lnTo>
                <a:lnTo>
                  <a:pt x="2175627" y="1733679"/>
                </a:lnTo>
                <a:lnTo>
                  <a:pt x="2214261" y="1756241"/>
                </a:lnTo>
                <a:lnTo>
                  <a:pt x="2251682" y="1780659"/>
                </a:lnTo>
                <a:lnTo>
                  <a:pt x="2287825" y="1806872"/>
                </a:lnTo>
                <a:lnTo>
                  <a:pt x="2322629" y="1834817"/>
                </a:lnTo>
                <a:lnTo>
                  <a:pt x="2356028" y="1864431"/>
                </a:lnTo>
                <a:lnTo>
                  <a:pt x="2387959" y="1895654"/>
                </a:lnTo>
                <a:lnTo>
                  <a:pt x="2418359" y="1928422"/>
                </a:lnTo>
                <a:lnTo>
                  <a:pt x="2447164" y="1962673"/>
                </a:lnTo>
                <a:lnTo>
                  <a:pt x="2474310" y="1998345"/>
                </a:lnTo>
                <a:lnTo>
                  <a:pt x="2499733" y="2035377"/>
                </a:lnTo>
                <a:lnTo>
                  <a:pt x="2523371" y="2073704"/>
                </a:lnTo>
                <a:lnTo>
                  <a:pt x="2545159" y="2113266"/>
                </a:lnTo>
                <a:lnTo>
                  <a:pt x="2565033" y="2154000"/>
                </a:lnTo>
                <a:lnTo>
                  <a:pt x="2582931" y="2195844"/>
                </a:lnTo>
                <a:lnTo>
                  <a:pt x="2598788" y="2238736"/>
                </a:lnTo>
                <a:lnTo>
                  <a:pt x="2612541" y="2282612"/>
                </a:lnTo>
                <a:lnTo>
                  <a:pt x="2624156" y="2327561"/>
                </a:lnTo>
                <a:lnTo>
                  <a:pt x="2633479" y="2373073"/>
                </a:lnTo>
                <a:lnTo>
                  <a:pt x="2640537" y="2419533"/>
                </a:lnTo>
                <a:lnTo>
                  <a:pt x="2645247" y="2466937"/>
                </a:lnTo>
                <a:lnTo>
                  <a:pt x="2647514" y="2514600"/>
                </a:lnTo>
                <a:lnTo>
                  <a:pt x="2647223" y="2560626"/>
                </a:lnTo>
                <a:lnTo>
                  <a:pt x="2644390" y="2606167"/>
                </a:lnTo>
                <a:lnTo>
                  <a:pt x="2639082" y="2651156"/>
                </a:lnTo>
                <a:lnTo>
                  <a:pt x="2631368" y="2695525"/>
                </a:lnTo>
                <a:lnTo>
                  <a:pt x="2621312" y="2739206"/>
                </a:lnTo>
                <a:lnTo>
                  <a:pt x="2608982" y="2782133"/>
                </a:lnTo>
                <a:lnTo>
                  <a:pt x="2594446" y="2824237"/>
                </a:lnTo>
                <a:lnTo>
                  <a:pt x="2577770" y="2865452"/>
                </a:lnTo>
                <a:lnTo>
                  <a:pt x="2559020" y="2905709"/>
                </a:lnTo>
                <a:lnTo>
                  <a:pt x="2538264" y="2944941"/>
                </a:lnTo>
                <a:lnTo>
                  <a:pt x="2515569" y="2983081"/>
                </a:lnTo>
                <a:lnTo>
                  <a:pt x="2491002" y="3020061"/>
                </a:lnTo>
                <a:lnTo>
                  <a:pt x="2464629" y="3055814"/>
                </a:lnTo>
                <a:lnTo>
                  <a:pt x="2436517" y="3090272"/>
                </a:lnTo>
                <a:lnTo>
                  <a:pt x="2406734" y="3123368"/>
                </a:lnTo>
                <a:lnTo>
                  <a:pt x="2375345" y="3155034"/>
                </a:lnTo>
                <a:lnTo>
                  <a:pt x="2342419" y="3185203"/>
                </a:lnTo>
                <a:lnTo>
                  <a:pt x="2308022" y="3213807"/>
                </a:lnTo>
                <a:lnTo>
                  <a:pt x="2272221" y="3240778"/>
                </a:lnTo>
                <a:lnTo>
                  <a:pt x="2235082" y="3266050"/>
                </a:lnTo>
                <a:lnTo>
                  <a:pt x="2196673" y="3289555"/>
                </a:lnTo>
                <a:lnTo>
                  <a:pt x="2157061" y="3311225"/>
                </a:lnTo>
                <a:lnTo>
                  <a:pt x="2116312" y="3330992"/>
                </a:lnTo>
                <a:lnTo>
                  <a:pt x="2074494" y="3348790"/>
                </a:lnTo>
                <a:lnTo>
                  <a:pt x="2031672" y="3364551"/>
                </a:lnTo>
                <a:lnTo>
                  <a:pt x="1987915" y="3378207"/>
                </a:lnTo>
                <a:lnTo>
                  <a:pt x="1943289" y="3389690"/>
                </a:lnTo>
                <a:lnTo>
                  <a:pt x="1897861" y="3398934"/>
                </a:lnTo>
                <a:lnTo>
                  <a:pt x="1851698" y="3405871"/>
                </a:lnTo>
                <a:lnTo>
                  <a:pt x="1804867" y="3410433"/>
                </a:lnTo>
                <a:lnTo>
                  <a:pt x="1757434" y="3412553"/>
                </a:lnTo>
                <a:lnTo>
                  <a:pt x="4051413" y="3412553"/>
                </a:lnTo>
                <a:lnTo>
                  <a:pt x="4266675" y="2489466"/>
                </a:lnTo>
                <a:lnTo>
                  <a:pt x="4243133" y="2481151"/>
                </a:lnTo>
                <a:lnTo>
                  <a:pt x="4222065" y="2473164"/>
                </a:lnTo>
                <a:lnTo>
                  <a:pt x="4202565" y="2466937"/>
                </a:lnTo>
                <a:lnTo>
                  <a:pt x="4183731" y="2463901"/>
                </a:lnTo>
                <a:lnTo>
                  <a:pt x="4131089" y="2459397"/>
                </a:lnTo>
                <a:lnTo>
                  <a:pt x="4082174" y="2451432"/>
                </a:lnTo>
                <a:lnTo>
                  <a:pt x="4037044" y="2439947"/>
                </a:lnTo>
                <a:lnTo>
                  <a:pt x="3995758" y="2424879"/>
                </a:lnTo>
                <a:lnTo>
                  <a:pt x="3958376" y="2406168"/>
                </a:lnTo>
                <a:lnTo>
                  <a:pt x="3924956" y="2383752"/>
                </a:lnTo>
                <a:lnTo>
                  <a:pt x="3895557" y="2357570"/>
                </a:lnTo>
                <a:lnTo>
                  <a:pt x="3870238" y="2327561"/>
                </a:lnTo>
                <a:lnTo>
                  <a:pt x="3849058" y="2293664"/>
                </a:lnTo>
                <a:lnTo>
                  <a:pt x="3832076" y="2255818"/>
                </a:lnTo>
                <a:lnTo>
                  <a:pt x="3819351" y="2213960"/>
                </a:lnTo>
                <a:lnTo>
                  <a:pt x="3810941" y="2168031"/>
                </a:lnTo>
                <a:lnTo>
                  <a:pt x="3806910" y="2118021"/>
                </a:lnTo>
                <a:lnTo>
                  <a:pt x="3807303" y="2063711"/>
                </a:lnTo>
                <a:lnTo>
                  <a:pt x="3807468" y="2060079"/>
                </a:lnTo>
                <a:lnTo>
                  <a:pt x="3803696" y="2055533"/>
                </a:lnTo>
                <a:lnTo>
                  <a:pt x="3804903" y="2052777"/>
                </a:lnTo>
                <a:lnTo>
                  <a:pt x="3816691" y="2020832"/>
                </a:lnTo>
                <a:lnTo>
                  <a:pt x="3827809" y="1987870"/>
                </a:lnTo>
                <a:lnTo>
                  <a:pt x="3841377" y="1958104"/>
                </a:lnTo>
                <a:lnTo>
                  <a:pt x="3898613" y="1908258"/>
                </a:lnTo>
                <a:lnTo>
                  <a:pt x="3937832" y="1881883"/>
                </a:lnTo>
                <a:lnTo>
                  <a:pt x="3978139" y="1856193"/>
                </a:lnTo>
                <a:lnTo>
                  <a:pt x="4019498" y="1830760"/>
                </a:lnTo>
                <a:lnTo>
                  <a:pt x="4105229" y="1778947"/>
                </a:lnTo>
                <a:lnTo>
                  <a:pt x="4149530" y="1751710"/>
                </a:lnTo>
                <a:lnTo>
                  <a:pt x="4070475" y="1623872"/>
                </a:lnTo>
                <a:close/>
              </a:path>
              <a:path w="4267200" h="3537584">
                <a:moveTo>
                  <a:pt x="3508447" y="715035"/>
                </a:moveTo>
                <a:lnTo>
                  <a:pt x="3417267" y="768110"/>
                </a:lnTo>
                <a:lnTo>
                  <a:pt x="3374955" y="793164"/>
                </a:lnTo>
                <a:lnTo>
                  <a:pt x="3334127" y="818641"/>
                </a:lnTo>
                <a:lnTo>
                  <a:pt x="3274496" y="856788"/>
                </a:lnTo>
                <a:lnTo>
                  <a:pt x="3227700" y="883937"/>
                </a:lnTo>
                <a:lnTo>
                  <a:pt x="3189659" y="899981"/>
                </a:lnTo>
                <a:lnTo>
                  <a:pt x="3156292" y="904814"/>
                </a:lnTo>
                <a:lnTo>
                  <a:pt x="3625807" y="904814"/>
                </a:lnTo>
                <a:lnTo>
                  <a:pt x="3508447" y="715035"/>
                </a:lnTo>
                <a:close/>
              </a:path>
              <a:path w="4267200" h="3537584">
                <a:moveTo>
                  <a:pt x="1713302" y="0"/>
                </a:moveTo>
                <a:lnTo>
                  <a:pt x="1698510" y="57515"/>
                </a:lnTo>
                <a:lnTo>
                  <a:pt x="1683667" y="112233"/>
                </a:lnTo>
                <a:lnTo>
                  <a:pt x="1669935" y="164985"/>
                </a:lnTo>
                <a:lnTo>
                  <a:pt x="1658475" y="216603"/>
                </a:lnTo>
                <a:lnTo>
                  <a:pt x="1650450" y="267919"/>
                </a:lnTo>
                <a:lnTo>
                  <a:pt x="1638240" y="321257"/>
                </a:lnTo>
                <a:lnTo>
                  <a:pt x="1615967" y="359640"/>
                </a:lnTo>
                <a:lnTo>
                  <a:pt x="1583679" y="387483"/>
                </a:lnTo>
                <a:lnTo>
                  <a:pt x="1541424" y="409197"/>
                </a:lnTo>
                <a:lnTo>
                  <a:pt x="1489248" y="429196"/>
                </a:lnTo>
                <a:lnTo>
                  <a:pt x="1433837" y="446453"/>
                </a:lnTo>
                <a:lnTo>
                  <a:pt x="1382732" y="456803"/>
                </a:lnTo>
                <a:lnTo>
                  <a:pt x="1335681" y="460538"/>
                </a:lnTo>
                <a:lnTo>
                  <a:pt x="2861910" y="460538"/>
                </a:lnTo>
                <a:lnTo>
                  <a:pt x="2871502" y="420781"/>
                </a:lnTo>
                <a:lnTo>
                  <a:pt x="2893684" y="327641"/>
                </a:lnTo>
                <a:lnTo>
                  <a:pt x="2905133" y="280377"/>
                </a:lnTo>
                <a:lnTo>
                  <a:pt x="1713302" y="0"/>
                </a:lnTo>
                <a:close/>
              </a:path>
            </a:pathLst>
          </a:custGeom>
          <a:solidFill>
            <a:srgbClr val="76ABAD">
              <a:alpha val="50000"/>
            </a:srgbClr>
          </a:solidFill>
        </p:spPr>
        <p:txBody>
          <a:bodyPr wrap="square" lIns="0" tIns="0" rIns="0" bIns="0" rtlCol="0"/>
          <a:lstStyle/>
          <a:p>
            <a:pPr marL="0" marR="0" lvl="0" indent="0" algn="l" defTabSz="792956" rtl="0" eaLnBrk="1" fontAlgn="auto" latinLnBrk="0" hangingPunct="1">
              <a:lnSpc>
                <a:spcPct val="100000"/>
              </a:lnSpc>
              <a:spcBef>
                <a:spcPts val="0"/>
              </a:spcBef>
              <a:spcAft>
                <a:spcPts val="0"/>
              </a:spcAft>
              <a:buClrTx/>
              <a:buSzTx/>
              <a:buFontTx/>
              <a:buNone/>
              <a:tabLst/>
              <a:defRPr/>
            </a:pPr>
            <a:endParaRPr kumimoji="0" sz="156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1388666" y="234618"/>
            <a:ext cx="9414671" cy="333620"/>
          </a:xfrm>
        </p:spPr>
        <p:txBody>
          <a:bodyPr lIns="0" tIns="0" rIns="0" bIns="0"/>
          <a:lstStyle>
            <a:lvl1pPr>
              <a:defRPr sz="2168" b="1" i="0">
                <a:solidFill>
                  <a:srgbClr val="4F747E"/>
                </a:solidFill>
                <a:latin typeface="FrutigerLTStd-Bold"/>
                <a:cs typeface="FrutigerLTStd-Bold"/>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792956"/>
            <a:endParaRPr lang="en-US" sz="156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792956"/>
            <a:fld id="{1D8BD707-D9CF-40AE-B4C6-C98DA3205C09}" type="datetimeFigureOut">
              <a:rPr lang="en-US" sz="1560" smtClean="0">
                <a:solidFill>
                  <a:prstClr val="black">
                    <a:tint val="75000"/>
                  </a:prstClr>
                </a:solidFill>
              </a:rPr>
              <a:pPr defTabSz="792956"/>
              <a:t>10/10/2018</a:t>
            </a:fld>
            <a:endParaRPr lang="en-US" sz="156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792956"/>
            <a:fld id="{B6F15528-21DE-4FAA-801E-634DDDAF4B2B}" type="slidenum">
              <a:rPr lang="en-US" sz="1560" smtClean="0">
                <a:solidFill>
                  <a:prstClr val="black">
                    <a:tint val="75000"/>
                  </a:prstClr>
                </a:solidFill>
              </a:rPr>
              <a:pPr defTabSz="792956"/>
              <a:t>‹#›</a:t>
            </a:fld>
            <a:endParaRPr lang="en-US" sz="1560">
              <a:solidFill>
                <a:prstClr val="black">
                  <a:tint val="75000"/>
                </a:prstClr>
              </a:solidFill>
            </a:endParaRPr>
          </a:p>
        </p:txBody>
      </p:sp>
    </p:spTree>
    <p:extLst>
      <p:ext uri="{BB962C8B-B14F-4D97-AF65-F5344CB8AC3E}">
        <p14:creationId xmlns:p14="http://schemas.microsoft.com/office/powerpoint/2010/main" xmlns="" val="10222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New-Background-2-3.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xmlns="" val="424480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055A8FC-7624-C54F-9358-3473BF7B741E}"/>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15900" y="185738"/>
            <a:ext cx="11760200" cy="1003300"/>
          </a:xfrm>
          <a:prstGeom prst="rect">
            <a:avLst/>
          </a:prstGeom>
        </p:spPr>
      </p:pic>
      <p:sp>
        <p:nvSpPr>
          <p:cNvPr id="2" name="Title 1">
            <a:extLst>
              <a:ext uri="{FF2B5EF4-FFF2-40B4-BE49-F238E27FC236}">
                <a16:creationId xmlns:a16="http://schemas.microsoft.com/office/drawing/2014/main" xmlns="" id="{181626D3-E4A0-8D41-B8FE-D48BDA5ED9FB}"/>
              </a:ext>
            </a:extLst>
          </p:cNvPr>
          <p:cNvSpPr>
            <a:spLocks noGrp="1"/>
          </p:cNvSpPr>
          <p:nvPr>
            <p:ph type="title"/>
          </p:nvPr>
        </p:nvSpPr>
        <p:spPr>
          <a:xfrm>
            <a:off x="1519518" y="185739"/>
            <a:ext cx="7893424" cy="1003300"/>
          </a:xfrm>
        </p:spPr>
        <p:txBody>
          <a:bodyPr anchor="ctr">
            <a:normAutofit/>
          </a:bodyPr>
          <a:lstStyle>
            <a:lvl1pPr algn="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3126832F-9E23-8E4D-B91E-083895FE66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54156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ACF051C-9D9B-F44D-93FA-90076353E2C5}"/>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519518" y="185739"/>
            <a:ext cx="10452100" cy="1003300"/>
          </a:xfrm>
          <a:prstGeom prst="rect">
            <a:avLst/>
          </a:prstGeom>
        </p:spPr>
      </p:pic>
      <p:sp>
        <p:nvSpPr>
          <p:cNvPr id="4" name="Title 1">
            <a:extLst>
              <a:ext uri="{FF2B5EF4-FFF2-40B4-BE49-F238E27FC236}">
                <a16:creationId xmlns:a16="http://schemas.microsoft.com/office/drawing/2014/main" xmlns="" id="{9BDBB8C1-46FB-1245-A7AC-D227BABB9E3C}"/>
              </a:ext>
            </a:extLst>
          </p:cNvPr>
          <p:cNvSpPr>
            <a:spLocks noGrp="1"/>
          </p:cNvSpPr>
          <p:nvPr>
            <p:ph type="title"/>
          </p:nvPr>
        </p:nvSpPr>
        <p:spPr>
          <a:xfrm>
            <a:off x="1519518" y="185739"/>
            <a:ext cx="7893424" cy="1003300"/>
          </a:xfrm>
        </p:spPr>
        <p:txBody>
          <a:bodyPr anchor="ctr">
            <a:normAutofit/>
          </a:bodyPr>
          <a:lstStyle>
            <a:lvl1pPr algn="r">
              <a:defRPr sz="2800">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B9246104-7408-9845-BA8B-38A084A4F012}"/>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70205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1A0FB-5263-7849-BB51-119450A4F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82EA37D-1E66-2447-9A90-1A2E18A4A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xmlns="" val="329920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2235DB3-4F7E-3449-8C58-7FDB87190062}"/>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15900" y="185738"/>
            <a:ext cx="11760200" cy="1003300"/>
          </a:xfrm>
          <a:prstGeom prst="rect">
            <a:avLst/>
          </a:prstGeom>
        </p:spPr>
      </p:pic>
      <p:sp>
        <p:nvSpPr>
          <p:cNvPr id="2" name="Title 1">
            <a:extLst>
              <a:ext uri="{FF2B5EF4-FFF2-40B4-BE49-F238E27FC236}">
                <a16:creationId xmlns:a16="http://schemas.microsoft.com/office/drawing/2014/main" xmlns="" id="{7987EA36-8D4E-E643-AD63-D102B0BE4325}"/>
              </a:ext>
            </a:extLst>
          </p:cNvPr>
          <p:cNvSpPr>
            <a:spLocks noGrp="1"/>
          </p:cNvSpPr>
          <p:nvPr>
            <p:ph type="title"/>
          </p:nvPr>
        </p:nvSpPr>
        <p:spPr>
          <a:xfrm>
            <a:off x="1519518" y="185739"/>
            <a:ext cx="7906870" cy="1003300"/>
          </a:xfrm>
        </p:spPr>
        <p:txBody>
          <a:bodyPr>
            <a:normAutofit/>
          </a:bodyPr>
          <a:lstStyle>
            <a:lvl1pPr algn="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9846D9F5-5EFE-564A-BC02-06EE4AA8FE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0139223-D807-7944-AFE8-154584089A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756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37DE05B-D722-BD47-89ED-EB63820D1A0A}"/>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15900" y="185738"/>
            <a:ext cx="11760200" cy="1003300"/>
          </a:xfrm>
          <a:prstGeom prst="rect">
            <a:avLst/>
          </a:prstGeom>
        </p:spPr>
      </p:pic>
      <p:sp>
        <p:nvSpPr>
          <p:cNvPr id="2" name="Title 1">
            <a:extLst>
              <a:ext uri="{FF2B5EF4-FFF2-40B4-BE49-F238E27FC236}">
                <a16:creationId xmlns:a16="http://schemas.microsoft.com/office/drawing/2014/main" xmlns="" id="{413A382E-3D66-E047-B7E6-BDDF22A4794B}"/>
              </a:ext>
            </a:extLst>
          </p:cNvPr>
          <p:cNvSpPr>
            <a:spLocks noGrp="1"/>
          </p:cNvSpPr>
          <p:nvPr>
            <p:ph type="title"/>
          </p:nvPr>
        </p:nvSpPr>
        <p:spPr>
          <a:xfrm>
            <a:off x="1519518" y="185739"/>
            <a:ext cx="7920317" cy="1003300"/>
          </a:xfrm>
        </p:spPr>
        <p:txBody>
          <a:bodyPr>
            <a:normAutofit/>
          </a:bodyPr>
          <a:lstStyle>
            <a:lvl1pPr algn="r">
              <a:defRPr sz="2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xmlns="" id="{B277A76E-E334-1A45-A99E-B46FE3074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96AB159-F116-6644-8F6A-B5FEF37864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EB8FF3E-0CFC-D74E-A67A-08DAB3CB5D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7A0AB1B-BA67-B34E-99DD-91C3B5C9B6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54305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554997F-3122-5042-8ECE-AB799B2F3DED}"/>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15900" y="185738"/>
            <a:ext cx="11760200" cy="1003300"/>
          </a:xfrm>
          <a:prstGeom prst="rect">
            <a:avLst/>
          </a:prstGeom>
        </p:spPr>
      </p:pic>
      <p:sp>
        <p:nvSpPr>
          <p:cNvPr id="2" name="Title 1">
            <a:extLst>
              <a:ext uri="{FF2B5EF4-FFF2-40B4-BE49-F238E27FC236}">
                <a16:creationId xmlns:a16="http://schemas.microsoft.com/office/drawing/2014/main" xmlns="" id="{BE9B5597-013E-CD41-91B1-124CB5501BC2}"/>
              </a:ext>
            </a:extLst>
          </p:cNvPr>
          <p:cNvSpPr>
            <a:spLocks noGrp="1"/>
          </p:cNvSpPr>
          <p:nvPr>
            <p:ph type="title"/>
          </p:nvPr>
        </p:nvSpPr>
        <p:spPr>
          <a:xfrm>
            <a:off x="1519519" y="185739"/>
            <a:ext cx="7906870" cy="1003300"/>
          </a:xfrm>
        </p:spPr>
        <p:txBody>
          <a:bodyPr>
            <a:normAutofit/>
          </a:bodyPr>
          <a:lstStyle>
            <a:lvl1pPr algn="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xmlns="" val="193041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082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56566-FB0E-AA46-A167-63DCB6724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29A5B27-247E-5B40-BFCD-54C860D75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7D2D15A-7091-D645-83A4-B040AAB65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37680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4D38356-878B-0549-B729-29DCFD494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585F4984-7DC2-0A4D-9AFB-02298D806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51646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rgbClr val="4366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366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3666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3666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3666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366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733A4-4E9F-D846-8BAE-F64C191CCA4F}"/>
              </a:ext>
            </a:extLst>
          </p:cNvPr>
          <p:cNvSpPr>
            <a:spLocks noGrp="1"/>
          </p:cNvSpPr>
          <p:nvPr>
            <p:ph type="ctrTitle"/>
          </p:nvPr>
        </p:nvSpPr>
        <p:spPr>
          <a:xfrm>
            <a:off x="491951" y="2242123"/>
            <a:ext cx="7504253" cy="1586113"/>
          </a:xfrm>
        </p:spPr>
        <p:txBody>
          <a:bodyPr>
            <a:normAutofit/>
          </a:bodyPr>
          <a:lstStyle/>
          <a:p>
            <a:pPr algn="l"/>
            <a:r>
              <a:rPr lang="en-US" sz="4400" dirty="0">
                <a:solidFill>
                  <a:prstClr val="white"/>
                </a:solidFill>
                <a:latin typeface="Cambria" panose="02040503050406030204" pitchFamily="18" charset="0"/>
              </a:rPr>
              <a:t>FP&amp;M </a:t>
            </a:r>
            <a:r>
              <a:rPr lang="en-US" sz="4400" dirty="0" smtClean="0">
                <a:solidFill>
                  <a:prstClr val="white"/>
                </a:solidFill>
                <a:latin typeface="Cambria" panose="02040503050406030204" pitchFamily="18" charset="0"/>
              </a:rPr>
              <a:t>SETA</a:t>
            </a:r>
            <a:r>
              <a:rPr lang="en-US" sz="4400" dirty="0">
                <a:solidFill>
                  <a:prstClr val="white"/>
                </a:solidFill>
                <a:latin typeface="Cambria" panose="02040503050406030204" pitchFamily="18" charset="0"/>
              </a:rPr>
              <a:t/>
            </a:r>
            <a:br>
              <a:rPr lang="en-US" sz="4400" dirty="0">
                <a:solidFill>
                  <a:prstClr val="white"/>
                </a:solidFill>
                <a:latin typeface="Cambria" panose="02040503050406030204" pitchFamily="18" charset="0"/>
              </a:rPr>
            </a:br>
            <a:endParaRPr lang="en-US" sz="3000" dirty="0">
              <a:latin typeface="Cambria" panose="02040503050406030204" pitchFamily="18" charset="0"/>
            </a:endParaRPr>
          </a:p>
        </p:txBody>
      </p:sp>
      <p:sp>
        <p:nvSpPr>
          <p:cNvPr id="3" name="Subtitle 2">
            <a:extLst>
              <a:ext uri="{FF2B5EF4-FFF2-40B4-BE49-F238E27FC236}">
                <a16:creationId xmlns:a16="http://schemas.microsoft.com/office/drawing/2014/main" xmlns="" id="{9B3D6A1D-2BFD-9040-9381-F106A9033864}"/>
              </a:ext>
            </a:extLst>
          </p:cNvPr>
          <p:cNvSpPr>
            <a:spLocks noGrp="1"/>
          </p:cNvSpPr>
          <p:nvPr>
            <p:ph type="subTitle" idx="1"/>
          </p:nvPr>
        </p:nvSpPr>
        <p:spPr>
          <a:xfrm>
            <a:off x="510740" y="3932557"/>
            <a:ext cx="7504253" cy="1655762"/>
          </a:xfrm>
        </p:spPr>
        <p:txBody>
          <a:bodyPr anchor="ctr">
            <a:noAutofit/>
          </a:bodyPr>
          <a:lstStyle/>
          <a:p>
            <a:pPr algn="l"/>
            <a:r>
              <a:rPr lang="en-ZA" sz="4000" b="1" dirty="0" smtClean="0">
                <a:solidFill>
                  <a:prstClr val="white"/>
                </a:solidFill>
                <a:cs typeface="Aparajita" panose="020B0604020202020204" pitchFamily="34" charset="0"/>
              </a:rPr>
              <a:t>Presentation to Parliament SA –</a:t>
            </a:r>
          </a:p>
          <a:p>
            <a:pPr algn="l"/>
            <a:r>
              <a:rPr lang="en-ZA" sz="4000" b="1" dirty="0" smtClean="0">
                <a:solidFill>
                  <a:prstClr val="white"/>
                </a:solidFill>
                <a:cs typeface="Aparajita" panose="020B0604020202020204" pitchFamily="34" charset="0"/>
              </a:rPr>
              <a:t>AGSA Audit Outcome – 2017/18</a:t>
            </a:r>
            <a:endParaRPr lang="en-ZA" sz="4000" b="1" dirty="0">
              <a:solidFill>
                <a:prstClr val="white"/>
              </a:solidFill>
              <a:cs typeface="Aparajita" panose="020B0604020202020204" pitchFamily="34" charset="0"/>
            </a:endParaRPr>
          </a:p>
          <a:p>
            <a:pPr algn="l"/>
            <a:endParaRPr lang="en-US" sz="4000" b="1" dirty="0">
              <a:solidFill>
                <a:prstClr val="white"/>
              </a:solidFill>
              <a:cs typeface="Aparajita" panose="020B0604020202020204" pitchFamily="34" charset="0"/>
            </a:endParaRPr>
          </a:p>
        </p:txBody>
      </p:sp>
    </p:spTree>
    <p:extLst>
      <p:ext uri="{BB962C8B-B14F-4D97-AF65-F5344CB8AC3E}">
        <p14:creationId xmlns:p14="http://schemas.microsoft.com/office/powerpoint/2010/main" xmlns="" val="501744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6474206" y="1612378"/>
            <a:ext cx="4851052" cy="4908175"/>
          </a:xfrm>
          <a:prstGeom prst="rect">
            <a:avLst/>
          </a:prstGeom>
        </p:spPr>
      </p:pic>
      <p:sp>
        <p:nvSpPr>
          <p:cNvPr id="5" name="TextBox 4"/>
          <p:cNvSpPr txBox="1"/>
          <p:nvPr/>
        </p:nvSpPr>
        <p:spPr>
          <a:xfrm>
            <a:off x="1184790" y="1474840"/>
            <a:ext cx="6864084" cy="678647"/>
          </a:xfrm>
          <a:prstGeom prst="rect">
            <a:avLst/>
          </a:prstGeom>
          <a:noFill/>
        </p:spPr>
        <p:txBody>
          <a:bodyPr wrap="square" rtlCol="0">
            <a:spAutoFit/>
          </a:bodyPr>
          <a:lstStyle/>
          <a:p>
            <a:r>
              <a:rPr lang="en-US" sz="3810" b="1" dirty="0">
                <a:solidFill>
                  <a:srgbClr val="ACBF77"/>
                </a:solidFill>
              </a:rPr>
              <a:t>More Than 95% Black Learners</a:t>
            </a:r>
          </a:p>
        </p:txBody>
      </p:sp>
      <p:sp>
        <p:nvSpPr>
          <p:cNvPr id="6" name="TextBox 5"/>
          <p:cNvSpPr txBox="1"/>
          <p:nvPr/>
        </p:nvSpPr>
        <p:spPr>
          <a:xfrm>
            <a:off x="1184790" y="2567779"/>
            <a:ext cx="7315850" cy="678647"/>
          </a:xfrm>
          <a:prstGeom prst="rect">
            <a:avLst/>
          </a:prstGeom>
          <a:noFill/>
        </p:spPr>
        <p:txBody>
          <a:bodyPr wrap="square" rtlCol="0">
            <a:spAutoFit/>
          </a:bodyPr>
          <a:lstStyle/>
          <a:p>
            <a:r>
              <a:rPr lang="en-US" sz="3810" b="1" dirty="0">
                <a:solidFill>
                  <a:srgbClr val="78AAAC"/>
                </a:solidFill>
              </a:rPr>
              <a:t>More Than 50% Female Learners</a:t>
            </a:r>
          </a:p>
        </p:txBody>
      </p:sp>
      <p:sp>
        <p:nvSpPr>
          <p:cNvPr id="7" name="TextBox 6"/>
          <p:cNvSpPr txBox="1"/>
          <p:nvPr/>
        </p:nvSpPr>
        <p:spPr>
          <a:xfrm>
            <a:off x="1256651" y="3676142"/>
            <a:ext cx="6720361" cy="3023905"/>
          </a:xfrm>
          <a:prstGeom prst="rect">
            <a:avLst/>
          </a:prstGeom>
          <a:noFill/>
        </p:spPr>
        <p:txBody>
          <a:bodyPr wrap="square" rtlCol="0">
            <a:spAutoFit/>
          </a:bodyPr>
          <a:lstStyle/>
          <a:p>
            <a:r>
              <a:rPr lang="en-US" sz="3810" b="1" dirty="0">
                <a:solidFill>
                  <a:srgbClr val="43515B"/>
                </a:solidFill>
              </a:rPr>
              <a:t>More Than 85% Of Unemployed Learners Are Younger Than </a:t>
            </a:r>
            <a:r>
              <a:rPr lang="en-US" sz="3810" b="1" dirty="0" smtClean="0">
                <a:solidFill>
                  <a:srgbClr val="43515B"/>
                </a:solidFill>
              </a:rPr>
              <a:t>35</a:t>
            </a:r>
          </a:p>
          <a:p>
            <a:endParaRPr lang="en-US" sz="3810" b="1" dirty="0">
              <a:solidFill>
                <a:srgbClr val="43515B"/>
              </a:solidFill>
            </a:endParaRPr>
          </a:p>
          <a:p>
            <a:r>
              <a:rPr lang="en-US" sz="3810" b="1" dirty="0" smtClean="0">
                <a:solidFill>
                  <a:srgbClr val="43515B"/>
                </a:solidFill>
              </a:rPr>
              <a:t>250 Disabled </a:t>
            </a:r>
            <a:r>
              <a:rPr lang="en-US" sz="3810" b="1" dirty="0">
                <a:solidFill>
                  <a:srgbClr val="43515B"/>
                </a:solidFill>
              </a:rPr>
              <a:t>l</a:t>
            </a:r>
            <a:r>
              <a:rPr lang="en-US" sz="3810" b="1" dirty="0" smtClean="0">
                <a:solidFill>
                  <a:srgbClr val="43515B"/>
                </a:solidFill>
              </a:rPr>
              <a:t>earners trained in 2017/18</a:t>
            </a:r>
            <a:endParaRPr lang="en-US" sz="3810" b="1" dirty="0">
              <a:solidFill>
                <a:srgbClr val="43515B"/>
              </a:solidFill>
            </a:endParaRPr>
          </a:p>
        </p:txBody>
      </p:sp>
      <p:sp>
        <p:nvSpPr>
          <p:cNvPr id="9" name="Rectangle 8"/>
          <p:cNvSpPr/>
          <p:nvPr/>
        </p:nvSpPr>
        <p:spPr>
          <a:xfrm>
            <a:off x="3710783" y="483752"/>
            <a:ext cx="2579617" cy="561372"/>
          </a:xfrm>
          <a:prstGeom prst="rect">
            <a:avLst/>
          </a:prstGeom>
        </p:spPr>
        <p:txBody>
          <a:bodyPr wrap="none">
            <a:spAutoFit/>
          </a:bodyPr>
          <a:lstStyle/>
          <a:p>
            <a:r>
              <a:rPr lang="en-US" sz="3048" b="1" dirty="0" smtClean="0">
                <a:solidFill>
                  <a:schemeClr val="bg1"/>
                </a:solidFill>
              </a:rPr>
              <a:t>Learner Profile</a:t>
            </a:r>
            <a:endParaRPr lang="en-US" sz="3048" b="1" dirty="0">
              <a:solidFill>
                <a:schemeClr val="bg1"/>
              </a:solidFill>
            </a:endParaRPr>
          </a:p>
        </p:txBody>
      </p:sp>
    </p:spTree>
    <p:extLst>
      <p:ext uri="{BB962C8B-B14F-4D97-AF65-F5344CB8AC3E}">
        <p14:creationId xmlns:p14="http://schemas.microsoft.com/office/powerpoint/2010/main" xmlns="" val="85895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0411" y="449118"/>
            <a:ext cx="5143278" cy="99887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ZA" sz="5200" b="1" dirty="0" smtClean="0">
                <a:solidFill>
                  <a:schemeClr val="accent5">
                    <a:lumMod val="50000"/>
                  </a:schemeClr>
                </a:solidFill>
              </a:rPr>
              <a:t>Audit Outcomes</a:t>
            </a:r>
            <a:endParaRPr lang="en-ZA" sz="5200" b="1" dirty="0">
              <a:solidFill>
                <a:schemeClr val="accent5">
                  <a:lumMod val="50000"/>
                </a:schemeClr>
              </a:solidFill>
            </a:endParaRPr>
          </a:p>
        </p:txBody>
      </p:sp>
      <p:grpSp>
        <p:nvGrpSpPr>
          <p:cNvPr id="3" name="Group 2"/>
          <p:cNvGrpSpPr/>
          <p:nvPr/>
        </p:nvGrpSpPr>
        <p:grpSpPr>
          <a:xfrm>
            <a:off x="589153" y="1447991"/>
            <a:ext cx="6206249" cy="5319878"/>
            <a:chOff x="5681221" y="1339679"/>
            <a:chExt cx="2337212" cy="3878314"/>
          </a:xfrm>
        </p:grpSpPr>
        <p:sp>
          <p:nvSpPr>
            <p:cNvPr id="4" name="Rectangle 3"/>
            <p:cNvSpPr/>
            <p:nvPr/>
          </p:nvSpPr>
          <p:spPr>
            <a:xfrm>
              <a:off x="5688827" y="2300759"/>
              <a:ext cx="1250936" cy="336564"/>
            </a:xfrm>
            <a:prstGeom prst="rect">
              <a:avLst/>
            </a:prstGeom>
          </p:spPr>
          <p:txBody>
            <a:bodyPr wrap="none">
              <a:spAutoFit/>
            </a:bodyPr>
            <a:lstStyle/>
            <a:p>
              <a:r>
                <a:rPr lang="en-US" sz="2400" dirty="0">
                  <a:solidFill>
                    <a:srgbClr val="587982"/>
                  </a:solidFill>
                </a:rPr>
                <a:t>17 Findings - </a:t>
              </a:r>
              <a:r>
                <a:rPr lang="en-US" sz="2400" b="1" dirty="0">
                  <a:solidFill>
                    <a:srgbClr val="587982"/>
                  </a:solidFill>
                </a:rPr>
                <a:t>Unqualified</a:t>
              </a:r>
            </a:p>
          </p:txBody>
        </p:sp>
        <p:sp>
          <p:nvSpPr>
            <p:cNvPr id="5" name="Rectangle 4"/>
            <p:cNvSpPr/>
            <p:nvPr/>
          </p:nvSpPr>
          <p:spPr>
            <a:xfrm>
              <a:off x="5688827" y="1339679"/>
              <a:ext cx="625528" cy="336564"/>
            </a:xfrm>
            <a:prstGeom prst="rect">
              <a:avLst/>
            </a:prstGeom>
          </p:spPr>
          <p:txBody>
            <a:bodyPr wrap="none">
              <a:spAutoFit/>
            </a:bodyPr>
            <a:lstStyle/>
            <a:p>
              <a:r>
                <a:rPr lang="en-US" sz="2400" b="1" dirty="0">
                  <a:solidFill>
                    <a:srgbClr val="A5B777"/>
                  </a:solidFill>
                </a:rPr>
                <a:t>2013 - 2014</a:t>
              </a:r>
            </a:p>
          </p:txBody>
        </p:sp>
        <p:sp>
          <p:nvSpPr>
            <p:cNvPr id="6" name="Rectangle 5"/>
            <p:cNvSpPr/>
            <p:nvPr/>
          </p:nvSpPr>
          <p:spPr>
            <a:xfrm>
              <a:off x="5681221" y="1972933"/>
              <a:ext cx="625528" cy="336564"/>
            </a:xfrm>
            <a:prstGeom prst="rect">
              <a:avLst/>
            </a:prstGeom>
          </p:spPr>
          <p:txBody>
            <a:bodyPr wrap="none">
              <a:spAutoFit/>
            </a:bodyPr>
            <a:lstStyle/>
            <a:p>
              <a:r>
                <a:rPr lang="en-US" sz="2400" b="1" dirty="0">
                  <a:solidFill>
                    <a:srgbClr val="A5B777"/>
                  </a:solidFill>
                </a:rPr>
                <a:t>2014 - 2015</a:t>
              </a:r>
            </a:p>
          </p:txBody>
        </p:sp>
        <p:sp>
          <p:nvSpPr>
            <p:cNvPr id="7" name="Rectangle 6"/>
            <p:cNvSpPr/>
            <p:nvPr/>
          </p:nvSpPr>
          <p:spPr>
            <a:xfrm>
              <a:off x="5688827" y="2643223"/>
              <a:ext cx="625528" cy="336564"/>
            </a:xfrm>
            <a:prstGeom prst="rect">
              <a:avLst/>
            </a:prstGeom>
          </p:spPr>
          <p:txBody>
            <a:bodyPr wrap="none">
              <a:spAutoFit/>
            </a:bodyPr>
            <a:lstStyle/>
            <a:p>
              <a:r>
                <a:rPr lang="en-US" sz="2400" b="1" dirty="0">
                  <a:solidFill>
                    <a:srgbClr val="A5B777"/>
                  </a:solidFill>
                </a:rPr>
                <a:t>2015 - 2016</a:t>
              </a:r>
            </a:p>
          </p:txBody>
        </p:sp>
        <p:sp>
          <p:nvSpPr>
            <p:cNvPr id="8" name="Rectangle 7"/>
            <p:cNvSpPr/>
            <p:nvPr/>
          </p:nvSpPr>
          <p:spPr>
            <a:xfrm>
              <a:off x="5688827" y="1658775"/>
              <a:ext cx="1250936" cy="336564"/>
            </a:xfrm>
            <a:prstGeom prst="rect">
              <a:avLst/>
            </a:prstGeom>
          </p:spPr>
          <p:txBody>
            <a:bodyPr wrap="none">
              <a:spAutoFit/>
            </a:bodyPr>
            <a:lstStyle/>
            <a:p>
              <a:r>
                <a:rPr lang="en-US" sz="2400" dirty="0">
                  <a:solidFill>
                    <a:srgbClr val="587982"/>
                  </a:solidFill>
                </a:rPr>
                <a:t>45 Findings - </a:t>
              </a:r>
              <a:r>
                <a:rPr lang="en-US" sz="2400" b="1" dirty="0">
                  <a:solidFill>
                    <a:srgbClr val="587982"/>
                  </a:solidFill>
                </a:rPr>
                <a:t>Unqualified</a:t>
              </a:r>
            </a:p>
          </p:txBody>
        </p:sp>
        <p:sp>
          <p:nvSpPr>
            <p:cNvPr id="9" name="Rectangle 8"/>
            <p:cNvSpPr/>
            <p:nvPr/>
          </p:nvSpPr>
          <p:spPr>
            <a:xfrm>
              <a:off x="5688827" y="2951793"/>
              <a:ext cx="2329606" cy="2266200"/>
            </a:xfrm>
            <a:prstGeom prst="rect">
              <a:avLst/>
            </a:prstGeom>
          </p:spPr>
          <p:txBody>
            <a:bodyPr wrap="none">
              <a:spAutoFit/>
            </a:bodyPr>
            <a:lstStyle/>
            <a:p>
              <a:r>
                <a:rPr lang="en-US" sz="2400" dirty="0" smtClean="0">
                  <a:solidFill>
                    <a:srgbClr val="587982"/>
                  </a:solidFill>
                </a:rPr>
                <a:t>8 Findings </a:t>
              </a:r>
              <a:r>
                <a:rPr lang="en-US" sz="2400" b="1" dirty="0" smtClean="0">
                  <a:solidFill>
                    <a:srgbClr val="587982"/>
                  </a:solidFill>
                </a:rPr>
                <a:t> </a:t>
              </a:r>
              <a:r>
                <a:rPr lang="en-US" sz="2400" dirty="0">
                  <a:solidFill>
                    <a:srgbClr val="587982"/>
                  </a:solidFill>
                </a:rPr>
                <a:t/>
              </a:r>
              <a:br>
                <a:rPr lang="en-US" sz="2400" dirty="0">
                  <a:solidFill>
                    <a:srgbClr val="587982"/>
                  </a:solidFill>
                </a:rPr>
              </a:br>
              <a:r>
                <a:rPr lang="en-US" sz="2400" b="1" dirty="0">
                  <a:solidFill>
                    <a:srgbClr val="587982"/>
                  </a:solidFill>
                </a:rPr>
                <a:t>Clean </a:t>
              </a:r>
              <a:r>
                <a:rPr lang="en-US" sz="2400" b="1" dirty="0" smtClean="0">
                  <a:solidFill>
                    <a:srgbClr val="587982"/>
                  </a:solidFill>
                </a:rPr>
                <a:t>Unqualified Audit </a:t>
              </a:r>
              <a:r>
                <a:rPr lang="en-US" sz="2400" b="1" dirty="0">
                  <a:solidFill>
                    <a:srgbClr val="587982"/>
                  </a:solidFill>
                </a:rPr>
                <a:t>/ Clean </a:t>
              </a:r>
              <a:r>
                <a:rPr lang="en-US" sz="2400" b="1" dirty="0" smtClean="0">
                  <a:solidFill>
                    <a:srgbClr val="587982"/>
                  </a:solidFill>
                </a:rPr>
                <a:t>Administration</a:t>
              </a:r>
            </a:p>
            <a:p>
              <a:r>
                <a:rPr lang="en-US" sz="2400" b="1" dirty="0" smtClean="0">
                  <a:solidFill>
                    <a:srgbClr val="A5B777"/>
                  </a:solidFill>
                </a:rPr>
                <a:t>2016-2017</a:t>
              </a:r>
              <a:endParaRPr lang="en-US" sz="2400" dirty="0" smtClean="0">
                <a:solidFill>
                  <a:srgbClr val="587982"/>
                </a:solidFill>
              </a:endParaRPr>
            </a:p>
            <a:p>
              <a:r>
                <a:rPr lang="en-US" sz="2400" b="1" dirty="0" smtClean="0">
                  <a:solidFill>
                    <a:srgbClr val="587982"/>
                  </a:solidFill>
                </a:rPr>
                <a:t>Clean </a:t>
              </a:r>
              <a:r>
                <a:rPr lang="en-US" sz="2400" b="1" dirty="0">
                  <a:solidFill>
                    <a:srgbClr val="587982"/>
                  </a:solidFill>
                </a:rPr>
                <a:t>Unqualified Audit / Clean </a:t>
              </a:r>
              <a:r>
                <a:rPr lang="en-US" sz="2400" b="1" dirty="0" smtClean="0">
                  <a:solidFill>
                    <a:srgbClr val="587982"/>
                  </a:solidFill>
                </a:rPr>
                <a:t>Administration</a:t>
              </a:r>
            </a:p>
            <a:p>
              <a:r>
                <a:rPr lang="en-US" sz="2400" b="1" dirty="0" smtClean="0">
                  <a:solidFill>
                    <a:srgbClr val="A5B777"/>
                  </a:solidFill>
                </a:rPr>
                <a:t>2017-18</a:t>
              </a:r>
            </a:p>
            <a:p>
              <a:r>
                <a:rPr lang="en-US" sz="2400" dirty="0" smtClean="0">
                  <a:solidFill>
                    <a:srgbClr val="587982"/>
                  </a:solidFill>
                </a:rPr>
                <a:t>4 Findings</a:t>
              </a:r>
            </a:p>
            <a:p>
              <a:r>
                <a:rPr lang="en-US" sz="2400" b="1" dirty="0" smtClean="0">
                  <a:solidFill>
                    <a:srgbClr val="587982"/>
                  </a:solidFill>
                </a:rPr>
                <a:t>Unqualified Audit</a:t>
              </a:r>
            </a:p>
            <a:p>
              <a:endParaRPr lang="en-US" sz="2800" b="1" dirty="0">
                <a:solidFill>
                  <a:srgbClr val="587982"/>
                </a:solidFill>
              </a:endParaRPr>
            </a:p>
          </p:txBody>
        </p:sp>
      </p:grpSp>
      <p:pic>
        <p:nvPicPr>
          <p:cNvPr id="10" name="Picture 9"/>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401" y="482316"/>
            <a:ext cx="4592036" cy="4592036"/>
          </a:xfrm>
          <a:prstGeom prst="rect">
            <a:avLst/>
          </a:prstGeom>
        </p:spPr>
      </p:pic>
    </p:spTree>
    <p:extLst>
      <p:ext uri="{BB962C8B-B14F-4D97-AF65-F5344CB8AC3E}">
        <p14:creationId xmlns:p14="http://schemas.microsoft.com/office/powerpoint/2010/main" xmlns="" val="128244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smtClean="0"/>
              <a:t>AGSA AUDIT FINDING 2017 /2018</a:t>
            </a:r>
            <a:endParaRPr lang="en-ZA" sz="4400" b="1" dirty="0"/>
          </a:p>
        </p:txBody>
      </p:sp>
      <p:sp>
        <p:nvSpPr>
          <p:cNvPr id="3" name="Content Placeholder 2"/>
          <p:cNvSpPr>
            <a:spLocks noGrp="1"/>
          </p:cNvSpPr>
          <p:nvPr>
            <p:ph idx="1"/>
          </p:nvPr>
        </p:nvSpPr>
        <p:spPr>
          <a:xfrm>
            <a:off x="838200" y="1406769"/>
            <a:ext cx="10515600" cy="4770194"/>
          </a:xfrm>
        </p:spPr>
        <p:txBody>
          <a:bodyPr>
            <a:normAutofit/>
          </a:bodyPr>
          <a:lstStyle/>
          <a:p>
            <a:pPr marL="0" lvl="0" indent="0" algn="just">
              <a:lnSpc>
                <a:spcPct val="110000"/>
              </a:lnSpc>
              <a:spcAft>
                <a:spcPts val="1050"/>
              </a:spcAft>
              <a:buNone/>
              <a:tabLst>
                <a:tab pos="450215" algn="l"/>
              </a:tabLst>
            </a:pPr>
            <a:r>
              <a:rPr lang="en-GB" dirty="0" smtClean="0">
                <a:latin typeface="Arial" panose="020B0604020202020204" pitchFamily="34" charset="0"/>
                <a:ea typeface="Arial Unicode MS"/>
                <a:cs typeface="Times New Roman" panose="02020603050405020304" pitchFamily="18" charset="0"/>
              </a:rPr>
              <a:t>Findings of </a:t>
            </a:r>
            <a:r>
              <a:rPr lang="en-GB" dirty="0">
                <a:latin typeface="Arial" panose="020B0604020202020204" pitchFamily="34" charset="0"/>
                <a:ea typeface="Arial Unicode MS"/>
                <a:cs typeface="Times New Roman" panose="02020603050405020304" pitchFamily="18" charset="0"/>
              </a:rPr>
              <a:t>the Auditor General was based on the following: </a:t>
            </a:r>
            <a:endParaRPr lang="en-ZA" dirty="0">
              <a:latin typeface="Arial" panose="020B0604020202020204" pitchFamily="34" charset="0"/>
              <a:ea typeface="Arial Unicode MS"/>
              <a:cs typeface="Times New Roman" panose="02020603050405020304" pitchFamily="18" charset="0"/>
            </a:endParaRPr>
          </a:p>
          <a:p>
            <a:pPr marL="742950" lvl="1" indent="-285750" algn="just">
              <a:lnSpc>
                <a:spcPct val="110000"/>
              </a:lnSpc>
              <a:spcAft>
                <a:spcPts val="1050"/>
              </a:spcAft>
              <a:buFont typeface="Arial" panose="020B0604020202020204" pitchFamily="34" charset="0"/>
              <a:buAutoNum type="arabicPeriod"/>
              <a:tabLst>
                <a:tab pos="450215" algn="l"/>
              </a:tabLst>
            </a:pPr>
            <a:r>
              <a:rPr lang="en-GB" sz="2800" dirty="0">
                <a:latin typeface="Arial" panose="020B0604020202020204" pitchFamily="34" charset="0"/>
                <a:ea typeface="Arial Unicode MS"/>
                <a:cs typeface="Times New Roman" panose="02020603050405020304" pitchFamily="18" charset="0"/>
              </a:rPr>
              <a:t>The Broad Based Black Economic Empowerment ("BBB-EE") points for suppliers were incorrectly allocated and incorrect suppliers were awarded which results in irregular expenditure and which affects the effectiveness of the internal controls; and</a:t>
            </a:r>
            <a:endParaRPr lang="en-ZA" sz="2800" dirty="0">
              <a:latin typeface="Arial" panose="020B0604020202020204" pitchFamily="34" charset="0"/>
              <a:ea typeface="Arial Unicode MS"/>
              <a:cs typeface="Times New Roman" panose="02020603050405020304" pitchFamily="18" charset="0"/>
            </a:endParaRPr>
          </a:p>
          <a:p>
            <a:pPr marL="742950" lvl="1" indent="-285750" algn="just">
              <a:lnSpc>
                <a:spcPct val="110000"/>
              </a:lnSpc>
              <a:spcAft>
                <a:spcPts val="1050"/>
              </a:spcAft>
              <a:buFont typeface="Arial" panose="020B0604020202020204" pitchFamily="34" charset="0"/>
              <a:buAutoNum type="arabicPeriod"/>
              <a:tabLst>
                <a:tab pos="450215" algn="l"/>
              </a:tabLst>
            </a:pPr>
            <a:r>
              <a:rPr lang="en-GB" sz="2800" dirty="0" smtClean="0">
                <a:latin typeface="Arial" panose="020B0604020202020204" pitchFamily="34" charset="0"/>
                <a:ea typeface="Arial Unicode MS"/>
                <a:cs typeface="Times New Roman" panose="02020603050405020304" pitchFamily="18" charset="0"/>
              </a:rPr>
              <a:t> AGSA </a:t>
            </a:r>
            <a:r>
              <a:rPr lang="en-GB" sz="2800" dirty="0">
                <a:latin typeface="Arial" panose="020B0604020202020204" pitchFamily="34" charset="0"/>
                <a:ea typeface="Arial Unicode MS"/>
                <a:cs typeface="Times New Roman" panose="02020603050405020304" pitchFamily="18" charset="0"/>
              </a:rPr>
              <a:t>made a finding that FP&amp;M SETA  awarded BBB-EE points were a supplier did not submit a BBB-EE certificate</a:t>
            </a:r>
            <a:r>
              <a:rPr lang="en-GB" sz="2800" dirty="0" smtClean="0">
                <a:latin typeface="Arial" panose="020B0604020202020204" pitchFamily="34" charset="0"/>
                <a:ea typeface="Arial Unicode MS"/>
                <a:cs typeface="Times New Roman" panose="02020603050405020304" pitchFamily="18" charset="0"/>
              </a:rPr>
              <a:t>.</a:t>
            </a:r>
            <a:endParaRPr lang="en-ZA" sz="2800" dirty="0">
              <a:latin typeface="Arial" panose="020B0604020202020204" pitchFamily="34" charset="0"/>
              <a:ea typeface="Arial Unicode MS"/>
              <a:cs typeface="Times New Roman" panose="02020603050405020304" pitchFamily="18" charset="0"/>
            </a:endParaRPr>
          </a:p>
          <a:p>
            <a:endParaRPr lang="en-ZA" dirty="0"/>
          </a:p>
        </p:txBody>
      </p:sp>
    </p:spTree>
    <p:extLst>
      <p:ext uri="{BB962C8B-B14F-4D97-AF65-F5344CB8AC3E}">
        <p14:creationId xmlns:p14="http://schemas.microsoft.com/office/powerpoint/2010/main" xmlns="" val="2393954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Comments to be noted concerning the FP&amp;M SETA Procurement process</a:t>
            </a:r>
            <a:endParaRPr lang="en-ZA" dirty="0"/>
          </a:p>
        </p:txBody>
      </p:sp>
      <p:sp>
        <p:nvSpPr>
          <p:cNvPr id="3" name="Content Placeholder 2"/>
          <p:cNvSpPr>
            <a:spLocks noGrp="1"/>
          </p:cNvSpPr>
          <p:nvPr>
            <p:ph idx="1"/>
          </p:nvPr>
        </p:nvSpPr>
        <p:spPr>
          <a:xfrm>
            <a:off x="443345" y="1466129"/>
            <a:ext cx="11222181" cy="5128635"/>
          </a:xfrm>
        </p:spPr>
        <p:txBody>
          <a:bodyPr>
            <a:normAutofit/>
          </a:bodyPr>
          <a:lstStyle/>
          <a:p>
            <a:pPr lvl="1" algn="just">
              <a:lnSpc>
                <a:spcPct val="110000"/>
              </a:lnSpc>
              <a:spcAft>
                <a:spcPts val="1050"/>
              </a:spcAft>
              <a:tabLst>
                <a:tab pos="450215" algn="l"/>
              </a:tabLst>
            </a:pPr>
            <a:r>
              <a:rPr lang="en-GB" sz="2800" dirty="0" smtClean="0">
                <a:ea typeface="Arial Unicode MS"/>
                <a:cs typeface="Times New Roman" panose="02020603050405020304" pitchFamily="18" charset="0"/>
              </a:rPr>
              <a:t>The FP&amp;M SETA operates </a:t>
            </a:r>
            <a:r>
              <a:rPr lang="en-GB" sz="2800" dirty="0">
                <a:ea typeface="Arial Unicode MS"/>
                <a:cs typeface="Times New Roman" panose="02020603050405020304" pitchFamily="18" charset="0"/>
              </a:rPr>
              <a:t>a fair, </a:t>
            </a:r>
            <a:r>
              <a:rPr lang="en-GB" sz="2800" dirty="0" smtClean="0">
                <a:ea typeface="Arial Unicode MS"/>
                <a:cs typeface="Times New Roman" panose="02020603050405020304" pitchFamily="18" charset="0"/>
              </a:rPr>
              <a:t>functional, transparent</a:t>
            </a:r>
            <a:r>
              <a:rPr lang="en-GB" sz="2800" dirty="0">
                <a:ea typeface="Arial Unicode MS"/>
                <a:cs typeface="Times New Roman" panose="02020603050405020304" pitchFamily="18" charset="0"/>
              </a:rPr>
              <a:t>, equitable, competitive and cost-effective procurement </a:t>
            </a:r>
            <a:r>
              <a:rPr lang="en-GB" sz="2800" dirty="0" smtClean="0">
                <a:ea typeface="Arial Unicode MS"/>
                <a:cs typeface="Times New Roman" panose="02020603050405020304" pitchFamily="18" charset="0"/>
              </a:rPr>
              <a:t>process</a:t>
            </a:r>
            <a:r>
              <a:rPr lang="en-GB" sz="2800" dirty="0">
                <a:ea typeface="Arial Unicode MS"/>
                <a:cs typeface="Times New Roman" panose="02020603050405020304" pitchFamily="18" charset="0"/>
              </a:rPr>
              <a:t>.</a:t>
            </a:r>
            <a:endParaRPr lang="en-GB" sz="2800" dirty="0" smtClean="0">
              <a:ea typeface="Arial Unicode MS"/>
              <a:cs typeface="Times New Roman" panose="02020603050405020304" pitchFamily="18" charset="0"/>
            </a:endParaRPr>
          </a:p>
          <a:p>
            <a:pPr lvl="1" algn="just">
              <a:lnSpc>
                <a:spcPct val="110000"/>
              </a:lnSpc>
              <a:spcAft>
                <a:spcPts val="1050"/>
              </a:spcAft>
              <a:tabLst>
                <a:tab pos="450215" algn="l"/>
              </a:tabLst>
            </a:pPr>
            <a:r>
              <a:rPr lang="en-GB" sz="2800" dirty="0">
                <a:ea typeface="Arial Unicode MS"/>
                <a:cs typeface="Times New Roman" panose="02020603050405020304" pitchFamily="18" charset="0"/>
              </a:rPr>
              <a:t>A </a:t>
            </a:r>
            <a:r>
              <a:rPr lang="en-GB" sz="2800" dirty="0" smtClean="0">
                <a:ea typeface="Arial Unicode MS"/>
                <a:cs typeface="Times New Roman" panose="02020603050405020304" pitchFamily="18" charset="0"/>
              </a:rPr>
              <a:t>systems </a:t>
            </a:r>
            <a:r>
              <a:rPr lang="en-GB" sz="2800" dirty="0">
                <a:ea typeface="Arial Unicode MS"/>
                <a:cs typeface="Times New Roman" panose="02020603050405020304" pitchFamily="18" charset="0"/>
              </a:rPr>
              <a:t>glitch caused an </a:t>
            </a:r>
            <a:r>
              <a:rPr lang="en-GB" sz="2800" dirty="0" smtClean="0">
                <a:ea typeface="Arial Unicode MS"/>
                <a:cs typeface="Times New Roman" panose="02020603050405020304" pitchFamily="18" charset="0"/>
              </a:rPr>
              <a:t>anomaly, which impacted on </a:t>
            </a:r>
            <a:r>
              <a:rPr lang="en-GB" sz="2800" dirty="0">
                <a:ea typeface="Arial Unicode MS"/>
                <a:cs typeface="Times New Roman" panose="02020603050405020304" pitchFamily="18" charset="0"/>
              </a:rPr>
              <a:t>the procurement </a:t>
            </a:r>
            <a:r>
              <a:rPr lang="en-GB" sz="2800" dirty="0" smtClean="0">
                <a:ea typeface="Arial Unicode MS"/>
                <a:cs typeface="Times New Roman" panose="02020603050405020304" pitchFamily="18" charset="0"/>
              </a:rPr>
              <a:t>process.</a:t>
            </a:r>
          </a:p>
          <a:p>
            <a:pPr lvl="1" algn="just">
              <a:lnSpc>
                <a:spcPct val="110000"/>
              </a:lnSpc>
              <a:spcAft>
                <a:spcPts val="1050"/>
              </a:spcAft>
              <a:tabLst>
                <a:tab pos="450215" algn="l"/>
              </a:tabLst>
            </a:pPr>
            <a:r>
              <a:rPr lang="en-US" sz="2800" dirty="0" smtClean="0">
                <a:ea typeface="Calibri" panose="020F0502020204030204" pitchFamily="34" charset="0"/>
                <a:cs typeface="Times New Roman" panose="02020603050405020304" pitchFamily="18" charset="0"/>
              </a:rPr>
              <a:t>In line with Legislation, the FP&amp;M SETA reads supplier BEE level information from National Treasury Central Supplier Database (CSD) and automatically allocate BEE points based on their BEE level as contained on CSD.</a:t>
            </a:r>
          </a:p>
        </p:txBody>
      </p:sp>
    </p:spTree>
    <p:extLst>
      <p:ext uri="{BB962C8B-B14F-4D97-AF65-F5344CB8AC3E}">
        <p14:creationId xmlns:p14="http://schemas.microsoft.com/office/powerpoint/2010/main" xmlns="" val="2369418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SCM CONTROLS – RELATING TO THE FINDING</a:t>
            </a:r>
            <a:endParaRPr lang="en-US" b="1" dirty="0"/>
          </a:p>
        </p:txBody>
      </p:sp>
      <p:sp>
        <p:nvSpPr>
          <p:cNvPr id="3" name="Content Placeholder 2"/>
          <p:cNvSpPr>
            <a:spLocks noGrp="1"/>
          </p:cNvSpPr>
          <p:nvPr>
            <p:ph idx="1"/>
          </p:nvPr>
        </p:nvSpPr>
        <p:spPr>
          <a:xfrm>
            <a:off x="290945" y="1496291"/>
            <a:ext cx="11062855" cy="4835236"/>
          </a:xfrm>
        </p:spPr>
        <p:txBody>
          <a:bodyPr>
            <a:normAutofit fontScale="85000" lnSpcReduction="20000"/>
          </a:bodyPr>
          <a:lstStyle/>
          <a:p>
            <a:pPr lvl="1" algn="just">
              <a:lnSpc>
                <a:spcPct val="110000"/>
              </a:lnSpc>
              <a:spcAft>
                <a:spcPts val="1050"/>
              </a:spcAft>
              <a:tabLst>
                <a:tab pos="450215" algn="l"/>
              </a:tabLst>
            </a:pPr>
            <a:r>
              <a:rPr lang="en-GB" sz="3000" dirty="0" smtClean="0">
                <a:ea typeface="Arial Unicode MS"/>
                <a:cs typeface="Times New Roman" panose="02020603050405020304" pitchFamily="18" charset="0"/>
              </a:rPr>
              <a:t>The </a:t>
            </a:r>
            <a:r>
              <a:rPr lang="en-GB" sz="3000" dirty="0">
                <a:ea typeface="Arial Unicode MS"/>
                <a:cs typeface="Times New Roman" panose="02020603050405020304" pitchFamily="18" charset="0"/>
              </a:rPr>
              <a:t>FP&amp;M SETA  has satisfied its obligation to create and maintain an appropriate procurement system as envisaged in the PFMA and related procurement legislation;</a:t>
            </a:r>
            <a:endParaRPr lang="en-ZA" sz="3000" dirty="0">
              <a:ea typeface="Arial Unicode MS"/>
              <a:cs typeface="Times New Roman" panose="02020603050405020304" pitchFamily="18" charset="0"/>
            </a:endParaRPr>
          </a:p>
          <a:p>
            <a:pPr lvl="1" algn="just">
              <a:lnSpc>
                <a:spcPct val="110000"/>
              </a:lnSpc>
              <a:spcAft>
                <a:spcPts val="1050"/>
              </a:spcAft>
              <a:tabLst>
                <a:tab pos="450215" algn="l"/>
              </a:tabLst>
            </a:pPr>
            <a:r>
              <a:rPr lang="en-GB" sz="3000" dirty="0">
                <a:ea typeface="Arial Unicode MS"/>
                <a:cs typeface="Times New Roman" panose="02020603050405020304" pitchFamily="18" charset="0"/>
              </a:rPr>
              <a:t>The system is managed, monitored and regularly </a:t>
            </a:r>
            <a:r>
              <a:rPr lang="en-GB" sz="3000" dirty="0" smtClean="0">
                <a:ea typeface="Arial Unicode MS"/>
                <a:cs typeface="Times New Roman" panose="02020603050405020304" pitchFamily="18" charset="0"/>
              </a:rPr>
              <a:t>updated.</a:t>
            </a:r>
            <a:endParaRPr lang="en-ZA" sz="3000" b="1" dirty="0">
              <a:ea typeface="Arial Unicode MS"/>
              <a:cs typeface="Times New Roman" panose="02020603050405020304" pitchFamily="18" charset="0"/>
            </a:endParaRPr>
          </a:p>
          <a:p>
            <a:pPr lvl="1" algn="just">
              <a:lnSpc>
                <a:spcPct val="110000"/>
              </a:lnSpc>
              <a:spcAft>
                <a:spcPts val="1050"/>
              </a:spcAft>
              <a:tabLst>
                <a:tab pos="450215" algn="l"/>
              </a:tabLst>
            </a:pPr>
            <a:r>
              <a:rPr lang="en-US" sz="3000" dirty="0">
                <a:ea typeface="Calibri" panose="020F0502020204030204" pitchFamily="34" charset="0"/>
                <a:cs typeface="Times New Roman" panose="02020603050405020304" pitchFamily="18" charset="0"/>
              </a:rPr>
              <a:t>The FP&amp;M seta is currently performing manual calculations of BEE points. We are requesting suppliers to submit copies of their current BEE certificates or sworn affidavits when they respond to our RFP’s. We use these to calculate points and check whether the system is allocating points correctly. In instances where CSD information is outdated then we advise supplier to update their CSD records. This is in line with </a:t>
            </a:r>
            <a:r>
              <a:rPr lang="en-US" sz="3000" dirty="0" smtClean="0">
                <a:ea typeface="Calibri" panose="020F0502020204030204" pitchFamily="34" charset="0"/>
                <a:cs typeface="Times New Roman" panose="02020603050405020304" pitchFamily="18" charset="0"/>
              </a:rPr>
              <a:t>National Treasury Regulations</a:t>
            </a:r>
            <a:r>
              <a:rPr lang="en-GB" sz="3000" dirty="0" smtClean="0">
                <a:ea typeface="Calibri" panose="020F0502020204030204" pitchFamily="34" charset="0"/>
                <a:cs typeface="Times New Roman" panose="02020603050405020304" pitchFamily="18" charset="0"/>
              </a:rPr>
              <a:t>.</a:t>
            </a:r>
            <a:endParaRPr lang="en-ZA" sz="3000" dirty="0">
              <a:ea typeface="Arial Unicode MS"/>
              <a:cs typeface="Times New Roman" panose="02020603050405020304" pitchFamily="18" charset="0"/>
            </a:endParaRPr>
          </a:p>
          <a:p>
            <a:pPr marL="742950" lvl="1" indent="-285750" algn="just">
              <a:lnSpc>
                <a:spcPct val="110000"/>
              </a:lnSpc>
              <a:spcAft>
                <a:spcPts val="1050"/>
              </a:spcAft>
              <a:buFont typeface="Arial" panose="020B0604020202020204" pitchFamily="34" charset="0"/>
              <a:buAutoNum type="arabicPeriod"/>
              <a:tabLst>
                <a:tab pos="450215" algn="l"/>
              </a:tabLst>
            </a:pPr>
            <a:endParaRPr lang="en-ZA" dirty="0">
              <a:latin typeface="Arial" panose="020B0604020202020204" pitchFamily="34" charset="0"/>
              <a:ea typeface="Arial Unicode MS"/>
              <a:cs typeface="Times New Roman" panose="02020603050405020304" pitchFamily="18" charset="0"/>
            </a:endParaRPr>
          </a:p>
          <a:p>
            <a:endParaRPr lang="en-US" dirty="0"/>
          </a:p>
        </p:txBody>
      </p:sp>
    </p:spTree>
    <p:extLst>
      <p:ext uri="{BB962C8B-B14F-4D97-AF65-F5344CB8AC3E}">
        <p14:creationId xmlns:p14="http://schemas.microsoft.com/office/powerpoint/2010/main" xmlns="" val="178109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3A5B8C9-DD16-6C42-8E19-79E305529AD0}"/>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589596" y="2163360"/>
            <a:ext cx="3554786" cy="2956397"/>
          </a:xfrm>
          <a:prstGeom prst="rect">
            <a:avLst/>
          </a:prstGeom>
        </p:spPr>
      </p:pic>
      <p:pic>
        <p:nvPicPr>
          <p:cNvPr id="3" name="Picture 2">
            <a:extLst>
              <a:ext uri="{FF2B5EF4-FFF2-40B4-BE49-F238E27FC236}">
                <a16:creationId xmlns:a16="http://schemas.microsoft.com/office/drawing/2014/main" xmlns="" id="{34F703FF-A1DC-474C-ACF2-8C4E72F6CE5A}"/>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414307" y="2078757"/>
            <a:ext cx="2817345" cy="3125605"/>
          </a:xfrm>
          <a:prstGeom prst="rect">
            <a:avLst/>
          </a:prstGeom>
        </p:spPr>
      </p:pic>
    </p:spTree>
    <p:extLst>
      <p:ext uri="{BB962C8B-B14F-4D97-AF65-F5344CB8AC3E}">
        <p14:creationId xmlns:p14="http://schemas.microsoft.com/office/powerpoint/2010/main" xmlns="" val="165975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00699" y="628073"/>
            <a:ext cx="2171701" cy="680610"/>
          </a:xfrm>
          <a:prstGeom prst="rect">
            <a:avLst/>
          </a:prstGeom>
        </p:spPr>
        <p:txBody>
          <a:bodyPr anchor="ctr">
            <a:noAutofit/>
          </a:bodyPr>
          <a:lstStyle/>
          <a:p>
            <a:pPr algn="r"/>
            <a:r>
              <a:rPr lang="en-ZA" sz="4000" b="1" dirty="0" smtClean="0">
                <a:solidFill>
                  <a:srgbClr val="002060"/>
                </a:solidFill>
              </a:rPr>
              <a:t>Content</a:t>
            </a:r>
            <a:endParaRPr lang="en-ZA" sz="4000" b="1" dirty="0">
              <a:solidFill>
                <a:srgbClr val="002060"/>
              </a:solidFill>
            </a:endParaRPr>
          </a:p>
        </p:txBody>
      </p:sp>
      <p:pic>
        <p:nvPicPr>
          <p:cNvPr id="23" name="Picture 2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029" y="2748901"/>
            <a:ext cx="3363853" cy="3363853"/>
          </a:xfrm>
          <a:prstGeom prst="rect">
            <a:avLst/>
          </a:prstGeom>
        </p:spPr>
      </p:pic>
      <p:sp>
        <p:nvSpPr>
          <p:cNvPr id="16" name="Content Placeholder 4"/>
          <p:cNvSpPr txBox="1">
            <a:spLocks/>
          </p:cNvSpPr>
          <p:nvPr/>
        </p:nvSpPr>
        <p:spPr>
          <a:xfrm>
            <a:off x="-277906" y="1183177"/>
            <a:ext cx="9309950" cy="4647164"/>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70000"/>
              </a:lnSpc>
              <a:spcBef>
                <a:spcPts val="1680"/>
              </a:spcBef>
              <a:buFont typeface="Arial"/>
              <a:buNone/>
            </a:pPr>
            <a:r>
              <a:rPr lang="en-US" sz="2000" b="1" dirty="0" smtClean="0">
                <a:solidFill>
                  <a:srgbClr val="7B9C52"/>
                </a:solidFill>
              </a:rPr>
              <a:t>  </a:t>
            </a:r>
            <a:r>
              <a:rPr lang="en-US" sz="2000" b="1" dirty="0" smtClean="0">
                <a:solidFill>
                  <a:srgbClr val="92D050"/>
                </a:solidFill>
              </a:rPr>
              <a:t>1.	</a:t>
            </a:r>
            <a:r>
              <a:rPr lang="en-US" sz="2300" b="1" dirty="0" smtClean="0">
                <a:solidFill>
                  <a:srgbClr val="92D050"/>
                </a:solidFill>
              </a:rPr>
              <a:t>Vision &amp; Mission</a:t>
            </a:r>
          </a:p>
          <a:p>
            <a:pPr marL="0" indent="0" algn="ctr">
              <a:lnSpc>
                <a:spcPct val="170000"/>
              </a:lnSpc>
              <a:spcBef>
                <a:spcPts val="1680"/>
              </a:spcBef>
              <a:buFont typeface="Arial"/>
              <a:buNone/>
            </a:pPr>
            <a:r>
              <a:rPr lang="en-US" sz="2300" b="1" dirty="0" smtClean="0">
                <a:solidFill>
                  <a:srgbClr val="92D050"/>
                </a:solidFill>
              </a:rPr>
              <a:t>   	2.	Organisational Values &amp; Scope</a:t>
            </a:r>
          </a:p>
          <a:p>
            <a:pPr marL="0" indent="0" algn="ctr">
              <a:lnSpc>
                <a:spcPct val="170000"/>
              </a:lnSpc>
              <a:spcBef>
                <a:spcPts val="1680"/>
              </a:spcBef>
              <a:buNone/>
            </a:pPr>
            <a:r>
              <a:rPr lang="en-US" sz="2300" b="1" dirty="0">
                <a:solidFill>
                  <a:srgbClr val="92D050"/>
                </a:solidFill>
              </a:rPr>
              <a:t>	</a:t>
            </a:r>
            <a:r>
              <a:rPr lang="en-US" sz="2300" b="1" dirty="0" smtClean="0">
                <a:solidFill>
                  <a:srgbClr val="92D050"/>
                </a:solidFill>
              </a:rPr>
              <a:t>      3.	Overall Organisational Performance</a:t>
            </a:r>
            <a:endParaRPr lang="en-US" sz="2300" b="1" dirty="0">
              <a:solidFill>
                <a:srgbClr val="92D050"/>
              </a:solidFill>
            </a:endParaRPr>
          </a:p>
          <a:p>
            <a:pPr marL="457188" lvl="1" indent="0" algn="ctr">
              <a:lnSpc>
                <a:spcPct val="170000"/>
              </a:lnSpc>
              <a:spcBef>
                <a:spcPts val="1680"/>
              </a:spcBef>
              <a:buNone/>
            </a:pPr>
            <a:r>
              <a:rPr lang="en-US" sz="2300" b="1" dirty="0">
                <a:solidFill>
                  <a:srgbClr val="92D050"/>
                </a:solidFill>
              </a:rPr>
              <a:t>	</a:t>
            </a:r>
            <a:r>
              <a:rPr lang="en-US" sz="2300" b="1" dirty="0" smtClean="0">
                <a:solidFill>
                  <a:srgbClr val="92D050"/>
                </a:solidFill>
              </a:rPr>
              <a:t>4.   Learning Programmes Implementation</a:t>
            </a:r>
            <a:endParaRPr lang="en-ZA" sz="2300" b="1" i="1" dirty="0" smtClean="0">
              <a:solidFill>
                <a:srgbClr val="92D050"/>
              </a:solidFill>
            </a:endParaRPr>
          </a:p>
          <a:p>
            <a:pPr marL="457188" lvl="1" indent="0" algn="ctr">
              <a:lnSpc>
                <a:spcPct val="170000"/>
              </a:lnSpc>
              <a:spcBef>
                <a:spcPts val="1680"/>
              </a:spcBef>
              <a:buNone/>
            </a:pPr>
            <a:r>
              <a:rPr lang="en-ZA" sz="2300" b="1" i="1" dirty="0" smtClean="0">
                <a:solidFill>
                  <a:srgbClr val="92D050"/>
                </a:solidFill>
              </a:rPr>
              <a:t>	   </a:t>
            </a:r>
            <a:r>
              <a:rPr lang="en-US" sz="2300" b="1" dirty="0" smtClean="0">
                <a:solidFill>
                  <a:srgbClr val="92D050"/>
                </a:solidFill>
              </a:rPr>
              <a:t>		5.Audit Outcomes</a:t>
            </a:r>
          </a:p>
          <a:p>
            <a:pPr marL="457188" lvl="1" indent="0" algn="ctr">
              <a:lnSpc>
                <a:spcPct val="170000"/>
              </a:lnSpc>
              <a:spcBef>
                <a:spcPts val="1680"/>
              </a:spcBef>
              <a:buNone/>
            </a:pPr>
            <a:r>
              <a:rPr lang="en-US" sz="2300" b="1" dirty="0" smtClean="0">
                <a:solidFill>
                  <a:srgbClr val="92D050"/>
                </a:solidFill>
              </a:rPr>
              <a:t>6. Controls</a:t>
            </a:r>
          </a:p>
          <a:p>
            <a:pPr marL="457188" lvl="1" indent="0" algn="ctr">
              <a:lnSpc>
                <a:spcPct val="170000"/>
              </a:lnSpc>
              <a:spcBef>
                <a:spcPts val="1680"/>
              </a:spcBef>
              <a:buNone/>
            </a:pPr>
            <a:r>
              <a:rPr lang="en-US" sz="2300" b="1" dirty="0">
                <a:solidFill>
                  <a:srgbClr val="92D050"/>
                </a:solidFill>
              </a:rPr>
              <a:t>	</a:t>
            </a:r>
            <a:r>
              <a:rPr lang="en-US" sz="2300" b="1" dirty="0" smtClean="0">
                <a:solidFill>
                  <a:srgbClr val="92D050"/>
                </a:solidFill>
              </a:rPr>
              <a:t>	   </a:t>
            </a:r>
            <a:r>
              <a:rPr lang="en-US" sz="2300" b="1" dirty="0">
                <a:solidFill>
                  <a:srgbClr val="92D050"/>
                </a:solidFill>
              </a:rPr>
              <a:t>		7</a:t>
            </a:r>
            <a:r>
              <a:rPr lang="en-US" sz="2300" b="1" dirty="0" smtClean="0">
                <a:solidFill>
                  <a:srgbClr val="92D050"/>
                </a:solidFill>
              </a:rPr>
              <a:t>. </a:t>
            </a:r>
            <a:r>
              <a:rPr lang="en-ZA" sz="2300" b="1" dirty="0" smtClean="0">
                <a:solidFill>
                  <a:srgbClr val="92D050"/>
                </a:solidFill>
              </a:rPr>
              <a:t>Q</a:t>
            </a:r>
            <a:r>
              <a:rPr lang="en-US" sz="2300" b="1" dirty="0" err="1" smtClean="0">
                <a:solidFill>
                  <a:srgbClr val="92D050"/>
                </a:solidFill>
              </a:rPr>
              <a:t>uestions</a:t>
            </a:r>
            <a:r>
              <a:rPr lang="en-US" sz="2300" b="1" dirty="0" smtClean="0">
                <a:solidFill>
                  <a:srgbClr val="92D050"/>
                </a:solidFill>
              </a:rPr>
              <a:t> </a:t>
            </a:r>
            <a:r>
              <a:rPr lang="en-US" sz="2300" b="1" dirty="0">
                <a:solidFill>
                  <a:srgbClr val="92D050"/>
                </a:solidFill>
              </a:rPr>
              <a:t>and Answers</a:t>
            </a:r>
          </a:p>
          <a:p>
            <a:pPr marL="457188" lvl="1" indent="0">
              <a:lnSpc>
                <a:spcPct val="150000"/>
              </a:lnSpc>
              <a:spcBef>
                <a:spcPts val="1680"/>
              </a:spcBef>
              <a:buNone/>
            </a:pPr>
            <a:endParaRPr lang="en-US" sz="2000" b="1" dirty="0">
              <a:solidFill>
                <a:schemeClr val="accent3">
                  <a:lumMod val="75000"/>
                </a:schemeClr>
              </a:solidFill>
            </a:endParaRPr>
          </a:p>
          <a:p>
            <a:pPr marL="457188" lvl="1" indent="0">
              <a:lnSpc>
                <a:spcPct val="150000"/>
              </a:lnSpc>
              <a:spcBef>
                <a:spcPts val="1680"/>
              </a:spcBef>
              <a:buNone/>
            </a:pPr>
            <a:r>
              <a:rPr lang="en-US" sz="2000" b="1" dirty="0">
                <a:solidFill>
                  <a:schemeClr val="accent3">
                    <a:lumMod val="75000"/>
                  </a:schemeClr>
                </a:solidFill>
              </a:rPr>
              <a:t>	</a:t>
            </a:r>
            <a:endParaRPr lang="en-US" sz="2000" dirty="0"/>
          </a:p>
        </p:txBody>
      </p:sp>
    </p:spTree>
    <p:extLst>
      <p:ext uri="{BB962C8B-B14F-4D97-AF65-F5344CB8AC3E}">
        <p14:creationId xmlns:p14="http://schemas.microsoft.com/office/powerpoint/2010/main" xmlns="" val="1491988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82" y="0"/>
            <a:ext cx="7893424" cy="1003300"/>
          </a:xfrm>
        </p:spPr>
        <p:txBody>
          <a:bodyPr>
            <a:normAutofit/>
          </a:bodyPr>
          <a:lstStyle/>
          <a:p>
            <a:pPr algn="ctr"/>
            <a:r>
              <a:rPr lang="en-US" b="1" dirty="0" smtClean="0"/>
              <a:t>                                                                                                  </a:t>
            </a:r>
            <a:br>
              <a:rPr lang="en-US" b="1" dirty="0" smtClean="0"/>
            </a:br>
            <a:r>
              <a:rPr lang="en-US" sz="3200" b="1" dirty="0"/>
              <a:t> </a:t>
            </a:r>
            <a:r>
              <a:rPr lang="en-US" sz="3200" b="1" dirty="0" smtClean="0"/>
              <a:t>                                 </a:t>
            </a:r>
            <a:r>
              <a:rPr lang="en-US" sz="3200" b="1" dirty="0" smtClean="0">
                <a:solidFill>
                  <a:schemeClr val="bg1"/>
                </a:solidFill>
              </a:rPr>
              <a:t>Vision &amp; Mission</a:t>
            </a:r>
            <a:endParaRPr lang="en-US" sz="3200" b="1" dirty="0">
              <a:solidFill>
                <a:schemeClr val="bg1"/>
              </a:solidFill>
            </a:endParaRPr>
          </a:p>
        </p:txBody>
      </p:sp>
      <p:pic>
        <p:nvPicPr>
          <p:cNvPr id="5" name="Picture 4"/>
          <p:cNvPicPr>
            <a:picLocks noChangeAspect="1"/>
          </p:cNvPicPr>
          <p:nvPr/>
        </p:nvPicPr>
        <p:blipFill>
          <a:blip r:embed="rId3"/>
          <a:stretch>
            <a:fillRect/>
          </a:stretch>
        </p:blipFill>
        <p:spPr>
          <a:xfrm>
            <a:off x="506546" y="1329163"/>
            <a:ext cx="5312363" cy="5347926"/>
          </a:xfrm>
          <a:prstGeom prst="rect">
            <a:avLst/>
          </a:prstGeom>
        </p:spPr>
      </p:pic>
      <p:pic>
        <p:nvPicPr>
          <p:cNvPr id="9" name="Picture 8"/>
          <p:cNvPicPr>
            <a:picLocks noChangeAspect="1"/>
          </p:cNvPicPr>
          <p:nvPr/>
        </p:nvPicPr>
        <p:blipFill>
          <a:blip r:embed="rId4"/>
          <a:stretch>
            <a:fillRect/>
          </a:stretch>
        </p:blipFill>
        <p:spPr>
          <a:xfrm>
            <a:off x="6160962" y="1355697"/>
            <a:ext cx="4979828" cy="5328756"/>
          </a:xfrm>
          <a:prstGeom prst="rect">
            <a:avLst/>
          </a:prstGeom>
        </p:spPr>
      </p:pic>
    </p:spTree>
    <p:extLst>
      <p:ext uri="{BB962C8B-B14F-4D97-AF65-F5344CB8AC3E}">
        <p14:creationId xmlns:p14="http://schemas.microsoft.com/office/powerpoint/2010/main" xmlns="" val="28713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12.png"/>
          <p:cNvPicPr>
            <a:picLocks noChangeAspect="1"/>
          </p:cNvPicPr>
          <p:nvPr/>
        </p:nvPicPr>
        <p:blipFill rotWithShape="1">
          <a:blip r:embed="rId2" cstate="email">
            <a:extLst>
              <a:ext uri="{28A0092B-C50C-407E-A947-70E740481C1C}">
                <a14:useLocalDpi xmlns:a14="http://schemas.microsoft.com/office/drawing/2010/main" xmlns=""/>
              </a:ext>
            </a:extLst>
          </a:blip>
          <a:srcRect b="20097"/>
          <a:stretch/>
        </p:blipFill>
        <p:spPr>
          <a:xfrm>
            <a:off x="2007186" y="1408720"/>
            <a:ext cx="8863354" cy="4720618"/>
          </a:xfrm>
          <a:prstGeom prst="rect">
            <a:avLst/>
          </a:prstGeom>
        </p:spPr>
      </p:pic>
      <p:sp>
        <p:nvSpPr>
          <p:cNvPr id="5" name="Rectangle 4"/>
          <p:cNvSpPr/>
          <p:nvPr/>
        </p:nvSpPr>
        <p:spPr>
          <a:xfrm rot="16200000">
            <a:off x="-619408" y="3334729"/>
            <a:ext cx="4413389" cy="561372"/>
          </a:xfrm>
          <a:prstGeom prst="rect">
            <a:avLst/>
          </a:prstGeom>
        </p:spPr>
        <p:txBody>
          <a:bodyPr wrap="none">
            <a:spAutoFit/>
          </a:bodyPr>
          <a:lstStyle/>
          <a:p>
            <a:pPr algn="r" defTabSz="888827">
              <a:defRPr/>
            </a:pPr>
            <a:r>
              <a:rPr lang="en-US" sz="3048" b="1" dirty="0">
                <a:solidFill>
                  <a:srgbClr val="608692"/>
                </a:solidFill>
                <a:latin typeface="Calibri" panose="020F0502020204030204"/>
              </a:rPr>
              <a:t>ORGANISATIONAL</a:t>
            </a:r>
            <a:r>
              <a:rPr lang="en-US" sz="3048" dirty="0">
                <a:solidFill>
                  <a:srgbClr val="608692"/>
                </a:solidFill>
                <a:latin typeface="Calibri" panose="020F0502020204030204"/>
              </a:rPr>
              <a:t> VALUES</a:t>
            </a:r>
          </a:p>
        </p:txBody>
      </p:sp>
      <p:sp>
        <p:nvSpPr>
          <p:cNvPr id="6" name="Rectangle 5"/>
          <p:cNvSpPr/>
          <p:nvPr/>
        </p:nvSpPr>
        <p:spPr>
          <a:xfrm>
            <a:off x="3754825" y="327449"/>
            <a:ext cx="3867021" cy="584775"/>
          </a:xfrm>
          <a:prstGeom prst="rect">
            <a:avLst/>
          </a:prstGeom>
        </p:spPr>
        <p:txBody>
          <a:bodyPr wrap="none">
            <a:spAutoFit/>
          </a:bodyPr>
          <a:lstStyle/>
          <a:p>
            <a:pPr algn="r" defTabSz="888827">
              <a:defRPr/>
            </a:pPr>
            <a:r>
              <a:rPr lang="en-US" sz="3200" b="1" dirty="0" err="1">
                <a:solidFill>
                  <a:schemeClr val="bg1"/>
                </a:solidFill>
              </a:rPr>
              <a:t>Organisational</a:t>
            </a:r>
            <a:r>
              <a:rPr lang="en-US" sz="3200" b="1" dirty="0">
                <a:solidFill>
                  <a:schemeClr val="bg1"/>
                </a:solidFill>
              </a:rPr>
              <a:t> Values</a:t>
            </a:r>
            <a:endParaRPr lang="en-US" sz="3048" dirty="0">
              <a:solidFill>
                <a:srgbClr val="78AAAC"/>
              </a:solidFill>
              <a:latin typeface="Calibri" panose="020F0502020204030204"/>
            </a:endParaRPr>
          </a:p>
        </p:txBody>
      </p:sp>
    </p:spTree>
    <p:extLst>
      <p:ext uri="{BB962C8B-B14F-4D97-AF65-F5344CB8AC3E}">
        <p14:creationId xmlns:p14="http://schemas.microsoft.com/office/powerpoint/2010/main" xmlns="" val="2149563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5041" y="43466"/>
            <a:ext cx="6701270" cy="1143000"/>
          </a:xfrm>
        </p:spPr>
        <p:txBody>
          <a:bodyPr>
            <a:normAutofit/>
          </a:bodyPr>
          <a:lstStyle/>
          <a:p>
            <a:r>
              <a:rPr lang="en-US" sz="3200" b="1" dirty="0" smtClean="0">
                <a:solidFill>
                  <a:schemeClr val="bg1"/>
                </a:solidFill>
              </a:rPr>
              <a:t>Scope of the FP&amp;M SETA</a:t>
            </a:r>
            <a:endParaRPr lang="en-US" sz="3200" b="1" dirty="0">
              <a:solidFill>
                <a:schemeClr val="bg1"/>
              </a:solidFill>
            </a:endParaRPr>
          </a:p>
        </p:txBody>
      </p:sp>
      <p:pic>
        <p:nvPicPr>
          <p:cNvPr id="4" name="Picture 3" descr="Image-2.pn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23331" y="1125362"/>
            <a:ext cx="6591260" cy="5732638"/>
          </a:xfrm>
          <a:prstGeom prst="rect">
            <a:avLst/>
          </a:prstGeom>
        </p:spPr>
      </p:pic>
      <p:sp>
        <p:nvSpPr>
          <p:cNvPr id="5" name="Rectangle 4"/>
          <p:cNvSpPr/>
          <p:nvPr/>
        </p:nvSpPr>
        <p:spPr>
          <a:xfrm>
            <a:off x="7310870" y="1417639"/>
            <a:ext cx="3680347" cy="4893643"/>
          </a:xfrm>
          <a:prstGeom prst="rect">
            <a:avLst/>
          </a:prstGeom>
        </p:spPr>
        <p:txBody>
          <a:bodyPr wrap="square" lIns="91434" tIns="45718" rIns="91434" bIns="45718">
            <a:spAutoFit/>
          </a:bodyPr>
          <a:lstStyle/>
          <a:p>
            <a:r>
              <a:rPr lang="en-US" sz="2400" dirty="0">
                <a:solidFill>
                  <a:srgbClr val="404040"/>
                </a:solidFill>
              </a:rPr>
              <a:t>Clothing</a:t>
            </a:r>
          </a:p>
          <a:p>
            <a:r>
              <a:rPr lang="en-US" sz="2400" dirty="0">
                <a:solidFill>
                  <a:srgbClr val="404040"/>
                </a:solidFill>
              </a:rPr>
              <a:t>Footwear</a:t>
            </a:r>
          </a:p>
          <a:p>
            <a:r>
              <a:rPr lang="en-US" sz="2400" dirty="0">
                <a:solidFill>
                  <a:srgbClr val="404040"/>
                </a:solidFill>
              </a:rPr>
              <a:t>Forestry</a:t>
            </a:r>
          </a:p>
          <a:p>
            <a:r>
              <a:rPr lang="en-US" sz="2400" dirty="0">
                <a:solidFill>
                  <a:srgbClr val="404040"/>
                </a:solidFill>
              </a:rPr>
              <a:t>Furniture</a:t>
            </a:r>
          </a:p>
          <a:p>
            <a:r>
              <a:rPr lang="en-US" sz="2400" dirty="0">
                <a:solidFill>
                  <a:srgbClr val="404040"/>
                </a:solidFill>
              </a:rPr>
              <a:t>General Goods</a:t>
            </a:r>
          </a:p>
          <a:p>
            <a:r>
              <a:rPr lang="en-US" sz="2400" dirty="0">
                <a:solidFill>
                  <a:srgbClr val="404040"/>
                </a:solidFill>
              </a:rPr>
              <a:t>Leather</a:t>
            </a:r>
          </a:p>
          <a:p>
            <a:r>
              <a:rPr lang="en-US" sz="2400" dirty="0">
                <a:solidFill>
                  <a:srgbClr val="404040"/>
                </a:solidFill>
              </a:rPr>
              <a:t>Packaging</a:t>
            </a:r>
          </a:p>
          <a:p>
            <a:r>
              <a:rPr lang="en-US" sz="2400" dirty="0">
                <a:solidFill>
                  <a:srgbClr val="404040"/>
                </a:solidFill>
              </a:rPr>
              <a:t>Print Media</a:t>
            </a:r>
          </a:p>
          <a:p>
            <a:r>
              <a:rPr lang="en-US" sz="2400" dirty="0">
                <a:solidFill>
                  <a:srgbClr val="404040"/>
                </a:solidFill>
              </a:rPr>
              <a:t>Printing</a:t>
            </a:r>
          </a:p>
          <a:p>
            <a:r>
              <a:rPr lang="en-US" sz="2400" dirty="0">
                <a:solidFill>
                  <a:srgbClr val="404040"/>
                </a:solidFill>
              </a:rPr>
              <a:t>Publishing</a:t>
            </a:r>
          </a:p>
          <a:p>
            <a:r>
              <a:rPr lang="en-US" sz="2400" dirty="0">
                <a:solidFill>
                  <a:srgbClr val="404040"/>
                </a:solidFill>
              </a:rPr>
              <a:t>Pulp And Paper</a:t>
            </a:r>
          </a:p>
          <a:p>
            <a:r>
              <a:rPr lang="en-US" sz="2400" dirty="0">
                <a:solidFill>
                  <a:srgbClr val="404040"/>
                </a:solidFill>
              </a:rPr>
              <a:t>Textiles</a:t>
            </a:r>
          </a:p>
          <a:p>
            <a:r>
              <a:rPr lang="en-US" sz="2400" dirty="0">
                <a:solidFill>
                  <a:srgbClr val="404040"/>
                </a:solidFill>
              </a:rPr>
              <a:t>Wood </a:t>
            </a:r>
            <a:r>
              <a:rPr lang="en-US" sz="2400" dirty="0" smtClean="0">
                <a:solidFill>
                  <a:srgbClr val="404040"/>
                </a:solidFill>
              </a:rPr>
              <a:t>Products</a:t>
            </a:r>
            <a:endParaRPr lang="en-US" sz="2400" dirty="0">
              <a:solidFill>
                <a:srgbClr val="404040"/>
              </a:solidFill>
            </a:endParaRPr>
          </a:p>
        </p:txBody>
      </p:sp>
    </p:spTree>
    <p:extLst>
      <p:ext uri="{BB962C8B-B14F-4D97-AF65-F5344CB8AC3E}">
        <p14:creationId xmlns:p14="http://schemas.microsoft.com/office/powerpoint/2010/main" xmlns="" val="2666253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1601" y="479849"/>
            <a:ext cx="7924800" cy="561372"/>
          </a:xfrm>
          <a:prstGeom prst="rect">
            <a:avLst/>
          </a:prstGeom>
        </p:spPr>
        <p:txBody>
          <a:bodyPr wrap="square">
            <a:spAutoFit/>
          </a:bodyPr>
          <a:lstStyle/>
          <a:p>
            <a:pPr algn="r"/>
            <a:r>
              <a:rPr lang="en-US" sz="3048" dirty="0">
                <a:solidFill>
                  <a:srgbClr val="78AAAC"/>
                </a:solidFill>
              </a:rPr>
              <a:t>OVERALL FP&amp;M SETA </a:t>
            </a:r>
            <a:r>
              <a:rPr lang="en-US" sz="3048" b="1" dirty="0">
                <a:solidFill>
                  <a:srgbClr val="A5B878"/>
                </a:solidFill>
              </a:rPr>
              <a:t>PERFORMANCE</a:t>
            </a:r>
            <a:r>
              <a:rPr lang="en-US" sz="3048" dirty="0">
                <a:solidFill>
                  <a:srgbClr val="78AAAC"/>
                </a:solidFill>
              </a:rPr>
              <a:t> </a:t>
            </a:r>
          </a:p>
        </p:txBody>
      </p:sp>
      <p:sp>
        <p:nvSpPr>
          <p:cNvPr id="10" name="Rectangle 9"/>
          <p:cNvSpPr/>
          <p:nvPr/>
        </p:nvSpPr>
        <p:spPr>
          <a:xfrm>
            <a:off x="7218217" y="1215779"/>
            <a:ext cx="4682837" cy="5366213"/>
          </a:xfrm>
          <a:prstGeom prst="rect">
            <a:avLst/>
          </a:prstGeom>
        </p:spPr>
        <p:txBody>
          <a:bodyPr wrap="square">
            <a:spAutoFit/>
          </a:bodyPr>
          <a:lstStyle/>
          <a:p>
            <a:pPr algn="ctr"/>
            <a:endParaRPr lang="en-US" sz="2800" dirty="0" smtClean="0">
              <a:solidFill>
                <a:srgbClr val="A5B878"/>
              </a:solidFill>
            </a:endParaRPr>
          </a:p>
          <a:p>
            <a:pPr algn="ctr"/>
            <a:r>
              <a:rPr lang="en-US" sz="2800" dirty="0" smtClean="0">
                <a:solidFill>
                  <a:srgbClr val="A5B878"/>
                </a:solidFill>
              </a:rPr>
              <a:t>Overall </a:t>
            </a:r>
            <a:r>
              <a:rPr lang="en-US" sz="2800" dirty="0">
                <a:solidFill>
                  <a:srgbClr val="A5B878"/>
                </a:solidFill>
              </a:rPr>
              <a:t>FP&amp;M SETA Performance is on an increasingly upward trajectory since its establishment in 2011.</a:t>
            </a:r>
          </a:p>
          <a:p>
            <a:pPr algn="ctr"/>
            <a:endParaRPr lang="en-US" sz="2800" dirty="0">
              <a:solidFill>
                <a:srgbClr val="54838D"/>
              </a:solidFill>
            </a:endParaRPr>
          </a:p>
          <a:p>
            <a:pPr algn="ctr"/>
            <a:r>
              <a:rPr lang="en-US" sz="2096" dirty="0">
                <a:solidFill>
                  <a:srgbClr val="54838D"/>
                </a:solidFill>
              </a:rPr>
              <a:t>The SETA achieved </a:t>
            </a:r>
            <a:r>
              <a:rPr lang="en-US" sz="2096" b="1" dirty="0" smtClean="0">
                <a:solidFill>
                  <a:srgbClr val="A5B878"/>
                </a:solidFill>
              </a:rPr>
              <a:t>44</a:t>
            </a:r>
            <a:r>
              <a:rPr lang="en-US" sz="2096" dirty="0" smtClean="0">
                <a:solidFill>
                  <a:srgbClr val="54838D"/>
                </a:solidFill>
              </a:rPr>
              <a:t> </a:t>
            </a:r>
            <a:r>
              <a:rPr lang="en-US" sz="2096" dirty="0">
                <a:solidFill>
                  <a:srgbClr val="54838D"/>
                </a:solidFill>
              </a:rPr>
              <a:t>out of a total of </a:t>
            </a:r>
            <a:r>
              <a:rPr lang="en-US" sz="2096" dirty="0" smtClean="0">
                <a:solidFill>
                  <a:srgbClr val="54838D"/>
                </a:solidFill>
              </a:rPr>
              <a:t>48 </a:t>
            </a:r>
            <a:r>
              <a:rPr lang="en-US" sz="2096" dirty="0">
                <a:solidFill>
                  <a:srgbClr val="54838D"/>
                </a:solidFill>
              </a:rPr>
              <a:t>performance indicators and targets, representing an achievement of </a:t>
            </a:r>
            <a:r>
              <a:rPr lang="en-US" sz="2096" b="1" dirty="0" smtClean="0">
                <a:solidFill>
                  <a:srgbClr val="A5B878"/>
                </a:solidFill>
              </a:rPr>
              <a:t>91.67%</a:t>
            </a:r>
            <a:r>
              <a:rPr lang="en-US" sz="2096" dirty="0" smtClean="0">
                <a:solidFill>
                  <a:srgbClr val="A5B878"/>
                </a:solidFill>
              </a:rPr>
              <a:t> </a:t>
            </a:r>
            <a:r>
              <a:rPr lang="en-US" sz="2096" dirty="0">
                <a:solidFill>
                  <a:srgbClr val="54838D"/>
                </a:solidFill>
              </a:rPr>
              <a:t>against the FP&amp;M SETA </a:t>
            </a:r>
            <a:r>
              <a:rPr lang="en-US" sz="2096" dirty="0" smtClean="0">
                <a:solidFill>
                  <a:srgbClr val="54838D"/>
                </a:solidFill>
              </a:rPr>
              <a:t>APP.</a:t>
            </a:r>
          </a:p>
          <a:p>
            <a:pPr algn="ctr"/>
            <a:r>
              <a:rPr lang="en-US" sz="2096" b="1" dirty="0" smtClean="0">
                <a:solidFill>
                  <a:schemeClr val="accent6">
                    <a:lumMod val="60000"/>
                    <a:lumOff val="40000"/>
                  </a:schemeClr>
                </a:solidFill>
              </a:rPr>
              <a:t>100% </a:t>
            </a:r>
            <a:r>
              <a:rPr lang="en-US" sz="2096" dirty="0" smtClean="0">
                <a:solidFill>
                  <a:srgbClr val="54838D"/>
                </a:solidFill>
              </a:rPr>
              <a:t>against DHET SLA Targets</a:t>
            </a:r>
            <a:endParaRPr lang="en-US" sz="2096" dirty="0">
              <a:solidFill>
                <a:srgbClr val="54838D"/>
              </a:solidFill>
            </a:endParaRPr>
          </a:p>
          <a:p>
            <a:pPr algn="ctr"/>
            <a:endParaRPr lang="en-US" sz="2096" dirty="0">
              <a:solidFill>
                <a:srgbClr val="54838D"/>
              </a:solidFill>
            </a:endParaRPr>
          </a:p>
          <a:p>
            <a:pPr algn="ctr"/>
            <a:endParaRPr lang="en-US" sz="2096" dirty="0">
              <a:solidFill>
                <a:srgbClr val="54838D"/>
              </a:solidFill>
            </a:endParaRPr>
          </a:p>
        </p:txBody>
      </p:sp>
      <p:pic>
        <p:nvPicPr>
          <p:cNvPr id="5" name="Picture 4">
            <a:extLst>
              <a:ext uri="{FF2B5EF4-FFF2-40B4-BE49-F238E27FC236}">
                <a16:creationId xmlns:a16="http://schemas.microsoft.com/office/drawing/2014/main" xmlns="" id="{823365EC-BA30-5948-92D9-145DB57F774A}"/>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49382" y="1215779"/>
            <a:ext cx="7204363" cy="5282003"/>
          </a:xfrm>
          <a:prstGeom prst="rect">
            <a:avLst/>
          </a:prstGeom>
        </p:spPr>
      </p:pic>
    </p:spTree>
    <p:extLst>
      <p:ext uri="{BB962C8B-B14F-4D97-AF65-F5344CB8AC3E}">
        <p14:creationId xmlns:p14="http://schemas.microsoft.com/office/powerpoint/2010/main" xmlns="" val="126311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AED05-E3DC-9649-B816-B41A56653A6A}"/>
              </a:ext>
            </a:extLst>
          </p:cNvPr>
          <p:cNvSpPr>
            <a:spLocks noGrp="1"/>
          </p:cNvSpPr>
          <p:nvPr>
            <p:ph type="title"/>
          </p:nvPr>
        </p:nvSpPr>
        <p:spPr>
          <a:xfrm>
            <a:off x="3580022" y="205223"/>
            <a:ext cx="7893424" cy="1003300"/>
          </a:xfrm>
        </p:spPr>
        <p:txBody>
          <a:bodyPr>
            <a:normAutofit/>
          </a:bodyPr>
          <a:lstStyle/>
          <a:p>
            <a:pPr algn="l"/>
            <a:r>
              <a:rPr lang="en-ZA" sz="2400" b="1" dirty="0" smtClean="0">
                <a:latin typeface="Cambria" panose="02040503050406030204" pitchFamily="18" charset="0"/>
              </a:rPr>
              <a:t>WSP Submissions  </a:t>
            </a:r>
            <a:endParaRPr lang="en-ZA" sz="2400" b="1" dirty="0">
              <a:latin typeface="Cambria" panose="02040503050406030204" pitchFamily="18" charset="0"/>
            </a:endParaRPr>
          </a:p>
        </p:txBody>
      </p:sp>
      <p:pic>
        <p:nvPicPr>
          <p:cNvPr id="4" name="Picture 3">
            <a:extLst>
              <a:ext uri="{FF2B5EF4-FFF2-40B4-BE49-F238E27FC236}">
                <a16:creationId xmlns:a16="http://schemas.microsoft.com/office/drawing/2014/main" xmlns="" id="{0BD01300-15A8-DD4D-82E5-0F86E8D347A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510145" y="1500133"/>
            <a:ext cx="8340437" cy="3903140"/>
          </a:xfrm>
          <a:prstGeom prst="rect">
            <a:avLst/>
          </a:prstGeom>
        </p:spPr>
      </p:pic>
    </p:spTree>
    <p:extLst>
      <p:ext uri="{BB962C8B-B14F-4D97-AF65-F5344CB8AC3E}">
        <p14:creationId xmlns:p14="http://schemas.microsoft.com/office/powerpoint/2010/main" xmlns="" val="175334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AED05-E3DC-9649-B816-B41A56653A6A}"/>
              </a:ext>
            </a:extLst>
          </p:cNvPr>
          <p:cNvSpPr>
            <a:spLocks noGrp="1"/>
          </p:cNvSpPr>
          <p:nvPr>
            <p:ph type="title"/>
          </p:nvPr>
        </p:nvSpPr>
        <p:spPr>
          <a:xfrm>
            <a:off x="2942714" y="185739"/>
            <a:ext cx="7893424" cy="1003300"/>
          </a:xfrm>
        </p:spPr>
        <p:txBody>
          <a:bodyPr>
            <a:normAutofit/>
          </a:bodyPr>
          <a:lstStyle/>
          <a:p>
            <a:pPr algn="l"/>
            <a:r>
              <a:rPr lang="en-ZA" sz="2400" b="1" dirty="0" smtClean="0">
                <a:latin typeface="Cambria" panose="02040503050406030204" pitchFamily="18" charset="0"/>
              </a:rPr>
              <a:t>Learning Programmes Implementation</a:t>
            </a:r>
            <a:endParaRPr lang="en-ZA" sz="2400" b="1" dirty="0">
              <a:latin typeface="Cambria" panose="02040503050406030204" pitchFamily="18" charset="0"/>
            </a:endParaRPr>
          </a:p>
        </p:txBody>
      </p:sp>
      <p:pic>
        <p:nvPicPr>
          <p:cNvPr id="5" name="Picture 4">
            <a:extLst>
              <a:ext uri="{FF2B5EF4-FFF2-40B4-BE49-F238E27FC236}">
                <a16:creationId xmlns:a16="http://schemas.microsoft.com/office/drawing/2014/main" xmlns="" id="{E85FDB5D-3B17-3047-8F2F-9FD45476A12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33801" y="1676400"/>
            <a:ext cx="9548709" cy="4029224"/>
          </a:xfrm>
          <a:prstGeom prst="rect">
            <a:avLst/>
          </a:prstGeom>
        </p:spPr>
      </p:pic>
    </p:spTree>
    <p:extLst>
      <p:ext uri="{BB962C8B-B14F-4D97-AF65-F5344CB8AC3E}">
        <p14:creationId xmlns:p14="http://schemas.microsoft.com/office/powerpoint/2010/main" xmlns="" val="183372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Learners in the FP&amp;M System</a:t>
            </a:r>
            <a:endParaRPr lang="en-US" sz="3600" b="1" dirty="0"/>
          </a:p>
        </p:txBody>
      </p:sp>
      <p:sp>
        <p:nvSpPr>
          <p:cNvPr id="3" name="Content Placeholder 2"/>
          <p:cNvSpPr>
            <a:spLocks noGrp="1"/>
          </p:cNvSpPr>
          <p:nvPr>
            <p:ph idx="1"/>
          </p:nvPr>
        </p:nvSpPr>
        <p:spPr>
          <a:xfrm>
            <a:off x="838200" y="1460880"/>
            <a:ext cx="10515600" cy="4351338"/>
          </a:xfrm>
        </p:spPr>
        <p:txBody>
          <a:bodyPr/>
          <a:lstStyle/>
          <a:p>
            <a:pPr marL="0" lvl="0" indent="0">
              <a:lnSpc>
                <a:spcPct val="100000"/>
              </a:lnSpc>
              <a:spcBef>
                <a:spcPts val="0"/>
              </a:spcBef>
              <a:buNone/>
            </a:pPr>
            <a:r>
              <a:rPr lang="en-ZA" sz="3443" b="1" dirty="0">
                <a:solidFill>
                  <a:srgbClr val="54838D"/>
                </a:solidFill>
              </a:rPr>
              <a:t>Since Inception of the FP&amp;M SETA in 2011</a:t>
            </a:r>
          </a:p>
          <a:p>
            <a:pPr marL="0" lvl="0" indent="0">
              <a:lnSpc>
                <a:spcPct val="100000"/>
              </a:lnSpc>
              <a:spcBef>
                <a:spcPts val="0"/>
              </a:spcBef>
              <a:buNone/>
            </a:pPr>
            <a:r>
              <a:rPr lang="en-ZA" sz="3347" b="1" dirty="0">
                <a:solidFill>
                  <a:srgbClr val="A5B878"/>
                </a:solidFill>
              </a:rPr>
              <a:t>Total number of learners entered:</a:t>
            </a:r>
          </a:p>
          <a:p>
            <a:pPr marL="0" indent="0">
              <a:buNone/>
            </a:pPr>
            <a:r>
              <a:rPr lang="en-US" sz="6600" b="1" dirty="0" smtClean="0"/>
              <a:t>              53,511 </a:t>
            </a:r>
            <a:r>
              <a:rPr lang="en-US" sz="3200" b="1" dirty="0" smtClean="0"/>
              <a:t>Learners 62,08 %</a:t>
            </a:r>
            <a:endParaRPr lang="en-US" sz="3200" b="1" dirty="0"/>
          </a:p>
        </p:txBody>
      </p:sp>
      <p:pic>
        <p:nvPicPr>
          <p:cNvPr id="4" name="Picture 4" descr="https://encrypted-tbn1.gstatic.com/images?q=tbn:ANd9GcSI592gaMCtbHpb1WyH4ZhKtDBcye3lMYOiAfUd-yw-iI-rc02e"/>
          <p:cNvPicPr>
            <a:picLocks noChangeAspect="1" noChangeArrowheads="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9412942" y="1792047"/>
            <a:ext cx="1591264" cy="15912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763978" y="3482923"/>
            <a:ext cx="7236304" cy="3246145"/>
          </a:xfrm>
          <a:prstGeom prst="rect">
            <a:avLst/>
          </a:prstGeom>
        </p:spPr>
        <p:txBody>
          <a:bodyPr wrap="square">
            <a:spAutoFit/>
          </a:bodyPr>
          <a:lstStyle/>
          <a:p>
            <a:pPr lvl="0"/>
            <a:r>
              <a:rPr lang="en-ZA" sz="3347" b="1" dirty="0">
                <a:solidFill>
                  <a:srgbClr val="A5B878"/>
                </a:solidFill>
              </a:rPr>
              <a:t>Total number of learners certificated: </a:t>
            </a:r>
          </a:p>
          <a:p>
            <a:r>
              <a:rPr lang="en-ZA" sz="3347" b="1" dirty="0">
                <a:solidFill>
                  <a:srgbClr val="A5B878"/>
                </a:solidFill>
              </a:rPr>
              <a:t> </a:t>
            </a:r>
            <a:r>
              <a:rPr lang="en-ZA" sz="3347" b="1" dirty="0" smtClean="0">
                <a:solidFill>
                  <a:srgbClr val="A5B878"/>
                </a:solidFill>
              </a:rPr>
              <a:t>                       </a:t>
            </a:r>
            <a:r>
              <a:rPr lang="en-ZA" sz="6600" b="1" dirty="0" smtClean="0">
                <a:solidFill>
                  <a:srgbClr val="F0494A"/>
                </a:solidFill>
              </a:rPr>
              <a:t>33,222</a:t>
            </a:r>
            <a:r>
              <a:rPr lang="en-ZA" sz="6312" b="1" dirty="0" smtClean="0">
                <a:solidFill>
                  <a:srgbClr val="F0494A"/>
                </a:solidFill>
              </a:rPr>
              <a:t> </a:t>
            </a:r>
            <a:r>
              <a:rPr lang="en-ZA" sz="3200" b="1" dirty="0" smtClean="0">
                <a:solidFill>
                  <a:srgbClr val="F0494A"/>
                </a:solidFill>
              </a:rPr>
              <a:t>Learners</a:t>
            </a:r>
            <a:endParaRPr lang="en-ZA" sz="3200" b="1" dirty="0">
              <a:solidFill>
                <a:srgbClr val="F0494A"/>
              </a:solidFill>
            </a:endParaRPr>
          </a:p>
          <a:p>
            <a:r>
              <a:rPr lang="en-ZA" sz="3600" b="1" dirty="0" err="1" smtClean="0">
                <a:solidFill>
                  <a:schemeClr val="bg1"/>
                </a:solidFill>
              </a:rPr>
              <a:t>T</a:t>
            </a:r>
            <a:r>
              <a:rPr lang="en-ZA" sz="3600" b="1" dirty="0" err="1">
                <a:solidFill>
                  <a:schemeClr val="bg1"/>
                </a:solidFill>
              </a:rPr>
              <a:t>Throughput</a:t>
            </a:r>
            <a:r>
              <a:rPr lang="en-ZA" sz="3600" b="1" dirty="0">
                <a:solidFill>
                  <a:schemeClr val="bg1"/>
                </a:solidFill>
              </a:rPr>
              <a:t> Rate:</a:t>
            </a:r>
          </a:p>
          <a:p>
            <a:r>
              <a:rPr lang="en-ZA" sz="3600" b="1" dirty="0" err="1" smtClean="0">
                <a:solidFill>
                  <a:schemeClr val="bg1"/>
                </a:solidFill>
              </a:rPr>
              <a:t>hroughput</a:t>
            </a:r>
            <a:r>
              <a:rPr lang="en-ZA" sz="3600" b="1" dirty="0" smtClean="0">
                <a:solidFill>
                  <a:schemeClr val="bg1"/>
                </a:solidFill>
              </a:rPr>
              <a:t> </a:t>
            </a:r>
            <a:r>
              <a:rPr lang="en-ZA" sz="3600" b="1" dirty="0">
                <a:solidFill>
                  <a:schemeClr val="bg1"/>
                </a:solidFill>
              </a:rPr>
              <a:t>Rate:</a:t>
            </a:r>
          </a:p>
          <a:p>
            <a:pPr lvl="0"/>
            <a:endParaRPr lang="en-ZA" sz="3347" b="1" dirty="0">
              <a:solidFill>
                <a:srgbClr val="A5B878"/>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49876" y="3614068"/>
            <a:ext cx="1654330" cy="1533492"/>
          </a:xfrm>
          <a:prstGeom prst="rect">
            <a:avLst/>
          </a:prstGeom>
        </p:spPr>
      </p:pic>
      <p:sp>
        <p:nvSpPr>
          <p:cNvPr id="8" name="Rounded Rectangle 7"/>
          <p:cNvSpPr/>
          <p:nvPr/>
        </p:nvSpPr>
        <p:spPr>
          <a:xfrm>
            <a:off x="1190503" y="5086658"/>
            <a:ext cx="6938245" cy="1451120"/>
          </a:xfrm>
          <a:prstGeom prst="roundRect">
            <a:avLst/>
          </a:prstGeom>
          <a:solidFill>
            <a:srgbClr val="6086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3054"/>
            <a:r>
              <a:rPr lang="en-ZA" sz="4800" b="1" dirty="0">
                <a:solidFill>
                  <a:prstClr val="white"/>
                </a:solidFill>
              </a:rPr>
              <a:t>Throughput </a:t>
            </a:r>
            <a:r>
              <a:rPr lang="en-ZA" sz="4800" b="1" dirty="0" smtClean="0">
                <a:solidFill>
                  <a:prstClr val="white"/>
                </a:solidFill>
              </a:rPr>
              <a:t>Rate: </a:t>
            </a:r>
            <a:r>
              <a:rPr lang="en-US" sz="4800" b="1" dirty="0"/>
              <a:t>62,08 %</a:t>
            </a:r>
          </a:p>
          <a:p>
            <a:pPr lvl="0" defTabSz="933054"/>
            <a:endParaRPr lang="en-ZA" sz="4400" b="1" dirty="0">
              <a:solidFill>
                <a:srgbClr val="FF0000"/>
              </a:solidFill>
            </a:endParaRPr>
          </a:p>
        </p:txBody>
      </p:sp>
    </p:spTree>
    <p:extLst>
      <p:ext uri="{BB962C8B-B14F-4D97-AF65-F5344CB8AC3E}">
        <p14:creationId xmlns:p14="http://schemas.microsoft.com/office/powerpoint/2010/main" xmlns="" val="3175680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6163</TotalTime>
  <Words>515</Words>
  <Application>Microsoft Office PowerPoint</Application>
  <PresentationFormat>Custom</PresentationFormat>
  <Paragraphs>82</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FP&amp;M SETA </vt:lpstr>
      <vt:lpstr>Content</vt:lpstr>
      <vt:lpstr>                                                                                                                                     Vision &amp; Mission</vt:lpstr>
      <vt:lpstr>Slide 4</vt:lpstr>
      <vt:lpstr>Scope of the FP&amp;M SETA</vt:lpstr>
      <vt:lpstr>Slide 6</vt:lpstr>
      <vt:lpstr>WSP Submissions  </vt:lpstr>
      <vt:lpstr>Learning Programmes Implementation</vt:lpstr>
      <vt:lpstr>Learners in the FP&amp;M System</vt:lpstr>
      <vt:lpstr>Slide 10</vt:lpstr>
      <vt:lpstr>Slide 11</vt:lpstr>
      <vt:lpstr>AGSA AUDIT FINDING 2017 /2018</vt:lpstr>
      <vt:lpstr>Comments to be noted concerning the FP&amp;M SETA Procurement process</vt:lpstr>
      <vt:lpstr>SCM CONTROLS – RELATING TO THE FINDING</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Chaque Risi (Active Brand)</dc:creator>
  <cp:lastModifiedBy>PUMZA</cp:lastModifiedBy>
  <cp:revision>314</cp:revision>
  <cp:lastPrinted>2018-03-20T12:22:38Z</cp:lastPrinted>
  <dcterms:created xsi:type="dcterms:W3CDTF">2018-03-18T06:55:53Z</dcterms:created>
  <dcterms:modified xsi:type="dcterms:W3CDTF">2018-10-10T10:24:22Z</dcterms:modified>
</cp:coreProperties>
</file>