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369" r:id="rId2"/>
    <p:sldId id="350" r:id="rId3"/>
    <p:sldId id="552" r:id="rId4"/>
    <p:sldId id="459" r:id="rId5"/>
    <p:sldId id="583" r:id="rId6"/>
    <p:sldId id="584" r:id="rId7"/>
    <p:sldId id="582" r:id="rId8"/>
    <p:sldId id="589" r:id="rId9"/>
    <p:sldId id="621" r:id="rId10"/>
    <p:sldId id="590" r:id="rId11"/>
    <p:sldId id="591" r:id="rId12"/>
    <p:sldId id="624" r:id="rId13"/>
    <p:sldId id="645" r:id="rId14"/>
    <p:sldId id="646" r:id="rId15"/>
    <p:sldId id="595" r:id="rId16"/>
    <p:sldId id="596" r:id="rId17"/>
    <p:sldId id="625" r:id="rId18"/>
    <p:sldId id="597" r:id="rId19"/>
    <p:sldId id="598" r:id="rId20"/>
    <p:sldId id="599" r:id="rId21"/>
    <p:sldId id="603" r:id="rId22"/>
    <p:sldId id="604" r:id="rId23"/>
    <p:sldId id="626" r:id="rId24"/>
    <p:sldId id="605" r:id="rId25"/>
    <p:sldId id="608" r:id="rId26"/>
    <p:sldId id="609" r:id="rId27"/>
    <p:sldId id="610" r:id="rId28"/>
    <p:sldId id="611" r:id="rId29"/>
    <p:sldId id="612" r:id="rId30"/>
    <p:sldId id="628" r:id="rId31"/>
    <p:sldId id="629" r:id="rId32"/>
    <p:sldId id="630" r:id="rId33"/>
    <p:sldId id="616" r:id="rId34"/>
    <p:sldId id="631" r:id="rId35"/>
    <p:sldId id="617" r:id="rId36"/>
    <p:sldId id="632" r:id="rId37"/>
    <p:sldId id="618" r:id="rId38"/>
    <p:sldId id="619" r:id="rId39"/>
    <p:sldId id="649" r:id="rId40"/>
    <p:sldId id="647" r:id="rId41"/>
    <p:sldId id="634" r:id="rId42"/>
    <p:sldId id="635" r:id="rId43"/>
    <p:sldId id="636" r:id="rId44"/>
    <p:sldId id="648" r:id="rId45"/>
    <p:sldId id="637" r:id="rId46"/>
    <p:sldId id="638" r:id="rId47"/>
    <p:sldId id="639" r:id="rId48"/>
    <p:sldId id="640" r:id="rId49"/>
    <p:sldId id="641" r:id="rId50"/>
    <p:sldId id="642" r:id="rId51"/>
    <p:sldId id="643" r:id="rId52"/>
    <p:sldId id="620" r:id="rId53"/>
  </p:sldIdLst>
  <p:sldSz cx="9144000" cy="6858000" type="screen4x3"/>
  <p:notesSz cx="6794500" cy="9918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1921" autoAdjust="0"/>
  </p:normalViewPr>
  <p:slideViewPr>
    <p:cSldViewPr>
      <p:cViewPr varScale="1">
        <p:scale>
          <a:sx n="107" d="100"/>
          <a:sy n="107" d="100"/>
        </p:scale>
        <p:origin x="-1734" y="-84"/>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20" y="96"/>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899" cy="497810"/>
          </a:xfrm>
          <a:prstGeom prst="rect">
            <a:avLst/>
          </a:prstGeom>
        </p:spPr>
        <p:txBody>
          <a:bodyPr vert="horz" lIns="91431" tIns="45715" rIns="91431" bIns="45715" rtlCol="0"/>
          <a:lstStyle>
            <a:lvl1pPr algn="l">
              <a:defRPr sz="1200"/>
            </a:lvl1pPr>
          </a:lstStyle>
          <a:p>
            <a:endParaRPr lang="en-ZA" dirty="0"/>
          </a:p>
        </p:txBody>
      </p:sp>
      <p:sp>
        <p:nvSpPr>
          <p:cNvPr id="4" name="Footer Placeholder 3"/>
          <p:cNvSpPr>
            <a:spLocks noGrp="1"/>
          </p:cNvSpPr>
          <p:nvPr>
            <p:ph type="ftr" sz="quarter" idx="2"/>
          </p:nvPr>
        </p:nvSpPr>
        <p:spPr>
          <a:xfrm>
            <a:off x="2" y="9420891"/>
            <a:ext cx="2944899" cy="497810"/>
          </a:xfrm>
          <a:prstGeom prst="rect">
            <a:avLst/>
          </a:prstGeom>
        </p:spPr>
        <p:txBody>
          <a:bodyPr vert="horz" lIns="91431" tIns="45715" rIns="91431" bIns="45715"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8065" y="9420891"/>
            <a:ext cx="2944899" cy="497810"/>
          </a:xfrm>
          <a:prstGeom prst="rect">
            <a:avLst/>
          </a:prstGeom>
        </p:spPr>
        <p:txBody>
          <a:bodyPr vert="horz" lIns="91431" tIns="45715" rIns="91431" bIns="45715" rtlCol="0" anchor="b"/>
          <a:lstStyle>
            <a:lvl1pPr algn="r">
              <a:defRPr sz="1200"/>
            </a:lvl1pPr>
          </a:lstStyle>
          <a:p>
            <a:fld id="{707FCEC1-E925-426E-AEDE-6F4D5133F003}" type="slidenum">
              <a:rPr lang="en-ZA" smtClean="0"/>
              <a:pPr/>
              <a:t>‹#›</a:t>
            </a:fld>
            <a:endParaRPr lang="en-ZA" dirty="0"/>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1"/>
            <a:ext cx="2944899" cy="496106"/>
          </a:xfrm>
          <a:prstGeom prst="rect">
            <a:avLst/>
          </a:prstGeom>
          <a:noFill/>
          <a:ln w="9525">
            <a:noFill/>
            <a:miter lim="800000"/>
            <a:headEnd/>
            <a:tailEnd/>
          </a:ln>
          <a:effectLst/>
        </p:spPr>
        <p:txBody>
          <a:bodyPr vert="horz" wrap="square" lIns="92821" tIns="46410" rIns="92821" bIns="46410" numCol="1" anchor="t" anchorCtr="0" compatLnSpc="1">
            <a:prstTxWarp prst="textNoShape">
              <a:avLst/>
            </a:prstTxWarp>
          </a:bodyPr>
          <a:lstStyle>
            <a:lvl1pPr>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48065" y="1"/>
            <a:ext cx="2944899" cy="496106"/>
          </a:xfrm>
          <a:prstGeom prst="rect">
            <a:avLst/>
          </a:prstGeom>
          <a:noFill/>
          <a:ln w="9525">
            <a:noFill/>
            <a:miter lim="800000"/>
            <a:headEnd/>
            <a:tailEnd/>
          </a:ln>
          <a:effectLst/>
        </p:spPr>
        <p:txBody>
          <a:bodyPr vert="horz" wrap="square" lIns="92821" tIns="46410" rIns="92821" bIns="46410" numCol="1" anchor="t" anchorCtr="0" compatLnSpc="1">
            <a:prstTxWarp prst="textNoShape">
              <a:avLst/>
            </a:prstTxWarp>
          </a:bodyPr>
          <a:lstStyle>
            <a:lvl1pPr algn="r">
              <a:defRPr sz="120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917575" y="742950"/>
            <a:ext cx="4959350" cy="3719513"/>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068" y="4712152"/>
            <a:ext cx="5434369" cy="4463245"/>
          </a:xfrm>
          <a:prstGeom prst="rect">
            <a:avLst/>
          </a:prstGeom>
          <a:noFill/>
          <a:ln w="9525">
            <a:noFill/>
            <a:miter lim="800000"/>
            <a:headEnd/>
            <a:tailEnd/>
          </a:ln>
          <a:effectLst/>
        </p:spPr>
        <p:txBody>
          <a:bodyPr vert="horz" wrap="square" lIns="92821" tIns="46410" rIns="92821" bIns="464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2" y="9420891"/>
            <a:ext cx="2944899" cy="496106"/>
          </a:xfrm>
          <a:prstGeom prst="rect">
            <a:avLst/>
          </a:prstGeom>
          <a:noFill/>
          <a:ln w="9525">
            <a:noFill/>
            <a:miter lim="800000"/>
            <a:headEnd/>
            <a:tailEnd/>
          </a:ln>
          <a:effectLst/>
        </p:spPr>
        <p:txBody>
          <a:bodyPr vert="horz" wrap="square" lIns="92821" tIns="46410" rIns="92821" bIns="46410" numCol="1" anchor="b" anchorCtr="0" compatLnSpc="1">
            <a:prstTxWarp prst="textNoShape">
              <a:avLst/>
            </a:prstTxWarp>
          </a:bodyPr>
          <a:lstStyle>
            <a:lvl1pPr>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48065" y="9420891"/>
            <a:ext cx="2944899" cy="496106"/>
          </a:xfrm>
          <a:prstGeom prst="rect">
            <a:avLst/>
          </a:prstGeom>
          <a:noFill/>
          <a:ln w="9525">
            <a:noFill/>
            <a:miter lim="800000"/>
            <a:headEnd/>
            <a:tailEnd/>
          </a:ln>
          <a:effectLst/>
        </p:spPr>
        <p:txBody>
          <a:bodyPr vert="horz" wrap="square" lIns="92821" tIns="46410" rIns="92821" bIns="46410"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dirty="0"/>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95151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14 Targets if we unpack monitoring</a:t>
            </a:r>
            <a:r>
              <a:rPr lang="en-ZA" baseline="0" dirty="0" smtClean="0"/>
              <a:t> reports</a:t>
            </a:r>
          </a:p>
          <a:p>
            <a:r>
              <a:rPr lang="en-ZA" baseline="0" dirty="0" smtClean="0"/>
              <a:t>i.e. 8 main targets + 6 System targets</a:t>
            </a:r>
            <a:endParaRPr lang="en-ZA" dirty="0"/>
          </a:p>
        </p:txBody>
      </p:sp>
      <p:sp>
        <p:nvSpPr>
          <p:cNvPr id="4" name="Slide Number Placeholder 3"/>
          <p:cNvSpPr>
            <a:spLocks noGrp="1"/>
          </p:cNvSpPr>
          <p:nvPr>
            <p:ph type="sldNum" sz="quarter" idx="10"/>
          </p:nvPr>
        </p:nvSpPr>
        <p:spPr/>
        <p:txBody>
          <a:bodyPr/>
          <a:lstStyle/>
          <a:p>
            <a:fld id="{DFCD6DB8-ECBB-483E-AA69-FEBB2A9A53E8}" type="slidenum">
              <a:rPr lang="en-ZA" smtClean="0"/>
              <a:pPr/>
              <a:t>22</a:t>
            </a:fld>
            <a:endParaRPr lang="en-ZA" dirty="0"/>
          </a:p>
        </p:txBody>
      </p:sp>
    </p:spTree>
    <p:extLst>
      <p:ext uri="{BB962C8B-B14F-4D97-AF65-F5344CB8AC3E}">
        <p14:creationId xmlns:p14="http://schemas.microsoft.com/office/powerpoint/2010/main" xmlns="" val="4067332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14 Targets if we unpack monitoring</a:t>
            </a:r>
            <a:r>
              <a:rPr lang="en-ZA" baseline="0" dirty="0" smtClean="0"/>
              <a:t> reports</a:t>
            </a:r>
          </a:p>
          <a:p>
            <a:r>
              <a:rPr lang="en-ZA" baseline="0" dirty="0" smtClean="0"/>
              <a:t>i.e. 8 main targets + 6 System targets</a:t>
            </a:r>
            <a:endParaRPr lang="en-ZA" dirty="0"/>
          </a:p>
        </p:txBody>
      </p:sp>
      <p:sp>
        <p:nvSpPr>
          <p:cNvPr id="4" name="Slide Number Placeholder 3"/>
          <p:cNvSpPr>
            <a:spLocks noGrp="1"/>
          </p:cNvSpPr>
          <p:nvPr>
            <p:ph type="sldNum" sz="quarter" idx="10"/>
          </p:nvPr>
        </p:nvSpPr>
        <p:spPr/>
        <p:txBody>
          <a:bodyPr/>
          <a:lstStyle/>
          <a:p>
            <a:fld id="{DFCD6DB8-ECBB-483E-AA69-FEBB2A9A53E8}" type="slidenum">
              <a:rPr lang="en-ZA" smtClean="0"/>
              <a:pPr/>
              <a:t>23</a:t>
            </a:fld>
            <a:endParaRPr lang="en-ZA" dirty="0"/>
          </a:p>
        </p:txBody>
      </p:sp>
    </p:spTree>
    <p:extLst>
      <p:ext uri="{BB962C8B-B14F-4D97-AF65-F5344CB8AC3E}">
        <p14:creationId xmlns:p14="http://schemas.microsoft.com/office/powerpoint/2010/main" xmlns="" val="171345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14 Targets if we unpack monitoring</a:t>
            </a:r>
            <a:r>
              <a:rPr lang="en-ZA" baseline="0" dirty="0" smtClean="0"/>
              <a:t> reports</a:t>
            </a:r>
          </a:p>
          <a:p>
            <a:r>
              <a:rPr lang="en-ZA" baseline="0" dirty="0" smtClean="0"/>
              <a:t>i.e. 8 main targets + 6 System targets</a:t>
            </a:r>
            <a:endParaRPr lang="en-ZA" dirty="0"/>
          </a:p>
        </p:txBody>
      </p:sp>
      <p:sp>
        <p:nvSpPr>
          <p:cNvPr id="4" name="Slide Number Placeholder 3"/>
          <p:cNvSpPr>
            <a:spLocks noGrp="1"/>
          </p:cNvSpPr>
          <p:nvPr>
            <p:ph type="sldNum" sz="quarter" idx="10"/>
          </p:nvPr>
        </p:nvSpPr>
        <p:spPr/>
        <p:txBody>
          <a:bodyPr/>
          <a:lstStyle/>
          <a:p>
            <a:fld id="{DFCD6DB8-ECBB-483E-AA69-FEBB2A9A53E8}" type="slidenum">
              <a:rPr lang="en-ZA" smtClean="0"/>
              <a:pPr/>
              <a:t>24</a:t>
            </a:fld>
            <a:endParaRPr lang="en-ZA" dirty="0"/>
          </a:p>
        </p:txBody>
      </p:sp>
    </p:spTree>
    <p:extLst>
      <p:ext uri="{BB962C8B-B14F-4D97-AF65-F5344CB8AC3E}">
        <p14:creationId xmlns:p14="http://schemas.microsoft.com/office/powerpoint/2010/main" xmlns="" val="4220113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6710320-F699-4A12-8EEF-9F28E5E72B3B}" type="slidenum">
              <a:rPr lang="en-ZA" smtClean="0">
                <a:solidFill>
                  <a:prstClr val="black"/>
                </a:solidFill>
              </a:rPr>
              <a:pPr/>
              <a:t>26</a:t>
            </a:fld>
            <a:endParaRPr lang="en-ZA" dirty="0">
              <a:solidFill>
                <a:prstClr val="black"/>
              </a:solidFill>
            </a:endParaRPr>
          </a:p>
        </p:txBody>
      </p:sp>
    </p:spTree>
    <p:extLst>
      <p:ext uri="{BB962C8B-B14F-4D97-AF65-F5344CB8AC3E}">
        <p14:creationId xmlns:p14="http://schemas.microsoft.com/office/powerpoint/2010/main" xmlns="" val="3130058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27</a:t>
            </a:fld>
            <a:endParaRPr lang="en-US" dirty="0"/>
          </a:p>
        </p:txBody>
      </p:sp>
    </p:spTree>
    <p:extLst>
      <p:ext uri="{BB962C8B-B14F-4D97-AF65-F5344CB8AC3E}">
        <p14:creationId xmlns:p14="http://schemas.microsoft.com/office/powerpoint/2010/main" xmlns="" val="3753002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33</a:t>
            </a:fld>
            <a:endParaRPr lang="en-US" dirty="0"/>
          </a:p>
        </p:txBody>
      </p:sp>
    </p:spTree>
    <p:extLst>
      <p:ext uri="{BB962C8B-B14F-4D97-AF65-F5344CB8AC3E}">
        <p14:creationId xmlns:p14="http://schemas.microsoft.com/office/powerpoint/2010/main" xmlns="" val="1138809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34</a:t>
            </a:fld>
            <a:endParaRPr lang="en-US" dirty="0"/>
          </a:p>
        </p:txBody>
      </p:sp>
    </p:spTree>
    <p:extLst>
      <p:ext uri="{BB962C8B-B14F-4D97-AF65-F5344CB8AC3E}">
        <p14:creationId xmlns:p14="http://schemas.microsoft.com/office/powerpoint/2010/main" xmlns="" val="440536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35</a:t>
            </a:fld>
            <a:endParaRPr lang="en-US" dirty="0"/>
          </a:p>
        </p:txBody>
      </p:sp>
    </p:spTree>
    <p:extLst>
      <p:ext uri="{BB962C8B-B14F-4D97-AF65-F5344CB8AC3E}">
        <p14:creationId xmlns:p14="http://schemas.microsoft.com/office/powerpoint/2010/main" xmlns="" val="3977672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36</a:t>
            </a:fld>
            <a:endParaRPr lang="en-US" dirty="0"/>
          </a:p>
        </p:txBody>
      </p:sp>
    </p:spTree>
    <p:extLst>
      <p:ext uri="{BB962C8B-B14F-4D97-AF65-F5344CB8AC3E}">
        <p14:creationId xmlns:p14="http://schemas.microsoft.com/office/powerpoint/2010/main" xmlns="" val="1731420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37</a:t>
            </a:fld>
            <a:endParaRPr lang="en-US" dirty="0"/>
          </a:p>
        </p:txBody>
      </p:sp>
    </p:spTree>
    <p:extLst>
      <p:ext uri="{BB962C8B-B14F-4D97-AF65-F5344CB8AC3E}">
        <p14:creationId xmlns:p14="http://schemas.microsoft.com/office/powerpoint/2010/main" xmlns="" val="4105390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a:t>
            </a:fld>
            <a:endParaRPr lang="en-US" dirty="0"/>
          </a:p>
        </p:txBody>
      </p:sp>
    </p:spTree>
    <p:extLst>
      <p:ext uri="{BB962C8B-B14F-4D97-AF65-F5344CB8AC3E}">
        <p14:creationId xmlns:p14="http://schemas.microsoft.com/office/powerpoint/2010/main" xmlns="" val="2746649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38</a:t>
            </a:fld>
            <a:endParaRPr lang="en-US" dirty="0"/>
          </a:p>
        </p:txBody>
      </p:sp>
    </p:spTree>
    <p:extLst>
      <p:ext uri="{BB962C8B-B14F-4D97-AF65-F5344CB8AC3E}">
        <p14:creationId xmlns:p14="http://schemas.microsoft.com/office/powerpoint/2010/main" xmlns="" val="3308225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39</a:t>
            </a:fld>
            <a:endParaRPr lang="en-US" dirty="0"/>
          </a:p>
        </p:txBody>
      </p:sp>
    </p:spTree>
    <p:extLst>
      <p:ext uri="{BB962C8B-B14F-4D97-AF65-F5344CB8AC3E}">
        <p14:creationId xmlns:p14="http://schemas.microsoft.com/office/powerpoint/2010/main" xmlns="" val="2620723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40</a:t>
            </a:fld>
            <a:endParaRPr lang="en-US" dirty="0"/>
          </a:p>
        </p:txBody>
      </p:sp>
    </p:spTree>
    <p:extLst>
      <p:ext uri="{BB962C8B-B14F-4D97-AF65-F5344CB8AC3E}">
        <p14:creationId xmlns:p14="http://schemas.microsoft.com/office/powerpoint/2010/main" xmlns="" val="362453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52</a:t>
            </a:fld>
            <a:endParaRPr lang="en-US" dirty="0"/>
          </a:p>
        </p:txBody>
      </p:sp>
    </p:spTree>
    <p:extLst>
      <p:ext uri="{BB962C8B-B14F-4D97-AF65-F5344CB8AC3E}">
        <p14:creationId xmlns:p14="http://schemas.microsoft.com/office/powerpoint/2010/main" xmlns="" val="170630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4</a:t>
            </a:fld>
            <a:endParaRPr lang="en-US" dirty="0"/>
          </a:p>
        </p:txBody>
      </p:sp>
    </p:spTree>
    <p:extLst>
      <p:ext uri="{BB962C8B-B14F-4D97-AF65-F5344CB8AC3E}">
        <p14:creationId xmlns:p14="http://schemas.microsoft.com/office/powerpoint/2010/main" xmlns="" val="410237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5</a:t>
            </a:fld>
            <a:endParaRPr lang="en-US" dirty="0"/>
          </a:p>
        </p:txBody>
      </p:sp>
    </p:spTree>
    <p:extLst>
      <p:ext uri="{BB962C8B-B14F-4D97-AF65-F5344CB8AC3E}">
        <p14:creationId xmlns:p14="http://schemas.microsoft.com/office/powerpoint/2010/main" xmlns="" val="2409208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6</a:t>
            </a:fld>
            <a:endParaRPr lang="en-US" dirty="0"/>
          </a:p>
        </p:txBody>
      </p:sp>
    </p:spTree>
    <p:extLst>
      <p:ext uri="{BB962C8B-B14F-4D97-AF65-F5344CB8AC3E}">
        <p14:creationId xmlns:p14="http://schemas.microsoft.com/office/powerpoint/2010/main" xmlns="" val="2544496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7</a:t>
            </a:fld>
            <a:endParaRPr lang="en-US" dirty="0"/>
          </a:p>
        </p:txBody>
      </p:sp>
    </p:spTree>
    <p:extLst>
      <p:ext uri="{BB962C8B-B14F-4D97-AF65-F5344CB8AC3E}">
        <p14:creationId xmlns:p14="http://schemas.microsoft.com/office/powerpoint/2010/main" xmlns="" val="1035157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xmlns="" val="645472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xmlns="" val="3442608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15</a:t>
            </a:fld>
            <a:endParaRPr lang="en-US" dirty="0"/>
          </a:p>
        </p:txBody>
      </p:sp>
    </p:spTree>
    <p:extLst>
      <p:ext uri="{BB962C8B-B14F-4D97-AF65-F5344CB8AC3E}">
        <p14:creationId xmlns:p14="http://schemas.microsoft.com/office/powerpoint/2010/main" xmlns="" val="1239357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724400"/>
            <a:ext cx="1825625" cy="19748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40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381000" y="2362200"/>
            <a:ext cx="8305799" cy="76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GB" sz="4000" kern="0" dirty="0" smtClean="0">
                <a:solidFill>
                  <a:srgbClr val="FF0000"/>
                </a:solidFill>
                <a:latin typeface="+mj-lt"/>
              </a:rPr>
              <a:t>Briefing on 2017/18 </a:t>
            </a:r>
          </a:p>
          <a:p>
            <a:pPr algn="ctr" eaLnBrk="1" hangingPunct="1">
              <a:spcBef>
                <a:spcPct val="0"/>
              </a:spcBef>
              <a:buFont typeface="Arial" charset="0"/>
              <a:buNone/>
              <a:defRPr/>
            </a:pPr>
            <a:r>
              <a:rPr lang="en-US" sz="4000" kern="0" dirty="0" smtClean="0">
                <a:solidFill>
                  <a:srgbClr val="FF0000"/>
                </a:solidFill>
                <a:latin typeface="+mj-lt"/>
              </a:rPr>
              <a:t>Annual Report</a:t>
            </a:r>
            <a:endParaRPr lang="en-US" sz="4000" kern="0" dirty="0">
              <a:solidFill>
                <a:srgbClr val="FF0000"/>
              </a:solidFill>
              <a:latin typeface="+mj-lt"/>
            </a:endParaRPr>
          </a:p>
        </p:txBody>
      </p:sp>
      <p:sp>
        <p:nvSpPr>
          <p:cNvPr id="5" name="Rectangle 3"/>
          <p:cNvSpPr txBox="1">
            <a:spLocks/>
          </p:cNvSpPr>
          <p:nvPr/>
        </p:nvSpPr>
        <p:spPr bwMode="auto">
          <a:xfrm>
            <a:off x="762000" y="3733800"/>
            <a:ext cx="7696200" cy="2209800"/>
          </a:xfrm>
          <a:prstGeom prst="rect">
            <a:avLst/>
          </a:prstGeom>
          <a:noFill/>
          <a:ln w="9525">
            <a:noFill/>
            <a:miter lim="800000"/>
            <a:headEnd/>
            <a:tailEnd/>
          </a:ln>
        </p:spPr>
        <p:txBody>
          <a:bodyPr/>
          <a:lstStyle/>
          <a:p>
            <a:pPr marL="342900" indent="-342900" algn="ctr">
              <a:defRPr/>
            </a:pPr>
            <a:r>
              <a:rPr lang="en-US" sz="2800" dirty="0" smtClean="0">
                <a:solidFill>
                  <a:schemeClr val="accent6">
                    <a:lumMod val="50000"/>
                  </a:schemeClr>
                </a:solidFill>
                <a:latin typeface="+mn-lt"/>
              </a:rPr>
              <a:t>Presentation </a:t>
            </a:r>
            <a:r>
              <a:rPr lang="en-US" sz="2800" dirty="0">
                <a:solidFill>
                  <a:schemeClr val="accent6">
                    <a:lumMod val="50000"/>
                  </a:schemeClr>
                </a:solidFill>
                <a:latin typeface="+mn-lt"/>
              </a:rPr>
              <a:t>to the Portfolio Committee on </a:t>
            </a:r>
            <a:r>
              <a:rPr lang="en-US" sz="2800" dirty="0" smtClean="0">
                <a:solidFill>
                  <a:schemeClr val="accent6">
                    <a:lumMod val="50000"/>
                  </a:schemeClr>
                </a:solidFill>
                <a:latin typeface="+mn-lt"/>
              </a:rPr>
              <a:t>     Higher </a:t>
            </a:r>
            <a:r>
              <a:rPr lang="en-US" sz="2800" dirty="0">
                <a:solidFill>
                  <a:schemeClr val="accent6">
                    <a:lumMod val="50000"/>
                  </a:schemeClr>
                </a:solidFill>
                <a:latin typeface="+mn-lt"/>
              </a:rPr>
              <a:t>Education and </a:t>
            </a:r>
            <a:r>
              <a:rPr lang="en-US" sz="2800" dirty="0" smtClean="0">
                <a:solidFill>
                  <a:schemeClr val="accent6">
                    <a:lumMod val="50000"/>
                  </a:schemeClr>
                </a:solidFill>
                <a:latin typeface="+mn-lt"/>
              </a:rPr>
              <a:t>Training</a:t>
            </a:r>
          </a:p>
          <a:p>
            <a:pPr marL="342900" indent="-342900" algn="ctr">
              <a:defRPr/>
            </a:pPr>
            <a:r>
              <a:rPr lang="en-US" sz="2800" dirty="0" smtClean="0">
                <a:solidFill>
                  <a:schemeClr val="accent6">
                    <a:lumMod val="50000"/>
                  </a:schemeClr>
                </a:solidFill>
                <a:latin typeface="+mn-lt"/>
              </a:rPr>
              <a:t> </a:t>
            </a:r>
            <a:endParaRPr lang="en-US" sz="2800" dirty="0">
              <a:solidFill>
                <a:schemeClr val="accent6">
                  <a:lumMod val="50000"/>
                </a:schemeClr>
              </a:solidFill>
              <a:latin typeface="+mn-lt"/>
            </a:endParaRPr>
          </a:p>
          <a:p>
            <a:pPr marL="342900" indent="-342900" algn="ctr">
              <a:defRPr/>
            </a:pPr>
            <a:r>
              <a:rPr lang="en-US" sz="2400" dirty="0" smtClean="0">
                <a:solidFill>
                  <a:schemeClr val="accent6">
                    <a:lumMod val="50000"/>
                  </a:schemeClr>
                </a:solidFill>
                <a:latin typeface="+mn-lt"/>
              </a:rPr>
              <a:t>09 </a:t>
            </a:r>
            <a:r>
              <a:rPr lang="en-US" sz="2400" smtClean="0">
                <a:solidFill>
                  <a:schemeClr val="accent6">
                    <a:lumMod val="50000"/>
                  </a:schemeClr>
                </a:solidFill>
                <a:latin typeface="+mn-lt"/>
              </a:rPr>
              <a:t>October 2018</a:t>
            </a:r>
            <a:endParaRPr lang="en-US" sz="2400" dirty="0">
              <a:solidFill>
                <a:schemeClr val="accent6">
                  <a:lumMod val="50000"/>
                </a:schemeClr>
              </a:solidFill>
              <a:latin typeface="+mn-lt"/>
            </a:endParaRPr>
          </a:p>
        </p:txBody>
      </p:sp>
    </p:spTree>
    <p:extLst>
      <p:ext uri="{BB962C8B-B14F-4D97-AF65-F5344CB8AC3E}">
        <p14:creationId xmlns:p14="http://schemas.microsoft.com/office/powerpoint/2010/main" xmlns="" val="2836797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sp>
        <p:nvSpPr>
          <p:cNvPr id="3" name="TextBox 2"/>
          <p:cNvSpPr txBox="1"/>
          <p:nvPr/>
        </p:nvSpPr>
        <p:spPr>
          <a:xfrm>
            <a:off x="414775" y="994143"/>
            <a:ext cx="8288957" cy="5463034"/>
          </a:xfrm>
          <a:prstGeom prst="rect">
            <a:avLst/>
          </a:prstGeom>
          <a:noFill/>
        </p:spPr>
        <p:txBody>
          <a:bodyPr wrap="square" rtlCol="0">
            <a:spAutoFit/>
          </a:bodyPr>
          <a:lstStyle/>
          <a:p>
            <a:pPr marL="717550" lvl="1" indent="-355600">
              <a:spcAft>
                <a:spcPts val="600"/>
              </a:spcAft>
              <a:buFont typeface="Courier New" panose="02070309020205020404" pitchFamily="49" charset="0"/>
              <a:buChar char="o"/>
            </a:pPr>
            <a:r>
              <a:rPr lang="en-ZA" sz="1900" dirty="0"/>
              <a:t>Oversight reports (15) covering the following:</a:t>
            </a:r>
          </a:p>
          <a:p>
            <a:pPr marL="1079500" lvl="2" indent="-361950">
              <a:spcAft>
                <a:spcPts val="600"/>
              </a:spcAft>
              <a:buFont typeface="+mj-lt"/>
              <a:buAutoNum type="alphaLcPeriod"/>
            </a:pPr>
            <a:r>
              <a:rPr lang="en-US" sz="1700" dirty="0"/>
              <a:t>HEAIDS programme</a:t>
            </a:r>
          </a:p>
          <a:p>
            <a:pPr marL="1079500" lvl="2" indent="-361950">
              <a:spcAft>
                <a:spcPts val="600"/>
              </a:spcAft>
              <a:buFont typeface="+mj-lt"/>
              <a:buAutoNum type="alphaLcPeriod"/>
            </a:pPr>
            <a:r>
              <a:rPr lang="en-US" sz="1700" dirty="0"/>
              <a:t>Financial health of </a:t>
            </a:r>
            <a:r>
              <a:rPr lang="en-US" sz="1700" dirty="0" smtClean="0"/>
              <a:t>universities</a:t>
            </a:r>
            <a:endParaRPr lang="en-US" sz="1700" dirty="0"/>
          </a:p>
          <a:p>
            <a:pPr marL="1079500" lvl="2" indent="-361950">
              <a:spcAft>
                <a:spcPts val="600"/>
              </a:spcAft>
              <a:buFont typeface="+mj-lt"/>
              <a:buAutoNum type="alphaLcPeriod"/>
            </a:pPr>
            <a:r>
              <a:rPr lang="en-US" sz="1700" dirty="0" smtClean="0"/>
              <a:t>Foundation </a:t>
            </a:r>
            <a:r>
              <a:rPr lang="en-US" sz="1700" dirty="0"/>
              <a:t>provision grant</a:t>
            </a:r>
          </a:p>
          <a:p>
            <a:pPr marL="1079500" lvl="2" indent="-361950">
              <a:spcAft>
                <a:spcPts val="600"/>
              </a:spcAft>
              <a:buFont typeface="+mj-lt"/>
              <a:buAutoNum type="alphaLcPeriod"/>
            </a:pPr>
            <a:r>
              <a:rPr lang="en-US" sz="1700" dirty="0"/>
              <a:t>Teaching </a:t>
            </a:r>
            <a:r>
              <a:rPr lang="en-US" sz="1700" dirty="0" smtClean="0"/>
              <a:t>development </a:t>
            </a:r>
            <a:r>
              <a:rPr lang="en-US" sz="1700" dirty="0"/>
              <a:t>g</a:t>
            </a:r>
            <a:r>
              <a:rPr lang="en-US" sz="1700" dirty="0" smtClean="0"/>
              <a:t>rant</a:t>
            </a:r>
          </a:p>
          <a:p>
            <a:pPr marL="1079500" indent="-361950">
              <a:spcAft>
                <a:spcPts val="600"/>
              </a:spcAft>
              <a:buFont typeface="+mj-lt"/>
              <a:buAutoNum type="alphaLcPeriod" startAt="5"/>
            </a:pPr>
            <a:r>
              <a:rPr lang="en-US" sz="1700" dirty="0"/>
              <a:t>Teaching and learning development capacity improvement </a:t>
            </a:r>
            <a:r>
              <a:rPr lang="en-US" sz="1700" dirty="0" smtClean="0"/>
              <a:t>programme  </a:t>
            </a:r>
            <a:endParaRPr lang="en-US" sz="1700" dirty="0"/>
          </a:p>
          <a:p>
            <a:pPr marL="1079500" indent="-361950">
              <a:spcAft>
                <a:spcPts val="600"/>
              </a:spcAft>
              <a:buFont typeface="+mj-lt"/>
              <a:buAutoNum type="alphaLcPeriod" startAt="5"/>
            </a:pPr>
            <a:r>
              <a:rPr lang="en-US" sz="1700" dirty="0"/>
              <a:t>Research </a:t>
            </a:r>
            <a:r>
              <a:rPr lang="en-US" sz="1700" dirty="0" smtClean="0"/>
              <a:t>development </a:t>
            </a:r>
            <a:r>
              <a:rPr lang="en-US" sz="1700" dirty="0"/>
              <a:t>g</a:t>
            </a:r>
            <a:r>
              <a:rPr lang="en-US" sz="1700" dirty="0" smtClean="0"/>
              <a:t>rant</a:t>
            </a:r>
            <a:endParaRPr lang="en-US" sz="1700" dirty="0"/>
          </a:p>
          <a:p>
            <a:pPr marL="1079500" indent="-361950">
              <a:spcAft>
                <a:spcPts val="600"/>
              </a:spcAft>
              <a:buFont typeface="+mj-lt"/>
              <a:buAutoNum type="alphaLcPeriod" startAt="5"/>
            </a:pPr>
            <a:r>
              <a:rPr lang="en-US" sz="1700" dirty="0"/>
              <a:t>Research </a:t>
            </a:r>
            <a:r>
              <a:rPr lang="en-US" sz="1700" dirty="0" smtClean="0"/>
              <a:t>outputs</a:t>
            </a:r>
            <a:endParaRPr lang="en-US" sz="1700" dirty="0"/>
          </a:p>
          <a:p>
            <a:pPr marL="1079500" indent="-361950">
              <a:spcAft>
                <a:spcPts val="600"/>
              </a:spcAft>
              <a:buFont typeface="+mj-lt"/>
              <a:buAutoNum type="alphaLcPeriod" startAt="5"/>
            </a:pPr>
            <a:r>
              <a:rPr lang="en-US" sz="1700" dirty="0"/>
              <a:t>Infrastructure and efficiency </a:t>
            </a:r>
            <a:r>
              <a:rPr lang="en-US" sz="1700" dirty="0" smtClean="0"/>
              <a:t>grant</a:t>
            </a:r>
            <a:endParaRPr lang="en-US" sz="1700" dirty="0"/>
          </a:p>
          <a:p>
            <a:pPr marL="1079500" indent="-361950">
              <a:spcAft>
                <a:spcPts val="600"/>
              </a:spcAft>
              <a:buFont typeface="+mj-lt"/>
              <a:buAutoNum type="alphaLcPeriod" startAt="5"/>
            </a:pPr>
            <a:r>
              <a:rPr lang="en-US" sz="1700" dirty="0"/>
              <a:t>New universities earmarked </a:t>
            </a:r>
            <a:r>
              <a:rPr lang="en-US" sz="1700" dirty="0" smtClean="0"/>
              <a:t>grant</a:t>
            </a:r>
            <a:endParaRPr lang="en-US" sz="1700" dirty="0"/>
          </a:p>
          <a:p>
            <a:pPr marL="1079500" indent="-361950">
              <a:spcAft>
                <a:spcPts val="600"/>
              </a:spcAft>
              <a:buFont typeface="+mj-lt"/>
              <a:buAutoNum type="alphaLcPeriod" startAt="5"/>
            </a:pPr>
            <a:r>
              <a:rPr lang="en-US" dirty="0"/>
              <a:t>Performance of the system against </a:t>
            </a:r>
            <a:r>
              <a:rPr lang="en-US" sz="1700" dirty="0" smtClean="0"/>
              <a:t>Ministerial </a:t>
            </a:r>
            <a:r>
              <a:rPr lang="en-US" sz="1700" dirty="0"/>
              <a:t>enrolment </a:t>
            </a:r>
            <a:r>
              <a:rPr lang="en-US" sz="1700" dirty="0" smtClean="0"/>
              <a:t>targets</a:t>
            </a:r>
            <a:endParaRPr lang="en-US" sz="1700" dirty="0"/>
          </a:p>
          <a:p>
            <a:pPr marL="1079500" indent="-361950">
              <a:spcAft>
                <a:spcPts val="600"/>
              </a:spcAft>
              <a:buFont typeface="+mj-lt"/>
              <a:buAutoNum type="alphaLcPeriod" startAt="5"/>
            </a:pPr>
            <a:r>
              <a:rPr lang="en-US" sz="1700" dirty="0"/>
              <a:t>Institutional </a:t>
            </a:r>
            <a:r>
              <a:rPr lang="en-US" sz="1700" dirty="0" smtClean="0"/>
              <a:t>governance</a:t>
            </a:r>
            <a:endParaRPr lang="en-US" sz="1700" dirty="0"/>
          </a:p>
          <a:p>
            <a:pPr marL="1079500" indent="-361950">
              <a:spcAft>
                <a:spcPts val="600"/>
              </a:spcAft>
              <a:buFont typeface="+mj-lt"/>
              <a:buAutoNum type="alphaLcPeriod" startAt="5"/>
            </a:pPr>
            <a:r>
              <a:rPr lang="en-US" sz="1700" dirty="0"/>
              <a:t>Staffing South Africa’s Universities’ </a:t>
            </a:r>
            <a:r>
              <a:rPr lang="en-US" sz="1700" dirty="0" smtClean="0"/>
              <a:t>Framework</a:t>
            </a:r>
            <a:endParaRPr lang="en-US" sz="1700" dirty="0"/>
          </a:p>
          <a:p>
            <a:pPr marL="1079500" indent="-361950" algn="just">
              <a:spcAft>
                <a:spcPts val="600"/>
              </a:spcAft>
              <a:buFont typeface="+mj-lt"/>
              <a:buAutoNum type="alphaLcPeriod" startAt="5"/>
            </a:pPr>
            <a:r>
              <a:rPr lang="en-US" sz="1700" dirty="0"/>
              <a:t>Compliance of PHEIs with </a:t>
            </a:r>
            <a:r>
              <a:rPr lang="en-US" sz="1700" dirty="0" smtClean="0"/>
              <a:t>regulations </a:t>
            </a:r>
            <a:endParaRPr lang="en-US" sz="1700" dirty="0"/>
          </a:p>
          <a:p>
            <a:pPr marL="1079500" indent="-361950" algn="just">
              <a:spcAft>
                <a:spcPts val="600"/>
              </a:spcAft>
              <a:buFont typeface="+mj-lt"/>
              <a:buAutoNum type="alphaLcPeriod" startAt="5"/>
            </a:pPr>
            <a:r>
              <a:rPr lang="en-US" sz="1700" dirty="0"/>
              <a:t>BRICS </a:t>
            </a:r>
            <a:r>
              <a:rPr lang="en-US" sz="1700" dirty="0" smtClean="0"/>
              <a:t>partnerships</a:t>
            </a:r>
            <a:endParaRPr lang="en-US" sz="1700" dirty="0"/>
          </a:p>
          <a:p>
            <a:pPr marL="1079500" indent="-361950" algn="just">
              <a:spcAft>
                <a:spcPts val="600"/>
              </a:spcAft>
              <a:buFont typeface="+mj-lt"/>
              <a:buAutoNum type="alphaLcPeriod" startAt="5"/>
            </a:pPr>
            <a:r>
              <a:rPr lang="en-US" sz="1700" dirty="0"/>
              <a:t>Student leadership capacity development </a:t>
            </a:r>
            <a:r>
              <a:rPr lang="en-US" sz="1700" dirty="0" smtClean="0"/>
              <a:t>programme</a:t>
            </a:r>
            <a:endParaRPr lang="en-US" sz="1700" dirty="0"/>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10</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t>Programme 3: University Education </a:t>
            </a:r>
            <a:endParaRPr lang="en-ZA" sz="2400" b="1" dirty="0"/>
          </a:p>
        </p:txBody>
      </p:sp>
    </p:spTree>
    <p:extLst>
      <p:ext uri="{BB962C8B-B14F-4D97-AF65-F5344CB8AC3E}">
        <p14:creationId xmlns:p14="http://schemas.microsoft.com/office/powerpoint/2010/main" xmlns="" val="2170914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dirty="0">
              <a:solidFill>
                <a:srgbClr val="000000"/>
              </a:solidFill>
              <a:cs typeface="Times New Roman" panose="02020603050405020304" pitchFamily="18" charset="0"/>
            </a:endParaRPr>
          </a:p>
        </p:txBody>
      </p:sp>
      <p:sp>
        <p:nvSpPr>
          <p:cNvPr id="9" name="Content Placeholder 2"/>
          <p:cNvSpPr txBox="1">
            <a:spLocks/>
          </p:cNvSpPr>
          <p:nvPr/>
        </p:nvSpPr>
        <p:spPr bwMode="auto">
          <a:xfrm>
            <a:off x="414776" y="966019"/>
            <a:ext cx="8288956" cy="5415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ts val="0"/>
              </a:spcBef>
              <a:spcAft>
                <a:spcPts val="1200"/>
              </a:spcAft>
            </a:pPr>
            <a:r>
              <a:rPr lang="en-ZA" sz="2000" kern="0" dirty="0" smtClean="0">
                <a:latin typeface="Arial" pitchFamily="34" charset="0"/>
                <a:cs typeface="Arial" pitchFamily="34" charset="0"/>
              </a:rPr>
              <a:t>Of the 20 planned targets for 2017/18, two (10%) were not achieved, namely:  </a:t>
            </a:r>
          </a:p>
          <a:p>
            <a:pPr marL="717550" eaLnBrk="1" hangingPunct="1">
              <a:spcBef>
                <a:spcPts val="0"/>
              </a:spcBef>
              <a:spcAft>
                <a:spcPts val="1200"/>
              </a:spcAft>
              <a:buFont typeface="Courier New" panose="02070309020205020404" pitchFamily="49" charset="0"/>
              <a:buChar char="o"/>
            </a:pPr>
            <a:r>
              <a:rPr lang="en-ZA" sz="2000" u="sng" dirty="0" smtClean="0"/>
              <a:t>Development </a:t>
            </a:r>
            <a:r>
              <a:rPr lang="en-ZA" sz="2000" u="sng" dirty="0"/>
              <a:t>of the National Plan for </a:t>
            </a:r>
            <a:r>
              <a:rPr lang="en-ZA" sz="2000" u="sng" dirty="0" smtClean="0"/>
              <a:t>PSET</a:t>
            </a:r>
          </a:p>
          <a:p>
            <a:pPr marL="0" lvl="0" indent="0" eaLnBrk="1" fontAlgn="auto" hangingPunct="1">
              <a:spcBef>
                <a:spcPts val="0"/>
              </a:spcBef>
              <a:spcAft>
                <a:spcPts val="1200"/>
              </a:spcAft>
              <a:buNone/>
              <a:defRPr/>
            </a:pPr>
            <a:r>
              <a:rPr lang="en-ZA" sz="2000" b="1" dirty="0" smtClean="0"/>
              <a:t>Reason</a:t>
            </a:r>
            <a:r>
              <a:rPr lang="en-ZA" sz="2000" dirty="0"/>
              <a:t>: </a:t>
            </a:r>
            <a:endParaRPr lang="en-ZA" sz="2000" dirty="0" smtClean="0"/>
          </a:p>
          <a:p>
            <a:pPr eaLnBrk="1" fontAlgn="auto" hangingPunct="1">
              <a:spcBef>
                <a:spcPts val="0"/>
              </a:spcBef>
              <a:spcAft>
                <a:spcPts val="1200"/>
              </a:spcAft>
              <a:defRPr/>
            </a:pPr>
            <a:r>
              <a:rPr lang="en-ZA" sz="2000" dirty="0" smtClean="0"/>
              <a:t>The </a:t>
            </a:r>
            <a:r>
              <a:rPr lang="en-ZA" sz="2000" dirty="0"/>
              <a:t>time frame had to be adapted due to </a:t>
            </a:r>
            <a:r>
              <a:rPr lang="en-ZA" sz="2000" dirty="0" smtClean="0"/>
              <a:t>the need </a:t>
            </a:r>
            <a:r>
              <a:rPr lang="en-ZA" sz="2000" dirty="0"/>
              <a:t>to wait for the finalisation of the Fees Commission report and government policy decisions related to its </a:t>
            </a:r>
            <a:r>
              <a:rPr lang="en-ZA" sz="2000" dirty="0" smtClean="0"/>
              <a:t>recommendations</a:t>
            </a:r>
            <a:endParaRPr lang="en-ZA" sz="2000" dirty="0"/>
          </a:p>
          <a:p>
            <a:pPr eaLnBrk="1" fontAlgn="auto" hangingPunct="1">
              <a:spcBef>
                <a:spcPts val="0"/>
              </a:spcBef>
              <a:spcAft>
                <a:spcPts val="1200"/>
              </a:spcAft>
              <a:defRPr/>
            </a:pPr>
            <a:r>
              <a:rPr lang="en-ZA" sz="2000" dirty="0"/>
              <a:t>C</a:t>
            </a:r>
            <a:r>
              <a:rPr lang="en-ZA" sz="2000" dirty="0" smtClean="0"/>
              <a:t>hanges </a:t>
            </a:r>
            <a:r>
              <a:rPr lang="en-ZA" sz="2000" dirty="0"/>
              <a:t>in the </a:t>
            </a:r>
            <a:r>
              <a:rPr lang="en-ZA" sz="2000" dirty="0" smtClean="0"/>
              <a:t>Ministerial portfolio </a:t>
            </a:r>
            <a:r>
              <a:rPr lang="en-ZA" sz="2000" dirty="0"/>
              <a:t>and a need to have </a:t>
            </a:r>
            <a:r>
              <a:rPr lang="en-ZA" sz="2000" dirty="0" smtClean="0"/>
              <a:t>their </a:t>
            </a:r>
            <a:r>
              <a:rPr lang="en-ZA" sz="2000" dirty="0"/>
              <a:t>concurrence before releasing for public comment; delayed </a:t>
            </a:r>
            <a:r>
              <a:rPr lang="en-ZA" sz="2000" dirty="0" smtClean="0"/>
              <a:t>the consultation process</a:t>
            </a:r>
          </a:p>
          <a:p>
            <a:pPr marL="0" lvl="0" indent="0" eaLnBrk="1" fontAlgn="auto" hangingPunct="1">
              <a:spcBef>
                <a:spcPts val="0"/>
              </a:spcBef>
              <a:spcAft>
                <a:spcPts val="1200"/>
              </a:spcAft>
              <a:buNone/>
              <a:defRPr/>
            </a:pPr>
            <a:r>
              <a:rPr lang="en-ZA" sz="2000" b="1" dirty="0" smtClean="0"/>
              <a:t>Corrective </a:t>
            </a:r>
            <a:r>
              <a:rPr lang="en-ZA" sz="2000" b="1" dirty="0"/>
              <a:t>Action</a:t>
            </a:r>
            <a:r>
              <a:rPr lang="en-ZA" sz="2000" dirty="0"/>
              <a:t>: </a:t>
            </a:r>
            <a:endParaRPr lang="en-ZA" sz="2000" dirty="0" smtClean="0"/>
          </a:p>
          <a:p>
            <a:pPr eaLnBrk="1" fontAlgn="auto" hangingPunct="1">
              <a:spcBef>
                <a:spcPts val="0"/>
              </a:spcBef>
              <a:spcAft>
                <a:spcPts val="1200"/>
              </a:spcAft>
              <a:defRPr/>
            </a:pPr>
            <a:r>
              <a:rPr lang="en-ZA" sz="2000" dirty="0" smtClean="0"/>
              <a:t>Planned consultations </a:t>
            </a:r>
            <a:r>
              <a:rPr lang="en-ZA" sz="2000" dirty="0"/>
              <a:t>with the Minister </a:t>
            </a:r>
            <a:r>
              <a:rPr lang="en-ZA" sz="2000" dirty="0" smtClean="0"/>
              <a:t>(1</a:t>
            </a:r>
            <a:r>
              <a:rPr lang="en-ZA" sz="2000" baseline="30000" dirty="0" smtClean="0"/>
              <a:t>st</a:t>
            </a:r>
            <a:r>
              <a:rPr lang="en-ZA" sz="2000" dirty="0" smtClean="0"/>
              <a:t> </a:t>
            </a:r>
            <a:r>
              <a:rPr lang="en-ZA" sz="2000" dirty="0"/>
              <a:t>quarter of </a:t>
            </a:r>
            <a:r>
              <a:rPr lang="en-ZA" sz="2000" dirty="0" smtClean="0"/>
              <a:t>2018/19)</a:t>
            </a:r>
          </a:p>
          <a:p>
            <a:pPr eaLnBrk="1" fontAlgn="auto" hangingPunct="1">
              <a:spcBef>
                <a:spcPts val="0"/>
              </a:spcBef>
              <a:spcAft>
                <a:spcPts val="1200"/>
              </a:spcAft>
              <a:defRPr/>
            </a:pPr>
            <a:r>
              <a:rPr lang="en-ZA" sz="2000" dirty="0" smtClean="0"/>
              <a:t>Finalise the plan based on decisions on policy matters for approval </a:t>
            </a:r>
            <a:r>
              <a:rPr lang="en-ZA" sz="2000" dirty="0"/>
              <a:t>by the </a:t>
            </a:r>
            <a:r>
              <a:rPr lang="en-ZA" sz="2000" dirty="0" smtClean="0"/>
              <a:t>Minister </a:t>
            </a:r>
            <a:r>
              <a:rPr lang="en-ZA" sz="2000" dirty="0"/>
              <a:t>by the end of the 2018/19 financial </a:t>
            </a:r>
            <a:r>
              <a:rPr lang="en-ZA" sz="2000" dirty="0" smtClean="0"/>
              <a:t>year</a:t>
            </a:r>
            <a:endParaRPr lang="en-ZA" sz="2000" dirty="0"/>
          </a:p>
          <a:p>
            <a:pPr marL="0" indent="0" eaLnBrk="1" hangingPunct="1">
              <a:buFontTx/>
              <a:buNone/>
            </a:pPr>
            <a:endParaRPr lang="en-ZA" sz="2000" kern="0" dirty="0" smtClean="0">
              <a:cs typeface="Arial" pitchFamily="34" charset="0"/>
            </a:endParaRPr>
          </a:p>
        </p:txBody>
      </p:sp>
      <p:sp>
        <p:nvSpPr>
          <p:cNvPr id="10"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11</a:t>
            </a:fld>
            <a:endParaRPr lang="en-US" altLang="en-US" sz="1600" b="1" dirty="0"/>
          </a:p>
        </p:txBody>
      </p:sp>
      <p:sp>
        <p:nvSpPr>
          <p:cNvPr id="8" name="TextBox 7"/>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t>Programme 3: University Education </a:t>
            </a:r>
            <a:endParaRPr lang="en-ZA" sz="2400" b="1" dirty="0"/>
          </a:p>
        </p:txBody>
      </p:sp>
    </p:spTree>
    <p:extLst>
      <p:ext uri="{BB962C8B-B14F-4D97-AF65-F5344CB8AC3E}">
        <p14:creationId xmlns:p14="http://schemas.microsoft.com/office/powerpoint/2010/main" xmlns="" val="1494513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dirty="0">
              <a:solidFill>
                <a:srgbClr val="000000"/>
              </a:solidFill>
              <a:cs typeface="Times New Roman" panose="02020603050405020304" pitchFamily="18" charset="0"/>
            </a:endParaRPr>
          </a:p>
        </p:txBody>
      </p:sp>
      <p:sp>
        <p:nvSpPr>
          <p:cNvPr id="9" name="Content Placeholder 2"/>
          <p:cNvSpPr txBox="1">
            <a:spLocks/>
          </p:cNvSpPr>
          <p:nvPr/>
        </p:nvSpPr>
        <p:spPr bwMode="auto">
          <a:xfrm>
            <a:off x="414776" y="966019"/>
            <a:ext cx="8288956" cy="5415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717550" lvl="0" indent="-355600" eaLnBrk="1" fontAlgn="auto" hangingPunct="1">
              <a:spcBef>
                <a:spcPts val="0"/>
              </a:spcBef>
              <a:spcAft>
                <a:spcPts val="1200"/>
              </a:spcAft>
              <a:buFont typeface="Courier New" panose="02070309020205020404" pitchFamily="49" charset="0"/>
              <a:buChar char="o"/>
              <a:defRPr/>
            </a:pPr>
            <a:r>
              <a:rPr lang="en-ZA" sz="2000" u="sng" dirty="0" smtClean="0"/>
              <a:t>Policy </a:t>
            </a:r>
            <a:r>
              <a:rPr lang="en-ZA" sz="2000" u="sng" dirty="0"/>
              <a:t>Framework on collaboration</a:t>
            </a:r>
            <a:r>
              <a:rPr lang="en-GB" sz="2000" u="sng" dirty="0"/>
              <a:t> between professional bodies, government departments and quality councils </a:t>
            </a:r>
            <a:endParaRPr lang="en-ZA" sz="2000" dirty="0"/>
          </a:p>
          <a:p>
            <a:pPr marL="0" lvl="0" indent="0" eaLnBrk="1" fontAlgn="auto" hangingPunct="1">
              <a:spcBef>
                <a:spcPts val="0"/>
              </a:spcBef>
              <a:spcAft>
                <a:spcPts val="1200"/>
              </a:spcAft>
              <a:buNone/>
              <a:defRPr/>
            </a:pPr>
            <a:r>
              <a:rPr lang="en-ZA" sz="2000" b="1" dirty="0" smtClean="0"/>
              <a:t>Reason</a:t>
            </a:r>
            <a:r>
              <a:rPr lang="en-ZA" sz="2000" dirty="0"/>
              <a:t>: </a:t>
            </a:r>
            <a:endParaRPr lang="en-ZA" sz="2000" dirty="0" smtClean="0"/>
          </a:p>
          <a:p>
            <a:pPr eaLnBrk="1" fontAlgn="auto" hangingPunct="1">
              <a:spcBef>
                <a:spcPts val="0"/>
              </a:spcBef>
              <a:spcAft>
                <a:spcPts val="1200"/>
              </a:spcAft>
              <a:defRPr/>
            </a:pPr>
            <a:r>
              <a:rPr lang="en-GB" sz="2000" dirty="0"/>
              <a:t>Chief Director driving the project resigned; challenges in project management led to delays; draft is </a:t>
            </a:r>
            <a:r>
              <a:rPr lang="en-GB" sz="2000" dirty="0" smtClean="0"/>
              <a:t>complete </a:t>
            </a:r>
            <a:r>
              <a:rPr lang="en-GB" sz="2000" dirty="0"/>
              <a:t>but required some revisions before submitting to the Minister for approval to</a:t>
            </a:r>
            <a:r>
              <a:rPr lang="en-GB" sz="2000" dirty="0" smtClean="0"/>
              <a:t> </a:t>
            </a:r>
            <a:r>
              <a:rPr lang="en-GB" sz="2000" dirty="0"/>
              <a:t>be published for comment</a:t>
            </a:r>
          </a:p>
          <a:p>
            <a:pPr marL="0" lvl="0" indent="0" eaLnBrk="1" fontAlgn="auto" hangingPunct="1">
              <a:spcBef>
                <a:spcPts val="0"/>
              </a:spcBef>
              <a:spcAft>
                <a:spcPts val="1200"/>
              </a:spcAft>
              <a:buNone/>
              <a:defRPr/>
            </a:pPr>
            <a:r>
              <a:rPr lang="en-ZA" sz="2000" b="1" dirty="0" smtClean="0"/>
              <a:t>Corrective </a:t>
            </a:r>
            <a:r>
              <a:rPr lang="en-ZA" sz="2000" b="1" dirty="0"/>
              <a:t>Action</a:t>
            </a:r>
            <a:r>
              <a:rPr lang="en-ZA" sz="2000" dirty="0"/>
              <a:t>: </a:t>
            </a:r>
            <a:endParaRPr lang="en-ZA" sz="2000" dirty="0" smtClean="0"/>
          </a:p>
          <a:p>
            <a:pPr eaLnBrk="1" fontAlgn="auto" hangingPunct="1">
              <a:spcBef>
                <a:spcPts val="0"/>
              </a:spcBef>
              <a:spcAft>
                <a:spcPts val="1200"/>
              </a:spcAft>
              <a:defRPr/>
            </a:pPr>
            <a:r>
              <a:rPr lang="en-GB" sz="2000" dirty="0"/>
              <a:t>Draft </a:t>
            </a:r>
            <a:r>
              <a:rPr lang="en-GB" sz="2000" dirty="0" smtClean="0"/>
              <a:t>framework </a:t>
            </a:r>
            <a:r>
              <a:rPr lang="en-GB" sz="2000" dirty="0"/>
              <a:t>has been completed and will be published for public comments after approval by the </a:t>
            </a:r>
            <a:r>
              <a:rPr lang="en-GB" sz="2000" dirty="0" smtClean="0"/>
              <a:t>Minister</a:t>
            </a:r>
            <a:endParaRPr lang="en-ZA" sz="2000" kern="0" dirty="0" smtClean="0">
              <a:cs typeface="Arial" pitchFamily="34" charset="0"/>
            </a:endParaRPr>
          </a:p>
        </p:txBody>
      </p:sp>
      <p:sp>
        <p:nvSpPr>
          <p:cNvPr id="10"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12</a:t>
            </a:fld>
            <a:endParaRPr lang="en-US" altLang="en-US" sz="1600" b="1" dirty="0"/>
          </a:p>
        </p:txBody>
      </p:sp>
      <p:sp>
        <p:nvSpPr>
          <p:cNvPr id="8" name="TextBox 7"/>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t>Programme 3: University Education </a:t>
            </a:r>
            <a:endParaRPr lang="en-ZA" sz="2400" b="1" dirty="0"/>
          </a:p>
        </p:txBody>
      </p:sp>
    </p:spTree>
    <p:extLst>
      <p:ext uri="{BB962C8B-B14F-4D97-AF65-F5344CB8AC3E}">
        <p14:creationId xmlns:p14="http://schemas.microsoft.com/office/powerpoint/2010/main" xmlns="" val="4039513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552450" y="1211059"/>
            <a:ext cx="8001000" cy="369332"/>
          </a:xfrm>
          <a:prstGeom prst="rect">
            <a:avLst/>
          </a:prstGeom>
        </p:spPr>
        <p:txBody>
          <a:bodyPr wrap="square">
            <a:spAutoFit/>
          </a:bodyPr>
          <a:lstStyle/>
          <a:p>
            <a:pPr algn="just">
              <a:defRPr/>
            </a:pPr>
            <a:endParaRPr lang="en-ZA"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182235115"/>
              </p:ext>
            </p:extLst>
          </p:nvPr>
        </p:nvGraphicFramePr>
        <p:xfrm>
          <a:off x="395728" y="1416164"/>
          <a:ext cx="8288953" cy="4600554"/>
        </p:xfrm>
        <a:graphic>
          <a:graphicData uri="http://schemas.openxmlformats.org/drawingml/2006/table">
            <a:tbl>
              <a:tblPr firstRow="1" firstCol="1" bandRow="1">
                <a:tableStyleId>{5940675A-B579-460E-94D1-54222C63F5DA}</a:tableStyleId>
              </a:tblPr>
              <a:tblGrid>
                <a:gridCol w="6081272">
                  <a:extLst>
                    <a:ext uri="{9D8B030D-6E8A-4147-A177-3AD203B41FA5}">
                      <a16:colId xmlns:a16="http://schemas.microsoft.com/office/drawing/2014/main" xmlns="" val="20000"/>
                    </a:ext>
                  </a:extLst>
                </a:gridCol>
                <a:gridCol w="1299773">
                  <a:extLst>
                    <a:ext uri="{9D8B030D-6E8A-4147-A177-3AD203B41FA5}">
                      <a16:colId xmlns:a16="http://schemas.microsoft.com/office/drawing/2014/main" xmlns="" val="20001"/>
                    </a:ext>
                  </a:extLst>
                </a:gridCol>
                <a:gridCol w="907908">
                  <a:extLst>
                    <a:ext uri="{9D8B030D-6E8A-4147-A177-3AD203B41FA5}">
                      <a16:colId xmlns:a16="http://schemas.microsoft.com/office/drawing/2014/main" xmlns="" val="20002"/>
                    </a:ext>
                  </a:extLst>
                </a:gridCol>
              </a:tblGrid>
              <a:tr h="501300">
                <a:tc>
                  <a:txBody>
                    <a:bodyPr/>
                    <a:lstStyle/>
                    <a:p>
                      <a:pPr algn="ctr">
                        <a:lnSpc>
                          <a:spcPct val="100000"/>
                        </a:lnSpc>
                        <a:spcBef>
                          <a:spcPts val="300"/>
                        </a:spcBef>
                        <a:spcAft>
                          <a:spcPts val="300"/>
                        </a:spcAft>
                      </a:pPr>
                      <a:r>
                        <a:rPr lang="en-US" sz="1600" b="1" dirty="0" smtClean="0">
                          <a:effectLst/>
                          <a:latin typeface="+mn-lt"/>
                        </a:rPr>
                        <a:t>Performance indicator</a:t>
                      </a:r>
                      <a:endParaRPr lang="en-ZA" sz="16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ctr">
                        <a:lnSpc>
                          <a:spcPct val="100000"/>
                        </a:lnSpc>
                        <a:spcBef>
                          <a:spcPts val="300"/>
                        </a:spcBef>
                        <a:spcAft>
                          <a:spcPts val="300"/>
                        </a:spcAft>
                      </a:pPr>
                      <a:r>
                        <a:rPr lang="en-US" sz="1600" b="1" dirty="0" smtClean="0">
                          <a:effectLst/>
                          <a:latin typeface="+mn-lt"/>
                        </a:rPr>
                        <a:t>Target</a:t>
                      </a:r>
                      <a:r>
                        <a:rPr lang="en-US" sz="1600" b="1" baseline="0" dirty="0" smtClean="0">
                          <a:effectLst/>
                          <a:latin typeface="+mn-lt"/>
                        </a:rPr>
                        <a:t>  </a:t>
                      </a:r>
                      <a:r>
                        <a:rPr lang="en-US" sz="1600" b="1" dirty="0" smtClean="0">
                          <a:effectLst/>
                          <a:latin typeface="+mn-lt"/>
                        </a:rPr>
                        <a:t>2017/18</a:t>
                      </a:r>
                      <a:endParaRPr lang="en-ZA" sz="16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ctr">
                        <a:lnSpc>
                          <a:spcPct val="100000"/>
                        </a:lnSpc>
                        <a:spcBef>
                          <a:spcPts val="300"/>
                        </a:spcBef>
                        <a:spcAft>
                          <a:spcPts val="300"/>
                        </a:spcAft>
                      </a:pPr>
                      <a:r>
                        <a:rPr lang="en-US" sz="1600" b="1" dirty="0" smtClean="0">
                          <a:effectLst/>
                          <a:latin typeface="+mn-lt"/>
                        </a:rPr>
                        <a:t>Actual</a:t>
                      </a:r>
                    </a:p>
                    <a:p>
                      <a:pPr algn="ctr">
                        <a:lnSpc>
                          <a:spcPct val="100000"/>
                        </a:lnSpc>
                        <a:spcBef>
                          <a:spcPts val="300"/>
                        </a:spcBef>
                        <a:spcAft>
                          <a:spcPts val="300"/>
                        </a:spcAft>
                      </a:pPr>
                      <a:r>
                        <a:rPr lang="en-US" sz="1600" b="1" dirty="0" smtClean="0">
                          <a:effectLst/>
                          <a:latin typeface="+mn-lt"/>
                        </a:rPr>
                        <a:t>2017/28</a:t>
                      </a:r>
                      <a:endParaRPr lang="en-ZA" sz="1600" b="1" dirty="0">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0"/>
                  </a:ext>
                </a:extLst>
              </a:tr>
              <a:tr h="268762">
                <a:tc>
                  <a:txBody>
                    <a:bodyPr/>
                    <a:lstStyle/>
                    <a:p>
                      <a:pPr marL="0" indent="0">
                        <a:lnSpc>
                          <a:spcPct val="150000"/>
                        </a:lnSpc>
                        <a:spcBef>
                          <a:spcPts val="300"/>
                        </a:spcBef>
                        <a:spcAft>
                          <a:spcPts val="300"/>
                        </a:spcAft>
                        <a:buFont typeface="+mj-lt"/>
                        <a:buNone/>
                      </a:pPr>
                      <a:r>
                        <a:rPr lang="en-US" sz="1600" kern="1200" dirty="0" smtClean="0">
                          <a:effectLst/>
                          <a:latin typeface="+mn-lt"/>
                        </a:rPr>
                        <a:t>1. Students</a:t>
                      </a:r>
                      <a:r>
                        <a:rPr lang="en-US" sz="1600" kern="1200" baseline="0" dirty="0" smtClean="0">
                          <a:effectLst/>
                          <a:latin typeface="+mn-lt"/>
                        </a:rPr>
                        <a:t> enrolled in public higher education institutions (n)*</a:t>
                      </a:r>
                      <a:endParaRPr lang="en-ZA" sz="16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US" sz="1600" kern="1200" dirty="0" smtClean="0">
                          <a:effectLst/>
                          <a:latin typeface="+mn-lt"/>
                        </a:rPr>
                        <a:t>995 000</a:t>
                      </a:r>
                      <a:endParaRPr lang="en-ZA" sz="16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b="1" dirty="0" smtClean="0">
                          <a:solidFill>
                            <a:srgbClr val="FF0000"/>
                          </a:solidFill>
                          <a:effectLst/>
                          <a:latin typeface="+mn-lt"/>
                          <a:ea typeface="Calibri" panose="020F0502020204030204" pitchFamily="34" charset="0"/>
                          <a:cs typeface="Times New Roman" panose="02020603050405020304" pitchFamily="18" charset="0"/>
                        </a:rPr>
                        <a:t>975 837</a:t>
                      </a:r>
                      <a:endParaRPr lang="en-ZA" sz="1600" b="1" dirty="0">
                        <a:solidFill>
                          <a:srgbClr val="FF000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1"/>
                  </a:ext>
                </a:extLst>
              </a:tr>
              <a:tr h="259080">
                <a:tc>
                  <a:txBody>
                    <a:bodyPr/>
                    <a:lstStyle/>
                    <a:p>
                      <a:pPr marL="0" indent="0">
                        <a:lnSpc>
                          <a:spcPct val="150000"/>
                        </a:lnSpc>
                        <a:spcBef>
                          <a:spcPts val="300"/>
                        </a:spcBef>
                        <a:spcAft>
                          <a:spcPts val="300"/>
                        </a:spcAft>
                        <a:buFont typeface="+mj-lt"/>
                        <a:buNone/>
                      </a:pPr>
                      <a:r>
                        <a:rPr lang="en-ZA" sz="1600" dirty="0" smtClean="0">
                          <a:effectLst/>
                          <a:latin typeface="+mn-lt"/>
                          <a:ea typeface="Calibri" panose="020F0502020204030204" pitchFamily="34" charset="0"/>
                          <a:cs typeface="Times New Roman" panose="02020603050405020304" pitchFamily="18" charset="0"/>
                        </a:rPr>
                        <a:t>2. Graduates</a:t>
                      </a:r>
                      <a:r>
                        <a:rPr lang="en-ZA" sz="1600" baseline="0" dirty="0" smtClean="0">
                          <a:effectLst/>
                          <a:latin typeface="+mn-lt"/>
                          <a:ea typeface="Calibri" panose="020F0502020204030204" pitchFamily="34" charset="0"/>
                          <a:cs typeface="Times New Roman" panose="02020603050405020304" pitchFamily="18" charset="0"/>
                        </a:rPr>
                        <a:t> in Engineering Science from universities (n)*</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dirty="0" smtClean="0">
                          <a:effectLst/>
                          <a:latin typeface="+mn-lt"/>
                          <a:ea typeface="Calibri" panose="020F0502020204030204" pitchFamily="34" charset="0"/>
                          <a:cs typeface="Times New Roman" panose="02020603050405020304" pitchFamily="18" charset="0"/>
                        </a:rPr>
                        <a:t>13 000</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b="1" dirty="0" smtClean="0">
                          <a:solidFill>
                            <a:srgbClr val="FF0000"/>
                          </a:solidFill>
                          <a:effectLst/>
                          <a:latin typeface="+mn-lt"/>
                          <a:ea typeface="Calibri" panose="020F0502020204030204" pitchFamily="34" charset="0"/>
                          <a:cs typeface="Times New Roman" panose="02020603050405020304" pitchFamily="18" charset="0"/>
                        </a:rPr>
                        <a:t>12 386</a:t>
                      </a:r>
                      <a:endParaRPr lang="en-ZA" sz="1600" b="1" dirty="0">
                        <a:solidFill>
                          <a:srgbClr val="FF000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2"/>
                  </a:ext>
                </a:extLst>
              </a:tr>
              <a:tr h="268762">
                <a:tc>
                  <a:txBody>
                    <a:bodyPr/>
                    <a:lstStyle/>
                    <a:p>
                      <a:pPr marL="0" indent="0">
                        <a:lnSpc>
                          <a:spcPct val="150000"/>
                        </a:lnSpc>
                        <a:spcBef>
                          <a:spcPts val="300"/>
                        </a:spcBef>
                        <a:spcAft>
                          <a:spcPts val="300"/>
                        </a:spcAft>
                        <a:buFont typeface="+mj-lt"/>
                        <a:buNone/>
                      </a:pPr>
                      <a:r>
                        <a:rPr lang="en-ZA" sz="1600" dirty="0" smtClean="0">
                          <a:effectLst/>
                          <a:latin typeface="+mn-lt"/>
                          <a:ea typeface="Calibri" panose="020F0502020204030204" pitchFamily="34" charset="0"/>
                          <a:cs typeface="Times New Roman" panose="02020603050405020304" pitchFamily="18" charset="0"/>
                        </a:rPr>
                        <a:t>3. Graduates in Human and Animal Health from universities</a:t>
                      </a:r>
                      <a:r>
                        <a:rPr lang="en-ZA" sz="1600" baseline="0" dirty="0" smtClean="0">
                          <a:effectLst/>
                          <a:latin typeface="+mn-lt"/>
                          <a:ea typeface="Calibri" panose="020F0502020204030204" pitchFamily="34" charset="0"/>
                          <a:cs typeface="Times New Roman" panose="02020603050405020304" pitchFamily="18" charset="0"/>
                        </a:rPr>
                        <a:t> </a:t>
                      </a:r>
                      <a:r>
                        <a:rPr lang="en-ZA" sz="1600" dirty="0" smtClean="0">
                          <a:effectLst/>
                          <a:latin typeface="+mn-lt"/>
                          <a:ea typeface="Calibri" panose="020F0502020204030204" pitchFamily="34" charset="0"/>
                          <a:cs typeface="Times New Roman" panose="02020603050405020304" pitchFamily="18" charset="0"/>
                        </a:rPr>
                        <a:t>(n)*        </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Bef>
                          <a:spcPts val="300"/>
                        </a:spcBef>
                        <a:spcAft>
                          <a:spcPts val="300"/>
                        </a:spcAft>
                      </a:pPr>
                      <a:r>
                        <a:rPr lang="en-ZA" sz="1600" dirty="0" smtClean="0">
                          <a:effectLst/>
                          <a:latin typeface="+mn-lt"/>
                          <a:ea typeface="Calibri" panose="020F0502020204030204" pitchFamily="34" charset="0"/>
                          <a:cs typeface="Times New Roman" panose="02020603050405020304" pitchFamily="18" charset="0"/>
                        </a:rPr>
                        <a:t>10 400</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b="1" dirty="0" smtClean="0">
                          <a:solidFill>
                            <a:srgbClr val="FF0000"/>
                          </a:solidFill>
                          <a:effectLst/>
                          <a:latin typeface="+mn-lt"/>
                          <a:ea typeface="Calibri" panose="020F0502020204030204" pitchFamily="34" charset="0"/>
                          <a:cs typeface="Times New Roman" panose="02020603050405020304" pitchFamily="18" charset="0"/>
                        </a:rPr>
                        <a:t>10 087</a:t>
                      </a:r>
                      <a:endParaRPr lang="en-ZA" sz="1600" b="1" dirty="0">
                        <a:solidFill>
                          <a:srgbClr val="FF000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3"/>
                  </a:ext>
                </a:extLst>
              </a:tr>
              <a:tr h="199276">
                <a:tc>
                  <a:txBody>
                    <a:bodyPr/>
                    <a:lstStyle/>
                    <a:p>
                      <a:pPr marL="228600" indent="-228600">
                        <a:lnSpc>
                          <a:spcPct val="100000"/>
                        </a:lnSpc>
                        <a:spcBef>
                          <a:spcPts val="300"/>
                        </a:spcBef>
                        <a:spcAft>
                          <a:spcPts val="300"/>
                        </a:spcAft>
                        <a:buFont typeface="+mj-lt"/>
                        <a:buAutoNum type="arabicPeriod" startAt="4"/>
                      </a:pPr>
                      <a:r>
                        <a:rPr lang="en-ZA" sz="1600" kern="1200" dirty="0" smtClean="0">
                          <a:solidFill>
                            <a:schemeClr val="tx1"/>
                          </a:solidFill>
                          <a:effectLst/>
                          <a:latin typeface="+mn-lt"/>
                          <a:ea typeface="+mn-ea"/>
                          <a:cs typeface="+mn-cs"/>
                        </a:rPr>
                        <a:t>Graduates in Natural and Physical Sciences from universities (n)*</a:t>
                      </a:r>
                      <a:endParaRPr lang="en-ZA" sz="1600" kern="1200" dirty="0">
                        <a:solidFill>
                          <a:schemeClr val="tx1"/>
                        </a:solidFill>
                        <a:effectLst/>
                        <a:latin typeface="+mn-lt"/>
                        <a:ea typeface="+mn-ea"/>
                        <a:cs typeface="+mn-cs"/>
                      </a:endParaRPr>
                    </a:p>
                  </a:txBody>
                  <a:tcPr marL="22259" marR="22259" marT="0" marB="0" anchor="ctr"/>
                </a:tc>
                <a:tc>
                  <a:txBody>
                    <a:bodyPr/>
                    <a:lstStyle/>
                    <a:p>
                      <a:pPr algn="r">
                        <a:lnSpc>
                          <a:spcPct val="100000"/>
                        </a:lnSpc>
                        <a:spcBef>
                          <a:spcPts val="300"/>
                        </a:spcBef>
                        <a:spcAft>
                          <a:spcPts val="300"/>
                        </a:spcAft>
                      </a:pPr>
                      <a:r>
                        <a:rPr lang="en-ZA" sz="1600" dirty="0" smtClean="0">
                          <a:effectLst/>
                          <a:latin typeface="+mn-lt"/>
                          <a:ea typeface="Calibri" panose="020F0502020204030204" pitchFamily="34" charset="0"/>
                          <a:cs typeface="Times New Roman" panose="02020603050405020304" pitchFamily="18" charset="0"/>
                        </a:rPr>
                        <a:t>8 300</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b="1" dirty="0" smtClean="0">
                          <a:solidFill>
                            <a:srgbClr val="FF0000"/>
                          </a:solidFill>
                          <a:effectLst/>
                          <a:latin typeface="+mn-lt"/>
                          <a:ea typeface="Calibri" panose="020F0502020204030204" pitchFamily="34" charset="0"/>
                          <a:cs typeface="Times New Roman" panose="02020603050405020304" pitchFamily="18" charset="0"/>
                        </a:rPr>
                        <a:t>8 093</a:t>
                      </a:r>
                      <a:endParaRPr lang="en-ZA" sz="1600" b="1" dirty="0">
                        <a:solidFill>
                          <a:srgbClr val="FF000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4"/>
                  </a:ext>
                </a:extLst>
              </a:tr>
              <a:tr h="223897">
                <a:tc>
                  <a:txBody>
                    <a:bodyPr/>
                    <a:lstStyle/>
                    <a:p>
                      <a:pPr marL="228600" indent="-228600">
                        <a:lnSpc>
                          <a:spcPct val="100000"/>
                        </a:lnSpc>
                        <a:spcBef>
                          <a:spcPts val="300"/>
                        </a:spcBef>
                        <a:spcAft>
                          <a:spcPts val="300"/>
                        </a:spcAft>
                        <a:buFont typeface="+mj-lt"/>
                        <a:buAutoNum type="arabicPeriod" startAt="5"/>
                      </a:pPr>
                      <a:r>
                        <a:rPr lang="en-ZA" sz="1600" kern="1200" dirty="0" smtClean="0">
                          <a:solidFill>
                            <a:schemeClr val="tx1"/>
                          </a:solidFill>
                          <a:effectLst/>
                          <a:latin typeface="+mn-lt"/>
                          <a:ea typeface="+mn-ea"/>
                          <a:cs typeface="+mn-cs"/>
                        </a:rPr>
                        <a:t>Graduates in Initial Teacher Education from universities (n)*</a:t>
                      </a:r>
                      <a:endParaRPr lang="en-ZA" sz="1600" kern="1200" dirty="0">
                        <a:solidFill>
                          <a:schemeClr val="tx1"/>
                        </a:solidFill>
                        <a:effectLst/>
                        <a:latin typeface="+mn-lt"/>
                        <a:ea typeface="+mn-ea"/>
                        <a:cs typeface="+mn-cs"/>
                      </a:endParaRPr>
                    </a:p>
                  </a:txBody>
                  <a:tcPr marL="22259" marR="22259" marT="0" marB="0" anchor="ctr"/>
                </a:tc>
                <a:tc>
                  <a:txBody>
                    <a:bodyPr/>
                    <a:lstStyle/>
                    <a:p>
                      <a:pPr algn="r">
                        <a:lnSpc>
                          <a:spcPct val="150000"/>
                        </a:lnSpc>
                        <a:spcBef>
                          <a:spcPts val="300"/>
                        </a:spcBef>
                        <a:spcAft>
                          <a:spcPts val="300"/>
                        </a:spcAft>
                      </a:pPr>
                      <a:r>
                        <a:rPr lang="en-ZA" sz="1600" dirty="0" smtClean="0">
                          <a:effectLst/>
                          <a:latin typeface="+mn-lt"/>
                          <a:ea typeface="Calibri" panose="020F0502020204030204" pitchFamily="34" charset="0"/>
                          <a:cs typeface="Times New Roman" panose="02020603050405020304" pitchFamily="18" charset="0"/>
                        </a:rPr>
                        <a:t>20 800</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22 123</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5"/>
                  </a:ext>
                </a:extLst>
              </a:tr>
              <a:tr h="212022">
                <a:tc>
                  <a:txBody>
                    <a:bodyPr/>
                    <a:lstStyle/>
                    <a:p>
                      <a:pPr marL="228600" indent="-228600">
                        <a:lnSpc>
                          <a:spcPct val="100000"/>
                        </a:lnSpc>
                        <a:spcBef>
                          <a:spcPts val="300"/>
                        </a:spcBef>
                        <a:spcAft>
                          <a:spcPts val="300"/>
                        </a:spcAft>
                        <a:buFont typeface="+mj-lt"/>
                        <a:buAutoNum type="arabicPeriod" startAt="6"/>
                      </a:pPr>
                      <a:r>
                        <a:rPr lang="en-ZA" sz="1600" kern="1200" dirty="0" smtClean="0">
                          <a:solidFill>
                            <a:schemeClr val="tx1"/>
                          </a:solidFill>
                          <a:effectLst/>
                          <a:latin typeface="+mn-lt"/>
                          <a:ea typeface="+mn-ea"/>
                          <a:cs typeface="+mn-cs"/>
                        </a:rPr>
                        <a:t>Doctoral graduates from universities (n)*</a:t>
                      </a:r>
                      <a:endParaRPr lang="en-ZA" sz="1600" kern="1200" dirty="0">
                        <a:solidFill>
                          <a:schemeClr val="tx1"/>
                        </a:solidFill>
                        <a:effectLst/>
                        <a:latin typeface="+mn-lt"/>
                        <a:ea typeface="+mn-ea"/>
                        <a:cs typeface="+mn-cs"/>
                      </a:endParaRPr>
                    </a:p>
                  </a:txBody>
                  <a:tcPr marL="22259" marR="22259" marT="0" marB="0" anchor="ctr"/>
                </a:tc>
                <a:tc>
                  <a:txBody>
                    <a:bodyPr/>
                    <a:lstStyle/>
                    <a:p>
                      <a:pPr algn="r">
                        <a:lnSpc>
                          <a:spcPct val="150000"/>
                        </a:lnSpc>
                        <a:spcBef>
                          <a:spcPts val="300"/>
                        </a:spcBef>
                        <a:spcAft>
                          <a:spcPts val="300"/>
                        </a:spcAft>
                      </a:pPr>
                      <a:r>
                        <a:rPr lang="en-ZA" sz="1600" dirty="0" smtClean="0">
                          <a:effectLst/>
                          <a:latin typeface="+mn-lt"/>
                          <a:ea typeface="Calibri" panose="020F0502020204030204" pitchFamily="34" charset="0"/>
                          <a:cs typeface="Times New Roman" panose="02020603050405020304" pitchFamily="18" charset="0"/>
                        </a:rPr>
                        <a:t>2 700</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2 797</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6"/>
                  </a:ext>
                </a:extLst>
              </a:tr>
              <a:tr h="157620">
                <a:tc>
                  <a:txBody>
                    <a:bodyPr/>
                    <a:lstStyle/>
                    <a:p>
                      <a:pPr marL="177800" indent="-177800">
                        <a:lnSpc>
                          <a:spcPct val="100000"/>
                        </a:lnSpc>
                        <a:spcBef>
                          <a:spcPts val="300"/>
                        </a:spcBef>
                        <a:spcAft>
                          <a:spcPts val="300"/>
                        </a:spcAft>
                        <a:buFont typeface="+mj-lt"/>
                        <a:buNone/>
                      </a:pPr>
                      <a:r>
                        <a:rPr lang="en-ZA" sz="1600" kern="1200" spc="-25" dirty="0" smtClean="0">
                          <a:solidFill>
                            <a:schemeClr val="tx1"/>
                          </a:solidFill>
                          <a:effectLst/>
                          <a:latin typeface="+mn-lt"/>
                          <a:ea typeface="+mn-ea"/>
                          <a:cs typeface="+mn-cs"/>
                        </a:rPr>
                        <a:t>7. Proportion of universities meeting standards of good governance </a:t>
                      </a:r>
                      <a:br>
                        <a:rPr lang="en-ZA" sz="1600" kern="1200" spc="-25" dirty="0" smtClean="0">
                          <a:solidFill>
                            <a:schemeClr val="tx1"/>
                          </a:solidFill>
                          <a:effectLst/>
                          <a:latin typeface="+mn-lt"/>
                          <a:ea typeface="+mn-ea"/>
                          <a:cs typeface="+mn-cs"/>
                        </a:rPr>
                      </a:br>
                      <a:r>
                        <a:rPr lang="en-ZA" sz="1600" kern="1200" spc="-25" dirty="0" smtClean="0">
                          <a:solidFill>
                            <a:schemeClr val="tx1"/>
                          </a:solidFill>
                          <a:effectLst/>
                          <a:latin typeface="+mn-lt"/>
                          <a:ea typeface="+mn-ea"/>
                          <a:cs typeface="+mn-cs"/>
                        </a:rPr>
                        <a:t>(%)</a:t>
                      </a:r>
                      <a:endParaRPr lang="en-ZA" sz="1600" kern="1200" spc="-25" dirty="0">
                        <a:solidFill>
                          <a:schemeClr val="tx1"/>
                        </a:solidFill>
                        <a:effectLst/>
                        <a:latin typeface="+mn-lt"/>
                        <a:ea typeface="+mn-ea"/>
                        <a:cs typeface="+mn-cs"/>
                      </a:endParaRPr>
                    </a:p>
                  </a:txBody>
                  <a:tcPr marL="22259" marR="22259" marT="0" marB="0" anchor="ctr"/>
                </a:tc>
                <a:tc>
                  <a:txBody>
                    <a:bodyPr/>
                    <a:lstStyle/>
                    <a:p>
                      <a:pPr marL="0" indent="0" algn="r">
                        <a:lnSpc>
                          <a:spcPct val="100000"/>
                        </a:lnSpc>
                        <a:spcBef>
                          <a:spcPts val="300"/>
                        </a:spcBef>
                        <a:spcAft>
                          <a:spcPts val="300"/>
                        </a:spcAft>
                      </a:pPr>
                      <a:r>
                        <a:rPr lang="en-ZA" sz="1600" kern="1200" dirty="0" smtClean="0">
                          <a:solidFill>
                            <a:schemeClr val="tx1"/>
                          </a:solidFill>
                          <a:effectLst/>
                          <a:latin typeface="+mn-lt"/>
                          <a:ea typeface="+mn-ea"/>
                          <a:cs typeface="+mn-cs"/>
                        </a:rPr>
                        <a:t>Baseline%</a:t>
                      </a:r>
                      <a:r>
                        <a:rPr lang="en-ZA" sz="1600" kern="1200" baseline="0" dirty="0" smtClean="0">
                          <a:solidFill>
                            <a:schemeClr val="tx1"/>
                          </a:solidFill>
                          <a:effectLst/>
                          <a:latin typeface="+mn-lt"/>
                          <a:ea typeface="+mn-ea"/>
                          <a:cs typeface="+mn-cs"/>
                        </a:rPr>
                        <a:t> ** established</a:t>
                      </a:r>
                      <a:endParaRPr lang="en-ZA" sz="1600" kern="1200" dirty="0">
                        <a:solidFill>
                          <a:schemeClr val="tx1"/>
                        </a:solidFill>
                        <a:effectLst/>
                        <a:latin typeface="+mn-lt"/>
                        <a:ea typeface="+mn-ea"/>
                        <a:cs typeface="+mn-cs"/>
                      </a:endParaRPr>
                    </a:p>
                  </a:txBody>
                  <a:tcPr marL="22259" marR="22259" marT="0" marB="0" anchor="ctr"/>
                </a:tc>
                <a:tc>
                  <a:txBody>
                    <a:bodyPr/>
                    <a:lstStyle/>
                    <a:p>
                      <a:pPr algn="r">
                        <a:lnSpc>
                          <a:spcPct val="100000"/>
                        </a:lnSpc>
                        <a:spcBef>
                          <a:spcPts val="300"/>
                        </a:spcBef>
                        <a:spcAft>
                          <a:spcPts val="300"/>
                        </a:spcAft>
                      </a:pPr>
                      <a:r>
                        <a:rPr lang="en-ZA" sz="1600" b="1" dirty="0" smtClean="0">
                          <a:solidFill>
                            <a:srgbClr val="FF0000"/>
                          </a:solidFill>
                          <a:effectLst/>
                          <a:latin typeface="+mn-lt"/>
                          <a:ea typeface="Calibri" panose="020F0502020204030204" pitchFamily="34" charset="0"/>
                          <a:cs typeface="Times New Roman" panose="02020603050405020304" pitchFamily="18" charset="0"/>
                        </a:rPr>
                        <a:t>0</a:t>
                      </a:r>
                      <a:endParaRPr lang="en-ZA" sz="1600" b="1" dirty="0">
                        <a:solidFill>
                          <a:srgbClr val="FF000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10"/>
                  </a:ext>
                </a:extLst>
              </a:tr>
              <a:tr h="154427">
                <a:tc>
                  <a:txBody>
                    <a:bodyPr/>
                    <a:lstStyle/>
                    <a:p>
                      <a:pPr marL="0" marR="0" indent="0" algn="l" defTabSz="914400" rtl="0" eaLnBrk="1" fontAlgn="auto" latinLnBrk="0" hangingPunct="1">
                        <a:lnSpc>
                          <a:spcPct val="150000"/>
                        </a:lnSpc>
                        <a:spcBef>
                          <a:spcPts val="300"/>
                        </a:spcBef>
                        <a:spcAft>
                          <a:spcPts val="300"/>
                        </a:spcAft>
                        <a:buClrTx/>
                        <a:buSzTx/>
                        <a:buFont typeface="+mj-lt"/>
                        <a:buNone/>
                        <a:tabLst/>
                        <a:defRPr/>
                      </a:pPr>
                      <a:r>
                        <a:rPr lang="en-US" sz="1600" dirty="0" smtClean="0">
                          <a:effectLst/>
                          <a:latin typeface="+mn-lt"/>
                        </a:rPr>
                        <a:t>8.</a:t>
                      </a:r>
                      <a:r>
                        <a:rPr lang="en-US" sz="1600" baseline="0" dirty="0" smtClean="0">
                          <a:effectLst/>
                          <a:latin typeface="+mn-lt"/>
                        </a:rPr>
                        <a:t> </a:t>
                      </a:r>
                      <a:r>
                        <a:rPr lang="en-ZA" sz="1600" kern="1200" spc="-25" dirty="0" smtClean="0">
                          <a:solidFill>
                            <a:schemeClr val="tx1"/>
                          </a:solidFill>
                          <a:effectLst/>
                          <a:latin typeface="+mn-lt"/>
                          <a:ea typeface="+mn-ea"/>
                          <a:cs typeface="+mn-cs"/>
                        </a:rPr>
                        <a:t>Research Masters graduates (n)*</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dirty="0" smtClean="0">
                          <a:effectLst/>
                          <a:latin typeface="+mn-lt"/>
                          <a:ea typeface="Calibri" panose="020F0502020204030204" pitchFamily="34" charset="0"/>
                          <a:cs typeface="Times New Roman" panose="02020603050405020304" pitchFamily="18" charset="0"/>
                        </a:rPr>
                        <a:t>7 600</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7 968</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7"/>
                  </a:ext>
                </a:extLst>
              </a:tr>
              <a:tr h="96832">
                <a:tc>
                  <a:txBody>
                    <a:bodyPr/>
                    <a:lstStyle/>
                    <a:p>
                      <a:pPr marL="0" indent="0">
                        <a:lnSpc>
                          <a:spcPct val="100000"/>
                        </a:lnSpc>
                        <a:spcBef>
                          <a:spcPts val="300"/>
                        </a:spcBef>
                        <a:spcAft>
                          <a:spcPts val="300"/>
                        </a:spcAft>
                        <a:buFont typeface="+mj-lt"/>
                        <a:buNone/>
                      </a:pPr>
                      <a:r>
                        <a:rPr lang="en-US" sz="1600" dirty="0" smtClean="0">
                          <a:effectLst/>
                          <a:latin typeface="+mn-lt"/>
                        </a:rPr>
                        <a:t>9. Success rates at Universities (%)*</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dirty="0" smtClean="0">
                          <a:effectLst/>
                          <a:latin typeface="+mn-lt"/>
                          <a:ea typeface="Calibri" panose="020F0502020204030204" pitchFamily="34" charset="0"/>
                          <a:cs typeface="Times New Roman" panose="02020603050405020304" pitchFamily="18" charset="0"/>
                        </a:rPr>
                        <a:t>78%</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78%</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8"/>
                  </a:ext>
                </a:extLst>
              </a:tr>
              <a:tr h="500994">
                <a:tc>
                  <a:txBody>
                    <a:bodyPr/>
                    <a:lstStyle/>
                    <a:p>
                      <a:pPr marL="0" indent="0">
                        <a:lnSpc>
                          <a:spcPct val="100000"/>
                        </a:lnSpc>
                        <a:spcBef>
                          <a:spcPts val="300"/>
                        </a:spcBef>
                        <a:spcAft>
                          <a:spcPts val="300"/>
                        </a:spcAft>
                        <a:buFont typeface="+mj-lt"/>
                        <a:buNone/>
                      </a:pPr>
                      <a:r>
                        <a:rPr lang="en-US" sz="1600" dirty="0" smtClean="0">
                          <a:effectLst/>
                          <a:latin typeface="+mn-lt"/>
                        </a:rPr>
                        <a:t>10. </a:t>
                      </a:r>
                      <a:r>
                        <a:rPr lang="en-ZA" sz="1600" dirty="0" smtClean="0">
                          <a:effectLst/>
                          <a:latin typeface="+mn-lt"/>
                        </a:rPr>
                        <a:t>Higher Education undergraduate success rate (contact) (%)*</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dirty="0" smtClean="0">
                          <a:effectLst/>
                          <a:latin typeface="+mn-lt"/>
                          <a:ea typeface="Calibri" panose="020F0502020204030204" pitchFamily="34" charset="0"/>
                          <a:cs typeface="Times New Roman" panose="02020603050405020304" pitchFamily="18" charset="0"/>
                        </a:rPr>
                        <a:t>83%</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83%</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9"/>
                  </a:ext>
                </a:extLst>
              </a:tr>
            </a:tbl>
          </a:graphicData>
        </a:graphic>
      </p:graphicFrame>
      <p:sp>
        <p:nvSpPr>
          <p:cNvPr id="5" name="Rectangle 1"/>
          <p:cNvSpPr>
            <a:spLocks noChangeArrowheads="1"/>
          </p:cNvSpPr>
          <p:nvPr/>
        </p:nvSpPr>
        <p:spPr bwMode="auto">
          <a:xfrm>
            <a:off x="3330575" y="1600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dirty="0" smtClean="0">
                <a:ln>
                  <a:noFill/>
                </a:ln>
                <a:solidFill>
                  <a:schemeClr val="tx1"/>
                </a:solidFill>
                <a:effectLst/>
                <a:latin typeface="Arial" panose="020B0604020202020204" pitchFamily="34" charset="0"/>
              </a:rPr>
              <a:t/>
            </a:r>
            <a:br>
              <a:rPr kumimoji="0" lang="en-ZA" altLang="en-US" sz="1800" b="0" i="0" u="none" strike="noStrike" cap="none" normalizeH="0" baseline="0" dirty="0" smtClean="0">
                <a:ln>
                  <a:noFill/>
                </a:ln>
                <a:solidFill>
                  <a:schemeClr val="tx1"/>
                </a:solidFill>
                <a:effectLst/>
                <a:latin typeface="Arial" panose="020B0604020202020204" pitchFamily="34" charset="0"/>
              </a:rPr>
            </a:b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3"/>
          <p:cNvSpPr/>
          <p:nvPr/>
        </p:nvSpPr>
        <p:spPr>
          <a:xfrm>
            <a:off x="437494" y="994398"/>
            <a:ext cx="8266238" cy="399466"/>
          </a:xfrm>
          <a:prstGeom prst="rect">
            <a:avLst/>
          </a:prstGeom>
        </p:spPr>
        <p:txBody>
          <a:bodyPr wrap="square">
            <a:spAutoFit/>
          </a:bodyPr>
          <a:lstStyle/>
          <a:p>
            <a:r>
              <a:rPr lang="en-GB" sz="2000" dirty="0" smtClean="0">
                <a:latin typeface="+mn-lt"/>
                <a:cs typeface="Arial" panose="020B0604020202020204" pitchFamily="34" charset="0"/>
              </a:rPr>
              <a:t>Of the </a:t>
            </a:r>
            <a:r>
              <a:rPr lang="en-GB" sz="2000" b="1" u="sng" dirty="0" smtClean="0">
                <a:latin typeface="+mn-lt"/>
                <a:cs typeface="Arial" panose="020B0604020202020204" pitchFamily="34" charset="0"/>
              </a:rPr>
              <a:t>16</a:t>
            </a:r>
            <a:r>
              <a:rPr lang="en-GB" sz="2000" dirty="0" smtClean="0">
                <a:latin typeface="+mn-lt"/>
                <a:cs typeface="Arial" panose="020B0604020202020204" pitchFamily="34" charset="0"/>
              </a:rPr>
              <a:t> 2017/18 targets, 11 (69%) have been achieved:</a:t>
            </a:r>
            <a:endParaRPr lang="en-GB" sz="2000" dirty="0">
              <a:latin typeface="+mn-lt"/>
              <a:cs typeface="Arial" panose="020B0604020202020204" pitchFamily="34" charset="0"/>
            </a:endParaRPr>
          </a:p>
        </p:txBody>
      </p:sp>
      <p:sp>
        <p:nvSpPr>
          <p:cNvPr id="15"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13</a:t>
            </a:fld>
            <a:endParaRPr lang="en-US" altLang="en-US" sz="1600" b="1" dirty="0"/>
          </a:p>
        </p:txBody>
      </p:sp>
      <p:sp>
        <p:nvSpPr>
          <p:cNvPr id="16" name="TextBox 15"/>
          <p:cNvSpPr txBox="1"/>
          <p:nvPr/>
        </p:nvSpPr>
        <p:spPr>
          <a:xfrm>
            <a:off x="414776" y="457731"/>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altLang="en-US" sz="2400" b="1" dirty="0" smtClean="0">
                <a:latin typeface="Arial" panose="020B0604020202020204" pitchFamily="34" charset="0"/>
                <a:cs typeface="Arial" panose="020B0604020202020204" pitchFamily="34" charset="0"/>
              </a:rPr>
              <a:t>Performance of HE Sub-Sector   </a:t>
            </a:r>
            <a:endParaRPr lang="en-ZA" sz="2400" b="1" dirty="0">
              <a:cs typeface="Arial" pitchFamily="34" charset="0"/>
            </a:endParaRPr>
          </a:p>
        </p:txBody>
      </p:sp>
    </p:spTree>
    <p:extLst>
      <p:ext uri="{BB962C8B-B14F-4D97-AF65-F5344CB8AC3E}">
        <p14:creationId xmlns:p14="http://schemas.microsoft.com/office/powerpoint/2010/main" xmlns="" val="523302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552450" y="1211059"/>
            <a:ext cx="8001000" cy="369332"/>
          </a:xfrm>
          <a:prstGeom prst="rect">
            <a:avLst/>
          </a:prstGeom>
        </p:spPr>
        <p:txBody>
          <a:bodyPr wrap="square">
            <a:spAutoFit/>
          </a:bodyPr>
          <a:lstStyle/>
          <a:p>
            <a:pPr algn="just">
              <a:defRPr/>
            </a:pPr>
            <a:endParaRPr lang="en-ZA"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531349792"/>
              </p:ext>
            </p:extLst>
          </p:nvPr>
        </p:nvGraphicFramePr>
        <p:xfrm>
          <a:off x="414776" y="1041400"/>
          <a:ext cx="8288956" cy="2997198"/>
        </p:xfrm>
        <a:graphic>
          <a:graphicData uri="http://schemas.openxmlformats.org/drawingml/2006/table">
            <a:tbl>
              <a:tblPr firstRow="1" firstCol="1" bandRow="1">
                <a:tableStyleId>{5940675A-B579-460E-94D1-54222C63F5DA}</a:tableStyleId>
              </a:tblPr>
              <a:tblGrid>
                <a:gridCol w="6290824">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1"/>
                    </a:ext>
                  </a:extLst>
                </a:gridCol>
                <a:gridCol w="931332">
                  <a:extLst>
                    <a:ext uri="{9D8B030D-6E8A-4147-A177-3AD203B41FA5}">
                      <a16:colId xmlns:a16="http://schemas.microsoft.com/office/drawing/2014/main" xmlns="" val="20002"/>
                    </a:ext>
                  </a:extLst>
                </a:gridCol>
              </a:tblGrid>
              <a:tr h="666044">
                <a:tc>
                  <a:txBody>
                    <a:bodyPr/>
                    <a:lstStyle/>
                    <a:p>
                      <a:pPr algn="ctr">
                        <a:lnSpc>
                          <a:spcPct val="100000"/>
                        </a:lnSpc>
                        <a:spcBef>
                          <a:spcPts val="300"/>
                        </a:spcBef>
                        <a:spcAft>
                          <a:spcPts val="300"/>
                        </a:spcAft>
                      </a:pPr>
                      <a:r>
                        <a:rPr lang="en-US" sz="1600" b="1" dirty="0" smtClean="0">
                          <a:effectLst/>
                          <a:latin typeface="+mn-lt"/>
                        </a:rPr>
                        <a:t>Performance Indicator </a:t>
                      </a:r>
                      <a:endParaRPr lang="en-ZA" sz="16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ctr">
                        <a:lnSpc>
                          <a:spcPct val="100000"/>
                        </a:lnSpc>
                        <a:spcBef>
                          <a:spcPts val="300"/>
                        </a:spcBef>
                        <a:spcAft>
                          <a:spcPts val="300"/>
                        </a:spcAft>
                      </a:pPr>
                      <a:r>
                        <a:rPr lang="en-US" sz="1600" b="1" dirty="0" smtClean="0">
                          <a:effectLst/>
                          <a:latin typeface="+mn-lt"/>
                        </a:rPr>
                        <a:t>Target:</a:t>
                      </a:r>
                      <a:r>
                        <a:rPr lang="en-US" sz="1600" b="1" baseline="0" dirty="0" smtClean="0">
                          <a:effectLst/>
                          <a:latin typeface="+mn-lt"/>
                        </a:rPr>
                        <a:t> </a:t>
                      </a:r>
                      <a:r>
                        <a:rPr lang="en-US" sz="1600" b="1" dirty="0" smtClean="0">
                          <a:effectLst/>
                          <a:latin typeface="+mn-lt"/>
                        </a:rPr>
                        <a:t>2017/18</a:t>
                      </a:r>
                      <a:endParaRPr lang="en-ZA" sz="16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ctr">
                        <a:lnSpc>
                          <a:spcPct val="100000"/>
                        </a:lnSpc>
                        <a:spcBef>
                          <a:spcPts val="300"/>
                        </a:spcBef>
                        <a:spcAft>
                          <a:spcPts val="300"/>
                        </a:spcAft>
                      </a:pPr>
                      <a:r>
                        <a:rPr lang="en-US" sz="1600" b="1" dirty="0" smtClean="0">
                          <a:effectLst/>
                          <a:latin typeface="+mn-lt"/>
                        </a:rPr>
                        <a:t>Actual 2017/18</a:t>
                      </a:r>
                      <a:endParaRPr lang="en-ZA" sz="1600" b="1" dirty="0">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0"/>
                  </a:ext>
                </a:extLst>
              </a:tr>
              <a:tr h="333022">
                <a:tc>
                  <a:txBody>
                    <a:bodyPr/>
                    <a:lstStyle/>
                    <a:p>
                      <a:pPr marL="0" indent="0">
                        <a:lnSpc>
                          <a:spcPct val="100000"/>
                        </a:lnSpc>
                        <a:spcBef>
                          <a:spcPts val="300"/>
                        </a:spcBef>
                        <a:spcAft>
                          <a:spcPts val="300"/>
                        </a:spcAft>
                        <a:buFont typeface="+mj-lt"/>
                        <a:buNone/>
                      </a:pPr>
                      <a:r>
                        <a:rPr lang="en-ZA" sz="1600" b="0" dirty="0" smtClean="0">
                          <a:effectLst/>
                          <a:latin typeface="+mn-lt"/>
                          <a:ea typeface="Calibri" panose="020F0502020204030204" pitchFamily="34" charset="0"/>
                          <a:cs typeface="Times New Roman" panose="02020603050405020304" pitchFamily="18" charset="0"/>
                        </a:rPr>
                        <a:t>11. Higher Education undergraduate success rate (distance)    (%)*</a:t>
                      </a:r>
                      <a:endParaRPr lang="en-ZA" sz="1600" b="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b="0" dirty="0" smtClean="0">
                          <a:solidFill>
                            <a:schemeClr val="tx1"/>
                          </a:solidFill>
                          <a:effectLst/>
                          <a:latin typeface="+mn-lt"/>
                          <a:ea typeface="Calibri" panose="020F0502020204030204" pitchFamily="34" charset="0"/>
                          <a:cs typeface="Times New Roman" panose="02020603050405020304" pitchFamily="18" charset="0"/>
                        </a:rPr>
                        <a:t>68%</a:t>
                      </a:r>
                      <a:endParaRPr lang="en-ZA" sz="1600" b="0" dirty="0">
                        <a:solidFill>
                          <a:schemeClr val="tx1"/>
                        </a:solidFill>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68%</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1"/>
                  </a:ext>
                </a:extLst>
              </a:tr>
              <a:tr h="333022">
                <a:tc>
                  <a:txBody>
                    <a:bodyPr/>
                    <a:lstStyle/>
                    <a:p>
                      <a:pPr marL="0" indent="0">
                        <a:lnSpc>
                          <a:spcPct val="100000"/>
                        </a:lnSpc>
                        <a:spcBef>
                          <a:spcPts val="300"/>
                        </a:spcBef>
                        <a:spcAft>
                          <a:spcPts val="300"/>
                        </a:spcAft>
                        <a:buFont typeface="+mj-lt"/>
                        <a:buNone/>
                      </a:pPr>
                      <a:r>
                        <a:rPr lang="en-ZA" sz="1600" dirty="0" smtClean="0">
                          <a:effectLst/>
                          <a:latin typeface="+mn-lt"/>
                          <a:ea typeface="Calibri" panose="020F0502020204030204" pitchFamily="34" charset="0"/>
                          <a:cs typeface="Times New Roman" panose="02020603050405020304" pitchFamily="18" charset="0"/>
                        </a:rPr>
                        <a:t>12. Universities offering accredited TVET College</a:t>
                      </a:r>
                      <a:r>
                        <a:rPr lang="en-ZA" sz="1600" baseline="0" dirty="0" smtClean="0">
                          <a:effectLst/>
                          <a:latin typeface="+mn-lt"/>
                          <a:ea typeface="Calibri" panose="020F0502020204030204" pitchFamily="34" charset="0"/>
                          <a:cs typeface="Times New Roman" panose="02020603050405020304" pitchFamily="18" charset="0"/>
                        </a:rPr>
                        <a:t> </a:t>
                      </a:r>
                      <a:r>
                        <a:rPr lang="en-ZA" sz="1600" dirty="0" smtClean="0">
                          <a:effectLst/>
                          <a:latin typeface="+mn-lt"/>
                          <a:ea typeface="Calibri" panose="020F0502020204030204" pitchFamily="34" charset="0"/>
                          <a:cs typeface="Times New Roman" panose="02020603050405020304" pitchFamily="18" charset="0"/>
                        </a:rPr>
                        <a:t>qualifications (n)</a:t>
                      </a:r>
                      <a:endParaRPr lang="en-ZA" sz="16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b="0" dirty="0" smtClean="0">
                          <a:solidFill>
                            <a:schemeClr val="tx1"/>
                          </a:solidFill>
                          <a:effectLst/>
                          <a:latin typeface="+mn-lt"/>
                          <a:ea typeface="Calibri" panose="020F0502020204030204" pitchFamily="34" charset="0"/>
                          <a:cs typeface="Times New Roman" panose="02020603050405020304" pitchFamily="18" charset="0"/>
                        </a:rPr>
                        <a:t>1</a:t>
                      </a:r>
                      <a:endParaRPr lang="en-ZA" sz="1600" b="0" dirty="0">
                        <a:solidFill>
                          <a:schemeClr val="tx1"/>
                        </a:solidFill>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1</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3"/>
                  </a:ext>
                </a:extLst>
              </a:tr>
              <a:tr h="333022">
                <a:tc>
                  <a:txBody>
                    <a:bodyPr/>
                    <a:lstStyle/>
                    <a:p>
                      <a:pPr marL="0" indent="0">
                        <a:lnSpc>
                          <a:spcPct val="100000"/>
                        </a:lnSpc>
                        <a:spcBef>
                          <a:spcPts val="300"/>
                        </a:spcBef>
                        <a:spcAft>
                          <a:spcPts val="300"/>
                        </a:spcAft>
                        <a:buFont typeface="+mj-lt"/>
                        <a:buNone/>
                      </a:pPr>
                      <a:r>
                        <a:rPr lang="en-ZA" sz="1600" kern="1200" dirty="0" smtClean="0">
                          <a:solidFill>
                            <a:schemeClr val="tx1"/>
                          </a:solidFill>
                          <a:effectLst/>
                          <a:latin typeface="+mn-lt"/>
                          <a:ea typeface="+mn-ea"/>
                          <a:cs typeface="+mn-cs"/>
                        </a:rPr>
                        <a:t>13.</a:t>
                      </a:r>
                      <a:r>
                        <a:rPr lang="en-ZA" sz="1600" kern="1200" baseline="0" dirty="0" smtClean="0">
                          <a:solidFill>
                            <a:schemeClr val="tx1"/>
                          </a:solidFill>
                          <a:effectLst/>
                          <a:latin typeface="+mn-lt"/>
                          <a:ea typeface="+mn-ea"/>
                          <a:cs typeface="+mn-cs"/>
                        </a:rPr>
                        <a:t> University academic staff with PhDs (%)*</a:t>
                      </a:r>
                      <a:endParaRPr lang="en-ZA" sz="1600" kern="1200" dirty="0">
                        <a:solidFill>
                          <a:schemeClr val="tx1"/>
                        </a:solidFill>
                        <a:effectLst/>
                        <a:latin typeface="+mn-lt"/>
                        <a:ea typeface="+mn-ea"/>
                        <a:cs typeface="+mn-cs"/>
                      </a:endParaRPr>
                    </a:p>
                  </a:txBody>
                  <a:tcPr marL="22259" marR="22259" marT="0" marB="0" anchor="ctr"/>
                </a:tc>
                <a:tc>
                  <a:txBody>
                    <a:bodyPr/>
                    <a:lstStyle/>
                    <a:p>
                      <a:pPr algn="r">
                        <a:lnSpc>
                          <a:spcPct val="100000"/>
                        </a:lnSpc>
                        <a:spcBef>
                          <a:spcPts val="300"/>
                        </a:spcBef>
                        <a:spcAft>
                          <a:spcPts val="300"/>
                        </a:spcAft>
                      </a:pPr>
                      <a:r>
                        <a:rPr lang="en-ZA" sz="1600" b="0" dirty="0" smtClean="0">
                          <a:solidFill>
                            <a:schemeClr val="tx1"/>
                          </a:solidFill>
                          <a:effectLst/>
                          <a:latin typeface="+mn-lt"/>
                          <a:ea typeface="Calibri" panose="020F0502020204030204" pitchFamily="34" charset="0"/>
                          <a:cs typeface="Times New Roman" panose="02020603050405020304" pitchFamily="18" charset="0"/>
                        </a:rPr>
                        <a:t>45%</a:t>
                      </a:r>
                      <a:endParaRPr lang="en-ZA" sz="1600" b="0" dirty="0">
                        <a:solidFill>
                          <a:schemeClr val="tx1"/>
                        </a:solidFill>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45%</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4"/>
                  </a:ext>
                </a:extLst>
              </a:tr>
              <a:tr h="666044">
                <a:tc>
                  <a:txBody>
                    <a:bodyPr/>
                    <a:lstStyle/>
                    <a:p>
                      <a:pPr marL="361950" indent="-361950">
                        <a:lnSpc>
                          <a:spcPct val="100000"/>
                        </a:lnSpc>
                        <a:spcBef>
                          <a:spcPts val="300"/>
                        </a:spcBef>
                        <a:spcAft>
                          <a:spcPts val="300"/>
                        </a:spcAft>
                        <a:buFont typeface="+mj-lt"/>
                        <a:buNone/>
                      </a:pPr>
                      <a:r>
                        <a:rPr lang="en-ZA" sz="1600" kern="1200" dirty="0" smtClean="0">
                          <a:solidFill>
                            <a:schemeClr val="tx1"/>
                          </a:solidFill>
                          <a:effectLst/>
                          <a:latin typeface="+mn-lt"/>
                          <a:ea typeface="+mn-ea"/>
                          <a:cs typeface="+mn-cs"/>
                        </a:rPr>
                        <a:t>14. Additional first-time entrants (black and women) to the</a:t>
                      </a:r>
                      <a:r>
                        <a:rPr lang="en-ZA" sz="1600" kern="1200" baseline="0" dirty="0" smtClean="0">
                          <a:solidFill>
                            <a:schemeClr val="tx1"/>
                          </a:solidFill>
                          <a:effectLst/>
                          <a:latin typeface="+mn-lt"/>
                          <a:ea typeface="+mn-ea"/>
                          <a:cs typeface="+mn-cs"/>
                        </a:rPr>
                        <a:t> </a:t>
                      </a:r>
                      <a:r>
                        <a:rPr lang="en-ZA" sz="1600" kern="1200" dirty="0" smtClean="0">
                          <a:solidFill>
                            <a:schemeClr val="tx1"/>
                          </a:solidFill>
                          <a:effectLst/>
                          <a:latin typeface="+mn-lt"/>
                          <a:ea typeface="+mn-ea"/>
                          <a:cs typeface="+mn-cs"/>
                        </a:rPr>
                        <a:t>academic workforce in addition to normal replacement and plans (n)</a:t>
                      </a:r>
                      <a:endParaRPr lang="en-ZA" sz="1600" kern="1200" dirty="0">
                        <a:solidFill>
                          <a:schemeClr val="tx1"/>
                        </a:solidFill>
                        <a:effectLst/>
                        <a:latin typeface="+mn-lt"/>
                        <a:ea typeface="+mn-ea"/>
                        <a:cs typeface="+mn-cs"/>
                      </a:endParaRPr>
                    </a:p>
                  </a:txBody>
                  <a:tcPr marL="22259" marR="22259" marT="0" marB="0" anchor="ctr"/>
                </a:tc>
                <a:tc>
                  <a:txBody>
                    <a:bodyPr/>
                    <a:lstStyle/>
                    <a:p>
                      <a:pPr algn="r">
                        <a:lnSpc>
                          <a:spcPct val="100000"/>
                        </a:lnSpc>
                        <a:spcBef>
                          <a:spcPts val="300"/>
                        </a:spcBef>
                        <a:spcAft>
                          <a:spcPts val="300"/>
                        </a:spcAft>
                      </a:pPr>
                      <a:r>
                        <a:rPr lang="en-ZA" sz="1600" b="0" dirty="0" smtClean="0">
                          <a:solidFill>
                            <a:schemeClr val="tx1"/>
                          </a:solidFill>
                          <a:effectLst/>
                          <a:latin typeface="+mn-lt"/>
                          <a:ea typeface="Calibri" panose="020F0502020204030204" pitchFamily="34" charset="0"/>
                          <a:cs typeface="Times New Roman" panose="02020603050405020304" pitchFamily="18" charset="0"/>
                        </a:rPr>
                        <a:t>100</a:t>
                      </a:r>
                      <a:endParaRPr lang="en-ZA" sz="1600" b="0" dirty="0">
                        <a:solidFill>
                          <a:schemeClr val="tx1"/>
                        </a:solidFill>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549</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5"/>
                  </a:ext>
                </a:extLst>
              </a:tr>
              <a:tr h="333022">
                <a:tc>
                  <a:txBody>
                    <a:bodyPr/>
                    <a:lstStyle/>
                    <a:p>
                      <a:pPr marL="0" indent="0">
                        <a:lnSpc>
                          <a:spcPct val="100000"/>
                        </a:lnSpc>
                        <a:spcBef>
                          <a:spcPts val="300"/>
                        </a:spcBef>
                        <a:spcAft>
                          <a:spcPts val="300"/>
                        </a:spcAft>
                        <a:buFont typeface="+mj-lt"/>
                        <a:buNone/>
                      </a:pPr>
                      <a:r>
                        <a:rPr lang="en-ZA" sz="1600" kern="1200" dirty="0" smtClean="0">
                          <a:solidFill>
                            <a:schemeClr val="tx1"/>
                          </a:solidFill>
                          <a:effectLst/>
                          <a:latin typeface="+mn-lt"/>
                          <a:ea typeface="+mn-ea"/>
                          <a:cs typeface="+mn-cs"/>
                        </a:rPr>
                        <a:t>15.</a:t>
                      </a:r>
                      <a:r>
                        <a:rPr lang="en-ZA" sz="1600" kern="1200" baseline="0" dirty="0" smtClean="0">
                          <a:solidFill>
                            <a:schemeClr val="tx1"/>
                          </a:solidFill>
                          <a:effectLst/>
                          <a:latin typeface="+mn-lt"/>
                          <a:ea typeface="+mn-ea"/>
                          <a:cs typeface="+mn-cs"/>
                        </a:rPr>
                        <a:t> First year students in foundation programmes (n)</a:t>
                      </a:r>
                      <a:endParaRPr lang="en-ZA" sz="1600" kern="1200" dirty="0">
                        <a:solidFill>
                          <a:schemeClr val="tx1"/>
                        </a:solidFill>
                        <a:effectLst/>
                        <a:latin typeface="+mn-lt"/>
                        <a:ea typeface="+mn-ea"/>
                        <a:cs typeface="+mn-cs"/>
                      </a:endParaRPr>
                    </a:p>
                  </a:txBody>
                  <a:tcPr marL="22259" marR="22259" marT="0" marB="0" anchor="ctr"/>
                </a:tc>
                <a:tc>
                  <a:txBody>
                    <a:bodyPr/>
                    <a:lstStyle/>
                    <a:p>
                      <a:pPr algn="r">
                        <a:lnSpc>
                          <a:spcPct val="100000"/>
                        </a:lnSpc>
                        <a:spcBef>
                          <a:spcPts val="300"/>
                        </a:spcBef>
                        <a:spcAft>
                          <a:spcPts val="300"/>
                        </a:spcAft>
                      </a:pPr>
                      <a:r>
                        <a:rPr lang="en-ZA" sz="1600" b="0" dirty="0" smtClean="0">
                          <a:solidFill>
                            <a:schemeClr val="tx1"/>
                          </a:solidFill>
                          <a:effectLst/>
                          <a:latin typeface="+mn-lt"/>
                          <a:ea typeface="Calibri" panose="020F0502020204030204" pitchFamily="34" charset="0"/>
                          <a:cs typeface="Times New Roman" panose="02020603050405020304" pitchFamily="18" charset="0"/>
                        </a:rPr>
                        <a:t>18 500</a:t>
                      </a:r>
                      <a:endParaRPr lang="en-ZA" sz="1600" b="0" dirty="0">
                        <a:solidFill>
                          <a:schemeClr val="tx1"/>
                        </a:solidFill>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20 685</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6"/>
                  </a:ext>
                </a:extLst>
              </a:tr>
              <a:tr h="333022">
                <a:tc>
                  <a:txBody>
                    <a:bodyPr/>
                    <a:lstStyle/>
                    <a:p>
                      <a:pPr marL="0" indent="0">
                        <a:lnSpc>
                          <a:spcPct val="100000"/>
                        </a:lnSpc>
                        <a:spcBef>
                          <a:spcPts val="300"/>
                        </a:spcBef>
                        <a:spcAft>
                          <a:spcPts val="300"/>
                        </a:spcAft>
                        <a:buFont typeface="+mj-lt"/>
                        <a:buNone/>
                      </a:pPr>
                      <a:r>
                        <a:rPr lang="en-ZA" sz="1600" kern="1200" spc="-25" dirty="0" smtClean="0">
                          <a:solidFill>
                            <a:schemeClr val="tx1"/>
                          </a:solidFill>
                          <a:effectLst/>
                          <a:latin typeface="+mn-lt"/>
                          <a:ea typeface="+mn-ea"/>
                          <a:cs typeface="+mn-cs"/>
                        </a:rPr>
                        <a:t>16.</a:t>
                      </a:r>
                      <a:r>
                        <a:rPr lang="en-ZA" sz="1600" kern="1200" spc="-25" baseline="0" dirty="0" smtClean="0">
                          <a:solidFill>
                            <a:schemeClr val="tx1"/>
                          </a:solidFill>
                          <a:effectLst/>
                          <a:latin typeface="+mn-lt"/>
                          <a:ea typeface="+mn-ea"/>
                          <a:cs typeface="+mn-cs"/>
                        </a:rPr>
                        <a:t> Eligible university students obtaining financial aid*</a:t>
                      </a:r>
                      <a:endParaRPr lang="en-ZA" sz="1600" kern="1200" spc="-25" dirty="0">
                        <a:solidFill>
                          <a:schemeClr val="tx1"/>
                        </a:solidFill>
                        <a:effectLst/>
                        <a:latin typeface="+mn-lt"/>
                        <a:ea typeface="+mn-ea"/>
                        <a:cs typeface="+mn-cs"/>
                      </a:endParaRPr>
                    </a:p>
                  </a:txBody>
                  <a:tcPr marL="22259" marR="22259" marT="0" marB="0" anchor="ctr"/>
                </a:tc>
                <a:tc>
                  <a:txBody>
                    <a:bodyPr/>
                    <a:lstStyle/>
                    <a:p>
                      <a:pPr algn="r">
                        <a:lnSpc>
                          <a:spcPct val="100000"/>
                        </a:lnSpc>
                        <a:spcBef>
                          <a:spcPts val="300"/>
                        </a:spcBef>
                        <a:spcAft>
                          <a:spcPts val="300"/>
                        </a:spcAft>
                      </a:pPr>
                      <a:r>
                        <a:rPr lang="en-ZA" sz="1600" b="0" kern="1200" dirty="0" smtClean="0">
                          <a:solidFill>
                            <a:schemeClr val="tx1"/>
                          </a:solidFill>
                          <a:effectLst/>
                          <a:latin typeface="+mn-lt"/>
                          <a:ea typeface="+mn-ea"/>
                          <a:cs typeface="+mn-cs"/>
                        </a:rPr>
                        <a:t>205 000</a:t>
                      </a:r>
                      <a:endParaRPr lang="en-ZA" sz="1600" b="0" kern="1200" dirty="0">
                        <a:solidFill>
                          <a:schemeClr val="tx1"/>
                        </a:solidFill>
                        <a:effectLst/>
                        <a:latin typeface="+mn-lt"/>
                        <a:ea typeface="+mn-ea"/>
                        <a:cs typeface="+mn-cs"/>
                      </a:endParaRPr>
                    </a:p>
                  </a:txBody>
                  <a:tcPr marL="22259" marR="22259" marT="0" marB="0" anchor="ctr"/>
                </a:tc>
                <a:tc>
                  <a:txBody>
                    <a:bodyPr/>
                    <a:lstStyle/>
                    <a:p>
                      <a:pPr algn="r">
                        <a:lnSpc>
                          <a:spcPct val="100000"/>
                        </a:lnSpc>
                        <a:spcBef>
                          <a:spcPts val="300"/>
                        </a:spcBef>
                        <a:spcAft>
                          <a:spcPts val="300"/>
                        </a:spcAft>
                      </a:pPr>
                      <a:r>
                        <a:rPr lang="en-ZA" sz="1600" b="1" dirty="0" smtClean="0">
                          <a:solidFill>
                            <a:srgbClr val="00B050"/>
                          </a:solidFill>
                          <a:effectLst/>
                          <a:latin typeface="+mn-lt"/>
                          <a:ea typeface="Calibri" panose="020F0502020204030204" pitchFamily="34" charset="0"/>
                          <a:cs typeface="Times New Roman" panose="02020603050405020304" pitchFamily="18" charset="0"/>
                        </a:rPr>
                        <a:t>225 950</a:t>
                      </a:r>
                      <a:endParaRPr lang="en-ZA" sz="1600" b="1" dirty="0">
                        <a:solidFill>
                          <a:srgbClr val="00B05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7"/>
                  </a:ext>
                </a:extLst>
              </a:tr>
            </a:tbl>
          </a:graphicData>
        </a:graphic>
      </p:graphicFrame>
      <p:sp>
        <p:nvSpPr>
          <p:cNvPr id="5" name="Rectangle 1"/>
          <p:cNvSpPr>
            <a:spLocks noChangeArrowheads="1"/>
          </p:cNvSpPr>
          <p:nvPr/>
        </p:nvSpPr>
        <p:spPr bwMode="auto">
          <a:xfrm>
            <a:off x="3330575" y="1600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dirty="0" smtClean="0">
                <a:ln>
                  <a:noFill/>
                </a:ln>
                <a:solidFill>
                  <a:schemeClr val="tx1"/>
                </a:solidFill>
                <a:effectLst/>
                <a:latin typeface="Arial" panose="020B0604020202020204" pitchFamily="34" charset="0"/>
              </a:rPr>
              <a:t/>
            </a:r>
            <a:br>
              <a:rPr kumimoji="0" lang="en-ZA" altLang="en-US" sz="1800" b="0" i="0" u="none" strike="noStrike" cap="none" normalizeH="0" baseline="0" dirty="0" smtClean="0">
                <a:ln>
                  <a:noFill/>
                </a:ln>
                <a:solidFill>
                  <a:schemeClr val="tx1"/>
                </a:solidFill>
                <a:effectLst/>
                <a:latin typeface="Arial" panose="020B0604020202020204" pitchFamily="34" charset="0"/>
              </a:rPr>
            </a:b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3"/>
          <p:cNvSpPr/>
          <p:nvPr/>
        </p:nvSpPr>
        <p:spPr>
          <a:xfrm>
            <a:off x="609600" y="4313245"/>
            <a:ext cx="1892678" cy="307777"/>
          </a:xfrm>
          <a:prstGeom prst="rect">
            <a:avLst/>
          </a:prstGeom>
        </p:spPr>
        <p:txBody>
          <a:bodyPr wrap="square">
            <a:spAutoFit/>
          </a:bodyPr>
          <a:lstStyle/>
          <a:p>
            <a:r>
              <a:rPr lang="en-GB" sz="1400" i="1" dirty="0" smtClean="0">
                <a:latin typeface="+mn-lt"/>
                <a:cs typeface="Arial" panose="020B0604020202020204" pitchFamily="34" charset="0"/>
              </a:rPr>
              <a:t>*2016 academic year </a:t>
            </a:r>
            <a:endParaRPr lang="en-GB" sz="1400" i="1" dirty="0">
              <a:latin typeface="+mn-lt"/>
              <a:cs typeface="Arial" panose="020B0604020202020204" pitchFamily="34" charset="0"/>
            </a:endParaRPr>
          </a:p>
        </p:txBody>
      </p:sp>
      <p:sp>
        <p:nvSpPr>
          <p:cNvPr id="15"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14</a:t>
            </a:fld>
            <a:endParaRPr lang="en-US" altLang="en-US" sz="1600" b="1" dirty="0"/>
          </a:p>
        </p:txBody>
      </p:sp>
      <p:sp>
        <p:nvSpPr>
          <p:cNvPr id="16" name="TextBox 15"/>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altLang="en-US" sz="2400" b="1" dirty="0">
                <a:latin typeface="Arial" panose="020B0604020202020204" pitchFamily="34" charset="0"/>
                <a:cs typeface="Arial" panose="020B0604020202020204" pitchFamily="34" charset="0"/>
              </a:rPr>
              <a:t>University System Performance  </a:t>
            </a:r>
            <a:endParaRPr lang="en-ZA" sz="2400" b="1" dirty="0">
              <a:cs typeface="Arial" pitchFamily="34" charset="0"/>
            </a:endParaRPr>
          </a:p>
        </p:txBody>
      </p:sp>
    </p:spTree>
    <p:extLst>
      <p:ext uri="{BB962C8B-B14F-4D97-AF65-F5344CB8AC3E}">
        <p14:creationId xmlns:p14="http://schemas.microsoft.com/office/powerpoint/2010/main" xmlns="" val="3619304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graphicFrame>
        <p:nvGraphicFramePr>
          <p:cNvPr id="10" name="Table 9"/>
          <p:cNvGraphicFramePr>
            <a:graphicFrameLocks noGrp="1"/>
          </p:cNvGraphicFramePr>
          <p:nvPr>
            <p:extLst>
              <p:ext uri="{D42A27DB-BD31-4B8C-83A1-F6EECF244321}">
                <p14:modId xmlns:p14="http://schemas.microsoft.com/office/powerpoint/2010/main" xmlns="" val="3248006704"/>
              </p:ext>
            </p:extLst>
          </p:nvPr>
        </p:nvGraphicFramePr>
        <p:xfrm>
          <a:off x="414776" y="1025893"/>
          <a:ext cx="8288956" cy="4663440"/>
        </p:xfrm>
        <a:graphic>
          <a:graphicData uri="http://schemas.openxmlformats.org/drawingml/2006/table">
            <a:tbl>
              <a:tblPr firstRow="1" bandRow="1">
                <a:tableStyleId>{5940675A-B579-460E-94D1-54222C63F5DA}</a:tableStyleId>
              </a:tblPr>
              <a:tblGrid>
                <a:gridCol w="3477326">
                  <a:extLst>
                    <a:ext uri="{9D8B030D-6E8A-4147-A177-3AD203B41FA5}">
                      <a16:colId xmlns:a16="http://schemas.microsoft.com/office/drawing/2014/main" xmlns="" val="20000"/>
                    </a:ext>
                  </a:extLst>
                </a:gridCol>
                <a:gridCol w="4811630">
                  <a:extLst>
                    <a:ext uri="{9D8B030D-6E8A-4147-A177-3AD203B41FA5}">
                      <a16:colId xmlns:a16="http://schemas.microsoft.com/office/drawing/2014/main" xmlns="" val="20001"/>
                    </a:ext>
                  </a:extLst>
                </a:gridCol>
              </a:tblGrid>
              <a:tr h="117107">
                <a:tc>
                  <a:txBody>
                    <a:bodyPr/>
                    <a:lstStyle/>
                    <a:p>
                      <a:pPr algn="ctr">
                        <a:spcBef>
                          <a:spcPts val="300"/>
                        </a:spcBef>
                        <a:spcAft>
                          <a:spcPts val="300"/>
                        </a:spcAft>
                      </a:pPr>
                      <a:r>
                        <a:rPr lang="en-ZA" sz="1800" b="1" dirty="0" smtClean="0">
                          <a:solidFill>
                            <a:schemeClr val="tx1"/>
                          </a:solidFill>
                        </a:rPr>
                        <a:t>Performance Indicator</a:t>
                      </a:r>
                      <a:r>
                        <a:rPr lang="en-ZA" sz="1800" b="1" baseline="0" dirty="0" smtClean="0">
                          <a:solidFill>
                            <a:schemeClr val="tx1"/>
                          </a:solidFill>
                        </a:rPr>
                        <a:t> </a:t>
                      </a:r>
                      <a:endParaRPr lang="en-ZA"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ZA" sz="1800" b="1" dirty="0" smtClean="0">
                          <a:solidFill>
                            <a:schemeClr val="tx1"/>
                          </a:solidFill>
                        </a:rPr>
                        <a:t>Reasons for under performance</a:t>
                      </a:r>
                    </a:p>
                  </a:txBody>
                  <a:tcPr/>
                </a:tc>
                <a:extLst>
                  <a:ext uri="{0D108BD9-81ED-4DB2-BD59-A6C34878D82A}">
                    <a16:rowId xmlns:a16="http://schemas.microsoft.com/office/drawing/2014/main" xmlns="" val="10000"/>
                  </a:ext>
                </a:extLst>
              </a:tr>
              <a:tr h="557099">
                <a:tc>
                  <a:txBody>
                    <a:bodyPr/>
                    <a:lstStyle/>
                    <a:p>
                      <a:pPr>
                        <a:spcBef>
                          <a:spcPts val="300"/>
                        </a:spcBef>
                        <a:spcAft>
                          <a:spcPts val="300"/>
                        </a:spcAft>
                      </a:pPr>
                      <a:r>
                        <a:rPr lang="en-ZA" sz="1800" dirty="0" smtClean="0">
                          <a:solidFill>
                            <a:schemeClr val="tx1"/>
                          </a:solidFill>
                        </a:rPr>
                        <a:t>Students</a:t>
                      </a:r>
                      <a:r>
                        <a:rPr lang="en-ZA" sz="1800" baseline="0" dirty="0" smtClean="0">
                          <a:solidFill>
                            <a:schemeClr val="tx1"/>
                          </a:solidFill>
                        </a:rPr>
                        <a:t> enrolled in public higher education studies at universities</a:t>
                      </a:r>
                      <a:endParaRPr lang="en-ZA" sz="1800" dirty="0">
                        <a:solidFill>
                          <a:schemeClr val="tx1"/>
                        </a:solidFill>
                      </a:endParaRPr>
                    </a:p>
                  </a:txBody>
                  <a:tcPr/>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ZA" sz="1800" kern="1200" dirty="0" smtClean="0">
                          <a:solidFill>
                            <a:schemeClr val="tx1"/>
                          </a:solidFill>
                          <a:latin typeface="+mn-lt"/>
                          <a:ea typeface="+mn-ea"/>
                          <a:cs typeface="+mn-cs"/>
                        </a:rPr>
                        <a:t>There is a decline in</a:t>
                      </a:r>
                      <a:r>
                        <a:rPr lang="en-ZA" sz="1800" kern="1200" baseline="0" dirty="0" smtClean="0">
                          <a:solidFill>
                            <a:schemeClr val="tx1"/>
                          </a:solidFill>
                          <a:latin typeface="+mn-lt"/>
                          <a:ea typeface="+mn-ea"/>
                          <a:cs typeface="+mn-cs"/>
                        </a:rPr>
                        <a:t> enrolments at UNISA due to the implementation of their admissions criteria and a new online registration system</a:t>
                      </a:r>
                      <a:endParaRPr lang="en-ZA" sz="1800" kern="1200" dirty="0" smtClean="0">
                        <a:solidFill>
                          <a:schemeClr val="tx1"/>
                        </a:solidFill>
                        <a:latin typeface="+mn-lt"/>
                        <a:ea typeface="+mn-ea"/>
                        <a:cs typeface="+mn-cs"/>
                      </a:endParaRPr>
                    </a:p>
                  </a:txBody>
                  <a:tcPr/>
                </a:tc>
                <a:extLst>
                  <a:ext uri="{0D108BD9-81ED-4DB2-BD59-A6C34878D82A}">
                    <a16:rowId xmlns:a16="http://schemas.microsoft.com/office/drawing/2014/main" xmlns="" val="10001"/>
                  </a:ext>
                </a:extLst>
              </a:tr>
              <a:tr h="370840">
                <a:tc>
                  <a:txBody>
                    <a:bodyPr/>
                    <a:lstStyle/>
                    <a:p>
                      <a:pPr>
                        <a:spcBef>
                          <a:spcPts val="300"/>
                        </a:spcBef>
                        <a:spcAft>
                          <a:spcPts val="300"/>
                        </a:spcAft>
                      </a:pPr>
                      <a:r>
                        <a:rPr lang="en-ZA" sz="1800" dirty="0" smtClean="0">
                          <a:solidFill>
                            <a:schemeClr val="tx1"/>
                          </a:solidFill>
                        </a:rPr>
                        <a:t>Graduates in Engineering Science from universities</a:t>
                      </a:r>
                      <a:endParaRPr lang="en-ZA" sz="1800" dirty="0">
                        <a:solidFill>
                          <a:schemeClr val="tx1"/>
                        </a:solidFill>
                      </a:endParaRPr>
                    </a:p>
                  </a:txBody>
                  <a:tcPr/>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ZA" sz="1800" kern="1200" dirty="0" smtClean="0">
                          <a:solidFill>
                            <a:schemeClr val="tx1"/>
                          </a:solidFill>
                          <a:latin typeface="+mn-lt"/>
                          <a:ea typeface="+mn-ea"/>
                          <a:cs typeface="+mn-cs"/>
                        </a:rPr>
                        <a:t>There</a:t>
                      </a:r>
                      <a:r>
                        <a:rPr lang="en-ZA" sz="1800" kern="1200" baseline="0" dirty="0" smtClean="0">
                          <a:solidFill>
                            <a:schemeClr val="tx1"/>
                          </a:solidFill>
                          <a:latin typeface="+mn-lt"/>
                          <a:ea typeface="+mn-ea"/>
                          <a:cs typeface="+mn-cs"/>
                        </a:rPr>
                        <a:t> are fewer students entering university from basic education with the requisite mathematics results</a:t>
                      </a:r>
                      <a:endParaRPr lang="en-ZA" sz="180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70840">
                <a:tc>
                  <a:txBody>
                    <a:bodyPr/>
                    <a:lstStyle/>
                    <a:p>
                      <a:pPr>
                        <a:spcBef>
                          <a:spcPts val="300"/>
                        </a:spcBef>
                        <a:spcAft>
                          <a:spcPts val="300"/>
                        </a:spcAft>
                      </a:pPr>
                      <a:r>
                        <a:rPr lang="en-ZA" sz="1800" dirty="0" smtClean="0">
                          <a:solidFill>
                            <a:schemeClr val="tx1"/>
                          </a:solidFill>
                        </a:rPr>
                        <a:t>Graduates</a:t>
                      </a:r>
                      <a:r>
                        <a:rPr lang="en-ZA" sz="1800" baseline="0" dirty="0" smtClean="0">
                          <a:solidFill>
                            <a:schemeClr val="tx1"/>
                          </a:solidFill>
                        </a:rPr>
                        <a:t> in Human Health and Animal Health from universities</a:t>
                      </a:r>
                      <a:endParaRPr lang="en-ZA" sz="1800" dirty="0">
                        <a:solidFill>
                          <a:schemeClr val="tx1"/>
                        </a:solidFill>
                      </a:endParaRPr>
                    </a:p>
                  </a:txBody>
                  <a:tcPr/>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ZA" sz="1800" kern="1200" dirty="0" smtClean="0">
                          <a:solidFill>
                            <a:schemeClr val="tx1"/>
                          </a:solidFill>
                          <a:latin typeface="+mn-lt"/>
                          <a:ea typeface="+mn-ea"/>
                          <a:cs typeface="+mn-cs"/>
                        </a:rPr>
                        <a:t>The Department will engage with institutions to identify blockages</a:t>
                      </a:r>
                      <a:endParaRPr lang="en-ZA" sz="1800" kern="1200" dirty="0">
                        <a:solidFill>
                          <a:schemeClr val="tx1"/>
                        </a:solidFill>
                        <a:latin typeface="+mn-lt"/>
                        <a:ea typeface="+mn-ea"/>
                        <a:cs typeface="+mn-cs"/>
                      </a:endParaRPr>
                    </a:p>
                  </a:txBody>
                  <a:tcPr/>
                </a:tc>
                <a:extLst>
                  <a:ext uri="{0D108BD9-81ED-4DB2-BD59-A6C34878D82A}">
                    <a16:rowId xmlns:a16="http://schemas.microsoft.com/office/drawing/2014/main" xmlns="" val="10003"/>
                  </a:ext>
                </a:extLst>
              </a:tr>
              <a:tr h="370840">
                <a:tc>
                  <a:txBody>
                    <a:bodyPr/>
                    <a:lstStyle/>
                    <a:p>
                      <a:pPr>
                        <a:spcBef>
                          <a:spcPts val="300"/>
                        </a:spcBef>
                        <a:spcAft>
                          <a:spcPts val="300"/>
                        </a:spcAft>
                      </a:pPr>
                      <a:r>
                        <a:rPr lang="en-ZA" sz="1800" dirty="0" smtClean="0">
                          <a:solidFill>
                            <a:schemeClr val="tx1"/>
                          </a:solidFill>
                        </a:rPr>
                        <a:t>Graduates</a:t>
                      </a:r>
                      <a:r>
                        <a:rPr lang="en-ZA" sz="1800" baseline="0" dirty="0" smtClean="0">
                          <a:solidFill>
                            <a:schemeClr val="tx1"/>
                          </a:solidFill>
                        </a:rPr>
                        <a:t> in Natural and Physical Sciences from universities*</a:t>
                      </a:r>
                      <a:endParaRPr lang="en-ZA" sz="1800" dirty="0">
                        <a:solidFill>
                          <a:schemeClr val="tx1"/>
                        </a:solidFill>
                      </a:endParaRPr>
                    </a:p>
                  </a:txBody>
                  <a:tcPr/>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ZA" sz="1800" kern="1200" dirty="0" smtClean="0">
                          <a:solidFill>
                            <a:schemeClr val="tx1"/>
                          </a:solidFill>
                          <a:latin typeface="+mn-lt"/>
                          <a:ea typeface="+mn-ea"/>
                          <a:cs typeface="+mn-cs"/>
                        </a:rPr>
                        <a:t>The Department will engage with institutions to identify blockages</a:t>
                      </a:r>
                      <a:endParaRPr lang="en-ZA" sz="1800" kern="1200" dirty="0">
                        <a:solidFill>
                          <a:schemeClr val="tx1"/>
                        </a:solidFill>
                        <a:latin typeface="+mn-lt"/>
                        <a:ea typeface="+mn-ea"/>
                        <a:cs typeface="+mn-cs"/>
                      </a:endParaRPr>
                    </a:p>
                  </a:txBody>
                  <a:tcPr/>
                </a:tc>
                <a:extLst>
                  <a:ext uri="{0D108BD9-81ED-4DB2-BD59-A6C34878D82A}">
                    <a16:rowId xmlns:a16="http://schemas.microsoft.com/office/drawing/2014/main" xmlns="" val="10004"/>
                  </a:ext>
                </a:extLst>
              </a:tr>
              <a:tr h="370840">
                <a:tc>
                  <a:txBody>
                    <a:bodyPr/>
                    <a:lstStyle/>
                    <a:p>
                      <a:pPr>
                        <a:spcBef>
                          <a:spcPts val="300"/>
                        </a:spcBef>
                        <a:spcAft>
                          <a:spcPts val="300"/>
                        </a:spcAft>
                      </a:pPr>
                      <a:r>
                        <a:rPr lang="en-ZA" sz="1800" dirty="0" smtClean="0">
                          <a:solidFill>
                            <a:schemeClr val="tx1"/>
                          </a:solidFill>
                        </a:rPr>
                        <a:t>Proportion of universities meeting standards of good</a:t>
                      </a:r>
                      <a:r>
                        <a:rPr lang="en-ZA" sz="1800" baseline="0" dirty="0" smtClean="0">
                          <a:solidFill>
                            <a:schemeClr val="tx1"/>
                          </a:solidFill>
                        </a:rPr>
                        <a:t> governance</a:t>
                      </a:r>
                      <a:endParaRPr lang="en-ZA" sz="1800" dirty="0">
                        <a:solidFill>
                          <a:schemeClr val="tx1"/>
                        </a:solidFill>
                      </a:endParaRPr>
                    </a:p>
                  </a:txBody>
                  <a:tcPr/>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ZA" sz="1800" kern="1200" dirty="0" smtClean="0">
                          <a:solidFill>
                            <a:schemeClr val="tx1"/>
                          </a:solidFill>
                          <a:latin typeface="+mn-lt"/>
                          <a:ea typeface="+mn-ea"/>
                          <a:cs typeface="+mn-cs"/>
                        </a:rPr>
                        <a:t>The good governance score card was only approved in</a:t>
                      </a:r>
                      <a:r>
                        <a:rPr lang="en-ZA" sz="1800" kern="1200" baseline="0" dirty="0" smtClean="0">
                          <a:solidFill>
                            <a:schemeClr val="tx1"/>
                          </a:solidFill>
                          <a:latin typeface="+mn-lt"/>
                          <a:ea typeface="+mn-ea"/>
                          <a:cs typeface="+mn-cs"/>
                        </a:rPr>
                        <a:t> December 2017</a:t>
                      </a:r>
                      <a:r>
                        <a:rPr lang="en-ZA" sz="1800" kern="1200" dirty="0" smtClean="0">
                          <a:solidFill>
                            <a:schemeClr val="tx1"/>
                          </a:solidFill>
                          <a:latin typeface="+mn-lt"/>
                          <a:ea typeface="+mn-ea"/>
                          <a:cs typeface="+mn-cs"/>
                        </a:rPr>
                        <a:t>.</a:t>
                      </a:r>
                      <a:r>
                        <a:rPr lang="en-ZA" sz="1800" kern="1200" baseline="0" dirty="0" smtClean="0">
                          <a:solidFill>
                            <a:schemeClr val="tx1"/>
                          </a:solidFill>
                          <a:latin typeface="+mn-lt"/>
                          <a:ea typeface="+mn-ea"/>
                          <a:cs typeface="+mn-cs"/>
                        </a:rPr>
                        <a:t> </a:t>
                      </a:r>
                      <a:r>
                        <a:rPr lang="en-ZA" sz="1800" kern="1200" dirty="0" smtClean="0">
                          <a:solidFill>
                            <a:schemeClr val="tx1"/>
                          </a:solidFill>
                          <a:latin typeface="+mn-lt"/>
                          <a:ea typeface="+mn-ea"/>
                          <a:cs typeface="+mn-cs"/>
                        </a:rPr>
                        <a:t>The baseline will be established</a:t>
                      </a:r>
                      <a:r>
                        <a:rPr lang="en-ZA" sz="1800" kern="1200" baseline="0" dirty="0" smtClean="0">
                          <a:solidFill>
                            <a:schemeClr val="tx1"/>
                          </a:solidFill>
                          <a:latin typeface="+mn-lt"/>
                          <a:ea typeface="+mn-ea"/>
                          <a:cs typeface="+mn-cs"/>
                        </a:rPr>
                        <a:t> in July 2018</a:t>
                      </a:r>
                      <a:endParaRPr lang="en-ZA" sz="1800" kern="1200" dirty="0">
                        <a:solidFill>
                          <a:schemeClr val="tx1"/>
                        </a:solidFill>
                        <a:latin typeface="+mn-lt"/>
                        <a:ea typeface="+mn-ea"/>
                        <a:cs typeface="+mn-cs"/>
                      </a:endParaRPr>
                    </a:p>
                  </a:txBody>
                  <a:tcPr/>
                </a:tc>
                <a:extLst>
                  <a:ext uri="{0D108BD9-81ED-4DB2-BD59-A6C34878D82A}">
                    <a16:rowId xmlns:a16="http://schemas.microsoft.com/office/drawing/2014/main" xmlns="" val="10005"/>
                  </a:ext>
                </a:extLst>
              </a:tr>
            </a:tbl>
          </a:graphicData>
        </a:graphic>
      </p:graphicFrame>
      <p:sp>
        <p:nvSpPr>
          <p:cNvPr id="1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15</a:t>
            </a:fld>
            <a:endParaRPr lang="en-US" altLang="en-US" sz="1600" b="1" dirty="0"/>
          </a:p>
        </p:txBody>
      </p:sp>
      <p:sp>
        <p:nvSpPr>
          <p:cNvPr id="19" name="TextBox 18"/>
          <p:cNvSpPr txBox="1"/>
          <p:nvPr/>
        </p:nvSpPr>
        <p:spPr>
          <a:xfrm>
            <a:off x="414776" y="473119"/>
            <a:ext cx="8288956" cy="430887"/>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200" b="1" dirty="0" smtClean="0">
                <a:solidFill>
                  <a:schemeClr val="bg1"/>
                </a:solidFill>
              </a:rPr>
              <a:t>Reasons for underperformance on University system targets </a:t>
            </a:r>
            <a:endParaRPr lang="en-ZA" sz="2200" b="1" dirty="0">
              <a:solidFill>
                <a:schemeClr val="bg1"/>
              </a:solidFill>
            </a:endParaRPr>
          </a:p>
        </p:txBody>
      </p:sp>
      <p:sp>
        <p:nvSpPr>
          <p:cNvPr id="7" name="TextBox 6"/>
          <p:cNvSpPr txBox="1"/>
          <p:nvPr/>
        </p:nvSpPr>
        <p:spPr>
          <a:xfrm>
            <a:off x="582460" y="5728570"/>
            <a:ext cx="7958203" cy="584775"/>
          </a:xfrm>
          <a:prstGeom prst="rect">
            <a:avLst/>
          </a:prstGeom>
          <a:noFill/>
        </p:spPr>
        <p:txBody>
          <a:bodyPr wrap="square" rtlCol="0">
            <a:spAutoFit/>
          </a:bodyPr>
          <a:lstStyle/>
          <a:p>
            <a:r>
              <a:rPr lang="en-ZA" sz="1600" dirty="0" smtClean="0"/>
              <a:t>* Note: This may be related to the fact that there </a:t>
            </a:r>
            <a:r>
              <a:rPr lang="en-ZA" sz="1600" dirty="0"/>
              <a:t>are fewer students entering university from basic education with the requisite mathematics results</a:t>
            </a:r>
          </a:p>
        </p:txBody>
      </p:sp>
    </p:spTree>
    <p:extLst>
      <p:ext uri="{BB962C8B-B14F-4D97-AF65-F5344CB8AC3E}">
        <p14:creationId xmlns:p14="http://schemas.microsoft.com/office/powerpoint/2010/main" xmlns="" val="4104249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TextBox 4"/>
          <p:cNvSpPr txBox="1"/>
          <p:nvPr/>
        </p:nvSpPr>
        <p:spPr>
          <a:xfrm>
            <a:off x="418418" y="976478"/>
            <a:ext cx="8268382" cy="3631763"/>
          </a:xfrm>
          <a:prstGeom prst="rect">
            <a:avLst/>
          </a:prstGeom>
          <a:noFill/>
        </p:spPr>
        <p:txBody>
          <a:bodyPr wrap="square" rtlCol="0">
            <a:spAutoFit/>
          </a:bodyPr>
          <a:lstStyle/>
          <a:p>
            <a:pPr>
              <a:spcAft>
                <a:spcPts val="1200"/>
              </a:spcAft>
              <a:defRPr/>
            </a:pPr>
            <a:r>
              <a:rPr lang="en-ZA" sz="2000" i="1" dirty="0">
                <a:latin typeface="Arial" pitchFamily="34" charset="0"/>
                <a:ea typeface="Calibri" panose="020F0502020204030204" pitchFamily="34" charset="0"/>
                <a:cs typeface="Arial" pitchFamily="34" charset="0"/>
              </a:rPr>
              <a:t>The </a:t>
            </a:r>
            <a:r>
              <a:rPr lang="en-ZA" sz="2000" b="1" i="1" dirty="0">
                <a:latin typeface="Arial" pitchFamily="34" charset="0"/>
                <a:ea typeface="Calibri" panose="020F0502020204030204" pitchFamily="34" charset="0"/>
                <a:cs typeface="Arial" pitchFamily="34" charset="0"/>
              </a:rPr>
              <a:t>purpose </a:t>
            </a:r>
            <a:r>
              <a:rPr lang="en-ZA" sz="2000" dirty="0">
                <a:latin typeface="Arial" pitchFamily="34" charset="0"/>
                <a:ea typeface="Calibri" panose="020F0502020204030204" pitchFamily="34" charset="0"/>
                <a:cs typeface="Arial" pitchFamily="34" charset="0"/>
              </a:rPr>
              <a:t>of </a:t>
            </a:r>
            <a:r>
              <a:rPr lang="en-ZA" sz="2000" dirty="0" smtClean="0">
                <a:latin typeface="Arial" pitchFamily="34" charset="0"/>
                <a:ea typeface="Calibri" panose="020F0502020204030204" pitchFamily="34" charset="0"/>
                <a:cs typeface="Arial" pitchFamily="34" charset="0"/>
              </a:rPr>
              <a:t>this </a:t>
            </a:r>
            <a:r>
              <a:rPr lang="en-ZA" sz="2000" dirty="0">
                <a:latin typeface="Arial" pitchFamily="34" charset="0"/>
                <a:ea typeface="Calibri" panose="020F0502020204030204" pitchFamily="34" charset="0"/>
                <a:cs typeface="Arial" pitchFamily="34" charset="0"/>
              </a:rPr>
              <a:t>programme is to plan, develop, implement, monitor, maintain and evaluate national policy, programmes, assessment practices and </a:t>
            </a:r>
            <a:r>
              <a:rPr lang="en-ZA" sz="2000" dirty="0" smtClean="0">
                <a:latin typeface="Arial" pitchFamily="34" charset="0"/>
                <a:ea typeface="Calibri" panose="020F0502020204030204" pitchFamily="34" charset="0"/>
                <a:cs typeface="Arial" pitchFamily="34" charset="0"/>
              </a:rPr>
              <a:t>systems</a:t>
            </a:r>
          </a:p>
          <a:p>
            <a:pPr>
              <a:spcAft>
                <a:spcPts val="1200"/>
              </a:spcAft>
              <a:defRPr/>
            </a:pPr>
            <a:r>
              <a:rPr lang="en-ZA" sz="2000" dirty="0" smtClean="0"/>
              <a:t>The </a:t>
            </a:r>
            <a:r>
              <a:rPr lang="en-ZA" sz="2000" dirty="0"/>
              <a:t>focus of the branch during the year under review was on:</a:t>
            </a:r>
          </a:p>
          <a:p>
            <a:pPr marL="342900" indent="-342900">
              <a:spcAft>
                <a:spcPts val="1200"/>
              </a:spcAft>
              <a:buFont typeface="Arial" panose="020B0604020202020204" pitchFamily="34" charset="0"/>
              <a:buChar char="•"/>
              <a:defRPr/>
            </a:pPr>
            <a:r>
              <a:rPr lang="en-ZA" sz="2000" dirty="0"/>
              <a:t>Review of steering mechanisms to address deficiencies or challenges in specific areas identified </a:t>
            </a:r>
            <a:r>
              <a:rPr lang="en-ZA" sz="2000" dirty="0" smtClean="0"/>
              <a:t>for the TVET </a:t>
            </a:r>
            <a:r>
              <a:rPr lang="en-ZA" sz="2000" dirty="0"/>
              <a:t>college system  </a:t>
            </a:r>
          </a:p>
          <a:p>
            <a:pPr marL="342900" indent="-342900">
              <a:spcAft>
                <a:spcPts val="1200"/>
              </a:spcAft>
              <a:buFont typeface="Arial" panose="020B0604020202020204" pitchFamily="34" charset="0"/>
              <a:buChar char="•"/>
              <a:defRPr/>
            </a:pPr>
            <a:r>
              <a:rPr lang="en-ZA" sz="2000" dirty="0" smtClean="0"/>
              <a:t>Teaching and learning support </a:t>
            </a:r>
            <a:endParaRPr lang="en-ZA" sz="2000" dirty="0"/>
          </a:p>
          <a:p>
            <a:pPr marL="342900" lvl="1" indent="-342900">
              <a:spcAft>
                <a:spcPts val="1200"/>
              </a:spcAft>
              <a:buFont typeface="Arial" panose="020B0604020202020204" pitchFamily="34" charset="0"/>
              <a:buChar char="•"/>
              <a:defRPr/>
            </a:pPr>
            <a:r>
              <a:rPr lang="en-US" sz="2000" dirty="0" smtClean="0"/>
              <a:t>TVET college infrastructure development and </a:t>
            </a:r>
            <a:r>
              <a:rPr lang="en-ZA" sz="2000" dirty="0" smtClean="0"/>
              <a:t>maintenance </a:t>
            </a:r>
          </a:p>
          <a:p>
            <a:pPr marL="342900" lvl="1" indent="-342900">
              <a:spcAft>
                <a:spcPts val="1200"/>
              </a:spcAft>
              <a:buFont typeface="Arial" panose="020B0604020202020204" pitchFamily="34" charset="0"/>
              <a:buChar char="•"/>
              <a:defRPr/>
            </a:pPr>
            <a:r>
              <a:rPr lang="en-US" sz="2000" dirty="0" smtClean="0"/>
              <a:t>TVET </a:t>
            </a:r>
            <a:r>
              <a:rPr lang="en-US" sz="2000" dirty="0"/>
              <a:t>college sector performance </a:t>
            </a:r>
            <a:endParaRPr lang="en-US" sz="2000" dirty="0" smtClean="0">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16</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t>Programme 4: TVET</a:t>
            </a:r>
            <a:endParaRPr lang="en-ZA" sz="2400" b="1" dirty="0"/>
          </a:p>
        </p:txBody>
      </p:sp>
    </p:spTree>
    <p:extLst>
      <p:ext uri="{BB962C8B-B14F-4D97-AF65-F5344CB8AC3E}">
        <p14:creationId xmlns:p14="http://schemas.microsoft.com/office/powerpoint/2010/main" xmlns="" val="233271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TextBox 4"/>
          <p:cNvSpPr txBox="1"/>
          <p:nvPr/>
        </p:nvSpPr>
        <p:spPr>
          <a:xfrm>
            <a:off x="431480" y="1060450"/>
            <a:ext cx="8255319" cy="3939540"/>
          </a:xfrm>
          <a:prstGeom prst="rect">
            <a:avLst/>
          </a:prstGeom>
          <a:noFill/>
        </p:spPr>
        <p:txBody>
          <a:bodyPr wrap="square" rtlCol="0">
            <a:spAutoFit/>
          </a:bodyPr>
          <a:lstStyle/>
          <a:p>
            <a:pPr algn="just">
              <a:spcAft>
                <a:spcPts val="1200"/>
              </a:spcAft>
              <a:defRPr/>
            </a:pPr>
            <a:r>
              <a:rPr lang="en-ZA" sz="2000" b="1" dirty="0" smtClean="0"/>
              <a:t>Performance </a:t>
            </a:r>
            <a:r>
              <a:rPr lang="en-ZA" sz="2000" b="1" dirty="0"/>
              <a:t>against planned </a:t>
            </a:r>
            <a:r>
              <a:rPr lang="en-ZA" sz="2000" b="1" dirty="0" smtClean="0"/>
              <a:t>DHET-specific targets</a:t>
            </a:r>
            <a:endParaRPr lang="en-ZA" sz="2000" b="1" dirty="0"/>
          </a:p>
          <a:p>
            <a:pPr marL="342900" indent="-342900">
              <a:spcAft>
                <a:spcPts val="1200"/>
              </a:spcAft>
              <a:buFont typeface="Arial" panose="020B0604020202020204" pitchFamily="34" charset="0"/>
              <a:buChar char="•"/>
            </a:pPr>
            <a:r>
              <a:rPr lang="en-ZA" sz="2000" dirty="0" smtClean="0"/>
              <a:t>All 28 planned </a:t>
            </a:r>
            <a:r>
              <a:rPr lang="en-ZA" sz="2000" b="1" dirty="0" smtClean="0"/>
              <a:t>DHET-specific </a:t>
            </a:r>
            <a:r>
              <a:rPr lang="en-ZA" sz="2000" dirty="0" smtClean="0"/>
              <a:t>outputs </a:t>
            </a:r>
            <a:r>
              <a:rPr lang="en-ZA" sz="2000" dirty="0"/>
              <a:t>for the 2017/18 financial year </a:t>
            </a:r>
            <a:r>
              <a:rPr lang="en-ZA" sz="2000" dirty="0" smtClean="0"/>
              <a:t>were achieved as follows:</a:t>
            </a:r>
            <a:endParaRPr lang="en-ZA" sz="2000" dirty="0"/>
          </a:p>
          <a:p>
            <a:pPr algn="just">
              <a:spcAft>
                <a:spcPts val="1200"/>
              </a:spcAft>
              <a:defRPr/>
            </a:pPr>
            <a:r>
              <a:rPr lang="en-ZA" sz="2000" b="1" dirty="0" smtClean="0"/>
              <a:t>Review of Frameworks: </a:t>
            </a:r>
          </a:p>
          <a:p>
            <a:pPr marL="342900" indent="-342900"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Reviewed </a:t>
            </a:r>
            <a:r>
              <a:rPr lang="en-US" sz="2000" dirty="0">
                <a:latin typeface="Arial" panose="020B0604020202020204" pitchFamily="34" charset="0"/>
                <a:cs typeface="Arial" panose="020B0604020202020204" pitchFamily="34" charset="0"/>
              </a:rPr>
              <a:t>Funding Framework for TVET colleges </a:t>
            </a:r>
          </a:p>
          <a:p>
            <a:pPr marL="342900" indent="-342900" algn="just">
              <a:spcAft>
                <a:spcPts val="12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Reviewed departmental policy framework on TVET qualifications </a:t>
            </a:r>
          </a:p>
          <a:p>
            <a:pPr algn="just">
              <a:spcAft>
                <a:spcPts val="1200"/>
              </a:spcAft>
              <a:defRPr/>
            </a:pPr>
            <a:r>
              <a:rPr lang="en-ZA" sz="2000" b="1" dirty="0" smtClean="0"/>
              <a:t>Teaching and learning support:</a:t>
            </a:r>
            <a:endParaRPr lang="en-ZA" sz="2000" b="1" dirty="0"/>
          </a:p>
          <a:p>
            <a:pPr marL="285750" indent="-285750" algn="just">
              <a:spcAft>
                <a:spcPts val="12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A revised plan for </a:t>
            </a:r>
            <a:r>
              <a:rPr lang="en-US" sz="2000" dirty="0" smtClean="0">
                <a:latin typeface="Arial" panose="020B0604020202020204" pitchFamily="34" charset="0"/>
                <a:cs typeface="Arial" panose="020B0604020202020204" pitchFamily="34" charset="0"/>
              </a:rPr>
              <a:t>the review </a:t>
            </a:r>
            <a:r>
              <a:rPr lang="en-US" sz="2000" dirty="0">
                <a:latin typeface="Arial" panose="020B0604020202020204" pitchFamily="34" charset="0"/>
                <a:cs typeface="Arial" panose="020B0604020202020204" pitchFamily="34" charset="0"/>
              </a:rPr>
              <a:t>of curricula within the TVET colleges</a:t>
            </a:r>
            <a:endParaRPr lang="en-ZA" sz="2000" dirty="0">
              <a:latin typeface="Arial" panose="020B0604020202020204" pitchFamily="34" charset="0"/>
              <a:cs typeface="Arial" panose="020B0604020202020204" pitchFamily="34" charset="0"/>
            </a:endParaRPr>
          </a:p>
          <a:p>
            <a:pPr marL="285750" indent="-285750" algn="just">
              <a:spcAft>
                <a:spcPts val="1200"/>
              </a:spcAft>
              <a:buFont typeface="Arial" panose="020B0604020202020204" pitchFamily="34" charset="0"/>
              <a:buChar char="•"/>
              <a:defRPr/>
            </a:pPr>
            <a:r>
              <a:rPr lang="en-US" sz="2000" dirty="0">
                <a:latin typeface="Arial" panose="020B0604020202020204" pitchFamily="34" charset="0"/>
                <a:cs typeface="Arial" panose="020B0604020202020204" pitchFamily="34" charset="0"/>
              </a:rPr>
              <a:t>Plan for TVET </a:t>
            </a:r>
            <a:r>
              <a:rPr lang="en-US" sz="2000" dirty="0" smtClean="0">
                <a:latin typeface="Arial" panose="020B0604020202020204" pitchFamily="34" charset="0"/>
                <a:cs typeface="Arial" panose="020B0604020202020204" pitchFamily="34" charset="0"/>
              </a:rPr>
              <a:t>college </a:t>
            </a:r>
            <a:r>
              <a:rPr lang="en-US" sz="2000" dirty="0">
                <a:latin typeface="Arial" panose="020B0604020202020204" pitchFamily="34" charset="0"/>
                <a:cs typeface="Arial" panose="020B0604020202020204" pitchFamily="34" charset="0"/>
              </a:rPr>
              <a:t>lecturer development </a:t>
            </a: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17</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t>Programme 4: TVET</a:t>
            </a:r>
            <a:endParaRPr lang="en-ZA" sz="2400" b="1" dirty="0"/>
          </a:p>
        </p:txBody>
      </p:sp>
    </p:spTree>
    <p:extLst>
      <p:ext uri="{BB962C8B-B14F-4D97-AF65-F5344CB8AC3E}">
        <p14:creationId xmlns:p14="http://schemas.microsoft.com/office/powerpoint/2010/main" xmlns="" val="2191653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TextBox 4"/>
          <p:cNvSpPr txBox="1"/>
          <p:nvPr/>
        </p:nvSpPr>
        <p:spPr>
          <a:xfrm>
            <a:off x="414776" y="1066800"/>
            <a:ext cx="8288956" cy="2554545"/>
          </a:xfrm>
          <a:prstGeom prst="rect">
            <a:avLst/>
          </a:prstGeom>
          <a:noFill/>
        </p:spPr>
        <p:txBody>
          <a:bodyPr wrap="square" rtlCol="0">
            <a:spAutoFit/>
          </a:bodyPr>
          <a:lstStyle/>
          <a:p>
            <a:pPr>
              <a:spcAft>
                <a:spcPts val="1200"/>
              </a:spcAft>
              <a:defRPr/>
            </a:pPr>
            <a:r>
              <a:rPr lang="en-US" sz="2000" b="1" dirty="0" smtClean="0">
                <a:latin typeface="Arial" panose="020B0604020202020204" pitchFamily="34" charset="0"/>
                <a:cs typeface="Arial" panose="020B0604020202020204" pitchFamily="34" charset="0"/>
              </a:rPr>
              <a:t>Infrastructure maintenance:</a:t>
            </a:r>
          </a:p>
          <a:p>
            <a:pPr marL="352425" indent="-352425">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Infrastructure </a:t>
            </a:r>
            <a:r>
              <a:rPr lang="en-US" sz="2000" dirty="0">
                <a:latin typeface="Arial" panose="020B0604020202020204" pitchFamily="34" charset="0"/>
                <a:cs typeface="Arial" panose="020B0604020202020204" pitchFamily="34" charset="0"/>
              </a:rPr>
              <a:t>funding model for TVET </a:t>
            </a:r>
            <a:r>
              <a:rPr lang="en-US" sz="2000" dirty="0" smtClean="0">
                <a:latin typeface="Arial" panose="020B0604020202020204" pitchFamily="34" charset="0"/>
                <a:cs typeface="Arial" panose="020B0604020202020204" pitchFamily="34" charset="0"/>
              </a:rPr>
              <a:t>college </a:t>
            </a:r>
            <a:r>
              <a:rPr lang="en-US" sz="2000" dirty="0">
                <a:latin typeface="Arial" panose="020B0604020202020204" pitchFamily="34" charset="0"/>
                <a:cs typeface="Arial" panose="020B0604020202020204" pitchFamily="34" charset="0"/>
              </a:rPr>
              <a:t>sector </a:t>
            </a:r>
            <a:endParaRPr lang="en-ZA" sz="2000" dirty="0">
              <a:latin typeface="Arial" panose="020B0604020202020204" pitchFamily="34" charset="0"/>
              <a:cs typeface="Arial" panose="020B0604020202020204" pitchFamily="34" charset="0"/>
            </a:endParaRPr>
          </a:p>
          <a:p>
            <a:pPr marL="352425" indent="-352425">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Infrastructure </a:t>
            </a:r>
            <a:r>
              <a:rPr lang="en-US" sz="2000" dirty="0">
                <a:latin typeface="Arial" panose="020B0604020202020204" pitchFamily="34" charset="0"/>
                <a:cs typeface="Arial" panose="020B0604020202020204" pitchFamily="34" charset="0"/>
              </a:rPr>
              <a:t>maintenance plan for TVET </a:t>
            </a:r>
            <a:r>
              <a:rPr lang="en-US" sz="2000" dirty="0" smtClean="0">
                <a:latin typeface="Arial" panose="020B0604020202020204" pitchFamily="34" charset="0"/>
                <a:cs typeface="Arial" panose="020B0604020202020204" pitchFamily="34" charset="0"/>
              </a:rPr>
              <a:t>college </a:t>
            </a:r>
            <a:r>
              <a:rPr lang="en-US" sz="2000" dirty="0">
                <a:latin typeface="Arial" panose="020B0604020202020204" pitchFamily="34" charset="0"/>
                <a:cs typeface="Arial" panose="020B0604020202020204" pitchFamily="34" charset="0"/>
              </a:rPr>
              <a:t>sector</a:t>
            </a:r>
          </a:p>
          <a:p>
            <a:pPr marL="352425" indent="-352425">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national infrastructure asset management system for TVET c</a:t>
            </a:r>
            <a:r>
              <a:rPr lang="en-US" sz="2000" dirty="0" smtClean="0">
                <a:latin typeface="Arial" panose="020B0604020202020204" pitchFamily="34" charset="0"/>
                <a:cs typeface="Arial" panose="020B0604020202020204" pitchFamily="34" charset="0"/>
              </a:rPr>
              <a:t>olleges</a:t>
            </a:r>
          </a:p>
          <a:p>
            <a:pPr marL="352425" indent="-352425">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Roll </a:t>
            </a:r>
            <a:r>
              <a:rPr lang="en-US" sz="2000" dirty="0">
                <a:latin typeface="Arial" panose="020B0604020202020204" pitchFamily="34" charset="0"/>
                <a:cs typeface="Arial" panose="020B0604020202020204" pitchFamily="34" charset="0"/>
              </a:rPr>
              <a:t>out plan for the construction of nine TVET </a:t>
            </a:r>
            <a:r>
              <a:rPr lang="en-US" sz="2000" dirty="0" smtClean="0">
                <a:latin typeface="Arial" panose="020B0604020202020204" pitchFamily="34" charset="0"/>
                <a:cs typeface="Arial" panose="020B0604020202020204" pitchFamily="34" charset="0"/>
              </a:rPr>
              <a:t>college campuses</a:t>
            </a:r>
            <a:endParaRPr lang="en-US" dirty="0" smtClean="0">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18</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t>Programme 4: TVET</a:t>
            </a:r>
            <a:endParaRPr lang="en-ZA" sz="2400" b="1" dirty="0"/>
          </a:p>
        </p:txBody>
      </p:sp>
    </p:spTree>
    <p:extLst>
      <p:ext uri="{BB962C8B-B14F-4D97-AF65-F5344CB8AC3E}">
        <p14:creationId xmlns:p14="http://schemas.microsoft.com/office/powerpoint/2010/main" xmlns="" val="3449011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14776" y="984947"/>
            <a:ext cx="8288956" cy="4401205"/>
          </a:xfrm>
          <a:prstGeom prst="rect">
            <a:avLst/>
          </a:prstGeom>
        </p:spPr>
        <p:txBody>
          <a:bodyPr wrap="square">
            <a:spAutoFit/>
          </a:bodyPr>
          <a:lstStyle/>
          <a:p>
            <a:pPr>
              <a:spcAft>
                <a:spcPts val="1200"/>
              </a:spcAft>
            </a:pPr>
            <a:r>
              <a:rPr lang="en-ZA" sz="2000" dirty="0" smtClean="0"/>
              <a:t>Oversight </a:t>
            </a:r>
            <a:r>
              <a:rPr lang="en-ZA" sz="2000" dirty="0"/>
              <a:t>reports </a:t>
            </a:r>
            <a:r>
              <a:rPr lang="en-ZA" sz="2000" dirty="0" smtClean="0"/>
              <a:t>(16) covering </a:t>
            </a:r>
            <a:r>
              <a:rPr lang="en-ZA" sz="2000" dirty="0"/>
              <a:t>the following</a:t>
            </a:r>
            <a:r>
              <a:rPr lang="en-ZA" sz="2000" dirty="0" smtClean="0"/>
              <a:t>:</a:t>
            </a:r>
          </a:p>
          <a:p>
            <a:pPr marL="342900" indent="-342900"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Conduct </a:t>
            </a:r>
            <a:r>
              <a:rPr lang="en-US" sz="2000" dirty="0">
                <a:latin typeface="Arial" panose="020B0604020202020204" pitchFamily="34" charset="0"/>
                <a:cs typeface="Arial" panose="020B0604020202020204" pitchFamily="34" charset="0"/>
              </a:rPr>
              <a:t>of public TVET </a:t>
            </a:r>
            <a:r>
              <a:rPr lang="en-US" sz="2000" dirty="0" smtClean="0">
                <a:latin typeface="Arial" panose="020B0604020202020204" pitchFamily="34" charset="0"/>
                <a:cs typeface="Arial" panose="020B0604020202020204" pitchFamily="34" charset="0"/>
              </a:rPr>
              <a:t>college </a:t>
            </a:r>
            <a:r>
              <a:rPr lang="en-US" sz="2000" dirty="0">
                <a:latin typeface="Arial" panose="020B0604020202020204" pitchFamily="34" charset="0"/>
                <a:cs typeface="Arial" panose="020B0604020202020204" pitchFamily="34" charset="0"/>
              </a:rPr>
              <a:t>examination centres during national examinations and assessments </a:t>
            </a:r>
            <a:r>
              <a:rPr lang="en-US" sz="2000" dirty="0" smtClean="0">
                <a:latin typeface="Arial" panose="020B0604020202020204" pitchFamily="34" charset="0"/>
                <a:cs typeface="Arial" panose="020B0604020202020204" pitchFamily="34" charset="0"/>
              </a:rPr>
              <a:t>(x4) </a:t>
            </a:r>
            <a:endParaRPr lang="en-US" sz="2000" dirty="0">
              <a:latin typeface="Arial" panose="020B0604020202020204" pitchFamily="34" charset="0"/>
              <a:cs typeface="Arial" panose="020B0604020202020204" pitchFamily="34" charset="0"/>
            </a:endParaRPr>
          </a:p>
          <a:p>
            <a:pPr marL="342900" indent="-342900"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Eradication of certification backlogs (x4)</a:t>
            </a:r>
          </a:p>
          <a:p>
            <a:pPr marL="342900" indent="-342900"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Compliance </a:t>
            </a:r>
            <a:r>
              <a:rPr lang="en-US" sz="2000" dirty="0">
                <a:latin typeface="Arial" panose="020B0604020202020204" pitchFamily="34" charset="0"/>
                <a:cs typeface="Arial" panose="020B0604020202020204" pitchFamily="34" charset="0"/>
              </a:rPr>
              <a:t>to recommended governance standards </a:t>
            </a:r>
          </a:p>
          <a:p>
            <a:pPr marL="342900" indent="-342900"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Performance </a:t>
            </a:r>
            <a:r>
              <a:rPr lang="en-US" sz="2000" dirty="0">
                <a:latin typeface="Arial" panose="020B0604020202020204" pitchFamily="34" charset="0"/>
                <a:cs typeface="Arial" panose="020B0604020202020204" pitchFamily="34" charset="0"/>
              </a:rPr>
              <a:t>of students in </a:t>
            </a:r>
            <a:r>
              <a:rPr lang="en-US" sz="2000" dirty="0" smtClean="0">
                <a:latin typeface="Arial" panose="020B0604020202020204" pitchFamily="34" charset="0"/>
                <a:cs typeface="Arial" panose="020B0604020202020204" pitchFamily="34" charset="0"/>
              </a:rPr>
              <a:t>TVET colleges </a:t>
            </a:r>
          </a:p>
          <a:p>
            <a:pPr marL="352425" indent="-352425"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Implementation of strategic partnerships</a:t>
            </a:r>
          </a:p>
          <a:p>
            <a:pPr marL="352425" indent="-352425"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Implementation of IT examination system </a:t>
            </a:r>
            <a:endParaRPr lang="en-ZA" sz="2000" dirty="0">
              <a:latin typeface="Arial" panose="020B0604020202020204" pitchFamily="34" charset="0"/>
              <a:cs typeface="Arial" panose="020B0604020202020204" pitchFamily="34" charset="0"/>
            </a:endParaRPr>
          </a:p>
          <a:p>
            <a:pPr marL="352425" indent="-352425"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Student </a:t>
            </a:r>
            <a:r>
              <a:rPr lang="en-US" sz="2000" dirty="0">
                <a:latin typeface="Arial" panose="020B0604020202020204" pitchFamily="34" charset="0"/>
                <a:cs typeface="Arial" panose="020B0604020202020204" pitchFamily="34" charset="0"/>
              </a:rPr>
              <a:t>Support Services </a:t>
            </a:r>
            <a:endParaRPr lang="en-US" sz="2000" dirty="0" smtClean="0">
              <a:latin typeface="Arial" panose="020B0604020202020204" pitchFamily="34" charset="0"/>
              <a:cs typeface="Arial" panose="020B0604020202020204" pitchFamily="34" charset="0"/>
            </a:endParaRPr>
          </a:p>
          <a:p>
            <a:pPr marL="352425" indent="-352425" algn="just">
              <a:spcAft>
                <a:spcPts val="1200"/>
              </a:spcAft>
              <a:buFont typeface="Arial" panose="020B0604020202020204" pitchFamily="34" charset="0"/>
              <a:buChar char="•"/>
              <a:defRPr/>
            </a:pPr>
            <a:r>
              <a:rPr lang="en-US" sz="2000" dirty="0" smtClean="0">
                <a:latin typeface="Arial" panose="020B0604020202020204" pitchFamily="34" charset="0"/>
                <a:cs typeface="Arial" panose="020B0604020202020204" pitchFamily="34" charset="0"/>
              </a:rPr>
              <a:t>Teaching </a:t>
            </a:r>
            <a:r>
              <a:rPr lang="en-US" sz="2000" dirty="0">
                <a:latin typeface="Arial" panose="020B0604020202020204" pitchFamily="34" charset="0"/>
                <a:cs typeface="Arial" panose="020B0604020202020204" pitchFamily="34" charset="0"/>
              </a:rPr>
              <a:t>and learning support </a:t>
            </a:r>
            <a:endParaRPr lang="en-ZA" sz="2000" dirty="0">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19</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t>Programme 4: TVET</a:t>
            </a:r>
            <a:endParaRPr lang="en-ZA" sz="2400" b="1" dirty="0"/>
          </a:p>
        </p:txBody>
      </p:sp>
    </p:spTree>
    <p:extLst>
      <p:ext uri="{BB962C8B-B14F-4D97-AF65-F5344CB8AC3E}">
        <p14:creationId xmlns:p14="http://schemas.microsoft.com/office/powerpoint/2010/main" xmlns="" val="711739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a:t>
            </a:fld>
            <a:endParaRPr lang="en-US" altLang="en-US" sz="1600" b="1" dirty="0"/>
          </a:p>
        </p:txBody>
      </p:sp>
      <p:sp>
        <p:nvSpPr>
          <p:cNvPr id="3077" name="TextBox 7"/>
          <p:cNvSpPr txBox="1">
            <a:spLocks noChangeArrowheads="1"/>
          </p:cNvSpPr>
          <p:nvPr/>
        </p:nvSpPr>
        <p:spPr bwMode="auto">
          <a:xfrm>
            <a:off x="414776" y="1066487"/>
            <a:ext cx="8288956"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eaLnBrk="1" hangingPunct="1">
              <a:spcBef>
                <a:spcPts val="0"/>
              </a:spcBef>
              <a:spcAft>
                <a:spcPts val="1200"/>
              </a:spcAft>
              <a:defRPr/>
            </a:pPr>
            <a:r>
              <a:rPr lang="en-US" sz="2000" b="1" dirty="0" smtClean="0">
                <a:latin typeface="+mn-lt"/>
                <a:cs typeface="Arial" pitchFamily="34" charset="0"/>
              </a:rPr>
              <a:t>1. Strategic Overview </a:t>
            </a:r>
          </a:p>
          <a:p>
            <a:pPr marL="0" indent="0" eaLnBrk="1" hangingPunct="1">
              <a:spcBef>
                <a:spcPts val="0"/>
              </a:spcBef>
              <a:spcAft>
                <a:spcPts val="1200"/>
              </a:spcAft>
              <a:defRPr/>
            </a:pPr>
            <a:r>
              <a:rPr lang="en-US" sz="2000" b="1" dirty="0" smtClean="0">
                <a:latin typeface="+mn-lt"/>
                <a:cs typeface="Arial" pitchFamily="34" charset="0"/>
              </a:rPr>
              <a:t>2. Programme </a:t>
            </a:r>
            <a:r>
              <a:rPr lang="en-US" sz="2000" b="1" dirty="0">
                <a:latin typeface="+mn-lt"/>
                <a:cs typeface="Arial" pitchFamily="34" charset="0"/>
              </a:rPr>
              <a:t>Performance on P</a:t>
            </a:r>
            <a:r>
              <a:rPr lang="en-US" sz="2000" b="1" dirty="0" smtClean="0">
                <a:latin typeface="+mn-lt"/>
                <a:cs typeface="Arial" pitchFamily="34" charset="0"/>
              </a:rPr>
              <a:t>redetermined Objectives</a:t>
            </a:r>
          </a:p>
          <a:p>
            <a:pPr marL="539750" lvl="2" indent="-273050" eaLnBrk="1" hangingPunct="1">
              <a:lnSpc>
                <a:spcPct val="80000"/>
              </a:lnSpc>
              <a:spcBef>
                <a:spcPts val="0"/>
              </a:spcBef>
              <a:spcAft>
                <a:spcPts val="1200"/>
              </a:spcAft>
              <a:buFont typeface="Arial" panose="020B0604020202020204" pitchFamily="34" charset="0"/>
              <a:buChar char="•"/>
              <a:defRPr/>
            </a:pPr>
            <a:r>
              <a:rPr lang="en-US" sz="2000" dirty="0" smtClean="0">
                <a:latin typeface="+mn-lt"/>
                <a:cs typeface="Arial" pitchFamily="34" charset="0"/>
              </a:rPr>
              <a:t>Achievements </a:t>
            </a:r>
            <a:endParaRPr lang="en-US" sz="2000" dirty="0">
              <a:latin typeface="+mn-lt"/>
              <a:cs typeface="Arial" pitchFamily="34" charset="0"/>
            </a:endParaRPr>
          </a:p>
          <a:p>
            <a:pPr marL="539750" lvl="2" indent="-273050" eaLnBrk="1" hangingPunct="1">
              <a:lnSpc>
                <a:spcPct val="80000"/>
              </a:lnSpc>
              <a:spcBef>
                <a:spcPts val="0"/>
              </a:spcBef>
              <a:spcAft>
                <a:spcPts val="1200"/>
              </a:spcAft>
              <a:buFont typeface="Arial" panose="020B0604020202020204" pitchFamily="34" charset="0"/>
              <a:buChar char="•"/>
              <a:defRPr/>
            </a:pPr>
            <a:r>
              <a:rPr lang="en-US" sz="2000" dirty="0" smtClean="0">
                <a:latin typeface="+mn-lt"/>
                <a:cs typeface="Arial" pitchFamily="34" charset="0"/>
              </a:rPr>
              <a:t>Reasons for non-achievement and current status</a:t>
            </a:r>
          </a:p>
          <a:p>
            <a:pPr marL="0" indent="0" eaLnBrk="1" hangingPunct="1">
              <a:spcBef>
                <a:spcPts val="0"/>
              </a:spcBef>
              <a:spcAft>
                <a:spcPts val="1200"/>
              </a:spcAft>
              <a:defRPr/>
            </a:pPr>
            <a:r>
              <a:rPr lang="en-US" sz="2000" b="1" dirty="0" smtClean="0">
                <a:latin typeface="+mn-lt"/>
                <a:cs typeface="Arial" pitchFamily="34" charset="0"/>
              </a:rPr>
              <a:t>3. Financial Information</a:t>
            </a:r>
          </a:p>
          <a:p>
            <a:pPr marL="539750" lvl="2" indent="-273050" eaLnBrk="1" hangingPunct="1">
              <a:spcBef>
                <a:spcPts val="0"/>
              </a:spcBef>
              <a:spcAft>
                <a:spcPts val="1200"/>
              </a:spcAft>
              <a:buFont typeface="Arial" panose="020B0604020202020204" pitchFamily="34" charset="0"/>
              <a:buChar char="•"/>
              <a:defRPr/>
            </a:pPr>
            <a:r>
              <a:rPr lang="en-US" sz="2000" dirty="0" smtClean="0">
                <a:latin typeface="+mn-lt"/>
                <a:cs typeface="Calibri" panose="020F0502020204030204" pitchFamily="34" charset="0"/>
              </a:rPr>
              <a:t>A </a:t>
            </a:r>
            <a:r>
              <a:rPr lang="en-US" sz="2000" dirty="0">
                <a:latin typeface="+mn-lt"/>
                <a:cs typeface="Calibri" panose="020F0502020204030204" pitchFamily="34" charset="0"/>
              </a:rPr>
              <a:t>brief summary of each </a:t>
            </a:r>
            <a:r>
              <a:rPr lang="en-US" sz="2000" dirty="0" smtClean="0">
                <a:latin typeface="+mn-lt"/>
                <a:cs typeface="Calibri" panose="020F0502020204030204" pitchFamily="34" charset="0"/>
              </a:rPr>
              <a:t>report</a:t>
            </a:r>
          </a:p>
          <a:p>
            <a:pPr marL="539750" lvl="2" indent="-273050" eaLnBrk="1" hangingPunct="1">
              <a:spcBef>
                <a:spcPts val="0"/>
              </a:spcBef>
              <a:spcAft>
                <a:spcPts val="1200"/>
              </a:spcAft>
              <a:buFont typeface="Arial" panose="020B0604020202020204" pitchFamily="34" charset="0"/>
              <a:buChar char="•"/>
              <a:defRPr/>
            </a:pPr>
            <a:r>
              <a:rPr lang="en-US" sz="2000" dirty="0" smtClean="0">
                <a:latin typeface="+mn-lt"/>
                <a:cs typeface="Calibri" panose="020F0502020204030204" pitchFamily="34" charset="0"/>
              </a:rPr>
              <a:t>A </a:t>
            </a:r>
            <a:r>
              <a:rPr lang="en-US" sz="2000" dirty="0">
                <a:latin typeface="+mn-lt"/>
                <a:cs typeface="Calibri" panose="020F0502020204030204" pitchFamily="34" charset="0"/>
              </a:rPr>
              <a:t>summary of </a:t>
            </a:r>
            <a:r>
              <a:rPr lang="en-US" sz="2000" dirty="0" smtClean="0">
                <a:latin typeface="+mn-lt"/>
                <a:cs typeface="Calibri" panose="020F0502020204030204" pitchFamily="34" charset="0"/>
              </a:rPr>
              <a:t>Financial Statements</a:t>
            </a:r>
          </a:p>
          <a:p>
            <a:pPr marL="539750" lvl="2" indent="-273050" eaLnBrk="1" hangingPunct="1">
              <a:spcBef>
                <a:spcPts val="0"/>
              </a:spcBef>
              <a:spcAft>
                <a:spcPts val="1200"/>
              </a:spcAft>
              <a:buFont typeface="Arial" panose="020B0604020202020204" pitchFamily="34" charset="0"/>
              <a:buChar char="•"/>
              <a:defRPr/>
            </a:pPr>
            <a:r>
              <a:rPr lang="en-US" sz="2000" dirty="0" smtClean="0">
                <a:latin typeface="+mn-lt"/>
                <a:cs typeface="Calibri" panose="020F0502020204030204" pitchFamily="34" charset="0"/>
              </a:rPr>
              <a:t>Action </a:t>
            </a:r>
            <a:r>
              <a:rPr lang="en-US" sz="2000" dirty="0">
                <a:latin typeface="+mn-lt"/>
                <a:cs typeface="Calibri" panose="020F0502020204030204" pitchFamily="34" charset="0"/>
              </a:rPr>
              <a:t>Plan to improve audit </a:t>
            </a:r>
            <a:r>
              <a:rPr lang="en-US" sz="2000" dirty="0" smtClean="0">
                <a:latin typeface="+mn-lt"/>
                <a:cs typeface="Calibri" panose="020F0502020204030204" pitchFamily="34" charset="0"/>
              </a:rPr>
              <a:t>findings</a:t>
            </a:r>
          </a:p>
          <a:p>
            <a:pPr marL="539750" lvl="2" indent="-273050" eaLnBrk="1" hangingPunct="1">
              <a:spcBef>
                <a:spcPts val="0"/>
              </a:spcBef>
              <a:spcAft>
                <a:spcPts val="1200"/>
              </a:spcAft>
              <a:buFont typeface="Arial" panose="020B0604020202020204" pitchFamily="34" charset="0"/>
              <a:buChar char="•"/>
              <a:defRPr/>
            </a:pPr>
            <a:r>
              <a:rPr lang="en-US" sz="2000" dirty="0" smtClean="0">
                <a:latin typeface="+mn-lt"/>
                <a:cs typeface="Calibri" panose="020F0502020204030204" pitchFamily="34" charset="0"/>
              </a:rPr>
              <a:t>Impact </a:t>
            </a:r>
            <a:r>
              <a:rPr lang="en-US" sz="2000" dirty="0">
                <a:latin typeface="+mn-lt"/>
                <a:cs typeface="Calibri" panose="020F0502020204030204" pitchFamily="34" charset="0"/>
              </a:rPr>
              <a:t>of </a:t>
            </a:r>
            <a:r>
              <a:rPr lang="en-US" sz="2000" dirty="0" smtClean="0">
                <a:latin typeface="+mn-lt"/>
                <a:cs typeface="Calibri" panose="020F0502020204030204" pitchFamily="34" charset="0"/>
              </a:rPr>
              <a:t>2017/18 </a:t>
            </a:r>
            <a:r>
              <a:rPr lang="en-US" sz="2000" dirty="0">
                <a:latin typeface="+mn-lt"/>
                <a:cs typeface="Calibri" panose="020F0502020204030204" pitchFamily="34" charset="0"/>
              </a:rPr>
              <a:t>financial </a:t>
            </a:r>
            <a:r>
              <a:rPr lang="en-US" sz="2000" dirty="0" smtClean="0">
                <a:latin typeface="+mn-lt"/>
                <a:cs typeface="Calibri" panose="020F0502020204030204" pitchFamily="34" charset="0"/>
              </a:rPr>
              <a:t>outcomes on Departmental operations</a:t>
            </a:r>
            <a:endParaRPr lang="en-US" altLang="en-US" sz="2000" dirty="0" smtClean="0">
              <a:latin typeface="+mn-lt"/>
              <a:cs typeface="Arial" charset="0"/>
            </a:endParaRPr>
          </a:p>
        </p:txBody>
      </p:sp>
      <p:sp>
        <p:nvSpPr>
          <p:cNvPr id="6" name="TextBox 5"/>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Presentation Outline</a:t>
            </a:r>
            <a:endParaRPr lang="en-ZA" sz="2400" b="1" dirty="0">
              <a:cs typeface="Arial" pitchFamily="34" charset="0"/>
            </a:endParaRPr>
          </a:p>
        </p:txBody>
      </p:sp>
    </p:spTree>
    <p:extLst>
      <p:ext uri="{BB962C8B-B14F-4D97-AF65-F5344CB8AC3E}">
        <p14:creationId xmlns:p14="http://schemas.microsoft.com/office/powerpoint/2010/main" xmlns="" val="2816894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552450" y="1211059"/>
            <a:ext cx="8001000" cy="369332"/>
          </a:xfrm>
          <a:prstGeom prst="rect">
            <a:avLst/>
          </a:prstGeom>
        </p:spPr>
        <p:txBody>
          <a:bodyPr wrap="square">
            <a:spAutoFit/>
          </a:bodyPr>
          <a:lstStyle/>
          <a:p>
            <a:pPr algn="just">
              <a:defRPr/>
            </a:pPr>
            <a:endParaRPr lang="en-ZA"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679562169"/>
              </p:ext>
            </p:extLst>
          </p:nvPr>
        </p:nvGraphicFramePr>
        <p:xfrm>
          <a:off x="414776" y="1577517"/>
          <a:ext cx="8288955" cy="4789839"/>
        </p:xfrm>
        <a:graphic>
          <a:graphicData uri="http://schemas.openxmlformats.org/drawingml/2006/table">
            <a:tbl>
              <a:tblPr firstRow="1" firstCol="1" bandRow="1">
                <a:tableStyleId>{5940675A-B579-460E-94D1-54222C63F5DA}</a:tableStyleId>
              </a:tblPr>
              <a:tblGrid>
                <a:gridCol w="5986024">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1083731">
                  <a:extLst>
                    <a:ext uri="{9D8B030D-6E8A-4147-A177-3AD203B41FA5}">
                      <a16:colId xmlns:a16="http://schemas.microsoft.com/office/drawing/2014/main" xmlns="" val="20002"/>
                    </a:ext>
                  </a:extLst>
                </a:gridCol>
              </a:tblGrid>
              <a:tr h="348426">
                <a:tc>
                  <a:txBody>
                    <a:bodyPr/>
                    <a:lstStyle/>
                    <a:p>
                      <a:pPr algn="ctr">
                        <a:lnSpc>
                          <a:spcPct val="100000"/>
                        </a:lnSpc>
                        <a:spcAft>
                          <a:spcPts val="0"/>
                        </a:spcAft>
                      </a:pPr>
                      <a:r>
                        <a:rPr lang="en-US" sz="1400" b="1" dirty="0">
                          <a:effectLst/>
                          <a:latin typeface="+mn-lt"/>
                        </a:rPr>
                        <a:t>Outcome </a:t>
                      </a:r>
                      <a:r>
                        <a:rPr lang="en-US" sz="1400" b="1" dirty="0" smtClean="0">
                          <a:effectLst/>
                          <a:latin typeface="+mn-lt"/>
                        </a:rPr>
                        <a:t>indicator</a:t>
                      </a:r>
                      <a:endParaRPr lang="en-ZA" sz="14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mn-lt"/>
                        </a:rPr>
                        <a:t>Target</a:t>
                      </a:r>
                      <a:r>
                        <a:rPr lang="en-US" sz="1400" b="1" baseline="0" dirty="0" smtClean="0">
                          <a:effectLst/>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mn-lt"/>
                        </a:rPr>
                        <a:t>2017/18</a:t>
                      </a:r>
                      <a:r>
                        <a:rPr lang="en-US" sz="1400" b="1" baseline="0" dirty="0" smtClean="0">
                          <a:effectLst/>
                          <a:latin typeface="+mn-lt"/>
                        </a:rPr>
                        <a:t> </a:t>
                      </a:r>
                      <a:endParaRPr lang="en-ZA" sz="14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mn-lt"/>
                        </a:rPr>
                        <a:t>Actual </a:t>
                      </a:r>
                      <a:endParaRPr lang="en-ZA" sz="1400" b="1" dirty="0" smtClean="0">
                        <a:effectLst/>
                        <a:latin typeface="+mn-lt"/>
                        <a:ea typeface="Calibri" panose="020F0502020204030204" pitchFamily="34" charset="0"/>
                        <a:cs typeface="Times New Roman" panose="02020603050405020304" pitchFamily="18" charset="0"/>
                      </a:endParaRPr>
                    </a:p>
                    <a:p>
                      <a:pPr algn="ctr">
                        <a:lnSpc>
                          <a:spcPct val="100000"/>
                        </a:lnSpc>
                        <a:spcAft>
                          <a:spcPts val="0"/>
                        </a:spcAft>
                      </a:pPr>
                      <a:r>
                        <a:rPr lang="en-US" sz="1400" b="1" dirty="0" smtClean="0">
                          <a:effectLst/>
                          <a:latin typeface="+mn-lt"/>
                        </a:rPr>
                        <a:t>2017 </a:t>
                      </a:r>
                    </a:p>
                  </a:txBody>
                  <a:tcPr marL="22259" marR="22259" marT="0" marB="0"/>
                </a:tc>
                <a:extLst>
                  <a:ext uri="{0D108BD9-81ED-4DB2-BD59-A6C34878D82A}">
                    <a16:rowId xmlns:a16="http://schemas.microsoft.com/office/drawing/2014/main" xmlns="" val="10000"/>
                  </a:ext>
                </a:extLst>
              </a:tr>
              <a:tr h="261319">
                <a:tc>
                  <a:txBody>
                    <a:bodyPr/>
                    <a:lstStyle/>
                    <a:p>
                      <a:pPr marL="228600" indent="-228600">
                        <a:lnSpc>
                          <a:spcPct val="100000"/>
                        </a:lnSpc>
                        <a:spcAft>
                          <a:spcPts val="0"/>
                        </a:spcAft>
                        <a:buFont typeface="+mj-lt"/>
                        <a:buAutoNum type="arabicPeriod"/>
                      </a:pPr>
                      <a:r>
                        <a:rPr lang="en-US" sz="1400" kern="1200" dirty="0" smtClean="0">
                          <a:effectLst/>
                          <a:latin typeface="+mn-lt"/>
                        </a:rPr>
                        <a:t>Headcount enrolments in TVET colleges  (n)</a:t>
                      </a:r>
                      <a:endParaRPr lang="en-ZA" sz="1400" b="1"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Aft>
                          <a:spcPts val="0"/>
                        </a:spcAft>
                      </a:pPr>
                      <a:r>
                        <a:rPr lang="en-US" sz="1400" kern="1200" dirty="0" smtClean="0">
                          <a:effectLst/>
                          <a:latin typeface="+mn-lt"/>
                        </a:rPr>
                        <a:t>710 535 </a:t>
                      </a:r>
                      <a:endParaRPr lang="en-ZA" sz="1400" b="1"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Aft>
                          <a:spcPts val="0"/>
                        </a:spcAft>
                      </a:pPr>
                      <a:r>
                        <a:rPr lang="en-US" sz="1400" b="1" kern="1200" dirty="0" smtClean="0">
                          <a:solidFill>
                            <a:srgbClr val="FF0000"/>
                          </a:solidFill>
                          <a:effectLst/>
                          <a:latin typeface="+mn-lt"/>
                        </a:rPr>
                        <a:t>703 705*</a:t>
                      </a:r>
                      <a:endParaRPr lang="en-ZA" sz="1400" b="1" dirty="0">
                        <a:solidFill>
                          <a:srgbClr val="FF0000"/>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1"/>
                  </a:ext>
                </a:extLst>
              </a:tr>
              <a:tr h="261319">
                <a:tc>
                  <a:txBody>
                    <a:bodyPr/>
                    <a:lstStyle/>
                    <a:p>
                      <a:pPr marL="228600" indent="-228600">
                        <a:lnSpc>
                          <a:spcPct val="100000"/>
                        </a:lnSpc>
                        <a:spcAft>
                          <a:spcPts val="0"/>
                        </a:spcAft>
                        <a:buFont typeface="+mj-lt"/>
                        <a:buAutoNum type="arabicPeriod" startAt="2"/>
                      </a:pPr>
                      <a:r>
                        <a:rPr lang="en-US" sz="1400" dirty="0" smtClean="0">
                          <a:effectLst/>
                          <a:latin typeface="+mn-lt"/>
                        </a:rPr>
                        <a:t>NC(V</a:t>
                      </a:r>
                      <a:r>
                        <a:rPr lang="en-US" sz="1400" dirty="0">
                          <a:effectLst/>
                          <a:latin typeface="+mn-lt"/>
                        </a:rPr>
                        <a:t>) L4 certification rates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Aft>
                          <a:spcPts val="0"/>
                        </a:spcAft>
                      </a:pPr>
                      <a:r>
                        <a:rPr lang="en-US" sz="1400" dirty="0">
                          <a:effectLst/>
                          <a:latin typeface="+mn-lt"/>
                        </a:rPr>
                        <a:t>30</a:t>
                      </a:r>
                      <a:r>
                        <a:rPr lang="en-US" sz="1400" dirty="0" smtClean="0">
                          <a:effectLst/>
                          <a:latin typeface="+mn-lt"/>
                        </a:rPr>
                        <a:t>%</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Aft>
                          <a:spcPts val="0"/>
                        </a:spcAft>
                      </a:pPr>
                      <a:r>
                        <a:rPr lang="en-US" sz="1400" b="1" dirty="0">
                          <a:solidFill>
                            <a:srgbClr val="33CC33"/>
                          </a:solidFill>
                          <a:effectLst/>
                          <a:latin typeface="+mn-lt"/>
                        </a:rPr>
                        <a:t>41.7</a:t>
                      </a:r>
                      <a:r>
                        <a:rPr lang="en-US" sz="1400" b="1" dirty="0" smtClean="0">
                          <a:solidFill>
                            <a:srgbClr val="33CC33"/>
                          </a:solidFill>
                          <a:effectLst/>
                          <a:latin typeface="+mn-lt"/>
                        </a:rPr>
                        <a:t>%*</a:t>
                      </a:r>
                      <a:endParaRPr lang="en-ZA" sz="1400" b="1" dirty="0">
                        <a:solidFill>
                          <a:srgbClr val="33CC33"/>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2"/>
                  </a:ext>
                </a:extLst>
              </a:tr>
              <a:tr h="261319">
                <a:tc>
                  <a:txBody>
                    <a:bodyPr/>
                    <a:lstStyle/>
                    <a:p>
                      <a:pPr marL="228600" indent="-228600">
                        <a:lnSpc>
                          <a:spcPct val="100000"/>
                        </a:lnSpc>
                        <a:spcAft>
                          <a:spcPts val="0"/>
                        </a:spcAft>
                        <a:buFont typeface="+mj-lt"/>
                        <a:buAutoNum type="arabicPeriod" startAt="3"/>
                      </a:pPr>
                      <a:r>
                        <a:rPr lang="en-US" sz="1400" dirty="0">
                          <a:effectLst/>
                          <a:latin typeface="+mn-lt"/>
                        </a:rPr>
                        <a:t>N3 Certification rates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Aft>
                          <a:spcPts val="0"/>
                        </a:spcAft>
                      </a:pPr>
                      <a:r>
                        <a:rPr lang="en-US" sz="1400" dirty="0">
                          <a:effectLst/>
                          <a:latin typeface="+mn-lt"/>
                        </a:rPr>
                        <a:t>55%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Aft>
                          <a:spcPts val="0"/>
                        </a:spcAft>
                      </a:pPr>
                      <a:r>
                        <a:rPr lang="en-US" sz="1400" b="1" dirty="0">
                          <a:solidFill>
                            <a:srgbClr val="33CC33"/>
                          </a:solidFill>
                          <a:effectLst/>
                          <a:latin typeface="+mn-lt"/>
                        </a:rPr>
                        <a:t>65.8</a:t>
                      </a:r>
                      <a:r>
                        <a:rPr lang="en-US" sz="1400" b="1" dirty="0" smtClean="0">
                          <a:solidFill>
                            <a:srgbClr val="33CC33"/>
                          </a:solidFill>
                          <a:effectLst/>
                          <a:latin typeface="+mn-lt"/>
                        </a:rPr>
                        <a:t>%*</a:t>
                      </a:r>
                      <a:endParaRPr lang="en-ZA" sz="1400" b="1" dirty="0">
                        <a:solidFill>
                          <a:srgbClr val="33CC33"/>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3"/>
                  </a:ext>
                </a:extLst>
              </a:tr>
              <a:tr h="261319">
                <a:tc>
                  <a:txBody>
                    <a:bodyPr/>
                    <a:lstStyle/>
                    <a:p>
                      <a:pPr marL="228600" indent="-228600">
                        <a:lnSpc>
                          <a:spcPct val="100000"/>
                        </a:lnSpc>
                        <a:spcAft>
                          <a:spcPts val="0"/>
                        </a:spcAft>
                        <a:buFont typeface="+mj-lt"/>
                        <a:buAutoNum type="arabicPeriod" startAt="4"/>
                      </a:pPr>
                      <a:r>
                        <a:rPr lang="en-US" sz="1400" dirty="0">
                          <a:effectLst/>
                          <a:latin typeface="+mn-lt"/>
                        </a:rPr>
                        <a:t>N6 certification rates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Aft>
                          <a:spcPts val="0"/>
                        </a:spcAft>
                      </a:pPr>
                      <a:r>
                        <a:rPr lang="en-US" sz="1400" dirty="0">
                          <a:effectLst/>
                          <a:latin typeface="+mn-lt"/>
                        </a:rPr>
                        <a:t>N6: 40%</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Aft>
                          <a:spcPts val="0"/>
                        </a:spcAft>
                      </a:pPr>
                      <a:r>
                        <a:rPr lang="en-US" sz="1400" b="1" dirty="0">
                          <a:solidFill>
                            <a:srgbClr val="33CC33"/>
                          </a:solidFill>
                          <a:effectLst/>
                          <a:latin typeface="+mn-lt"/>
                        </a:rPr>
                        <a:t>66.1</a:t>
                      </a:r>
                      <a:r>
                        <a:rPr lang="en-US" sz="1400" b="1" dirty="0" smtClean="0">
                          <a:solidFill>
                            <a:srgbClr val="33CC33"/>
                          </a:solidFill>
                          <a:effectLst/>
                          <a:latin typeface="+mn-lt"/>
                        </a:rPr>
                        <a:t>%*</a:t>
                      </a:r>
                      <a:endParaRPr lang="en-ZA" sz="1400" b="1" dirty="0">
                        <a:solidFill>
                          <a:srgbClr val="33CC33"/>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4"/>
                  </a:ext>
                </a:extLst>
              </a:tr>
              <a:tr h="261319">
                <a:tc>
                  <a:txBody>
                    <a:bodyPr/>
                    <a:lstStyle/>
                    <a:p>
                      <a:pPr marL="228600" indent="-228600">
                        <a:lnSpc>
                          <a:spcPct val="100000"/>
                        </a:lnSpc>
                        <a:spcAft>
                          <a:spcPts val="0"/>
                        </a:spcAft>
                        <a:buFont typeface="+mj-lt"/>
                        <a:buAutoNum type="arabicPeriod" startAt="5"/>
                      </a:pPr>
                      <a:r>
                        <a:rPr lang="en-US" sz="1400" dirty="0" smtClean="0">
                          <a:effectLst/>
                          <a:latin typeface="+mn-lt"/>
                        </a:rPr>
                        <a:t>Number of months to issue certificates to </a:t>
                      </a:r>
                      <a:r>
                        <a:rPr lang="en-US" sz="1400" dirty="0">
                          <a:effectLst/>
                          <a:latin typeface="+mn-lt"/>
                        </a:rPr>
                        <a:t>qualifying candidates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l">
                        <a:lnSpc>
                          <a:spcPct val="150000"/>
                        </a:lnSpc>
                        <a:spcAft>
                          <a:spcPts val="0"/>
                        </a:spcAft>
                      </a:pPr>
                      <a:r>
                        <a:rPr lang="en-US" sz="1400" dirty="0">
                          <a:effectLst/>
                          <a:latin typeface="+mn-lt"/>
                        </a:rPr>
                        <a:t>3 months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l">
                        <a:lnSpc>
                          <a:spcPct val="150000"/>
                        </a:lnSpc>
                        <a:spcAft>
                          <a:spcPts val="0"/>
                        </a:spcAft>
                      </a:pPr>
                      <a:r>
                        <a:rPr lang="en-US" sz="1400" b="1" dirty="0" smtClean="0">
                          <a:solidFill>
                            <a:srgbClr val="33CC33"/>
                          </a:solidFill>
                          <a:effectLst/>
                          <a:latin typeface="+mn-lt"/>
                        </a:rPr>
                        <a:t>3.4 months*</a:t>
                      </a:r>
                      <a:endParaRPr lang="en-ZA" sz="1400" b="1" dirty="0">
                        <a:solidFill>
                          <a:srgbClr val="33CC33"/>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5"/>
                  </a:ext>
                </a:extLst>
              </a:tr>
              <a:tr h="522639">
                <a:tc>
                  <a:txBody>
                    <a:bodyPr/>
                    <a:lstStyle/>
                    <a:p>
                      <a:pPr marL="228600" indent="-228600">
                        <a:lnSpc>
                          <a:spcPct val="100000"/>
                        </a:lnSpc>
                        <a:spcAft>
                          <a:spcPts val="0"/>
                        </a:spcAft>
                        <a:buFont typeface="+mj-lt"/>
                        <a:buAutoNum type="arabicPeriod" startAt="6"/>
                      </a:pPr>
                      <a:r>
                        <a:rPr lang="en-US" sz="1400" spc="-25" dirty="0">
                          <a:effectLst/>
                          <a:latin typeface="+mn-lt"/>
                        </a:rPr>
                        <a:t>Percentage of public TVET </a:t>
                      </a:r>
                      <a:r>
                        <a:rPr lang="en-US" sz="1400" spc="0" dirty="0">
                          <a:effectLst/>
                          <a:latin typeface="+mn-lt"/>
                        </a:rPr>
                        <a:t>c</a:t>
                      </a:r>
                      <a:r>
                        <a:rPr lang="en-US" sz="1400" dirty="0" smtClean="0">
                          <a:effectLst/>
                          <a:latin typeface="+mn-lt"/>
                        </a:rPr>
                        <a:t>ollege </a:t>
                      </a:r>
                      <a:r>
                        <a:rPr lang="en-US" sz="1400" dirty="0">
                          <a:effectLst/>
                          <a:latin typeface="+mn-lt"/>
                        </a:rPr>
                        <a:t>examination centres evaluated in conducting </a:t>
                      </a:r>
                      <a:r>
                        <a:rPr lang="en-US" sz="1400" spc="-25" dirty="0">
                          <a:effectLst/>
                          <a:latin typeface="+mn-lt"/>
                        </a:rPr>
                        <a:t>national examinations and </a:t>
                      </a:r>
                      <a:r>
                        <a:rPr lang="en-US" sz="1400" dirty="0">
                          <a:effectLst/>
                          <a:latin typeface="+mn-lt"/>
                        </a:rPr>
                        <a:t>assessments in compliance with national policy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Aft>
                          <a:spcPts val="0"/>
                        </a:spcAft>
                      </a:pPr>
                      <a:r>
                        <a:rPr lang="en-US" sz="1400" dirty="0">
                          <a:effectLst/>
                          <a:latin typeface="+mn-lt"/>
                        </a:rPr>
                        <a:t>100%</a:t>
                      </a:r>
                      <a:r>
                        <a:rPr lang="en-US" sz="1400" spc="10" dirty="0">
                          <a:effectLst/>
                          <a:latin typeface="+mn-lt"/>
                        </a:rPr>
                        <a:t> </a:t>
                      </a:r>
                      <a:endParaRPr lang="en-ZA" sz="1400" dirty="0">
                        <a:effectLst/>
                        <a:latin typeface="+mn-lt"/>
                      </a:endParaRPr>
                    </a:p>
                    <a:p>
                      <a:pPr algn="r">
                        <a:lnSpc>
                          <a:spcPct val="150000"/>
                        </a:lnSpc>
                        <a:spcAft>
                          <a:spcPts val="0"/>
                        </a:spcAft>
                      </a:pPr>
                      <a:r>
                        <a:rPr lang="en-US" sz="1400" dirty="0">
                          <a:effectLst/>
                          <a:latin typeface="+mn-lt"/>
                        </a:rPr>
                        <a:t>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Aft>
                          <a:spcPts val="0"/>
                        </a:spcAft>
                      </a:pPr>
                      <a:r>
                        <a:rPr lang="en-US" sz="1400" b="1" dirty="0">
                          <a:solidFill>
                            <a:srgbClr val="33CC33"/>
                          </a:solidFill>
                          <a:effectLst/>
                          <a:latin typeface="+mn-lt"/>
                        </a:rPr>
                        <a:t>100</a:t>
                      </a:r>
                      <a:r>
                        <a:rPr lang="en-US" sz="1400" b="1" dirty="0" smtClean="0">
                          <a:solidFill>
                            <a:srgbClr val="33CC33"/>
                          </a:solidFill>
                          <a:effectLst/>
                          <a:latin typeface="+mn-lt"/>
                        </a:rPr>
                        <a:t>%*</a:t>
                      </a:r>
                      <a:endParaRPr lang="en-ZA" sz="1400" b="1" dirty="0">
                        <a:solidFill>
                          <a:srgbClr val="33CC33"/>
                        </a:solidFill>
                        <a:effectLst/>
                        <a:latin typeface="+mn-lt"/>
                        <a:ea typeface="Calibri" panose="020F0502020204030204" pitchFamily="34" charset="0"/>
                        <a:cs typeface="Times New Roman" panose="02020603050405020304" pitchFamily="18" charset="0"/>
                      </a:endParaRPr>
                    </a:p>
                  </a:txBody>
                  <a:tcPr marL="22259" marR="22259" marT="0" marB="0"/>
                </a:tc>
                <a:extLst>
                  <a:ext uri="{0D108BD9-81ED-4DB2-BD59-A6C34878D82A}">
                    <a16:rowId xmlns:a16="http://schemas.microsoft.com/office/drawing/2014/main" xmlns="" val="10006"/>
                  </a:ext>
                </a:extLst>
              </a:tr>
              <a:tr h="348426">
                <a:tc>
                  <a:txBody>
                    <a:bodyPr/>
                    <a:lstStyle/>
                    <a:p>
                      <a:pPr marL="0" indent="0">
                        <a:lnSpc>
                          <a:spcPct val="100000"/>
                        </a:lnSpc>
                        <a:spcAft>
                          <a:spcPts val="0"/>
                        </a:spcAft>
                        <a:buFont typeface="+mj-lt"/>
                        <a:buNone/>
                      </a:pPr>
                      <a:r>
                        <a:rPr lang="en-ZA" sz="1400" kern="1200" spc="-25" dirty="0" smtClean="0">
                          <a:solidFill>
                            <a:schemeClr val="tx1"/>
                          </a:solidFill>
                          <a:effectLst/>
                          <a:latin typeface="+mn-lt"/>
                          <a:ea typeface="+mn-ea"/>
                          <a:cs typeface="+mn-cs"/>
                        </a:rPr>
                        <a:t>7. TVET throughput rate </a:t>
                      </a:r>
                      <a:endParaRPr lang="en-ZA" sz="1400" kern="1200" spc="-25" dirty="0">
                        <a:solidFill>
                          <a:schemeClr val="tx1"/>
                        </a:solidFill>
                        <a:effectLst/>
                        <a:latin typeface="+mn-lt"/>
                        <a:ea typeface="+mn-ea"/>
                        <a:cs typeface="+mn-cs"/>
                      </a:endParaRPr>
                    </a:p>
                  </a:txBody>
                  <a:tcPr marL="22259" marR="22259" marT="0" marB="0"/>
                </a:tc>
                <a:tc>
                  <a:txBody>
                    <a:bodyPr/>
                    <a:lstStyle/>
                    <a:p>
                      <a:pPr algn="l">
                        <a:lnSpc>
                          <a:spcPct val="100000"/>
                        </a:lnSpc>
                        <a:spcAft>
                          <a:spcPts val="0"/>
                        </a:spcAft>
                      </a:pPr>
                      <a:r>
                        <a:rPr lang="en-ZA" sz="1400" kern="1200" dirty="0" smtClean="0">
                          <a:solidFill>
                            <a:schemeClr val="tx1"/>
                          </a:solidFill>
                          <a:effectLst/>
                          <a:latin typeface="+mn-lt"/>
                          <a:ea typeface="+mn-ea"/>
                          <a:cs typeface="+mn-cs"/>
                        </a:rPr>
                        <a:t>Establish baseline</a:t>
                      </a:r>
                      <a:endParaRPr lang="en-ZA" sz="1400" kern="1200" dirty="0">
                        <a:solidFill>
                          <a:schemeClr val="tx1"/>
                        </a:solidFill>
                        <a:effectLst/>
                        <a:latin typeface="+mn-lt"/>
                        <a:ea typeface="+mn-ea"/>
                        <a:cs typeface="+mn-cs"/>
                      </a:endParaRPr>
                    </a:p>
                  </a:txBody>
                  <a:tcPr marL="22259" marR="22259" marT="0" marB="0" anchor="ctr"/>
                </a:tc>
                <a:tc>
                  <a:txBody>
                    <a:bodyPr/>
                    <a:lstStyle/>
                    <a:p>
                      <a:pPr algn="r">
                        <a:lnSpc>
                          <a:spcPct val="100000"/>
                        </a:lnSpc>
                        <a:spcAft>
                          <a:spcPts val="0"/>
                        </a:spcAft>
                      </a:pPr>
                      <a:r>
                        <a:rPr lang="en-ZA" sz="1400" b="1" dirty="0" smtClean="0">
                          <a:solidFill>
                            <a:srgbClr val="33CC33"/>
                          </a:solidFill>
                          <a:effectLst/>
                          <a:latin typeface="+mn-lt"/>
                          <a:ea typeface="Calibri" panose="020F0502020204030204" pitchFamily="34" charset="0"/>
                          <a:cs typeface="Times New Roman" panose="02020603050405020304" pitchFamily="18" charset="0"/>
                        </a:rPr>
                        <a:t>33.47%</a:t>
                      </a:r>
                      <a:endParaRPr lang="en-ZA" sz="1400" b="1" dirty="0">
                        <a:solidFill>
                          <a:srgbClr val="33CC33"/>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10"/>
                  </a:ext>
                </a:extLst>
              </a:tr>
              <a:tr h="261319">
                <a:tc>
                  <a:txBody>
                    <a:bodyPr/>
                    <a:lstStyle/>
                    <a:p>
                      <a:pPr marL="0" indent="0">
                        <a:lnSpc>
                          <a:spcPct val="100000"/>
                        </a:lnSpc>
                        <a:spcAft>
                          <a:spcPts val="0"/>
                        </a:spcAft>
                        <a:buFont typeface="+mj-lt"/>
                        <a:buNone/>
                      </a:pPr>
                      <a:r>
                        <a:rPr lang="en-US" sz="1400" dirty="0" smtClean="0">
                          <a:effectLst/>
                          <a:latin typeface="+mn-lt"/>
                        </a:rPr>
                        <a:t>8. Number of qualifying </a:t>
                      </a:r>
                      <a:r>
                        <a:rPr lang="en-US" sz="1400" dirty="0">
                          <a:effectLst/>
                          <a:latin typeface="+mn-lt"/>
                        </a:rPr>
                        <a:t>TVET students obtaining financial assistance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Aft>
                          <a:spcPts val="0"/>
                        </a:spcAft>
                      </a:pPr>
                      <a:r>
                        <a:rPr lang="en-US" sz="1400" dirty="0">
                          <a:effectLst/>
                          <a:latin typeface="+mn-lt"/>
                        </a:rPr>
                        <a:t>200 </a:t>
                      </a:r>
                      <a:r>
                        <a:rPr lang="en-US" sz="1400" dirty="0" smtClean="0">
                          <a:effectLst/>
                          <a:latin typeface="+mn-lt"/>
                        </a:rPr>
                        <a:t>000</a:t>
                      </a:r>
                      <a:r>
                        <a:rPr lang="en-US" sz="1400" dirty="0">
                          <a:effectLst/>
                          <a:latin typeface="+mn-lt"/>
                        </a:rPr>
                        <a:t>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50000"/>
                        </a:lnSpc>
                        <a:spcAft>
                          <a:spcPts val="0"/>
                        </a:spcAft>
                      </a:pPr>
                      <a:r>
                        <a:rPr lang="en-US" sz="1400" b="1" dirty="0">
                          <a:solidFill>
                            <a:srgbClr val="33CC33"/>
                          </a:solidFill>
                          <a:effectLst/>
                          <a:latin typeface="+mn-lt"/>
                        </a:rPr>
                        <a:t>255 </a:t>
                      </a:r>
                      <a:r>
                        <a:rPr lang="en-US" sz="1400" b="1" dirty="0" smtClean="0">
                          <a:solidFill>
                            <a:srgbClr val="33CC33"/>
                          </a:solidFill>
                          <a:effectLst/>
                          <a:latin typeface="+mn-lt"/>
                        </a:rPr>
                        <a:t>557*</a:t>
                      </a:r>
                      <a:endParaRPr lang="en-ZA" sz="1400" b="1" dirty="0">
                        <a:solidFill>
                          <a:srgbClr val="33CC33"/>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7"/>
                  </a:ext>
                </a:extLst>
              </a:tr>
              <a:tr h="522639">
                <a:tc>
                  <a:txBody>
                    <a:bodyPr/>
                    <a:lstStyle/>
                    <a:p>
                      <a:pPr marL="0" indent="0">
                        <a:lnSpc>
                          <a:spcPct val="100000"/>
                        </a:lnSpc>
                        <a:spcAft>
                          <a:spcPts val="0"/>
                        </a:spcAft>
                        <a:buFont typeface="+mj-lt"/>
                        <a:buNone/>
                      </a:pPr>
                      <a:r>
                        <a:rPr lang="en-US" sz="1400" dirty="0" smtClean="0">
                          <a:effectLst/>
                          <a:latin typeface="+mn-lt"/>
                        </a:rPr>
                        <a:t>9.  Percentage</a:t>
                      </a:r>
                      <a:r>
                        <a:rPr lang="en-US" sz="1400" baseline="0" dirty="0" smtClean="0">
                          <a:effectLst/>
                          <a:latin typeface="+mn-lt"/>
                        </a:rPr>
                        <a:t> of f</a:t>
                      </a:r>
                      <a:r>
                        <a:rPr lang="en-US" sz="1400" dirty="0" smtClean="0">
                          <a:effectLst/>
                          <a:latin typeface="+mn-lt"/>
                        </a:rPr>
                        <a:t>unded </a:t>
                      </a:r>
                      <a:r>
                        <a:rPr lang="en-US" sz="1400" dirty="0">
                          <a:effectLst/>
                          <a:latin typeface="+mn-lt"/>
                        </a:rPr>
                        <a:t>NC (V) L4 students obtaining qualification within </a:t>
                      </a:r>
                      <a:r>
                        <a:rPr lang="en-US" sz="1400" dirty="0" smtClean="0">
                          <a:effectLst/>
                          <a:latin typeface="+mn-lt"/>
                        </a:rPr>
                        <a:t>    </a:t>
                      </a:r>
                    </a:p>
                    <a:p>
                      <a:pPr marL="0" indent="0">
                        <a:lnSpc>
                          <a:spcPct val="100000"/>
                        </a:lnSpc>
                        <a:spcAft>
                          <a:spcPts val="0"/>
                        </a:spcAft>
                        <a:buFont typeface="+mj-lt"/>
                        <a:buNone/>
                      </a:pPr>
                      <a:r>
                        <a:rPr lang="en-US" sz="1400" dirty="0" smtClean="0">
                          <a:effectLst/>
                          <a:latin typeface="+mn-lt"/>
                        </a:rPr>
                        <a:t>     stipulated time</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l">
                        <a:lnSpc>
                          <a:spcPct val="100000"/>
                        </a:lnSpc>
                        <a:spcAft>
                          <a:spcPts val="0"/>
                        </a:spcAft>
                      </a:pPr>
                      <a:r>
                        <a:rPr lang="en-US" sz="1400" dirty="0">
                          <a:effectLst/>
                          <a:latin typeface="+mn-lt"/>
                        </a:rPr>
                        <a:t>Establish baseline </a:t>
                      </a:r>
                      <a:r>
                        <a:rPr lang="en-US" sz="1400" dirty="0" smtClean="0">
                          <a:effectLst/>
                          <a:latin typeface="+mn-lt"/>
                        </a:rPr>
                        <a:t>(2012 </a:t>
                      </a:r>
                      <a:r>
                        <a:rPr lang="en-US" sz="1400" dirty="0">
                          <a:effectLst/>
                          <a:latin typeface="+mn-lt"/>
                        </a:rPr>
                        <a:t>to 2014 </a:t>
                      </a:r>
                      <a:r>
                        <a:rPr lang="en-US" sz="1400" dirty="0" smtClean="0">
                          <a:effectLst/>
                          <a:latin typeface="+mn-lt"/>
                        </a:rPr>
                        <a:t>cohort)</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nchor="ctr"/>
                </a:tc>
                <a:tc>
                  <a:txBody>
                    <a:bodyPr/>
                    <a:lstStyle/>
                    <a:p>
                      <a:pPr algn="r">
                        <a:lnSpc>
                          <a:spcPct val="100000"/>
                        </a:lnSpc>
                        <a:spcAft>
                          <a:spcPts val="0"/>
                        </a:spcAft>
                      </a:pPr>
                      <a:r>
                        <a:rPr lang="en-US" sz="1400" b="1" dirty="0">
                          <a:solidFill>
                            <a:srgbClr val="33CC33"/>
                          </a:solidFill>
                          <a:effectLst/>
                          <a:latin typeface="+mn-lt"/>
                        </a:rPr>
                        <a:t>33.47%</a:t>
                      </a:r>
                      <a:endParaRPr lang="en-ZA" sz="1400" b="1" dirty="0">
                        <a:solidFill>
                          <a:srgbClr val="33CC33"/>
                        </a:solidFill>
                        <a:effectLst/>
                        <a:latin typeface="+mn-lt"/>
                        <a:ea typeface="Calibri" panose="020F0502020204030204" pitchFamily="34" charset="0"/>
                        <a:cs typeface="Times New Roman" panose="02020603050405020304" pitchFamily="18" charset="0"/>
                      </a:endParaRPr>
                    </a:p>
                  </a:txBody>
                  <a:tcPr marL="22259" marR="22259" marT="0" marB="0" anchor="ctr"/>
                </a:tc>
                <a:extLst>
                  <a:ext uri="{0D108BD9-81ED-4DB2-BD59-A6C34878D82A}">
                    <a16:rowId xmlns:a16="http://schemas.microsoft.com/office/drawing/2014/main" xmlns="" val="10008"/>
                  </a:ext>
                </a:extLst>
              </a:tr>
              <a:tr h="522639">
                <a:tc>
                  <a:txBody>
                    <a:bodyPr/>
                    <a:lstStyle/>
                    <a:p>
                      <a:pPr marL="0" indent="0">
                        <a:lnSpc>
                          <a:spcPct val="100000"/>
                        </a:lnSpc>
                        <a:spcAft>
                          <a:spcPts val="0"/>
                        </a:spcAft>
                        <a:buFont typeface="+mj-lt"/>
                        <a:buNone/>
                      </a:pPr>
                      <a:r>
                        <a:rPr lang="en-US" sz="1400" dirty="0" smtClean="0">
                          <a:effectLst/>
                          <a:latin typeface="+mn-lt"/>
                        </a:rPr>
                        <a:t>10. Percentage </a:t>
                      </a:r>
                      <a:r>
                        <a:rPr lang="en-US" sz="1400" dirty="0">
                          <a:effectLst/>
                          <a:latin typeface="+mn-lt"/>
                        </a:rPr>
                        <a:t>of TVET institutions evaluated on implementation of </a:t>
                      </a:r>
                      <a:r>
                        <a:rPr lang="en-US" sz="1400" dirty="0" smtClean="0">
                          <a:effectLst/>
                          <a:latin typeface="+mn-lt"/>
                        </a:rPr>
                        <a:t>proposed best </a:t>
                      </a:r>
                      <a:r>
                        <a:rPr lang="en-US" sz="1400" dirty="0">
                          <a:effectLst/>
                          <a:latin typeface="+mn-lt"/>
                        </a:rPr>
                        <a:t>practice policies and guidelines issued by the </a:t>
                      </a:r>
                      <a:r>
                        <a:rPr lang="en-US" sz="1400" dirty="0" smtClean="0">
                          <a:effectLst/>
                          <a:latin typeface="+mn-lt"/>
                        </a:rPr>
                        <a:t>DHET </a:t>
                      </a:r>
                      <a:r>
                        <a:rPr lang="en-US" sz="1400" dirty="0">
                          <a:effectLst/>
                          <a:latin typeface="+mn-lt"/>
                        </a:rPr>
                        <a:t>(%)</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Aft>
                          <a:spcPts val="0"/>
                        </a:spcAft>
                      </a:pPr>
                      <a:r>
                        <a:rPr lang="en-US" sz="1400" dirty="0">
                          <a:effectLst/>
                          <a:latin typeface="+mn-lt"/>
                        </a:rPr>
                        <a:t>100</a:t>
                      </a:r>
                      <a:r>
                        <a:rPr lang="en-US" sz="1400" dirty="0" smtClean="0">
                          <a:effectLst/>
                          <a:latin typeface="+mn-lt"/>
                        </a:rPr>
                        <a:t>%</a:t>
                      </a:r>
                      <a:r>
                        <a:rPr lang="en-US" sz="1400" dirty="0">
                          <a:effectLst/>
                          <a:latin typeface="+mn-lt"/>
                        </a:rPr>
                        <a:t> </a:t>
                      </a:r>
                      <a:endParaRPr lang="en-ZA" sz="1400" dirty="0">
                        <a:effectLst/>
                        <a:latin typeface="+mn-lt"/>
                        <a:ea typeface="Calibri" panose="020F0502020204030204" pitchFamily="34" charset="0"/>
                        <a:cs typeface="Times New Roman" panose="02020603050405020304" pitchFamily="18" charset="0"/>
                      </a:endParaRPr>
                    </a:p>
                  </a:txBody>
                  <a:tcPr marL="22259" marR="22259" marT="0" marB="0"/>
                </a:tc>
                <a:tc>
                  <a:txBody>
                    <a:bodyPr/>
                    <a:lstStyle/>
                    <a:p>
                      <a:pPr algn="r">
                        <a:lnSpc>
                          <a:spcPct val="150000"/>
                        </a:lnSpc>
                        <a:spcAft>
                          <a:spcPts val="0"/>
                        </a:spcAft>
                      </a:pPr>
                      <a:r>
                        <a:rPr lang="en-US" sz="1400" b="1" dirty="0">
                          <a:solidFill>
                            <a:srgbClr val="FF0000"/>
                          </a:solidFill>
                          <a:effectLst/>
                          <a:latin typeface="+mn-lt"/>
                        </a:rPr>
                        <a:t>56%</a:t>
                      </a:r>
                      <a:endParaRPr lang="en-ZA" sz="1400" b="1" dirty="0">
                        <a:solidFill>
                          <a:srgbClr val="FF0000"/>
                        </a:solidFill>
                        <a:effectLst/>
                        <a:latin typeface="+mn-lt"/>
                        <a:ea typeface="Calibri" panose="020F0502020204030204" pitchFamily="34" charset="0"/>
                        <a:cs typeface="Times New Roman" panose="02020603050405020304" pitchFamily="18" charset="0"/>
                      </a:endParaRPr>
                    </a:p>
                  </a:txBody>
                  <a:tcPr marL="22259" marR="22259" marT="0" marB="0"/>
                </a:tc>
                <a:extLst>
                  <a:ext uri="{0D108BD9-81ED-4DB2-BD59-A6C34878D82A}">
                    <a16:rowId xmlns:a16="http://schemas.microsoft.com/office/drawing/2014/main" xmlns="" val="10009"/>
                  </a:ext>
                </a:extLst>
              </a:tr>
            </a:tbl>
          </a:graphicData>
        </a:graphic>
      </p:graphicFrame>
      <p:sp>
        <p:nvSpPr>
          <p:cNvPr id="13" name="Rectangle 12"/>
          <p:cNvSpPr/>
          <p:nvPr/>
        </p:nvSpPr>
        <p:spPr>
          <a:xfrm>
            <a:off x="414776" y="948943"/>
            <a:ext cx="8288956" cy="646331"/>
          </a:xfrm>
          <a:prstGeom prst="rect">
            <a:avLst/>
          </a:prstGeom>
        </p:spPr>
        <p:txBody>
          <a:bodyPr wrap="square">
            <a:spAutoFit/>
          </a:bodyPr>
          <a:lstStyle/>
          <a:p>
            <a:pPr marL="342900" indent="-342900">
              <a:buFont typeface="Arial" panose="020B0604020202020204" pitchFamily="34" charset="0"/>
              <a:buChar char="•"/>
            </a:pPr>
            <a:r>
              <a:rPr lang="en-GB" dirty="0" smtClean="0">
                <a:latin typeface="+mn-lt"/>
                <a:cs typeface="Arial" panose="020B0604020202020204" pitchFamily="34" charset="0"/>
              </a:rPr>
              <a:t>There were 10 targets for the </a:t>
            </a:r>
            <a:r>
              <a:rPr lang="en-GB" b="1" u="sng" dirty="0" smtClean="0">
                <a:latin typeface="+mn-lt"/>
                <a:cs typeface="Arial" panose="020B0604020202020204" pitchFamily="34" charset="0"/>
              </a:rPr>
              <a:t>TVET college system </a:t>
            </a:r>
            <a:endParaRPr lang="en-GB" b="1" u="sng" dirty="0">
              <a:latin typeface="+mn-lt"/>
              <a:cs typeface="Arial" panose="020B0604020202020204" pitchFamily="34" charset="0"/>
            </a:endParaRPr>
          </a:p>
          <a:p>
            <a:pPr marL="342900" indent="-342900">
              <a:buFont typeface="Arial" panose="020B0604020202020204" pitchFamily="34" charset="0"/>
              <a:buChar char="•"/>
            </a:pPr>
            <a:r>
              <a:rPr lang="en-GB" dirty="0">
                <a:latin typeface="+mn-lt"/>
                <a:cs typeface="Arial" panose="020B0604020202020204" pitchFamily="34" charset="0"/>
              </a:rPr>
              <a:t>8 (80%) of </a:t>
            </a:r>
            <a:r>
              <a:rPr lang="en-GB" dirty="0" smtClean="0">
                <a:latin typeface="+mn-lt"/>
                <a:cs typeface="Arial" panose="020B0604020202020204" pitchFamily="34" charset="0"/>
              </a:rPr>
              <a:t>these have been achieved:</a:t>
            </a:r>
            <a:endParaRPr lang="en-GB" dirty="0">
              <a:latin typeface="+mn-lt"/>
              <a:cs typeface="Arial" panose="020B0604020202020204" pitchFamily="34" charset="0"/>
            </a:endParaRPr>
          </a:p>
        </p:txBody>
      </p:sp>
      <p:sp>
        <p:nvSpPr>
          <p:cNvPr id="14" name="Rectangle 13"/>
          <p:cNvSpPr/>
          <p:nvPr/>
        </p:nvSpPr>
        <p:spPr>
          <a:xfrm>
            <a:off x="415877" y="5984388"/>
            <a:ext cx="2131574" cy="276999"/>
          </a:xfrm>
          <a:prstGeom prst="rect">
            <a:avLst/>
          </a:prstGeom>
        </p:spPr>
        <p:txBody>
          <a:bodyPr wrap="square">
            <a:spAutoFit/>
          </a:bodyPr>
          <a:lstStyle/>
          <a:p>
            <a:r>
              <a:rPr lang="en-GB" sz="1200" i="1" dirty="0" smtClean="0">
                <a:latin typeface="+mn-lt"/>
                <a:cs typeface="Arial" panose="020B0604020202020204" pitchFamily="34" charset="0"/>
              </a:rPr>
              <a:t>*2016 academic year </a:t>
            </a:r>
            <a:endParaRPr lang="en-GB" sz="1200" i="1" dirty="0">
              <a:latin typeface="+mn-lt"/>
              <a:cs typeface="Arial" panose="020B0604020202020204" pitchFamily="34" charset="0"/>
            </a:endParaRPr>
          </a:p>
        </p:txBody>
      </p:sp>
      <p:sp>
        <p:nvSpPr>
          <p:cNvPr id="16"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20</a:t>
            </a:fld>
            <a:endParaRPr lang="en-US" altLang="en-US" sz="1600" b="1" dirty="0"/>
          </a:p>
        </p:txBody>
      </p:sp>
      <p:sp>
        <p:nvSpPr>
          <p:cNvPr id="17" name="TextBox 16"/>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altLang="en-US" sz="2400" b="1" dirty="0" smtClean="0">
                <a:latin typeface="Arial" panose="020B0604020202020204" pitchFamily="34" charset="0"/>
                <a:cs typeface="Arial" panose="020B0604020202020204" pitchFamily="34" charset="0"/>
              </a:rPr>
              <a:t>Programme 4: TVET</a:t>
            </a:r>
            <a:endParaRPr lang="en-ZA" sz="2400" b="1" dirty="0">
              <a:cs typeface="Arial" pitchFamily="34" charset="0"/>
            </a:endParaRPr>
          </a:p>
        </p:txBody>
      </p:sp>
    </p:spTree>
    <p:extLst>
      <p:ext uri="{BB962C8B-B14F-4D97-AF65-F5344CB8AC3E}">
        <p14:creationId xmlns:p14="http://schemas.microsoft.com/office/powerpoint/2010/main" xmlns="" val="611970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graphicFrame>
        <p:nvGraphicFramePr>
          <p:cNvPr id="10" name="Table 9"/>
          <p:cNvGraphicFramePr>
            <a:graphicFrameLocks noGrp="1"/>
          </p:cNvGraphicFramePr>
          <p:nvPr>
            <p:extLst>
              <p:ext uri="{D42A27DB-BD31-4B8C-83A1-F6EECF244321}">
                <p14:modId xmlns:p14="http://schemas.microsoft.com/office/powerpoint/2010/main" xmlns="" val="2928167868"/>
              </p:ext>
            </p:extLst>
          </p:nvPr>
        </p:nvGraphicFramePr>
        <p:xfrm>
          <a:off x="414776" y="1035050"/>
          <a:ext cx="8288955" cy="3017520"/>
        </p:xfrm>
        <a:graphic>
          <a:graphicData uri="http://schemas.openxmlformats.org/drawingml/2006/table">
            <a:tbl>
              <a:tblPr firstRow="1" bandRow="1">
                <a:tableStyleId>{5940675A-B579-460E-94D1-54222C63F5DA}</a:tableStyleId>
              </a:tblPr>
              <a:tblGrid>
                <a:gridCol w="3089510">
                  <a:extLst>
                    <a:ext uri="{9D8B030D-6E8A-4147-A177-3AD203B41FA5}">
                      <a16:colId xmlns:a16="http://schemas.microsoft.com/office/drawing/2014/main" xmlns="" val="20000"/>
                    </a:ext>
                  </a:extLst>
                </a:gridCol>
                <a:gridCol w="5199445">
                  <a:extLst>
                    <a:ext uri="{9D8B030D-6E8A-4147-A177-3AD203B41FA5}">
                      <a16:colId xmlns:a16="http://schemas.microsoft.com/office/drawing/2014/main" xmlns="" val="20001"/>
                    </a:ext>
                  </a:extLst>
                </a:gridCol>
              </a:tblGrid>
              <a:tr h="336550">
                <a:tc>
                  <a:txBody>
                    <a:bodyPr/>
                    <a:lstStyle/>
                    <a:p>
                      <a:pPr algn="ctr"/>
                      <a:r>
                        <a:rPr lang="en-ZA" sz="1800" b="1" dirty="0" smtClean="0"/>
                        <a:t>Performance Indicator </a:t>
                      </a:r>
                      <a:endParaRPr lang="en-ZA"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800" b="1" dirty="0" smtClean="0"/>
                        <a:t>Reasons for under performance</a:t>
                      </a:r>
                      <a:endParaRPr lang="en-ZA" sz="1800" b="1" dirty="0"/>
                    </a:p>
                  </a:txBody>
                  <a:tcPr/>
                </a:tc>
                <a:extLst>
                  <a:ext uri="{0D108BD9-81ED-4DB2-BD59-A6C34878D82A}">
                    <a16:rowId xmlns:a16="http://schemas.microsoft.com/office/drawing/2014/main" xmlns="" val="10000"/>
                  </a:ext>
                </a:extLst>
              </a:tr>
              <a:tr h="557099">
                <a:tc>
                  <a:txBody>
                    <a:bodyPr/>
                    <a:lstStyle/>
                    <a:p>
                      <a:r>
                        <a:rPr lang="en-ZA" sz="1800" dirty="0" smtClean="0"/>
                        <a:t>Headcount enrolment</a:t>
                      </a:r>
                      <a:r>
                        <a:rPr lang="en-ZA" sz="1800" baseline="0" dirty="0" smtClean="0"/>
                        <a:t> in TVET college funded from other sources</a:t>
                      </a:r>
                      <a:endParaRPr lang="en-ZA" sz="18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tx1"/>
                          </a:solidFill>
                          <a:latin typeface="+mn-lt"/>
                          <a:ea typeface="+mn-ea"/>
                          <a:cs typeface="+mn-cs"/>
                        </a:rPr>
                        <a:t>There were fewer enrolments by TVET colleges in occupationally directed programmes than anticipated</a:t>
                      </a:r>
                    </a:p>
                  </a:txBody>
                  <a:tcPr/>
                </a:tc>
                <a:extLst>
                  <a:ext uri="{0D108BD9-81ED-4DB2-BD59-A6C34878D82A}">
                    <a16:rowId xmlns:a16="http://schemas.microsoft.com/office/drawing/2014/main" xmlns="" val="10001"/>
                  </a:ext>
                </a:extLst>
              </a:tr>
              <a:tr h="370840">
                <a:tc>
                  <a:txBody>
                    <a:bodyPr/>
                    <a:lstStyle/>
                    <a:p>
                      <a:r>
                        <a:rPr lang="en-ZA" sz="1800" baseline="0" dirty="0" smtClean="0"/>
                        <a:t>TVET institutions evaluated on the implementation of proposed best practice policies and guidelines</a:t>
                      </a:r>
                      <a:endParaRPr lang="en-ZA" sz="18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tx1"/>
                          </a:solidFill>
                          <a:latin typeface="+mn-lt"/>
                          <a:ea typeface="+mn-ea"/>
                          <a:cs typeface="+mn-cs"/>
                        </a:rPr>
                        <a:t>Majority</a:t>
                      </a:r>
                      <a:r>
                        <a:rPr lang="en-ZA" sz="1800" kern="1200" baseline="0" dirty="0" smtClean="0">
                          <a:solidFill>
                            <a:schemeClr val="tx1"/>
                          </a:solidFill>
                          <a:latin typeface="+mn-lt"/>
                          <a:ea typeface="+mn-ea"/>
                          <a:cs typeface="+mn-cs"/>
                        </a:rPr>
                        <a:t> of TVET colleges experienced cash flow challenges due to a delay in NSFAS payments. This affected compliance ratings to the approved governance standards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baseline="0" dirty="0" smtClean="0">
                          <a:solidFill>
                            <a:schemeClr val="tx1"/>
                          </a:solidFill>
                          <a:latin typeface="+mn-lt"/>
                          <a:ea typeface="+mn-ea"/>
                          <a:cs typeface="+mn-cs"/>
                        </a:rPr>
                        <a:t>Financial policy implementation was also slower than expected</a:t>
                      </a:r>
                      <a:endParaRPr lang="en-ZA" sz="180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bl>
          </a:graphicData>
        </a:graphic>
      </p:graphicFrame>
      <p:sp>
        <p:nvSpPr>
          <p:cNvPr id="12"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21</a:t>
            </a:fld>
            <a:endParaRPr lang="en-US" altLang="en-US" sz="1600" b="1" dirty="0"/>
          </a:p>
        </p:txBody>
      </p:sp>
      <p:sp>
        <p:nvSpPr>
          <p:cNvPr id="13" name="TextBox 12"/>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400" b="1" dirty="0">
                <a:solidFill>
                  <a:schemeClr val="bg1"/>
                </a:solidFill>
              </a:rPr>
              <a:t>Reasons for underperformance on TVET system targets </a:t>
            </a:r>
          </a:p>
        </p:txBody>
      </p:sp>
    </p:spTree>
    <p:extLst>
      <p:ext uri="{BB962C8B-B14F-4D97-AF65-F5344CB8AC3E}">
        <p14:creationId xmlns:p14="http://schemas.microsoft.com/office/powerpoint/2010/main" xmlns="" val="1309987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1259632" y="3789040"/>
            <a:ext cx="1008112" cy="2160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0</a:t>
            </a:r>
            <a:endParaRPr lang="en-ZA" dirty="0"/>
          </a:p>
        </p:txBody>
      </p:sp>
      <p:sp>
        <p:nvSpPr>
          <p:cNvPr id="23" name="Content Placeholder 2"/>
          <p:cNvSpPr>
            <a:spLocks noGrp="1"/>
          </p:cNvSpPr>
          <p:nvPr>
            <p:ph idx="1"/>
          </p:nvPr>
        </p:nvSpPr>
        <p:spPr>
          <a:xfrm>
            <a:off x="437809" y="1036351"/>
            <a:ext cx="8248991" cy="5100185"/>
          </a:xfrm>
        </p:spPr>
        <p:txBody>
          <a:bodyPr>
            <a:noAutofit/>
          </a:bodyPr>
          <a:lstStyle/>
          <a:p>
            <a:pPr>
              <a:spcBef>
                <a:spcPts val="0"/>
              </a:spcBef>
              <a:spcAft>
                <a:spcPts val="1200"/>
              </a:spcAft>
            </a:pPr>
            <a:r>
              <a:rPr lang="en-ZA" sz="2000" dirty="0">
                <a:cs typeface="Arial" panose="020B0604020202020204" pitchFamily="34" charset="0"/>
              </a:rPr>
              <a:t>The </a:t>
            </a:r>
            <a:r>
              <a:rPr lang="en-ZA" sz="2000" b="1" dirty="0">
                <a:cs typeface="Arial" panose="020B0604020202020204" pitchFamily="34" charset="0"/>
              </a:rPr>
              <a:t>purpose</a:t>
            </a:r>
            <a:r>
              <a:rPr lang="en-ZA" sz="2000" dirty="0">
                <a:cs typeface="Arial" panose="020B0604020202020204" pitchFamily="34" charset="0"/>
              </a:rPr>
              <a:t> of </a:t>
            </a:r>
            <a:r>
              <a:rPr lang="en-ZA" sz="2000" dirty="0" smtClean="0">
                <a:cs typeface="Arial" panose="020B0604020202020204" pitchFamily="34" charset="0"/>
              </a:rPr>
              <a:t>this </a:t>
            </a:r>
            <a:r>
              <a:rPr lang="en-ZA" sz="2000" dirty="0">
                <a:cs typeface="Arial" panose="020B0604020202020204" pitchFamily="34" charset="0"/>
              </a:rPr>
              <a:t>programme is to promote and monitor the National Skills Development Strategy, develop a skills development policy and regulatory framework for an effective skills development </a:t>
            </a:r>
            <a:r>
              <a:rPr lang="en-ZA" sz="2000" dirty="0" smtClean="0">
                <a:cs typeface="Arial" panose="020B0604020202020204" pitchFamily="34" charset="0"/>
              </a:rPr>
              <a:t>system</a:t>
            </a:r>
          </a:p>
          <a:p>
            <a:pPr>
              <a:spcBef>
                <a:spcPts val="0"/>
              </a:spcBef>
              <a:spcAft>
                <a:spcPts val="1200"/>
              </a:spcAft>
            </a:pPr>
            <a:r>
              <a:rPr lang="en-ZA" sz="2000" dirty="0" smtClean="0">
                <a:cs typeface="Arial" panose="020B0604020202020204" pitchFamily="34" charset="0"/>
              </a:rPr>
              <a:t>Its </a:t>
            </a:r>
            <a:r>
              <a:rPr lang="en-ZA" sz="2000" dirty="0" smtClean="0"/>
              <a:t>focus during </a:t>
            </a:r>
            <a:r>
              <a:rPr lang="en-ZA" sz="2000" dirty="0"/>
              <a:t>the year under review was on:</a:t>
            </a:r>
          </a:p>
          <a:p>
            <a:pPr lvl="1" indent="-381000">
              <a:spcBef>
                <a:spcPts val="0"/>
              </a:spcBef>
              <a:spcAft>
                <a:spcPts val="1200"/>
              </a:spcAft>
              <a:buFont typeface="Courier New" panose="02070309020205020404" pitchFamily="49" charset="0"/>
              <a:buChar char="o"/>
              <a:defRPr/>
            </a:pPr>
            <a:r>
              <a:rPr lang="en-GB" sz="2000" dirty="0">
                <a:cs typeface="Arial" panose="020B0604020202020204" pitchFamily="34" charset="0"/>
              </a:rPr>
              <a:t>I</a:t>
            </a:r>
            <a:r>
              <a:rPr lang="en-GB" sz="2000" dirty="0" smtClean="0">
                <a:cs typeface="Arial" panose="020B0604020202020204" pitchFamily="34" charset="0"/>
              </a:rPr>
              <a:t>mplementation </a:t>
            </a:r>
            <a:r>
              <a:rPr lang="en-GB" sz="2000" dirty="0">
                <a:cs typeface="Arial" panose="020B0604020202020204" pitchFamily="34" charset="0"/>
              </a:rPr>
              <a:t>of </a:t>
            </a:r>
            <a:r>
              <a:rPr lang="en-GB" sz="2000" dirty="0" smtClean="0">
                <a:cs typeface="Arial" panose="020B0604020202020204" pitchFamily="34" charset="0"/>
              </a:rPr>
              <a:t>the National Skills </a:t>
            </a:r>
            <a:r>
              <a:rPr lang="en-GB" sz="2000" dirty="0">
                <a:cs typeface="Arial" panose="020B0604020202020204" pitchFamily="34" charset="0"/>
              </a:rPr>
              <a:t>Development </a:t>
            </a:r>
            <a:r>
              <a:rPr lang="en-GB" sz="2000" dirty="0" smtClean="0">
                <a:cs typeface="Arial" panose="020B0604020202020204" pitchFamily="34" charset="0"/>
              </a:rPr>
              <a:t>Strategy by SETAs</a:t>
            </a:r>
            <a:endParaRPr lang="en-ZA" sz="2000" dirty="0" smtClean="0"/>
          </a:p>
          <a:p>
            <a:pPr lvl="1" indent="-381000">
              <a:spcBef>
                <a:spcPts val="0"/>
              </a:spcBef>
              <a:spcAft>
                <a:spcPts val="1200"/>
              </a:spcAft>
              <a:buFont typeface="Courier New" panose="02070309020205020404" pitchFamily="49" charset="0"/>
              <a:buChar char="o"/>
              <a:defRPr/>
            </a:pPr>
            <a:r>
              <a:rPr lang="en-ZA" sz="2000" dirty="0" smtClean="0"/>
              <a:t>Governance of SETAs </a:t>
            </a:r>
          </a:p>
          <a:p>
            <a:pPr lvl="1" indent="-381000">
              <a:spcBef>
                <a:spcPts val="0"/>
              </a:spcBef>
              <a:spcAft>
                <a:spcPts val="1200"/>
              </a:spcAft>
              <a:buFont typeface="Courier New" panose="02070309020205020404" pitchFamily="49" charset="0"/>
              <a:buChar char="o"/>
              <a:defRPr/>
            </a:pPr>
            <a:r>
              <a:rPr lang="en-US" sz="2000" dirty="0">
                <a:cs typeface="Arial" panose="020B0604020202020204" pitchFamily="34" charset="0"/>
              </a:rPr>
              <a:t>Security infrastructure </a:t>
            </a:r>
            <a:r>
              <a:rPr lang="en-US" sz="2000" dirty="0" smtClean="0">
                <a:cs typeface="Arial" panose="020B0604020202020204" pitchFamily="34" charset="0"/>
              </a:rPr>
              <a:t>at </a:t>
            </a:r>
            <a:r>
              <a:rPr lang="en-US" sz="2000" dirty="0">
                <a:cs typeface="Arial" panose="020B0604020202020204" pitchFamily="34" charset="0"/>
              </a:rPr>
              <a:t>INDLELA</a:t>
            </a:r>
          </a:p>
          <a:p>
            <a:pPr lvl="1" indent="-381000">
              <a:spcBef>
                <a:spcPts val="0"/>
              </a:spcBef>
              <a:spcAft>
                <a:spcPts val="1200"/>
              </a:spcAft>
              <a:buFont typeface="Courier New" panose="02070309020205020404" pitchFamily="49" charset="0"/>
              <a:buChar char="o"/>
              <a:defRPr/>
            </a:pPr>
            <a:r>
              <a:rPr lang="en-ZA" sz="2000" dirty="0" smtClean="0"/>
              <a:t>Trade testing at INDLELA </a:t>
            </a:r>
          </a:p>
          <a:p>
            <a:pPr lvl="1" indent="-381000">
              <a:spcBef>
                <a:spcPts val="0"/>
              </a:spcBef>
              <a:spcAft>
                <a:spcPts val="1200"/>
              </a:spcAft>
              <a:buFont typeface="Courier New" panose="02070309020205020404" pitchFamily="49" charset="0"/>
              <a:buChar char="o"/>
              <a:defRPr/>
            </a:pPr>
            <a:r>
              <a:rPr lang="en-ZA" sz="2000" dirty="0" smtClean="0"/>
              <a:t>Review </a:t>
            </a:r>
            <a:r>
              <a:rPr lang="en-ZA" sz="2000" dirty="0"/>
              <a:t>of steering mechanisms to address deficiencies or challenges in specific areas identified for the </a:t>
            </a:r>
            <a:r>
              <a:rPr lang="en-ZA" sz="2000" dirty="0" smtClean="0"/>
              <a:t>skills development system  </a:t>
            </a:r>
            <a:endParaRPr lang="en-ZA" sz="2000" dirty="0"/>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22</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t>Programme 5: Skills Development </a:t>
            </a:r>
            <a:endParaRPr lang="en-ZA" sz="2400" b="1" dirty="0"/>
          </a:p>
        </p:txBody>
      </p:sp>
    </p:spTree>
    <p:extLst>
      <p:ext uri="{BB962C8B-B14F-4D97-AF65-F5344CB8AC3E}">
        <p14:creationId xmlns:p14="http://schemas.microsoft.com/office/powerpoint/2010/main" xmlns="" val="3151932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1259632" y="3789040"/>
            <a:ext cx="1008112" cy="2160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0</a:t>
            </a:r>
            <a:endParaRPr lang="en-ZA" dirty="0"/>
          </a:p>
        </p:txBody>
      </p:sp>
      <p:sp>
        <p:nvSpPr>
          <p:cNvPr id="23" name="Content Placeholder 2"/>
          <p:cNvSpPr>
            <a:spLocks noGrp="1"/>
          </p:cNvSpPr>
          <p:nvPr>
            <p:ph idx="1"/>
          </p:nvPr>
        </p:nvSpPr>
        <p:spPr>
          <a:xfrm>
            <a:off x="437809" y="1049051"/>
            <a:ext cx="8248991" cy="4361149"/>
          </a:xfrm>
        </p:spPr>
        <p:txBody>
          <a:bodyPr>
            <a:noAutofit/>
          </a:bodyPr>
          <a:lstStyle/>
          <a:p>
            <a:pPr marL="0" indent="0" algn="just">
              <a:spcBef>
                <a:spcPts val="0"/>
              </a:spcBef>
              <a:spcAft>
                <a:spcPts val="1200"/>
              </a:spcAft>
              <a:buNone/>
              <a:defRPr/>
            </a:pPr>
            <a:r>
              <a:rPr lang="en-ZA" sz="2000" b="1" dirty="0"/>
              <a:t>Performance against planned DHET-specific </a:t>
            </a:r>
            <a:r>
              <a:rPr lang="en-ZA" sz="2000" b="1" dirty="0" smtClean="0"/>
              <a:t>targets</a:t>
            </a:r>
            <a:endParaRPr lang="en-ZA" sz="2000" b="1" dirty="0"/>
          </a:p>
          <a:p>
            <a:pPr>
              <a:spcBef>
                <a:spcPts val="0"/>
              </a:spcBef>
              <a:spcAft>
                <a:spcPts val="1200"/>
              </a:spcAft>
              <a:buFont typeface="Arial" panose="020B0604020202020204" pitchFamily="34" charset="0"/>
              <a:buChar char="•"/>
            </a:pPr>
            <a:r>
              <a:rPr lang="en-ZA" sz="2000" dirty="0"/>
              <a:t>All 8</a:t>
            </a:r>
            <a:r>
              <a:rPr lang="en-ZA" sz="2000" dirty="0" smtClean="0"/>
              <a:t> </a:t>
            </a:r>
            <a:r>
              <a:rPr lang="en-ZA" sz="2000" dirty="0"/>
              <a:t>planned </a:t>
            </a:r>
            <a:r>
              <a:rPr lang="en-ZA" sz="2000" b="1" dirty="0" smtClean="0"/>
              <a:t>DHET-specific targets </a:t>
            </a:r>
            <a:r>
              <a:rPr lang="en-ZA" sz="2000" dirty="0"/>
              <a:t>for the 2017/18 financial year were achieved as </a:t>
            </a:r>
            <a:r>
              <a:rPr lang="en-ZA" sz="2000" dirty="0" smtClean="0"/>
              <a:t>follows</a:t>
            </a:r>
            <a:r>
              <a:rPr lang="en-ZA" sz="2000" dirty="0"/>
              <a:t>:</a:t>
            </a:r>
          </a:p>
          <a:p>
            <a:pPr marL="717550" lvl="1" indent="-355600">
              <a:spcBef>
                <a:spcPts val="0"/>
              </a:spcBef>
              <a:spcAft>
                <a:spcPts val="1200"/>
              </a:spcAft>
              <a:buFont typeface="Courier New" panose="02070309020205020404" pitchFamily="49" charset="0"/>
              <a:buChar char="o"/>
            </a:pPr>
            <a:r>
              <a:rPr lang="en-GB" sz="2000" dirty="0" smtClean="0">
                <a:cs typeface="Arial" panose="020B0604020202020204" pitchFamily="34" charset="0"/>
              </a:rPr>
              <a:t>The National </a:t>
            </a:r>
            <a:r>
              <a:rPr lang="en-GB" sz="2000" dirty="0">
                <a:cs typeface="Arial" panose="020B0604020202020204" pitchFamily="34" charset="0"/>
              </a:rPr>
              <a:t>Skills Development </a:t>
            </a:r>
            <a:r>
              <a:rPr lang="en-GB" sz="2000" dirty="0" smtClean="0">
                <a:cs typeface="Arial" panose="020B0604020202020204" pitchFamily="34" charset="0"/>
              </a:rPr>
              <a:t>Plan </a:t>
            </a:r>
            <a:endParaRPr lang="en-GB" sz="2000" dirty="0">
              <a:cs typeface="Arial" panose="020B0604020202020204" pitchFamily="34" charset="0"/>
            </a:endParaRPr>
          </a:p>
          <a:p>
            <a:pPr marL="717550" lvl="1" indent="-355600">
              <a:spcBef>
                <a:spcPts val="0"/>
              </a:spcBef>
              <a:spcAft>
                <a:spcPts val="1200"/>
              </a:spcAft>
              <a:buFont typeface="Courier New" panose="02070309020205020404" pitchFamily="49" charset="0"/>
              <a:buChar char="o"/>
            </a:pPr>
            <a:r>
              <a:rPr lang="en-GB" sz="2000" dirty="0" smtClean="0">
                <a:cs typeface="Arial" panose="020B0604020202020204" pitchFamily="34" charset="0"/>
              </a:rPr>
              <a:t>Quarterly reports  </a:t>
            </a:r>
            <a:r>
              <a:rPr lang="en-GB" sz="2000" dirty="0">
                <a:cs typeface="Arial" panose="020B0604020202020204" pitchFamily="34" charset="0"/>
              </a:rPr>
              <a:t>on the implementation of </a:t>
            </a:r>
            <a:r>
              <a:rPr lang="en-GB" sz="2000" dirty="0" smtClean="0">
                <a:cs typeface="Arial" panose="020B0604020202020204" pitchFamily="34" charset="0"/>
              </a:rPr>
              <a:t>National Skills </a:t>
            </a:r>
            <a:r>
              <a:rPr lang="en-GB" sz="2000" dirty="0">
                <a:cs typeface="Arial" panose="020B0604020202020204" pitchFamily="34" charset="0"/>
              </a:rPr>
              <a:t>Development </a:t>
            </a:r>
            <a:r>
              <a:rPr lang="en-GB" sz="2000" dirty="0" smtClean="0">
                <a:cs typeface="Arial" panose="020B0604020202020204" pitchFamily="34" charset="0"/>
              </a:rPr>
              <a:t>Strategy</a:t>
            </a:r>
            <a:endParaRPr lang="en-GB" sz="2000" dirty="0">
              <a:cs typeface="Arial" panose="020B0604020202020204" pitchFamily="34" charset="0"/>
            </a:endParaRPr>
          </a:p>
          <a:p>
            <a:pPr marL="717550" lvl="1" indent="-355600">
              <a:spcBef>
                <a:spcPts val="0"/>
              </a:spcBef>
              <a:spcAft>
                <a:spcPts val="1200"/>
              </a:spcAft>
              <a:buFont typeface="Courier New" panose="02070309020205020404" pitchFamily="49" charset="0"/>
              <a:buChar char="o"/>
            </a:pPr>
            <a:r>
              <a:rPr lang="en-GB" sz="2000" dirty="0" smtClean="0">
                <a:cs typeface="Arial" panose="020B0604020202020204" pitchFamily="34" charset="0"/>
              </a:rPr>
              <a:t>A report on the governance of SETAs </a:t>
            </a:r>
          </a:p>
          <a:p>
            <a:pPr marL="717550" lvl="1" indent="-355600">
              <a:spcBef>
                <a:spcPts val="0"/>
              </a:spcBef>
              <a:spcAft>
                <a:spcPts val="1200"/>
              </a:spcAft>
              <a:buFont typeface="Courier New" panose="02070309020205020404" pitchFamily="49" charset="0"/>
              <a:buChar char="o"/>
            </a:pPr>
            <a:r>
              <a:rPr lang="en-US" sz="2000" dirty="0" smtClean="0">
                <a:cs typeface="Arial" panose="020B0604020202020204" pitchFamily="34" charset="0"/>
              </a:rPr>
              <a:t>A report security </a:t>
            </a:r>
            <a:r>
              <a:rPr lang="en-US" sz="2000" dirty="0">
                <a:cs typeface="Arial" panose="020B0604020202020204" pitchFamily="34" charset="0"/>
              </a:rPr>
              <a:t>infrastructure development </a:t>
            </a:r>
            <a:r>
              <a:rPr lang="en-US" sz="2000" dirty="0" smtClean="0">
                <a:cs typeface="Arial" panose="020B0604020202020204" pitchFamily="34" charset="0"/>
              </a:rPr>
              <a:t>at INDLELA</a:t>
            </a:r>
          </a:p>
          <a:p>
            <a:pPr marL="717550" lvl="1" indent="-355600">
              <a:spcBef>
                <a:spcPts val="0"/>
              </a:spcBef>
              <a:spcAft>
                <a:spcPts val="1200"/>
              </a:spcAft>
              <a:buFont typeface="Courier New" panose="02070309020205020404" pitchFamily="49" charset="0"/>
              <a:buChar char="o"/>
            </a:pPr>
            <a:r>
              <a:rPr lang="en-GB" sz="2000" dirty="0" smtClean="0">
                <a:cs typeface="Arial" panose="020B0604020202020204" pitchFamily="34" charset="0"/>
              </a:rPr>
              <a:t>Processing trade test applications within an average of 69 </a:t>
            </a:r>
            <a:r>
              <a:rPr lang="en-GB" sz="2000" dirty="0">
                <a:cs typeface="Arial" panose="020B0604020202020204" pitchFamily="34" charset="0"/>
              </a:rPr>
              <a:t>days </a:t>
            </a:r>
            <a:r>
              <a:rPr lang="en-GB" sz="2000" dirty="0" smtClean="0">
                <a:cs typeface="Arial" panose="020B0604020202020204" pitchFamily="34" charset="0"/>
              </a:rPr>
              <a:t>as compared to the planned 100 days (this is an improvement from </a:t>
            </a:r>
            <a:r>
              <a:rPr lang="en-GB" sz="2000" dirty="0" smtClean="0"/>
              <a:t>120 </a:t>
            </a:r>
            <a:r>
              <a:rPr lang="en-GB" sz="2000" dirty="0"/>
              <a:t>days in </a:t>
            </a:r>
            <a:r>
              <a:rPr lang="en-GB" sz="2000" dirty="0" smtClean="0"/>
              <a:t>2016/17)</a:t>
            </a:r>
            <a:endParaRPr lang="en-ZA" sz="2000" b="1" dirty="0"/>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23</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t>Programme 5: Skills Development </a:t>
            </a:r>
            <a:endParaRPr lang="en-ZA" sz="2400" b="1" dirty="0"/>
          </a:p>
        </p:txBody>
      </p:sp>
    </p:spTree>
    <p:extLst>
      <p:ext uri="{BB962C8B-B14F-4D97-AF65-F5344CB8AC3E}">
        <p14:creationId xmlns:p14="http://schemas.microsoft.com/office/powerpoint/2010/main" xmlns="" val="1010011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1259632" y="3789040"/>
            <a:ext cx="1008112" cy="2160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0</a:t>
            </a:r>
            <a:endParaRPr lang="en-ZA" dirty="0"/>
          </a:p>
        </p:txBody>
      </p:sp>
      <p:sp>
        <p:nvSpPr>
          <p:cNvPr id="23" name="Content Placeholder 2"/>
          <p:cNvSpPr>
            <a:spLocks noGrp="1"/>
          </p:cNvSpPr>
          <p:nvPr>
            <p:ph idx="1"/>
          </p:nvPr>
        </p:nvSpPr>
        <p:spPr>
          <a:xfrm>
            <a:off x="420080" y="1224415"/>
            <a:ext cx="8303840" cy="5129250"/>
          </a:xfrm>
        </p:spPr>
        <p:txBody>
          <a:bodyPr>
            <a:noAutofit/>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ZA" sz="2000" b="1" dirty="0"/>
          </a:p>
        </p:txBody>
      </p:sp>
      <p:graphicFrame>
        <p:nvGraphicFramePr>
          <p:cNvPr id="2" name="Table 1"/>
          <p:cNvGraphicFramePr>
            <a:graphicFrameLocks noGrp="1"/>
          </p:cNvGraphicFramePr>
          <p:nvPr>
            <p:extLst>
              <p:ext uri="{D42A27DB-BD31-4B8C-83A1-F6EECF244321}">
                <p14:modId xmlns:p14="http://schemas.microsoft.com/office/powerpoint/2010/main" xmlns="" val="239779607"/>
              </p:ext>
            </p:extLst>
          </p:nvPr>
        </p:nvGraphicFramePr>
        <p:xfrm>
          <a:off x="414776" y="1757022"/>
          <a:ext cx="8288957" cy="3785616"/>
        </p:xfrm>
        <a:graphic>
          <a:graphicData uri="http://schemas.openxmlformats.org/drawingml/2006/table">
            <a:tbl>
              <a:tblPr firstRow="1" firstCol="1" bandRow="1">
                <a:tableStyleId>{5940675A-B579-460E-94D1-54222C63F5DA}</a:tableStyleId>
              </a:tblPr>
              <a:tblGrid>
                <a:gridCol w="5291079">
                  <a:extLst>
                    <a:ext uri="{9D8B030D-6E8A-4147-A177-3AD203B41FA5}">
                      <a16:colId xmlns:a16="http://schemas.microsoft.com/office/drawing/2014/main" xmlns="" val="20000"/>
                    </a:ext>
                  </a:extLst>
                </a:gridCol>
                <a:gridCol w="1456945">
                  <a:extLst>
                    <a:ext uri="{9D8B030D-6E8A-4147-A177-3AD203B41FA5}">
                      <a16:colId xmlns:a16="http://schemas.microsoft.com/office/drawing/2014/main" xmlns="" val="20001"/>
                    </a:ext>
                  </a:extLst>
                </a:gridCol>
                <a:gridCol w="1540933">
                  <a:extLst>
                    <a:ext uri="{9D8B030D-6E8A-4147-A177-3AD203B41FA5}">
                      <a16:colId xmlns:a16="http://schemas.microsoft.com/office/drawing/2014/main" xmlns="" val="20002"/>
                    </a:ext>
                  </a:extLst>
                </a:gridCol>
              </a:tblGrid>
              <a:tr h="300378">
                <a:tc>
                  <a:txBody>
                    <a:bodyPr/>
                    <a:lstStyle/>
                    <a:p>
                      <a:pPr algn="ctr">
                        <a:lnSpc>
                          <a:spcPct val="115000"/>
                        </a:lnSpc>
                        <a:spcAft>
                          <a:spcPts val="0"/>
                        </a:spcAft>
                      </a:pPr>
                      <a:r>
                        <a:rPr lang="en-US" sz="1800" b="1" dirty="0" smtClean="0">
                          <a:effectLst/>
                          <a:latin typeface="+mn-lt"/>
                        </a:rPr>
                        <a:t>Performance indicator</a:t>
                      </a:r>
                      <a:endParaRPr lang="en-ZA" sz="1800" b="1"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ctr">
                        <a:lnSpc>
                          <a:spcPct val="115000"/>
                        </a:lnSpc>
                        <a:spcAft>
                          <a:spcPts val="0"/>
                        </a:spcAft>
                      </a:pPr>
                      <a:r>
                        <a:rPr lang="en-US" sz="1800" b="1" dirty="0" smtClean="0">
                          <a:effectLst/>
                          <a:latin typeface="+mn-lt"/>
                        </a:rPr>
                        <a:t>Target 2017/18</a:t>
                      </a:r>
                      <a:endParaRPr lang="en-ZA" sz="1800" b="1"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ctr">
                        <a:lnSpc>
                          <a:spcPct val="115000"/>
                        </a:lnSpc>
                        <a:spcAft>
                          <a:spcPts val="0"/>
                        </a:spcAft>
                      </a:pPr>
                      <a:r>
                        <a:rPr lang="en-US" sz="1800" b="1" dirty="0" smtClean="0">
                          <a:effectLst/>
                          <a:latin typeface="+mn-lt"/>
                        </a:rPr>
                        <a:t>Achievement </a:t>
                      </a:r>
                      <a:r>
                        <a:rPr lang="en-US" sz="1800" b="1" dirty="0">
                          <a:effectLst/>
                          <a:latin typeface="+mn-lt"/>
                        </a:rPr>
                        <a:t>2017/18</a:t>
                      </a:r>
                      <a:endParaRPr lang="en-ZA" sz="1800" b="1" dirty="0">
                        <a:effectLst/>
                        <a:latin typeface="+mn-lt"/>
                        <a:ea typeface="Calibri" panose="020F0502020204030204" pitchFamily="34" charset="0"/>
                        <a:cs typeface="Times New Roman" panose="02020603050405020304" pitchFamily="18" charset="0"/>
                      </a:endParaRPr>
                    </a:p>
                  </a:txBody>
                  <a:tcPr marL="39928" marR="39928" marT="0" marB="0" anchor="ctr"/>
                </a:tc>
                <a:extLst>
                  <a:ext uri="{0D108BD9-81ED-4DB2-BD59-A6C34878D82A}">
                    <a16:rowId xmlns:a16="http://schemas.microsoft.com/office/drawing/2014/main" xmlns="" val="10000"/>
                  </a:ext>
                </a:extLst>
              </a:tr>
              <a:tr h="215987">
                <a:tc>
                  <a:txBody>
                    <a:bodyPr/>
                    <a:lstStyle/>
                    <a:p>
                      <a:pPr marL="342900" indent="-342900" algn="l">
                        <a:lnSpc>
                          <a:spcPct val="115000"/>
                        </a:lnSpc>
                        <a:spcAft>
                          <a:spcPts val="0"/>
                        </a:spcAft>
                        <a:buFont typeface="+mj-lt"/>
                        <a:buAutoNum type="arabicPeriod"/>
                      </a:pPr>
                      <a:r>
                        <a:rPr lang="en-US" sz="1800" dirty="0" smtClean="0">
                          <a:effectLst/>
                          <a:latin typeface="+mn-lt"/>
                        </a:rPr>
                        <a:t>Number of work </a:t>
                      </a:r>
                      <a:r>
                        <a:rPr lang="en-US" sz="1800" dirty="0">
                          <a:effectLst/>
                          <a:latin typeface="+mn-lt"/>
                        </a:rPr>
                        <a:t>based learning opportunities </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r">
                        <a:lnSpc>
                          <a:spcPct val="115000"/>
                        </a:lnSpc>
                        <a:spcAft>
                          <a:spcPts val="0"/>
                        </a:spcAft>
                      </a:pPr>
                      <a:r>
                        <a:rPr lang="en-US" sz="1800" dirty="0">
                          <a:effectLst/>
                          <a:latin typeface="+mn-lt"/>
                        </a:rPr>
                        <a:t>130 000</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tc>
                <a:tc>
                  <a:txBody>
                    <a:bodyPr/>
                    <a:lstStyle/>
                    <a:p>
                      <a:pPr marL="0" algn="r" defTabSz="914400" rtl="0" eaLnBrk="1" latinLnBrk="0" hangingPunct="1">
                        <a:lnSpc>
                          <a:spcPct val="115000"/>
                        </a:lnSpc>
                        <a:spcAft>
                          <a:spcPts val="0"/>
                        </a:spcAft>
                      </a:pPr>
                      <a:r>
                        <a:rPr lang="en-ZA" sz="1800" b="1" kern="1200" dirty="0" smtClean="0">
                          <a:solidFill>
                            <a:srgbClr val="33CC33"/>
                          </a:solidFill>
                          <a:effectLst/>
                          <a:latin typeface="+mn-lt"/>
                          <a:ea typeface="+mn-ea"/>
                          <a:cs typeface="+mn-cs"/>
                        </a:rPr>
                        <a:t>162 659</a:t>
                      </a:r>
                      <a:endParaRPr lang="en-ZA" sz="1800" b="1" kern="1200" dirty="0">
                        <a:solidFill>
                          <a:srgbClr val="33CC33"/>
                        </a:solidFill>
                        <a:effectLst/>
                        <a:latin typeface="+mn-lt"/>
                        <a:ea typeface="+mn-ea"/>
                        <a:cs typeface="+mn-cs"/>
                      </a:endParaRPr>
                    </a:p>
                  </a:txBody>
                  <a:tcPr marL="39928" marR="39928" marT="0" marB="0"/>
                </a:tc>
                <a:extLst>
                  <a:ext uri="{0D108BD9-81ED-4DB2-BD59-A6C34878D82A}">
                    <a16:rowId xmlns:a16="http://schemas.microsoft.com/office/drawing/2014/main" xmlns="" val="10001"/>
                  </a:ext>
                </a:extLst>
              </a:tr>
              <a:tr h="215987">
                <a:tc>
                  <a:txBody>
                    <a:bodyPr/>
                    <a:lstStyle/>
                    <a:p>
                      <a:pPr marL="342900" indent="-342900" algn="l">
                        <a:lnSpc>
                          <a:spcPct val="115000"/>
                        </a:lnSpc>
                        <a:spcAft>
                          <a:spcPts val="0"/>
                        </a:spcAft>
                        <a:buFont typeface="+mj-lt"/>
                        <a:buAutoNum type="arabicPeriod" startAt="2"/>
                      </a:pPr>
                      <a:r>
                        <a:rPr lang="en-US" sz="1800" dirty="0" smtClean="0">
                          <a:effectLst/>
                          <a:latin typeface="+mn-lt"/>
                        </a:rPr>
                        <a:t>Number of new </a:t>
                      </a:r>
                      <a:r>
                        <a:rPr lang="en-US" sz="1800" dirty="0">
                          <a:effectLst/>
                          <a:latin typeface="+mn-lt"/>
                        </a:rPr>
                        <a:t>artisans qualified per annum </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r">
                        <a:lnSpc>
                          <a:spcPct val="115000"/>
                        </a:lnSpc>
                        <a:spcAft>
                          <a:spcPts val="0"/>
                        </a:spcAft>
                      </a:pPr>
                      <a:r>
                        <a:rPr lang="en-US" sz="1800" dirty="0">
                          <a:effectLst/>
                          <a:latin typeface="+mn-lt"/>
                        </a:rPr>
                        <a:t>21 110</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tc>
                <a:tc>
                  <a:txBody>
                    <a:bodyPr/>
                    <a:lstStyle/>
                    <a:p>
                      <a:pPr marL="0" algn="r" defTabSz="914400" rtl="0" eaLnBrk="1" latinLnBrk="0" hangingPunct="1">
                        <a:lnSpc>
                          <a:spcPct val="115000"/>
                        </a:lnSpc>
                        <a:spcAft>
                          <a:spcPts val="0"/>
                        </a:spcAft>
                      </a:pPr>
                      <a:r>
                        <a:rPr lang="en-US" sz="1800" b="1" kern="1200" dirty="0" smtClean="0">
                          <a:solidFill>
                            <a:srgbClr val="33CC33"/>
                          </a:solidFill>
                          <a:effectLst/>
                          <a:latin typeface="+mn-lt"/>
                          <a:ea typeface="+mn-ea"/>
                          <a:cs typeface="+mn-cs"/>
                        </a:rPr>
                        <a:t>21 151</a:t>
                      </a:r>
                      <a:endParaRPr lang="en-ZA" sz="1800" b="1" kern="1200" dirty="0">
                        <a:solidFill>
                          <a:srgbClr val="33CC33"/>
                        </a:solidFill>
                        <a:effectLst/>
                        <a:latin typeface="+mn-lt"/>
                        <a:ea typeface="+mn-ea"/>
                        <a:cs typeface="+mn-cs"/>
                      </a:endParaRPr>
                    </a:p>
                  </a:txBody>
                  <a:tcPr marL="39928" marR="39928" marT="0" marB="0"/>
                </a:tc>
                <a:extLst>
                  <a:ext uri="{0D108BD9-81ED-4DB2-BD59-A6C34878D82A}">
                    <a16:rowId xmlns:a16="http://schemas.microsoft.com/office/drawing/2014/main" xmlns="" val="10002"/>
                  </a:ext>
                </a:extLst>
              </a:tr>
              <a:tr h="88519">
                <a:tc>
                  <a:txBody>
                    <a:bodyPr/>
                    <a:lstStyle/>
                    <a:p>
                      <a:pPr marL="342900" indent="-342900" algn="l">
                        <a:lnSpc>
                          <a:spcPct val="115000"/>
                        </a:lnSpc>
                        <a:spcAft>
                          <a:spcPts val="0"/>
                        </a:spcAft>
                        <a:buFont typeface="+mj-lt"/>
                        <a:buAutoNum type="arabicPeriod" startAt="3"/>
                      </a:pPr>
                      <a:r>
                        <a:rPr lang="en-US" sz="1800" dirty="0" smtClean="0">
                          <a:effectLst/>
                          <a:latin typeface="+mn-lt"/>
                        </a:rPr>
                        <a:t>Number</a:t>
                      </a:r>
                      <a:r>
                        <a:rPr lang="en-US" sz="1800" baseline="0" dirty="0" smtClean="0">
                          <a:effectLst/>
                          <a:latin typeface="+mn-lt"/>
                        </a:rPr>
                        <a:t> of n</a:t>
                      </a:r>
                      <a:r>
                        <a:rPr lang="en-US" sz="1800" dirty="0" smtClean="0">
                          <a:effectLst/>
                          <a:latin typeface="+mn-lt"/>
                        </a:rPr>
                        <a:t>ew </a:t>
                      </a:r>
                      <a:r>
                        <a:rPr lang="en-US" sz="1800" dirty="0">
                          <a:effectLst/>
                          <a:latin typeface="+mn-lt"/>
                        </a:rPr>
                        <a:t>artisan learners registered nationally per annum </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r">
                        <a:lnSpc>
                          <a:spcPct val="115000"/>
                        </a:lnSpc>
                        <a:spcAft>
                          <a:spcPts val="0"/>
                        </a:spcAft>
                      </a:pPr>
                      <a:r>
                        <a:rPr lang="en-US" sz="1800" dirty="0">
                          <a:effectLst/>
                          <a:latin typeface="+mn-lt"/>
                        </a:rPr>
                        <a:t>27 750</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tc>
                <a:tc>
                  <a:txBody>
                    <a:bodyPr/>
                    <a:lstStyle/>
                    <a:p>
                      <a:pPr marL="0" algn="r" defTabSz="914400" rtl="0" eaLnBrk="1" latinLnBrk="0" hangingPunct="1">
                        <a:lnSpc>
                          <a:spcPct val="115000"/>
                        </a:lnSpc>
                        <a:spcAft>
                          <a:spcPts val="0"/>
                        </a:spcAft>
                      </a:pPr>
                      <a:r>
                        <a:rPr lang="en-US" sz="1800" b="1" kern="1200" dirty="0" smtClean="0">
                          <a:solidFill>
                            <a:srgbClr val="33CC33"/>
                          </a:solidFill>
                          <a:effectLst/>
                          <a:latin typeface="+mn-lt"/>
                          <a:ea typeface="+mn-ea"/>
                          <a:cs typeface="+mn-cs"/>
                        </a:rPr>
                        <a:t>32 330</a:t>
                      </a:r>
                      <a:endParaRPr lang="en-ZA" sz="1800" b="1" kern="1200" dirty="0">
                        <a:solidFill>
                          <a:srgbClr val="33CC33"/>
                        </a:solidFill>
                        <a:effectLst/>
                        <a:latin typeface="+mn-lt"/>
                        <a:ea typeface="+mn-ea"/>
                        <a:cs typeface="+mn-cs"/>
                      </a:endParaRPr>
                    </a:p>
                  </a:txBody>
                  <a:tcPr marL="39928" marR="39928" marT="0" marB="0"/>
                </a:tc>
                <a:extLst>
                  <a:ext uri="{0D108BD9-81ED-4DB2-BD59-A6C34878D82A}">
                    <a16:rowId xmlns:a16="http://schemas.microsoft.com/office/drawing/2014/main" xmlns="" val="10003"/>
                  </a:ext>
                </a:extLst>
              </a:tr>
              <a:tr h="143640">
                <a:tc>
                  <a:txBody>
                    <a:bodyPr/>
                    <a:lstStyle/>
                    <a:p>
                      <a:pPr marL="342900" indent="-342900" algn="l">
                        <a:lnSpc>
                          <a:spcPct val="115000"/>
                        </a:lnSpc>
                        <a:spcAft>
                          <a:spcPts val="0"/>
                        </a:spcAft>
                        <a:buFont typeface="+mj-lt"/>
                        <a:buAutoNum type="arabicPeriod" startAt="4"/>
                      </a:pPr>
                      <a:r>
                        <a:rPr lang="en-US" sz="1800" dirty="0">
                          <a:effectLst/>
                          <a:latin typeface="+mn-lt"/>
                        </a:rPr>
                        <a:t>National Artisan Learners Trade Test pass rate (including INDLELA)</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r">
                        <a:lnSpc>
                          <a:spcPct val="115000"/>
                        </a:lnSpc>
                        <a:spcAft>
                          <a:spcPts val="0"/>
                        </a:spcAft>
                      </a:pPr>
                      <a:r>
                        <a:rPr lang="en-US" sz="1800" dirty="0">
                          <a:effectLst/>
                          <a:latin typeface="+mn-lt"/>
                        </a:rPr>
                        <a:t>58%</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tc>
                <a:tc>
                  <a:txBody>
                    <a:bodyPr/>
                    <a:lstStyle/>
                    <a:p>
                      <a:pPr marL="0" algn="r" defTabSz="914400" rtl="0" eaLnBrk="1" latinLnBrk="0" hangingPunct="1">
                        <a:lnSpc>
                          <a:spcPct val="115000"/>
                        </a:lnSpc>
                        <a:spcAft>
                          <a:spcPts val="0"/>
                        </a:spcAft>
                      </a:pPr>
                      <a:r>
                        <a:rPr lang="en-US" sz="1800" b="1" kern="1200" dirty="0" smtClean="0">
                          <a:solidFill>
                            <a:srgbClr val="FF0000"/>
                          </a:solidFill>
                          <a:effectLst/>
                          <a:latin typeface="+mn-lt"/>
                          <a:ea typeface="+mn-ea"/>
                          <a:cs typeface="+mn-cs"/>
                        </a:rPr>
                        <a:t>54%</a:t>
                      </a:r>
                      <a:endParaRPr lang="en-ZA" sz="1800" b="1" kern="1200" dirty="0">
                        <a:solidFill>
                          <a:srgbClr val="FF0000"/>
                        </a:solidFill>
                        <a:effectLst/>
                        <a:latin typeface="+mn-lt"/>
                        <a:ea typeface="+mn-ea"/>
                        <a:cs typeface="+mn-cs"/>
                      </a:endParaRPr>
                    </a:p>
                  </a:txBody>
                  <a:tcPr marL="39928" marR="39928" marT="0" marB="0"/>
                </a:tc>
                <a:extLst>
                  <a:ext uri="{0D108BD9-81ED-4DB2-BD59-A6C34878D82A}">
                    <a16:rowId xmlns:a16="http://schemas.microsoft.com/office/drawing/2014/main" xmlns="" val="10004"/>
                  </a:ext>
                </a:extLst>
              </a:tr>
              <a:tr h="292030">
                <a:tc>
                  <a:txBody>
                    <a:bodyPr/>
                    <a:lstStyle/>
                    <a:p>
                      <a:pPr marL="342900" indent="-342900" algn="l">
                        <a:lnSpc>
                          <a:spcPct val="115000"/>
                        </a:lnSpc>
                        <a:spcAft>
                          <a:spcPts val="0"/>
                        </a:spcAft>
                        <a:buFont typeface="+mj-lt"/>
                        <a:buAutoNum type="arabicPeriod" startAt="5"/>
                      </a:pPr>
                      <a:r>
                        <a:rPr lang="en-US" sz="1800" dirty="0" smtClean="0">
                          <a:effectLst/>
                          <a:latin typeface="+mn-lt"/>
                        </a:rPr>
                        <a:t>Percentage</a:t>
                      </a:r>
                      <a:r>
                        <a:rPr lang="en-US" sz="1800" baseline="0" dirty="0" smtClean="0">
                          <a:effectLst/>
                          <a:latin typeface="+mn-lt"/>
                        </a:rPr>
                        <a:t> of n</a:t>
                      </a:r>
                      <a:r>
                        <a:rPr lang="en-US" sz="1800" dirty="0" smtClean="0">
                          <a:effectLst/>
                          <a:latin typeface="+mn-lt"/>
                        </a:rPr>
                        <a:t>ational </a:t>
                      </a:r>
                      <a:r>
                        <a:rPr lang="en-US" sz="1800" dirty="0">
                          <a:effectLst/>
                          <a:latin typeface="+mn-lt"/>
                        </a:rPr>
                        <a:t>artisan learners </a:t>
                      </a:r>
                      <a:r>
                        <a:rPr lang="en-US" sz="1800" dirty="0" smtClean="0">
                          <a:effectLst/>
                          <a:latin typeface="+mn-lt"/>
                        </a:rPr>
                        <a:t>who are employed </a:t>
                      </a:r>
                      <a:r>
                        <a:rPr lang="en-US" sz="1800" dirty="0">
                          <a:effectLst/>
                          <a:latin typeface="+mn-lt"/>
                        </a:rPr>
                        <a:t>or self-employed </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r">
                        <a:lnSpc>
                          <a:spcPct val="115000"/>
                        </a:lnSpc>
                        <a:spcAft>
                          <a:spcPts val="0"/>
                        </a:spcAft>
                      </a:pPr>
                      <a:r>
                        <a:rPr lang="en-US" sz="1800" dirty="0">
                          <a:effectLst/>
                          <a:latin typeface="+mn-lt"/>
                        </a:rPr>
                        <a:t>60%</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tc>
                <a:tc>
                  <a:txBody>
                    <a:bodyPr/>
                    <a:lstStyle/>
                    <a:p>
                      <a:pPr marL="0" algn="r" defTabSz="914400" rtl="0" eaLnBrk="1" latinLnBrk="0" hangingPunct="1">
                        <a:lnSpc>
                          <a:spcPct val="115000"/>
                        </a:lnSpc>
                        <a:spcAft>
                          <a:spcPts val="0"/>
                        </a:spcAft>
                      </a:pPr>
                      <a:r>
                        <a:rPr lang="en-US" sz="1800" b="1" kern="1200" dirty="0">
                          <a:solidFill>
                            <a:srgbClr val="33CC33"/>
                          </a:solidFill>
                          <a:effectLst/>
                          <a:latin typeface="+mn-lt"/>
                          <a:ea typeface="+mn-ea"/>
                          <a:cs typeface="+mn-cs"/>
                        </a:rPr>
                        <a:t>60%</a:t>
                      </a:r>
                      <a:endParaRPr lang="en-ZA" sz="1800" b="1" kern="1200" dirty="0">
                        <a:solidFill>
                          <a:srgbClr val="33CC33"/>
                        </a:solidFill>
                        <a:effectLst/>
                        <a:latin typeface="+mn-lt"/>
                        <a:ea typeface="+mn-ea"/>
                        <a:cs typeface="+mn-cs"/>
                      </a:endParaRPr>
                    </a:p>
                    <a:p>
                      <a:pPr marL="0" algn="r" defTabSz="914400" rtl="0" eaLnBrk="1" latinLnBrk="0" hangingPunct="1">
                        <a:lnSpc>
                          <a:spcPct val="115000"/>
                        </a:lnSpc>
                        <a:spcAft>
                          <a:spcPts val="0"/>
                        </a:spcAft>
                      </a:pPr>
                      <a:r>
                        <a:rPr lang="en-US" sz="1800" b="1" kern="1200" dirty="0">
                          <a:solidFill>
                            <a:srgbClr val="33CC33"/>
                          </a:solidFill>
                          <a:effectLst/>
                          <a:latin typeface="+mn-lt"/>
                          <a:ea typeface="+mn-ea"/>
                          <a:cs typeface="+mn-cs"/>
                        </a:rPr>
                        <a:t> </a:t>
                      </a:r>
                      <a:endParaRPr lang="en-ZA" sz="1800" b="1" kern="1200" dirty="0">
                        <a:solidFill>
                          <a:srgbClr val="33CC33"/>
                        </a:solidFill>
                        <a:effectLst/>
                        <a:latin typeface="+mn-lt"/>
                        <a:ea typeface="+mn-ea"/>
                        <a:cs typeface="+mn-cs"/>
                      </a:endParaRPr>
                    </a:p>
                  </a:txBody>
                  <a:tcPr marL="39928" marR="39928" marT="0" marB="0"/>
                </a:tc>
                <a:extLst>
                  <a:ext uri="{0D108BD9-81ED-4DB2-BD59-A6C34878D82A}">
                    <a16:rowId xmlns:a16="http://schemas.microsoft.com/office/drawing/2014/main" xmlns="" val="10005"/>
                  </a:ext>
                </a:extLst>
              </a:tr>
              <a:tr h="575966">
                <a:tc>
                  <a:txBody>
                    <a:bodyPr/>
                    <a:lstStyle/>
                    <a:p>
                      <a:pPr marL="342900" indent="-342900" algn="l">
                        <a:lnSpc>
                          <a:spcPct val="115000"/>
                        </a:lnSpc>
                        <a:spcAft>
                          <a:spcPts val="0"/>
                        </a:spcAft>
                        <a:buFont typeface="+mj-lt"/>
                        <a:buAutoNum type="arabicPeriod" startAt="6"/>
                      </a:pPr>
                      <a:r>
                        <a:rPr lang="en-US" sz="1800" dirty="0">
                          <a:effectLst/>
                          <a:latin typeface="+mn-lt"/>
                        </a:rPr>
                        <a:t>Proportion of SETAs meeting standards of good governance (%)</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r">
                        <a:lnSpc>
                          <a:spcPct val="115000"/>
                        </a:lnSpc>
                        <a:spcAft>
                          <a:spcPts val="0"/>
                        </a:spcAft>
                      </a:pPr>
                      <a:r>
                        <a:rPr lang="en-US" sz="1800" dirty="0">
                          <a:effectLst/>
                          <a:latin typeface="+mn-lt"/>
                        </a:rPr>
                        <a:t>60%</a:t>
                      </a:r>
                      <a:endParaRPr lang="en-ZA" sz="1800" dirty="0">
                        <a:effectLst/>
                        <a:latin typeface="+mn-lt"/>
                        <a:ea typeface="Calibri" panose="020F0502020204030204" pitchFamily="34" charset="0"/>
                        <a:cs typeface="Times New Roman" panose="02020603050405020304" pitchFamily="18" charset="0"/>
                      </a:endParaRPr>
                    </a:p>
                  </a:txBody>
                  <a:tcPr marL="39928" marR="39928" marT="0" marB="0"/>
                </a:tc>
                <a:tc>
                  <a:txBody>
                    <a:bodyPr/>
                    <a:lstStyle/>
                    <a:p>
                      <a:pPr marL="0" algn="r" defTabSz="914400" rtl="0" eaLnBrk="1" latinLnBrk="0" hangingPunct="1">
                        <a:lnSpc>
                          <a:spcPct val="115000"/>
                        </a:lnSpc>
                        <a:spcAft>
                          <a:spcPts val="0"/>
                        </a:spcAft>
                      </a:pPr>
                      <a:r>
                        <a:rPr lang="en-US" sz="1800" b="1" kern="1200" dirty="0">
                          <a:solidFill>
                            <a:srgbClr val="33CC33"/>
                          </a:solidFill>
                          <a:effectLst/>
                          <a:latin typeface="+mn-lt"/>
                          <a:ea typeface="+mn-ea"/>
                          <a:cs typeface="+mn-cs"/>
                        </a:rPr>
                        <a:t>100%</a:t>
                      </a:r>
                      <a:endParaRPr lang="en-ZA" sz="1800" b="1" kern="1200" dirty="0">
                        <a:solidFill>
                          <a:srgbClr val="33CC33"/>
                        </a:solidFill>
                        <a:effectLst/>
                        <a:latin typeface="+mn-lt"/>
                        <a:ea typeface="+mn-ea"/>
                        <a:cs typeface="+mn-cs"/>
                      </a:endParaRPr>
                    </a:p>
                    <a:p>
                      <a:pPr marL="0" algn="r" defTabSz="914400" rtl="0" eaLnBrk="1" latinLnBrk="0" hangingPunct="1">
                        <a:lnSpc>
                          <a:spcPct val="115000"/>
                        </a:lnSpc>
                        <a:spcAft>
                          <a:spcPts val="0"/>
                        </a:spcAft>
                      </a:pPr>
                      <a:r>
                        <a:rPr lang="en-US" sz="1800" b="1" kern="1200" dirty="0">
                          <a:solidFill>
                            <a:srgbClr val="33CC33"/>
                          </a:solidFill>
                          <a:effectLst/>
                          <a:latin typeface="+mn-lt"/>
                          <a:ea typeface="+mn-ea"/>
                          <a:cs typeface="+mn-cs"/>
                        </a:rPr>
                        <a:t> </a:t>
                      </a:r>
                      <a:endParaRPr lang="en-ZA" sz="1800" b="1" kern="1200" dirty="0">
                        <a:solidFill>
                          <a:srgbClr val="33CC33"/>
                        </a:solidFill>
                        <a:effectLst/>
                        <a:latin typeface="+mn-lt"/>
                        <a:ea typeface="+mn-ea"/>
                        <a:cs typeface="+mn-cs"/>
                      </a:endParaRPr>
                    </a:p>
                  </a:txBody>
                  <a:tcPr marL="39928" marR="39928" marT="0" marB="0"/>
                </a:tc>
                <a:extLst>
                  <a:ext uri="{0D108BD9-81ED-4DB2-BD59-A6C34878D82A}">
                    <a16:rowId xmlns:a16="http://schemas.microsoft.com/office/drawing/2014/main" xmlns="" val="10006"/>
                  </a:ext>
                </a:extLst>
              </a:tr>
            </a:tbl>
          </a:graphicData>
        </a:graphic>
      </p:graphicFrame>
      <p:sp>
        <p:nvSpPr>
          <p:cNvPr id="3" name="Rectangle 2"/>
          <p:cNvSpPr/>
          <p:nvPr/>
        </p:nvSpPr>
        <p:spPr>
          <a:xfrm>
            <a:off x="414777" y="990872"/>
            <a:ext cx="8309144" cy="1036417"/>
          </a:xfrm>
          <a:prstGeom prst="rect">
            <a:avLst/>
          </a:prstGeom>
        </p:spPr>
        <p:txBody>
          <a:bodyPr wrap="square">
            <a:spAutoFit/>
          </a:bodyPr>
          <a:lstStyle/>
          <a:p>
            <a:pPr marL="342900" indent="-342900">
              <a:buFont typeface="Arial" panose="020B0604020202020204" pitchFamily="34" charset="0"/>
              <a:buChar char="•"/>
            </a:pPr>
            <a:r>
              <a:rPr lang="en-GB" sz="2000" dirty="0">
                <a:latin typeface="+mn-lt"/>
                <a:cs typeface="Arial" panose="020B0604020202020204" pitchFamily="34" charset="0"/>
              </a:rPr>
              <a:t>5</a:t>
            </a:r>
            <a:r>
              <a:rPr lang="en-GB" sz="2000" dirty="0" smtClean="0">
                <a:latin typeface="+mn-lt"/>
                <a:cs typeface="Arial" panose="020B0604020202020204" pitchFamily="34" charset="0"/>
              </a:rPr>
              <a:t> (83%) of 6 targets in the skills development system were achieved during the 2017/18 financial year</a:t>
            </a:r>
            <a:endParaRPr lang="en-GB" sz="2000" dirty="0">
              <a:latin typeface="+mn-lt"/>
              <a:cs typeface="Arial" panose="020B0604020202020204" pitchFamily="34" charset="0"/>
            </a:endParaRPr>
          </a:p>
        </p:txBody>
      </p:sp>
      <p:sp>
        <p:nvSpPr>
          <p:cNvPr id="13"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24</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t>Programme 5: Skills Development </a:t>
            </a:r>
            <a:endParaRPr lang="en-ZA" sz="2400" b="1" dirty="0"/>
          </a:p>
        </p:txBody>
      </p:sp>
    </p:spTree>
    <p:extLst>
      <p:ext uri="{BB962C8B-B14F-4D97-AF65-F5344CB8AC3E}">
        <p14:creationId xmlns:p14="http://schemas.microsoft.com/office/powerpoint/2010/main" xmlns="" val="2909023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graphicFrame>
        <p:nvGraphicFramePr>
          <p:cNvPr id="10" name="Table 9"/>
          <p:cNvGraphicFramePr>
            <a:graphicFrameLocks noGrp="1"/>
          </p:cNvGraphicFramePr>
          <p:nvPr>
            <p:extLst>
              <p:ext uri="{D42A27DB-BD31-4B8C-83A1-F6EECF244321}">
                <p14:modId xmlns:p14="http://schemas.microsoft.com/office/powerpoint/2010/main" xmlns="" val="2968319381"/>
              </p:ext>
            </p:extLst>
          </p:nvPr>
        </p:nvGraphicFramePr>
        <p:xfrm>
          <a:off x="414776" y="1025893"/>
          <a:ext cx="8288956" cy="2316480"/>
        </p:xfrm>
        <a:graphic>
          <a:graphicData uri="http://schemas.openxmlformats.org/drawingml/2006/table">
            <a:tbl>
              <a:tblPr firstRow="1" bandRow="1">
                <a:tableStyleId>{5940675A-B579-460E-94D1-54222C63F5DA}</a:tableStyleId>
              </a:tblPr>
              <a:tblGrid>
                <a:gridCol w="3285933">
                  <a:extLst>
                    <a:ext uri="{9D8B030D-6E8A-4147-A177-3AD203B41FA5}">
                      <a16:colId xmlns:a16="http://schemas.microsoft.com/office/drawing/2014/main" xmlns="" val="20000"/>
                    </a:ext>
                  </a:extLst>
                </a:gridCol>
                <a:gridCol w="5003023">
                  <a:extLst>
                    <a:ext uri="{9D8B030D-6E8A-4147-A177-3AD203B41FA5}">
                      <a16:colId xmlns:a16="http://schemas.microsoft.com/office/drawing/2014/main" xmlns="" val="20001"/>
                    </a:ext>
                  </a:extLst>
                </a:gridCol>
              </a:tblGrid>
              <a:tr h="193307">
                <a:tc>
                  <a:txBody>
                    <a:bodyPr/>
                    <a:lstStyle/>
                    <a:p>
                      <a:pPr algn="ctr"/>
                      <a:r>
                        <a:rPr lang="en-ZA" sz="2000" b="1" dirty="0" smtClean="0"/>
                        <a:t>Performance Indicator </a:t>
                      </a:r>
                      <a:endParaRPr lang="en-ZA"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000" b="1" dirty="0" smtClean="0"/>
                        <a:t>Reasons for under performance</a:t>
                      </a:r>
                      <a:endParaRPr lang="en-ZA" sz="2000" b="1" dirty="0"/>
                    </a:p>
                  </a:txBody>
                  <a:tcPr/>
                </a:tc>
                <a:extLst>
                  <a:ext uri="{0D108BD9-81ED-4DB2-BD59-A6C34878D82A}">
                    <a16:rowId xmlns:a16="http://schemas.microsoft.com/office/drawing/2014/main" xmlns="" val="10000"/>
                  </a:ext>
                </a:extLst>
              </a:tr>
              <a:tr h="557099">
                <a:tc>
                  <a:txBody>
                    <a:bodyPr/>
                    <a:lstStyle/>
                    <a:p>
                      <a:r>
                        <a:rPr lang="en-ZA" sz="2000" dirty="0" smtClean="0"/>
                        <a:t>National artisan learners trade test pass rate  (including INDLELA)</a:t>
                      </a:r>
                      <a:endParaRPr lang="en-ZA"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kern="1200" dirty="0" smtClean="0">
                          <a:solidFill>
                            <a:schemeClr val="tx1"/>
                          </a:solidFill>
                          <a:latin typeface="+mn-lt"/>
                          <a:ea typeface="+mn-ea"/>
                          <a:cs typeface="+mn-cs"/>
                        </a:rPr>
                        <a:t>INDLELA  also tests a lot of self-funding</a:t>
                      </a:r>
                      <a:r>
                        <a:rPr lang="en-ZA" sz="2000" kern="1200" baseline="0" dirty="0" smtClean="0">
                          <a:solidFill>
                            <a:schemeClr val="tx1"/>
                          </a:solidFill>
                          <a:latin typeface="+mn-lt"/>
                          <a:ea typeface="+mn-ea"/>
                          <a:cs typeface="+mn-cs"/>
                        </a:rPr>
                        <a:t> candidates who broadly do not have sufficient workplace training experience as compared to those who go through formal SETAs or industry artisan training programmes</a:t>
                      </a:r>
                      <a:endParaRPr lang="en-ZA" sz="2000" kern="1200" dirty="0" smtClean="0">
                        <a:solidFill>
                          <a:schemeClr val="tx1"/>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sp>
        <p:nvSpPr>
          <p:cNvPr id="12"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25</a:t>
            </a:fld>
            <a:endParaRPr lang="en-US" altLang="en-US" sz="1600" b="1" dirty="0"/>
          </a:p>
        </p:txBody>
      </p:sp>
      <p:sp>
        <p:nvSpPr>
          <p:cNvPr id="13" name="TextBox 12"/>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400" b="1" dirty="0">
                <a:solidFill>
                  <a:schemeClr val="bg1"/>
                </a:solidFill>
              </a:rPr>
              <a:t>Reasons for underperformance on system targets </a:t>
            </a:r>
          </a:p>
        </p:txBody>
      </p:sp>
    </p:spTree>
    <p:extLst>
      <p:ext uri="{BB962C8B-B14F-4D97-AF65-F5344CB8AC3E}">
        <p14:creationId xmlns:p14="http://schemas.microsoft.com/office/powerpoint/2010/main" xmlns="" val="2813448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Content Placeholder 2"/>
          <p:cNvSpPr txBox="1">
            <a:spLocks/>
          </p:cNvSpPr>
          <p:nvPr/>
        </p:nvSpPr>
        <p:spPr bwMode="auto">
          <a:xfrm>
            <a:off x="414776" y="1033320"/>
            <a:ext cx="8288956" cy="4300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0"/>
              </a:spcBef>
              <a:spcAft>
                <a:spcPts val="1200"/>
              </a:spcAft>
              <a:buNone/>
              <a:defRPr/>
            </a:pPr>
            <a:r>
              <a:rPr lang="en-US" sz="2000" dirty="0">
                <a:cs typeface="Arial" pitchFamily="34" charset="0"/>
              </a:rPr>
              <a:t>The </a:t>
            </a:r>
            <a:r>
              <a:rPr lang="en-US" sz="2000" b="1" i="1" dirty="0">
                <a:cs typeface="Arial" pitchFamily="34" charset="0"/>
              </a:rPr>
              <a:t>purpose</a:t>
            </a:r>
            <a:r>
              <a:rPr lang="en-US" sz="2000" dirty="0">
                <a:cs typeface="Arial" pitchFamily="34" charset="0"/>
              </a:rPr>
              <a:t> of </a:t>
            </a:r>
            <a:r>
              <a:rPr lang="en-US" sz="2000" dirty="0" smtClean="0">
                <a:cs typeface="Arial" pitchFamily="34" charset="0"/>
              </a:rPr>
              <a:t>this </a:t>
            </a:r>
            <a:r>
              <a:rPr lang="en-US" sz="2000" dirty="0">
                <a:cs typeface="Arial" pitchFamily="34" charset="0"/>
              </a:rPr>
              <a:t>programme is to </a:t>
            </a:r>
            <a:r>
              <a:rPr lang="en-GB" sz="2000" dirty="0"/>
              <a:t>plan, develop, implement, monitor, maintain and evaluate national policy, programme assessment practices and systems for Community Education and Training</a:t>
            </a:r>
          </a:p>
          <a:p>
            <a:pPr marL="0" indent="0">
              <a:spcBef>
                <a:spcPts val="0"/>
              </a:spcBef>
              <a:spcAft>
                <a:spcPts val="1200"/>
              </a:spcAft>
              <a:buFontTx/>
              <a:buNone/>
            </a:pPr>
            <a:r>
              <a:rPr lang="en-ZA" sz="2000" kern="0" dirty="0" smtClean="0"/>
              <a:t>Its focus for the year under review was on: </a:t>
            </a:r>
          </a:p>
          <a:p>
            <a:pPr>
              <a:spcBef>
                <a:spcPts val="0"/>
              </a:spcBef>
              <a:spcAft>
                <a:spcPts val="1200"/>
              </a:spcAft>
            </a:pPr>
            <a:r>
              <a:rPr lang="en-GB" sz="2000" dirty="0" smtClean="0"/>
              <a:t>Developing a service delivery model for the CET college system </a:t>
            </a:r>
          </a:p>
          <a:p>
            <a:pPr>
              <a:spcBef>
                <a:spcPts val="0"/>
              </a:spcBef>
              <a:spcAft>
                <a:spcPts val="1200"/>
              </a:spcAft>
            </a:pPr>
            <a:r>
              <a:rPr lang="en-GB" sz="2000" dirty="0" smtClean="0"/>
              <a:t>Developing a funding Framework for the CET college system </a:t>
            </a:r>
          </a:p>
          <a:p>
            <a:pPr>
              <a:spcBef>
                <a:spcPts val="0"/>
              </a:spcBef>
              <a:spcAft>
                <a:spcPts val="1200"/>
              </a:spcAft>
            </a:pPr>
            <a:r>
              <a:rPr lang="en-GB" sz="2000" dirty="0" smtClean="0"/>
              <a:t>Reporting on teaching </a:t>
            </a:r>
            <a:r>
              <a:rPr lang="en-GB" sz="2000" dirty="0"/>
              <a:t>and </a:t>
            </a:r>
            <a:r>
              <a:rPr lang="en-GB" sz="2000" dirty="0" smtClean="0"/>
              <a:t>learning in CET colleges </a:t>
            </a:r>
          </a:p>
          <a:p>
            <a:pPr>
              <a:spcBef>
                <a:spcPts val="0"/>
              </a:spcBef>
              <a:spcAft>
                <a:spcPts val="1200"/>
              </a:spcAft>
            </a:pPr>
            <a:r>
              <a:rPr lang="en-GB" sz="2000" dirty="0" smtClean="0"/>
              <a:t>Policy framework for reporting by CET </a:t>
            </a:r>
            <a:r>
              <a:rPr lang="en-GB" sz="2000" dirty="0"/>
              <a:t>colleges </a:t>
            </a:r>
            <a:endParaRPr lang="en-GB" sz="2000" dirty="0" smtClean="0"/>
          </a:p>
          <a:p>
            <a:pPr>
              <a:spcBef>
                <a:spcPts val="0"/>
              </a:spcBef>
              <a:spcAft>
                <a:spcPts val="1200"/>
              </a:spcAft>
            </a:pPr>
            <a:r>
              <a:rPr lang="en-GB" sz="2000" dirty="0"/>
              <a:t>M</a:t>
            </a:r>
            <a:r>
              <a:rPr lang="en-GB" sz="2000" dirty="0" smtClean="0"/>
              <a:t>onitoring and reporting on the CET college system performance </a:t>
            </a:r>
          </a:p>
          <a:p>
            <a:pPr marL="0" indent="0">
              <a:spcBef>
                <a:spcPts val="0"/>
              </a:spcBef>
              <a:spcAft>
                <a:spcPts val="1200"/>
              </a:spcAft>
              <a:buNone/>
            </a:pPr>
            <a:r>
              <a:rPr lang="en-GB" sz="2000" b="1" kern="0" dirty="0" smtClean="0"/>
              <a:t>  All six outputs/targets were achieved as planned </a:t>
            </a:r>
            <a:endParaRPr lang="en-ZA" sz="2000" b="1" kern="0" dirty="0"/>
          </a:p>
        </p:txBody>
      </p:sp>
      <p:sp>
        <p:nvSpPr>
          <p:cNvPr id="10"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26</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400" b="1" dirty="0">
                <a:solidFill>
                  <a:prstClr val="white"/>
                </a:solidFill>
                <a:cs typeface="Calibri" pitchFamily="34" charset="0"/>
              </a:rPr>
              <a:t>Programme 6: CET</a:t>
            </a:r>
          </a:p>
        </p:txBody>
      </p:sp>
    </p:spTree>
    <p:extLst>
      <p:ext uri="{BB962C8B-B14F-4D97-AF65-F5344CB8AC3E}">
        <p14:creationId xmlns:p14="http://schemas.microsoft.com/office/powerpoint/2010/main" xmlns="" val="294846760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a:p>
        </p:txBody>
      </p:sp>
      <p:sp>
        <p:nvSpPr>
          <p:cNvPr id="7" name="TextBox 6"/>
          <p:cNvSpPr txBox="1"/>
          <p:nvPr/>
        </p:nvSpPr>
        <p:spPr>
          <a:xfrm>
            <a:off x="228600" y="5334000"/>
            <a:ext cx="184731" cy="369332"/>
          </a:xfrm>
          <a:prstGeom prst="rect">
            <a:avLst/>
          </a:prstGeom>
          <a:noFill/>
        </p:spPr>
        <p:txBody>
          <a:bodyPr wrap="none" rtlCol="0">
            <a:spAutoFit/>
          </a:bodyPr>
          <a:lstStyle/>
          <a:p>
            <a:endParaRPr lang="en-ZA" dirty="0"/>
          </a:p>
        </p:txBody>
      </p:sp>
      <p:graphicFrame>
        <p:nvGraphicFramePr>
          <p:cNvPr id="2" name="Table 1">
            <a:extLst>
              <a:ext uri="{FF2B5EF4-FFF2-40B4-BE49-F238E27FC236}">
                <a16:creationId xmlns:a16="http://schemas.microsoft.com/office/drawing/2014/main" xmlns="" id="{3A0B21CB-FDE1-FA44-A14B-C05D91D2B662}"/>
              </a:ext>
            </a:extLst>
          </p:cNvPr>
          <p:cNvGraphicFramePr>
            <a:graphicFrameLocks noGrp="1"/>
          </p:cNvGraphicFramePr>
          <p:nvPr>
            <p:extLst>
              <p:ext uri="{D42A27DB-BD31-4B8C-83A1-F6EECF244321}">
                <p14:modId xmlns:p14="http://schemas.microsoft.com/office/powerpoint/2010/main" xmlns="" val="107522621"/>
              </p:ext>
            </p:extLst>
          </p:nvPr>
        </p:nvGraphicFramePr>
        <p:xfrm>
          <a:off x="413331" y="1469380"/>
          <a:ext cx="8273468" cy="1453896"/>
        </p:xfrm>
        <a:graphic>
          <a:graphicData uri="http://schemas.openxmlformats.org/drawingml/2006/table">
            <a:tbl>
              <a:tblPr firstRow="1" bandRow="1">
                <a:tableStyleId>{5940675A-B579-460E-94D1-54222C63F5DA}</a:tableStyleId>
              </a:tblPr>
              <a:tblGrid>
                <a:gridCol w="5301669">
                  <a:extLst>
                    <a:ext uri="{9D8B030D-6E8A-4147-A177-3AD203B41FA5}">
                      <a16:colId xmlns:a16="http://schemas.microsoft.com/office/drawing/2014/main" xmlns="" val="2156764857"/>
                    </a:ext>
                  </a:extLst>
                </a:gridCol>
                <a:gridCol w="1447800">
                  <a:extLst>
                    <a:ext uri="{9D8B030D-6E8A-4147-A177-3AD203B41FA5}">
                      <a16:colId xmlns:a16="http://schemas.microsoft.com/office/drawing/2014/main" xmlns="" val="3815008642"/>
                    </a:ext>
                  </a:extLst>
                </a:gridCol>
                <a:gridCol w="1523999">
                  <a:extLst>
                    <a:ext uri="{9D8B030D-6E8A-4147-A177-3AD203B41FA5}">
                      <a16:colId xmlns:a16="http://schemas.microsoft.com/office/drawing/2014/main" xmlns="" val="1904908339"/>
                    </a:ext>
                  </a:extLst>
                </a:gridCol>
              </a:tblGrid>
              <a:tr h="283220">
                <a:tc>
                  <a:txBody>
                    <a:bodyPr/>
                    <a:lstStyle/>
                    <a:p>
                      <a:pPr algn="ctr">
                        <a:lnSpc>
                          <a:spcPct val="115000"/>
                        </a:lnSpc>
                        <a:spcAft>
                          <a:spcPts val="0"/>
                        </a:spcAft>
                      </a:pPr>
                      <a:r>
                        <a:rPr lang="en-US" sz="1800" b="1" dirty="0">
                          <a:effectLst/>
                          <a:latin typeface="+mn-lt"/>
                        </a:rPr>
                        <a:t>Outcome indicator target</a:t>
                      </a:r>
                      <a:endParaRPr lang="en-ZA" sz="1800" b="1"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ctr">
                        <a:lnSpc>
                          <a:spcPct val="115000"/>
                        </a:lnSpc>
                        <a:spcAft>
                          <a:spcPts val="0"/>
                        </a:spcAft>
                      </a:pPr>
                      <a:r>
                        <a:rPr lang="en-US" sz="1800" b="1" dirty="0" smtClean="0">
                          <a:effectLst/>
                          <a:latin typeface="+mn-lt"/>
                        </a:rPr>
                        <a:t>Target </a:t>
                      </a:r>
                    </a:p>
                    <a:p>
                      <a:pPr algn="ctr">
                        <a:lnSpc>
                          <a:spcPct val="115000"/>
                        </a:lnSpc>
                        <a:spcAft>
                          <a:spcPts val="0"/>
                        </a:spcAft>
                      </a:pPr>
                      <a:r>
                        <a:rPr lang="en-US" sz="1800" b="1" dirty="0" smtClean="0">
                          <a:effectLst/>
                          <a:latin typeface="+mn-lt"/>
                        </a:rPr>
                        <a:t>2017/18</a:t>
                      </a:r>
                      <a:endParaRPr lang="en-ZA" sz="1800" b="1" dirty="0">
                        <a:effectLst/>
                        <a:latin typeface="+mn-lt"/>
                        <a:ea typeface="Calibri" panose="020F0502020204030204" pitchFamily="34" charset="0"/>
                        <a:cs typeface="Times New Roman" panose="02020603050405020304" pitchFamily="18" charset="0"/>
                      </a:endParaRPr>
                    </a:p>
                  </a:txBody>
                  <a:tcPr marL="39928" marR="39928" marT="0" marB="0" anchor="ctr"/>
                </a:tc>
                <a:tc>
                  <a:txBody>
                    <a:bodyPr/>
                    <a:lstStyle/>
                    <a:p>
                      <a:pPr algn="ctr">
                        <a:lnSpc>
                          <a:spcPct val="115000"/>
                        </a:lnSpc>
                        <a:spcAft>
                          <a:spcPts val="0"/>
                        </a:spcAft>
                      </a:pPr>
                      <a:r>
                        <a:rPr lang="en-US" sz="1800" b="1" dirty="0" smtClean="0">
                          <a:effectLst/>
                          <a:latin typeface="+mn-lt"/>
                        </a:rPr>
                        <a:t>Actual</a:t>
                      </a:r>
                      <a:r>
                        <a:rPr lang="en-US" sz="1800" b="1" baseline="0" dirty="0" smtClean="0">
                          <a:effectLst/>
                          <a:latin typeface="+mn-lt"/>
                        </a:rPr>
                        <a:t> </a:t>
                      </a:r>
                    </a:p>
                    <a:p>
                      <a:pPr algn="ctr">
                        <a:lnSpc>
                          <a:spcPct val="115000"/>
                        </a:lnSpc>
                        <a:spcAft>
                          <a:spcPts val="0"/>
                        </a:spcAft>
                      </a:pPr>
                      <a:r>
                        <a:rPr lang="en-US" sz="1800" b="1" baseline="0" dirty="0" smtClean="0">
                          <a:effectLst/>
                          <a:latin typeface="+mn-lt"/>
                          <a:ea typeface="Calibri" panose="020F0502020204030204" pitchFamily="34" charset="0"/>
                          <a:cs typeface="Times New Roman" panose="02020603050405020304" pitchFamily="18" charset="0"/>
                        </a:rPr>
                        <a:t>2017/18</a:t>
                      </a:r>
                      <a:endParaRPr lang="en-ZA" sz="1800" b="1" dirty="0">
                        <a:effectLst/>
                        <a:latin typeface="+mn-lt"/>
                        <a:ea typeface="Calibri" panose="020F0502020204030204" pitchFamily="34" charset="0"/>
                        <a:cs typeface="Times New Roman" panose="02020603050405020304" pitchFamily="18" charset="0"/>
                      </a:endParaRPr>
                    </a:p>
                  </a:txBody>
                  <a:tcPr marL="39928" marR="39928" marT="0" marB="0" anchor="ctr"/>
                </a:tc>
                <a:extLst>
                  <a:ext uri="{0D108BD9-81ED-4DB2-BD59-A6C34878D82A}">
                    <a16:rowId xmlns:a16="http://schemas.microsoft.com/office/drawing/2014/main" xmlns="" val="1661184808"/>
                  </a:ext>
                </a:extLst>
              </a:tr>
              <a:tr h="370840">
                <a:tc>
                  <a:txBody>
                    <a:bodyPr/>
                    <a:lstStyle/>
                    <a:p>
                      <a:r>
                        <a:rPr lang="en-GB" sz="1800" dirty="0">
                          <a:latin typeface="+mn-lt"/>
                        </a:rPr>
                        <a:t>Headcount Enrolment in CET </a:t>
                      </a:r>
                      <a:r>
                        <a:rPr lang="en-GB" sz="1800" dirty="0" smtClean="0">
                          <a:latin typeface="+mn-lt"/>
                        </a:rPr>
                        <a:t>Colleges (n)</a:t>
                      </a:r>
                      <a:endParaRPr lang="en-GB" sz="1800" b="1" dirty="0">
                        <a:latin typeface="+mn-lt"/>
                      </a:endParaRPr>
                    </a:p>
                  </a:txBody>
                  <a:tcPr/>
                </a:tc>
                <a:tc>
                  <a:txBody>
                    <a:bodyPr/>
                    <a:lstStyle/>
                    <a:p>
                      <a:pPr algn="r"/>
                      <a:r>
                        <a:rPr lang="en-GB" sz="1800" dirty="0">
                          <a:latin typeface="+mn-lt"/>
                        </a:rPr>
                        <a:t>310 000</a:t>
                      </a:r>
                    </a:p>
                  </a:txBody>
                  <a:tcPr/>
                </a:tc>
                <a:tc>
                  <a:txBody>
                    <a:bodyPr/>
                    <a:lstStyle/>
                    <a:p>
                      <a:pPr algn="r">
                        <a:lnSpc>
                          <a:spcPct val="150000"/>
                        </a:lnSpc>
                        <a:spcAft>
                          <a:spcPts val="0"/>
                        </a:spcAft>
                      </a:pPr>
                      <a:r>
                        <a:rPr lang="en-US" sz="1800" b="1" dirty="0">
                          <a:solidFill>
                            <a:srgbClr val="FF0000"/>
                          </a:solidFill>
                          <a:effectLst/>
                          <a:latin typeface="+mn-lt"/>
                          <a:ea typeface="Calibri" panose="020F0502020204030204" pitchFamily="34" charset="0"/>
                          <a:cs typeface="Times New Roman" panose="02020603050405020304" pitchFamily="18" charset="0"/>
                        </a:rPr>
                        <a:t>273 431</a:t>
                      </a:r>
                      <a:endParaRPr lang="en-ZA" sz="18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2459942"/>
                  </a:ext>
                </a:extLst>
              </a:tr>
              <a:tr h="370840">
                <a:tc>
                  <a:txBody>
                    <a:bodyPr/>
                    <a:lstStyle/>
                    <a:p>
                      <a:r>
                        <a:rPr lang="en-GB" sz="1800" dirty="0">
                          <a:latin typeface="+mn-lt"/>
                        </a:rPr>
                        <a:t>Certification </a:t>
                      </a:r>
                      <a:r>
                        <a:rPr lang="en-GB" sz="1800" dirty="0" smtClean="0">
                          <a:latin typeface="+mn-lt"/>
                        </a:rPr>
                        <a:t>rate in formal CET qualifications (%)</a:t>
                      </a:r>
                      <a:endParaRPr lang="en-GB" sz="1800" b="1" dirty="0">
                        <a:latin typeface="+mn-lt"/>
                      </a:endParaRPr>
                    </a:p>
                  </a:txBody>
                  <a:tcPr/>
                </a:tc>
                <a:tc>
                  <a:txBody>
                    <a:bodyPr/>
                    <a:lstStyle/>
                    <a:p>
                      <a:pPr algn="r"/>
                      <a:r>
                        <a:rPr lang="en-GB" sz="1800" dirty="0">
                          <a:latin typeface="+mn-lt"/>
                        </a:rPr>
                        <a:t>38%</a:t>
                      </a:r>
                    </a:p>
                  </a:txBody>
                  <a:tcPr/>
                </a:tc>
                <a:tc>
                  <a:txBody>
                    <a:bodyPr/>
                    <a:lstStyle/>
                    <a:p>
                      <a:pPr algn="r">
                        <a:lnSpc>
                          <a:spcPct val="150000"/>
                        </a:lnSpc>
                        <a:spcAft>
                          <a:spcPts val="0"/>
                        </a:spcAft>
                      </a:pPr>
                      <a:r>
                        <a:rPr lang="en-US" sz="1800" b="1" dirty="0">
                          <a:solidFill>
                            <a:srgbClr val="FF0000"/>
                          </a:solidFill>
                          <a:effectLst/>
                          <a:latin typeface="+mn-lt"/>
                          <a:ea typeface="Calibri" panose="020F0502020204030204" pitchFamily="34" charset="0"/>
                          <a:cs typeface="Times New Roman" panose="02020603050405020304" pitchFamily="18" charset="0"/>
                        </a:rPr>
                        <a:t>35,9%</a:t>
                      </a:r>
                      <a:endParaRPr lang="en-ZA" sz="18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91396768"/>
                  </a:ext>
                </a:extLst>
              </a:tr>
            </a:tbl>
          </a:graphicData>
        </a:graphic>
      </p:graphicFrame>
      <p:sp>
        <p:nvSpPr>
          <p:cNvPr id="13" name="Rectangle 12"/>
          <p:cNvSpPr/>
          <p:nvPr/>
        </p:nvSpPr>
        <p:spPr>
          <a:xfrm>
            <a:off x="413331" y="1032354"/>
            <a:ext cx="8273468" cy="400110"/>
          </a:xfrm>
          <a:prstGeom prst="rect">
            <a:avLst/>
          </a:prstGeom>
        </p:spPr>
        <p:txBody>
          <a:bodyPr wrap="square">
            <a:spAutoFit/>
          </a:bodyPr>
          <a:lstStyle/>
          <a:p>
            <a:r>
              <a:rPr lang="en-GB" sz="2000" dirty="0" smtClean="0">
                <a:latin typeface="+mn-lt"/>
                <a:cs typeface="Arial" panose="020B0604020202020204" pitchFamily="34" charset="0"/>
              </a:rPr>
              <a:t>Both system targets were not achieved:</a:t>
            </a:r>
            <a:endParaRPr lang="en-GB" sz="2000" dirty="0">
              <a:latin typeface="+mn-lt"/>
              <a:cs typeface="Arial" panose="020B0604020202020204" pitchFamily="34"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27</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400" b="1" dirty="0">
                <a:solidFill>
                  <a:prstClr val="white"/>
                </a:solidFill>
                <a:cs typeface="Calibri" pitchFamily="34" charset="0"/>
              </a:rPr>
              <a:t>CET College System Performance </a:t>
            </a:r>
          </a:p>
        </p:txBody>
      </p:sp>
    </p:spTree>
    <p:extLst>
      <p:ext uri="{BB962C8B-B14F-4D97-AF65-F5344CB8AC3E}">
        <p14:creationId xmlns:p14="http://schemas.microsoft.com/office/powerpoint/2010/main" xmlns="" val="81863761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graphicFrame>
        <p:nvGraphicFramePr>
          <p:cNvPr id="10" name="Table 9"/>
          <p:cNvGraphicFramePr>
            <a:graphicFrameLocks noGrp="1"/>
          </p:cNvGraphicFramePr>
          <p:nvPr>
            <p:extLst>
              <p:ext uri="{D42A27DB-BD31-4B8C-83A1-F6EECF244321}">
                <p14:modId xmlns:p14="http://schemas.microsoft.com/office/powerpoint/2010/main" xmlns="" val="1269498090"/>
              </p:ext>
            </p:extLst>
          </p:nvPr>
        </p:nvGraphicFramePr>
        <p:xfrm>
          <a:off x="414776" y="1025893"/>
          <a:ext cx="8288956" cy="2416379"/>
        </p:xfrm>
        <a:graphic>
          <a:graphicData uri="http://schemas.openxmlformats.org/drawingml/2006/table">
            <a:tbl>
              <a:tblPr firstRow="1" bandRow="1">
                <a:tableStyleId>{5940675A-B579-460E-94D1-54222C63F5DA}</a:tableStyleId>
              </a:tblPr>
              <a:tblGrid>
                <a:gridCol w="2973142">
                  <a:extLst>
                    <a:ext uri="{9D8B030D-6E8A-4147-A177-3AD203B41FA5}">
                      <a16:colId xmlns:a16="http://schemas.microsoft.com/office/drawing/2014/main" xmlns="" val="20000"/>
                    </a:ext>
                  </a:extLst>
                </a:gridCol>
                <a:gridCol w="5315814">
                  <a:extLst>
                    <a:ext uri="{9D8B030D-6E8A-4147-A177-3AD203B41FA5}">
                      <a16:colId xmlns:a16="http://schemas.microsoft.com/office/drawing/2014/main" xmlns="" val="20001"/>
                    </a:ext>
                  </a:extLst>
                </a:gridCol>
              </a:tblGrid>
              <a:tr h="394539">
                <a:tc>
                  <a:txBody>
                    <a:bodyPr/>
                    <a:lstStyle/>
                    <a:p>
                      <a:pPr algn="ctr"/>
                      <a:r>
                        <a:rPr lang="en-ZA" sz="2000" b="1" dirty="0" smtClean="0"/>
                        <a:t>Performance</a:t>
                      </a:r>
                      <a:r>
                        <a:rPr lang="en-ZA" sz="2000" b="1" baseline="0" dirty="0" smtClean="0"/>
                        <a:t> Indicator </a:t>
                      </a:r>
                      <a:endParaRPr lang="en-ZA"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2000" b="1" dirty="0" smtClean="0"/>
                        <a:t>Reasons for underperformance</a:t>
                      </a:r>
                      <a:endParaRPr lang="en-ZA" sz="2000" b="1" dirty="0"/>
                    </a:p>
                  </a:txBody>
                  <a:tcPr/>
                </a:tc>
                <a:extLst>
                  <a:ext uri="{0D108BD9-81ED-4DB2-BD59-A6C34878D82A}">
                    <a16:rowId xmlns:a16="http://schemas.microsoft.com/office/drawing/2014/main" xmlns="" val="10000"/>
                  </a:ext>
                </a:extLst>
              </a:tr>
              <a:tr h="709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Headcount Enrolment in CET Colleges (n)</a:t>
                      </a:r>
                      <a:endParaRPr lang="en-ZA"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kern="1200" dirty="0" smtClean="0">
                          <a:solidFill>
                            <a:schemeClr val="tx1"/>
                          </a:solidFill>
                          <a:latin typeface="+mn-lt"/>
                          <a:ea typeface="+mn-ea"/>
                          <a:cs typeface="+mn-cs"/>
                        </a:rPr>
                        <a:t>Poor advocacy</a:t>
                      </a:r>
                      <a:r>
                        <a:rPr lang="en-ZA" sz="2000" kern="1200" baseline="0" dirty="0" smtClean="0">
                          <a:solidFill>
                            <a:schemeClr val="tx1"/>
                          </a:solidFill>
                          <a:latin typeface="+mn-lt"/>
                          <a:ea typeface="+mn-ea"/>
                          <a:cs typeface="+mn-cs"/>
                        </a:rPr>
                        <a:t> and learner recruitment strategy</a:t>
                      </a:r>
                      <a:endParaRPr lang="en-ZA" sz="2000" kern="1200" dirty="0" smtClean="0">
                        <a:solidFill>
                          <a:schemeClr val="tx1"/>
                        </a:solidFill>
                        <a:latin typeface="+mn-lt"/>
                        <a:ea typeface="+mn-ea"/>
                        <a:cs typeface="+mn-cs"/>
                      </a:endParaRPr>
                    </a:p>
                  </a:txBody>
                  <a:tcPr/>
                </a:tc>
                <a:extLst>
                  <a:ext uri="{0D108BD9-81ED-4DB2-BD59-A6C34878D82A}">
                    <a16:rowId xmlns:a16="http://schemas.microsoft.com/office/drawing/2014/main" xmlns="" val="10001"/>
                  </a:ext>
                </a:extLst>
              </a:tr>
              <a:tr h="557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Certification rate</a:t>
                      </a:r>
                      <a:r>
                        <a:rPr lang="en-GB" sz="2000" baseline="0" dirty="0" smtClean="0"/>
                        <a:t> i</a:t>
                      </a:r>
                      <a:r>
                        <a:rPr lang="en-GB" sz="2000" dirty="0" smtClean="0"/>
                        <a:t>n formal</a:t>
                      </a:r>
                      <a:r>
                        <a:rPr lang="en-GB" sz="2000" baseline="0" dirty="0" smtClean="0"/>
                        <a:t> </a:t>
                      </a:r>
                      <a:r>
                        <a:rPr lang="en-GB" sz="2000" dirty="0" smtClean="0"/>
                        <a:t>CET formal qualifications (%)</a:t>
                      </a:r>
                      <a:endParaRPr lang="en-GB" sz="2000" b="1" dirty="0" smtClean="0"/>
                    </a:p>
                    <a:p>
                      <a:endParaRPr lang="en-ZA"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b="0" kern="1200" baseline="0" dirty="0" smtClean="0">
                          <a:solidFill>
                            <a:schemeClr val="tx1"/>
                          </a:solidFill>
                          <a:latin typeface="+mn-lt"/>
                          <a:ea typeface="+mn-ea"/>
                          <a:cs typeface="+mn-cs"/>
                        </a:rPr>
                        <a:t>In</a:t>
                      </a:r>
                      <a:r>
                        <a:rPr lang="en-ZA" sz="2000" kern="1200" dirty="0" smtClean="0">
                          <a:solidFill>
                            <a:schemeClr val="tx1"/>
                          </a:solidFill>
                          <a:latin typeface="+mn-lt"/>
                          <a:ea typeface="+mn-ea"/>
                          <a:cs typeface="+mn-cs"/>
                        </a:rPr>
                        <a:t>sufficient learning and teaching support materials</a:t>
                      </a:r>
                      <a:r>
                        <a:rPr lang="en-ZA" sz="2000" kern="1200" baseline="0" dirty="0" smtClean="0">
                          <a:solidFill>
                            <a:schemeClr val="tx1"/>
                          </a:solidFill>
                          <a:latin typeface="+mn-lt"/>
                          <a:ea typeface="+mn-ea"/>
                          <a:cs typeface="+mn-cs"/>
                        </a:rPr>
                        <a:t> due to lack of funding. The current system of procurement through TVET colleges was not responsive to the sector</a:t>
                      </a:r>
                      <a:endParaRPr lang="en-ZA" sz="2000" kern="1200" dirty="0" smtClean="0">
                        <a:solidFill>
                          <a:schemeClr val="tx1"/>
                        </a:solidFill>
                        <a:latin typeface="+mn-lt"/>
                        <a:ea typeface="+mn-ea"/>
                        <a:cs typeface="+mn-cs"/>
                      </a:endParaRPr>
                    </a:p>
                  </a:txBody>
                  <a:tcPr/>
                </a:tc>
                <a:extLst>
                  <a:ext uri="{0D108BD9-81ED-4DB2-BD59-A6C34878D82A}">
                    <a16:rowId xmlns:a16="http://schemas.microsoft.com/office/drawing/2014/main" xmlns="" val="10002"/>
                  </a:ext>
                </a:extLst>
              </a:tr>
            </a:tbl>
          </a:graphicData>
        </a:graphic>
      </p:graphicFrame>
      <p:sp>
        <p:nvSpPr>
          <p:cNvPr id="12"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28</a:t>
            </a:fld>
            <a:endParaRPr lang="en-US" altLang="en-US" sz="1600" b="1" dirty="0"/>
          </a:p>
        </p:txBody>
      </p:sp>
      <p:sp>
        <p:nvSpPr>
          <p:cNvPr id="13" name="TextBox 12"/>
          <p:cNvSpPr txBox="1"/>
          <p:nvPr/>
        </p:nvSpPr>
        <p:spPr>
          <a:xfrm>
            <a:off x="414776" y="480813"/>
            <a:ext cx="8288956" cy="415498"/>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100" b="1" dirty="0">
                <a:solidFill>
                  <a:schemeClr val="bg1"/>
                </a:solidFill>
              </a:rPr>
              <a:t>Reasons for underperformance on CET college system targets </a:t>
            </a:r>
          </a:p>
        </p:txBody>
      </p:sp>
    </p:spTree>
    <p:extLst>
      <p:ext uri="{BB962C8B-B14F-4D97-AF65-F5344CB8AC3E}">
        <p14:creationId xmlns:p14="http://schemas.microsoft.com/office/powerpoint/2010/main" xmlns="" val="38519786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418418" y="1077235"/>
            <a:ext cx="8268382" cy="5181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0"/>
              </a:spcBef>
              <a:spcAft>
                <a:spcPts val="1200"/>
              </a:spcAft>
            </a:pPr>
            <a:r>
              <a:rPr lang="en-US" sz="2000" kern="0" dirty="0">
                <a:cs typeface="Arial" pitchFamily="34" charset="0"/>
              </a:rPr>
              <a:t>The </a:t>
            </a:r>
            <a:r>
              <a:rPr lang="en-US" sz="2000" b="1" i="1" kern="0" dirty="0">
                <a:cs typeface="Arial" pitchFamily="34" charset="0"/>
              </a:rPr>
              <a:t>purpose </a:t>
            </a:r>
            <a:r>
              <a:rPr lang="en-US" sz="2000" kern="0" dirty="0">
                <a:cs typeface="Arial" pitchFamily="34" charset="0"/>
              </a:rPr>
              <a:t>of </a:t>
            </a:r>
            <a:r>
              <a:rPr lang="en-US" sz="2000" kern="0" dirty="0" smtClean="0">
                <a:cs typeface="Arial" pitchFamily="34" charset="0"/>
              </a:rPr>
              <a:t>this </a:t>
            </a:r>
            <a:r>
              <a:rPr lang="en-US" sz="2000" kern="0" dirty="0">
                <a:cs typeface="Arial" pitchFamily="34" charset="0"/>
              </a:rPr>
              <a:t>programme is to </a:t>
            </a:r>
            <a:r>
              <a:rPr lang="en-GB" sz="2000" dirty="0">
                <a:cs typeface="Arial" pitchFamily="34" charset="0"/>
              </a:rPr>
              <a:t>provide strategic direction in the development, implementation and monitoring of Departmental policies and the human resource development strategy for South Africa</a:t>
            </a:r>
          </a:p>
          <a:p>
            <a:pPr>
              <a:spcBef>
                <a:spcPts val="0"/>
              </a:spcBef>
              <a:spcAft>
                <a:spcPts val="1200"/>
              </a:spcAft>
            </a:pPr>
            <a:r>
              <a:rPr lang="en-ZA" sz="2000" dirty="0" smtClean="0"/>
              <a:t>Its areas </a:t>
            </a:r>
            <a:r>
              <a:rPr lang="en-ZA" sz="2000" dirty="0"/>
              <a:t>of focus </a:t>
            </a:r>
            <a:r>
              <a:rPr lang="en-ZA" sz="2000" dirty="0" smtClean="0"/>
              <a:t>during the 2017/18 financial year was on:</a:t>
            </a:r>
          </a:p>
          <a:p>
            <a:pPr lvl="1" indent="-381000" algn="just">
              <a:buFont typeface="Courier New" panose="02070309020205020404" pitchFamily="49" charset="0"/>
              <a:buChar char="o"/>
              <a:defRPr/>
            </a:pPr>
            <a:r>
              <a:rPr lang="en-ZA" sz="2000" dirty="0" smtClean="0"/>
              <a:t>Oversight on the following</a:t>
            </a:r>
            <a:r>
              <a:rPr lang="en-ZA" sz="2000" dirty="0"/>
              <a:t>:</a:t>
            </a:r>
          </a:p>
          <a:p>
            <a:pPr marL="1176338" lvl="1" indent="-342900" algn="just">
              <a:buFont typeface="Symbol" panose="05050102010706020507" pitchFamily="18" charset="2"/>
              <a:buChar char=""/>
              <a:defRPr/>
            </a:pPr>
            <a:r>
              <a:rPr lang="en-ZA" sz="2000" dirty="0"/>
              <a:t>Open Learning in PSET</a:t>
            </a:r>
          </a:p>
          <a:p>
            <a:pPr marL="1176338" lvl="1" indent="-342900" algn="just">
              <a:buFont typeface="Symbol" panose="05050102010706020507" pitchFamily="18" charset="2"/>
              <a:buChar char=""/>
              <a:defRPr/>
            </a:pPr>
            <a:r>
              <a:rPr lang="en-US" sz="2000" dirty="0"/>
              <a:t>Recognition of Prior Learning </a:t>
            </a:r>
          </a:p>
          <a:p>
            <a:pPr marL="1176338" lvl="1" indent="-342900" algn="just">
              <a:buFont typeface="Symbol" panose="05050102010706020507" pitchFamily="18" charset="2"/>
              <a:buChar char=""/>
              <a:defRPr/>
            </a:pPr>
            <a:r>
              <a:rPr lang="en-US" sz="2000" dirty="0"/>
              <a:t>Social Inclusion in PSET</a:t>
            </a:r>
          </a:p>
          <a:p>
            <a:pPr marL="1176338" lvl="1" indent="-342900" algn="just">
              <a:buFont typeface="Symbol" panose="05050102010706020507" pitchFamily="18" charset="2"/>
              <a:buChar char=""/>
              <a:defRPr/>
            </a:pPr>
            <a:r>
              <a:rPr lang="en-US" sz="2000" dirty="0"/>
              <a:t>Career Development Services </a:t>
            </a:r>
          </a:p>
          <a:p>
            <a:pPr marL="1176338" lvl="1" indent="-342900" algn="just">
              <a:buFont typeface="Symbol" panose="05050102010706020507" pitchFamily="18" charset="2"/>
              <a:buChar char=""/>
              <a:defRPr/>
            </a:pPr>
            <a:r>
              <a:rPr lang="en-US" sz="2000" dirty="0"/>
              <a:t>International Relations</a:t>
            </a:r>
          </a:p>
          <a:p>
            <a:pPr marL="1176338" lvl="1" indent="-342900" algn="just">
              <a:buFont typeface="Symbol" panose="05050102010706020507" pitchFamily="18" charset="2"/>
              <a:buChar char=""/>
              <a:defRPr/>
            </a:pPr>
            <a:r>
              <a:rPr lang="en-US" sz="2000" dirty="0"/>
              <a:t>Skills Supply and Demand </a:t>
            </a:r>
          </a:p>
          <a:p>
            <a:pPr marL="1176338" lvl="1" indent="-342900" algn="just">
              <a:buFont typeface="Symbol" panose="05050102010706020507" pitchFamily="18" charset="2"/>
              <a:buChar char=""/>
              <a:defRPr/>
            </a:pPr>
            <a:r>
              <a:rPr lang="en-US" sz="2000" dirty="0"/>
              <a:t>Information Management Systems </a:t>
            </a:r>
          </a:p>
          <a:p>
            <a:pPr marL="1176338" lvl="1" indent="-342900" algn="just">
              <a:buFont typeface="Symbol" panose="05050102010706020507" pitchFamily="18" charset="2"/>
              <a:buChar char=""/>
              <a:defRPr/>
            </a:pPr>
            <a:r>
              <a:rPr lang="en-US" sz="2000" dirty="0"/>
              <a:t>Statistics on PSET  </a:t>
            </a:r>
            <a:endParaRPr lang="en-US" sz="2000" kern="0" dirty="0"/>
          </a:p>
          <a:p>
            <a:pPr marL="0" indent="0">
              <a:spcBef>
                <a:spcPts val="0"/>
              </a:spcBef>
              <a:spcAft>
                <a:spcPts val="1200"/>
              </a:spcAft>
              <a:buNone/>
            </a:pPr>
            <a:endParaRPr lang="en-ZA" sz="2000" dirty="0" smtClean="0"/>
          </a:p>
          <a:p>
            <a:pPr marL="0" indent="0">
              <a:spcBef>
                <a:spcPts val="0"/>
              </a:spcBef>
              <a:spcAft>
                <a:spcPts val="1200"/>
              </a:spcAft>
              <a:buNone/>
            </a:pPr>
            <a:endParaRPr lang="en-ZA" sz="2000" dirty="0" smtClean="0"/>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29</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400" b="1" dirty="0"/>
              <a:t>Programme 2: Planning, Policy and Strategy </a:t>
            </a:r>
            <a:endParaRPr lang="en-ZA" sz="2400" b="1" dirty="0">
              <a:cs typeface="Arial" pitchFamily="34" charset="0"/>
            </a:endParaRPr>
          </a:p>
        </p:txBody>
      </p:sp>
    </p:spTree>
    <p:extLst>
      <p:ext uri="{BB962C8B-B14F-4D97-AF65-F5344CB8AC3E}">
        <p14:creationId xmlns:p14="http://schemas.microsoft.com/office/powerpoint/2010/main" xmlns="" val="1354765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60450"/>
            <a:ext cx="8288956"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indent="-342900" eaLnBrk="1" hangingPunct="1">
              <a:spcBef>
                <a:spcPts val="0"/>
              </a:spcBef>
              <a:spcAft>
                <a:spcPts val="600"/>
              </a:spcAft>
              <a:buFont typeface="Arial" pitchFamily="34" charset="0"/>
              <a:buChar char="•"/>
              <a:defRPr/>
            </a:pPr>
            <a:r>
              <a:rPr lang="en-US" sz="2000" kern="0" dirty="0" smtClean="0">
                <a:latin typeface="Arial" panose="020B0604020202020204" pitchFamily="34" charset="0"/>
                <a:cs typeface="Arial" pitchFamily="34" charset="0"/>
              </a:rPr>
              <a:t>The 2017/18 APP had a total of </a:t>
            </a:r>
            <a:r>
              <a:rPr lang="en-US" sz="2000" b="1" kern="0" dirty="0" smtClean="0">
                <a:latin typeface="Arial" panose="020B0604020202020204" pitchFamily="34" charset="0"/>
                <a:cs typeface="Arial" pitchFamily="34" charset="0"/>
              </a:rPr>
              <a:t>120 targets </a:t>
            </a:r>
          </a:p>
          <a:p>
            <a:pPr marL="342900" indent="-342900" eaLnBrk="1" hangingPunct="1">
              <a:spcBef>
                <a:spcPts val="0"/>
              </a:spcBef>
              <a:spcAft>
                <a:spcPts val="600"/>
              </a:spcAft>
              <a:buFont typeface="Arial" pitchFamily="34" charset="0"/>
              <a:buChar char="•"/>
              <a:defRPr/>
            </a:pPr>
            <a:r>
              <a:rPr lang="en-US" sz="2000" kern="0" dirty="0" smtClean="0">
                <a:latin typeface="Arial" panose="020B0604020202020204" pitchFamily="34" charset="0"/>
                <a:cs typeface="Arial" pitchFamily="34" charset="0"/>
              </a:rPr>
              <a:t>Of these, </a:t>
            </a:r>
            <a:r>
              <a:rPr lang="en-US" sz="2000" b="1" kern="0" dirty="0" smtClean="0">
                <a:latin typeface="Arial" panose="020B0604020202020204" pitchFamily="34" charset="0"/>
                <a:cs typeface="Arial" pitchFamily="34" charset="0"/>
              </a:rPr>
              <a:t>86 were DHET-specific deliverables, </a:t>
            </a:r>
            <a:r>
              <a:rPr lang="en-US" sz="2000" kern="0" dirty="0" smtClean="0">
                <a:latin typeface="Arial" panose="020B0604020202020204" pitchFamily="34" charset="0"/>
                <a:cs typeface="Arial" pitchFamily="34" charset="0"/>
              </a:rPr>
              <a:t>encompassing the following:</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The development and review of steering mechanisms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System funding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Infrastructure development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Teaching and learning support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Partnership development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System oversight monitoring (performance, governance and financial management) </a:t>
            </a:r>
          </a:p>
          <a:p>
            <a:pPr marL="342900" indent="-342900" eaLnBrk="1" hangingPunct="1">
              <a:spcBef>
                <a:spcPts val="0"/>
              </a:spcBef>
              <a:spcAft>
                <a:spcPts val="600"/>
              </a:spcAft>
              <a:buFont typeface="Arial" pitchFamily="34" charset="0"/>
              <a:buChar char="•"/>
              <a:defRPr/>
            </a:pPr>
            <a:r>
              <a:rPr lang="en-US" sz="2000" kern="0" dirty="0" smtClean="0">
                <a:latin typeface="Arial" panose="020B0604020202020204" pitchFamily="34" charset="0"/>
                <a:cs typeface="Arial" pitchFamily="34" charset="0"/>
              </a:rPr>
              <a:t>There </a:t>
            </a:r>
            <a:r>
              <a:rPr lang="en-US" sz="2000" kern="0" dirty="0">
                <a:latin typeface="Arial" panose="020B0604020202020204" pitchFamily="34" charset="0"/>
                <a:cs typeface="Arial" pitchFamily="34" charset="0"/>
              </a:rPr>
              <a:t>were </a:t>
            </a:r>
            <a:r>
              <a:rPr lang="en-US" sz="2000" b="1" kern="0" dirty="0">
                <a:latin typeface="Arial" panose="020B0604020202020204" pitchFamily="34" charset="0"/>
                <a:cs typeface="Arial" pitchFamily="34" charset="0"/>
              </a:rPr>
              <a:t>34 </a:t>
            </a:r>
            <a:r>
              <a:rPr lang="en-US" sz="2000" b="1" kern="0" dirty="0" smtClean="0">
                <a:latin typeface="Arial" panose="020B0604020202020204" pitchFamily="34" charset="0"/>
                <a:cs typeface="Arial" pitchFamily="34" charset="0"/>
              </a:rPr>
              <a:t>system targets</a:t>
            </a:r>
            <a:r>
              <a:rPr lang="en-US" sz="2000" kern="0" dirty="0" smtClean="0">
                <a:latin typeface="Arial" panose="020B0604020202020204" pitchFamily="34" charset="0"/>
                <a:cs typeface="Arial" pitchFamily="34" charset="0"/>
              </a:rPr>
              <a:t>. These included areas such as access, success, transformation and other systemic areas of strategic interest to the Department</a:t>
            </a:r>
          </a:p>
        </p:txBody>
      </p:sp>
      <p:sp>
        <p:nvSpPr>
          <p:cNvPr id="7"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US" sz="2400" b="1" dirty="0" smtClean="0">
                <a:latin typeface="Arial" panose="020B0604020202020204" pitchFamily="34" charset="0"/>
                <a:cs typeface="Arial" pitchFamily="34" charset="0"/>
              </a:rPr>
              <a:t>Overview of performance against targets </a:t>
            </a:r>
            <a:endParaRPr lang="en-US" sz="2400" b="1" dirty="0">
              <a:latin typeface="Arial" panose="020B0604020202020204" pitchFamily="34" charset="0"/>
              <a:cs typeface="Arial" pitchFamily="34" charset="0"/>
            </a:endParaRPr>
          </a:p>
        </p:txBody>
      </p:sp>
    </p:spTree>
    <p:extLst>
      <p:ext uri="{BB962C8B-B14F-4D97-AF65-F5344CB8AC3E}">
        <p14:creationId xmlns:p14="http://schemas.microsoft.com/office/powerpoint/2010/main" xmlns="" val="1855725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414776" y="1066800"/>
            <a:ext cx="8272025" cy="5257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0"/>
              </a:spcBef>
              <a:spcAft>
                <a:spcPts val="1200"/>
              </a:spcAft>
              <a:buNone/>
            </a:pPr>
            <a:r>
              <a:rPr lang="en-ZA" sz="2000" b="1" dirty="0"/>
              <a:t>Performance against planned outputs/targets</a:t>
            </a:r>
          </a:p>
          <a:p>
            <a:pPr marL="0" indent="0">
              <a:spcBef>
                <a:spcPts val="0"/>
              </a:spcBef>
              <a:spcAft>
                <a:spcPts val="1200"/>
              </a:spcAft>
              <a:buNone/>
            </a:pPr>
            <a:r>
              <a:rPr lang="en-ZA" sz="2000" dirty="0" smtClean="0"/>
              <a:t>All 12 annual targets were achieved:</a:t>
            </a:r>
          </a:p>
          <a:p>
            <a:pPr>
              <a:spcBef>
                <a:spcPts val="0"/>
              </a:spcBef>
              <a:spcAft>
                <a:spcPts val="1200"/>
              </a:spcAft>
            </a:pPr>
            <a:r>
              <a:rPr lang="en-US" sz="2000" b="1" dirty="0" smtClean="0"/>
              <a:t>NQF </a:t>
            </a:r>
            <a:r>
              <a:rPr lang="en-US" sz="2000" b="1" dirty="0"/>
              <a:t>Amendment Bill </a:t>
            </a:r>
            <a:r>
              <a:rPr lang="en-US" sz="2000" dirty="0" smtClean="0"/>
              <a:t>was approved by Cabinet for submission to Parliament. </a:t>
            </a:r>
            <a:r>
              <a:rPr lang="en-ZA" sz="2000" dirty="0" smtClean="0">
                <a:solidFill>
                  <a:srgbClr val="000000"/>
                </a:solidFill>
                <a:ea typeface="Times New Roman" panose="02020603050405020304" pitchFamily="18" charset="0"/>
              </a:rPr>
              <a:t>The Bill provides </a:t>
            </a:r>
            <a:r>
              <a:rPr lang="en-ZA" sz="2000" dirty="0">
                <a:solidFill>
                  <a:srgbClr val="000000"/>
                </a:solidFill>
                <a:ea typeface="Times New Roman" panose="02020603050405020304" pitchFamily="18" charset="0"/>
              </a:rPr>
              <a:t>for:</a:t>
            </a:r>
          </a:p>
          <a:p>
            <a:pPr marL="717550" lvl="1" indent="-355600">
              <a:spcBef>
                <a:spcPts val="0"/>
              </a:spcBef>
              <a:spcAft>
                <a:spcPts val="1200"/>
              </a:spcAft>
              <a:buFont typeface="Courier New" panose="02070309020205020404" pitchFamily="49" charset="0"/>
              <a:buChar char="o"/>
            </a:pPr>
            <a:r>
              <a:rPr lang="en-ZA" sz="2000" dirty="0"/>
              <a:t>Verification of all qualifications or part-qualifications by </a:t>
            </a:r>
            <a:r>
              <a:rPr lang="en-ZA" sz="2000" dirty="0" smtClean="0"/>
              <a:t>SAQA</a:t>
            </a:r>
            <a:endParaRPr lang="en-ZA" sz="2000" dirty="0"/>
          </a:p>
          <a:p>
            <a:pPr marL="717550" lvl="1" indent="-355600">
              <a:spcBef>
                <a:spcPts val="0"/>
              </a:spcBef>
              <a:spcAft>
                <a:spcPts val="1200"/>
              </a:spcAft>
              <a:buFont typeface="Courier New" panose="02070309020205020404" pitchFamily="49" charset="0"/>
              <a:buChar char="o"/>
            </a:pPr>
            <a:r>
              <a:rPr lang="en-ZA" sz="2000" dirty="0"/>
              <a:t>Formulation of criteria for evaluating foreign </a:t>
            </a:r>
            <a:r>
              <a:rPr lang="en-ZA" sz="2000" dirty="0" smtClean="0"/>
              <a:t>qualifications</a:t>
            </a:r>
            <a:endParaRPr lang="en-ZA" sz="2000" dirty="0"/>
          </a:p>
          <a:p>
            <a:pPr marL="717550" lvl="1" indent="-355600">
              <a:spcBef>
                <a:spcPts val="0"/>
              </a:spcBef>
              <a:spcAft>
                <a:spcPts val="1200"/>
              </a:spcAft>
              <a:buFont typeface="Courier New" panose="02070309020205020404" pitchFamily="49" charset="0"/>
              <a:buChar char="o"/>
            </a:pPr>
            <a:r>
              <a:rPr lang="en-ZA" sz="2000" dirty="0"/>
              <a:t>Establishment and maintenance of separate registers of misrepresented or fraudulent </a:t>
            </a:r>
            <a:r>
              <a:rPr lang="en-ZA" sz="2000" dirty="0" smtClean="0"/>
              <a:t>qualifications</a:t>
            </a:r>
            <a:endParaRPr lang="en-ZA" sz="2000" dirty="0"/>
          </a:p>
          <a:p>
            <a:pPr marL="717550" lvl="1" indent="-355600">
              <a:spcBef>
                <a:spcPts val="0"/>
              </a:spcBef>
              <a:spcAft>
                <a:spcPts val="1200"/>
              </a:spcAft>
              <a:buFont typeface="Courier New" panose="02070309020205020404" pitchFamily="49" charset="0"/>
              <a:buChar char="o"/>
            </a:pPr>
            <a:r>
              <a:rPr lang="en-ZA" sz="2000" dirty="0"/>
              <a:t>A separate register for professional </a:t>
            </a:r>
            <a:r>
              <a:rPr lang="en-ZA" sz="2000" dirty="0" smtClean="0"/>
              <a:t>designations </a:t>
            </a:r>
            <a:endParaRPr lang="en-ZA" sz="2000" dirty="0"/>
          </a:p>
          <a:p>
            <a:pPr marL="717550" lvl="1" indent="-355600">
              <a:spcBef>
                <a:spcPts val="0"/>
              </a:spcBef>
              <a:spcAft>
                <a:spcPts val="1200"/>
              </a:spcAft>
              <a:buFont typeface="Courier New" panose="02070309020205020404" pitchFamily="49" charset="0"/>
              <a:buChar char="o"/>
            </a:pPr>
            <a:r>
              <a:rPr lang="en-ZA" sz="2000" dirty="0"/>
              <a:t>Referral of qualifications or part qualifications to SAQA for verification and </a:t>
            </a:r>
            <a:r>
              <a:rPr lang="en-ZA" sz="2000" dirty="0" smtClean="0"/>
              <a:t>evaluation</a:t>
            </a:r>
            <a:endParaRPr lang="en-ZA" sz="2000" i="1" dirty="0">
              <a:solidFill>
                <a:srgbClr val="FF0000"/>
              </a:solidFill>
            </a:endParaRPr>
          </a:p>
          <a:p>
            <a:pPr marL="717550" lvl="1" indent="-355600">
              <a:spcBef>
                <a:spcPts val="0"/>
              </a:spcBef>
              <a:spcAft>
                <a:spcPts val="1200"/>
              </a:spcAft>
              <a:buFont typeface="Courier New" panose="02070309020205020404" pitchFamily="49" charset="0"/>
              <a:buChar char="o"/>
            </a:pPr>
            <a:r>
              <a:rPr lang="en-ZA" sz="2000" dirty="0"/>
              <a:t>Offences and penalties which have a bearing on fraudulent </a:t>
            </a:r>
            <a:r>
              <a:rPr lang="en-ZA" sz="2000" dirty="0" smtClean="0"/>
              <a:t>qualifications</a:t>
            </a:r>
            <a:endParaRPr lang="en-ZA" sz="2000" dirty="0"/>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30</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400" b="1" dirty="0"/>
              <a:t>Programme 2: Planning, Policy and Strategy </a:t>
            </a:r>
            <a:endParaRPr lang="en-ZA" sz="2400" b="1" dirty="0">
              <a:cs typeface="Arial" pitchFamily="34" charset="0"/>
            </a:endParaRPr>
          </a:p>
        </p:txBody>
      </p:sp>
    </p:spTree>
    <p:extLst>
      <p:ext uri="{BB962C8B-B14F-4D97-AF65-F5344CB8AC3E}">
        <p14:creationId xmlns:p14="http://schemas.microsoft.com/office/powerpoint/2010/main" xmlns="" val="13282583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414776" y="1066800"/>
            <a:ext cx="8288956" cy="3810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0"/>
              </a:spcBef>
              <a:spcAft>
                <a:spcPts val="1200"/>
              </a:spcAft>
            </a:pPr>
            <a:r>
              <a:rPr lang="en-ZA" sz="2000" dirty="0" smtClean="0"/>
              <a:t>Produced a List </a:t>
            </a:r>
            <a:r>
              <a:rPr lang="en-US" sz="2000" dirty="0" smtClean="0"/>
              <a:t>of </a:t>
            </a:r>
            <a:r>
              <a:rPr lang="en-US" sz="2000" dirty="0"/>
              <a:t>O</a:t>
            </a:r>
            <a:r>
              <a:rPr lang="en-US" sz="2000" dirty="0" smtClean="0"/>
              <a:t>ccupations</a:t>
            </a:r>
            <a:r>
              <a:rPr lang="en-ZA" sz="2000" dirty="0" smtClean="0"/>
              <a:t> </a:t>
            </a:r>
            <a:r>
              <a:rPr lang="en-US" sz="2000" dirty="0" smtClean="0"/>
              <a:t>in </a:t>
            </a:r>
            <a:r>
              <a:rPr lang="en-US" sz="2000" dirty="0"/>
              <a:t>H</a:t>
            </a:r>
            <a:r>
              <a:rPr lang="en-US" sz="2000" dirty="0" smtClean="0"/>
              <a:t>igh </a:t>
            </a:r>
            <a:r>
              <a:rPr lang="en-US" sz="2000" dirty="0"/>
              <a:t>D</a:t>
            </a:r>
            <a:r>
              <a:rPr lang="en-US" sz="2000" dirty="0" smtClean="0"/>
              <a:t>emand </a:t>
            </a:r>
          </a:p>
          <a:p>
            <a:pPr marL="717550" lvl="1" indent="-355600">
              <a:spcBef>
                <a:spcPts val="0"/>
              </a:spcBef>
              <a:spcAft>
                <a:spcPts val="1200"/>
              </a:spcAft>
              <a:buFont typeface="Courier New" panose="02070309020205020404" pitchFamily="49" charset="0"/>
              <a:buChar char="o"/>
            </a:pPr>
            <a:r>
              <a:rPr lang="en-ZA" sz="2000" dirty="0" smtClean="0"/>
              <a:t>To </a:t>
            </a:r>
            <a:r>
              <a:rPr lang="en-ZA" sz="2000" dirty="0"/>
              <a:t>inform skills planning in the country to support the </a:t>
            </a:r>
            <a:r>
              <a:rPr lang="en-ZA" sz="2000" dirty="0" smtClean="0"/>
              <a:t>Department’s </a:t>
            </a:r>
            <a:r>
              <a:rPr lang="en-ZA" sz="2000" dirty="0"/>
              <a:t>planning processes with respect </a:t>
            </a:r>
            <a:r>
              <a:rPr lang="en-ZA" sz="2000" dirty="0" smtClean="0"/>
              <a:t>to enrolment planning and resource allocations</a:t>
            </a:r>
            <a:r>
              <a:rPr lang="en-ZA" sz="2000" dirty="0"/>
              <a:t> </a:t>
            </a:r>
            <a:endParaRPr lang="en-ZA" sz="2000" dirty="0" smtClean="0"/>
          </a:p>
          <a:p>
            <a:pPr>
              <a:spcBef>
                <a:spcPts val="0"/>
              </a:spcBef>
              <a:spcAft>
                <a:spcPts val="1200"/>
              </a:spcAft>
            </a:pPr>
            <a:r>
              <a:rPr lang="en-US" sz="2000" dirty="0" smtClean="0"/>
              <a:t>Finalised the Strategic </a:t>
            </a:r>
            <a:r>
              <a:rPr lang="en-US" sz="2000" dirty="0"/>
              <a:t>Policy Framework on</a:t>
            </a:r>
            <a:r>
              <a:rPr lang="en-ZA" sz="2000" dirty="0"/>
              <a:t> </a:t>
            </a:r>
            <a:r>
              <a:rPr lang="en-US" sz="2000" dirty="0"/>
              <a:t>Disability</a:t>
            </a:r>
          </a:p>
          <a:p>
            <a:pPr marL="717550" lvl="1" indent="-355600">
              <a:spcBef>
                <a:spcPts val="0"/>
              </a:spcBef>
              <a:spcAft>
                <a:spcPts val="1200"/>
              </a:spcAft>
              <a:buFont typeface="Courier New" panose="02070309020205020404" pitchFamily="49" charset="0"/>
              <a:buChar char="o"/>
            </a:pPr>
            <a:r>
              <a:rPr lang="en-ZA" sz="2000" dirty="0"/>
              <a:t>Guide </a:t>
            </a:r>
            <a:r>
              <a:rPr lang="en-ZA" sz="2000" dirty="0" smtClean="0"/>
              <a:t>universities </a:t>
            </a:r>
            <a:r>
              <a:rPr lang="en-ZA" sz="2000" dirty="0"/>
              <a:t>and </a:t>
            </a:r>
            <a:r>
              <a:rPr lang="en-ZA" sz="2000" dirty="0" smtClean="0"/>
              <a:t>colleges </a:t>
            </a:r>
            <a:r>
              <a:rPr lang="en-ZA" sz="2000" dirty="0"/>
              <a:t>to create </a:t>
            </a:r>
            <a:r>
              <a:rPr lang="en-ZA" sz="2000" dirty="0" smtClean="0"/>
              <a:t>an enabling </a:t>
            </a:r>
            <a:r>
              <a:rPr lang="en-ZA" sz="2000" dirty="0"/>
              <a:t>environment for people with disabilities</a:t>
            </a:r>
          </a:p>
          <a:p>
            <a:pPr marL="717550" lvl="1" indent="-355600">
              <a:spcBef>
                <a:spcPts val="0"/>
              </a:spcBef>
              <a:spcAft>
                <a:spcPts val="1200"/>
              </a:spcAft>
              <a:buFont typeface="Courier New" panose="02070309020205020404" pitchFamily="49" charset="0"/>
              <a:buChar char="o"/>
            </a:pPr>
            <a:r>
              <a:rPr lang="en-ZA" sz="2000" dirty="0">
                <a:solidFill>
                  <a:srgbClr val="000000"/>
                </a:solidFill>
                <a:latin typeface="Arial" panose="020B0604020202020204" pitchFamily="34" charset="0"/>
                <a:ea typeface="Times New Roman" panose="02020603050405020304" pitchFamily="18" charset="0"/>
              </a:rPr>
              <a:t>Ensure the attainment </a:t>
            </a:r>
            <a:r>
              <a:rPr lang="en-GB" sz="2000" dirty="0"/>
              <a:t>of the NDP target:  2% of people with disabilities having the right skill sets and obtaining relevant </a:t>
            </a:r>
            <a:r>
              <a:rPr lang="en-GB" sz="2000" dirty="0" smtClean="0"/>
              <a:t>qualifications</a:t>
            </a:r>
            <a:endParaRPr lang="en-US" sz="2000" kern="0" dirty="0" smtClean="0"/>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31</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400" b="1" dirty="0"/>
              <a:t>Programme 2: Planning, Policy and Strategy </a:t>
            </a:r>
            <a:endParaRPr lang="en-ZA" sz="2400" b="1" dirty="0">
              <a:cs typeface="Arial" pitchFamily="34" charset="0"/>
            </a:endParaRPr>
          </a:p>
        </p:txBody>
      </p:sp>
    </p:spTree>
    <p:extLst>
      <p:ext uri="{BB962C8B-B14F-4D97-AF65-F5344CB8AC3E}">
        <p14:creationId xmlns:p14="http://schemas.microsoft.com/office/powerpoint/2010/main" xmlns="" val="11907885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414776" y="959230"/>
            <a:ext cx="8272024" cy="53653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0"/>
              </a:spcBef>
              <a:spcAft>
                <a:spcPts val="1200"/>
              </a:spcAft>
            </a:pPr>
            <a:r>
              <a:rPr lang="en-ZA" sz="2000" dirty="0" smtClean="0"/>
              <a:t>Produced  two </a:t>
            </a:r>
            <a:r>
              <a:rPr lang="en-US" sz="2000" dirty="0"/>
              <a:t>reports  to inform </a:t>
            </a:r>
            <a:r>
              <a:rPr lang="en-US" sz="2000" dirty="0" smtClean="0"/>
              <a:t>planning within the PSET system:  </a:t>
            </a:r>
            <a:endParaRPr lang="en-US" sz="2000" dirty="0"/>
          </a:p>
          <a:p>
            <a:pPr marL="722313" lvl="1" indent="-360363">
              <a:spcBef>
                <a:spcPts val="0"/>
              </a:spcBef>
              <a:spcAft>
                <a:spcPts val="600"/>
              </a:spcAft>
              <a:buFont typeface="Courier New" panose="02070309020205020404" pitchFamily="49" charset="0"/>
              <a:buChar char="o"/>
            </a:pPr>
            <a:r>
              <a:rPr lang="en-US" sz="2000" dirty="0" smtClean="0"/>
              <a:t>Investment </a:t>
            </a:r>
            <a:r>
              <a:rPr lang="en-US" sz="2000" dirty="0"/>
              <a:t>trends in PSET</a:t>
            </a:r>
          </a:p>
          <a:p>
            <a:pPr marL="722313" lvl="1" indent="-360363">
              <a:spcBef>
                <a:spcPts val="0"/>
              </a:spcBef>
              <a:spcAft>
                <a:spcPts val="1200"/>
              </a:spcAft>
              <a:buFont typeface="Courier New" panose="02070309020205020404" pitchFamily="49" charset="0"/>
              <a:buChar char="o"/>
            </a:pPr>
            <a:r>
              <a:rPr lang="en-US" sz="2000" dirty="0"/>
              <a:t>S</a:t>
            </a:r>
            <a:r>
              <a:rPr lang="en-US" sz="2000" dirty="0" smtClean="0"/>
              <a:t>tatistics on </a:t>
            </a:r>
            <a:r>
              <a:rPr lang="en-US" sz="2000" dirty="0"/>
              <a:t>PSET </a:t>
            </a:r>
          </a:p>
          <a:p>
            <a:pPr>
              <a:spcBef>
                <a:spcPts val="0"/>
              </a:spcBef>
              <a:spcAft>
                <a:spcPts val="1200"/>
              </a:spcAft>
            </a:pPr>
            <a:r>
              <a:rPr lang="en-US" sz="2000" dirty="0"/>
              <a:t>Initiated </a:t>
            </a:r>
            <a:r>
              <a:rPr lang="en-US" sz="2000" dirty="0" smtClean="0"/>
              <a:t>institutionalisation </a:t>
            </a:r>
            <a:r>
              <a:rPr lang="en-US" sz="2000" dirty="0"/>
              <a:t>of career development</a:t>
            </a:r>
          </a:p>
          <a:p>
            <a:pPr>
              <a:spcBef>
                <a:spcPts val="0"/>
              </a:spcBef>
              <a:spcAft>
                <a:spcPts val="1200"/>
              </a:spcAft>
            </a:pPr>
            <a:r>
              <a:rPr lang="en-US" sz="2000" dirty="0"/>
              <a:t>Produced oversight reports on:</a:t>
            </a:r>
          </a:p>
          <a:p>
            <a:pPr marL="722313" lvl="2" indent="-369888">
              <a:spcBef>
                <a:spcPts val="0"/>
              </a:spcBef>
              <a:spcAft>
                <a:spcPts val="600"/>
              </a:spcAft>
              <a:buFont typeface="Courier New" panose="02070309020205020404" pitchFamily="49" charset="0"/>
              <a:buChar char="o"/>
            </a:pPr>
            <a:r>
              <a:rPr lang="en-US" sz="2000" dirty="0"/>
              <a:t>Social Inclusion in PSET</a:t>
            </a:r>
          </a:p>
          <a:p>
            <a:pPr marL="722313" lvl="2" indent="-369888">
              <a:spcBef>
                <a:spcPts val="0"/>
              </a:spcBef>
              <a:spcAft>
                <a:spcPts val="600"/>
              </a:spcAft>
              <a:buFont typeface="Courier New" panose="02070309020205020404" pitchFamily="49" charset="0"/>
              <a:buChar char="o"/>
            </a:pPr>
            <a:r>
              <a:rPr lang="en-US" sz="2000" dirty="0"/>
              <a:t>Open Learning in PSET </a:t>
            </a:r>
          </a:p>
          <a:p>
            <a:pPr marL="722313" lvl="2" indent="-369888">
              <a:spcBef>
                <a:spcPts val="0"/>
              </a:spcBef>
              <a:spcAft>
                <a:spcPts val="600"/>
              </a:spcAft>
              <a:buFont typeface="Courier New" panose="02070309020205020404" pitchFamily="49" charset="0"/>
              <a:buChar char="o"/>
            </a:pPr>
            <a:r>
              <a:rPr lang="en-US" sz="2000" dirty="0"/>
              <a:t>Career Development Services</a:t>
            </a:r>
          </a:p>
          <a:p>
            <a:pPr marL="722313" lvl="2" indent="-369888">
              <a:spcBef>
                <a:spcPts val="0"/>
              </a:spcBef>
              <a:spcAft>
                <a:spcPts val="1200"/>
              </a:spcAft>
              <a:buFont typeface="Courier New" panose="02070309020205020404" pitchFamily="49" charset="0"/>
              <a:buChar char="o"/>
            </a:pPr>
            <a:r>
              <a:rPr lang="en-US" sz="2000" dirty="0"/>
              <a:t>Status of international relations  </a:t>
            </a:r>
            <a:endParaRPr lang="en-ZA" sz="2000" dirty="0"/>
          </a:p>
          <a:p>
            <a:pPr>
              <a:spcBef>
                <a:spcPts val="0"/>
              </a:spcBef>
              <a:spcAft>
                <a:spcPts val="1200"/>
              </a:spcAft>
            </a:pPr>
            <a:r>
              <a:rPr lang="en-US" sz="2000" dirty="0"/>
              <a:t>Developed a Communication Strategy for student support services </a:t>
            </a:r>
          </a:p>
          <a:p>
            <a:pPr>
              <a:spcBef>
                <a:spcPts val="0"/>
              </a:spcBef>
              <a:spcAft>
                <a:spcPts val="1200"/>
              </a:spcAft>
            </a:pPr>
            <a:r>
              <a:rPr lang="en-US" sz="2000" dirty="0"/>
              <a:t>Finalised the design of the Management Information System for </a:t>
            </a:r>
            <a:r>
              <a:rPr lang="en-US" sz="2000" dirty="0" smtClean="0"/>
              <a:t>public </a:t>
            </a:r>
            <a:r>
              <a:rPr lang="en-US" sz="2000" dirty="0"/>
              <a:t>Community Colleges</a:t>
            </a:r>
            <a:endParaRPr lang="en-US" sz="2000" kern="0" dirty="0"/>
          </a:p>
          <a:p>
            <a:pPr marL="457200" lvl="1" indent="0">
              <a:buNone/>
            </a:pPr>
            <a:endParaRPr lang="en-US" sz="2000" dirty="0" smtClean="0"/>
          </a:p>
          <a:p>
            <a:pPr marL="457200" lvl="1" indent="0">
              <a:buNone/>
            </a:pPr>
            <a:endParaRPr lang="en-US" sz="2000" kern="0" dirty="0" smtClean="0"/>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32</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ZA" sz="2400" b="1" dirty="0"/>
              <a:t>Programme 2: Planning, Policy and Strategy </a:t>
            </a:r>
            <a:endParaRPr lang="en-ZA" sz="2400" b="1" dirty="0">
              <a:cs typeface="Arial" pitchFamily="34" charset="0"/>
            </a:endParaRPr>
          </a:p>
        </p:txBody>
      </p:sp>
    </p:spTree>
    <p:extLst>
      <p:ext uri="{BB962C8B-B14F-4D97-AF65-F5344CB8AC3E}">
        <p14:creationId xmlns:p14="http://schemas.microsoft.com/office/powerpoint/2010/main" xmlns="" val="1907364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14776" y="1070673"/>
            <a:ext cx="8288956" cy="3196527"/>
          </a:xfrm>
        </p:spPr>
        <p:txBody>
          <a:bodyPr/>
          <a:lstStyle/>
          <a:p>
            <a:pPr marL="361950" indent="-361950" eaLnBrk="1" hangingPunct="1">
              <a:spcBef>
                <a:spcPts val="0"/>
              </a:spcBef>
              <a:spcAft>
                <a:spcPts val="1200"/>
              </a:spcAft>
            </a:pPr>
            <a:r>
              <a:rPr lang="en-US" sz="2000" dirty="0">
                <a:latin typeface="Arial" pitchFamily="34" charset="0"/>
                <a:cs typeface="Arial" pitchFamily="34" charset="0"/>
              </a:rPr>
              <a:t>The </a:t>
            </a:r>
            <a:r>
              <a:rPr lang="en-US" sz="2000" b="1" i="1" dirty="0">
                <a:latin typeface="Arial" pitchFamily="34" charset="0"/>
                <a:cs typeface="Arial" pitchFamily="34" charset="0"/>
              </a:rPr>
              <a:t>purpose</a:t>
            </a:r>
            <a:r>
              <a:rPr lang="en-US" sz="2000" dirty="0">
                <a:latin typeface="Arial" pitchFamily="34" charset="0"/>
                <a:cs typeface="Arial" pitchFamily="34" charset="0"/>
              </a:rPr>
              <a:t> of </a:t>
            </a:r>
            <a:r>
              <a:rPr lang="en-US" sz="2000" dirty="0" smtClean="0">
                <a:latin typeface="Arial" pitchFamily="34" charset="0"/>
                <a:cs typeface="Arial" pitchFamily="34" charset="0"/>
              </a:rPr>
              <a:t>this </a:t>
            </a:r>
            <a:r>
              <a:rPr lang="en-US" sz="2000" dirty="0">
                <a:latin typeface="Arial" pitchFamily="34" charset="0"/>
                <a:cs typeface="Arial" pitchFamily="34" charset="0"/>
              </a:rPr>
              <a:t>programme is to provide strategic leadership,  management and support services to the </a:t>
            </a:r>
            <a:r>
              <a:rPr lang="en-US" sz="2000" dirty="0" smtClean="0">
                <a:latin typeface="Arial" pitchFamily="34" charset="0"/>
                <a:cs typeface="Arial" pitchFamily="34" charset="0"/>
              </a:rPr>
              <a:t>Department</a:t>
            </a:r>
          </a:p>
          <a:p>
            <a:pPr marL="361950" indent="-361950" eaLnBrk="1" hangingPunct="1">
              <a:spcBef>
                <a:spcPts val="0"/>
              </a:spcBef>
              <a:spcAft>
                <a:spcPts val="1200"/>
              </a:spcAft>
            </a:pPr>
            <a:r>
              <a:rPr lang="en-US" sz="2000" dirty="0" smtClean="0">
                <a:latin typeface="Arial" pitchFamily="34" charset="0"/>
                <a:cs typeface="Arial" pitchFamily="34" charset="0"/>
              </a:rPr>
              <a:t>Its focus areas in the 2017/18 financial year were:</a:t>
            </a:r>
          </a:p>
          <a:p>
            <a:pPr marL="717550" lvl="1" indent="-355600" eaLnBrk="1" hangingPunct="1">
              <a:spcBef>
                <a:spcPts val="0"/>
              </a:spcBef>
              <a:spcAft>
                <a:spcPts val="1200"/>
              </a:spcAft>
              <a:buFont typeface="Courier New" panose="02070309020205020404" pitchFamily="49" charset="0"/>
              <a:buChar char="o"/>
            </a:pPr>
            <a:r>
              <a:rPr lang="en-US" sz="2000" dirty="0" smtClean="0"/>
              <a:t>Filling of funded vacancies </a:t>
            </a:r>
          </a:p>
          <a:p>
            <a:pPr marL="717550" lvl="1" indent="-355600" eaLnBrk="1" hangingPunct="1">
              <a:spcBef>
                <a:spcPts val="0"/>
              </a:spcBef>
              <a:spcAft>
                <a:spcPts val="1200"/>
              </a:spcAft>
              <a:buFont typeface="Courier New" panose="02070309020205020404" pitchFamily="49" charset="0"/>
              <a:buChar char="o"/>
            </a:pPr>
            <a:r>
              <a:rPr lang="en-US" sz="2000" dirty="0" smtClean="0"/>
              <a:t>Improving the human </a:t>
            </a:r>
            <a:r>
              <a:rPr lang="en-US" sz="2000" dirty="0"/>
              <a:t>r</a:t>
            </a:r>
            <a:r>
              <a:rPr lang="en-US" sz="2000" dirty="0" smtClean="0"/>
              <a:t>esource recruitment and selection process </a:t>
            </a:r>
            <a:endParaRPr lang="en-US" sz="2000" dirty="0"/>
          </a:p>
          <a:p>
            <a:pPr marL="717550" lvl="1" indent="-355600" eaLnBrk="1" hangingPunct="1">
              <a:spcBef>
                <a:spcPts val="0"/>
              </a:spcBef>
              <a:spcAft>
                <a:spcPts val="1200"/>
              </a:spcAft>
              <a:buFont typeface="Courier New" panose="02070309020205020404" pitchFamily="49" charset="0"/>
              <a:buChar char="o"/>
            </a:pPr>
            <a:r>
              <a:rPr lang="en-US" sz="2000" dirty="0" smtClean="0"/>
              <a:t>Management of disciplinary cases </a:t>
            </a:r>
            <a:endParaRPr lang="en-US" sz="2000" dirty="0"/>
          </a:p>
          <a:p>
            <a:pPr marL="717550" lvl="1" indent="-355600" eaLnBrk="1" hangingPunct="1">
              <a:spcBef>
                <a:spcPts val="0"/>
              </a:spcBef>
              <a:spcAft>
                <a:spcPts val="1200"/>
              </a:spcAft>
              <a:buFont typeface="Courier New" panose="02070309020205020404" pitchFamily="49" charset="0"/>
              <a:buChar char="o"/>
            </a:pPr>
            <a:r>
              <a:rPr lang="en-US" sz="2000" dirty="0" smtClean="0"/>
              <a:t>Management of creditor payments </a:t>
            </a:r>
            <a:endParaRPr lang="en-ZA" sz="2000" dirty="0" smtClean="0">
              <a:cs typeface="Arial" pitchFamily="34" charset="0"/>
            </a:endParaRP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33</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Programme 1: Administration</a:t>
            </a:r>
          </a:p>
        </p:txBody>
      </p:sp>
    </p:spTree>
    <p:extLst>
      <p:ext uri="{BB962C8B-B14F-4D97-AF65-F5344CB8AC3E}">
        <p14:creationId xmlns:p14="http://schemas.microsoft.com/office/powerpoint/2010/main" xmlns="" val="3419409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14776" y="990601"/>
            <a:ext cx="8288956" cy="4572000"/>
          </a:xfrm>
        </p:spPr>
        <p:txBody>
          <a:bodyPr/>
          <a:lstStyle/>
          <a:p>
            <a:pPr marL="0" indent="0" eaLnBrk="1" hangingPunct="1">
              <a:spcBef>
                <a:spcPts val="0"/>
              </a:spcBef>
              <a:spcAft>
                <a:spcPts val="1200"/>
              </a:spcAft>
              <a:buNone/>
            </a:pPr>
            <a:r>
              <a:rPr lang="en-US" sz="2000" b="1" dirty="0" smtClean="0">
                <a:latin typeface="Arial" pitchFamily="34" charset="0"/>
                <a:cs typeface="Arial" pitchFamily="34" charset="0"/>
              </a:rPr>
              <a:t>Performance against targets </a:t>
            </a:r>
          </a:p>
          <a:p>
            <a:pPr marL="0" indent="0" eaLnBrk="1" hangingPunct="1">
              <a:spcBef>
                <a:spcPts val="0"/>
              </a:spcBef>
              <a:spcAft>
                <a:spcPts val="1200"/>
              </a:spcAft>
              <a:buNone/>
            </a:pPr>
            <a:r>
              <a:rPr lang="en-ZA" sz="2000" dirty="0" smtClean="0"/>
              <a:t>9 (75%) of 12 targets were achieved as follows:</a:t>
            </a:r>
            <a:endParaRPr lang="en-ZA" sz="2000" dirty="0"/>
          </a:p>
          <a:p>
            <a:pPr marL="361950" lvl="1" indent="-361950">
              <a:spcBef>
                <a:spcPts val="0"/>
              </a:spcBef>
              <a:spcAft>
                <a:spcPts val="1200"/>
              </a:spcAft>
              <a:buFont typeface="Arial" panose="020B0604020202020204" pitchFamily="34" charset="0"/>
              <a:buChar char="•"/>
            </a:pPr>
            <a:r>
              <a:rPr lang="en-US" sz="2000" dirty="0" smtClean="0"/>
              <a:t>The Department has revised its Human Resource Plan during the financial year</a:t>
            </a:r>
          </a:p>
          <a:p>
            <a:pPr marL="361950" lvl="1" indent="-361950">
              <a:spcBef>
                <a:spcPts val="0"/>
              </a:spcBef>
              <a:spcAft>
                <a:spcPts val="1200"/>
              </a:spcAft>
              <a:buFont typeface="Arial" panose="020B0604020202020204" pitchFamily="34" charset="0"/>
              <a:buChar char="•"/>
            </a:pPr>
            <a:r>
              <a:rPr lang="en-US" sz="2000" dirty="0" smtClean="0"/>
              <a:t>Developed a plan to improve </a:t>
            </a:r>
            <a:r>
              <a:rPr lang="en-US" sz="2000" dirty="0"/>
              <a:t>h</a:t>
            </a:r>
            <a:r>
              <a:rPr lang="en-US" sz="2000" dirty="0" smtClean="0"/>
              <a:t>uman resource recruitment and selection process </a:t>
            </a:r>
          </a:p>
          <a:p>
            <a:pPr marL="361950" lvl="1" indent="-361950">
              <a:spcBef>
                <a:spcPts val="0"/>
              </a:spcBef>
              <a:spcAft>
                <a:spcPts val="1200"/>
              </a:spcAft>
              <a:buFont typeface="Arial" panose="020B0604020202020204" pitchFamily="34" charset="0"/>
              <a:buChar char="•"/>
            </a:pPr>
            <a:r>
              <a:rPr lang="en-US" sz="2000" dirty="0" smtClean="0"/>
              <a:t>94,8</a:t>
            </a:r>
            <a:r>
              <a:rPr lang="en-US" sz="2000" dirty="0"/>
              <a:t>% </a:t>
            </a:r>
            <a:r>
              <a:rPr lang="en-US" sz="2000" dirty="0" smtClean="0"/>
              <a:t>of funded vacancies were filled during the 2017/18 </a:t>
            </a:r>
            <a:r>
              <a:rPr lang="en-US" sz="2000" dirty="0"/>
              <a:t>financial year</a:t>
            </a:r>
            <a:endParaRPr lang="en-ZA" sz="2000" dirty="0"/>
          </a:p>
          <a:p>
            <a:pPr marL="361950" lvl="1" indent="-361950">
              <a:spcBef>
                <a:spcPts val="0"/>
              </a:spcBef>
              <a:spcAft>
                <a:spcPts val="1200"/>
              </a:spcAft>
              <a:buFont typeface="Arial" panose="020B0604020202020204" pitchFamily="34" charset="0"/>
              <a:buChar char="•"/>
            </a:pPr>
            <a:r>
              <a:rPr lang="en-US" sz="2000" dirty="0" smtClean="0"/>
              <a:t>Developed a plan to reduce the number of days to resolve disciplinary cases </a:t>
            </a:r>
          </a:p>
          <a:p>
            <a:pPr marL="361950" lvl="1" indent="-361950">
              <a:spcBef>
                <a:spcPts val="0"/>
              </a:spcBef>
              <a:spcAft>
                <a:spcPts val="1200"/>
              </a:spcAft>
              <a:buFont typeface="Arial" panose="020B0604020202020204" pitchFamily="34" charset="0"/>
              <a:buChar char="•"/>
            </a:pPr>
            <a:r>
              <a:rPr lang="en-US" sz="2000" dirty="0" smtClean="0"/>
              <a:t>Developed a system to track invoices received from creditors</a:t>
            </a:r>
          </a:p>
          <a:p>
            <a:pPr eaLnBrk="1" hangingPunct="1">
              <a:spcBef>
                <a:spcPts val="0"/>
              </a:spcBef>
              <a:spcAft>
                <a:spcPts val="1200"/>
              </a:spcAft>
            </a:pPr>
            <a:endParaRPr lang="en-US" sz="2000" dirty="0"/>
          </a:p>
          <a:p>
            <a:pPr marL="0" indent="0" eaLnBrk="1" hangingPunct="1">
              <a:spcBef>
                <a:spcPts val="0"/>
              </a:spcBef>
              <a:spcAft>
                <a:spcPts val="1200"/>
              </a:spcAft>
              <a:buNone/>
            </a:pPr>
            <a:endParaRPr lang="en-ZA" sz="2000" dirty="0" smtClean="0">
              <a:cs typeface="Arial" pitchFamily="34" charset="0"/>
            </a:endParaRP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34</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Programme 1: Administration</a:t>
            </a:r>
          </a:p>
        </p:txBody>
      </p:sp>
    </p:spTree>
    <p:extLst>
      <p:ext uri="{BB962C8B-B14F-4D97-AF65-F5344CB8AC3E}">
        <p14:creationId xmlns:p14="http://schemas.microsoft.com/office/powerpoint/2010/main" xmlns="" val="23572721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14776" y="1038923"/>
            <a:ext cx="8288956" cy="4904677"/>
          </a:xfrm>
        </p:spPr>
        <p:txBody>
          <a:bodyPr/>
          <a:lstStyle/>
          <a:p>
            <a:pPr marL="0" indent="0" eaLnBrk="1" hangingPunct="1">
              <a:spcBef>
                <a:spcPts val="0"/>
              </a:spcBef>
              <a:spcAft>
                <a:spcPts val="1200"/>
              </a:spcAft>
              <a:buNone/>
            </a:pPr>
            <a:r>
              <a:rPr lang="en-ZA" sz="2000" b="1" dirty="0"/>
              <a:t>Performance against </a:t>
            </a:r>
            <a:r>
              <a:rPr lang="en-ZA" sz="2000" b="1" dirty="0" smtClean="0"/>
              <a:t>targets </a:t>
            </a:r>
          </a:p>
          <a:p>
            <a:pPr>
              <a:spcBef>
                <a:spcPts val="0"/>
              </a:spcBef>
              <a:spcAft>
                <a:spcPts val="1200"/>
              </a:spcAft>
            </a:pPr>
            <a:r>
              <a:rPr lang="en-GB" sz="2000" dirty="0" smtClean="0"/>
              <a:t>Developed a remedial plan on audit findings in the previous financial year </a:t>
            </a:r>
          </a:p>
          <a:p>
            <a:pPr>
              <a:spcBef>
                <a:spcPts val="0"/>
              </a:spcBef>
              <a:spcAft>
                <a:spcPts val="1200"/>
              </a:spcAft>
            </a:pPr>
            <a:r>
              <a:rPr lang="en-GB" sz="2000" dirty="0" smtClean="0"/>
              <a:t>All (100%) audit </a:t>
            </a:r>
            <a:r>
              <a:rPr lang="en-GB" sz="2000" dirty="0"/>
              <a:t>issues </a:t>
            </a:r>
            <a:r>
              <a:rPr lang="en-GB" sz="2000" dirty="0" smtClean="0"/>
              <a:t>were attended to through an Action </a:t>
            </a:r>
            <a:r>
              <a:rPr lang="en-GB" sz="2000" dirty="0"/>
              <a:t>P</a:t>
            </a:r>
            <a:r>
              <a:rPr lang="en-GB" sz="2000" dirty="0" smtClean="0"/>
              <a:t>lan</a:t>
            </a:r>
          </a:p>
          <a:p>
            <a:pPr>
              <a:spcBef>
                <a:spcPts val="0"/>
              </a:spcBef>
              <a:spcAft>
                <a:spcPts val="1200"/>
              </a:spcAft>
            </a:pPr>
            <a:r>
              <a:rPr lang="en-GB" sz="2000" dirty="0"/>
              <a:t>Department received an </a:t>
            </a:r>
            <a:r>
              <a:rPr lang="en-GB" sz="2000" dirty="0" smtClean="0"/>
              <a:t>unqualified </a:t>
            </a:r>
            <a:r>
              <a:rPr lang="en-GB" sz="2000" dirty="0"/>
              <a:t>audit </a:t>
            </a:r>
            <a:r>
              <a:rPr lang="en-GB" sz="2000" dirty="0" smtClean="0"/>
              <a:t>opinion for the 2016/17 financial year</a:t>
            </a:r>
            <a:r>
              <a:rPr lang="en-ZA" sz="2000" dirty="0" smtClean="0"/>
              <a:t> </a:t>
            </a:r>
          </a:p>
          <a:p>
            <a:pPr>
              <a:spcBef>
                <a:spcPts val="0"/>
              </a:spcBef>
              <a:spcAft>
                <a:spcPts val="1200"/>
              </a:spcAft>
            </a:pPr>
            <a:r>
              <a:rPr lang="en-ZA" sz="2000" dirty="0" smtClean="0"/>
              <a:t>ICT improvement initiatives were implemented as planned:</a:t>
            </a:r>
          </a:p>
          <a:p>
            <a:pPr marL="717550" lvl="1" indent="-355600">
              <a:spcBef>
                <a:spcPts val="0"/>
              </a:spcBef>
              <a:spcAft>
                <a:spcPts val="600"/>
              </a:spcAft>
              <a:buFont typeface="Courier New" panose="02070309020205020404" pitchFamily="49" charset="0"/>
              <a:buChar char="o"/>
            </a:pPr>
            <a:r>
              <a:rPr lang="en-ZA" sz="2000" dirty="0" smtClean="0"/>
              <a:t>ICT strategy and system implementation </a:t>
            </a:r>
          </a:p>
          <a:p>
            <a:pPr marL="717550" lvl="1" indent="-355600">
              <a:spcBef>
                <a:spcPts val="0"/>
              </a:spcBef>
              <a:spcAft>
                <a:spcPts val="600"/>
              </a:spcAft>
              <a:buFont typeface="Courier New" panose="02070309020205020404" pitchFamily="49" charset="0"/>
              <a:buChar char="o"/>
            </a:pPr>
            <a:r>
              <a:rPr lang="en-ZA" sz="2000" dirty="0" smtClean="0"/>
              <a:t>ICT improvement plan </a:t>
            </a:r>
          </a:p>
          <a:p>
            <a:pPr marL="717550" lvl="1" indent="-355600">
              <a:spcBef>
                <a:spcPts val="0"/>
              </a:spcBef>
              <a:spcAft>
                <a:spcPts val="600"/>
              </a:spcAft>
              <a:buFont typeface="Courier New" panose="02070309020205020404" pitchFamily="49" charset="0"/>
              <a:buChar char="o"/>
            </a:pPr>
            <a:r>
              <a:rPr lang="en-ZA" sz="2000" dirty="0" smtClean="0"/>
              <a:t>Data centre infrastructure </a:t>
            </a:r>
          </a:p>
          <a:p>
            <a:pPr marL="717550" lvl="1" indent="-355600">
              <a:spcBef>
                <a:spcPts val="0"/>
              </a:spcBef>
              <a:spcAft>
                <a:spcPts val="600"/>
              </a:spcAft>
              <a:buFont typeface="Courier New" panose="02070309020205020404" pitchFamily="49" charset="0"/>
              <a:buChar char="o"/>
            </a:pPr>
            <a:r>
              <a:rPr lang="en-ZA" sz="2000" dirty="0" smtClean="0"/>
              <a:t>Implementation of an ICT governance framework </a:t>
            </a:r>
          </a:p>
          <a:p>
            <a:pPr marL="717550" lvl="1" indent="-355600">
              <a:spcBef>
                <a:spcPts val="0"/>
              </a:spcBef>
              <a:spcAft>
                <a:spcPts val="600"/>
              </a:spcAft>
              <a:buFont typeface="Courier New" panose="02070309020205020404" pitchFamily="49" charset="0"/>
              <a:buChar char="o"/>
            </a:pPr>
            <a:r>
              <a:rPr lang="en-ZA" sz="2000" dirty="0" smtClean="0"/>
              <a:t>ICT procurement plan</a:t>
            </a:r>
            <a:endParaRPr lang="en-ZA" sz="2000" dirty="0"/>
          </a:p>
          <a:p>
            <a:pPr eaLnBrk="1" hangingPunct="1">
              <a:spcBef>
                <a:spcPts val="0"/>
              </a:spcBef>
              <a:spcAft>
                <a:spcPts val="1200"/>
              </a:spcAft>
            </a:pPr>
            <a:endParaRPr lang="en-US" sz="2000" dirty="0"/>
          </a:p>
          <a:p>
            <a:pPr marL="0" indent="0" eaLnBrk="1" hangingPunct="1">
              <a:spcBef>
                <a:spcPts val="0"/>
              </a:spcBef>
              <a:spcAft>
                <a:spcPts val="1200"/>
              </a:spcAft>
              <a:buNone/>
            </a:pPr>
            <a:endParaRPr lang="en-ZA" sz="2000" dirty="0" smtClean="0">
              <a:cs typeface="Arial" pitchFamily="34" charset="0"/>
            </a:endParaRP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35</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solidFill>
                  <a:schemeClr val="bg1"/>
                </a:solidFill>
                <a:cs typeface="Arial" pitchFamily="34" charset="0"/>
              </a:rPr>
              <a:t>Programme 1: Administration</a:t>
            </a:r>
          </a:p>
        </p:txBody>
      </p:sp>
    </p:spTree>
    <p:extLst>
      <p:ext uri="{BB962C8B-B14F-4D97-AF65-F5344CB8AC3E}">
        <p14:creationId xmlns:p14="http://schemas.microsoft.com/office/powerpoint/2010/main" xmlns="" val="1029825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14776" y="1047750"/>
            <a:ext cx="8288955" cy="4210050"/>
          </a:xfrm>
        </p:spPr>
        <p:txBody>
          <a:bodyPr/>
          <a:lstStyle/>
          <a:p>
            <a:pPr marL="0" indent="0" eaLnBrk="1" hangingPunct="1">
              <a:spcBef>
                <a:spcPts val="0"/>
              </a:spcBef>
              <a:spcAft>
                <a:spcPts val="1200"/>
              </a:spcAft>
              <a:buNone/>
            </a:pPr>
            <a:r>
              <a:rPr lang="en-ZA" sz="2000" dirty="0" smtClean="0"/>
              <a:t>3 </a:t>
            </a:r>
            <a:r>
              <a:rPr lang="en-ZA" sz="2000" dirty="0"/>
              <a:t>(25</a:t>
            </a:r>
            <a:r>
              <a:rPr lang="en-ZA" sz="2000" dirty="0" smtClean="0"/>
              <a:t>%) of the 12 targets were not achieved as follows:</a:t>
            </a:r>
            <a:endParaRPr lang="en-ZA" sz="2000" u="sng" dirty="0"/>
          </a:p>
          <a:p>
            <a:pPr marL="0" lvl="0" indent="0" eaLnBrk="1" hangingPunct="1">
              <a:spcBef>
                <a:spcPts val="0"/>
              </a:spcBef>
              <a:spcAft>
                <a:spcPts val="1200"/>
              </a:spcAft>
              <a:buNone/>
            </a:pPr>
            <a:r>
              <a:rPr lang="en-GB" sz="2000" b="1" dirty="0" smtClean="0"/>
              <a:t>Number of days to fill advertised positions </a:t>
            </a:r>
            <a:endParaRPr lang="en-GB" sz="2000" dirty="0" smtClean="0"/>
          </a:p>
          <a:p>
            <a:pPr eaLnBrk="1" hangingPunct="1">
              <a:spcBef>
                <a:spcPts val="0"/>
              </a:spcBef>
              <a:spcAft>
                <a:spcPts val="1200"/>
              </a:spcAft>
            </a:pPr>
            <a:r>
              <a:rPr lang="en-US" sz="2000" kern="1200" dirty="0" smtClean="0"/>
              <a:t>It </a:t>
            </a:r>
            <a:r>
              <a:rPr lang="en-US" sz="2000" kern="1200" dirty="0"/>
              <a:t>took an average of 188 days to process </a:t>
            </a:r>
            <a:r>
              <a:rPr lang="en-US" sz="2000" kern="1200" dirty="0" smtClean="0"/>
              <a:t>appointments in 2017/18 financial year instead of the targeted 180 days  </a:t>
            </a:r>
          </a:p>
          <a:p>
            <a:pPr eaLnBrk="1" hangingPunct="1">
              <a:spcBef>
                <a:spcPts val="0"/>
              </a:spcBef>
              <a:spcAft>
                <a:spcPts val="1200"/>
              </a:spcAft>
            </a:pPr>
            <a:r>
              <a:rPr lang="en-US" sz="2000" kern="1200" dirty="0" smtClean="0"/>
              <a:t>It is an improvement </a:t>
            </a:r>
            <a:r>
              <a:rPr lang="en-US" sz="2000" kern="1200" dirty="0"/>
              <a:t>from 222 days in </a:t>
            </a:r>
            <a:r>
              <a:rPr lang="en-US" sz="2000" kern="1200" dirty="0" smtClean="0"/>
              <a:t>the 2016/17 financial year </a:t>
            </a:r>
          </a:p>
          <a:p>
            <a:pPr>
              <a:spcBef>
                <a:spcPts val="0"/>
              </a:spcBef>
              <a:spcAft>
                <a:spcPts val="1200"/>
              </a:spcAft>
            </a:pPr>
            <a:r>
              <a:rPr lang="en-GB" sz="2000" dirty="0" smtClean="0">
                <a:latin typeface="Arial" pitchFamily="34" charset="0"/>
                <a:cs typeface="Arial" pitchFamily="34" charset="0"/>
              </a:rPr>
              <a:t>The main reason for underachievement is the </a:t>
            </a:r>
            <a:r>
              <a:rPr lang="en-ZA" sz="2000" dirty="0" smtClean="0">
                <a:latin typeface="Arial" pitchFamily="34" charset="0"/>
                <a:cs typeface="Arial" pitchFamily="34" charset="0"/>
              </a:rPr>
              <a:t>high </a:t>
            </a:r>
            <a:r>
              <a:rPr lang="en-US" sz="2000" kern="1200" dirty="0" smtClean="0"/>
              <a:t>volumes </a:t>
            </a:r>
            <a:r>
              <a:rPr lang="en-US" sz="2000" kern="1200" dirty="0"/>
              <a:t>of applications </a:t>
            </a:r>
            <a:r>
              <a:rPr lang="en-US" sz="2000" kern="1200" dirty="0" smtClean="0"/>
              <a:t> </a:t>
            </a:r>
          </a:p>
          <a:p>
            <a:pPr>
              <a:spcBef>
                <a:spcPts val="0"/>
              </a:spcBef>
              <a:spcAft>
                <a:spcPts val="1200"/>
              </a:spcAft>
            </a:pPr>
            <a:r>
              <a:rPr lang="en-US" sz="2000" kern="1200" dirty="0" smtClean="0"/>
              <a:t>To mitigate this, an improvement </a:t>
            </a:r>
            <a:r>
              <a:rPr lang="en-US" sz="2000" kern="1200" dirty="0"/>
              <a:t>plan </a:t>
            </a:r>
            <a:r>
              <a:rPr lang="en-US" sz="2000" kern="1200" dirty="0" smtClean="0"/>
              <a:t>has been developed and approved</a:t>
            </a:r>
          </a:p>
          <a:p>
            <a:pPr>
              <a:spcBef>
                <a:spcPts val="0"/>
              </a:spcBef>
              <a:spcAft>
                <a:spcPts val="1200"/>
              </a:spcAft>
            </a:pPr>
            <a:r>
              <a:rPr lang="en-US" sz="2000" kern="1200" dirty="0" smtClean="0"/>
              <a:t>Implementation of an </a:t>
            </a:r>
            <a:r>
              <a:rPr lang="en-US" sz="2000" kern="1200" dirty="0"/>
              <a:t>e-recruitment </a:t>
            </a:r>
            <a:r>
              <a:rPr lang="en-US" sz="2000" kern="1200" dirty="0" smtClean="0"/>
              <a:t>system</a:t>
            </a:r>
            <a:endParaRPr lang="en-ZA" sz="2000" b="1" dirty="0">
              <a:latin typeface="Arial" pitchFamily="34" charset="0"/>
              <a:cs typeface="Arial" pitchFamily="34" charset="0"/>
            </a:endParaRPr>
          </a:p>
          <a:p>
            <a:pPr marL="0" indent="0" eaLnBrk="1" hangingPunct="1">
              <a:buNone/>
            </a:pPr>
            <a:endParaRPr lang="en-ZA" sz="2000" u="sng" dirty="0" smtClean="0"/>
          </a:p>
          <a:p>
            <a:pPr marL="0" indent="0" eaLnBrk="1" hangingPunct="1">
              <a:buNone/>
            </a:pPr>
            <a:endParaRPr lang="en-ZA" sz="2000" u="sng" dirty="0"/>
          </a:p>
          <a:p>
            <a:pPr marL="0" indent="0" eaLnBrk="1" hangingPunct="1">
              <a:buNone/>
            </a:pPr>
            <a:endParaRPr lang="en-ZA" sz="2000" dirty="0"/>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36</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Programme 1: Administration</a:t>
            </a:r>
          </a:p>
        </p:txBody>
      </p:sp>
    </p:spTree>
    <p:extLst>
      <p:ext uri="{BB962C8B-B14F-4D97-AF65-F5344CB8AC3E}">
        <p14:creationId xmlns:p14="http://schemas.microsoft.com/office/powerpoint/2010/main" xmlns="" val="22514484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18418" y="994610"/>
            <a:ext cx="8268382" cy="4872790"/>
          </a:xfrm>
        </p:spPr>
        <p:txBody>
          <a:bodyPr/>
          <a:lstStyle/>
          <a:p>
            <a:pPr marL="21590" indent="0">
              <a:spcBef>
                <a:spcPts val="0"/>
              </a:spcBef>
              <a:spcAft>
                <a:spcPts val="1200"/>
              </a:spcAft>
              <a:buNone/>
            </a:pPr>
            <a:r>
              <a:rPr lang="en-GB" sz="2000" b="1" dirty="0" smtClean="0"/>
              <a:t>100</a:t>
            </a:r>
            <a:r>
              <a:rPr lang="en-GB" sz="2000" b="1" dirty="0"/>
              <a:t>% of disciplinary cases resolved within 90 days</a:t>
            </a:r>
            <a:endParaRPr lang="en-ZA" sz="2000" b="1" dirty="0">
              <a:cs typeface="Arial" pitchFamily="34" charset="0"/>
            </a:endParaRPr>
          </a:p>
          <a:p>
            <a:pPr eaLnBrk="1" fontAlgn="auto" hangingPunct="1">
              <a:spcBef>
                <a:spcPts val="0"/>
              </a:spcBef>
              <a:spcAft>
                <a:spcPts val="1200"/>
              </a:spcAft>
              <a:defRPr/>
            </a:pPr>
            <a:r>
              <a:rPr lang="en-ZA" sz="2000" kern="1200" dirty="0" smtClean="0"/>
              <a:t>97</a:t>
            </a:r>
            <a:r>
              <a:rPr lang="en-ZA" sz="2000" kern="1200" dirty="0"/>
              <a:t>% of </a:t>
            </a:r>
            <a:r>
              <a:rPr lang="en-ZA" sz="2000" kern="1200" dirty="0" smtClean="0"/>
              <a:t>disciplinary cases </a:t>
            </a:r>
            <a:r>
              <a:rPr lang="en-ZA" sz="2000" kern="1200" dirty="0"/>
              <a:t>were resolved within 90 days </a:t>
            </a:r>
            <a:endParaRPr lang="en-ZA" sz="2000" kern="1200" dirty="0" smtClean="0"/>
          </a:p>
          <a:p>
            <a:pPr eaLnBrk="1" fontAlgn="auto" hangingPunct="1">
              <a:spcBef>
                <a:spcPts val="0"/>
              </a:spcBef>
              <a:spcAft>
                <a:spcPts val="1200"/>
              </a:spcAft>
              <a:defRPr/>
            </a:pPr>
            <a:r>
              <a:rPr lang="en-ZA" sz="2000" kern="1200" dirty="0" smtClean="0"/>
              <a:t>This is also an improvement from the </a:t>
            </a:r>
            <a:r>
              <a:rPr lang="en-ZA" sz="2000" kern="1200" dirty="0"/>
              <a:t>previous year’s performance </a:t>
            </a:r>
            <a:r>
              <a:rPr lang="en-ZA" sz="2000" kern="1200" dirty="0" smtClean="0"/>
              <a:t>which was </a:t>
            </a:r>
            <a:r>
              <a:rPr lang="en-ZA" sz="2000" kern="1200" dirty="0"/>
              <a:t>22</a:t>
            </a:r>
            <a:r>
              <a:rPr lang="en-ZA" sz="2000" kern="1200" dirty="0" smtClean="0"/>
              <a:t>%</a:t>
            </a:r>
          </a:p>
          <a:p>
            <a:pPr eaLnBrk="1" fontAlgn="auto" hangingPunct="1">
              <a:spcBef>
                <a:spcPts val="0"/>
              </a:spcBef>
              <a:spcAft>
                <a:spcPts val="1200"/>
              </a:spcAft>
              <a:defRPr/>
            </a:pPr>
            <a:r>
              <a:rPr lang="en-ZA" sz="2000" kern="1200" dirty="0" smtClean="0"/>
              <a:t>Underperformance is attributed to the postponement </a:t>
            </a:r>
            <a:r>
              <a:rPr lang="en-ZA" sz="2000" kern="1200" dirty="0"/>
              <a:t>of cases and </a:t>
            </a:r>
            <a:r>
              <a:rPr lang="en-ZA" sz="2000" kern="1200" dirty="0" smtClean="0"/>
              <a:t>the shortage </a:t>
            </a:r>
            <a:r>
              <a:rPr lang="en-ZA" sz="2000" kern="1200" dirty="0"/>
              <a:t>of trained C</a:t>
            </a:r>
            <a:r>
              <a:rPr lang="en-ZA" sz="2000" kern="1200" dirty="0" smtClean="0"/>
              <a:t>hairpersons</a:t>
            </a:r>
          </a:p>
          <a:p>
            <a:pPr eaLnBrk="1" fontAlgn="auto" hangingPunct="1">
              <a:spcBef>
                <a:spcPts val="0"/>
              </a:spcBef>
              <a:spcAft>
                <a:spcPts val="1200"/>
              </a:spcAft>
              <a:defRPr/>
            </a:pPr>
            <a:r>
              <a:rPr lang="en-ZA" sz="2000" kern="1200" dirty="0" smtClean="0"/>
              <a:t>Corrective action</a:t>
            </a:r>
            <a:r>
              <a:rPr lang="en-ZA" sz="2000" kern="1200" dirty="0"/>
              <a:t>: </a:t>
            </a:r>
          </a:p>
          <a:p>
            <a:pPr lvl="1" eaLnBrk="1" fontAlgn="auto" hangingPunct="1">
              <a:spcBef>
                <a:spcPts val="0"/>
              </a:spcBef>
              <a:spcAft>
                <a:spcPts val="1200"/>
              </a:spcAft>
              <a:buFont typeface="Courier New" panose="02070309020205020404" pitchFamily="49" charset="0"/>
              <a:buChar char="o"/>
              <a:defRPr/>
            </a:pPr>
            <a:r>
              <a:rPr lang="en-ZA" sz="2000" kern="1200" dirty="0" smtClean="0"/>
              <a:t>Improvement </a:t>
            </a:r>
            <a:r>
              <a:rPr lang="en-ZA" sz="2000" kern="1200" dirty="0"/>
              <a:t>plan </a:t>
            </a:r>
            <a:r>
              <a:rPr lang="en-ZA" sz="2000" kern="1200" dirty="0" smtClean="0"/>
              <a:t>has been approved</a:t>
            </a:r>
            <a:endParaRPr lang="en-ZA" sz="2000" kern="1200" dirty="0"/>
          </a:p>
          <a:p>
            <a:pPr lvl="1" eaLnBrk="1" fontAlgn="auto" hangingPunct="1">
              <a:spcBef>
                <a:spcPts val="0"/>
              </a:spcBef>
              <a:spcAft>
                <a:spcPts val="1200"/>
              </a:spcAft>
              <a:buFont typeface="Courier New" panose="02070309020205020404" pitchFamily="49" charset="0"/>
              <a:buChar char="o"/>
              <a:defRPr/>
            </a:pPr>
            <a:r>
              <a:rPr lang="en-ZA" sz="2000" kern="1200" dirty="0" smtClean="0"/>
              <a:t>Conducting training on initiating, investigating and chairing disciplinary cases </a:t>
            </a:r>
            <a:endParaRPr lang="en-ZA" sz="2000" kern="1200" dirty="0"/>
          </a:p>
          <a:p>
            <a:pPr lvl="1" eaLnBrk="1" fontAlgn="auto" hangingPunct="1">
              <a:spcBef>
                <a:spcPts val="0"/>
              </a:spcBef>
              <a:spcAft>
                <a:spcPts val="1200"/>
              </a:spcAft>
              <a:buFont typeface="Courier New" panose="02070309020205020404" pitchFamily="49" charset="0"/>
              <a:buChar char="o"/>
              <a:defRPr/>
            </a:pPr>
            <a:r>
              <a:rPr lang="en-ZA" sz="2000" kern="1200" dirty="0" smtClean="0"/>
              <a:t>Appointment of additional staff at head office and regional office to increase capacity</a:t>
            </a:r>
            <a:endParaRPr lang="en-ZA" sz="2000" dirty="0"/>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37</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Programme 1: Administration</a:t>
            </a:r>
          </a:p>
        </p:txBody>
      </p:sp>
    </p:spTree>
    <p:extLst>
      <p:ext uri="{BB962C8B-B14F-4D97-AF65-F5344CB8AC3E}">
        <p14:creationId xmlns:p14="http://schemas.microsoft.com/office/powerpoint/2010/main" xmlns="" val="1267598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57200" y="990600"/>
            <a:ext cx="8305800" cy="533400"/>
          </a:xfrm>
        </p:spPr>
        <p:txBody>
          <a:bodyPr/>
          <a:lstStyle/>
          <a:p>
            <a:pPr marL="0" indent="0" eaLnBrk="1" hangingPunct="1">
              <a:buNone/>
            </a:pPr>
            <a:endParaRPr lang="en-ZA" sz="2000" dirty="0">
              <a:ea typeface="Calibri" panose="020F0502020204030204" pitchFamily="34" charset="0"/>
              <a:cs typeface="Arial" pitchFamily="34" charset="0"/>
            </a:endParaRPr>
          </a:p>
          <a:p>
            <a:pPr eaLnBrk="1" hangingPunct="1"/>
            <a:endParaRPr lang="en-ZA" sz="2000" dirty="0"/>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latin typeface="+mn-lt"/>
              <a:cs typeface="Times New Roman" panose="02020603050405020304" pitchFamily="18" charset="0"/>
            </a:endParaRPr>
          </a:p>
        </p:txBody>
      </p:sp>
      <p:sp>
        <p:nvSpPr>
          <p:cNvPr id="8" name="Content Placeholder 2"/>
          <p:cNvSpPr txBox="1">
            <a:spLocks/>
          </p:cNvSpPr>
          <p:nvPr/>
        </p:nvSpPr>
        <p:spPr bwMode="auto">
          <a:xfrm>
            <a:off x="414776" y="1042289"/>
            <a:ext cx="8288955" cy="24629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0"/>
              </a:spcBef>
              <a:spcAft>
                <a:spcPts val="1200"/>
              </a:spcAft>
              <a:buNone/>
            </a:pPr>
            <a:r>
              <a:rPr lang="en-ZA" sz="2000" b="1" dirty="0" smtClean="0"/>
              <a:t>Percentage of invoices received </a:t>
            </a:r>
            <a:r>
              <a:rPr lang="en-ZA" sz="2000" b="1" dirty="0"/>
              <a:t>from creditors </a:t>
            </a:r>
            <a:r>
              <a:rPr lang="en-ZA" sz="2000" b="1" dirty="0" smtClean="0"/>
              <a:t>paid within </a:t>
            </a:r>
            <a:r>
              <a:rPr lang="en-ZA" sz="2000" b="1" dirty="0"/>
              <a:t>30 days</a:t>
            </a:r>
            <a:endParaRPr lang="en-ZA" sz="2000" b="1" dirty="0">
              <a:cs typeface="Arial" pitchFamily="34" charset="0"/>
            </a:endParaRPr>
          </a:p>
          <a:p>
            <a:pPr>
              <a:spcBef>
                <a:spcPts val="0"/>
              </a:spcBef>
              <a:spcAft>
                <a:spcPts val="1200"/>
              </a:spcAft>
            </a:pPr>
            <a:r>
              <a:rPr lang="en-ZA" sz="2000" kern="0" dirty="0" smtClean="0">
                <a:cs typeface="Arial" pitchFamily="34" charset="0"/>
              </a:rPr>
              <a:t>97.96% of invoices were paid within 30 days </a:t>
            </a:r>
          </a:p>
          <a:p>
            <a:pPr algn="just">
              <a:spcBef>
                <a:spcPts val="0"/>
              </a:spcBef>
              <a:spcAft>
                <a:spcPts val="1200"/>
              </a:spcAft>
            </a:pPr>
            <a:r>
              <a:rPr lang="en-US" sz="2000" dirty="0" smtClean="0"/>
              <a:t>The reason is that there are delays </a:t>
            </a:r>
            <a:r>
              <a:rPr lang="en-US" sz="2000" dirty="0"/>
              <a:t>in the processing of invoices that are eventually rejected due to wrong banking </a:t>
            </a:r>
            <a:r>
              <a:rPr lang="en-US" sz="2000" dirty="0" smtClean="0"/>
              <a:t>details</a:t>
            </a:r>
          </a:p>
          <a:p>
            <a:pPr algn="just">
              <a:spcBef>
                <a:spcPts val="0"/>
              </a:spcBef>
              <a:spcAft>
                <a:spcPts val="1200"/>
              </a:spcAft>
            </a:pPr>
            <a:r>
              <a:rPr lang="en-US" sz="2000" dirty="0" smtClean="0"/>
              <a:t>These </a:t>
            </a:r>
            <a:r>
              <a:rPr lang="en-US" sz="2000" dirty="0"/>
              <a:t>must be corrected through the system before the payments could again be </a:t>
            </a:r>
            <a:r>
              <a:rPr lang="en-US" sz="2000" dirty="0" smtClean="0"/>
              <a:t>processed</a:t>
            </a:r>
            <a:endParaRPr lang="en-ZA" sz="2000" kern="0" dirty="0"/>
          </a:p>
        </p:txBody>
      </p:sp>
      <p:sp>
        <p:nvSpPr>
          <p:cNvPr id="13"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38</a:t>
            </a:fld>
            <a:endParaRPr lang="en-US" altLang="en-US" sz="1600" b="1" dirty="0">
              <a:latin typeface="+mn-lt"/>
            </a:endParaRPr>
          </a:p>
        </p:txBody>
      </p:sp>
      <p:sp>
        <p:nvSpPr>
          <p:cNvPr id="14" name="TextBox 13"/>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Programme 1: Administration</a:t>
            </a:r>
          </a:p>
        </p:txBody>
      </p:sp>
    </p:spTree>
    <p:extLst>
      <p:ext uri="{BB962C8B-B14F-4D97-AF65-F5344CB8AC3E}">
        <p14:creationId xmlns:p14="http://schemas.microsoft.com/office/powerpoint/2010/main" xmlns="" val="20951111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57200" y="990600"/>
            <a:ext cx="8305800" cy="533400"/>
          </a:xfrm>
        </p:spPr>
        <p:txBody>
          <a:bodyPr/>
          <a:lstStyle/>
          <a:p>
            <a:pPr marL="0" indent="0" eaLnBrk="1" hangingPunct="1">
              <a:buNone/>
            </a:pPr>
            <a:endParaRPr lang="en-ZA" sz="2000" dirty="0">
              <a:ea typeface="Calibri" panose="020F0502020204030204" pitchFamily="34" charset="0"/>
              <a:cs typeface="Arial" pitchFamily="34" charset="0"/>
            </a:endParaRPr>
          </a:p>
          <a:p>
            <a:pPr eaLnBrk="1" hangingPunct="1"/>
            <a:endParaRPr lang="en-ZA" sz="2000" dirty="0"/>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latin typeface="+mn-lt"/>
              <a:cs typeface="Times New Roman" panose="02020603050405020304" pitchFamily="18" charset="0"/>
            </a:endParaRPr>
          </a:p>
        </p:txBody>
      </p:sp>
      <p:sp>
        <p:nvSpPr>
          <p:cNvPr id="8" name="Content Placeholder 2"/>
          <p:cNvSpPr txBox="1">
            <a:spLocks/>
          </p:cNvSpPr>
          <p:nvPr/>
        </p:nvSpPr>
        <p:spPr bwMode="auto">
          <a:xfrm>
            <a:off x="414776" y="1042289"/>
            <a:ext cx="8288955" cy="4055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ts val="0"/>
              </a:spcBef>
              <a:spcAft>
                <a:spcPts val="1200"/>
              </a:spcAft>
              <a:buNone/>
            </a:pPr>
            <a:r>
              <a:rPr lang="en-GB" sz="2000" b="1" dirty="0"/>
              <a:t>Audit Action Plan in respect to ICT Audit </a:t>
            </a:r>
            <a:r>
              <a:rPr lang="en-GB" sz="2000" b="1" dirty="0" smtClean="0"/>
              <a:t>findings</a:t>
            </a:r>
            <a:endParaRPr lang="en-ZA" sz="2000" kern="0" dirty="0"/>
          </a:p>
        </p:txBody>
      </p:sp>
      <p:sp>
        <p:nvSpPr>
          <p:cNvPr id="13"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39</a:t>
            </a:fld>
            <a:endParaRPr lang="en-US" altLang="en-US" sz="1600" b="1" dirty="0">
              <a:latin typeface="+mn-lt"/>
            </a:endParaRPr>
          </a:p>
        </p:txBody>
      </p:sp>
      <p:sp>
        <p:nvSpPr>
          <p:cNvPr id="14" name="TextBox 13"/>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cs typeface="Arial" pitchFamily="34" charset="0"/>
              </a:rPr>
              <a:t>Programme 1: Administration</a:t>
            </a:r>
          </a:p>
        </p:txBody>
      </p:sp>
      <p:graphicFrame>
        <p:nvGraphicFramePr>
          <p:cNvPr id="9" name="Table 8"/>
          <p:cNvGraphicFramePr>
            <a:graphicFrameLocks noGrp="1"/>
          </p:cNvGraphicFramePr>
          <p:nvPr>
            <p:extLst>
              <p:ext uri="{D42A27DB-BD31-4B8C-83A1-F6EECF244321}">
                <p14:modId xmlns:p14="http://schemas.microsoft.com/office/powerpoint/2010/main" xmlns="" val="211690977"/>
              </p:ext>
            </p:extLst>
          </p:nvPr>
        </p:nvGraphicFramePr>
        <p:xfrm>
          <a:off x="414776" y="1524000"/>
          <a:ext cx="8288956" cy="3686828"/>
        </p:xfrm>
        <a:graphic>
          <a:graphicData uri="http://schemas.openxmlformats.org/drawingml/2006/table">
            <a:tbl>
              <a:tblPr firstRow="1" bandRow="1">
                <a:tableStyleId>{5940675A-B579-460E-94D1-54222C63F5DA}</a:tableStyleId>
              </a:tblPr>
              <a:tblGrid>
                <a:gridCol w="3300233">
                  <a:extLst>
                    <a:ext uri="{9D8B030D-6E8A-4147-A177-3AD203B41FA5}">
                      <a16:colId xmlns:a16="http://schemas.microsoft.com/office/drawing/2014/main" xmlns="" val="20000"/>
                    </a:ext>
                  </a:extLst>
                </a:gridCol>
                <a:gridCol w="4988723">
                  <a:extLst>
                    <a:ext uri="{9D8B030D-6E8A-4147-A177-3AD203B41FA5}">
                      <a16:colId xmlns:a16="http://schemas.microsoft.com/office/drawing/2014/main" xmlns="" val="20001"/>
                    </a:ext>
                  </a:extLst>
                </a:gridCol>
              </a:tblGrid>
              <a:tr h="311125">
                <a:tc>
                  <a:txBody>
                    <a:bodyPr/>
                    <a:lstStyle/>
                    <a:p>
                      <a:pPr marL="0" marR="0" lvl="1" indent="0" algn="ctr" defTabSz="914400" rtl="0" eaLnBrk="1" fontAlgn="auto" latinLnBrk="0" hangingPunct="1">
                        <a:lnSpc>
                          <a:spcPct val="100000"/>
                        </a:lnSpc>
                        <a:spcBef>
                          <a:spcPts val="300"/>
                        </a:spcBef>
                        <a:spcAft>
                          <a:spcPts val="300"/>
                        </a:spcAft>
                        <a:buClrTx/>
                        <a:buSzTx/>
                        <a:buFontTx/>
                        <a:buNone/>
                        <a:tabLst/>
                        <a:defRPr/>
                      </a:pPr>
                      <a:r>
                        <a:rPr lang="en-ZA" sz="1400" b="1" dirty="0" smtClean="0">
                          <a:solidFill>
                            <a:schemeClr val="tx1"/>
                          </a:solidFill>
                        </a:rPr>
                        <a:t>Findings</a:t>
                      </a:r>
                      <a:endParaRPr lang="en-ZA" sz="1400" b="1" dirty="0">
                        <a:solidFill>
                          <a:schemeClr val="tx1"/>
                        </a:solidFill>
                      </a:endParaRPr>
                    </a:p>
                  </a:txBody>
                  <a:tcPr anchor="ct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ZA" sz="1400" b="1" dirty="0" smtClean="0">
                          <a:solidFill>
                            <a:schemeClr val="tx1"/>
                          </a:solidFill>
                        </a:rPr>
                        <a:t>Actions in the 2018 Action Plan</a:t>
                      </a:r>
                      <a:endParaRPr lang="en-ZA" sz="1400" b="1" dirty="0" smtClean="0">
                        <a:solidFill>
                          <a:schemeClr val="tx1"/>
                        </a:solidFill>
                        <a:cs typeface="Arial" pitchFamily="34" charset="0"/>
                      </a:endParaRPr>
                    </a:p>
                  </a:txBody>
                  <a:tcPr anchor="ctr"/>
                </a:tc>
                <a:extLst>
                  <a:ext uri="{0D108BD9-81ED-4DB2-BD59-A6C34878D82A}">
                    <a16:rowId xmlns:a16="http://schemas.microsoft.com/office/drawing/2014/main" xmlns="" val="10000"/>
                  </a:ext>
                </a:extLst>
              </a:tr>
              <a:tr h="964487">
                <a:tc>
                  <a:txBody>
                    <a:bodyPr/>
                    <a:lstStyle/>
                    <a:p>
                      <a:pPr marL="0" marR="0" lvl="1" indent="0" algn="l" defTabSz="914400" rtl="0" eaLnBrk="1" fontAlgn="auto" latinLnBrk="0" hangingPunct="1">
                        <a:lnSpc>
                          <a:spcPct val="100000"/>
                        </a:lnSpc>
                        <a:spcBef>
                          <a:spcPts val="300"/>
                        </a:spcBef>
                        <a:spcAft>
                          <a:spcPts val="300"/>
                        </a:spcAft>
                        <a:buClrTx/>
                        <a:buSzTx/>
                        <a:buFontTx/>
                        <a:buNone/>
                        <a:tabLst/>
                        <a:defRPr/>
                      </a:pPr>
                      <a:r>
                        <a:rPr lang="en-ZA" sz="1400" dirty="0" smtClean="0">
                          <a:solidFill>
                            <a:schemeClr val="tx1"/>
                          </a:solidFill>
                        </a:rPr>
                        <a:t>User Access Management (Systems Controllers and Users)</a:t>
                      </a:r>
                    </a:p>
                    <a:p>
                      <a:pPr>
                        <a:lnSpc>
                          <a:spcPct val="100000"/>
                        </a:lnSpc>
                        <a:spcBef>
                          <a:spcPts val="300"/>
                        </a:spcBef>
                        <a:spcAft>
                          <a:spcPts val="300"/>
                        </a:spcAft>
                      </a:pPr>
                      <a:endParaRPr lang="en-ZA" sz="1400" dirty="0">
                        <a:solidFill>
                          <a:schemeClr val="tx1"/>
                        </a:solidFill>
                      </a:endParaRPr>
                    </a:p>
                  </a:txBody>
                  <a:tcPr/>
                </a:tc>
                <a:tc>
                  <a:txBody>
                    <a:bodyPr/>
                    <a:lstStyle/>
                    <a:p>
                      <a:pPr>
                        <a:lnSpc>
                          <a:spcPct val="100000"/>
                        </a:lnSpc>
                        <a:spcBef>
                          <a:spcPts val="300"/>
                        </a:spcBef>
                        <a:spcAft>
                          <a:spcPts val="300"/>
                        </a:spcAft>
                      </a:pPr>
                      <a:r>
                        <a:rPr kumimoji="0" lang="en-ZA" sz="1400" u="none" strike="noStrike" kern="1200" cap="none" spc="0" normalizeH="0" baseline="0" noProof="0" dirty="0" smtClean="0">
                          <a:ln>
                            <a:noFill/>
                          </a:ln>
                          <a:solidFill>
                            <a:schemeClr val="tx1"/>
                          </a:solidFill>
                          <a:effectLst/>
                          <a:uLnTx/>
                          <a:uFillTx/>
                        </a:rPr>
                        <a:t>Quarterly reviews for system administrators are being conducted by GITO and quarterly reviews for users are being conducted by business units (directorates that own systems). This is an ongoing activity</a:t>
                      </a:r>
                      <a:endParaRPr kumimoji="0" lang="en-ZA" sz="1400" b="0" i="0" u="none" strike="noStrike" kern="1200" cap="none" spc="0" normalizeH="0" baseline="0" noProof="0" dirty="0" smtClean="0">
                        <a:ln>
                          <a:noFill/>
                        </a:ln>
                        <a:solidFill>
                          <a:schemeClr val="tx1"/>
                        </a:solidFill>
                        <a:effectLst/>
                        <a:uLnTx/>
                        <a:uFillTx/>
                        <a:latin typeface="Arial" charset="0"/>
                        <a:cs typeface="Arial" pitchFamily="34" charset="0"/>
                      </a:endParaRPr>
                    </a:p>
                  </a:txBody>
                  <a:tcPr/>
                </a:tc>
                <a:extLst>
                  <a:ext uri="{0D108BD9-81ED-4DB2-BD59-A6C34878D82A}">
                    <a16:rowId xmlns:a16="http://schemas.microsoft.com/office/drawing/2014/main" xmlns="" val="10001"/>
                  </a:ext>
                </a:extLst>
              </a:tr>
              <a:tr h="528912">
                <a:tc>
                  <a:txBody>
                    <a:bodyPr/>
                    <a:lstStyle/>
                    <a:p>
                      <a:pPr marL="0" marR="0" lvl="1" indent="0" algn="l" defTabSz="914400" rtl="0" eaLnBrk="1" fontAlgn="auto" latinLnBrk="0" hangingPunct="1">
                        <a:lnSpc>
                          <a:spcPct val="100000"/>
                        </a:lnSpc>
                        <a:spcBef>
                          <a:spcPts val="300"/>
                        </a:spcBef>
                        <a:spcAft>
                          <a:spcPts val="300"/>
                        </a:spcAft>
                        <a:buClrTx/>
                        <a:buSzTx/>
                        <a:buFontTx/>
                        <a:buNone/>
                        <a:tabLst/>
                        <a:defRPr/>
                      </a:pPr>
                      <a:r>
                        <a:rPr lang="en-ZA" sz="1400" dirty="0" smtClean="0">
                          <a:solidFill>
                            <a:schemeClr val="tx1"/>
                          </a:solidFill>
                        </a:rPr>
                        <a:t>Information Technology Strategy not approved</a:t>
                      </a:r>
                    </a:p>
                  </a:txBody>
                  <a:tcPr/>
                </a:tc>
                <a:tc>
                  <a:txBody>
                    <a:bodyPr/>
                    <a:lstStyle/>
                    <a:p>
                      <a:pPr marL="0" marR="0" lvl="1" indent="0" algn="l" defTabSz="914400" rtl="0" eaLnBrk="1" fontAlgn="auto" latinLnBrk="0" hangingPunct="1">
                        <a:lnSpc>
                          <a:spcPct val="100000"/>
                        </a:lnSpc>
                        <a:spcBef>
                          <a:spcPts val="300"/>
                        </a:spcBef>
                        <a:spcAft>
                          <a:spcPts val="300"/>
                        </a:spcAft>
                        <a:buClrTx/>
                        <a:buSzTx/>
                        <a:buFontTx/>
                        <a:buNone/>
                        <a:tabLst/>
                        <a:defRPr/>
                      </a:pPr>
                      <a:r>
                        <a:rPr lang="en-ZA" sz="1400" dirty="0" smtClean="0">
                          <a:solidFill>
                            <a:schemeClr val="tx1"/>
                          </a:solidFill>
                        </a:rPr>
                        <a:t>The </a:t>
                      </a:r>
                      <a:r>
                        <a:rPr lang="en-ZA" sz="1400" kern="1200" dirty="0" smtClean="0">
                          <a:solidFill>
                            <a:schemeClr val="tx1"/>
                          </a:solidFill>
                          <a:latin typeface="+mn-lt"/>
                          <a:ea typeface="+mn-ea"/>
                          <a:cs typeface="+mn-cs"/>
                        </a:rPr>
                        <a:t>Information</a:t>
                      </a:r>
                      <a:r>
                        <a:rPr lang="en-ZA" sz="1400" dirty="0" smtClean="0">
                          <a:solidFill>
                            <a:schemeClr val="tx1"/>
                          </a:solidFill>
                        </a:rPr>
                        <a:t> Technology Strategy was approved on </a:t>
                      </a:r>
                      <a:br>
                        <a:rPr lang="en-ZA" sz="1400" dirty="0" smtClean="0">
                          <a:solidFill>
                            <a:schemeClr val="tx1"/>
                          </a:solidFill>
                        </a:rPr>
                      </a:br>
                      <a:r>
                        <a:rPr lang="en-ZA" sz="1400" dirty="0" smtClean="0">
                          <a:solidFill>
                            <a:schemeClr val="tx1"/>
                          </a:solidFill>
                        </a:rPr>
                        <a:t>11 January 2018</a:t>
                      </a:r>
                      <a:endParaRPr lang="en-ZA" sz="1400" dirty="0" smtClean="0">
                        <a:solidFill>
                          <a:schemeClr val="tx1"/>
                        </a:solidFill>
                        <a:cs typeface="Arial" pitchFamily="34" charset="0"/>
                      </a:endParaRPr>
                    </a:p>
                  </a:txBody>
                  <a:tcPr/>
                </a:tc>
                <a:extLst>
                  <a:ext uri="{0D108BD9-81ED-4DB2-BD59-A6C34878D82A}">
                    <a16:rowId xmlns:a16="http://schemas.microsoft.com/office/drawing/2014/main" xmlns="" val="10002"/>
                  </a:ext>
                </a:extLst>
              </a:tr>
              <a:tr h="606693">
                <a:tc>
                  <a:txBody>
                    <a:bodyPr/>
                    <a:lstStyle/>
                    <a:p>
                      <a:pPr marL="0" marR="0" lvl="1" indent="0" algn="l" defTabSz="914400" rtl="0" eaLnBrk="1" fontAlgn="auto" latinLnBrk="0" hangingPunct="1">
                        <a:lnSpc>
                          <a:spcPct val="100000"/>
                        </a:lnSpc>
                        <a:spcBef>
                          <a:spcPts val="300"/>
                        </a:spcBef>
                        <a:spcAft>
                          <a:spcPts val="300"/>
                        </a:spcAft>
                        <a:buClrTx/>
                        <a:buSzTx/>
                        <a:buFontTx/>
                        <a:buNone/>
                        <a:tabLst/>
                        <a:defRPr/>
                      </a:pPr>
                      <a:r>
                        <a:rPr lang="en-ZA" sz="1400" dirty="0" smtClean="0">
                          <a:solidFill>
                            <a:schemeClr val="tx1"/>
                          </a:solidFill>
                        </a:rPr>
                        <a:t>IT Risk Assessments not conducted</a:t>
                      </a:r>
                    </a:p>
                    <a:p>
                      <a:pPr>
                        <a:lnSpc>
                          <a:spcPct val="100000"/>
                        </a:lnSpc>
                        <a:spcBef>
                          <a:spcPts val="300"/>
                        </a:spcBef>
                        <a:spcAft>
                          <a:spcPts val="300"/>
                        </a:spcAft>
                      </a:pPr>
                      <a:endParaRPr lang="en-ZA" sz="1400" dirty="0">
                        <a:solidFill>
                          <a:schemeClr val="tx1"/>
                        </a:solidFill>
                      </a:endParaRPr>
                    </a:p>
                  </a:txBody>
                  <a:tcPr/>
                </a:tc>
                <a:tc>
                  <a:txBody>
                    <a:bodyPr/>
                    <a:lstStyle/>
                    <a:p>
                      <a:pPr marL="0" marR="0" lvl="1" indent="0" algn="l" defTabSz="914400" rtl="0" eaLnBrk="1" fontAlgn="auto" latinLnBrk="0" hangingPunct="1">
                        <a:lnSpc>
                          <a:spcPct val="100000"/>
                        </a:lnSpc>
                        <a:spcBef>
                          <a:spcPts val="300"/>
                        </a:spcBef>
                        <a:spcAft>
                          <a:spcPts val="300"/>
                        </a:spcAft>
                        <a:buClrTx/>
                        <a:buSzTx/>
                        <a:buFontTx/>
                        <a:buNone/>
                        <a:tabLst/>
                        <a:defRPr/>
                      </a:pPr>
                      <a:r>
                        <a:rPr lang="en-ZA" sz="1400" dirty="0" smtClean="0">
                          <a:solidFill>
                            <a:schemeClr val="tx1"/>
                          </a:solidFill>
                        </a:rPr>
                        <a:t>Risk assessments were conducted by GITO and the Risk Management unit on 07 June 2018</a:t>
                      </a:r>
                      <a:endParaRPr lang="en-ZA" sz="1400" dirty="0" smtClean="0">
                        <a:solidFill>
                          <a:schemeClr val="tx1"/>
                        </a:solidFill>
                        <a:cs typeface="Arial" pitchFamily="34" charset="0"/>
                      </a:endParaRPr>
                    </a:p>
                  </a:txBody>
                  <a:tcPr/>
                </a:tc>
                <a:extLst>
                  <a:ext uri="{0D108BD9-81ED-4DB2-BD59-A6C34878D82A}">
                    <a16:rowId xmlns:a16="http://schemas.microsoft.com/office/drawing/2014/main" xmlns="" val="10003"/>
                  </a:ext>
                </a:extLst>
              </a:tr>
              <a:tr h="746699">
                <a:tc>
                  <a:txBody>
                    <a:bodyPr/>
                    <a:lstStyle/>
                    <a:p>
                      <a:pPr>
                        <a:lnSpc>
                          <a:spcPct val="100000"/>
                        </a:lnSpc>
                        <a:spcBef>
                          <a:spcPts val="300"/>
                        </a:spcBef>
                        <a:spcAft>
                          <a:spcPts val="300"/>
                        </a:spcAft>
                      </a:pPr>
                      <a:r>
                        <a:rPr kumimoji="0" lang="en-ZA" sz="1400" u="none" strike="noStrike" kern="1200" cap="none" spc="0" normalizeH="0" baseline="0" noProof="0" dirty="0" smtClean="0">
                          <a:ln>
                            <a:noFill/>
                          </a:ln>
                          <a:solidFill>
                            <a:schemeClr val="tx1"/>
                          </a:solidFill>
                          <a:effectLst/>
                          <a:uLnTx/>
                          <a:uFillTx/>
                        </a:rPr>
                        <a:t>Environmental Management issues at INDLELA and </a:t>
                      </a:r>
                      <a:r>
                        <a:rPr kumimoji="0" lang="en-ZA" sz="1400" u="none" strike="noStrike" kern="1200" cap="none" spc="0" normalizeH="0" baseline="0" noProof="0" dirty="0" err="1" smtClean="0">
                          <a:ln>
                            <a:noFill/>
                          </a:ln>
                          <a:solidFill>
                            <a:schemeClr val="tx1"/>
                          </a:solidFill>
                          <a:effectLst/>
                          <a:uLnTx/>
                          <a:uFillTx/>
                        </a:rPr>
                        <a:t>Ndinaye</a:t>
                      </a:r>
                      <a:r>
                        <a:rPr kumimoji="0" lang="en-ZA" sz="1400" u="none" strike="noStrike" kern="1200" cap="none" spc="0" normalizeH="0" baseline="0" noProof="0" dirty="0" smtClean="0">
                          <a:ln>
                            <a:noFill/>
                          </a:ln>
                          <a:solidFill>
                            <a:schemeClr val="tx1"/>
                          </a:solidFill>
                          <a:effectLst/>
                          <a:uLnTx/>
                          <a:uFillTx/>
                        </a:rPr>
                        <a:t>  House (Server rooms)</a:t>
                      </a:r>
                      <a:endParaRPr lang="en-ZA" sz="1400" dirty="0">
                        <a:solidFill>
                          <a:schemeClr val="tx1"/>
                        </a:solidFill>
                      </a:endParaRPr>
                    </a:p>
                  </a:txBody>
                  <a:tcPr/>
                </a:tc>
                <a:tc>
                  <a:txBody>
                    <a:bodyPr/>
                    <a:lstStyle/>
                    <a:p>
                      <a:pPr marL="0" marR="0" lvl="1" indent="0" algn="l" defTabSz="914400" rtl="0" eaLnBrk="1" fontAlgn="auto" latinLnBrk="0" hangingPunct="1">
                        <a:lnSpc>
                          <a:spcPct val="100000"/>
                        </a:lnSpc>
                        <a:spcBef>
                          <a:spcPts val="300"/>
                        </a:spcBef>
                        <a:spcAft>
                          <a:spcPts val="300"/>
                        </a:spcAft>
                        <a:buClrTx/>
                        <a:buSzTx/>
                        <a:buFontTx/>
                        <a:buNone/>
                        <a:tabLst/>
                        <a:defRPr/>
                      </a:pPr>
                      <a:r>
                        <a:rPr lang="en-ZA" sz="1400" dirty="0" smtClean="0">
                          <a:solidFill>
                            <a:schemeClr val="tx1"/>
                          </a:solidFill>
                        </a:rPr>
                        <a:t>Access control registers have been put at both INDLELA and </a:t>
                      </a:r>
                      <a:r>
                        <a:rPr lang="en-ZA" sz="1400" dirty="0" err="1" smtClean="0">
                          <a:solidFill>
                            <a:schemeClr val="tx1"/>
                          </a:solidFill>
                        </a:rPr>
                        <a:t>Ndinaye</a:t>
                      </a:r>
                      <a:r>
                        <a:rPr lang="en-ZA" sz="1400" dirty="0" smtClean="0">
                          <a:solidFill>
                            <a:schemeClr val="tx1"/>
                          </a:solidFill>
                        </a:rPr>
                        <a:t> House server rooms. The server room at INDLELA has been upgraded and all fire safety measures addressed</a:t>
                      </a:r>
                      <a:endParaRPr lang="en-ZA" sz="1400" dirty="0" smtClean="0">
                        <a:solidFill>
                          <a:schemeClr val="tx1"/>
                        </a:solidFill>
                        <a:cs typeface="Arial" pitchFamily="34" charset="0"/>
                      </a:endParaRPr>
                    </a:p>
                  </a:txBody>
                  <a:tcPr/>
                </a:tc>
                <a:extLst>
                  <a:ext uri="{0D108BD9-81ED-4DB2-BD59-A6C34878D82A}">
                    <a16:rowId xmlns:a16="http://schemas.microsoft.com/office/drawing/2014/main" xmlns="" val="10004"/>
                  </a:ext>
                </a:extLst>
              </a:tr>
              <a:tr h="528912">
                <a:tc>
                  <a:txBody>
                    <a:bodyPr/>
                    <a:lstStyle/>
                    <a:p>
                      <a:pPr marL="0" marR="0" lvl="1" indent="0" algn="l" defTabSz="914400" rtl="0" eaLnBrk="1" fontAlgn="auto" latinLnBrk="0" hangingPunct="1">
                        <a:lnSpc>
                          <a:spcPct val="100000"/>
                        </a:lnSpc>
                        <a:spcBef>
                          <a:spcPts val="300"/>
                        </a:spcBef>
                        <a:spcAft>
                          <a:spcPts val="300"/>
                        </a:spcAft>
                        <a:buClrTx/>
                        <a:buSzTx/>
                        <a:buFontTx/>
                        <a:buNone/>
                        <a:tabLst/>
                        <a:defRPr/>
                      </a:pPr>
                      <a:r>
                        <a:rPr lang="en-ZA" sz="1400" dirty="0" smtClean="0">
                          <a:solidFill>
                            <a:schemeClr val="tx1"/>
                          </a:solidFill>
                        </a:rPr>
                        <a:t>Business Continuity Plan (BCP) not developed</a:t>
                      </a:r>
                      <a:r>
                        <a:rPr lang="en-ZA" sz="1400" baseline="0" dirty="0" smtClean="0">
                          <a:solidFill>
                            <a:schemeClr val="tx1"/>
                          </a:solidFill>
                        </a:rPr>
                        <a:t> and not linked to the IT DRP</a:t>
                      </a:r>
                      <a:endParaRPr lang="en-ZA" sz="1400" dirty="0">
                        <a:solidFill>
                          <a:schemeClr val="tx1"/>
                        </a:solidFill>
                      </a:endParaRPr>
                    </a:p>
                  </a:txBody>
                  <a:tcPr/>
                </a:tc>
                <a:tc>
                  <a:txBody>
                    <a:bodyPr/>
                    <a:lstStyle/>
                    <a:p>
                      <a:pPr lvl="0" algn="l">
                        <a:lnSpc>
                          <a:spcPct val="100000"/>
                        </a:lnSpc>
                        <a:spcBef>
                          <a:spcPts val="300"/>
                        </a:spcBef>
                        <a:spcAft>
                          <a:spcPts val="300"/>
                        </a:spcAft>
                      </a:pPr>
                      <a:r>
                        <a:rPr lang="en-ZA" sz="1400" dirty="0" smtClean="0">
                          <a:solidFill>
                            <a:schemeClr val="tx1"/>
                          </a:solidFill>
                        </a:rPr>
                        <a:t>Supply Chain Management (SCM) processes are in place to appoint the service provider to develop the BCP</a:t>
                      </a:r>
                      <a:endParaRPr lang="en-ZA" sz="1400" dirty="0" smtClean="0">
                        <a:solidFill>
                          <a:schemeClr val="tx1"/>
                        </a:solidFill>
                        <a:cs typeface="Arial" pitchFamily="34" charset="0"/>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366021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7" y="1066800"/>
            <a:ext cx="8288956"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indent="-342900" eaLnBrk="1" hangingPunct="1">
              <a:spcBef>
                <a:spcPts val="0"/>
              </a:spcBef>
              <a:spcAft>
                <a:spcPts val="600"/>
              </a:spcAft>
              <a:buFont typeface="Arial" pitchFamily="34" charset="0"/>
              <a:buChar char="•"/>
              <a:defRPr/>
            </a:pPr>
            <a:r>
              <a:rPr lang="en-US" sz="2000" kern="0" dirty="0" smtClean="0">
                <a:latin typeface="Arial" panose="020B0604020202020204" pitchFamily="34" charset="0"/>
                <a:cs typeface="Arial" pitchFamily="34" charset="0"/>
              </a:rPr>
              <a:t>The Department remained focused on ensuring that the key goals of  PSET are addressed to ensure that South Africans:</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Have </a:t>
            </a:r>
            <a:r>
              <a:rPr lang="en-US" sz="2000" b="1" kern="0" dirty="0" smtClean="0">
                <a:latin typeface="Arial" panose="020B0604020202020204" pitchFamily="34" charset="0"/>
                <a:cs typeface="Arial" pitchFamily="34" charset="0"/>
              </a:rPr>
              <a:t>access</a:t>
            </a:r>
            <a:r>
              <a:rPr lang="en-US" sz="2000" kern="0" dirty="0" smtClean="0">
                <a:latin typeface="Arial" panose="020B0604020202020204" pitchFamily="34" charset="0"/>
                <a:cs typeface="Arial" pitchFamily="34" charset="0"/>
              </a:rPr>
              <a:t> to education and training of the highest </a:t>
            </a:r>
            <a:r>
              <a:rPr lang="en-US" sz="2000" b="1" kern="0" dirty="0" smtClean="0">
                <a:latin typeface="Arial" panose="020B0604020202020204" pitchFamily="34" charset="0"/>
                <a:cs typeface="Arial" pitchFamily="34" charset="0"/>
              </a:rPr>
              <a:t>quality</a:t>
            </a:r>
            <a:r>
              <a:rPr lang="en-US" sz="2000" kern="0" dirty="0" smtClean="0">
                <a:latin typeface="Arial" panose="020B0604020202020204" pitchFamily="34" charset="0"/>
                <a:cs typeface="Arial" pitchFamily="34" charset="0"/>
              </a:rPr>
              <a:t>;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Do not face </a:t>
            </a:r>
            <a:r>
              <a:rPr lang="en-US" sz="2000" b="1" kern="0" dirty="0" smtClean="0">
                <a:latin typeface="Arial" panose="020B0604020202020204" pitchFamily="34" charset="0"/>
                <a:cs typeface="Arial" pitchFamily="34" charset="0"/>
              </a:rPr>
              <a:t>barriers</a:t>
            </a:r>
            <a:r>
              <a:rPr lang="en-US" sz="2000" kern="0" dirty="0" smtClean="0">
                <a:latin typeface="Arial" panose="020B0604020202020204" pitchFamily="34" charset="0"/>
                <a:cs typeface="Arial" pitchFamily="34" charset="0"/>
              </a:rPr>
              <a:t> in receiving education and training, especially in relation to disability, gender, race</a:t>
            </a:r>
            <a:r>
              <a:rPr lang="en-US" sz="2000" kern="0" dirty="0">
                <a:latin typeface="Arial" panose="020B0604020202020204" pitchFamily="34" charset="0"/>
                <a:cs typeface="Arial" pitchFamily="34" charset="0"/>
              </a:rPr>
              <a:t> </a:t>
            </a:r>
            <a:r>
              <a:rPr lang="en-US" sz="2000" kern="0" dirty="0" smtClean="0">
                <a:latin typeface="Arial" panose="020B0604020202020204" pitchFamily="34" charset="0"/>
                <a:cs typeface="Arial" pitchFamily="34" charset="0"/>
              </a:rPr>
              <a:t>and geographic location </a:t>
            </a:r>
          </a:p>
          <a:p>
            <a:pPr marL="717550" lvl="1" indent="-342900" eaLnBrk="1" hangingPunct="1">
              <a:spcBef>
                <a:spcPts val="0"/>
              </a:spcBef>
              <a:spcAft>
                <a:spcPts val="600"/>
              </a:spcAft>
              <a:buFont typeface="Courier New" panose="02070309020205020404" pitchFamily="49" charset="0"/>
              <a:buChar char="o"/>
              <a:defRPr/>
            </a:pPr>
            <a:r>
              <a:rPr lang="en-US" sz="2000" b="1" kern="0" dirty="0" smtClean="0">
                <a:latin typeface="Arial" panose="020B0604020202020204" pitchFamily="34" charset="0"/>
                <a:cs typeface="Arial" pitchFamily="34" charset="0"/>
              </a:rPr>
              <a:t>Succeed</a:t>
            </a:r>
            <a:r>
              <a:rPr lang="en-US" sz="2000" kern="0" dirty="0" smtClean="0">
                <a:latin typeface="Arial" panose="020B0604020202020204" pitchFamily="34" charset="0"/>
                <a:cs typeface="Arial" pitchFamily="34" charset="0"/>
              </a:rPr>
              <a:t> in their academic endeavors</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Receive education and training that is </a:t>
            </a:r>
            <a:r>
              <a:rPr lang="en-US" sz="2000" b="1" kern="0" dirty="0" smtClean="0">
                <a:latin typeface="Arial" panose="020B0604020202020204" pitchFamily="34" charset="0"/>
                <a:cs typeface="Arial" pitchFamily="34" charset="0"/>
              </a:rPr>
              <a:t>responsive</a:t>
            </a:r>
            <a:r>
              <a:rPr lang="en-US" sz="2000" kern="0" dirty="0" smtClean="0">
                <a:latin typeface="Arial" panose="020B0604020202020204" pitchFamily="34" charset="0"/>
                <a:cs typeface="Arial" pitchFamily="34" charset="0"/>
              </a:rPr>
              <a:t> to the needs of the economy and society</a:t>
            </a:r>
          </a:p>
          <a:p>
            <a:pPr marL="342900" indent="-342900" eaLnBrk="1" hangingPunct="1">
              <a:spcBef>
                <a:spcPts val="0"/>
              </a:spcBef>
              <a:spcAft>
                <a:spcPts val="600"/>
              </a:spcAft>
              <a:buFont typeface="Arial" pitchFamily="34" charset="0"/>
              <a:buChar char="•"/>
              <a:defRPr/>
            </a:pPr>
            <a:r>
              <a:rPr lang="en-US" sz="2000" kern="0" dirty="0" smtClean="0">
                <a:latin typeface="Arial" panose="020B0604020202020204" pitchFamily="34" charset="0"/>
                <a:cs typeface="Arial" pitchFamily="34" charset="0"/>
              </a:rPr>
              <a:t>The year under review will be remembered for the </a:t>
            </a:r>
            <a:r>
              <a:rPr lang="en-US" sz="2000" kern="0" dirty="0">
                <a:latin typeface="Arial" panose="020B0604020202020204" pitchFamily="34" charset="0"/>
                <a:cs typeface="Arial" pitchFamily="34" charset="0"/>
              </a:rPr>
              <a:t>December 2017  </a:t>
            </a:r>
            <a:r>
              <a:rPr lang="en-US" sz="2000" kern="0" dirty="0" smtClean="0">
                <a:latin typeface="Arial" panose="020B0604020202020204" pitchFamily="34" charset="0"/>
                <a:cs typeface="Arial" pitchFamily="34" charset="0"/>
              </a:rPr>
              <a:t>announcement of fully subsidized higher education and training for </a:t>
            </a:r>
            <a:r>
              <a:rPr lang="en-US" sz="2000" kern="0" dirty="0">
                <a:latin typeface="Arial" panose="020B0604020202020204" pitchFamily="34" charset="0"/>
                <a:cs typeface="Arial" pitchFamily="34" charset="0"/>
              </a:rPr>
              <a:t> </a:t>
            </a:r>
            <a:r>
              <a:rPr lang="en-US" sz="2000" kern="0" dirty="0" smtClean="0">
                <a:latin typeface="Arial" panose="020B0604020202020204" pitchFamily="34" charset="0"/>
                <a:cs typeface="Arial" pitchFamily="34" charset="0"/>
              </a:rPr>
              <a:t>    students from poor and working</a:t>
            </a:r>
            <a:r>
              <a:rPr lang="en-US" sz="2000" kern="0" dirty="0">
                <a:latin typeface="Arial" panose="020B0604020202020204" pitchFamily="34" charset="0"/>
                <a:cs typeface="Arial" pitchFamily="34" charset="0"/>
              </a:rPr>
              <a:t> classes </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4</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US" sz="2400" b="1" dirty="0" smtClean="0">
                <a:latin typeface="Arial" panose="020B0604020202020204" pitchFamily="34" charset="0"/>
                <a:cs typeface="Arial" pitchFamily="34" charset="0"/>
              </a:rPr>
              <a:t>Strategic Overview</a:t>
            </a:r>
            <a:endParaRPr lang="en-US" sz="2400" b="1" dirty="0">
              <a:latin typeface="Arial" panose="020B0604020202020204" pitchFamily="34" charset="0"/>
              <a:cs typeface="Arial" pitchFamily="34" charset="0"/>
            </a:endParaRPr>
          </a:p>
        </p:txBody>
      </p:sp>
    </p:spTree>
    <p:extLst>
      <p:ext uri="{BB962C8B-B14F-4D97-AF65-F5344CB8AC3E}">
        <p14:creationId xmlns:p14="http://schemas.microsoft.com/office/powerpoint/2010/main" xmlns="" val="41595294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57200" y="990600"/>
            <a:ext cx="8305800" cy="533400"/>
          </a:xfrm>
        </p:spPr>
        <p:txBody>
          <a:bodyPr/>
          <a:lstStyle/>
          <a:p>
            <a:pPr marL="0" indent="0" eaLnBrk="1" hangingPunct="1">
              <a:buNone/>
            </a:pPr>
            <a:endParaRPr lang="en-ZA" sz="2000" dirty="0">
              <a:ea typeface="Calibri" panose="020F0502020204030204" pitchFamily="34" charset="0"/>
              <a:cs typeface="Arial" pitchFamily="34" charset="0"/>
            </a:endParaRPr>
          </a:p>
          <a:p>
            <a:pPr eaLnBrk="1" hangingPunct="1"/>
            <a:endParaRPr lang="en-ZA" sz="2000" dirty="0"/>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latin typeface="+mn-lt"/>
              <a:cs typeface="Times New Roman" panose="02020603050405020304" pitchFamily="18" charset="0"/>
            </a:endParaRPr>
          </a:p>
        </p:txBody>
      </p:sp>
      <p:sp>
        <p:nvSpPr>
          <p:cNvPr id="13"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40</a:t>
            </a:fld>
            <a:endParaRPr lang="en-US" altLang="en-US" sz="1600" b="1" dirty="0">
              <a:latin typeface="+mn-lt"/>
            </a:endParaRPr>
          </a:p>
        </p:txBody>
      </p:sp>
      <p:sp>
        <p:nvSpPr>
          <p:cNvPr id="14" name="TextBox 13"/>
          <p:cNvSpPr txBox="1"/>
          <p:nvPr/>
        </p:nvSpPr>
        <p:spPr>
          <a:xfrm>
            <a:off x="427522" y="3050159"/>
            <a:ext cx="8288956" cy="769441"/>
          </a:xfrm>
          <a:prstGeom prst="rect">
            <a:avLst/>
          </a:prstGeom>
          <a:solidFill>
            <a:srgbClr val="33CC33"/>
          </a:solidFill>
          <a:ln/>
        </p:spPr>
        <p:style>
          <a:lnRef idx="1">
            <a:schemeClr val="accent1"/>
          </a:lnRef>
          <a:fillRef idx="3">
            <a:schemeClr val="accent1"/>
          </a:fillRef>
          <a:effectRef idx="2">
            <a:schemeClr val="accent1"/>
          </a:effectRef>
          <a:fontRef idx="minor">
            <a:schemeClr val="lt1"/>
          </a:fontRef>
        </p:style>
        <p:txBody>
          <a:bodyPr wrap="square" anchor="ctr">
            <a:spAutoFit/>
          </a:bodyPr>
          <a:lstStyle/>
          <a:p>
            <a:pPr algn="ctr" fontAlgn="auto">
              <a:spcBef>
                <a:spcPts val="0"/>
              </a:spcBef>
              <a:spcAft>
                <a:spcPts val="0"/>
              </a:spcAft>
              <a:defRPr/>
            </a:pPr>
            <a:r>
              <a:rPr lang="en-US" sz="4400" dirty="0" smtClean="0">
                <a:cs typeface="Arial" pitchFamily="34" charset="0"/>
              </a:rPr>
              <a:t>Financial Information</a:t>
            </a:r>
            <a:endParaRPr lang="en-US" sz="4400" dirty="0">
              <a:cs typeface="Arial" pitchFamily="34" charset="0"/>
            </a:endParaRPr>
          </a:p>
        </p:txBody>
      </p:sp>
      <p:pic>
        <p:nvPicPr>
          <p:cNvPr id="9"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2634149" y="964133"/>
            <a:ext cx="3834317" cy="1512140"/>
          </a:xfrm>
          <a:prstGeom prst="rect">
            <a:avLst/>
          </a:prstGeom>
          <a:noFill/>
          <a:ln w="9525">
            <a:noFill/>
            <a:miter lim="800000"/>
            <a:headEnd/>
            <a:tailEnd/>
          </a:ln>
        </p:spPr>
      </p:pic>
    </p:spTree>
    <p:extLst>
      <p:ext uri="{BB962C8B-B14F-4D97-AF65-F5344CB8AC3E}">
        <p14:creationId xmlns:p14="http://schemas.microsoft.com/office/powerpoint/2010/main" xmlns="" val="372925920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Content Placeholder 2"/>
          <p:cNvSpPr txBox="1">
            <a:spLocks/>
          </p:cNvSpPr>
          <p:nvPr/>
        </p:nvSpPr>
        <p:spPr bwMode="auto">
          <a:xfrm>
            <a:off x="414776" y="985856"/>
            <a:ext cx="8288955" cy="5370494"/>
          </a:xfrm>
          <a:prstGeom prst="rect">
            <a:avLst/>
          </a:prstGeom>
          <a:noFill/>
          <a:ln w="9525">
            <a:noFill/>
            <a:miter lim="800000"/>
            <a:headEnd/>
            <a:tailEnd/>
          </a:ln>
        </p:spPr>
        <p:txBody>
          <a:bodyPr/>
          <a:lstStyle/>
          <a:p>
            <a:pPr>
              <a:spcBef>
                <a:spcPts val="600"/>
              </a:spcBef>
            </a:pPr>
            <a:r>
              <a:rPr lang="en-US" sz="1900" b="1" dirty="0" smtClean="0">
                <a:latin typeface="+mn-lt"/>
                <a:cs typeface="Calibri" panose="020F0502020204030204" pitchFamily="34" charset="0"/>
              </a:rPr>
              <a:t>Financial information presented in the Annual Report comprises the following:</a:t>
            </a:r>
            <a:endParaRPr lang="en-US" sz="1900" b="1" dirty="0">
              <a:latin typeface="+mn-lt"/>
              <a:cs typeface="Calibri" panose="020F0502020204030204" pitchFamily="34" charset="0"/>
            </a:endParaRPr>
          </a:p>
          <a:p>
            <a:pPr marL="361950" indent="-361950">
              <a:spcBef>
                <a:spcPts val="600"/>
              </a:spcBef>
              <a:buFont typeface="Arial" charset="0"/>
              <a:buChar char="•"/>
            </a:pPr>
            <a:r>
              <a:rPr lang="en-US" sz="1900" dirty="0" smtClean="0">
                <a:latin typeface="+mn-lt"/>
                <a:cs typeface="Calibri" panose="020F0502020204030204" pitchFamily="34" charset="0"/>
              </a:rPr>
              <a:t>The report of the Accounting Officer</a:t>
            </a:r>
          </a:p>
          <a:p>
            <a:pPr marL="361950" indent="-361950">
              <a:spcBef>
                <a:spcPts val="600"/>
              </a:spcBef>
              <a:buFont typeface="Arial" charset="0"/>
              <a:buChar char="•"/>
            </a:pPr>
            <a:r>
              <a:rPr lang="en-US" sz="1900" dirty="0" smtClean="0">
                <a:latin typeface="+mn-lt"/>
                <a:cs typeface="Calibri" panose="020F0502020204030204" pitchFamily="34" charset="0"/>
              </a:rPr>
              <a:t>The report of the Audit Committee</a:t>
            </a:r>
          </a:p>
          <a:p>
            <a:pPr marL="361950" indent="-361950">
              <a:spcBef>
                <a:spcPts val="600"/>
              </a:spcBef>
              <a:buFont typeface="Arial" charset="0"/>
              <a:buChar char="•"/>
              <a:tabLst>
                <a:tab pos="457200" algn="l"/>
                <a:tab pos="685800" algn="l"/>
              </a:tabLst>
            </a:pPr>
            <a:r>
              <a:rPr lang="en-US" sz="1900" dirty="0" smtClean="0">
                <a:latin typeface="+mn-lt"/>
                <a:cs typeface="Calibri" panose="020F0502020204030204" pitchFamily="34" charset="0"/>
              </a:rPr>
              <a:t>The report of the Auditor-General </a:t>
            </a:r>
          </a:p>
          <a:p>
            <a:pPr marL="361950" indent="-361950">
              <a:spcBef>
                <a:spcPts val="600"/>
              </a:spcBef>
              <a:buFont typeface="Arial" charset="0"/>
              <a:buChar char="•"/>
              <a:tabLst>
                <a:tab pos="457200" algn="l"/>
                <a:tab pos="685800" algn="l"/>
              </a:tabLst>
            </a:pPr>
            <a:r>
              <a:rPr lang="en-US" sz="1900" dirty="0" smtClean="0">
                <a:latin typeface="+mn-lt"/>
                <a:cs typeface="Calibri" panose="020F0502020204030204" pitchFamily="34" charset="0"/>
              </a:rPr>
              <a:t>Financial Statements (including the Appropriation Statement, Notes to the Appropriation Statement, Statements of Financial Performance, Financial Position and Changes in Net Assets as well as the Cash Flow Statement, Accounting Policies, Notes to the Annual Financial Statements and Supplementary Annexures)</a:t>
            </a:r>
          </a:p>
          <a:p>
            <a:pPr marL="361950" indent="-361950">
              <a:spcBef>
                <a:spcPts val="600"/>
              </a:spcBef>
              <a:tabLst>
                <a:tab pos="457200" algn="l"/>
                <a:tab pos="685800" algn="l"/>
              </a:tabLst>
            </a:pPr>
            <a:r>
              <a:rPr lang="en-US" sz="1900" b="1" dirty="0">
                <a:latin typeface="+mn-lt"/>
                <a:cs typeface="Calibri" panose="020F0502020204030204" pitchFamily="34" charset="0"/>
              </a:rPr>
              <a:t>The </a:t>
            </a:r>
            <a:r>
              <a:rPr lang="en-US" sz="1900" b="1" dirty="0" smtClean="0">
                <a:latin typeface="+mn-lt"/>
                <a:cs typeface="Calibri" panose="020F0502020204030204" pitchFamily="34" charset="0"/>
              </a:rPr>
              <a:t>focus on this section is </a:t>
            </a:r>
            <a:r>
              <a:rPr lang="en-US" sz="1900" b="1" dirty="0">
                <a:latin typeface="+mn-lt"/>
                <a:cs typeface="Calibri" panose="020F0502020204030204" pitchFamily="34" charset="0"/>
              </a:rPr>
              <a:t>on the </a:t>
            </a:r>
            <a:r>
              <a:rPr lang="en-US" sz="1900" b="1" dirty="0" smtClean="0">
                <a:latin typeface="+mn-lt"/>
                <a:cs typeface="Calibri" panose="020F0502020204030204" pitchFamily="34" charset="0"/>
              </a:rPr>
              <a:t>following aspects:</a:t>
            </a:r>
            <a:endParaRPr lang="en-US" sz="1900" b="1" dirty="0">
              <a:latin typeface="+mn-lt"/>
              <a:cs typeface="Calibri" panose="020F0502020204030204" pitchFamily="34" charset="0"/>
            </a:endParaRPr>
          </a:p>
          <a:p>
            <a:pPr marL="361950" indent="-361950">
              <a:spcBef>
                <a:spcPts val="600"/>
              </a:spcBef>
              <a:buFont typeface="Arial" charset="0"/>
              <a:buChar char="•"/>
            </a:pPr>
            <a:r>
              <a:rPr lang="en-US" sz="1900" dirty="0">
                <a:latin typeface="+mn-lt"/>
                <a:cs typeface="Calibri" panose="020F0502020204030204" pitchFamily="34" charset="0"/>
              </a:rPr>
              <a:t>A brief summary of each report</a:t>
            </a:r>
          </a:p>
          <a:p>
            <a:pPr marL="361950" indent="-361950">
              <a:spcBef>
                <a:spcPts val="600"/>
              </a:spcBef>
              <a:buFont typeface="Arial" charset="0"/>
              <a:buChar char="•"/>
            </a:pPr>
            <a:r>
              <a:rPr lang="en-US" sz="1900" dirty="0">
                <a:latin typeface="+mn-lt"/>
                <a:cs typeface="Calibri" panose="020F0502020204030204" pitchFamily="34" charset="0"/>
              </a:rPr>
              <a:t>A summary of the Financial </a:t>
            </a:r>
            <a:r>
              <a:rPr lang="en-US" sz="1900" dirty="0" smtClean="0">
                <a:latin typeface="+mn-lt"/>
                <a:cs typeface="Calibri" panose="020F0502020204030204" pitchFamily="34" charset="0"/>
              </a:rPr>
              <a:t>Statements</a:t>
            </a:r>
          </a:p>
          <a:p>
            <a:pPr marL="361950" indent="-361950">
              <a:spcBef>
                <a:spcPts val="600"/>
              </a:spcBef>
              <a:buFont typeface="Arial" charset="0"/>
              <a:buChar char="•"/>
            </a:pPr>
            <a:r>
              <a:rPr lang="en-US" sz="1900" dirty="0" smtClean="0">
                <a:latin typeface="+mn-lt"/>
                <a:cs typeface="Calibri" panose="020F0502020204030204" pitchFamily="34" charset="0"/>
              </a:rPr>
              <a:t>The Action Plan to improve audit findings</a:t>
            </a:r>
            <a:endParaRPr lang="en-US" sz="1900" dirty="0">
              <a:latin typeface="+mn-lt"/>
              <a:cs typeface="Calibri" panose="020F0502020204030204" pitchFamily="34" charset="0"/>
            </a:endParaRPr>
          </a:p>
          <a:p>
            <a:pPr marL="361950" indent="-361950">
              <a:spcBef>
                <a:spcPts val="600"/>
              </a:spcBef>
              <a:buFont typeface="Arial" charset="0"/>
              <a:buChar char="•"/>
            </a:pPr>
            <a:r>
              <a:rPr lang="en-US" sz="1900" dirty="0" smtClean="0">
                <a:latin typeface="+mn-lt"/>
                <a:cs typeface="Calibri" panose="020F0502020204030204" pitchFamily="34" charset="0"/>
              </a:rPr>
              <a:t>The impact of </a:t>
            </a:r>
            <a:r>
              <a:rPr lang="en-US" sz="1900" dirty="0">
                <a:latin typeface="+mn-lt"/>
                <a:cs typeface="Calibri" panose="020F0502020204030204" pitchFamily="34" charset="0"/>
              </a:rPr>
              <a:t>the </a:t>
            </a:r>
            <a:r>
              <a:rPr lang="en-US" sz="1900" dirty="0" smtClean="0">
                <a:latin typeface="+mn-lt"/>
                <a:cs typeface="Calibri" panose="020F0502020204030204" pitchFamily="34" charset="0"/>
              </a:rPr>
              <a:t>2017/18 financial outcomes on Departmental operations</a:t>
            </a:r>
            <a:endParaRPr lang="en-US" sz="1900" dirty="0">
              <a:latin typeface="+mn-lt"/>
              <a:cs typeface="Calibri" panose="020F0502020204030204" pitchFamily="34"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41</a:t>
            </a:fld>
            <a:endParaRPr lang="en-US" altLang="en-US" sz="1600" b="1" dirty="0">
              <a:latin typeface="+mn-lt"/>
            </a:endParaRPr>
          </a:p>
        </p:txBody>
      </p:sp>
      <p:sp>
        <p:nvSpPr>
          <p:cNvPr id="10" name="TextBox 9"/>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cs typeface="Arial" pitchFamily="34" charset="0"/>
              </a:rPr>
              <a:t>Annual Report: Financial Information </a:t>
            </a:r>
            <a:endParaRPr lang="en-US" sz="2400" b="1" dirty="0">
              <a:cs typeface="Arial" pitchFamily="34" charset="0"/>
            </a:endParaRPr>
          </a:p>
        </p:txBody>
      </p:sp>
    </p:spTree>
    <p:extLst>
      <p:ext uri="{BB962C8B-B14F-4D97-AF65-F5344CB8AC3E}">
        <p14:creationId xmlns:p14="http://schemas.microsoft.com/office/powerpoint/2010/main" xmlns="" val="18253032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5" name="Rectangle 3"/>
          <p:cNvSpPr>
            <a:spLocks noGrp="1" noChangeArrowheads="1"/>
          </p:cNvSpPr>
          <p:nvPr>
            <p:ph idx="1"/>
          </p:nvPr>
        </p:nvSpPr>
        <p:spPr>
          <a:xfrm>
            <a:off x="414776" y="1006475"/>
            <a:ext cx="8288956" cy="3387725"/>
          </a:xfrm>
        </p:spPr>
        <p:txBody>
          <a:bodyPr/>
          <a:lstStyle/>
          <a:p>
            <a:pPr eaLnBrk="1" hangingPunct="1">
              <a:spcBef>
                <a:spcPts val="0"/>
              </a:spcBef>
              <a:spcAft>
                <a:spcPts val="1200"/>
              </a:spcAft>
            </a:pPr>
            <a:r>
              <a:rPr lang="en-US" sz="2000" dirty="0" smtClean="0">
                <a:cs typeface="Calibri" panose="020F0502020204030204" pitchFamily="34" charset="0"/>
              </a:rPr>
              <a:t>The report of the Accounting Officer provides a summary of the financial affairs of the Department including an overview of significant events, key policy decisions and spending trends that includes the matters addressed by the relevant Branch Heads on the performance of each Branch</a:t>
            </a:r>
          </a:p>
          <a:p>
            <a:pPr eaLnBrk="1" hangingPunct="1">
              <a:spcBef>
                <a:spcPts val="0"/>
              </a:spcBef>
              <a:spcAft>
                <a:spcPts val="1200"/>
              </a:spcAft>
            </a:pPr>
            <a:r>
              <a:rPr lang="en-US" sz="2000" dirty="0" smtClean="0">
                <a:cs typeface="Calibri" panose="020F0502020204030204" pitchFamily="34" charset="0"/>
              </a:rPr>
              <a:t>It further includes a narrative pertaining to services, capacity constraints and organisational arrangements alongside corporate governance arrangements endorsed within the Department</a:t>
            </a:r>
          </a:p>
          <a:p>
            <a:pPr eaLnBrk="1" hangingPunct="1">
              <a:spcBef>
                <a:spcPts val="0"/>
              </a:spcBef>
              <a:spcAft>
                <a:spcPts val="1200"/>
              </a:spcAft>
            </a:pPr>
            <a:r>
              <a:rPr lang="en-US" sz="2000" dirty="0" smtClean="0">
                <a:cs typeface="Calibri" panose="020F0502020204030204" pitchFamily="34" charset="0"/>
              </a:rPr>
              <a:t>The report of the Accounting Officer is presented from pages 169 to 194 of the Annual Report</a:t>
            </a:r>
          </a:p>
          <a:p>
            <a:pPr>
              <a:spcBef>
                <a:spcPts val="0"/>
              </a:spcBef>
              <a:spcAft>
                <a:spcPts val="1200"/>
              </a:spcAft>
              <a:buFontTx/>
              <a:buNone/>
            </a:pPr>
            <a:endParaRPr lang="en-US" sz="800" dirty="0" smtClean="0"/>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42</a:t>
            </a:fld>
            <a:endParaRPr lang="en-US" altLang="en-US" sz="1600" b="1" dirty="0">
              <a:latin typeface="+mn-lt"/>
            </a:endParaRPr>
          </a:p>
        </p:txBody>
      </p:sp>
      <p:sp>
        <p:nvSpPr>
          <p:cNvPr id="10" name="TextBox 9"/>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cs typeface="Arial" pitchFamily="34" charset="0"/>
              </a:rPr>
              <a:t>Report of the Accounting Officer</a:t>
            </a:r>
            <a:endParaRPr lang="en-US" sz="2400" b="1" dirty="0">
              <a:cs typeface="Arial" pitchFamily="34" charset="0"/>
            </a:endParaRPr>
          </a:p>
        </p:txBody>
      </p:sp>
    </p:spTree>
    <p:extLst>
      <p:ext uri="{BB962C8B-B14F-4D97-AF65-F5344CB8AC3E}">
        <p14:creationId xmlns:p14="http://schemas.microsoft.com/office/powerpoint/2010/main" xmlns="" val="37182838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5" name="Rectangle 3"/>
          <p:cNvSpPr>
            <a:spLocks noGrp="1" noChangeArrowheads="1"/>
          </p:cNvSpPr>
          <p:nvPr>
            <p:ph idx="1"/>
          </p:nvPr>
        </p:nvSpPr>
        <p:spPr>
          <a:xfrm>
            <a:off x="414776" y="1012825"/>
            <a:ext cx="8288956" cy="5235575"/>
          </a:xfrm>
        </p:spPr>
        <p:txBody>
          <a:bodyPr/>
          <a:lstStyle/>
          <a:p>
            <a:pPr eaLnBrk="1" hangingPunct="1">
              <a:spcBef>
                <a:spcPts val="0"/>
              </a:spcBef>
              <a:spcAft>
                <a:spcPts val="1200"/>
              </a:spcAft>
            </a:pPr>
            <a:r>
              <a:rPr lang="en-GB" sz="2000" dirty="0">
                <a:cs typeface="Calibri" panose="020F0502020204030204" pitchFamily="34" charset="0"/>
              </a:rPr>
              <a:t>The Report of the Audit Committee expresses the Committee’s views on the effectiveness of internal controls within the Department, the quality of reporting in terms of PFMA requirements, as well as the operations of Internal Audit and Risk Management within the </a:t>
            </a:r>
            <a:r>
              <a:rPr lang="en-GB" sz="2000" dirty="0" smtClean="0">
                <a:cs typeface="Calibri" panose="020F0502020204030204" pitchFamily="34" charset="0"/>
              </a:rPr>
              <a:t>Department</a:t>
            </a:r>
            <a:endParaRPr lang="en-GB" sz="2000" dirty="0">
              <a:cs typeface="Calibri" panose="020F0502020204030204" pitchFamily="34" charset="0"/>
            </a:endParaRPr>
          </a:p>
          <a:p>
            <a:pPr eaLnBrk="1" hangingPunct="1">
              <a:spcBef>
                <a:spcPts val="0"/>
              </a:spcBef>
              <a:spcAft>
                <a:spcPts val="1200"/>
              </a:spcAft>
            </a:pPr>
            <a:r>
              <a:rPr lang="en-GB" sz="2000" dirty="0">
                <a:cs typeface="Calibri" panose="020F0502020204030204" pitchFamily="34" charset="0"/>
              </a:rPr>
              <a:t>Based on the information contained in the Report, the Audit Committee has expressed its satisfaction with the unqualified audit </a:t>
            </a:r>
            <a:r>
              <a:rPr lang="en-GB" sz="2000" dirty="0" smtClean="0">
                <a:cs typeface="Calibri" panose="020F0502020204030204" pitchFamily="34" charset="0"/>
              </a:rPr>
              <a:t>opinion</a:t>
            </a:r>
            <a:endParaRPr lang="en-GB" sz="2000" dirty="0">
              <a:cs typeface="Calibri" panose="020F0502020204030204" pitchFamily="34" charset="0"/>
            </a:endParaRPr>
          </a:p>
          <a:p>
            <a:pPr eaLnBrk="1" hangingPunct="1">
              <a:spcBef>
                <a:spcPts val="0"/>
              </a:spcBef>
              <a:spcAft>
                <a:spcPts val="1200"/>
              </a:spcAft>
            </a:pPr>
            <a:r>
              <a:rPr lang="en-GB" sz="2000" dirty="0">
                <a:cs typeface="Calibri" panose="020F0502020204030204" pitchFamily="34" charset="0"/>
              </a:rPr>
              <a:t>The Audit Committee expressed concerns of some non-compliance regarding internal controls, information technology and performance information </a:t>
            </a:r>
            <a:r>
              <a:rPr lang="en-GB" sz="2000" dirty="0" smtClean="0">
                <a:cs typeface="Calibri" panose="020F0502020204030204" pitchFamily="34" charset="0"/>
              </a:rPr>
              <a:t>reporting </a:t>
            </a:r>
            <a:endParaRPr lang="en-GB" sz="2000" dirty="0">
              <a:cs typeface="Calibri" panose="020F0502020204030204" pitchFamily="34" charset="0"/>
            </a:endParaRPr>
          </a:p>
          <a:p>
            <a:pPr eaLnBrk="1" hangingPunct="1">
              <a:spcBef>
                <a:spcPts val="0"/>
              </a:spcBef>
              <a:spcAft>
                <a:spcPts val="1200"/>
              </a:spcAft>
            </a:pPr>
            <a:r>
              <a:rPr lang="en-GB" sz="2000" dirty="0">
                <a:cs typeface="Calibri" panose="020F0502020204030204" pitchFamily="34" charset="0"/>
              </a:rPr>
              <a:t>The Audit Committee regularly brings the matters of concern to the attention of the Accounting Officer and </a:t>
            </a:r>
            <a:r>
              <a:rPr lang="en-GB" sz="2000" dirty="0" smtClean="0">
                <a:cs typeface="Calibri" panose="020F0502020204030204" pitchFamily="34" charset="0"/>
              </a:rPr>
              <a:t>Executive Authority</a:t>
            </a:r>
            <a:endParaRPr lang="en-GB" sz="2000" dirty="0">
              <a:cs typeface="Calibri" panose="020F0502020204030204" pitchFamily="34" charset="0"/>
            </a:endParaRPr>
          </a:p>
          <a:p>
            <a:pPr eaLnBrk="1" hangingPunct="1">
              <a:spcBef>
                <a:spcPts val="0"/>
              </a:spcBef>
              <a:spcAft>
                <a:spcPts val="1200"/>
              </a:spcAft>
            </a:pPr>
            <a:r>
              <a:rPr lang="en-GB" sz="2000" dirty="0">
                <a:cs typeface="Calibri" panose="020F0502020204030204" pitchFamily="34" charset="0"/>
              </a:rPr>
              <a:t>Controls have been appropriately implemented in the majority of disciplines in the </a:t>
            </a:r>
            <a:r>
              <a:rPr lang="en-GB" sz="2000" dirty="0" smtClean="0">
                <a:cs typeface="Calibri" panose="020F0502020204030204" pitchFamily="34" charset="0"/>
              </a:rPr>
              <a:t>Department</a:t>
            </a:r>
            <a:endParaRPr lang="en-GB" sz="2000" dirty="0">
              <a:cs typeface="Calibri" panose="020F0502020204030204" pitchFamily="34"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43</a:t>
            </a:fld>
            <a:endParaRPr lang="en-US" altLang="en-US" sz="1600" b="1" dirty="0">
              <a:latin typeface="+mn-lt"/>
            </a:endParaRPr>
          </a:p>
        </p:txBody>
      </p:sp>
      <p:sp>
        <p:nvSpPr>
          <p:cNvPr id="10" name="TextBox 9"/>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cs typeface="Arial" pitchFamily="34" charset="0"/>
              </a:rPr>
              <a:t>Report of the Audit Committee</a:t>
            </a:r>
            <a:endParaRPr lang="en-US" sz="2400" b="1" dirty="0">
              <a:cs typeface="Arial" pitchFamily="34" charset="0"/>
            </a:endParaRPr>
          </a:p>
        </p:txBody>
      </p:sp>
    </p:spTree>
    <p:extLst>
      <p:ext uri="{BB962C8B-B14F-4D97-AF65-F5344CB8AC3E}">
        <p14:creationId xmlns:p14="http://schemas.microsoft.com/office/powerpoint/2010/main" xmlns="" val="15349839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5" name="Rectangle 3"/>
          <p:cNvSpPr>
            <a:spLocks noGrp="1" noChangeArrowheads="1"/>
          </p:cNvSpPr>
          <p:nvPr>
            <p:ph idx="1"/>
          </p:nvPr>
        </p:nvSpPr>
        <p:spPr>
          <a:xfrm>
            <a:off x="414776" y="1012825"/>
            <a:ext cx="8288956" cy="4473575"/>
          </a:xfrm>
        </p:spPr>
        <p:txBody>
          <a:bodyPr/>
          <a:lstStyle/>
          <a:p>
            <a:pPr eaLnBrk="1" hangingPunct="1">
              <a:spcBef>
                <a:spcPts val="0"/>
              </a:spcBef>
              <a:spcAft>
                <a:spcPts val="1200"/>
              </a:spcAft>
            </a:pPr>
            <a:r>
              <a:rPr lang="en-GB" sz="2000" dirty="0">
                <a:cs typeface="Calibri" panose="020F0502020204030204" pitchFamily="34" charset="0"/>
              </a:rPr>
              <a:t>Improvements in controls were specifically identified in Supply Chain Management and the disclosures of financial </a:t>
            </a:r>
            <a:r>
              <a:rPr lang="en-GB" sz="2000" dirty="0" smtClean="0">
                <a:cs typeface="Calibri" panose="020F0502020204030204" pitchFamily="34" charset="0"/>
              </a:rPr>
              <a:t>information</a:t>
            </a:r>
            <a:endParaRPr lang="en-GB" sz="2000" dirty="0">
              <a:cs typeface="Calibri" panose="020F0502020204030204" pitchFamily="34" charset="0"/>
            </a:endParaRPr>
          </a:p>
          <a:p>
            <a:pPr eaLnBrk="1" hangingPunct="1">
              <a:spcBef>
                <a:spcPts val="0"/>
              </a:spcBef>
              <a:spcAft>
                <a:spcPts val="1200"/>
              </a:spcAft>
            </a:pPr>
            <a:r>
              <a:rPr lang="en-GB" sz="2000" dirty="0">
                <a:cs typeface="Calibri" panose="020F0502020204030204" pitchFamily="34" charset="0"/>
              </a:rPr>
              <a:t>A lack of controls within Human Resources still exist due to the magnitude of functions and </a:t>
            </a:r>
            <a:r>
              <a:rPr lang="en-GB" sz="2000" dirty="0" smtClean="0">
                <a:cs typeface="Calibri" panose="020F0502020204030204" pitchFamily="34" charset="0"/>
              </a:rPr>
              <a:t>large </a:t>
            </a:r>
            <a:r>
              <a:rPr lang="en-GB" sz="2000" dirty="0">
                <a:cs typeface="Calibri" panose="020F0502020204030204" pitchFamily="34" charset="0"/>
              </a:rPr>
              <a:t>volumes of staff since the function shift. In some cases the required action plans were not implemented on time to prevent audit findings in </a:t>
            </a:r>
            <a:r>
              <a:rPr lang="en-GB" sz="2000" dirty="0" smtClean="0">
                <a:cs typeface="Calibri" panose="020F0502020204030204" pitchFamily="34" charset="0"/>
              </a:rPr>
              <a:t>full</a:t>
            </a:r>
            <a:endParaRPr lang="en-GB" sz="2000" dirty="0">
              <a:cs typeface="Calibri" panose="020F0502020204030204" pitchFamily="34" charset="0"/>
            </a:endParaRPr>
          </a:p>
          <a:p>
            <a:pPr eaLnBrk="1" hangingPunct="1">
              <a:spcBef>
                <a:spcPts val="0"/>
              </a:spcBef>
              <a:spcAft>
                <a:spcPts val="1200"/>
              </a:spcAft>
            </a:pPr>
            <a:r>
              <a:rPr lang="en-GB" sz="2000" dirty="0">
                <a:cs typeface="Calibri" panose="020F0502020204030204" pitchFamily="34" charset="0"/>
              </a:rPr>
              <a:t>Controls within IT has been identified as a high risk for the Department. There has been a lack of identifying critical risks and ensuring timely interventions to prevent instability within the IT </a:t>
            </a:r>
            <a:r>
              <a:rPr lang="en-GB" sz="2000" dirty="0" smtClean="0">
                <a:cs typeface="Calibri" panose="020F0502020204030204" pitchFamily="34" charset="0"/>
              </a:rPr>
              <a:t>environment</a:t>
            </a:r>
            <a:endParaRPr lang="en-GB" sz="2000" dirty="0">
              <a:cs typeface="Calibri" panose="020F0502020204030204" pitchFamily="34" charset="0"/>
            </a:endParaRPr>
          </a:p>
          <a:p>
            <a:pPr eaLnBrk="1" hangingPunct="1">
              <a:spcBef>
                <a:spcPts val="0"/>
              </a:spcBef>
              <a:spcAft>
                <a:spcPts val="1200"/>
              </a:spcAft>
            </a:pPr>
            <a:r>
              <a:rPr lang="en-GB" sz="2000" dirty="0">
                <a:cs typeface="Calibri" panose="020F0502020204030204" pitchFamily="34" charset="0"/>
              </a:rPr>
              <a:t>The detail of the Report of the Audit Committee is presented from </a:t>
            </a:r>
            <a:r>
              <a:rPr lang="en-GB" sz="2000" dirty="0" smtClean="0">
                <a:cs typeface="Calibri" panose="020F0502020204030204" pitchFamily="34" charset="0"/>
              </a:rPr>
              <a:t>pages </a:t>
            </a:r>
            <a:r>
              <a:rPr lang="en-GB" sz="2000" dirty="0">
                <a:cs typeface="Calibri" panose="020F0502020204030204" pitchFamily="34" charset="0"/>
              </a:rPr>
              <a:t>195 to 197 of the Annual </a:t>
            </a:r>
            <a:r>
              <a:rPr lang="en-GB" sz="2000" dirty="0" smtClean="0">
                <a:cs typeface="Calibri" panose="020F0502020204030204" pitchFamily="34" charset="0"/>
              </a:rPr>
              <a:t>Report</a:t>
            </a:r>
            <a:endParaRPr lang="en-GB" sz="2000" dirty="0">
              <a:cs typeface="Calibri" panose="020F0502020204030204" pitchFamily="34"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44</a:t>
            </a:fld>
            <a:endParaRPr lang="en-US" altLang="en-US" sz="1600" b="1" dirty="0">
              <a:latin typeface="+mn-lt"/>
            </a:endParaRPr>
          </a:p>
        </p:txBody>
      </p:sp>
      <p:sp>
        <p:nvSpPr>
          <p:cNvPr id="10" name="TextBox 9"/>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cs typeface="Arial" pitchFamily="34" charset="0"/>
              </a:rPr>
              <a:t>Report of the Audit Committee</a:t>
            </a:r>
            <a:endParaRPr lang="en-US" sz="2400" b="1" dirty="0">
              <a:cs typeface="Arial" pitchFamily="34" charset="0"/>
            </a:endParaRPr>
          </a:p>
        </p:txBody>
      </p:sp>
    </p:spTree>
    <p:extLst>
      <p:ext uri="{BB962C8B-B14F-4D97-AF65-F5344CB8AC3E}">
        <p14:creationId xmlns:p14="http://schemas.microsoft.com/office/powerpoint/2010/main" xmlns="" val="36372645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5" name="Rectangle 3"/>
          <p:cNvSpPr>
            <a:spLocks noGrp="1" noChangeArrowheads="1"/>
          </p:cNvSpPr>
          <p:nvPr>
            <p:ph idx="1"/>
          </p:nvPr>
        </p:nvSpPr>
        <p:spPr>
          <a:xfrm>
            <a:off x="414776" y="999109"/>
            <a:ext cx="8288955" cy="5325491"/>
          </a:xfrm>
        </p:spPr>
        <p:txBody>
          <a:bodyPr/>
          <a:lstStyle/>
          <a:p>
            <a:pPr eaLnBrk="1" hangingPunct="1">
              <a:spcBef>
                <a:spcPts val="0"/>
              </a:spcBef>
              <a:spcAft>
                <a:spcPts val="1200"/>
              </a:spcAft>
            </a:pPr>
            <a:r>
              <a:rPr lang="en-US" sz="2000" dirty="0">
                <a:cs typeface="Calibri" panose="020F0502020204030204" pitchFamily="34" charset="0"/>
              </a:rPr>
              <a:t>The Department received an unqualified audit </a:t>
            </a:r>
            <a:r>
              <a:rPr lang="en-US" sz="2000" dirty="0" smtClean="0">
                <a:cs typeface="Calibri" panose="020F0502020204030204" pitchFamily="34" charset="0"/>
              </a:rPr>
              <a:t>opinion regarding its financial statements.</a:t>
            </a:r>
          </a:p>
          <a:p>
            <a:pPr eaLnBrk="1" hangingPunct="1">
              <a:spcBef>
                <a:spcPts val="0"/>
              </a:spcBef>
              <a:spcAft>
                <a:spcPts val="1200"/>
              </a:spcAft>
            </a:pPr>
            <a:r>
              <a:rPr lang="en-US" sz="2000" dirty="0" smtClean="0">
                <a:cs typeface="Calibri" panose="020F0502020204030204" pitchFamily="34" charset="0"/>
              </a:rPr>
              <a:t>No material misstatements were identified in the financial statements and no material non-compliance were identified with specific legislative requirements.</a:t>
            </a:r>
          </a:p>
          <a:p>
            <a:pPr eaLnBrk="1" hangingPunct="1">
              <a:spcBef>
                <a:spcPts val="0"/>
              </a:spcBef>
              <a:spcAft>
                <a:spcPts val="1200"/>
              </a:spcAft>
            </a:pPr>
            <a:r>
              <a:rPr lang="en-US" sz="2000" dirty="0" smtClean="0">
                <a:cs typeface="Calibri" panose="020F0502020204030204" pitchFamily="34" charset="0"/>
              </a:rPr>
              <a:t>Material findings were, however, identified in respect of the usefulness and reliability of performance information of Programme 3: University Education, Programme 4: Technical and Vocational Education as well as Programme 6: Community Education and Training.</a:t>
            </a:r>
          </a:p>
          <a:p>
            <a:pPr eaLnBrk="1" hangingPunct="1">
              <a:spcBef>
                <a:spcPts val="0"/>
              </a:spcBef>
              <a:spcAft>
                <a:spcPts val="1200"/>
              </a:spcAft>
            </a:pPr>
            <a:r>
              <a:rPr lang="en-US" sz="2000" dirty="0" smtClean="0">
                <a:cs typeface="Calibri" panose="020F0502020204030204" pitchFamily="34" charset="0"/>
              </a:rPr>
              <a:t>The findings are mainly related to inappropriate record management that did not allow the Auditor-General to confirm the reported achievements</a:t>
            </a:r>
          </a:p>
          <a:p>
            <a:pPr eaLnBrk="1" hangingPunct="1">
              <a:spcBef>
                <a:spcPts val="0"/>
              </a:spcBef>
              <a:spcAft>
                <a:spcPts val="1200"/>
              </a:spcAft>
            </a:pPr>
            <a:r>
              <a:rPr lang="en-US" sz="2000" dirty="0" smtClean="0">
                <a:cs typeface="Calibri" panose="020F0502020204030204" pitchFamily="34" charset="0"/>
              </a:rPr>
              <a:t>Detail regarding the findings on performance information is available from page 200 and 201 of the Annual Report</a:t>
            </a:r>
            <a:endParaRPr lang="en-US" sz="2000" dirty="0">
              <a:cs typeface="Calibri" panose="020F0502020204030204" pitchFamily="34"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45</a:t>
            </a:fld>
            <a:endParaRPr lang="en-US" altLang="en-US" sz="1600" b="1" dirty="0">
              <a:latin typeface="+mn-lt"/>
            </a:endParaRPr>
          </a:p>
        </p:txBody>
      </p:sp>
      <p:sp>
        <p:nvSpPr>
          <p:cNvPr id="10" name="TextBox 9"/>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smtClean="0">
                <a:cs typeface="Arial" pitchFamily="34" charset="0"/>
              </a:rPr>
              <a:t>Report of the Auditor-General</a:t>
            </a:r>
            <a:endParaRPr lang="en-US" sz="2400" b="1" dirty="0">
              <a:cs typeface="Arial" pitchFamily="34" charset="0"/>
            </a:endParaRPr>
          </a:p>
        </p:txBody>
      </p:sp>
    </p:spTree>
    <p:extLst>
      <p:ext uri="{BB962C8B-B14F-4D97-AF65-F5344CB8AC3E}">
        <p14:creationId xmlns:p14="http://schemas.microsoft.com/office/powerpoint/2010/main" xmlns="" val="24173220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Content Placeholder 2"/>
          <p:cNvSpPr txBox="1">
            <a:spLocks/>
          </p:cNvSpPr>
          <p:nvPr/>
        </p:nvSpPr>
        <p:spPr bwMode="auto">
          <a:xfrm>
            <a:off x="442912" y="1010432"/>
            <a:ext cx="8260819" cy="5161768"/>
          </a:xfrm>
          <a:prstGeom prst="rect">
            <a:avLst/>
          </a:prstGeom>
          <a:noFill/>
          <a:ln w="9525">
            <a:noFill/>
            <a:miter lim="800000"/>
            <a:headEnd/>
            <a:tailEnd/>
          </a:ln>
        </p:spPr>
        <p:txBody>
          <a:bodyPr/>
          <a:lstStyle/>
          <a:p>
            <a:pPr marL="361950" indent="-361950" algn="just">
              <a:spcBef>
                <a:spcPts val="0"/>
              </a:spcBef>
              <a:spcAft>
                <a:spcPts val="1200"/>
              </a:spcAft>
              <a:buFont typeface="Arial" charset="0"/>
              <a:buChar char="•"/>
            </a:pPr>
            <a:r>
              <a:rPr lang="en-US" sz="1900" dirty="0" smtClean="0">
                <a:latin typeface="+mn-lt"/>
              </a:rPr>
              <a:t>The Appropriation Statement provides an indication of the Department’s spending against the final Appropriated Funds for the year</a:t>
            </a:r>
          </a:p>
          <a:p>
            <a:pPr marL="361950" indent="-361950">
              <a:spcBef>
                <a:spcPts val="0"/>
              </a:spcBef>
              <a:spcAft>
                <a:spcPts val="1200"/>
              </a:spcAft>
              <a:buFont typeface="Arial" charset="0"/>
              <a:buChar char="•"/>
            </a:pPr>
            <a:r>
              <a:rPr lang="en-US" sz="1900" dirty="0" smtClean="0">
                <a:latin typeface="+mn-lt"/>
              </a:rPr>
              <a:t>In summary, the position is as follows:</a:t>
            </a:r>
            <a:r>
              <a:rPr lang="en-US" sz="1900" dirty="0">
                <a:latin typeface="+mn-lt"/>
              </a:rPr>
              <a:t> </a:t>
            </a:r>
            <a:r>
              <a:rPr lang="en-US" sz="1900" dirty="0" smtClean="0">
                <a:latin typeface="+mn-lt"/>
              </a:rPr>
              <a:t>R’000</a:t>
            </a:r>
          </a:p>
          <a:p>
            <a:pPr marL="717550" indent="-355600">
              <a:spcBef>
                <a:spcPts val="0"/>
              </a:spcBef>
              <a:spcAft>
                <a:spcPts val="1200"/>
              </a:spcAft>
              <a:buFont typeface="Courier New" panose="02070309020205020404" pitchFamily="49" charset="0"/>
              <a:buChar char="o"/>
            </a:pPr>
            <a:r>
              <a:rPr lang="en-US" sz="2000" b="1" dirty="0" smtClean="0">
                <a:latin typeface="+mn-lt"/>
              </a:rPr>
              <a:t>Final Appropriation:		68 601 440</a:t>
            </a:r>
          </a:p>
          <a:p>
            <a:pPr marL="717550">
              <a:spcBef>
                <a:spcPts val="0"/>
              </a:spcBef>
              <a:spcAft>
                <a:spcPts val="1200"/>
              </a:spcAft>
            </a:pPr>
            <a:r>
              <a:rPr lang="en-US" i="1" dirty="0" smtClean="0">
                <a:latin typeface="+mn-lt"/>
              </a:rPr>
              <a:t>Including 	- </a:t>
            </a:r>
            <a:r>
              <a:rPr lang="en-US" dirty="0" smtClean="0">
                <a:latin typeface="+mn-lt"/>
              </a:rPr>
              <a:t>Voted Funds		52 307 639</a:t>
            </a:r>
          </a:p>
          <a:p>
            <a:pPr marL="628650">
              <a:spcBef>
                <a:spcPts val="0"/>
              </a:spcBef>
              <a:spcAft>
                <a:spcPts val="1200"/>
              </a:spcAft>
            </a:pPr>
            <a:r>
              <a:rPr lang="en-US" dirty="0">
                <a:latin typeface="+mn-lt"/>
              </a:rPr>
              <a:t>		</a:t>
            </a:r>
            <a:r>
              <a:rPr lang="en-US" dirty="0" smtClean="0">
                <a:latin typeface="+mn-lt"/>
              </a:rPr>
              <a:t>- Direct Charges		16 293 801</a:t>
            </a:r>
            <a:endParaRPr lang="en-US" dirty="0">
              <a:latin typeface="+mn-lt"/>
            </a:endParaRPr>
          </a:p>
          <a:p>
            <a:pPr marL="717550" indent="-355600">
              <a:spcBef>
                <a:spcPts val="0"/>
              </a:spcBef>
              <a:spcAft>
                <a:spcPts val="1200"/>
              </a:spcAft>
              <a:buFont typeface="Courier New" panose="02070309020205020404" pitchFamily="49" charset="0"/>
              <a:buChar char="o"/>
            </a:pPr>
            <a:r>
              <a:rPr lang="en-US" sz="2000" b="1" dirty="0" smtClean="0">
                <a:latin typeface="+mn-lt"/>
              </a:rPr>
              <a:t>Actual Expenditure:		68 589 421</a:t>
            </a:r>
            <a:endParaRPr lang="en-US" sz="2000" b="1" dirty="0">
              <a:latin typeface="+mn-lt"/>
            </a:endParaRPr>
          </a:p>
          <a:p>
            <a:pPr marL="717550">
              <a:spcBef>
                <a:spcPts val="0"/>
              </a:spcBef>
              <a:spcAft>
                <a:spcPts val="1200"/>
              </a:spcAft>
            </a:pPr>
            <a:r>
              <a:rPr lang="en-US" i="1" dirty="0">
                <a:latin typeface="+mn-lt"/>
              </a:rPr>
              <a:t>Including	</a:t>
            </a:r>
            <a:r>
              <a:rPr lang="en-US" i="1" dirty="0" smtClean="0">
                <a:latin typeface="+mn-lt"/>
              </a:rPr>
              <a:t>- </a:t>
            </a:r>
            <a:r>
              <a:rPr lang="en-US" dirty="0" smtClean="0">
                <a:latin typeface="+mn-lt"/>
              </a:rPr>
              <a:t>Voted </a:t>
            </a:r>
            <a:r>
              <a:rPr lang="en-US" dirty="0">
                <a:latin typeface="+mn-lt"/>
              </a:rPr>
              <a:t>Funds	</a:t>
            </a:r>
            <a:r>
              <a:rPr lang="en-US" dirty="0" smtClean="0">
                <a:latin typeface="+mn-lt"/>
              </a:rPr>
              <a:t>	52 295 860</a:t>
            </a:r>
            <a:endParaRPr lang="en-US" dirty="0">
              <a:latin typeface="+mn-lt"/>
            </a:endParaRPr>
          </a:p>
          <a:p>
            <a:pPr marL="628650">
              <a:spcBef>
                <a:spcPts val="0"/>
              </a:spcBef>
              <a:spcAft>
                <a:spcPts val="1200"/>
              </a:spcAft>
            </a:pPr>
            <a:r>
              <a:rPr lang="en-US" dirty="0">
                <a:latin typeface="+mn-lt"/>
              </a:rPr>
              <a:t>		</a:t>
            </a:r>
            <a:r>
              <a:rPr lang="en-US" dirty="0" smtClean="0">
                <a:latin typeface="+mn-lt"/>
              </a:rPr>
              <a:t>- Direct </a:t>
            </a:r>
            <a:r>
              <a:rPr lang="en-US" dirty="0">
                <a:latin typeface="+mn-lt"/>
              </a:rPr>
              <a:t>Charges	</a:t>
            </a:r>
            <a:r>
              <a:rPr lang="en-US" dirty="0" smtClean="0">
                <a:latin typeface="+mn-lt"/>
              </a:rPr>
              <a:t>	16 293 561	                        </a:t>
            </a:r>
            <a:endParaRPr lang="en-US" dirty="0">
              <a:latin typeface="+mn-lt"/>
            </a:endParaRPr>
          </a:p>
          <a:p>
            <a:pPr marL="717550" indent="-355600">
              <a:spcBef>
                <a:spcPts val="0"/>
              </a:spcBef>
              <a:spcAft>
                <a:spcPts val="1200"/>
              </a:spcAft>
              <a:buFont typeface="Courier New" panose="02070309020205020404" pitchFamily="49" charset="0"/>
              <a:buChar char="o"/>
            </a:pPr>
            <a:r>
              <a:rPr lang="en-US" sz="2000" b="1" dirty="0">
                <a:latin typeface="+mn-lt"/>
              </a:rPr>
              <a:t>Variance (Underspending)	</a:t>
            </a:r>
            <a:r>
              <a:rPr lang="en-US" sz="2000" b="1" dirty="0" smtClean="0">
                <a:latin typeface="+mn-lt"/>
              </a:rPr>
              <a:t>12 </a:t>
            </a:r>
            <a:r>
              <a:rPr lang="en-US" sz="2000" b="1" dirty="0">
                <a:latin typeface="+mn-lt"/>
              </a:rPr>
              <a:t>019  (0.018%)</a:t>
            </a:r>
          </a:p>
          <a:p>
            <a:pPr marL="449263" indent="-1588" algn="ctr">
              <a:spcBef>
                <a:spcPts val="600"/>
              </a:spcBef>
              <a:tabLst>
                <a:tab pos="7804150" algn="l"/>
              </a:tabLst>
            </a:pPr>
            <a:r>
              <a:rPr lang="en-US" sz="1600" i="1" dirty="0" smtClean="0">
                <a:latin typeface="+mn-lt"/>
              </a:rPr>
              <a:t>* Detailed Information per Programme and Economic Classification is presented from pages 208 to 223 of the Annual Report</a:t>
            </a:r>
          </a:p>
        </p:txBody>
      </p:sp>
      <p:sp>
        <p:nvSpPr>
          <p:cNvPr id="9"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46</a:t>
            </a:fld>
            <a:endParaRPr lang="en-US" altLang="en-US" sz="1600" b="1" dirty="0">
              <a:latin typeface="+mn-lt"/>
            </a:endParaRPr>
          </a:p>
        </p:txBody>
      </p:sp>
      <p:sp>
        <p:nvSpPr>
          <p:cNvPr id="10" name="TextBox 9"/>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Financial </a:t>
            </a:r>
            <a:r>
              <a:rPr lang="en-ZA" sz="2400" b="1" dirty="0" smtClean="0">
                <a:cs typeface="Arial" pitchFamily="34" charset="0"/>
              </a:rPr>
              <a:t>Statements: Appropriation </a:t>
            </a:r>
            <a:r>
              <a:rPr lang="en-ZA" sz="2400" b="1" dirty="0">
                <a:cs typeface="Arial" pitchFamily="34" charset="0"/>
              </a:rPr>
              <a:t>Statement</a:t>
            </a:r>
          </a:p>
        </p:txBody>
      </p:sp>
    </p:spTree>
    <p:extLst>
      <p:ext uri="{BB962C8B-B14F-4D97-AF65-F5344CB8AC3E}">
        <p14:creationId xmlns:p14="http://schemas.microsoft.com/office/powerpoint/2010/main" xmlns="" val="34767740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Content Placeholder 2"/>
          <p:cNvSpPr txBox="1">
            <a:spLocks/>
          </p:cNvSpPr>
          <p:nvPr/>
        </p:nvSpPr>
        <p:spPr bwMode="auto">
          <a:xfrm>
            <a:off x="433948" y="1042035"/>
            <a:ext cx="8001000" cy="4876800"/>
          </a:xfrm>
          <a:prstGeom prst="rect">
            <a:avLst/>
          </a:prstGeom>
          <a:noFill/>
          <a:ln w="9525">
            <a:noFill/>
            <a:miter lim="800000"/>
            <a:headEnd/>
            <a:tailEnd/>
          </a:ln>
        </p:spPr>
        <p:txBody>
          <a:bodyPr/>
          <a:lstStyle/>
          <a:p>
            <a:pPr marL="361950" indent="-361950">
              <a:spcBef>
                <a:spcPts val="300"/>
              </a:spcBef>
              <a:buFont typeface="Arial" charset="0"/>
              <a:buChar char="•"/>
            </a:pPr>
            <a:r>
              <a:rPr lang="en-US" sz="2000" dirty="0" smtClean="0">
                <a:latin typeface="+mn-lt"/>
              </a:rPr>
              <a:t>Summary of variance of R12.019 million per programme:</a:t>
            </a:r>
          </a:p>
          <a:p>
            <a:pPr marL="182562">
              <a:spcBef>
                <a:spcPts val="300"/>
              </a:spcBef>
            </a:pPr>
            <a:r>
              <a:rPr lang="en-US" sz="2000" dirty="0" smtClean="0">
                <a:latin typeface="+mn-lt"/>
              </a:rPr>
              <a:t>   	</a:t>
            </a:r>
          </a:p>
          <a:p>
            <a:pPr marL="628650">
              <a:spcBef>
                <a:spcPts val="300"/>
              </a:spcBef>
            </a:pPr>
            <a:r>
              <a:rPr lang="en-US" sz="2000" dirty="0" smtClean="0">
                <a:latin typeface="+mn-lt"/>
              </a:rPr>
              <a:t>			 	</a:t>
            </a:r>
          </a:p>
          <a:p>
            <a:pPr marL="628650">
              <a:spcBef>
                <a:spcPts val="300"/>
              </a:spcBef>
            </a:pPr>
            <a:r>
              <a:rPr lang="en-US" sz="2000" dirty="0" smtClean="0">
                <a:latin typeface="+mn-lt"/>
              </a:rPr>
              <a:t>	</a:t>
            </a:r>
          </a:p>
          <a:p>
            <a:pPr marL="628650">
              <a:spcBef>
                <a:spcPts val="300"/>
              </a:spcBef>
            </a:pPr>
            <a:r>
              <a:rPr lang="en-US" sz="2000" dirty="0" smtClean="0">
                <a:latin typeface="+mn-lt"/>
              </a:rPr>
              <a:t>				      	</a:t>
            </a:r>
          </a:p>
          <a:p>
            <a:pPr marL="628650">
              <a:spcBef>
                <a:spcPts val="300"/>
              </a:spcBef>
            </a:pPr>
            <a:r>
              <a:rPr lang="en-US" sz="2000" dirty="0" smtClean="0">
                <a:latin typeface="+mn-lt"/>
              </a:rPr>
              <a:t>		  						</a:t>
            </a:r>
            <a:endParaRPr lang="en-US" sz="2000" u="sng" dirty="0" smtClean="0">
              <a:latin typeface="+mn-lt"/>
            </a:endParaRPr>
          </a:p>
          <a:p>
            <a:pPr marL="628650">
              <a:spcBef>
                <a:spcPts val="300"/>
              </a:spcBef>
            </a:pPr>
            <a:r>
              <a:rPr lang="en-US" sz="2000" b="1" dirty="0" smtClean="0">
                <a:latin typeface="+mn-lt"/>
              </a:rPr>
              <a:t>					</a:t>
            </a:r>
            <a:endParaRPr lang="en-US" sz="2000" u="sng" dirty="0">
              <a:latin typeface="+mn-lt"/>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47</a:t>
            </a:fld>
            <a:endParaRPr lang="en-US" altLang="en-US" sz="1600" b="1" dirty="0">
              <a:latin typeface="+mn-lt"/>
            </a:endParaRPr>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cs typeface="Arial" pitchFamily="34" charset="0"/>
              </a:rPr>
              <a:t>Financial Statements: Appropriation Statement</a:t>
            </a:r>
            <a:endParaRPr lang="en-ZA" sz="2400" b="1" dirty="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162711293"/>
              </p:ext>
            </p:extLst>
          </p:nvPr>
        </p:nvGraphicFramePr>
        <p:xfrm>
          <a:off x="916548" y="1610914"/>
          <a:ext cx="6347852" cy="3748482"/>
        </p:xfrm>
        <a:graphic>
          <a:graphicData uri="http://schemas.openxmlformats.org/drawingml/2006/table">
            <a:tbl>
              <a:tblPr firstRow="1" bandRow="1">
                <a:tableStyleId>{5940675A-B579-460E-94D1-54222C63F5DA}</a:tableStyleId>
              </a:tblPr>
              <a:tblGrid>
                <a:gridCol w="5128652">
                  <a:extLst>
                    <a:ext uri="{9D8B030D-6E8A-4147-A177-3AD203B41FA5}">
                      <a16:colId xmlns:a16="http://schemas.microsoft.com/office/drawing/2014/main" xmlns="" val="3445951739"/>
                    </a:ext>
                  </a:extLst>
                </a:gridCol>
                <a:gridCol w="1219200">
                  <a:extLst>
                    <a:ext uri="{9D8B030D-6E8A-4147-A177-3AD203B41FA5}">
                      <a16:colId xmlns:a16="http://schemas.microsoft.com/office/drawing/2014/main" xmlns="" val="2028204598"/>
                    </a:ext>
                  </a:extLst>
                </a:gridCol>
              </a:tblGrid>
              <a:tr h="416498">
                <a:tc>
                  <a:txBody>
                    <a:bodyPr/>
                    <a:lstStyle/>
                    <a:p>
                      <a:pPr>
                        <a:spcBef>
                          <a:spcPts val="300"/>
                        </a:spcBef>
                        <a:spcAft>
                          <a:spcPts val="300"/>
                        </a:spcAft>
                      </a:pPr>
                      <a:r>
                        <a:rPr lang="en-US" sz="1800" b="1" dirty="0" smtClean="0"/>
                        <a:t>Programme</a:t>
                      </a:r>
                      <a:endParaRPr lang="en-ZA" b="1" dirty="0"/>
                    </a:p>
                  </a:txBody>
                  <a:tcPr anchor="ct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US" sz="1800" b="1" dirty="0" smtClean="0"/>
                        <a:t>R’000</a:t>
                      </a:r>
                      <a:endParaRPr lang="en-ZA" b="1" dirty="0"/>
                    </a:p>
                  </a:txBody>
                  <a:tcPr anchor="ctr"/>
                </a:tc>
                <a:extLst>
                  <a:ext uri="{0D108BD9-81ED-4DB2-BD59-A6C34878D82A}">
                    <a16:rowId xmlns:a16="http://schemas.microsoft.com/office/drawing/2014/main" xmlns="" val="3678758246"/>
                  </a:ext>
                </a:extLst>
              </a:tr>
              <a:tr h="416498">
                <a:tc>
                  <a:txBody>
                    <a:bodyPr/>
                    <a:lstStyle/>
                    <a:p>
                      <a:pPr>
                        <a:spcBef>
                          <a:spcPts val="300"/>
                        </a:spcBef>
                        <a:spcAft>
                          <a:spcPts val="300"/>
                        </a:spcAft>
                      </a:pPr>
                      <a:r>
                        <a:rPr lang="en-ZA" dirty="0" smtClean="0"/>
                        <a:t>Administration</a:t>
                      </a:r>
                      <a:endParaRPr lang="en-ZA" dirty="0"/>
                    </a:p>
                  </a:txBody>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800" u="none" dirty="0" smtClean="0"/>
                        <a:t>3 346</a:t>
                      </a:r>
                      <a:endParaRPr lang="en-US" sz="1800" u="none" dirty="0" smtClean="0">
                        <a:solidFill>
                          <a:srgbClr val="FF0000"/>
                        </a:solidFill>
                        <a:latin typeface="+mn-lt"/>
                      </a:endParaRPr>
                    </a:p>
                  </a:txBody>
                  <a:tcPr/>
                </a:tc>
                <a:extLst>
                  <a:ext uri="{0D108BD9-81ED-4DB2-BD59-A6C34878D82A}">
                    <a16:rowId xmlns:a16="http://schemas.microsoft.com/office/drawing/2014/main" xmlns="" val="393941693"/>
                  </a:ext>
                </a:extLst>
              </a:tr>
              <a:tr h="416498">
                <a:tc>
                  <a:txBody>
                    <a:bodyPr/>
                    <a:lstStyle/>
                    <a:p>
                      <a:pPr>
                        <a:spcBef>
                          <a:spcPts val="300"/>
                        </a:spcBef>
                        <a:spcAft>
                          <a:spcPts val="300"/>
                        </a:spcAft>
                      </a:pPr>
                      <a:r>
                        <a:rPr lang="en-US" sz="1800" dirty="0" smtClean="0"/>
                        <a:t>Planning, Policy and Strategy</a:t>
                      </a:r>
                      <a:endParaRPr lang="en-ZA" dirty="0"/>
                    </a:p>
                  </a:txBody>
                  <a:tcPr/>
                </a:tc>
                <a:tc>
                  <a:txBody>
                    <a:bodyPr/>
                    <a:lstStyle/>
                    <a:p>
                      <a:pPr algn="r">
                        <a:spcBef>
                          <a:spcPts val="300"/>
                        </a:spcBef>
                        <a:spcAft>
                          <a:spcPts val="300"/>
                        </a:spcAft>
                      </a:pPr>
                      <a:r>
                        <a:rPr lang="en-US" sz="1800" u="none" dirty="0" smtClean="0"/>
                        <a:t>1 323</a:t>
                      </a:r>
                      <a:endParaRPr lang="en-ZA" u="none" dirty="0"/>
                    </a:p>
                  </a:txBody>
                  <a:tcPr/>
                </a:tc>
                <a:extLst>
                  <a:ext uri="{0D108BD9-81ED-4DB2-BD59-A6C34878D82A}">
                    <a16:rowId xmlns:a16="http://schemas.microsoft.com/office/drawing/2014/main" xmlns="" val="1163578183"/>
                  </a:ext>
                </a:extLst>
              </a:tr>
              <a:tr h="416498">
                <a:tc>
                  <a:txBody>
                    <a:bodyPr/>
                    <a:lstStyle/>
                    <a:p>
                      <a:pPr>
                        <a:spcBef>
                          <a:spcPts val="300"/>
                        </a:spcBef>
                        <a:spcAft>
                          <a:spcPts val="300"/>
                        </a:spcAft>
                      </a:pPr>
                      <a:r>
                        <a:rPr lang="en-US" sz="1800" dirty="0" smtClean="0"/>
                        <a:t>University Education</a:t>
                      </a:r>
                      <a:endParaRPr lang="en-ZA" dirty="0"/>
                    </a:p>
                  </a:txBody>
                  <a:tcPr/>
                </a:tc>
                <a:tc>
                  <a:txBody>
                    <a:bodyPr/>
                    <a:lstStyle/>
                    <a:p>
                      <a:pPr algn="r">
                        <a:spcBef>
                          <a:spcPts val="300"/>
                        </a:spcBef>
                        <a:spcAft>
                          <a:spcPts val="300"/>
                        </a:spcAft>
                      </a:pPr>
                      <a:r>
                        <a:rPr lang="en-US" sz="1800" u="none" dirty="0" smtClean="0"/>
                        <a:t>969</a:t>
                      </a:r>
                      <a:endParaRPr lang="en-ZA" u="none" dirty="0"/>
                    </a:p>
                  </a:txBody>
                  <a:tcPr/>
                </a:tc>
                <a:extLst>
                  <a:ext uri="{0D108BD9-81ED-4DB2-BD59-A6C34878D82A}">
                    <a16:rowId xmlns:a16="http://schemas.microsoft.com/office/drawing/2014/main" xmlns="" val="1620350327"/>
                  </a:ext>
                </a:extLst>
              </a:tr>
              <a:tr h="416498">
                <a:tc>
                  <a:txBody>
                    <a:bodyPr/>
                    <a:lstStyle/>
                    <a:p>
                      <a:pPr>
                        <a:spcBef>
                          <a:spcPts val="300"/>
                        </a:spcBef>
                        <a:spcAft>
                          <a:spcPts val="300"/>
                        </a:spcAft>
                      </a:pPr>
                      <a:r>
                        <a:rPr lang="en-US" sz="1800" dirty="0" smtClean="0"/>
                        <a:t>Technical and Vocational Education and Training </a:t>
                      </a:r>
                      <a:endParaRPr lang="en-ZA" dirty="0"/>
                    </a:p>
                  </a:txBody>
                  <a:tcPr/>
                </a:tc>
                <a:tc>
                  <a:txBody>
                    <a:bodyPr/>
                    <a:lstStyle/>
                    <a:p>
                      <a:pPr algn="r">
                        <a:spcBef>
                          <a:spcPts val="300"/>
                        </a:spcBef>
                        <a:spcAft>
                          <a:spcPts val="300"/>
                        </a:spcAft>
                      </a:pPr>
                      <a:r>
                        <a:rPr lang="en-US" sz="1800" u="none" dirty="0" smtClean="0"/>
                        <a:t>616</a:t>
                      </a:r>
                      <a:endParaRPr lang="en-ZA" u="none" dirty="0"/>
                    </a:p>
                  </a:txBody>
                  <a:tcPr/>
                </a:tc>
                <a:extLst>
                  <a:ext uri="{0D108BD9-81ED-4DB2-BD59-A6C34878D82A}">
                    <a16:rowId xmlns:a16="http://schemas.microsoft.com/office/drawing/2014/main" xmlns="" val="3243338710"/>
                  </a:ext>
                </a:extLst>
              </a:tr>
              <a:tr h="416498">
                <a:tc>
                  <a:txBody>
                    <a:bodyPr/>
                    <a:lstStyle/>
                    <a:p>
                      <a:pPr>
                        <a:spcBef>
                          <a:spcPts val="300"/>
                        </a:spcBef>
                        <a:spcAft>
                          <a:spcPts val="300"/>
                        </a:spcAft>
                      </a:pPr>
                      <a:r>
                        <a:rPr lang="en-US" sz="1800" dirty="0" smtClean="0"/>
                        <a:t>Skills Development</a:t>
                      </a:r>
                      <a:endParaRPr lang="en-ZA" dirty="0"/>
                    </a:p>
                  </a:txBody>
                  <a:tcPr/>
                </a:tc>
                <a:tc>
                  <a:txBody>
                    <a:bodyPr/>
                    <a:lstStyle/>
                    <a:p>
                      <a:pPr algn="r">
                        <a:spcBef>
                          <a:spcPts val="300"/>
                        </a:spcBef>
                        <a:spcAft>
                          <a:spcPts val="300"/>
                        </a:spcAft>
                      </a:pPr>
                      <a:r>
                        <a:rPr lang="en-US" sz="1800" u="none" dirty="0" smtClean="0"/>
                        <a:t>833</a:t>
                      </a:r>
                      <a:endParaRPr lang="en-ZA" u="none" dirty="0"/>
                    </a:p>
                  </a:txBody>
                  <a:tcPr/>
                </a:tc>
                <a:extLst>
                  <a:ext uri="{0D108BD9-81ED-4DB2-BD59-A6C34878D82A}">
                    <a16:rowId xmlns:a16="http://schemas.microsoft.com/office/drawing/2014/main" xmlns="" val="1062481814"/>
                  </a:ext>
                </a:extLst>
              </a:tr>
              <a:tr h="416498">
                <a:tc>
                  <a:txBody>
                    <a:bodyPr/>
                    <a:lstStyle/>
                    <a:p>
                      <a:pPr>
                        <a:spcBef>
                          <a:spcPts val="300"/>
                        </a:spcBef>
                        <a:spcAft>
                          <a:spcPts val="300"/>
                        </a:spcAft>
                      </a:pPr>
                      <a:r>
                        <a:rPr lang="en-US" sz="1800" dirty="0" smtClean="0"/>
                        <a:t>Community Education and Training</a:t>
                      </a:r>
                      <a:endParaRPr lang="en-ZA" dirty="0"/>
                    </a:p>
                  </a:txBody>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800" u="none" dirty="0" smtClean="0"/>
                        <a:t>4 692</a:t>
                      </a:r>
                      <a:endParaRPr lang="en-ZA" u="none" dirty="0"/>
                    </a:p>
                  </a:txBody>
                  <a:tcPr/>
                </a:tc>
                <a:extLst>
                  <a:ext uri="{0D108BD9-81ED-4DB2-BD59-A6C34878D82A}">
                    <a16:rowId xmlns:a16="http://schemas.microsoft.com/office/drawing/2014/main" xmlns="" val="1731883835"/>
                  </a:ext>
                </a:extLst>
              </a:tr>
              <a:tr h="416498">
                <a:tc>
                  <a:txBody>
                    <a:bodyPr/>
                    <a:lstStyle/>
                    <a:p>
                      <a:pPr>
                        <a:spcBef>
                          <a:spcPts val="300"/>
                        </a:spcBef>
                        <a:spcAft>
                          <a:spcPts val="300"/>
                        </a:spcAft>
                      </a:pPr>
                      <a:r>
                        <a:rPr lang="en-US" sz="1800" dirty="0" smtClean="0"/>
                        <a:t>Direct Charges</a:t>
                      </a:r>
                      <a:endParaRPr lang="en-ZA" dirty="0"/>
                    </a:p>
                  </a:txBody>
                  <a:tcPr/>
                </a:tc>
                <a:tc>
                  <a:txBody>
                    <a:bodyPr/>
                    <a:lstStyle/>
                    <a:p>
                      <a:pPr algn="r">
                        <a:spcBef>
                          <a:spcPts val="300"/>
                        </a:spcBef>
                        <a:spcAft>
                          <a:spcPts val="300"/>
                        </a:spcAft>
                      </a:pPr>
                      <a:r>
                        <a:rPr lang="en-US" sz="1800" u="none" dirty="0" smtClean="0"/>
                        <a:t>240</a:t>
                      </a:r>
                      <a:endParaRPr lang="en-ZA" u="none" dirty="0"/>
                    </a:p>
                  </a:txBody>
                  <a:tcPr/>
                </a:tc>
                <a:extLst>
                  <a:ext uri="{0D108BD9-81ED-4DB2-BD59-A6C34878D82A}">
                    <a16:rowId xmlns:a16="http://schemas.microsoft.com/office/drawing/2014/main" xmlns="" val="3617370745"/>
                  </a:ext>
                </a:extLst>
              </a:tr>
              <a:tr h="416498">
                <a:tc>
                  <a:txBody>
                    <a:bodyPr/>
                    <a:lstStyle/>
                    <a:p>
                      <a:pPr>
                        <a:spcBef>
                          <a:spcPts val="300"/>
                        </a:spcBef>
                        <a:spcAft>
                          <a:spcPts val="300"/>
                        </a:spcAft>
                      </a:pPr>
                      <a:r>
                        <a:rPr lang="en-US" sz="1800" b="1" dirty="0" smtClean="0"/>
                        <a:t>Total</a:t>
                      </a:r>
                      <a:endParaRPr lang="en-ZA" b="1" dirty="0"/>
                    </a:p>
                  </a:txBody>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800" b="1" u="none" dirty="0" smtClean="0"/>
                        <a:t>12 019</a:t>
                      </a:r>
                      <a:endParaRPr lang="en-ZA" b="1" u="none" dirty="0"/>
                    </a:p>
                  </a:txBody>
                  <a:tcPr/>
                </a:tc>
                <a:extLst>
                  <a:ext uri="{0D108BD9-81ED-4DB2-BD59-A6C34878D82A}">
                    <a16:rowId xmlns:a16="http://schemas.microsoft.com/office/drawing/2014/main" xmlns="" val="1958706534"/>
                  </a:ext>
                </a:extLst>
              </a:tr>
            </a:tbl>
          </a:graphicData>
        </a:graphic>
      </p:graphicFrame>
    </p:spTree>
    <p:extLst>
      <p:ext uri="{BB962C8B-B14F-4D97-AF65-F5344CB8AC3E}">
        <p14:creationId xmlns:p14="http://schemas.microsoft.com/office/powerpoint/2010/main" xmlns="" val="35780134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Content Placeholder 2"/>
          <p:cNvSpPr txBox="1">
            <a:spLocks/>
          </p:cNvSpPr>
          <p:nvPr/>
        </p:nvSpPr>
        <p:spPr bwMode="auto">
          <a:xfrm>
            <a:off x="442912" y="1035050"/>
            <a:ext cx="8243887" cy="793750"/>
          </a:xfrm>
          <a:prstGeom prst="rect">
            <a:avLst/>
          </a:prstGeom>
          <a:noFill/>
          <a:ln w="9525">
            <a:noFill/>
            <a:miter lim="800000"/>
            <a:headEnd/>
            <a:tailEnd/>
          </a:ln>
        </p:spPr>
        <p:txBody>
          <a:bodyPr/>
          <a:lstStyle/>
          <a:p>
            <a:pPr marL="361950" indent="-361950">
              <a:spcBef>
                <a:spcPts val="300"/>
              </a:spcBef>
              <a:buFont typeface="Arial" charset="0"/>
              <a:buChar char="•"/>
            </a:pPr>
            <a:r>
              <a:rPr lang="en-US" sz="2000" dirty="0" smtClean="0">
                <a:latin typeface="+mj-lt"/>
              </a:rPr>
              <a:t>Summary of variance of R12.019 million per economic classification:</a:t>
            </a:r>
            <a:endParaRPr lang="en-US" sz="2000" b="1" u="sng" dirty="0" smtClean="0">
              <a:latin typeface="+mj-lt"/>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j-lt"/>
              </a:rPr>
              <a:pPr eaLnBrk="1" hangingPunct="1"/>
              <a:t>48</a:t>
            </a:fld>
            <a:endParaRPr lang="en-US" altLang="en-US" sz="1600" b="1" dirty="0">
              <a:latin typeface="+mj-lt"/>
            </a:endParaRPr>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solidFill>
                  <a:schemeClr val="bg1"/>
                </a:solidFill>
                <a:latin typeface="+mj-lt"/>
                <a:cs typeface="Arial" pitchFamily="34" charset="0"/>
              </a:rPr>
              <a:t>Financial </a:t>
            </a:r>
            <a:r>
              <a:rPr lang="en-ZA" sz="2400" b="1" dirty="0" smtClean="0">
                <a:solidFill>
                  <a:schemeClr val="bg1"/>
                </a:solidFill>
                <a:latin typeface="+mj-lt"/>
                <a:cs typeface="Arial" pitchFamily="34" charset="0"/>
              </a:rPr>
              <a:t>Statements: Appropriation </a:t>
            </a:r>
            <a:r>
              <a:rPr lang="en-ZA" sz="2400" b="1" dirty="0">
                <a:solidFill>
                  <a:schemeClr val="bg1"/>
                </a:solidFill>
                <a:latin typeface="+mj-lt"/>
                <a:cs typeface="Arial" pitchFamily="34" charset="0"/>
              </a:rPr>
              <a:t>Statement</a:t>
            </a:r>
          </a:p>
        </p:txBody>
      </p:sp>
      <p:graphicFrame>
        <p:nvGraphicFramePr>
          <p:cNvPr id="7" name="Table 6"/>
          <p:cNvGraphicFramePr>
            <a:graphicFrameLocks noGrp="1"/>
          </p:cNvGraphicFramePr>
          <p:nvPr>
            <p:extLst>
              <p:ext uri="{D42A27DB-BD31-4B8C-83A1-F6EECF244321}">
                <p14:modId xmlns:p14="http://schemas.microsoft.com/office/powerpoint/2010/main" xmlns="" val="606457724"/>
              </p:ext>
            </p:extLst>
          </p:nvPr>
        </p:nvGraphicFramePr>
        <p:xfrm>
          <a:off x="939800" y="1543050"/>
          <a:ext cx="6347852" cy="3718374"/>
        </p:xfrm>
        <a:graphic>
          <a:graphicData uri="http://schemas.openxmlformats.org/drawingml/2006/table">
            <a:tbl>
              <a:tblPr firstRow="1" bandRow="1">
                <a:tableStyleId>{5940675A-B579-460E-94D1-54222C63F5DA}</a:tableStyleId>
              </a:tblPr>
              <a:tblGrid>
                <a:gridCol w="5128652">
                  <a:extLst>
                    <a:ext uri="{9D8B030D-6E8A-4147-A177-3AD203B41FA5}">
                      <a16:colId xmlns:a16="http://schemas.microsoft.com/office/drawing/2014/main" xmlns="" val="3445951739"/>
                    </a:ext>
                  </a:extLst>
                </a:gridCol>
                <a:gridCol w="1219200">
                  <a:extLst>
                    <a:ext uri="{9D8B030D-6E8A-4147-A177-3AD203B41FA5}">
                      <a16:colId xmlns:a16="http://schemas.microsoft.com/office/drawing/2014/main" xmlns="" val="2028204598"/>
                    </a:ext>
                  </a:extLst>
                </a:gridCol>
              </a:tblGrid>
              <a:tr h="416498">
                <a:tc>
                  <a:txBody>
                    <a:bodyPr/>
                    <a:lstStyle/>
                    <a:p>
                      <a:pPr>
                        <a:spcBef>
                          <a:spcPts val="300"/>
                        </a:spcBef>
                        <a:spcAft>
                          <a:spcPts val="300"/>
                        </a:spcAft>
                      </a:pPr>
                      <a:r>
                        <a:rPr lang="en-US" sz="1800" b="1" kern="1200" dirty="0" smtClean="0">
                          <a:solidFill>
                            <a:schemeClr val="tx1"/>
                          </a:solidFill>
                          <a:latin typeface="+mn-lt"/>
                          <a:ea typeface="+mn-ea"/>
                          <a:cs typeface="+mn-cs"/>
                        </a:rPr>
                        <a:t>Economic Classification</a:t>
                      </a:r>
                      <a:endParaRPr lang="en-ZA" b="1" dirty="0">
                        <a:solidFill>
                          <a:schemeClr val="tx1"/>
                        </a:solidFill>
                      </a:endParaRPr>
                    </a:p>
                  </a:txBody>
                  <a:tcPr anchor="ct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US" sz="1800" b="1" dirty="0" smtClean="0">
                          <a:solidFill>
                            <a:schemeClr val="tx1"/>
                          </a:solidFill>
                        </a:rPr>
                        <a:t>R’000</a:t>
                      </a:r>
                      <a:endParaRPr lang="en-ZA" b="1" dirty="0">
                        <a:solidFill>
                          <a:schemeClr val="tx1"/>
                        </a:solidFill>
                      </a:endParaRPr>
                    </a:p>
                  </a:txBody>
                  <a:tcPr anchor="ctr"/>
                </a:tc>
                <a:extLst>
                  <a:ext uri="{0D108BD9-81ED-4DB2-BD59-A6C34878D82A}">
                    <a16:rowId xmlns:a16="http://schemas.microsoft.com/office/drawing/2014/main" xmlns="" val="3678758246"/>
                  </a:ext>
                </a:extLst>
              </a:tr>
              <a:tr h="416498">
                <a:tc>
                  <a:txBody>
                    <a:bodyPr/>
                    <a:lstStyle/>
                    <a:p>
                      <a:pPr>
                        <a:spcBef>
                          <a:spcPts val="300"/>
                        </a:spcBef>
                        <a:spcAft>
                          <a:spcPts val="300"/>
                        </a:spcAft>
                      </a:pPr>
                      <a:r>
                        <a:rPr lang="en-GB" dirty="0" smtClean="0">
                          <a:solidFill>
                            <a:schemeClr val="tx1"/>
                          </a:solidFill>
                        </a:rPr>
                        <a:t>Compensation of Employees</a:t>
                      </a:r>
                      <a:r>
                        <a:rPr lang="en-GB" baseline="0" dirty="0" smtClean="0">
                          <a:solidFill>
                            <a:schemeClr val="tx1"/>
                          </a:solidFill>
                        </a:rPr>
                        <a:t> </a:t>
                      </a:r>
                      <a:r>
                        <a:rPr lang="en-GB" dirty="0" smtClean="0">
                          <a:solidFill>
                            <a:schemeClr val="tx1"/>
                          </a:solidFill>
                        </a:rPr>
                        <a:t>(Natural attrition/Unfilled vacancies)</a:t>
                      </a:r>
                      <a:endParaRPr lang="en-ZA" dirty="0">
                        <a:solidFill>
                          <a:schemeClr val="tx1"/>
                        </a:solidFill>
                      </a:endParaRPr>
                    </a:p>
                  </a:txBody>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800" u="none" dirty="0" smtClean="0">
                          <a:solidFill>
                            <a:schemeClr val="tx1"/>
                          </a:solidFill>
                        </a:rPr>
                        <a:t>5 734</a:t>
                      </a:r>
                    </a:p>
                  </a:txBody>
                  <a:tcPr/>
                </a:tc>
                <a:extLst>
                  <a:ext uri="{0D108BD9-81ED-4DB2-BD59-A6C34878D82A}">
                    <a16:rowId xmlns:a16="http://schemas.microsoft.com/office/drawing/2014/main" xmlns="" val="393941693"/>
                  </a:ext>
                </a:extLst>
              </a:tr>
              <a:tr h="416498">
                <a:tc>
                  <a:txBody>
                    <a:bodyPr/>
                    <a:lstStyle/>
                    <a:p>
                      <a:pPr>
                        <a:spcBef>
                          <a:spcPts val="300"/>
                        </a:spcBef>
                        <a:spcAft>
                          <a:spcPts val="300"/>
                        </a:spcAft>
                      </a:pPr>
                      <a:r>
                        <a:rPr lang="en-US" sz="1800" kern="1200" dirty="0" smtClean="0">
                          <a:solidFill>
                            <a:schemeClr val="tx1"/>
                          </a:solidFill>
                          <a:latin typeface="+mn-lt"/>
                          <a:ea typeface="+mn-ea"/>
                          <a:cs typeface="+mn-cs"/>
                        </a:rPr>
                        <a:t>Goods and Services (Mainly Travel and Subsistence/Stationery)	</a:t>
                      </a:r>
                      <a:endParaRPr lang="en-ZA" dirty="0">
                        <a:solidFill>
                          <a:schemeClr val="tx1"/>
                        </a:solidFill>
                      </a:endParaRPr>
                    </a:p>
                  </a:txBody>
                  <a:tcPr/>
                </a:tc>
                <a:tc>
                  <a:txBody>
                    <a:bodyPr/>
                    <a:lstStyle/>
                    <a:p>
                      <a:pPr algn="r">
                        <a:spcBef>
                          <a:spcPts val="300"/>
                        </a:spcBef>
                        <a:spcAft>
                          <a:spcPts val="300"/>
                        </a:spcAft>
                      </a:pPr>
                      <a:r>
                        <a:rPr lang="en-US" sz="1800" u="none" dirty="0" smtClean="0">
                          <a:solidFill>
                            <a:schemeClr val="tx1"/>
                          </a:solidFill>
                        </a:rPr>
                        <a:t>3 169</a:t>
                      </a:r>
                    </a:p>
                  </a:txBody>
                  <a:tcPr/>
                </a:tc>
                <a:extLst>
                  <a:ext uri="{0D108BD9-81ED-4DB2-BD59-A6C34878D82A}">
                    <a16:rowId xmlns:a16="http://schemas.microsoft.com/office/drawing/2014/main" xmlns="" val="1163578183"/>
                  </a:ext>
                </a:extLst>
              </a:tr>
              <a:tr h="416498">
                <a:tc>
                  <a:txBody>
                    <a:bodyPr/>
                    <a:lstStyle/>
                    <a:p>
                      <a:pPr>
                        <a:spcBef>
                          <a:spcPts val="300"/>
                        </a:spcBef>
                        <a:spcAft>
                          <a:spcPts val="300"/>
                        </a:spcAft>
                      </a:pPr>
                      <a:r>
                        <a:rPr lang="en-GB" dirty="0" smtClean="0">
                          <a:solidFill>
                            <a:schemeClr val="tx1"/>
                          </a:solidFill>
                        </a:rPr>
                        <a:t>Transfers payments (Favourable exchange rate for membership fee to the Commonwealth of Learning, University interest and redemption payments as well as Direct Charges)	</a:t>
                      </a:r>
                    </a:p>
                  </a:txBody>
                  <a:tcPr/>
                </a:tc>
                <a:tc>
                  <a:txBody>
                    <a:bodyPr/>
                    <a:lstStyle/>
                    <a:p>
                      <a:pPr algn="r">
                        <a:spcBef>
                          <a:spcPts val="300"/>
                        </a:spcBef>
                        <a:spcAft>
                          <a:spcPts val="300"/>
                        </a:spcAft>
                      </a:pPr>
                      <a:r>
                        <a:rPr lang="en-GB" dirty="0" smtClean="0">
                          <a:solidFill>
                            <a:schemeClr val="tx1"/>
                          </a:solidFill>
                        </a:rPr>
                        <a:t>654</a:t>
                      </a:r>
                      <a:endParaRPr lang="en-ZA" u="none" dirty="0">
                        <a:solidFill>
                          <a:schemeClr val="tx1"/>
                        </a:solidFill>
                      </a:endParaRPr>
                    </a:p>
                  </a:txBody>
                  <a:tcPr/>
                </a:tc>
                <a:extLst>
                  <a:ext uri="{0D108BD9-81ED-4DB2-BD59-A6C34878D82A}">
                    <a16:rowId xmlns:a16="http://schemas.microsoft.com/office/drawing/2014/main" xmlns="" val="1620350327"/>
                  </a:ext>
                </a:extLst>
              </a:tr>
              <a:tr h="416498">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GB" dirty="0" smtClean="0">
                          <a:solidFill>
                            <a:schemeClr val="tx1"/>
                          </a:solidFill>
                        </a:rPr>
                        <a:t>Capital (Equipment)</a:t>
                      </a:r>
                      <a:endParaRPr lang="en-ZA" dirty="0">
                        <a:solidFill>
                          <a:schemeClr val="tx1"/>
                        </a:solidFill>
                      </a:endParaRPr>
                    </a:p>
                  </a:txBody>
                  <a:tcPr/>
                </a:tc>
                <a:tc>
                  <a:txBody>
                    <a:bodyPr/>
                    <a:lstStyle/>
                    <a:p>
                      <a:pPr algn="r">
                        <a:spcBef>
                          <a:spcPts val="300"/>
                        </a:spcBef>
                        <a:spcAft>
                          <a:spcPts val="300"/>
                        </a:spcAft>
                      </a:pPr>
                      <a:r>
                        <a:rPr lang="en-US" sz="1800" u="none" dirty="0" smtClean="0">
                          <a:solidFill>
                            <a:schemeClr val="tx1"/>
                          </a:solidFill>
                        </a:rPr>
                        <a:t> 2 462</a:t>
                      </a:r>
                      <a:endParaRPr lang="en-ZA" u="none" dirty="0">
                        <a:solidFill>
                          <a:schemeClr val="tx1"/>
                        </a:solidFill>
                      </a:endParaRPr>
                    </a:p>
                  </a:txBody>
                  <a:tcPr/>
                </a:tc>
                <a:extLst>
                  <a:ext uri="{0D108BD9-81ED-4DB2-BD59-A6C34878D82A}">
                    <a16:rowId xmlns:a16="http://schemas.microsoft.com/office/drawing/2014/main" xmlns="" val="3243338710"/>
                  </a:ext>
                </a:extLst>
              </a:tr>
              <a:tr h="416498">
                <a:tc>
                  <a:txBody>
                    <a:bodyPr/>
                    <a:lstStyle/>
                    <a:p>
                      <a:pPr>
                        <a:spcBef>
                          <a:spcPts val="300"/>
                        </a:spcBef>
                        <a:spcAft>
                          <a:spcPts val="300"/>
                        </a:spcAft>
                      </a:pPr>
                      <a:r>
                        <a:rPr lang="en-US" sz="1800" b="1" dirty="0" smtClean="0">
                          <a:solidFill>
                            <a:schemeClr val="tx1"/>
                          </a:solidFill>
                        </a:rPr>
                        <a:t>Total</a:t>
                      </a:r>
                      <a:endParaRPr lang="en-ZA" b="1" dirty="0">
                        <a:solidFill>
                          <a:schemeClr val="tx1"/>
                        </a:solidFill>
                      </a:endParaRPr>
                    </a:p>
                  </a:txBody>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800" b="1" u="none" dirty="0" smtClean="0">
                          <a:solidFill>
                            <a:schemeClr val="tx1"/>
                          </a:solidFill>
                        </a:rPr>
                        <a:t>12 019</a:t>
                      </a:r>
                    </a:p>
                  </a:txBody>
                  <a:tcPr/>
                </a:tc>
                <a:extLst>
                  <a:ext uri="{0D108BD9-81ED-4DB2-BD59-A6C34878D82A}">
                    <a16:rowId xmlns:a16="http://schemas.microsoft.com/office/drawing/2014/main" xmlns="" val="1958706534"/>
                  </a:ext>
                </a:extLst>
              </a:tr>
            </a:tbl>
          </a:graphicData>
        </a:graphic>
      </p:graphicFrame>
    </p:spTree>
    <p:extLst>
      <p:ext uri="{BB962C8B-B14F-4D97-AF65-F5344CB8AC3E}">
        <p14:creationId xmlns:p14="http://schemas.microsoft.com/office/powerpoint/2010/main" xmlns="" val="8478203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9" name="Rectangle 3"/>
          <p:cNvSpPr>
            <a:spLocks noGrp="1" noChangeArrowheads="1"/>
          </p:cNvSpPr>
          <p:nvPr>
            <p:ph idx="1"/>
          </p:nvPr>
        </p:nvSpPr>
        <p:spPr>
          <a:xfrm>
            <a:off x="414776" y="990600"/>
            <a:ext cx="8288956" cy="4038600"/>
          </a:xfrm>
        </p:spPr>
        <p:txBody>
          <a:bodyPr/>
          <a:lstStyle/>
          <a:p>
            <a:pPr marL="361950" indent="-361950" eaLnBrk="1" hangingPunct="1">
              <a:spcBef>
                <a:spcPts val="0"/>
              </a:spcBef>
              <a:spcAft>
                <a:spcPts val="1200"/>
              </a:spcAft>
            </a:pPr>
            <a:r>
              <a:rPr lang="en-US" sz="2000" dirty="0" smtClean="0">
                <a:cs typeface="Calibri" panose="020F0502020204030204" pitchFamily="34" charset="0"/>
              </a:rPr>
              <a:t>Irregular expenditure is presented in Note 26 of the Notes to the Financial Statements (page 256 of the Annual Report)</a:t>
            </a:r>
          </a:p>
          <a:p>
            <a:pPr marL="361950" indent="-361950" eaLnBrk="1" hangingPunct="1">
              <a:spcBef>
                <a:spcPts val="0"/>
              </a:spcBef>
              <a:spcAft>
                <a:spcPts val="1200"/>
              </a:spcAft>
            </a:pPr>
            <a:r>
              <a:rPr lang="en-US" sz="2000" dirty="0" smtClean="0">
                <a:cs typeface="Calibri" panose="020F0502020204030204" pitchFamily="34" charset="0"/>
              </a:rPr>
              <a:t>The total irregular expenditure as at 31 March 2018 amounts to R149.204 million, of which R92.419 million was carried over from 2016/17 as reported in the 2016/17 Annual Report</a:t>
            </a:r>
          </a:p>
          <a:p>
            <a:pPr marL="361950" indent="-361950" eaLnBrk="1" hangingPunct="1">
              <a:spcBef>
                <a:spcPts val="0"/>
              </a:spcBef>
              <a:spcAft>
                <a:spcPts val="1200"/>
              </a:spcAft>
            </a:pPr>
            <a:r>
              <a:rPr lang="en-US" sz="2000" dirty="0" smtClean="0">
                <a:cs typeface="Calibri" panose="020F0502020204030204" pitchFamily="34" charset="0"/>
              </a:rPr>
              <a:t>An amount of R2.010 million from 2016/17 was condoned during the 2017/18 financial year</a:t>
            </a:r>
          </a:p>
          <a:p>
            <a:pPr marL="361950" indent="-361950" eaLnBrk="1" hangingPunct="1">
              <a:spcBef>
                <a:spcPts val="0"/>
              </a:spcBef>
              <a:spcAft>
                <a:spcPts val="1200"/>
              </a:spcAft>
            </a:pPr>
            <a:r>
              <a:rPr lang="en-US" sz="2000" dirty="0" smtClean="0">
                <a:cs typeface="Calibri" panose="020F0502020204030204" pitchFamily="34" charset="0"/>
              </a:rPr>
              <a:t>The irregular expenditure for 2017/18 is based on carry-through costs of contracts that were reported as irregular during 2016/17 for which final investigations were not completed as at 31 March 2018</a:t>
            </a:r>
          </a:p>
          <a:p>
            <a:pPr marL="0" indent="0" eaLnBrk="1" hangingPunct="1">
              <a:spcBef>
                <a:spcPts val="0"/>
              </a:spcBef>
              <a:spcAft>
                <a:spcPts val="1200"/>
              </a:spcAft>
              <a:buNone/>
            </a:pPr>
            <a:endParaRPr lang="en-US" sz="2000" dirty="0" smtClean="0">
              <a:cs typeface="Calibri" panose="020F0502020204030204" pitchFamily="34"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49</a:t>
            </a:fld>
            <a:endParaRPr lang="en-US" altLang="en-US" sz="1600" b="1" dirty="0">
              <a:latin typeface="+mn-lt"/>
            </a:endParaRPr>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a:cs typeface="Arial" pitchFamily="34" charset="0"/>
              </a:rPr>
              <a:t>Financial </a:t>
            </a:r>
            <a:r>
              <a:rPr lang="en-ZA" sz="2400" b="1" dirty="0" smtClean="0">
                <a:cs typeface="Arial" pitchFamily="34" charset="0"/>
              </a:rPr>
              <a:t>Statements: Irregular </a:t>
            </a:r>
            <a:r>
              <a:rPr lang="en-ZA" sz="2400" b="1" dirty="0">
                <a:cs typeface="Arial" pitchFamily="34" charset="0"/>
              </a:rPr>
              <a:t>Expenditure</a:t>
            </a:r>
          </a:p>
        </p:txBody>
      </p:sp>
    </p:spTree>
    <p:extLst>
      <p:ext uri="{BB962C8B-B14F-4D97-AF65-F5344CB8AC3E}">
        <p14:creationId xmlns:p14="http://schemas.microsoft.com/office/powerpoint/2010/main" xmlns="" val="2031698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66800"/>
            <a:ext cx="8288956" cy="51706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indent="-342900" eaLnBrk="1" hangingPunct="1">
              <a:spcBef>
                <a:spcPts val="0"/>
              </a:spcBef>
              <a:spcAft>
                <a:spcPts val="1200"/>
              </a:spcAft>
              <a:buFont typeface="Arial" panose="020B0604020202020204" pitchFamily="34" charset="0"/>
              <a:buChar char="•"/>
              <a:defRPr/>
            </a:pPr>
            <a:r>
              <a:rPr lang="en-US" sz="2000" kern="0" dirty="0" smtClean="0">
                <a:latin typeface="Arial" panose="020B0604020202020204" pitchFamily="34" charset="0"/>
                <a:cs typeface="Arial" pitchFamily="34" charset="0"/>
              </a:rPr>
              <a:t>In steering the system, various interventions were made during 2017/18, namely: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Consolidation of the Teaching Development and Research Development Grants to improve University Capacity. The Development Grant is intended to transform teaching, learning, researching and leading in public higher education institutions</a:t>
            </a:r>
          </a:p>
          <a:p>
            <a:pPr marL="717550" lvl="1" indent="-342900" eaLnBrk="1" hangingPunct="1">
              <a:spcBef>
                <a:spcPts val="0"/>
              </a:spcBef>
              <a:spcAft>
                <a:spcPts val="600"/>
              </a:spcAft>
              <a:buFont typeface="Courier New" panose="02070309020205020404" pitchFamily="49" charset="0"/>
              <a:buChar char="o"/>
              <a:defRPr/>
            </a:pPr>
            <a:r>
              <a:rPr lang="en-US" sz="2000" kern="0" dirty="0">
                <a:latin typeface="Arial" panose="020B0604020202020204" pitchFamily="34" charset="0"/>
                <a:cs typeface="Arial" pitchFamily="34" charset="0"/>
              </a:rPr>
              <a:t>The development of the Macro Infrastructure Framework to improve planning, monitoring and delivery of infrastructure at universities </a:t>
            </a:r>
            <a:r>
              <a:rPr lang="en-US" sz="2000" kern="0" dirty="0" smtClean="0">
                <a:latin typeface="Arial" panose="020B0604020202020204" pitchFamily="34" charset="0"/>
                <a:cs typeface="Arial" pitchFamily="34" charset="0"/>
              </a:rPr>
              <a:t>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Dedicating attention to performance reporting, financial management and the funding framework for TVET colleges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Strengthening governance oversight of programme and curriculum in TVET colleges </a:t>
            </a:r>
          </a:p>
          <a:p>
            <a:pPr marL="717550" lvl="1" indent="-342900" eaLnBrk="1" hangingPunct="1">
              <a:spcBef>
                <a:spcPts val="0"/>
              </a:spcBef>
              <a:spcAft>
                <a:spcPts val="6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Development of a policy framework to improve TVET college qualification offerings </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5</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US" sz="2400" b="1" dirty="0" smtClean="0">
                <a:latin typeface="Arial" panose="020B0604020202020204" pitchFamily="34" charset="0"/>
                <a:cs typeface="Arial" pitchFamily="34" charset="0"/>
              </a:rPr>
              <a:t>Strategic Overview</a:t>
            </a:r>
            <a:endParaRPr lang="en-US" sz="2400" b="1" dirty="0">
              <a:latin typeface="Arial" panose="020B0604020202020204" pitchFamily="34" charset="0"/>
              <a:cs typeface="Arial" pitchFamily="34" charset="0"/>
            </a:endParaRPr>
          </a:p>
        </p:txBody>
      </p:sp>
    </p:spTree>
    <p:extLst>
      <p:ext uri="{BB962C8B-B14F-4D97-AF65-F5344CB8AC3E}">
        <p14:creationId xmlns:p14="http://schemas.microsoft.com/office/powerpoint/2010/main" xmlns="" val="25009757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9" name="Rectangle 3"/>
          <p:cNvSpPr>
            <a:spLocks noGrp="1" noChangeArrowheads="1"/>
          </p:cNvSpPr>
          <p:nvPr>
            <p:ph idx="1"/>
          </p:nvPr>
        </p:nvSpPr>
        <p:spPr>
          <a:xfrm>
            <a:off x="414776" y="1028700"/>
            <a:ext cx="8288956" cy="4076700"/>
          </a:xfrm>
        </p:spPr>
        <p:txBody>
          <a:bodyPr/>
          <a:lstStyle/>
          <a:p>
            <a:pPr marL="361950" indent="-361950" eaLnBrk="1" hangingPunct="1">
              <a:spcBef>
                <a:spcPts val="0"/>
              </a:spcBef>
              <a:spcAft>
                <a:spcPts val="1200"/>
              </a:spcAft>
            </a:pPr>
            <a:r>
              <a:rPr lang="en-US" sz="2000" dirty="0" smtClean="0">
                <a:cs typeface="Calibri" panose="020F0502020204030204" pitchFamily="34" charset="0"/>
              </a:rPr>
              <a:t>Each Branch completed an audit action plan to address the control deficiencies based on the audit findings</a:t>
            </a:r>
          </a:p>
          <a:p>
            <a:pPr marL="361950" indent="-361950" eaLnBrk="1" hangingPunct="1">
              <a:spcBef>
                <a:spcPts val="0"/>
              </a:spcBef>
              <a:spcAft>
                <a:spcPts val="1200"/>
              </a:spcAft>
            </a:pPr>
            <a:r>
              <a:rPr lang="en-US" sz="2000" dirty="0" smtClean="0">
                <a:cs typeface="Calibri" panose="020F0502020204030204" pitchFamily="34" charset="0"/>
              </a:rPr>
              <a:t>These plans address the areas raised in the Audit Report in conjunction with all other matters identified during the audit resulting in audit queries</a:t>
            </a:r>
          </a:p>
          <a:p>
            <a:pPr marL="361950" indent="-361950" eaLnBrk="1" hangingPunct="1">
              <a:spcBef>
                <a:spcPts val="0"/>
              </a:spcBef>
              <a:spcAft>
                <a:spcPts val="1200"/>
              </a:spcAft>
            </a:pPr>
            <a:r>
              <a:rPr lang="en-US" sz="2000" dirty="0" smtClean="0">
                <a:cs typeface="Calibri" panose="020F0502020204030204" pitchFamily="34" charset="0"/>
              </a:rPr>
              <a:t>The action plan has been approved by the Director-General and progress will be reported on a regular basis to the Minister, Director-General and Audit Committee</a:t>
            </a:r>
          </a:p>
          <a:p>
            <a:pPr marL="361950" indent="-361950" eaLnBrk="1" hangingPunct="1">
              <a:spcBef>
                <a:spcPts val="0"/>
              </a:spcBef>
              <a:spcAft>
                <a:spcPts val="1200"/>
              </a:spcAft>
            </a:pPr>
            <a:r>
              <a:rPr lang="en-US" sz="2000" dirty="0" smtClean="0">
                <a:cs typeface="Calibri" panose="020F0502020204030204" pitchFamily="34" charset="0"/>
              </a:rPr>
              <a:t>The first report from Branches has been received and is currently being reviewed and consolidated by the Office of the CFO</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50</a:t>
            </a:fld>
            <a:endParaRPr lang="en-US" altLang="en-US" sz="1600" b="1" dirty="0">
              <a:latin typeface="+mn-lt"/>
            </a:endParaRPr>
          </a:p>
        </p:txBody>
      </p:sp>
      <p:sp>
        <p:nvSpPr>
          <p:cNvPr id="10" name="TextBox 9"/>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cs typeface="Arial" pitchFamily="34" charset="0"/>
              </a:rPr>
              <a:t>Action Plan to Improve Audit Findings</a:t>
            </a:r>
            <a:endParaRPr lang="en-ZA" sz="2400" b="1" dirty="0">
              <a:cs typeface="Arial" pitchFamily="34" charset="0"/>
            </a:endParaRPr>
          </a:p>
        </p:txBody>
      </p:sp>
    </p:spTree>
    <p:extLst>
      <p:ext uri="{BB962C8B-B14F-4D97-AF65-F5344CB8AC3E}">
        <p14:creationId xmlns:p14="http://schemas.microsoft.com/office/powerpoint/2010/main" xmlns="" val="20506678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Content Placeholder 2"/>
          <p:cNvSpPr txBox="1">
            <a:spLocks/>
          </p:cNvSpPr>
          <p:nvPr/>
        </p:nvSpPr>
        <p:spPr bwMode="auto">
          <a:xfrm>
            <a:off x="414776" y="1052745"/>
            <a:ext cx="8272024" cy="5043255"/>
          </a:xfrm>
          <a:prstGeom prst="rect">
            <a:avLst/>
          </a:prstGeom>
          <a:noFill/>
          <a:ln w="9525">
            <a:noFill/>
            <a:miter lim="800000"/>
            <a:headEnd/>
            <a:tailEnd/>
          </a:ln>
        </p:spPr>
        <p:txBody>
          <a:bodyPr/>
          <a:lstStyle/>
          <a:p>
            <a:pPr marL="361950" indent="-361950">
              <a:spcBef>
                <a:spcPts val="0"/>
              </a:spcBef>
              <a:spcAft>
                <a:spcPts val="1200"/>
              </a:spcAft>
              <a:buFont typeface="Arial" charset="0"/>
              <a:buChar char="•"/>
            </a:pPr>
            <a:r>
              <a:rPr lang="en-US" sz="2000" dirty="0" smtClean="0">
                <a:latin typeface="+mn-lt"/>
                <a:cs typeface="Calibri" panose="020F0502020204030204" pitchFamily="34" charset="0"/>
              </a:rPr>
              <a:t>The level of spending did not have a negative impact on the operations of the Department</a:t>
            </a:r>
          </a:p>
          <a:p>
            <a:pPr marL="361950" indent="-361950">
              <a:spcBef>
                <a:spcPts val="0"/>
              </a:spcBef>
              <a:spcAft>
                <a:spcPts val="1200"/>
              </a:spcAft>
              <a:buFont typeface="Arial" charset="0"/>
              <a:buChar char="•"/>
            </a:pPr>
            <a:r>
              <a:rPr lang="en-US" sz="2000" dirty="0" smtClean="0">
                <a:latin typeface="+mn-lt"/>
                <a:cs typeface="Calibri" panose="020F0502020204030204" pitchFamily="34" charset="0"/>
              </a:rPr>
              <a:t>Strict measures had to be set in place to prevent overspending of the Vote</a:t>
            </a:r>
          </a:p>
          <a:p>
            <a:pPr marL="361950" indent="-361950">
              <a:spcBef>
                <a:spcPts val="0"/>
              </a:spcBef>
              <a:spcAft>
                <a:spcPts val="1200"/>
              </a:spcAft>
              <a:buFont typeface="Arial" charset="0"/>
              <a:buChar char="•"/>
            </a:pPr>
            <a:r>
              <a:rPr lang="en-US" sz="2000" dirty="0" smtClean="0">
                <a:latin typeface="+mn-lt"/>
                <a:cs typeface="Calibri" panose="020F0502020204030204" pitchFamily="34" charset="0"/>
              </a:rPr>
              <a:t>However, when the results of provisions, accruals and commitments are also taken into account, the Department could have overspent</a:t>
            </a:r>
          </a:p>
          <a:p>
            <a:pPr marL="361950" indent="-361950">
              <a:spcBef>
                <a:spcPts val="0"/>
              </a:spcBef>
              <a:spcAft>
                <a:spcPts val="1200"/>
              </a:spcAft>
              <a:buFont typeface="Arial" charset="0"/>
              <a:buChar char="•"/>
            </a:pPr>
            <a:r>
              <a:rPr lang="en-US" sz="2000" dirty="0" smtClean="0">
                <a:latin typeface="+mn-lt"/>
                <a:cs typeface="Calibri" panose="020F0502020204030204" pitchFamily="34" charset="0"/>
              </a:rPr>
              <a:t>The outcome of expenditure within the current </a:t>
            </a:r>
            <a:r>
              <a:rPr lang="en-US" sz="2000" smtClean="0">
                <a:latin typeface="+mn-lt"/>
                <a:cs typeface="Calibri" panose="020F0502020204030204" pitchFamily="34" charset="0"/>
              </a:rPr>
              <a:t>economic climate </a:t>
            </a:r>
            <a:r>
              <a:rPr lang="en-US" sz="2000" dirty="0" smtClean="0">
                <a:latin typeface="+mn-lt"/>
                <a:cs typeface="Calibri" panose="020F0502020204030204" pitchFamily="34" charset="0"/>
              </a:rPr>
              <a:t>is already placing </a:t>
            </a:r>
            <a:r>
              <a:rPr lang="en-US" sz="2000" dirty="0">
                <a:latin typeface="+mn-lt"/>
                <a:cs typeface="Calibri" panose="020F0502020204030204" pitchFamily="34" charset="0"/>
              </a:rPr>
              <a:t>similar </a:t>
            </a:r>
            <a:r>
              <a:rPr lang="en-US" sz="2000" dirty="0" smtClean="0">
                <a:latin typeface="+mn-lt"/>
                <a:cs typeface="Calibri" panose="020F0502020204030204" pitchFamily="34" charset="0"/>
              </a:rPr>
              <a:t>pressures on the Department for the 2018/19 </a:t>
            </a:r>
            <a:r>
              <a:rPr lang="en-US" sz="2000" dirty="0">
                <a:latin typeface="+mn-lt"/>
                <a:cs typeface="Calibri" panose="020F0502020204030204" pitchFamily="34" charset="0"/>
              </a:rPr>
              <a:t>reporting </a:t>
            </a:r>
            <a:r>
              <a:rPr lang="en-US" sz="2000" dirty="0" smtClean="0">
                <a:latin typeface="+mn-lt"/>
                <a:cs typeface="Calibri" panose="020F0502020204030204" pitchFamily="34" charset="0"/>
              </a:rPr>
              <a:t>period</a:t>
            </a:r>
            <a:endParaRPr lang="en-US" sz="2000" dirty="0">
              <a:latin typeface="+mn-lt"/>
              <a:cs typeface="Calibri" panose="020F0502020204030204" pitchFamily="34" charset="0"/>
            </a:endParaRPr>
          </a:p>
          <a:p>
            <a:pPr marL="361950" indent="-361950">
              <a:spcBef>
                <a:spcPts val="0"/>
              </a:spcBef>
              <a:spcAft>
                <a:spcPts val="1200"/>
              </a:spcAft>
              <a:buFont typeface="Arial" charset="0"/>
              <a:buChar char="•"/>
            </a:pPr>
            <a:r>
              <a:rPr lang="en-US" sz="2000" dirty="0">
                <a:latin typeface="+mn-lt"/>
                <a:cs typeface="Calibri" panose="020F0502020204030204" pitchFamily="34" charset="0"/>
              </a:rPr>
              <a:t>Significant pressure is </a:t>
            </a:r>
            <a:r>
              <a:rPr lang="en-US" sz="2000" dirty="0" smtClean="0">
                <a:latin typeface="+mn-lt"/>
                <a:cs typeface="Calibri" panose="020F0502020204030204" pitchFamily="34" charset="0"/>
              </a:rPr>
              <a:t>still </a:t>
            </a:r>
            <a:r>
              <a:rPr lang="en-US" sz="2000" dirty="0">
                <a:latin typeface="+mn-lt"/>
                <a:cs typeface="Calibri" panose="020F0502020204030204" pitchFamily="34" charset="0"/>
              </a:rPr>
              <a:t>experienced due to </a:t>
            </a:r>
            <a:r>
              <a:rPr lang="en-US" sz="2000" dirty="0" smtClean="0">
                <a:latin typeface="+mn-lt"/>
                <a:cs typeface="Calibri" panose="020F0502020204030204" pitchFamily="34" charset="0"/>
              </a:rPr>
              <a:t>the additional </a:t>
            </a:r>
            <a:r>
              <a:rPr lang="en-US" sz="2000" dirty="0">
                <a:latin typeface="+mn-lt"/>
                <a:cs typeface="Calibri" panose="020F0502020204030204" pitchFamily="34" charset="0"/>
              </a:rPr>
              <a:t>responsibilities and function brought about by the TVET and CET function shift, </a:t>
            </a:r>
            <a:r>
              <a:rPr lang="en-US" sz="2000" dirty="0" smtClean="0">
                <a:latin typeface="+mn-lt"/>
                <a:cs typeface="Calibri" panose="020F0502020204030204" pitchFamily="34" charset="0"/>
              </a:rPr>
              <a:t>including regional presence and </a:t>
            </a:r>
            <a:r>
              <a:rPr lang="en-US" sz="2000" dirty="0">
                <a:latin typeface="+mn-lt"/>
                <a:cs typeface="Calibri" panose="020F0502020204030204" pitchFamily="34" charset="0"/>
              </a:rPr>
              <a:t>the monitoring of the entire </a:t>
            </a:r>
            <a:r>
              <a:rPr lang="en-US" sz="2000" dirty="0" smtClean="0">
                <a:latin typeface="+mn-lt"/>
                <a:cs typeface="Calibri" panose="020F0502020204030204" pitchFamily="34" charset="0"/>
              </a:rPr>
              <a:t>system</a:t>
            </a:r>
            <a:endParaRPr lang="en-US" sz="2000" dirty="0">
              <a:latin typeface="+mn-lt"/>
              <a:cs typeface="Calibri" panose="020F0502020204030204" pitchFamily="34"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latin typeface="+mn-lt"/>
              </a:rPr>
              <a:pPr eaLnBrk="1" hangingPunct="1"/>
              <a:t>51</a:t>
            </a:fld>
            <a:endParaRPr lang="en-US" altLang="en-US" sz="1600" b="1" dirty="0">
              <a:latin typeface="+mn-lt"/>
            </a:endParaRPr>
          </a:p>
        </p:txBody>
      </p:sp>
      <p:sp>
        <p:nvSpPr>
          <p:cNvPr id="10" name="TextBox 9"/>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a:defRPr/>
            </a:pPr>
            <a:r>
              <a:rPr lang="en-ZA" sz="2400" b="1" dirty="0" smtClean="0">
                <a:cs typeface="Arial" pitchFamily="34" charset="0"/>
              </a:rPr>
              <a:t>Financial Statements: Impact on Operations</a:t>
            </a:r>
            <a:endParaRPr lang="en-ZA" sz="2400" b="1" dirty="0">
              <a:cs typeface="Arial" pitchFamily="34" charset="0"/>
            </a:endParaRPr>
          </a:p>
        </p:txBody>
      </p:sp>
    </p:spTree>
    <p:extLst>
      <p:ext uri="{BB962C8B-B14F-4D97-AF65-F5344CB8AC3E}">
        <p14:creationId xmlns:p14="http://schemas.microsoft.com/office/powerpoint/2010/main" xmlns="" val="24699528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2057400" y="1600200"/>
            <a:ext cx="5026025" cy="1982114"/>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830997"/>
          </a:xfrm>
          <a:prstGeom prst="rect">
            <a:avLst/>
          </a:prstGeom>
          <a:noFill/>
          <a:ln w="9525">
            <a:noFill/>
            <a:miter lim="800000"/>
            <a:headEnd/>
            <a:tailEnd/>
          </a:ln>
        </p:spPr>
        <p:txBody>
          <a:bodyPr>
            <a:spAutoFit/>
          </a:bodyPr>
          <a:lstStyle/>
          <a:p>
            <a:pPr algn="ctr"/>
            <a:r>
              <a:rPr lang="en-US" sz="4800" b="1" i="1" dirty="0" smtClean="0">
                <a:solidFill>
                  <a:srgbClr val="00B050"/>
                </a:solidFill>
                <a:latin typeface="+mn-lt"/>
              </a:rPr>
              <a:t>Re ya leboga</a:t>
            </a:r>
            <a:endParaRPr lang="en-US" sz="4800" b="1" i="1" dirty="0">
              <a:solidFill>
                <a:srgbClr val="00B050"/>
              </a:solidFill>
              <a:latin typeface="+mn-lt"/>
            </a:endParaRPr>
          </a:p>
        </p:txBody>
      </p:sp>
    </p:spTree>
    <p:extLst>
      <p:ext uri="{BB962C8B-B14F-4D97-AF65-F5344CB8AC3E}">
        <p14:creationId xmlns:p14="http://schemas.microsoft.com/office/powerpoint/2010/main" xmlns="" val="390742747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66800"/>
            <a:ext cx="8288956" cy="4093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indent="-342900" eaLnBrk="1" hangingPunct="1">
              <a:spcBef>
                <a:spcPts val="0"/>
              </a:spcBef>
              <a:spcAft>
                <a:spcPts val="1200"/>
              </a:spcAft>
              <a:buFont typeface="Arial" panose="020B0604020202020204" pitchFamily="34" charset="0"/>
              <a:buChar char="•"/>
              <a:defRPr/>
            </a:pPr>
            <a:r>
              <a:rPr lang="en-US" sz="2000" kern="0" dirty="0" smtClean="0">
                <a:latin typeface="Arial" panose="020B0604020202020204" pitchFamily="34" charset="0"/>
                <a:cs typeface="Arial" pitchFamily="34" charset="0"/>
              </a:rPr>
              <a:t>Our pursuit of improving service delivery amongst CET colleges in 2017/18 is evidenced by:</a:t>
            </a:r>
          </a:p>
          <a:p>
            <a:pPr marL="717550" lvl="1" indent="-342900" eaLnBrk="1" hangingPunct="1">
              <a:spcBef>
                <a:spcPts val="0"/>
              </a:spcBef>
              <a:spcAft>
                <a:spcPts val="12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The introduction of  a Service Delivery Framework for CET colleges </a:t>
            </a:r>
          </a:p>
          <a:p>
            <a:pPr marL="717550" lvl="1" indent="-342900" eaLnBrk="1" hangingPunct="1">
              <a:spcBef>
                <a:spcPts val="0"/>
              </a:spcBef>
              <a:spcAft>
                <a:spcPts val="12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Implementation of teaching and learning improvement plans</a:t>
            </a:r>
          </a:p>
          <a:p>
            <a:pPr marL="717550" lvl="1" indent="-342900" eaLnBrk="1" hangingPunct="1">
              <a:spcBef>
                <a:spcPts val="0"/>
              </a:spcBef>
              <a:spcAft>
                <a:spcPts val="1200"/>
              </a:spcAft>
              <a:buFont typeface="Courier New" panose="02070309020205020404" pitchFamily="49" charset="0"/>
              <a:buChar char="o"/>
              <a:defRPr/>
            </a:pPr>
            <a:r>
              <a:rPr lang="en-US" sz="2000" kern="0" dirty="0" smtClean="0">
                <a:latin typeface="Arial" panose="020B0604020202020204" pitchFamily="34" charset="0"/>
                <a:cs typeface="Arial" pitchFamily="34" charset="0"/>
              </a:rPr>
              <a:t>The induction of CET college Council members to improve governance and management  </a:t>
            </a:r>
          </a:p>
          <a:p>
            <a:pPr marL="342900" indent="-342900" eaLnBrk="1" hangingPunct="1">
              <a:spcBef>
                <a:spcPts val="0"/>
              </a:spcBef>
              <a:spcAft>
                <a:spcPts val="1200"/>
              </a:spcAft>
              <a:buFont typeface="Arial" panose="020B0604020202020204" pitchFamily="34" charset="0"/>
              <a:buChar char="•"/>
              <a:defRPr/>
            </a:pPr>
            <a:r>
              <a:rPr lang="en-US" sz="2000" kern="0" dirty="0" smtClean="0">
                <a:latin typeface="Arial" panose="020B0604020202020204" pitchFamily="34" charset="0"/>
                <a:cs typeface="Arial" pitchFamily="34" charset="0"/>
              </a:rPr>
              <a:t>The Department is also making steady progress in the review and integration of the skills development landscape. The National Skills Development Plan was approved as a framework to inform the process</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6</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US" sz="2400" b="1" dirty="0" smtClean="0">
                <a:latin typeface="Arial" panose="020B0604020202020204" pitchFamily="34" charset="0"/>
                <a:cs typeface="Arial" pitchFamily="34" charset="0"/>
              </a:rPr>
              <a:t>Strategic Overview</a:t>
            </a:r>
            <a:endParaRPr lang="en-US" sz="2400" b="1" dirty="0">
              <a:latin typeface="Arial" panose="020B0604020202020204" pitchFamily="34" charset="0"/>
              <a:cs typeface="Arial" pitchFamily="34" charset="0"/>
            </a:endParaRPr>
          </a:p>
        </p:txBody>
      </p:sp>
    </p:spTree>
    <p:extLst>
      <p:ext uri="{BB962C8B-B14F-4D97-AF65-F5344CB8AC3E}">
        <p14:creationId xmlns:p14="http://schemas.microsoft.com/office/powerpoint/2010/main" xmlns="" val="1922560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95093"/>
            <a:ext cx="8288956" cy="48782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lvl="1" indent="-342900" eaLnBrk="1" fontAlgn="ctr" hangingPunct="1">
              <a:spcAft>
                <a:spcPts val="600"/>
              </a:spcAft>
              <a:buFont typeface="Arial" panose="020B0604020202020204" pitchFamily="34" charset="0"/>
              <a:buChar char="•"/>
              <a:defRPr/>
            </a:pPr>
            <a:r>
              <a:rPr lang="en-US" sz="2000" kern="0" dirty="0">
                <a:latin typeface="Arial" panose="020B0604020202020204" pitchFamily="34" charset="0"/>
                <a:cs typeface="Arial" pitchFamily="34" charset="0"/>
              </a:rPr>
              <a:t>The 2017/18 Annual Report provides the overall performance of the Department in terms of </a:t>
            </a:r>
            <a:r>
              <a:rPr lang="en-US" sz="2000" kern="0" dirty="0" smtClean="0">
                <a:latin typeface="Arial" panose="020B0604020202020204" pitchFamily="34" charset="0"/>
                <a:cs typeface="Arial" pitchFamily="34" charset="0"/>
              </a:rPr>
              <a:t>predetermined </a:t>
            </a:r>
            <a:r>
              <a:rPr lang="en-US" sz="2000" kern="0" dirty="0">
                <a:latin typeface="Arial" panose="020B0604020202020204" pitchFamily="34" charset="0"/>
                <a:cs typeface="Arial" pitchFamily="34" charset="0"/>
              </a:rPr>
              <a:t>objectives and financial </a:t>
            </a:r>
            <a:r>
              <a:rPr lang="en-US" sz="2000" kern="0" dirty="0" smtClean="0">
                <a:latin typeface="Arial" panose="020B0604020202020204" pitchFamily="34" charset="0"/>
                <a:cs typeface="Arial" pitchFamily="34" charset="0"/>
              </a:rPr>
              <a:t>management: </a:t>
            </a:r>
            <a:endParaRPr lang="en-US" sz="2000" kern="0" dirty="0">
              <a:latin typeface="Arial" panose="020B0604020202020204" pitchFamily="34" charset="0"/>
              <a:cs typeface="Arial" pitchFamily="34" charset="0"/>
            </a:endParaRPr>
          </a:p>
          <a:p>
            <a:pPr marL="717550" lvl="1" indent="-342900" eaLnBrk="1" fontAlgn="ctr" hangingPunct="1">
              <a:spcAft>
                <a:spcPts val="0"/>
              </a:spcAft>
              <a:buFont typeface="Courier New" panose="02070309020205020404" pitchFamily="49" charset="0"/>
              <a:buChar char="o"/>
              <a:defRPr/>
            </a:pPr>
            <a:r>
              <a:rPr lang="en-US" sz="2000" b="1" kern="0" dirty="0" smtClean="0">
                <a:latin typeface="Arial" panose="020B0604020202020204" pitchFamily="34" charset="0"/>
                <a:cs typeface="Arial" pitchFamily="34" charset="0"/>
              </a:rPr>
              <a:t>Part A</a:t>
            </a:r>
            <a:r>
              <a:rPr lang="en-US" sz="2000" kern="0" dirty="0" smtClean="0">
                <a:latin typeface="Arial" panose="020B0604020202020204" pitchFamily="34" charset="0"/>
                <a:cs typeface="Arial" pitchFamily="34" charset="0"/>
              </a:rPr>
              <a:t>: General Information: pages 3-10</a:t>
            </a:r>
          </a:p>
          <a:p>
            <a:pPr marL="717550" lvl="1" indent="-342900" eaLnBrk="1" fontAlgn="ctr" hangingPunct="1">
              <a:spcAft>
                <a:spcPts val="0"/>
              </a:spcAft>
              <a:buFont typeface="Courier New" panose="02070309020205020404" pitchFamily="49" charset="0"/>
              <a:buChar char="o"/>
              <a:defRPr/>
            </a:pPr>
            <a:r>
              <a:rPr lang="en-US" sz="2000" b="1" kern="0" dirty="0" smtClean="0">
                <a:latin typeface="Arial" panose="020B0604020202020204" pitchFamily="34" charset="0"/>
                <a:cs typeface="Arial" pitchFamily="34" charset="0"/>
              </a:rPr>
              <a:t>Part B</a:t>
            </a:r>
            <a:r>
              <a:rPr lang="en-US" sz="2000" kern="0" dirty="0" smtClean="0">
                <a:latin typeface="Arial" panose="020B0604020202020204" pitchFamily="34" charset="0"/>
                <a:cs typeface="Arial" pitchFamily="34" charset="0"/>
              </a:rPr>
              <a:t>: Performance Information: pages 25-116</a:t>
            </a:r>
          </a:p>
          <a:p>
            <a:pPr marL="717550" lvl="1" indent="-342900" eaLnBrk="1" fontAlgn="ctr" hangingPunct="1">
              <a:spcAft>
                <a:spcPts val="0"/>
              </a:spcAft>
              <a:buFont typeface="Courier New" panose="02070309020205020404" pitchFamily="49" charset="0"/>
              <a:buChar char="o"/>
              <a:defRPr/>
            </a:pPr>
            <a:r>
              <a:rPr lang="en-US" sz="2000" b="1" kern="0" dirty="0" smtClean="0">
                <a:latin typeface="Arial" panose="020B0604020202020204" pitchFamily="34" charset="0"/>
                <a:cs typeface="Arial" pitchFamily="34" charset="0"/>
              </a:rPr>
              <a:t>Part C</a:t>
            </a:r>
            <a:r>
              <a:rPr lang="en-US" sz="2000" kern="0" dirty="0" smtClean="0">
                <a:latin typeface="Arial" panose="020B0604020202020204" pitchFamily="34" charset="0"/>
                <a:cs typeface="Arial" pitchFamily="34" charset="0"/>
              </a:rPr>
              <a:t>: Governance: pages 117-121 </a:t>
            </a:r>
          </a:p>
          <a:p>
            <a:pPr marL="717550" lvl="1" indent="-342900" eaLnBrk="1" fontAlgn="ctr" hangingPunct="1">
              <a:spcAft>
                <a:spcPts val="0"/>
              </a:spcAft>
              <a:buFont typeface="Courier New" panose="02070309020205020404" pitchFamily="49" charset="0"/>
              <a:buChar char="o"/>
              <a:defRPr/>
            </a:pPr>
            <a:r>
              <a:rPr lang="en-US" sz="2000" b="1" kern="0" dirty="0" smtClean="0">
                <a:latin typeface="Arial" panose="020B0604020202020204" pitchFamily="34" charset="0"/>
                <a:cs typeface="Arial" pitchFamily="34" charset="0"/>
              </a:rPr>
              <a:t>Part D</a:t>
            </a:r>
            <a:r>
              <a:rPr lang="en-US" sz="2000" kern="0" dirty="0" smtClean="0">
                <a:latin typeface="Arial" panose="020B0604020202020204" pitchFamily="34" charset="0"/>
                <a:cs typeface="Arial" pitchFamily="34" charset="0"/>
              </a:rPr>
              <a:t>: Human Resource Management: pages 123-126</a:t>
            </a:r>
          </a:p>
          <a:p>
            <a:pPr marL="717550" lvl="1" indent="-342900" eaLnBrk="1" fontAlgn="ctr" hangingPunct="1">
              <a:spcAft>
                <a:spcPts val="600"/>
              </a:spcAft>
              <a:buFont typeface="Courier New" panose="02070309020205020404" pitchFamily="49" charset="0"/>
              <a:buChar char="o"/>
              <a:defRPr/>
            </a:pPr>
            <a:r>
              <a:rPr lang="en-US" sz="2000" b="1" kern="0" dirty="0" smtClean="0">
                <a:latin typeface="Arial" panose="020B0604020202020204" pitchFamily="34" charset="0"/>
                <a:cs typeface="Arial" pitchFamily="34" charset="0"/>
              </a:rPr>
              <a:t>Part E</a:t>
            </a:r>
            <a:r>
              <a:rPr lang="en-US" sz="2000" kern="0" dirty="0" smtClean="0">
                <a:latin typeface="Arial" panose="020B0604020202020204" pitchFamily="34" charset="0"/>
                <a:cs typeface="Arial" pitchFamily="34" charset="0"/>
              </a:rPr>
              <a:t>: Financial Information: pages </a:t>
            </a:r>
            <a:r>
              <a:rPr lang="en-US" sz="2000" kern="0" dirty="0">
                <a:latin typeface="Arial" panose="020B0604020202020204" pitchFamily="34" charset="0"/>
                <a:cs typeface="Arial" pitchFamily="34" charset="0"/>
              </a:rPr>
              <a:t>167 </a:t>
            </a:r>
          </a:p>
          <a:p>
            <a:pPr marL="0" lvl="1" indent="0" eaLnBrk="1" fontAlgn="ctr" hangingPunct="1">
              <a:spcAft>
                <a:spcPts val="600"/>
              </a:spcAft>
              <a:defRPr/>
            </a:pPr>
            <a:endParaRPr lang="en-US" sz="800" b="1" dirty="0" smtClean="0"/>
          </a:p>
          <a:p>
            <a:pPr marL="0" lvl="1" indent="0" eaLnBrk="1" fontAlgn="ctr" hangingPunct="1">
              <a:spcAft>
                <a:spcPts val="600"/>
              </a:spcAft>
              <a:defRPr/>
            </a:pPr>
            <a:r>
              <a:rPr lang="en-US" sz="2000" b="1" dirty="0" smtClean="0"/>
              <a:t>Summary </a:t>
            </a:r>
            <a:r>
              <a:rPr lang="en-US" sz="2000" b="1" dirty="0"/>
              <a:t>of </a:t>
            </a:r>
            <a:r>
              <a:rPr lang="en-US" sz="2000" b="1" dirty="0" smtClean="0"/>
              <a:t>Performance </a:t>
            </a:r>
            <a:endParaRPr lang="en-US" sz="2000" b="1" dirty="0"/>
          </a:p>
          <a:p>
            <a:pPr marL="234950" indent="0">
              <a:spcAft>
                <a:spcPts val="600"/>
              </a:spcAft>
            </a:pPr>
            <a:endParaRPr lang="en-US" sz="800" dirty="0"/>
          </a:p>
          <a:p>
            <a:pPr marL="352425" indent="-352425">
              <a:spcAft>
                <a:spcPts val="600"/>
              </a:spcAft>
              <a:buFont typeface="Arial" panose="020B0604020202020204" pitchFamily="34" charset="0"/>
              <a:buChar char="•"/>
            </a:pPr>
            <a:r>
              <a:rPr lang="en-ZA" sz="2000" dirty="0"/>
              <a:t>Of the </a:t>
            </a:r>
            <a:r>
              <a:rPr lang="en-ZA" sz="2000" b="1" dirty="0" smtClean="0"/>
              <a:t>86</a:t>
            </a:r>
            <a:r>
              <a:rPr lang="en-ZA" sz="2000" dirty="0" smtClean="0"/>
              <a:t> Department-specific targets, </a:t>
            </a:r>
            <a:r>
              <a:rPr lang="en-ZA" sz="2000" b="1" dirty="0"/>
              <a:t>81</a:t>
            </a:r>
            <a:r>
              <a:rPr lang="en-ZA" sz="2000" dirty="0"/>
              <a:t> </a:t>
            </a:r>
            <a:r>
              <a:rPr lang="en-ZA" sz="2000" b="1" dirty="0"/>
              <a:t>(94%) </a:t>
            </a:r>
            <a:r>
              <a:rPr lang="en-ZA" sz="2000" dirty="0" smtClean="0"/>
              <a:t>were achieved</a:t>
            </a:r>
            <a:endParaRPr lang="en-ZA" sz="2000" dirty="0"/>
          </a:p>
          <a:p>
            <a:pPr marL="342900" indent="-342900">
              <a:spcAft>
                <a:spcPts val="600"/>
              </a:spcAft>
              <a:buFont typeface="Arial" panose="020B0604020202020204" pitchFamily="34" charset="0"/>
              <a:buChar char="•"/>
            </a:pPr>
            <a:r>
              <a:rPr lang="en-ZA" sz="2000" dirty="0" smtClean="0"/>
              <a:t>Of the 5 targets not achieved, 3 were in </a:t>
            </a:r>
            <a:r>
              <a:rPr lang="en-ZA" sz="2000" dirty="0"/>
              <a:t>Programme </a:t>
            </a:r>
            <a:r>
              <a:rPr lang="en-ZA" sz="2000" dirty="0" smtClean="0"/>
              <a:t>1 and 2 in </a:t>
            </a:r>
            <a:r>
              <a:rPr lang="en-ZA" sz="2000" dirty="0"/>
              <a:t>Programme </a:t>
            </a:r>
            <a:r>
              <a:rPr lang="en-ZA" sz="2000" dirty="0" smtClean="0"/>
              <a:t>3</a:t>
            </a:r>
          </a:p>
          <a:p>
            <a:pPr marL="342900" indent="-342900">
              <a:spcAft>
                <a:spcPts val="600"/>
              </a:spcAft>
              <a:buFont typeface="Arial" panose="020B0604020202020204" pitchFamily="34" charset="0"/>
              <a:buChar char="•"/>
            </a:pPr>
            <a:r>
              <a:rPr lang="en-ZA" sz="2000" dirty="0"/>
              <a:t>O</a:t>
            </a:r>
            <a:r>
              <a:rPr lang="en-ZA" sz="2000" dirty="0" smtClean="0"/>
              <a:t>f the </a:t>
            </a:r>
            <a:r>
              <a:rPr lang="en-ZA" sz="2000" b="1" dirty="0" smtClean="0"/>
              <a:t>34</a:t>
            </a:r>
            <a:r>
              <a:rPr lang="en-ZA" sz="2000" dirty="0" smtClean="0"/>
              <a:t> PSET system targets, </a:t>
            </a:r>
            <a:r>
              <a:rPr lang="en-ZA" sz="2000" b="1" dirty="0" smtClean="0"/>
              <a:t>24 (71%) </a:t>
            </a:r>
            <a:r>
              <a:rPr lang="en-ZA" sz="2000" dirty="0" smtClean="0"/>
              <a:t>were achieved</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7</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US" sz="2400" b="1" dirty="0" smtClean="0">
                <a:latin typeface="Arial" panose="020B0604020202020204" pitchFamily="34" charset="0"/>
                <a:cs typeface="Arial" pitchFamily="34" charset="0"/>
              </a:rPr>
              <a:t>Strategic Overview</a:t>
            </a:r>
            <a:endParaRPr lang="en-US" sz="2400" b="1" dirty="0">
              <a:latin typeface="Arial" panose="020B0604020202020204" pitchFamily="34" charset="0"/>
              <a:cs typeface="Arial" pitchFamily="34" charset="0"/>
            </a:endParaRPr>
          </a:p>
        </p:txBody>
      </p:sp>
    </p:spTree>
    <p:extLst>
      <p:ext uri="{BB962C8B-B14F-4D97-AF65-F5344CB8AC3E}">
        <p14:creationId xmlns:p14="http://schemas.microsoft.com/office/powerpoint/2010/main" xmlns="" val="4125676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sp>
        <p:nvSpPr>
          <p:cNvPr id="3" name="TextBox 2"/>
          <p:cNvSpPr txBox="1"/>
          <p:nvPr/>
        </p:nvSpPr>
        <p:spPr>
          <a:xfrm>
            <a:off x="414776" y="1061977"/>
            <a:ext cx="8288955" cy="4401205"/>
          </a:xfrm>
          <a:prstGeom prst="rect">
            <a:avLst/>
          </a:prstGeom>
          <a:noFill/>
        </p:spPr>
        <p:txBody>
          <a:bodyPr wrap="square" rtlCol="0">
            <a:spAutoFit/>
          </a:bodyPr>
          <a:lstStyle/>
          <a:p>
            <a:pPr>
              <a:spcAft>
                <a:spcPts val="1200"/>
              </a:spcAft>
              <a:defRPr/>
            </a:pPr>
            <a:r>
              <a:rPr lang="en-US" sz="2000" dirty="0">
                <a:latin typeface="Arial" pitchFamily="34" charset="0"/>
                <a:cs typeface="Arial" pitchFamily="34" charset="0"/>
              </a:rPr>
              <a:t>The </a:t>
            </a:r>
            <a:r>
              <a:rPr lang="en-US" sz="2000" b="1" i="1" dirty="0">
                <a:latin typeface="Arial" pitchFamily="34" charset="0"/>
                <a:cs typeface="Arial" pitchFamily="34" charset="0"/>
              </a:rPr>
              <a:t>purpose</a:t>
            </a:r>
            <a:r>
              <a:rPr lang="en-US" sz="2000" dirty="0">
                <a:latin typeface="Arial" pitchFamily="34" charset="0"/>
                <a:cs typeface="Arial" pitchFamily="34" charset="0"/>
              </a:rPr>
              <a:t> of </a:t>
            </a:r>
            <a:r>
              <a:rPr lang="en-US" sz="2000" dirty="0" smtClean="0">
                <a:latin typeface="Arial" pitchFamily="34" charset="0"/>
                <a:cs typeface="Arial" pitchFamily="34" charset="0"/>
              </a:rPr>
              <a:t>this </a:t>
            </a:r>
            <a:r>
              <a:rPr lang="en-US" sz="2000" dirty="0">
                <a:latin typeface="Arial" pitchFamily="34" charset="0"/>
                <a:cs typeface="Arial" pitchFamily="34" charset="0"/>
              </a:rPr>
              <a:t>programme is to </a:t>
            </a:r>
            <a:r>
              <a:rPr lang="en-GB" sz="2000" dirty="0">
                <a:latin typeface="Arial" pitchFamily="34" charset="0"/>
                <a:cs typeface="Arial" pitchFamily="34" charset="0"/>
              </a:rPr>
              <a:t>develop and coordinate policy and regulatory frameworks for an effective and efficient university education </a:t>
            </a:r>
            <a:r>
              <a:rPr lang="en-GB" sz="2000" dirty="0" smtClean="0">
                <a:latin typeface="Arial" pitchFamily="34" charset="0"/>
                <a:cs typeface="Arial" pitchFamily="34" charset="0"/>
              </a:rPr>
              <a:t>system, </a:t>
            </a:r>
            <a:r>
              <a:rPr lang="en-GB" sz="2000" dirty="0">
                <a:latin typeface="Arial" pitchFamily="34" charset="0"/>
                <a:cs typeface="Arial" pitchFamily="34" charset="0"/>
              </a:rPr>
              <a:t>and it provides financial support to universities, the National Student Financial Aid Scheme and </a:t>
            </a:r>
            <a:r>
              <a:rPr lang="en-GB" sz="2000" dirty="0" smtClean="0">
                <a:latin typeface="Arial" pitchFamily="34" charset="0"/>
                <a:cs typeface="Arial" pitchFamily="34" charset="0"/>
              </a:rPr>
              <a:t>National </a:t>
            </a:r>
            <a:r>
              <a:rPr lang="en-GB" sz="2000" dirty="0">
                <a:latin typeface="Arial" pitchFamily="34" charset="0"/>
                <a:cs typeface="Arial" pitchFamily="34" charset="0"/>
              </a:rPr>
              <a:t>Institute for Higher Education</a:t>
            </a:r>
            <a:endParaRPr lang="en-ZA" sz="2000" dirty="0">
              <a:latin typeface="Arial" pitchFamily="34" charset="0"/>
              <a:cs typeface="Arial" pitchFamily="34" charset="0"/>
            </a:endParaRPr>
          </a:p>
          <a:p>
            <a:pPr>
              <a:spcAft>
                <a:spcPts val="1200"/>
              </a:spcAft>
              <a:defRPr/>
            </a:pPr>
            <a:r>
              <a:rPr lang="en-ZA" sz="2000" dirty="0" smtClean="0"/>
              <a:t>The focus of the branch during the year under review was on:</a:t>
            </a:r>
          </a:p>
          <a:p>
            <a:pPr marL="342900" indent="-342900">
              <a:spcAft>
                <a:spcPts val="1200"/>
              </a:spcAft>
              <a:buFont typeface="Arial" panose="020B0604020202020204" pitchFamily="34" charset="0"/>
              <a:buChar char="•"/>
              <a:defRPr/>
            </a:pPr>
            <a:r>
              <a:rPr lang="en-ZA" sz="2000" dirty="0" smtClean="0"/>
              <a:t>Oversight on the university system performance in respect to areas such as access, success, transformation, etc.</a:t>
            </a:r>
          </a:p>
          <a:p>
            <a:pPr marL="342900" indent="-342900">
              <a:spcAft>
                <a:spcPts val="1200"/>
              </a:spcAft>
              <a:buFont typeface="Arial" panose="020B0604020202020204" pitchFamily="34" charset="0"/>
              <a:buChar char="•"/>
              <a:defRPr/>
            </a:pPr>
            <a:r>
              <a:rPr lang="en-ZA" sz="2000" dirty="0" smtClean="0"/>
              <a:t>Development of mechanisms to address deficiencies or challenges in specific areas identified in the university system (steering mechanisms)  </a:t>
            </a:r>
          </a:p>
          <a:p>
            <a:pPr marL="342900" indent="-342900">
              <a:spcAft>
                <a:spcPts val="1200"/>
              </a:spcAft>
              <a:buFont typeface="Arial" panose="020B0604020202020204" pitchFamily="34" charset="0"/>
              <a:buChar char="•"/>
              <a:defRPr/>
            </a:pPr>
            <a:r>
              <a:rPr lang="en-ZA" sz="2000" dirty="0" smtClean="0"/>
              <a:t>Management of various funding grants </a:t>
            </a:r>
            <a:endParaRPr lang="en-US" sz="2000" dirty="0" smtClean="0"/>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8</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t>Programme 3: University Education </a:t>
            </a:r>
            <a:endParaRPr lang="en-ZA" sz="2400" b="1" dirty="0"/>
          </a:p>
        </p:txBody>
      </p:sp>
    </p:spTree>
    <p:extLst>
      <p:ext uri="{BB962C8B-B14F-4D97-AF65-F5344CB8AC3E}">
        <p14:creationId xmlns:p14="http://schemas.microsoft.com/office/powerpoint/2010/main" xmlns="" val="1482496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sp>
        <p:nvSpPr>
          <p:cNvPr id="3" name="TextBox 2"/>
          <p:cNvSpPr txBox="1"/>
          <p:nvPr/>
        </p:nvSpPr>
        <p:spPr>
          <a:xfrm>
            <a:off x="451290" y="1081405"/>
            <a:ext cx="8241419" cy="3477875"/>
          </a:xfrm>
          <a:prstGeom prst="rect">
            <a:avLst/>
          </a:prstGeom>
          <a:noFill/>
        </p:spPr>
        <p:txBody>
          <a:bodyPr wrap="square" rtlCol="0">
            <a:spAutoFit/>
          </a:bodyPr>
          <a:lstStyle/>
          <a:p>
            <a:pPr algn="just">
              <a:spcAft>
                <a:spcPts val="1200"/>
              </a:spcAft>
              <a:defRPr/>
            </a:pPr>
            <a:r>
              <a:rPr lang="en-ZA" sz="2000" dirty="0" smtClean="0"/>
              <a:t>Performance against planned 2017/18 targets: </a:t>
            </a:r>
          </a:p>
          <a:p>
            <a:pPr marL="342900" indent="-342900">
              <a:spcAft>
                <a:spcPts val="1200"/>
              </a:spcAft>
              <a:buFont typeface="Arial" panose="020B0604020202020204" pitchFamily="34" charset="0"/>
              <a:buChar char="•"/>
            </a:pPr>
            <a:r>
              <a:rPr lang="en-ZA" sz="2000" dirty="0" smtClean="0"/>
              <a:t>Of the 20 planned outputs for the 2017/18 financial year, 18 (90%) were achieved, including: </a:t>
            </a:r>
            <a:endParaRPr lang="en-ZA" sz="2000" dirty="0"/>
          </a:p>
          <a:p>
            <a:pPr marL="717550" lvl="2" indent="-355600">
              <a:spcAft>
                <a:spcPts val="1200"/>
              </a:spcAft>
              <a:buFont typeface="Courier New" panose="02070309020205020404" pitchFamily="49" charset="0"/>
              <a:buChar char="o"/>
            </a:pPr>
            <a:r>
              <a:rPr lang="en-ZA" sz="2000" dirty="0" smtClean="0"/>
              <a:t>Review of the NSFAS Act completed - Regulations approved and published  </a:t>
            </a:r>
          </a:p>
          <a:p>
            <a:pPr marL="717550" lvl="2" indent="-355600">
              <a:spcAft>
                <a:spcPts val="1200"/>
              </a:spcAft>
              <a:buFont typeface="Courier New" panose="02070309020205020404" pitchFamily="49" charset="0"/>
              <a:buChar char="o"/>
            </a:pPr>
            <a:r>
              <a:rPr lang="en-US" sz="2000" dirty="0" smtClean="0"/>
              <a:t>Cohort Study Report on First-Time Entering Undergraduates in Higher Education (2000 to 2015) -  published on website </a:t>
            </a:r>
          </a:p>
          <a:p>
            <a:pPr marL="717550" lvl="2" indent="-355600">
              <a:spcAft>
                <a:spcPts val="1200"/>
              </a:spcAft>
              <a:buFont typeface="Courier New" panose="02070309020205020404" pitchFamily="49" charset="0"/>
              <a:buChar char="o"/>
            </a:pPr>
            <a:r>
              <a:rPr lang="en-US" sz="2000" dirty="0" smtClean="0"/>
              <a:t>Central Applications Service policy has been developed and approved</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9</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US" sz="2400" b="1" dirty="0"/>
              <a:t>Programme 3: University Education </a:t>
            </a:r>
            <a:endParaRPr lang="en-ZA" sz="2400" b="1" dirty="0"/>
          </a:p>
        </p:txBody>
      </p:sp>
    </p:spTree>
    <p:extLst>
      <p:ext uri="{BB962C8B-B14F-4D97-AF65-F5344CB8AC3E}">
        <p14:creationId xmlns:p14="http://schemas.microsoft.com/office/powerpoint/2010/main" xmlns="" val="3004288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10545</TotalTime>
  <Words>4523</Words>
  <Application>Microsoft Office PowerPoint</Application>
  <PresentationFormat>On-screen Show (4:3)</PresentationFormat>
  <Paragraphs>625</Paragraphs>
  <Slides>52</Slides>
  <Notes>23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752</cp:revision>
  <cp:lastPrinted>2018-10-05T10:40:18Z</cp:lastPrinted>
  <dcterms:created xsi:type="dcterms:W3CDTF">2010-10-01T19:49:50Z</dcterms:created>
  <dcterms:modified xsi:type="dcterms:W3CDTF">2018-10-10T13:39:52Z</dcterms:modified>
</cp:coreProperties>
</file>