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6" r:id="rId1"/>
    <p:sldMasterId id="2147483802" r:id="rId2"/>
    <p:sldMasterId id="2147483814" r:id="rId3"/>
  </p:sldMasterIdLst>
  <p:notesMasterIdLst>
    <p:notesMasterId r:id="rId55"/>
  </p:notesMasterIdLst>
  <p:handoutMasterIdLst>
    <p:handoutMasterId r:id="rId56"/>
  </p:handoutMasterIdLst>
  <p:sldIdLst>
    <p:sldId id="843" r:id="rId4"/>
    <p:sldId id="942" r:id="rId5"/>
    <p:sldId id="943" r:id="rId6"/>
    <p:sldId id="944" r:id="rId7"/>
    <p:sldId id="945" r:id="rId8"/>
    <p:sldId id="946" r:id="rId9"/>
    <p:sldId id="950" r:id="rId10"/>
    <p:sldId id="952" r:id="rId11"/>
    <p:sldId id="964" r:id="rId12"/>
    <p:sldId id="965" r:id="rId13"/>
    <p:sldId id="966" r:id="rId14"/>
    <p:sldId id="846" r:id="rId15"/>
    <p:sldId id="921" r:id="rId16"/>
    <p:sldId id="953" r:id="rId17"/>
    <p:sldId id="922" r:id="rId18"/>
    <p:sldId id="924" r:id="rId19"/>
    <p:sldId id="925" r:id="rId20"/>
    <p:sldId id="926" r:id="rId21"/>
    <p:sldId id="927" r:id="rId22"/>
    <p:sldId id="928" r:id="rId23"/>
    <p:sldId id="929" r:id="rId24"/>
    <p:sldId id="931" r:id="rId25"/>
    <p:sldId id="932" r:id="rId26"/>
    <p:sldId id="933" r:id="rId27"/>
    <p:sldId id="935" r:id="rId28"/>
    <p:sldId id="936" r:id="rId29"/>
    <p:sldId id="937" r:id="rId30"/>
    <p:sldId id="938" r:id="rId31"/>
    <p:sldId id="939" r:id="rId32"/>
    <p:sldId id="940" r:id="rId33"/>
    <p:sldId id="987" r:id="rId34"/>
    <p:sldId id="988" r:id="rId35"/>
    <p:sldId id="989" r:id="rId36"/>
    <p:sldId id="990" r:id="rId37"/>
    <p:sldId id="992" r:id="rId38"/>
    <p:sldId id="993" r:id="rId39"/>
    <p:sldId id="994" r:id="rId40"/>
    <p:sldId id="995" r:id="rId41"/>
    <p:sldId id="996" r:id="rId42"/>
    <p:sldId id="997" r:id="rId43"/>
    <p:sldId id="998" r:id="rId44"/>
    <p:sldId id="999" r:id="rId45"/>
    <p:sldId id="1000" r:id="rId46"/>
    <p:sldId id="1001" r:id="rId47"/>
    <p:sldId id="1002" r:id="rId48"/>
    <p:sldId id="1003" r:id="rId49"/>
    <p:sldId id="1004" r:id="rId50"/>
    <p:sldId id="1005" r:id="rId51"/>
    <p:sldId id="1006" r:id="rId52"/>
    <p:sldId id="1007" r:id="rId53"/>
    <p:sldId id="941" r:id="rId54"/>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5613" indent="1588" algn="l" rtl="0" fontAlgn="base">
      <a:spcBef>
        <a:spcPct val="0"/>
      </a:spcBef>
      <a:spcAft>
        <a:spcPct val="0"/>
      </a:spcAft>
      <a:defRPr sz="1400" kern="1200">
        <a:solidFill>
          <a:schemeClr val="tx1"/>
        </a:solidFill>
        <a:latin typeface="Arial" charset="0"/>
        <a:ea typeface="+mn-ea"/>
        <a:cs typeface="Arial" charset="0"/>
      </a:defRPr>
    </a:lvl2pPr>
    <a:lvl3pPr marL="912813" indent="1588" algn="l" rtl="0" fontAlgn="base">
      <a:spcBef>
        <a:spcPct val="0"/>
      </a:spcBef>
      <a:spcAft>
        <a:spcPct val="0"/>
      </a:spcAft>
      <a:defRPr sz="1400" kern="1200">
        <a:solidFill>
          <a:schemeClr val="tx1"/>
        </a:solidFill>
        <a:latin typeface="Arial" charset="0"/>
        <a:ea typeface="+mn-ea"/>
        <a:cs typeface="Arial" charset="0"/>
      </a:defRPr>
    </a:lvl3pPr>
    <a:lvl4pPr marL="1370013" indent="1588" algn="l" rtl="0" fontAlgn="base">
      <a:spcBef>
        <a:spcPct val="0"/>
      </a:spcBef>
      <a:spcAft>
        <a:spcPct val="0"/>
      </a:spcAft>
      <a:defRPr sz="1400" kern="1200">
        <a:solidFill>
          <a:schemeClr val="tx1"/>
        </a:solidFill>
        <a:latin typeface="Arial" charset="0"/>
        <a:ea typeface="+mn-ea"/>
        <a:cs typeface="Arial" charset="0"/>
      </a:defRPr>
    </a:lvl4pPr>
    <a:lvl5pPr marL="1827213" indent="1588"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A74C7182-807C-47C1-8B10-5C18365906EE}">
          <p14:sldIdLst>
            <p14:sldId id="843"/>
            <p14:sldId id="942"/>
            <p14:sldId id="943"/>
            <p14:sldId id="944"/>
            <p14:sldId id="945"/>
            <p14:sldId id="946"/>
            <p14:sldId id="950"/>
            <p14:sldId id="952"/>
            <p14:sldId id="964"/>
            <p14:sldId id="965"/>
            <p14:sldId id="966"/>
            <p14:sldId id="846"/>
            <p14:sldId id="921"/>
            <p14:sldId id="953"/>
            <p14:sldId id="922"/>
            <p14:sldId id="924"/>
            <p14:sldId id="925"/>
            <p14:sldId id="926"/>
            <p14:sldId id="927"/>
            <p14:sldId id="928"/>
            <p14:sldId id="929"/>
            <p14:sldId id="931"/>
            <p14:sldId id="932"/>
            <p14:sldId id="933"/>
            <p14:sldId id="935"/>
            <p14:sldId id="936"/>
            <p14:sldId id="937"/>
            <p14:sldId id="938"/>
            <p14:sldId id="939"/>
            <p14:sldId id="940"/>
            <p14:sldId id="987"/>
            <p14:sldId id="988"/>
            <p14:sldId id="989"/>
            <p14:sldId id="990"/>
            <p14:sldId id="992"/>
            <p14:sldId id="993"/>
            <p14:sldId id="994"/>
            <p14:sldId id="995"/>
            <p14:sldId id="996"/>
            <p14:sldId id="997"/>
            <p14:sldId id="998"/>
            <p14:sldId id="999"/>
            <p14:sldId id="1000"/>
            <p14:sldId id="1001"/>
            <p14:sldId id="1002"/>
            <p14:sldId id="1003"/>
            <p14:sldId id="1004"/>
            <p14:sldId id="1005"/>
            <p14:sldId id="1006"/>
            <p14:sldId id="1007"/>
            <p14:sldId id="941"/>
          </p14:sldIdLst>
        </p14:section>
      </p14:sectionLst>
    </p:ext>
    <p:ext uri="{EFAFB233-063F-42B5-8137-9DF3F51BA10A}">
      <p15:sldGuideLst xmlns:p15="http://schemas.microsoft.com/office/powerpoint/2012/main" xmlns="">
        <p15:guide id="1" orient="horz" pos="4247">
          <p15:clr>
            <a:srgbClr val="A4A3A4"/>
          </p15:clr>
        </p15:guide>
        <p15:guide id="2" orient="horz" pos="3918">
          <p15:clr>
            <a:srgbClr val="A4A3A4"/>
          </p15:clr>
        </p15:guide>
        <p15:guide id="3" orient="horz" pos="1159">
          <p15:clr>
            <a:srgbClr val="A4A3A4"/>
          </p15:clr>
        </p15:guide>
        <p15:guide id="4" orient="horz" pos="4156">
          <p15:clr>
            <a:srgbClr val="A4A3A4"/>
          </p15:clr>
        </p15:guide>
        <p15:guide id="5" pos="2880">
          <p15:clr>
            <a:srgbClr val="A4A3A4"/>
          </p15:clr>
        </p15:guide>
        <p15:guide id="6" pos="158">
          <p15:clr>
            <a:srgbClr val="A4A3A4"/>
          </p15:clr>
        </p15:guide>
        <p15:guide id="7" pos="5602">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66"/>
    <a:srgbClr val="00CC00"/>
    <a:srgbClr val="66FF33"/>
    <a:srgbClr val="FF8C08"/>
    <a:srgbClr val="CCFFFF"/>
    <a:srgbClr val="FF66FF"/>
    <a:srgbClr val="006600"/>
    <a:srgbClr val="99CCFF"/>
    <a:srgbClr val="AB6612"/>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3910" autoAdjust="0"/>
  </p:normalViewPr>
  <p:slideViewPr>
    <p:cSldViewPr snapToObjects="1">
      <p:cViewPr varScale="1">
        <p:scale>
          <a:sx n="116" d="100"/>
          <a:sy n="116" d="100"/>
        </p:scale>
        <p:origin x="-1602" y="-114"/>
      </p:cViewPr>
      <p:guideLst>
        <p:guide orient="horz" pos="4247"/>
        <p:guide orient="horz" pos="3918"/>
        <p:guide orient="horz" pos="1159"/>
        <p:guide orient="horz" pos="4156"/>
        <p:guide pos="2880"/>
        <p:guide pos="158"/>
        <p:guide pos="56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4" d="100"/>
          <a:sy n="64" d="100"/>
        </p:scale>
        <p:origin x="-2760" y="-114"/>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solidFill>
                  <a:schemeClr val="bg2">
                    <a:lumMod val="60000"/>
                    <a:lumOff val="40000"/>
                  </a:schemeClr>
                </a:solidFill>
              </a:defRPr>
            </a:pPr>
            <a:r>
              <a:rPr lang="en-US" sz="1600" dirty="0" smtClean="0">
                <a:solidFill>
                  <a:schemeClr val="bg2">
                    <a:lumMod val="60000"/>
                    <a:lumOff val="40000"/>
                  </a:schemeClr>
                </a:solidFill>
              </a:rPr>
              <a:t>Departmental</a:t>
            </a:r>
            <a:r>
              <a:rPr lang="en-US" sz="1600" baseline="0" dirty="0" smtClean="0">
                <a:solidFill>
                  <a:schemeClr val="bg2">
                    <a:lumMod val="60000"/>
                    <a:lumOff val="40000"/>
                  </a:schemeClr>
                </a:solidFill>
              </a:rPr>
              <a:t> </a:t>
            </a:r>
            <a:r>
              <a:rPr lang="en-US" sz="1800" b="1" i="0" u="none" strike="noStrike" baseline="0" dirty="0" smtClean="0">
                <a:effectLst/>
              </a:rPr>
              <a:t>Annual Performance </a:t>
            </a:r>
            <a:endParaRPr lang="en-US" sz="1600" dirty="0">
              <a:solidFill>
                <a:schemeClr val="bg2">
                  <a:lumMod val="60000"/>
                  <a:lumOff val="40000"/>
                </a:schemeClr>
              </a:solidFill>
            </a:endParaRPr>
          </a:p>
        </c:rich>
      </c:tx>
      <c:layout>
        <c:manualLayout>
          <c:xMode val="edge"/>
          <c:yMode val="edge"/>
          <c:x val="3.8064246656610248E-2"/>
          <c:y val="1.1124097198774266E-5"/>
        </c:manualLayout>
      </c:layout>
    </c:title>
    <c:view3D>
      <c:rotX val="30"/>
      <c:perspective val="30"/>
    </c:view3D>
    <c:plotArea>
      <c:layout>
        <c:manualLayout>
          <c:layoutTarget val="inner"/>
          <c:xMode val="edge"/>
          <c:yMode val="edge"/>
          <c:x val="0.13193028441027821"/>
          <c:y val="8.5792814485334684E-2"/>
          <c:w val="0.83623694174819707"/>
          <c:h val="0.86862654491771274"/>
        </c:manualLayout>
      </c:layout>
      <c:pie3DChart>
        <c:varyColors val="1"/>
        <c:ser>
          <c:idx val="0"/>
          <c:order val="0"/>
          <c:tx>
            <c:strRef>
              <c:f>Sheet1!$B$1</c:f>
              <c:strCache>
                <c:ptCount val="1"/>
                <c:pt idx="0">
                  <c:v>YTD Performance for Programme: Administration</c:v>
                </c:pt>
              </c:strCache>
            </c:strRef>
          </c:tx>
          <c:explosion val="55"/>
          <c:dPt>
            <c:idx val="0"/>
            <c:spPr>
              <a:solidFill>
                <a:srgbClr val="00B050"/>
              </a:solidFill>
            </c:spPr>
            <c:extLst xmlns:c16r2="http://schemas.microsoft.com/office/drawing/2015/06/chart">
              <c:ext xmlns:c16="http://schemas.microsoft.com/office/drawing/2014/chart" uri="{C3380CC4-5D6E-409C-BE32-E72D297353CC}">
                <c16:uniqueId val="{00000001-AC16-442E-938A-6A22F7352595}"/>
              </c:ext>
            </c:extLst>
          </c:dPt>
          <c:dPt>
            <c:idx val="1"/>
            <c:explosion val="0"/>
            <c:spPr>
              <a:solidFill>
                <a:srgbClr val="FF0000"/>
              </a:solidFill>
            </c:spPr>
            <c:extLst xmlns:c16r2="http://schemas.microsoft.com/office/drawing/2015/06/chart">
              <c:ext xmlns:c16="http://schemas.microsoft.com/office/drawing/2014/chart" uri="{C3380CC4-5D6E-409C-BE32-E72D297353CC}">
                <c16:uniqueId val="{00000003-AC16-442E-938A-6A22F7352595}"/>
              </c:ext>
            </c:extLst>
          </c:dPt>
          <c:dPt>
            <c:idx val="2"/>
            <c:spPr>
              <a:solidFill>
                <a:srgbClr val="FFFF00"/>
              </a:solidFill>
            </c:spPr>
            <c:extLst xmlns:c16r2="http://schemas.microsoft.com/office/drawing/2015/06/chart">
              <c:ext xmlns:c16="http://schemas.microsoft.com/office/drawing/2014/chart" uri="{C3380CC4-5D6E-409C-BE32-E72D297353CC}">
                <c16:uniqueId val="{00000005-AC16-442E-938A-6A22F7352595}"/>
              </c:ext>
            </c:extLst>
          </c:dPt>
          <c:dLbls>
            <c:spPr>
              <a:solidFill>
                <a:schemeClr val="bg1"/>
              </a:solidFill>
            </c:spPr>
            <c:txPr>
              <a:bodyPr/>
              <a:lstStyle/>
              <a:p>
                <a:pPr>
                  <a:defRPr sz="1600" b="1"/>
                </a:pPr>
                <a:endParaRPr lang="en-US"/>
              </a:p>
            </c:txPr>
            <c:showVal val="1"/>
            <c:extLst xmlns:c16r2="http://schemas.microsoft.com/office/drawing/2015/06/chart">
              <c:ext xmlns:c15="http://schemas.microsoft.com/office/drawing/2012/chart" uri="{CE6537A1-D6FC-4f65-9D91-7224C49458BB}"/>
            </c:extLst>
          </c:dLbls>
          <c:cat>
            <c:strRef>
              <c:f>Sheet1!$A$2:$A$4</c:f>
              <c:strCache>
                <c:ptCount val="2"/>
                <c:pt idx="0">
                  <c:v>Achieved</c:v>
                </c:pt>
                <c:pt idx="1">
                  <c:v>Not Achieved</c:v>
                </c:pt>
              </c:strCache>
            </c:strRef>
          </c:cat>
          <c:val>
            <c:numRef>
              <c:f>Sheet1!$B$2:$B$4</c:f>
              <c:numCache>
                <c:formatCode>0%</c:formatCode>
                <c:ptCount val="2"/>
                <c:pt idx="0">
                  <c:v>0.81</c:v>
                </c:pt>
                <c:pt idx="1">
                  <c:v>0.19000000000000003</c:v>
                </c:pt>
              </c:numCache>
            </c:numRef>
          </c:val>
          <c:extLst xmlns:c16r2="http://schemas.microsoft.com/office/drawing/2015/06/chart">
            <c:ext xmlns:c16="http://schemas.microsoft.com/office/drawing/2014/chart" uri="{C3380CC4-5D6E-409C-BE32-E72D297353CC}">
              <c16:uniqueId val="{00000006-AC16-442E-938A-6A22F7352595}"/>
            </c:ext>
          </c:extLst>
        </c:ser>
        <c:dLbls/>
      </c:pie3DChart>
      <c:spPr>
        <a:solidFill>
          <a:schemeClr val="bg1">
            <a:lumMod val="85000"/>
          </a:schemeClr>
        </a:solidFill>
      </c:spPr>
    </c:plotArea>
    <c:plotVisOnly val="1"/>
    <c:dispBlanksAs val="zero"/>
  </c:chart>
  <c:spPr>
    <a:solidFill>
      <a:schemeClr val="bg1">
        <a:lumMod val="85000"/>
      </a:schemeClr>
    </a:solidFill>
    <a:ln>
      <a:solidFill>
        <a:schemeClr val="accent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8.5201741344393372E-2"/>
          <c:y val="7.0181254517098418E-2"/>
          <c:w val="0.7588899045137848"/>
          <c:h val="0.82311955570771034"/>
        </c:manualLayout>
      </c:layout>
      <c:barChart>
        <c:barDir val="col"/>
        <c:grouping val="clustered"/>
        <c:ser>
          <c:idx val="0"/>
          <c:order val="0"/>
          <c:tx>
            <c:strRef>
              <c:f>Sheet1!$B$1</c:f>
              <c:strCache>
                <c:ptCount val="1"/>
                <c:pt idx="0">
                  <c:v>Achieved</c:v>
                </c:pt>
              </c:strCache>
            </c:strRef>
          </c:tx>
          <c:spPr>
            <a:solidFill>
              <a:srgbClr val="00B050"/>
            </a:solidFill>
          </c:spPr>
          <c:dLbls>
            <c:spPr>
              <a:noFill/>
              <a:ln>
                <a:noFill/>
              </a:ln>
              <a:effectLst/>
            </c:spPr>
            <c:txPr>
              <a:bodyPr/>
              <a:lstStyle/>
              <a:p>
                <a:pPr>
                  <a:defRPr sz="1600" b="1"/>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2014/15 </c:v>
                </c:pt>
                <c:pt idx="1">
                  <c:v>2015/16 </c:v>
                </c:pt>
                <c:pt idx="2">
                  <c:v>2016/17</c:v>
                </c:pt>
                <c:pt idx="3">
                  <c:v>2017/18</c:v>
                </c:pt>
              </c:strCache>
            </c:strRef>
          </c:cat>
          <c:val>
            <c:numRef>
              <c:f>Sheet1!$B$2:$B$5</c:f>
              <c:numCache>
                <c:formatCode>0%</c:formatCode>
                <c:ptCount val="4"/>
                <c:pt idx="0">
                  <c:v>0.68</c:v>
                </c:pt>
                <c:pt idx="1">
                  <c:v>0.62000000000000011</c:v>
                </c:pt>
                <c:pt idx="2">
                  <c:v>0.64000000000000012</c:v>
                </c:pt>
                <c:pt idx="3">
                  <c:v>0.81</c:v>
                </c:pt>
              </c:numCache>
            </c:numRef>
          </c:val>
          <c:extLst xmlns:c16r2="http://schemas.microsoft.com/office/drawing/2015/06/chart">
            <c:ext xmlns:c16="http://schemas.microsoft.com/office/drawing/2014/chart" uri="{C3380CC4-5D6E-409C-BE32-E72D297353CC}">
              <c16:uniqueId val="{00000000-509E-40A5-9AB4-7EABBD8D84F1}"/>
            </c:ext>
          </c:extLst>
        </c:ser>
        <c:ser>
          <c:idx val="1"/>
          <c:order val="1"/>
          <c:tx>
            <c:strRef>
              <c:f>Sheet1!$C$1</c:f>
              <c:strCache>
                <c:ptCount val="1"/>
                <c:pt idx="0">
                  <c:v>Not Achieved</c:v>
                </c:pt>
              </c:strCache>
            </c:strRef>
          </c:tx>
          <c:spPr>
            <a:solidFill>
              <a:srgbClr val="FF0000"/>
            </a:solidFill>
          </c:spPr>
          <c:dLbls>
            <c:spPr>
              <a:noFill/>
              <a:ln>
                <a:noFill/>
              </a:ln>
              <a:effectLst/>
            </c:spPr>
            <c:txPr>
              <a:bodyPr/>
              <a:lstStyle/>
              <a:p>
                <a:pPr>
                  <a:defRPr sz="1600" b="1"/>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2014/15 </c:v>
                </c:pt>
                <c:pt idx="1">
                  <c:v>2015/16 </c:v>
                </c:pt>
                <c:pt idx="2">
                  <c:v>2016/17</c:v>
                </c:pt>
                <c:pt idx="3">
                  <c:v>2017/18</c:v>
                </c:pt>
              </c:strCache>
            </c:strRef>
          </c:cat>
          <c:val>
            <c:numRef>
              <c:f>Sheet1!$C$2:$C$5</c:f>
              <c:numCache>
                <c:formatCode>0%</c:formatCode>
                <c:ptCount val="4"/>
                <c:pt idx="0">
                  <c:v>0.32000000000000006</c:v>
                </c:pt>
                <c:pt idx="1">
                  <c:v>0.38000000000000006</c:v>
                </c:pt>
                <c:pt idx="2">
                  <c:v>0.36000000000000004</c:v>
                </c:pt>
                <c:pt idx="3">
                  <c:v>0.19</c:v>
                </c:pt>
              </c:numCache>
            </c:numRef>
          </c:val>
          <c:extLst xmlns:c16r2="http://schemas.microsoft.com/office/drawing/2015/06/chart">
            <c:ext xmlns:c16="http://schemas.microsoft.com/office/drawing/2014/chart" uri="{C3380CC4-5D6E-409C-BE32-E72D297353CC}">
              <c16:uniqueId val="{00000001-509E-40A5-9AB4-7EABBD8D84F1}"/>
            </c:ext>
          </c:extLst>
        </c:ser>
        <c:dLbls/>
        <c:axId val="98286592"/>
        <c:axId val="98292480"/>
      </c:barChart>
      <c:catAx>
        <c:axId val="98286592"/>
        <c:scaling>
          <c:orientation val="minMax"/>
        </c:scaling>
        <c:axPos val="b"/>
        <c:numFmt formatCode="General" sourceLinked="0"/>
        <c:tickLblPos val="nextTo"/>
        <c:crossAx val="98292480"/>
        <c:crosses val="autoZero"/>
        <c:auto val="1"/>
        <c:lblAlgn val="ctr"/>
        <c:lblOffset val="100"/>
      </c:catAx>
      <c:valAx>
        <c:axId val="98292480"/>
        <c:scaling>
          <c:orientation val="minMax"/>
        </c:scaling>
        <c:axPos val="l"/>
        <c:majorGridlines/>
        <c:numFmt formatCode="0%" sourceLinked="1"/>
        <c:tickLblPos val="nextTo"/>
        <c:crossAx val="98286592"/>
        <c:crosses val="autoZero"/>
        <c:crossBetween val="between"/>
      </c:valAx>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87052821797612889"/>
          <c:y val="0.43741812164783761"/>
          <c:w val="0.12065959131788741"/>
          <c:h val="0.33047776636616089"/>
        </c:manualLayout>
      </c:layout>
      <c:txPr>
        <a:bodyPr/>
        <a:lstStyle/>
        <a:p>
          <a:pPr>
            <a:defRPr b="1"/>
          </a:pPr>
          <a:endParaRPr lang="en-US"/>
        </a:p>
      </c:txPr>
    </c:legend>
    <c:plotVisOnly val="1"/>
    <c:dispBlanksAs val="gap"/>
  </c:chart>
  <c:txPr>
    <a:bodyPr/>
    <a:lstStyle/>
    <a:p>
      <a:pPr>
        <a:defRPr sz="1800"/>
      </a:pPr>
      <a:endParaRPr lang="en-US"/>
    </a:p>
  </c:txPr>
  <c:externalData r:id="rId1"/>
</c:chartSpace>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3" y="2"/>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231427" name="Rectangle 3"/>
          <p:cNvSpPr>
            <a:spLocks noGrp="1" noChangeArrowheads="1"/>
          </p:cNvSpPr>
          <p:nvPr>
            <p:ph type="dt" sz="quarter" idx="1"/>
          </p:nvPr>
        </p:nvSpPr>
        <p:spPr bwMode="auto">
          <a:xfrm>
            <a:off x="3850248" y="2"/>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94">
              <a:lnSpc>
                <a:spcPct val="100000"/>
              </a:lnSpc>
              <a:spcBef>
                <a:spcPct val="0"/>
              </a:spcBef>
              <a:buClrTx/>
              <a:defRPr sz="1300"/>
            </a:lvl1pPr>
          </a:lstStyle>
          <a:p>
            <a:pPr>
              <a:defRPr/>
            </a:pPr>
            <a:endParaRPr lang="en-US"/>
          </a:p>
        </p:txBody>
      </p:sp>
      <p:sp>
        <p:nvSpPr>
          <p:cNvPr id="231428" name="Rectangle 4"/>
          <p:cNvSpPr>
            <a:spLocks noGrp="1" noChangeArrowheads="1"/>
          </p:cNvSpPr>
          <p:nvPr>
            <p:ph type="ftr" sz="quarter" idx="2"/>
          </p:nvPr>
        </p:nvSpPr>
        <p:spPr bwMode="auto">
          <a:xfrm>
            <a:off x="3" y="9429324"/>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231429" name="Rectangle 5"/>
          <p:cNvSpPr>
            <a:spLocks noGrp="1" noChangeArrowheads="1"/>
          </p:cNvSpPr>
          <p:nvPr>
            <p:ph type="sldNum" sz="quarter" idx="3"/>
          </p:nvPr>
        </p:nvSpPr>
        <p:spPr bwMode="auto">
          <a:xfrm>
            <a:off x="3850248" y="9429324"/>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94">
              <a:lnSpc>
                <a:spcPct val="100000"/>
              </a:lnSpc>
              <a:spcBef>
                <a:spcPct val="0"/>
              </a:spcBef>
              <a:buClrTx/>
              <a:defRPr sz="1300"/>
            </a:lvl1pPr>
          </a:lstStyle>
          <a:p>
            <a:pPr>
              <a:defRPr/>
            </a:pPr>
            <a:fld id="{94C88CBE-E755-4996-AEBD-89E8BD814D18}" type="slidenum">
              <a:rPr lang="en-US"/>
              <a:pPr>
                <a:defRPr/>
              </a:pPr>
              <a:t>‹#›</a:t>
            </a:fld>
            <a:endParaRPr lang="en-US" dirty="0"/>
          </a:p>
        </p:txBody>
      </p:sp>
    </p:spTree>
    <p:extLst>
      <p:ext uri="{BB962C8B-B14F-4D97-AF65-F5344CB8AC3E}">
        <p14:creationId xmlns:p14="http://schemas.microsoft.com/office/powerpoint/2010/main" xmlns="" val="377099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 y="2"/>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12291" name="Rectangle 3"/>
          <p:cNvSpPr>
            <a:spLocks noGrp="1" noChangeArrowheads="1"/>
          </p:cNvSpPr>
          <p:nvPr>
            <p:ph type="dt" idx="1"/>
          </p:nvPr>
        </p:nvSpPr>
        <p:spPr bwMode="auto">
          <a:xfrm>
            <a:off x="3850248" y="2"/>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94">
              <a:lnSpc>
                <a:spcPct val="100000"/>
              </a:lnSpc>
              <a:spcBef>
                <a:spcPct val="0"/>
              </a:spcBef>
              <a:buClrTx/>
              <a:defRPr sz="13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0063" y="4715482"/>
            <a:ext cx="5437550" cy="4466002"/>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3" y="9429324"/>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12295" name="Rectangle 7"/>
          <p:cNvSpPr>
            <a:spLocks noGrp="1" noChangeArrowheads="1"/>
          </p:cNvSpPr>
          <p:nvPr>
            <p:ph type="sldNum" sz="quarter" idx="5"/>
          </p:nvPr>
        </p:nvSpPr>
        <p:spPr bwMode="auto">
          <a:xfrm>
            <a:off x="3850248" y="9429324"/>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94">
              <a:lnSpc>
                <a:spcPct val="100000"/>
              </a:lnSpc>
              <a:spcBef>
                <a:spcPct val="0"/>
              </a:spcBef>
              <a:buClrTx/>
              <a:defRPr sz="1300"/>
            </a:lvl1pPr>
          </a:lstStyle>
          <a:p>
            <a:pPr>
              <a:defRPr/>
            </a:pPr>
            <a:fld id="{8105FAE8-03D8-4D98-AAFC-7A059A2391EA}" type="slidenum">
              <a:rPr lang="en-US"/>
              <a:pPr>
                <a:defRPr/>
              </a:pPr>
              <a:t>‹#›</a:t>
            </a:fld>
            <a:endParaRPr lang="en-US" dirty="0"/>
          </a:p>
        </p:txBody>
      </p:sp>
    </p:spTree>
    <p:extLst>
      <p:ext uri="{BB962C8B-B14F-4D97-AF65-F5344CB8AC3E}">
        <p14:creationId xmlns:p14="http://schemas.microsoft.com/office/powerpoint/2010/main" xmlns="" val="360370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5613"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813"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0013"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7213"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5826" algn="l" defTabSz="914331" rtl="0" eaLnBrk="1" latinLnBrk="0" hangingPunct="1">
      <a:defRPr sz="1200" kern="1200">
        <a:solidFill>
          <a:schemeClr val="tx1"/>
        </a:solidFill>
        <a:latin typeface="+mn-lt"/>
        <a:ea typeface="+mn-ea"/>
        <a:cs typeface="+mn-cs"/>
      </a:defRPr>
    </a:lvl6pPr>
    <a:lvl7pPr marL="2742990" algn="l" defTabSz="914331" rtl="0" eaLnBrk="1" latinLnBrk="0" hangingPunct="1">
      <a:defRPr sz="1200" kern="1200">
        <a:solidFill>
          <a:schemeClr val="tx1"/>
        </a:solidFill>
        <a:latin typeface="+mn-lt"/>
        <a:ea typeface="+mn-ea"/>
        <a:cs typeface="+mn-cs"/>
      </a:defRPr>
    </a:lvl7pPr>
    <a:lvl8pPr marL="3200156" algn="l" defTabSz="914331" rtl="0" eaLnBrk="1" latinLnBrk="0" hangingPunct="1">
      <a:defRPr sz="1200" kern="1200">
        <a:solidFill>
          <a:schemeClr val="tx1"/>
        </a:solidFill>
        <a:latin typeface="+mn-lt"/>
        <a:ea typeface="+mn-ea"/>
        <a:cs typeface="+mn-cs"/>
      </a:defRPr>
    </a:lvl8pPr>
    <a:lvl9pPr marL="3657321" algn="l" defTabSz="914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0CE56A3-CE0D-43A0-8814-9EAD3873BAC3}" type="slidenum">
              <a:rPr lang="en-US" smtClean="0">
                <a:solidFill>
                  <a:prstClr val="black"/>
                </a:solidFill>
              </a:rPr>
              <a:pPr/>
              <a:t>0</a:t>
            </a:fld>
            <a:endParaRPr lang="en-US" smtClean="0">
              <a:solidFill>
                <a:prstClr val="black"/>
              </a:solidFill>
            </a:endParaRPr>
          </a:p>
        </p:txBody>
      </p:sp>
      <p:sp>
        <p:nvSpPr>
          <p:cNvPr id="27651" name="Rectangle 2"/>
          <p:cNvSpPr>
            <a:spLocks noGrp="1" noRot="1" noChangeAspect="1" noChangeArrowheads="1" noTextEdit="1"/>
          </p:cNvSpPr>
          <p:nvPr>
            <p:ph type="sldImg"/>
          </p:nvPr>
        </p:nvSpPr>
        <p:spPr>
          <a:xfrm>
            <a:off x="1049338" y="836613"/>
            <a:ext cx="4645025" cy="3484562"/>
          </a:xfrm>
          <a:ln/>
        </p:spPr>
      </p:sp>
      <p:sp>
        <p:nvSpPr>
          <p:cNvPr id="27652" name="Rectangle 3"/>
          <p:cNvSpPr>
            <a:spLocks noGrp="1" noChangeArrowheads="1"/>
          </p:cNvSpPr>
          <p:nvPr>
            <p:ph type="body" idx="1"/>
          </p:nvPr>
        </p:nvSpPr>
        <p:spPr>
          <a:xfrm>
            <a:off x="907246" y="4715482"/>
            <a:ext cx="4983191" cy="4466002"/>
          </a:xfrm>
          <a:noFill/>
          <a:ln/>
        </p:spPr>
        <p:txBody>
          <a:bodyPr/>
          <a:lstStyle/>
          <a:p>
            <a:pPr eaLnBrk="1" hangingPunct="1"/>
            <a:endParaRPr lang="de-DE" smtClean="0">
              <a:solidFill>
                <a:srgbClr val="000000"/>
              </a:solidFill>
              <a:latin typeface="Arial Unicode MS" pitchFamily="34" charset="-128"/>
            </a:endParaRPr>
          </a:p>
        </p:txBody>
      </p:sp>
    </p:spTree>
    <p:extLst>
      <p:ext uri="{BB962C8B-B14F-4D97-AF65-F5344CB8AC3E}">
        <p14:creationId xmlns:p14="http://schemas.microsoft.com/office/powerpoint/2010/main" xmlns="" val="107648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xmlns="" val="286106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pPr>
                <a:defRPr/>
              </a:pPr>
              <a:t>28</a:t>
            </a:fld>
            <a:endParaRPr lang="en-US" dirty="0"/>
          </a:p>
        </p:txBody>
      </p:sp>
    </p:spTree>
    <p:extLst>
      <p:ext uri="{BB962C8B-B14F-4D97-AF65-F5344CB8AC3E}">
        <p14:creationId xmlns:p14="http://schemas.microsoft.com/office/powerpoint/2010/main" xmlns="" val="731228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nvGraphicFramePr>
        <p:xfrm>
          <a:off x="0" y="0"/>
          <a:ext cx="158750" cy="158750"/>
        </p:xfrm>
        <a:graphic>
          <a:graphicData uri="http://schemas.openxmlformats.org/presentationml/2006/ole">
            <p:oleObj spid="_x0000_s51354" r:id="rId3" imgW="0" imgH="0" progId="">
              <p:embed/>
            </p:oleObj>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21393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0257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9974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nvGraphicFramePr>
        <p:xfrm>
          <a:off x="0" y="0"/>
          <a:ext cx="158750" cy="158750"/>
        </p:xfrm>
        <a:graphic>
          <a:graphicData uri="http://schemas.openxmlformats.org/presentationml/2006/ole">
            <p:oleObj spid="_x0000_s52329" r:id="rId3" imgW="0" imgH="0" progId="">
              <p:embed/>
            </p:oleObj>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378161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98453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305780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59709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03926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4111273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xmlns="" val="2665511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99490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33746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653092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976245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180729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nvGraphicFramePr>
        <p:xfrm>
          <a:off x="0" y="0"/>
          <a:ext cx="158750" cy="158750"/>
        </p:xfrm>
        <a:graphic>
          <a:graphicData uri="http://schemas.openxmlformats.org/presentationml/2006/ole">
            <p:oleObj spid="_x0000_s53351" r:id="rId3" imgW="0" imgH="0" progId="">
              <p:embed/>
            </p:oleObj>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1942241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237905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290435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964402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231197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3542286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xmlns="" val="404722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907874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2757840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3775240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460223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16120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39737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83236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165117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xmlns="" val="318856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425973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173517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a:defRPr/>
            </a:pPr>
            <a:endParaRPr lang="en-ZA"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hangingPunct="0">
              <a:defRPr/>
            </a:pPr>
            <a:fld id="{851172FB-5EEA-4105-882C-8D3DDB9655BA}" type="slidenum">
              <a:rPr lang="en-GB" sz="900">
                <a:solidFill>
                  <a:srgbClr val="77787B"/>
                </a:solidFill>
              </a:rPr>
              <a:pPr algn="r" eaLnBrk="0" hangingPunct="0">
                <a:defRPr/>
              </a:pPr>
              <a:t>‹#›</a:t>
            </a:fld>
            <a:endParaRPr lang="en-GB" sz="900" dirty="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w="12700">
            <a:noFill/>
            <a:miter lim="800000"/>
            <a:headEnd/>
            <a:tailEnd/>
          </a:ln>
        </p:spPr>
        <p:txBody>
          <a:bodyPr wrap="none" lIns="0" tIns="0" rIns="0" bIns="0" anchor="ctr">
            <a:spAutoFit/>
          </a:bodyPr>
          <a:lstStyle/>
          <a:p>
            <a:pPr algn="r" eaLnBrk="0" hangingPunct="0">
              <a:defRPr/>
            </a:pPr>
            <a:r>
              <a:rPr lang="en-GB" sz="800" dirty="0">
                <a:solidFill>
                  <a:srgbClr val="77787B"/>
                </a:solidFill>
              </a:rPr>
              <a:t>Document ref number</a:t>
            </a: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a:defRPr/>
            </a:pPr>
            <a:r>
              <a:rPr lang="en-GB" i="1" dirty="0">
                <a:solidFill>
                  <a:srgbClr val="000000"/>
                </a:solidFill>
              </a:rPr>
              <a:t>Highly Confidential</a:t>
            </a:r>
          </a:p>
        </p:txBody>
      </p:sp>
    </p:spTree>
    <p:extLst>
      <p:ext uri="{BB962C8B-B14F-4D97-AF65-F5344CB8AC3E}">
        <p14:creationId xmlns:p14="http://schemas.microsoft.com/office/powerpoint/2010/main" xmlns="" val="355317095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a:defRPr/>
            </a:pPr>
            <a:endParaRPr lang="en-ZA"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hangingPunct="0">
              <a:defRPr/>
            </a:pPr>
            <a:fld id="{851172FB-5EEA-4105-882C-8D3DDB9655BA}" type="slidenum">
              <a:rPr lang="en-GB" sz="900">
                <a:solidFill>
                  <a:srgbClr val="77787B"/>
                </a:solidFill>
              </a:rPr>
              <a:pPr algn="r" eaLnBrk="0" hangingPunct="0">
                <a:defRPr/>
              </a:pPr>
              <a:t>‹#›</a:t>
            </a:fld>
            <a:endParaRPr lang="en-GB" sz="900" dirty="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w="12700">
            <a:noFill/>
            <a:miter lim="800000"/>
            <a:headEnd/>
            <a:tailEnd/>
          </a:ln>
        </p:spPr>
        <p:txBody>
          <a:bodyPr wrap="none" lIns="0" tIns="0" rIns="0" bIns="0" anchor="ctr">
            <a:spAutoFit/>
          </a:bodyPr>
          <a:lstStyle/>
          <a:p>
            <a:pPr algn="r" eaLnBrk="0" hangingPunct="0">
              <a:defRPr/>
            </a:pPr>
            <a:r>
              <a:rPr lang="en-GB" sz="800" dirty="0">
                <a:solidFill>
                  <a:srgbClr val="77787B"/>
                </a:solidFill>
              </a:rPr>
              <a:t>Document ref number</a:t>
            </a:r>
          </a:p>
        </p:txBody>
      </p:sp>
      <p:pic>
        <p:nvPicPr>
          <p:cNvPr id="3079" name="Picture 6" descr="C:\Users\jmumaw\Desktop\DCS\Pics\Logo.JPG"/>
          <p:cNvPicPr>
            <a:picLocks noChangeAspect="1" noChangeArrowheads="1"/>
          </p:cNvPicPr>
          <p:nvPr userDrawn="1"/>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a:defRPr/>
            </a:pPr>
            <a:r>
              <a:rPr lang="en-GB" i="1" dirty="0">
                <a:solidFill>
                  <a:srgbClr val="000000"/>
                </a:solidFill>
              </a:rPr>
              <a:t>Highly Confidential</a:t>
            </a:r>
          </a:p>
        </p:txBody>
      </p:sp>
    </p:spTree>
    <p:extLst>
      <p:ext uri="{BB962C8B-B14F-4D97-AF65-F5344CB8AC3E}">
        <p14:creationId xmlns:p14="http://schemas.microsoft.com/office/powerpoint/2010/main" xmlns="" val="416963001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a:defRPr/>
            </a:pPr>
            <a:endParaRPr lang="en-ZA"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hangingPunct="0">
              <a:defRPr/>
            </a:pPr>
            <a:fld id="{851172FB-5EEA-4105-882C-8D3DDB9655BA}" type="slidenum">
              <a:rPr lang="en-GB" sz="900">
                <a:solidFill>
                  <a:srgbClr val="77787B"/>
                </a:solidFill>
              </a:rPr>
              <a:pPr algn="r" eaLnBrk="0" hangingPunct="0">
                <a:defRPr/>
              </a:pPr>
              <a:t>‹#›</a:t>
            </a:fld>
            <a:endParaRPr lang="en-GB" sz="900" dirty="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w="12700">
            <a:noFill/>
            <a:miter lim="800000"/>
            <a:headEnd/>
            <a:tailEnd/>
          </a:ln>
        </p:spPr>
        <p:txBody>
          <a:bodyPr wrap="none" lIns="0" tIns="0" rIns="0" bIns="0" anchor="ctr">
            <a:spAutoFit/>
          </a:bodyPr>
          <a:lstStyle/>
          <a:p>
            <a:pPr algn="r" eaLnBrk="0" hangingPunct="0">
              <a:defRPr/>
            </a:pPr>
            <a:r>
              <a:rPr lang="en-GB" sz="800" dirty="0">
                <a:solidFill>
                  <a:srgbClr val="77787B"/>
                </a:solidFill>
              </a:rPr>
              <a:t>Document ref number</a:t>
            </a:r>
          </a:p>
        </p:txBody>
      </p:sp>
      <p:pic>
        <p:nvPicPr>
          <p:cNvPr id="3079" name="Picture 6" descr="C:\Users\jmumaw\Desktop\DCS\Pics\Logo.JPG"/>
          <p:cNvPicPr>
            <a:picLocks noChangeAspect="1" noChangeArrowheads="1"/>
          </p:cNvPicPr>
          <p:nvPr userDrawn="1"/>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a:defRPr/>
            </a:pPr>
            <a:r>
              <a:rPr lang="en-GB" i="1" dirty="0">
                <a:solidFill>
                  <a:srgbClr val="000000"/>
                </a:solidFill>
              </a:rPr>
              <a:t>Highly Confidential</a:t>
            </a:r>
          </a:p>
        </p:txBody>
      </p:sp>
    </p:spTree>
    <p:extLst>
      <p:ext uri="{BB962C8B-B14F-4D97-AF65-F5344CB8AC3E}">
        <p14:creationId xmlns:p14="http://schemas.microsoft.com/office/powerpoint/2010/main" xmlns="" val="56259907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4.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24.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4.xml"/><Relationship Id="rId1" Type="http://schemas.openxmlformats.org/officeDocument/2006/relationships/vmlDrawing" Target="../drawings/vmlDrawing6.v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24.xml"/><Relationship Id="rId1" Type="http://schemas.openxmlformats.org/officeDocument/2006/relationships/vmlDrawing" Target="../drawings/vmlDrawing7.v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24.xml"/><Relationship Id="rId1" Type="http://schemas.openxmlformats.org/officeDocument/2006/relationships/vmlDrawing" Target="../drawings/vmlDrawing8.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24.xml"/><Relationship Id="rId1" Type="http://schemas.openxmlformats.org/officeDocument/2006/relationships/vmlDrawing" Target="../drawings/vmlDrawing9.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24.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24.xml"/><Relationship Id="rId1" Type="http://schemas.openxmlformats.org/officeDocument/2006/relationships/vmlDrawing" Target="../drawings/vmlDrawing11.v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Excel_Worksheet11.xlsx"/><Relationship Id="rId2" Type="http://schemas.openxmlformats.org/officeDocument/2006/relationships/slideLayout" Target="../slideLayouts/slideLayout24.xml"/><Relationship Id="rId1" Type="http://schemas.openxmlformats.org/officeDocument/2006/relationships/vmlDrawing" Target="../drawings/vmlDrawing12.v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Office_Excel_Worksheet12.xlsx"/><Relationship Id="rId2" Type="http://schemas.openxmlformats.org/officeDocument/2006/relationships/slideLayout" Target="../slideLayouts/slideLayout24.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Office_Excel_Worksheet13.xlsx"/><Relationship Id="rId2" Type="http://schemas.openxmlformats.org/officeDocument/2006/relationships/slideLayout" Target="../slideLayouts/slideLayout24.xml"/><Relationship Id="rId1" Type="http://schemas.openxmlformats.org/officeDocument/2006/relationships/vmlDrawing" Target="../drawings/vmlDrawing14.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mumaw\Desktop\DCS\Pics\Logo.JPG"/>
          <p:cNvPicPr>
            <a:picLocks noChangeAspect="1" noChangeArrowheads="1"/>
          </p:cNvPicPr>
          <p:nvPr/>
        </p:nvPicPr>
        <p:blipFill>
          <a:blip r:embed="rId3" cstate="print"/>
          <a:srcRect/>
          <a:stretch>
            <a:fillRect/>
          </a:stretch>
        </p:blipFill>
        <p:spPr bwMode="auto">
          <a:xfrm>
            <a:off x="1570038" y="609600"/>
            <a:ext cx="5473700" cy="1798637"/>
          </a:xfrm>
          <a:prstGeom prst="rect">
            <a:avLst/>
          </a:prstGeom>
          <a:noFill/>
          <a:ln w="9525">
            <a:noFill/>
            <a:miter lim="800000"/>
            <a:headEnd/>
            <a:tailEnd/>
          </a:ln>
        </p:spPr>
      </p:pic>
      <p:sp>
        <p:nvSpPr>
          <p:cNvPr id="13316" name="Rectangle 6"/>
          <p:cNvSpPr>
            <a:spLocks noGrp="1" noChangeArrowheads="1"/>
          </p:cNvSpPr>
          <p:nvPr>
            <p:ph type="ctrTitle"/>
          </p:nvPr>
        </p:nvSpPr>
        <p:spPr>
          <a:xfrm>
            <a:off x="307365" y="2784699"/>
            <a:ext cx="8520112" cy="3656386"/>
          </a:xfrm>
          <a:ln/>
        </p:spPr>
        <p:txBody>
          <a:bodyPr/>
          <a:lstStyle/>
          <a:p>
            <a:r>
              <a:rPr lang="en-US" sz="2800" dirty="0" smtClean="0">
                <a:solidFill>
                  <a:srgbClr val="FF0000"/>
                </a:solidFill>
              </a:rPr>
              <a:t/>
            </a:r>
            <a:br>
              <a:rPr lang="en-US" sz="2800" dirty="0" smtClean="0">
                <a:solidFill>
                  <a:srgbClr val="FF0000"/>
                </a:solidFill>
              </a:rPr>
            </a:br>
            <a:r>
              <a:rPr lang="en-US" sz="3200" dirty="0" smtClean="0">
                <a:solidFill>
                  <a:srgbClr val="FF0000"/>
                </a:solidFill>
              </a:rPr>
              <a:t>Presentation on</a:t>
            </a:r>
            <a:r>
              <a:rPr lang="en-US" sz="3200" dirty="0">
                <a:solidFill>
                  <a:srgbClr val="FF0000"/>
                </a:solidFill>
              </a:rPr>
              <a:t/>
            </a:r>
            <a:br>
              <a:rPr lang="en-US" sz="3200" dirty="0">
                <a:solidFill>
                  <a:srgbClr val="FF0000"/>
                </a:solidFill>
              </a:rPr>
            </a:br>
            <a:r>
              <a:rPr lang="en-US" sz="3200" dirty="0" smtClean="0">
                <a:solidFill>
                  <a:srgbClr val="FF0000"/>
                </a:solidFill>
              </a:rPr>
              <a:t>DCS 2</a:t>
            </a:r>
            <a:r>
              <a:rPr lang="en-US" sz="3200" baseline="30000" dirty="0" smtClean="0">
                <a:solidFill>
                  <a:srgbClr val="FF0000"/>
                </a:solidFill>
              </a:rPr>
              <a:t>nd</a:t>
            </a:r>
            <a:r>
              <a:rPr lang="en-US" sz="3200" dirty="0" smtClean="0">
                <a:solidFill>
                  <a:srgbClr val="FF0000"/>
                </a:solidFill>
              </a:rPr>
              <a:t> Quarter Actual Performance Report (2016/2017)</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a:latin typeface="Century Gothic" panose="020B0502020202020204" pitchFamily="34" charset="0"/>
              </a:rPr>
              <a:t/>
            </a:r>
            <a:br>
              <a:rPr lang="en-US" sz="2800" b="0" dirty="0">
                <a:latin typeface="Century Gothic" panose="020B0502020202020204" pitchFamily="34" charset="0"/>
              </a:rPr>
            </a:br>
            <a:r>
              <a:rPr lang="en-GB" sz="2800" b="0" dirty="0" smtClean="0">
                <a:latin typeface="Century Gothic" panose="020B0502020202020204" pitchFamily="34" charset="0"/>
              </a:rPr>
              <a:t>November   </a:t>
            </a:r>
            <a:r>
              <a:rPr lang="en-GB" sz="2800" b="0" dirty="0">
                <a:latin typeface="Century Gothic" panose="020B0502020202020204" pitchFamily="34" charset="0"/>
              </a:rPr>
              <a:t>2016</a:t>
            </a:r>
            <a:br>
              <a:rPr lang="en-GB" sz="2800" b="0" dirty="0">
                <a:latin typeface="Century Gothic" panose="020B0502020202020204" pitchFamily="34" charset="0"/>
              </a:rPr>
            </a:br>
            <a:endParaRPr lang="en-GB" sz="2800" b="0" dirty="0">
              <a:latin typeface="Century Gothic" panose="020B0502020202020204" pitchFamily="34" charset="0"/>
            </a:endParaRPr>
          </a:p>
        </p:txBody>
      </p:sp>
      <p:pic>
        <p:nvPicPr>
          <p:cNvPr id="5" name="Picture 4" descr="Slide1 Template_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465" y="158750"/>
            <a:ext cx="9144000" cy="6858000"/>
          </a:xfrm>
          <a:prstGeom prst="rect">
            <a:avLst/>
          </a:prstGeom>
        </p:spPr>
      </p:pic>
      <p:sp>
        <p:nvSpPr>
          <p:cNvPr id="3" name="Rectangle 2"/>
          <p:cNvSpPr/>
          <p:nvPr/>
        </p:nvSpPr>
        <p:spPr>
          <a:xfrm>
            <a:off x="62992" y="2450740"/>
            <a:ext cx="5758243" cy="1384995"/>
          </a:xfrm>
          <a:prstGeom prst="rect">
            <a:avLst/>
          </a:prstGeom>
        </p:spPr>
        <p:txBody>
          <a:bodyPr wrap="square">
            <a:spAutoFit/>
          </a:bodyPr>
          <a:lstStyle/>
          <a:p>
            <a:pPr algn="ctr"/>
            <a:r>
              <a:rPr lang="en-US" sz="2800" b="1" kern="0" dirty="0" smtClean="0">
                <a:solidFill>
                  <a:srgbClr val="FF0000"/>
                </a:solidFill>
                <a:effectLst>
                  <a:outerShdw blurRad="38100" dist="38100" dir="2700000" algn="tl">
                    <a:srgbClr val="000000">
                      <a:alpha val="43137"/>
                    </a:srgbClr>
                  </a:outerShdw>
                </a:effectLst>
                <a:latin typeface="Arial"/>
                <a:cs typeface="Arial"/>
              </a:rPr>
              <a:t>BRIEFING  </a:t>
            </a:r>
            <a:r>
              <a:rPr lang="en-US" sz="2800" b="1" kern="0" dirty="0">
                <a:solidFill>
                  <a:srgbClr val="FF0000"/>
                </a:solidFill>
                <a:effectLst>
                  <a:outerShdw blurRad="38100" dist="38100" dir="2700000" algn="tl">
                    <a:srgbClr val="000000">
                      <a:alpha val="43137"/>
                    </a:srgbClr>
                  </a:outerShdw>
                </a:effectLst>
                <a:latin typeface="Arial"/>
                <a:cs typeface="Arial"/>
              </a:rPr>
              <a:t>ON</a:t>
            </a:r>
            <a:br>
              <a:rPr lang="en-US" sz="2800" b="1" kern="0" dirty="0">
                <a:solidFill>
                  <a:srgbClr val="FF0000"/>
                </a:solidFill>
                <a:effectLst>
                  <a:outerShdw blurRad="38100" dist="38100" dir="2700000" algn="tl">
                    <a:srgbClr val="000000">
                      <a:alpha val="43137"/>
                    </a:srgbClr>
                  </a:outerShdw>
                </a:effectLst>
                <a:latin typeface="Arial"/>
                <a:cs typeface="Arial"/>
              </a:rPr>
            </a:br>
            <a:r>
              <a:rPr lang="en-US" sz="2800" b="1" kern="0" dirty="0">
                <a:solidFill>
                  <a:srgbClr val="FF0000"/>
                </a:solidFill>
                <a:effectLst>
                  <a:outerShdw blurRad="38100" dist="38100" dir="2700000" algn="tl">
                    <a:srgbClr val="000000">
                      <a:alpha val="43137"/>
                    </a:srgbClr>
                  </a:outerShdw>
                </a:effectLst>
                <a:latin typeface="Arial"/>
                <a:cs typeface="Arial"/>
              </a:rPr>
              <a:t>DCS </a:t>
            </a:r>
            <a:r>
              <a:rPr lang="en-US" sz="2800" b="1" kern="0" dirty="0" smtClean="0">
                <a:solidFill>
                  <a:srgbClr val="FF0000"/>
                </a:solidFill>
                <a:effectLst>
                  <a:outerShdw blurRad="38100" dist="38100" dir="2700000" algn="tl">
                    <a:srgbClr val="000000">
                      <a:alpha val="43137"/>
                    </a:srgbClr>
                  </a:outerShdw>
                </a:effectLst>
                <a:latin typeface="Arial"/>
                <a:cs typeface="Arial"/>
              </a:rPr>
              <a:t>ANNUAL </a:t>
            </a:r>
            <a:r>
              <a:rPr lang="en-US" sz="2800" b="1" kern="0" dirty="0">
                <a:solidFill>
                  <a:srgbClr val="FF0000"/>
                </a:solidFill>
                <a:effectLst>
                  <a:outerShdw blurRad="38100" dist="38100" dir="2700000" algn="tl">
                    <a:srgbClr val="000000">
                      <a:alpha val="43137"/>
                    </a:srgbClr>
                  </a:outerShdw>
                </a:effectLst>
                <a:latin typeface="Arial"/>
                <a:cs typeface="Arial"/>
              </a:rPr>
              <a:t>PERFORMANCE REPORT (</a:t>
            </a:r>
            <a:r>
              <a:rPr lang="en-US" sz="2800" b="1" kern="0" dirty="0" smtClean="0">
                <a:solidFill>
                  <a:srgbClr val="FF0000"/>
                </a:solidFill>
                <a:effectLst>
                  <a:outerShdw blurRad="38100" dist="38100" dir="2700000" algn="tl">
                    <a:srgbClr val="000000">
                      <a:alpha val="43137"/>
                    </a:srgbClr>
                  </a:outerShdw>
                </a:effectLst>
                <a:latin typeface="Arial"/>
                <a:cs typeface="Arial"/>
              </a:rPr>
              <a:t>2017/2018)</a:t>
            </a:r>
            <a:endParaRPr lang="en-US" sz="2800" dirty="0">
              <a:solidFill>
                <a:srgbClr val="000000"/>
              </a:solidFill>
              <a:effectLst>
                <a:outerShdw blurRad="38100" dist="38100" dir="2700000" algn="tl">
                  <a:srgbClr val="000000">
                    <a:alpha val="43137"/>
                  </a:srgbClr>
                </a:outerShdw>
              </a:effectLst>
            </a:endParaRPr>
          </a:p>
        </p:txBody>
      </p:sp>
      <p:sp>
        <p:nvSpPr>
          <p:cNvPr id="6" name="Rectangle 5"/>
          <p:cNvSpPr/>
          <p:nvPr/>
        </p:nvSpPr>
        <p:spPr>
          <a:xfrm>
            <a:off x="838200" y="4876800"/>
            <a:ext cx="3139001" cy="523220"/>
          </a:xfrm>
          <a:prstGeom prst="rect">
            <a:avLst/>
          </a:prstGeom>
        </p:spPr>
        <p:txBody>
          <a:bodyPr wrap="none">
            <a:spAutoFit/>
          </a:bodyPr>
          <a:lstStyle/>
          <a:p>
            <a:r>
              <a:rPr lang="en-GB" sz="2800" b="1" kern="0" dirty="0" smtClean="0">
                <a:solidFill>
                  <a:srgbClr val="FF0000"/>
                </a:solidFill>
                <a:effectLst>
                  <a:outerShdw blurRad="38100" dist="38100" dir="2700000" algn="tl">
                    <a:srgbClr val="000000">
                      <a:alpha val="43137"/>
                    </a:srgbClr>
                  </a:outerShdw>
                </a:effectLst>
                <a:latin typeface="Century Gothic" panose="020B0502020202020204" pitchFamily="34" charset="0"/>
                <a:cs typeface="Arial"/>
              </a:rPr>
              <a:t>09 October  2018</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006706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332399"/>
          </a:xfrm>
        </p:spPr>
        <p:txBody>
          <a:bodyPr/>
          <a:lstStyle/>
          <a:p>
            <a:pPr algn="ctr"/>
            <a:r>
              <a:rPr lang="en-US" sz="2400" dirty="0" smtClean="0"/>
              <a:t>AUDIT FINDINGS 2017/18 </a:t>
            </a:r>
            <a:endParaRPr lang="en-US" sz="2400" dirty="0"/>
          </a:p>
        </p:txBody>
      </p:sp>
      <p:sp>
        <p:nvSpPr>
          <p:cNvPr id="3" name="Content Placeholder 2"/>
          <p:cNvSpPr>
            <a:spLocks noGrp="1"/>
          </p:cNvSpPr>
          <p:nvPr>
            <p:ph idx="1"/>
          </p:nvPr>
        </p:nvSpPr>
        <p:spPr>
          <a:xfrm>
            <a:off x="249058" y="924868"/>
            <a:ext cx="8513942" cy="5854038"/>
          </a:xfrm>
        </p:spPr>
        <p:txBody>
          <a:bodyPr/>
          <a:lstStyle/>
          <a:p>
            <a:pPr algn="just">
              <a:lnSpc>
                <a:spcPct val="150000"/>
              </a:lnSpc>
              <a:buFont typeface="Wingdings" panose="05000000000000000000" pitchFamily="2" charset="2"/>
              <a:buChar char="q"/>
            </a:pPr>
            <a:r>
              <a:rPr lang="en-ZA" sz="2100" dirty="0" smtClean="0"/>
              <a:t>During the 2017/18 audit , the </a:t>
            </a:r>
            <a:r>
              <a:rPr lang="en-ZA" sz="2100" dirty="0"/>
              <a:t>department was audited on </a:t>
            </a:r>
            <a:r>
              <a:rPr lang="en-ZA" sz="2100" dirty="0" smtClean="0"/>
              <a:t>2 </a:t>
            </a:r>
            <a:r>
              <a:rPr lang="en-ZA" sz="2100" dirty="0"/>
              <a:t>programmes </a:t>
            </a:r>
            <a:r>
              <a:rPr lang="en-ZA" sz="2100" dirty="0" smtClean="0"/>
              <a:t>namely Incarceration and Social Reintegration Programme </a:t>
            </a:r>
          </a:p>
          <a:p>
            <a:pPr algn="just">
              <a:lnSpc>
                <a:spcPct val="150000"/>
              </a:lnSpc>
              <a:buFont typeface="Wingdings" panose="05000000000000000000" pitchFamily="2" charset="2"/>
              <a:buChar char="q"/>
            </a:pPr>
            <a:r>
              <a:rPr lang="en-ZA" sz="2100" dirty="0" smtClean="0"/>
              <a:t>The audit conclusions for the </a:t>
            </a:r>
            <a:r>
              <a:rPr lang="en-ZA" sz="2100" dirty="0"/>
              <a:t>2017/18 </a:t>
            </a:r>
            <a:r>
              <a:rPr lang="en-ZA" sz="2100" dirty="0" smtClean="0"/>
              <a:t>indicates that out of the two (2) programmes selected, Programme 5: </a:t>
            </a:r>
            <a:r>
              <a:rPr lang="en-ZA" sz="2100" dirty="0">
                <a:solidFill>
                  <a:srgbClr val="000000"/>
                </a:solidFill>
              </a:rPr>
              <a:t>Social Reintegration </a:t>
            </a:r>
            <a:r>
              <a:rPr lang="en-ZA" sz="2100" dirty="0" smtClean="0"/>
              <a:t>has </a:t>
            </a:r>
            <a:r>
              <a:rPr lang="en-ZA" sz="2100" dirty="0"/>
              <a:t>been unqualified </a:t>
            </a:r>
            <a:r>
              <a:rPr lang="en-ZA" sz="2100" dirty="0" smtClean="0"/>
              <a:t>and Programme 2:</a:t>
            </a:r>
            <a:r>
              <a:rPr lang="en-ZA" sz="2100" dirty="0">
                <a:solidFill>
                  <a:srgbClr val="000000"/>
                </a:solidFill>
              </a:rPr>
              <a:t> Incarceration</a:t>
            </a:r>
            <a:r>
              <a:rPr lang="en-ZA" sz="2100" dirty="0" smtClean="0"/>
              <a:t> has been qualified based on one issue of approved Bedspace</a:t>
            </a:r>
          </a:p>
          <a:p>
            <a:pPr algn="just">
              <a:lnSpc>
                <a:spcPct val="150000"/>
              </a:lnSpc>
              <a:buFont typeface="Wingdings" panose="05000000000000000000" pitchFamily="2" charset="2"/>
              <a:buChar char="q"/>
            </a:pPr>
            <a:r>
              <a:rPr lang="en-US" sz="2100" dirty="0" smtClean="0"/>
              <a:t>Qualification on indicator of percentage of overcrowding in correctional centres and remand detention facilities in excess of approved capacity due to lack of evidence to substantiate approved accommodation.</a:t>
            </a:r>
            <a:endParaRPr lang="en-US" sz="2100" dirty="0"/>
          </a:p>
        </p:txBody>
      </p:sp>
    </p:spTree>
    <p:extLst>
      <p:ext uri="{BB962C8B-B14F-4D97-AF65-F5344CB8AC3E}">
        <p14:creationId xmlns:p14="http://schemas.microsoft.com/office/powerpoint/2010/main" xmlns="" val="1648517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346189973"/>
              </p:ext>
            </p:extLst>
          </p:nvPr>
        </p:nvGraphicFramePr>
        <p:xfrm>
          <a:off x="169739" y="1066800"/>
          <a:ext cx="8841769" cy="5486399"/>
        </p:xfrm>
        <a:graphic>
          <a:graphicData uri="http://schemas.openxmlformats.org/drawingml/2006/table">
            <a:tbl>
              <a:tblPr firstRow="1" firstCol="1" bandRow="1">
                <a:tableStyleId>{5C22544A-7EE6-4342-B048-85BDC9FD1C3A}</a:tableStyleId>
              </a:tblPr>
              <a:tblGrid>
                <a:gridCol w="1649775">
                  <a:extLst>
                    <a:ext uri="{9D8B030D-6E8A-4147-A177-3AD203B41FA5}">
                      <a16:colId xmlns:a16="http://schemas.microsoft.com/office/drawing/2014/main" xmlns="" val="20000"/>
                    </a:ext>
                  </a:extLst>
                </a:gridCol>
                <a:gridCol w="1237332">
                  <a:extLst>
                    <a:ext uri="{9D8B030D-6E8A-4147-A177-3AD203B41FA5}">
                      <a16:colId xmlns:a16="http://schemas.microsoft.com/office/drawing/2014/main" xmlns="" val="20001"/>
                    </a:ext>
                  </a:extLst>
                </a:gridCol>
                <a:gridCol w="1309009">
                  <a:extLst>
                    <a:ext uri="{9D8B030D-6E8A-4147-A177-3AD203B41FA5}">
                      <a16:colId xmlns:a16="http://schemas.microsoft.com/office/drawing/2014/main" xmlns="" val="20002"/>
                    </a:ext>
                  </a:extLst>
                </a:gridCol>
                <a:gridCol w="1320322">
                  <a:extLst>
                    <a:ext uri="{9D8B030D-6E8A-4147-A177-3AD203B41FA5}">
                      <a16:colId xmlns:a16="http://schemas.microsoft.com/office/drawing/2014/main" xmlns="" val="20003"/>
                    </a:ext>
                  </a:extLst>
                </a:gridCol>
                <a:gridCol w="1106348">
                  <a:extLst>
                    <a:ext uri="{9D8B030D-6E8A-4147-A177-3AD203B41FA5}">
                      <a16:colId xmlns:a16="http://schemas.microsoft.com/office/drawing/2014/main" xmlns="" val="20004"/>
                    </a:ext>
                  </a:extLst>
                </a:gridCol>
                <a:gridCol w="1137502">
                  <a:extLst>
                    <a:ext uri="{9D8B030D-6E8A-4147-A177-3AD203B41FA5}">
                      <a16:colId xmlns:a16="http://schemas.microsoft.com/office/drawing/2014/main" xmlns="" val="20005"/>
                    </a:ext>
                  </a:extLst>
                </a:gridCol>
                <a:gridCol w="1081481">
                  <a:extLst>
                    <a:ext uri="{9D8B030D-6E8A-4147-A177-3AD203B41FA5}">
                      <a16:colId xmlns:a16="http://schemas.microsoft.com/office/drawing/2014/main" xmlns="" val="20006"/>
                    </a:ext>
                  </a:extLst>
                </a:gridCol>
              </a:tblGrid>
              <a:tr h="1974604">
                <a:tc>
                  <a:txBody>
                    <a:bodyPr/>
                    <a:lstStyle/>
                    <a:p>
                      <a:pPr marL="0" marR="0" algn="l">
                        <a:lnSpc>
                          <a:spcPct val="150000"/>
                        </a:lnSpc>
                        <a:spcBef>
                          <a:spcPts val="0"/>
                        </a:spcBef>
                        <a:spcAft>
                          <a:spcPts val="0"/>
                        </a:spcAft>
                      </a:pPr>
                      <a:r>
                        <a:rPr lang="en-ZA" sz="1500" dirty="0">
                          <a:effectLst/>
                        </a:rPr>
                        <a:t>Audited programme</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l">
                        <a:lnSpc>
                          <a:spcPct val="150000"/>
                        </a:lnSpc>
                        <a:spcBef>
                          <a:spcPts val="0"/>
                        </a:spcBef>
                        <a:spcAft>
                          <a:spcPts val="0"/>
                        </a:spcAft>
                      </a:pPr>
                      <a:r>
                        <a:rPr lang="en-ZA" sz="1500" dirty="0">
                          <a:effectLst/>
                        </a:rPr>
                        <a:t>Conclusion on reliability 2015/16</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l">
                        <a:lnSpc>
                          <a:spcPct val="150000"/>
                        </a:lnSpc>
                        <a:spcBef>
                          <a:spcPts val="0"/>
                        </a:spcBef>
                        <a:spcAft>
                          <a:spcPts val="0"/>
                        </a:spcAft>
                      </a:pPr>
                      <a:r>
                        <a:rPr lang="en-ZA" sz="1500" dirty="0">
                          <a:effectLst/>
                        </a:rPr>
                        <a:t>Conclusion on reliability 2016/17</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331" rtl="0" eaLnBrk="1" fontAlgn="auto" latinLnBrk="0" hangingPunct="1">
                        <a:lnSpc>
                          <a:spcPct val="15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rgbClr val="FFFFFF"/>
                          </a:solidFill>
                          <a:effectLst/>
                          <a:uLnTx/>
                          <a:uFillTx/>
                          <a:latin typeface="+mn-lt"/>
                          <a:ea typeface="+mn-ea"/>
                          <a:cs typeface="+mn-cs"/>
                        </a:rPr>
                        <a:t>Conclusion on reliability </a:t>
                      </a:r>
                      <a:r>
                        <a:rPr lang="en-ZA" sz="1500" dirty="0" smtClean="0">
                          <a:effectLst/>
                        </a:rPr>
                        <a:t>2017/18</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l" defTabSz="914331" rtl="0" eaLnBrk="1" latinLnBrk="0" hangingPunct="1">
                        <a:lnSpc>
                          <a:spcPct val="150000"/>
                        </a:lnSpc>
                        <a:spcBef>
                          <a:spcPts val="0"/>
                        </a:spcBef>
                        <a:spcAft>
                          <a:spcPts val="0"/>
                        </a:spcAft>
                      </a:pPr>
                      <a:r>
                        <a:rPr lang="en-ZA" sz="1500" b="1" kern="1200" dirty="0">
                          <a:solidFill>
                            <a:schemeClr val="lt1"/>
                          </a:solidFill>
                          <a:effectLst/>
                          <a:latin typeface="+mn-lt"/>
                          <a:ea typeface="+mn-ea"/>
                          <a:cs typeface="+mn-cs"/>
                        </a:rPr>
                        <a:t>Conclusion on usefulness 2015/16</a:t>
                      </a:r>
                      <a:endParaRPr lang="en-US" sz="1500" b="1" kern="1200" dirty="0">
                        <a:solidFill>
                          <a:schemeClr val="lt1"/>
                        </a:solidFill>
                        <a:effectLst/>
                        <a:latin typeface="+mn-lt"/>
                        <a:ea typeface="+mn-ea"/>
                        <a:cs typeface="+mn-cs"/>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l" defTabSz="914331" rtl="0" eaLnBrk="1" latinLnBrk="0" hangingPunct="1">
                        <a:lnSpc>
                          <a:spcPct val="150000"/>
                        </a:lnSpc>
                        <a:spcBef>
                          <a:spcPts val="0"/>
                        </a:spcBef>
                        <a:spcAft>
                          <a:spcPts val="0"/>
                        </a:spcAft>
                      </a:pPr>
                      <a:r>
                        <a:rPr lang="en-ZA" sz="1500" b="1" kern="1200" dirty="0">
                          <a:solidFill>
                            <a:schemeClr val="lt1"/>
                          </a:solidFill>
                          <a:effectLst/>
                          <a:latin typeface="+mn-lt"/>
                          <a:ea typeface="+mn-ea"/>
                          <a:cs typeface="+mn-cs"/>
                        </a:rPr>
                        <a:t>Conclusion on usefulness 2016/17</a:t>
                      </a:r>
                      <a:endParaRPr lang="en-US" sz="1500" b="1" kern="1200" dirty="0">
                        <a:solidFill>
                          <a:schemeClr val="lt1"/>
                        </a:solidFill>
                        <a:effectLst/>
                        <a:latin typeface="+mn-lt"/>
                        <a:ea typeface="+mn-ea"/>
                        <a:cs typeface="+mn-cs"/>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l" defTabSz="914331" rtl="0" eaLnBrk="1" latinLnBrk="0" hangingPunct="1">
                        <a:lnSpc>
                          <a:spcPct val="150000"/>
                        </a:lnSpc>
                        <a:spcBef>
                          <a:spcPts val="0"/>
                        </a:spcBef>
                        <a:spcAft>
                          <a:spcPts val="0"/>
                        </a:spcAft>
                      </a:pPr>
                      <a:r>
                        <a:rPr lang="en-US" sz="1500" b="1" kern="1200" dirty="0" smtClean="0">
                          <a:solidFill>
                            <a:schemeClr val="lt1"/>
                          </a:solidFill>
                          <a:effectLst/>
                          <a:latin typeface="+mn-lt"/>
                          <a:ea typeface="+mn-ea"/>
                          <a:cs typeface="+mn-cs"/>
                        </a:rPr>
                        <a:t>Conclusion on usefulness </a:t>
                      </a:r>
                      <a:r>
                        <a:rPr lang="en-ZA" sz="1500" b="1" kern="1200" dirty="0" smtClean="0">
                          <a:solidFill>
                            <a:schemeClr val="lt1"/>
                          </a:solidFill>
                          <a:effectLst/>
                          <a:latin typeface="+mn-lt"/>
                          <a:ea typeface="+mn-ea"/>
                          <a:cs typeface="+mn-cs"/>
                        </a:rPr>
                        <a:t>2017/18</a:t>
                      </a:r>
                      <a:endParaRPr lang="en-US" sz="1500" b="1" kern="1200" dirty="0" smtClean="0">
                        <a:solidFill>
                          <a:schemeClr val="lt1"/>
                        </a:solidFill>
                        <a:effectLst/>
                        <a:latin typeface="+mn-lt"/>
                        <a:ea typeface="+mn-ea"/>
                        <a:cs typeface="+mn-cs"/>
                      </a:endParaRPr>
                    </a:p>
                    <a:p>
                      <a:pPr marL="0" marR="0" algn="l" defTabSz="914331" rtl="0" eaLnBrk="1" latinLnBrk="0" hangingPunct="1">
                        <a:lnSpc>
                          <a:spcPct val="150000"/>
                        </a:lnSpc>
                        <a:spcBef>
                          <a:spcPts val="0"/>
                        </a:spcBef>
                        <a:spcAft>
                          <a:spcPts val="0"/>
                        </a:spcAft>
                      </a:pPr>
                      <a:endParaRPr lang="en-US" sz="1500" b="1" kern="1200" dirty="0">
                        <a:solidFill>
                          <a:schemeClr val="lt1"/>
                        </a:solidFill>
                        <a:effectLst/>
                        <a:latin typeface="+mn-lt"/>
                        <a:ea typeface="+mn-ea"/>
                        <a:cs typeface="+mn-cs"/>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789841">
                <a:tc>
                  <a:txBody>
                    <a:bodyPr/>
                    <a:lstStyle/>
                    <a:p>
                      <a:pPr marL="0" marR="0" algn="l">
                        <a:lnSpc>
                          <a:spcPct val="150000"/>
                        </a:lnSpc>
                        <a:spcBef>
                          <a:spcPts val="0"/>
                        </a:spcBef>
                        <a:spcAft>
                          <a:spcPts val="0"/>
                        </a:spcAft>
                      </a:pPr>
                      <a:r>
                        <a:rPr lang="en-ZA" sz="1500" dirty="0">
                          <a:effectLst/>
                        </a:rPr>
                        <a:t>Programme </a:t>
                      </a:r>
                      <a:r>
                        <a:rPr lang="en-ZA" sz="1500" dirty="0" smtClean="0">
                          <a:effectLst/>
                        </a:rPr>
                        <a:t>2 – Incarceration</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500" dirty="0">
                          <a:solidFill>
                            <a:schemeClr val="bg2">
                              <a:lumMod val="60000"/>
                              <a:lumOff val="40000"/>
                            </a:schemeClr>
                          </a:solidFill>
                          <a:effectLst/>
                        </a:rPr>
                        <a:t>Adverse</a:t>
                      </a:r>
                      <a:endParaRPr lang="en-US" sz="15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FF0000"/>
                          </a:solidFill>
                          <a:effectLst/>
                        </a:rPr>
                        <a:t>Qualified</a:t>
                      </a:r>
                      <a:endParaRPr lang="en-US" sz="1500" dirty="0">
                        <a:solidFill>
                          <a:srgbClr val="FF0000"/>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500" kern="1200" dirty="0" smtClean="0">
                          <a:solidFill>
                            <a:srgbClr val="FF0000"/>
                          </a:solidFill>
                          <a:effectLst/>
                          <a:latin typeface="+mn-lt"/>
                          <a:ea typeface="+mn-ea"/>
                          <a:cs typeface="+mn-cs"/>
                        </a:rPr>
                        <a:t>Qualified</a:t>
                      </a:r>
                    </a:p>
                    <a:p>
                      <a:pPr marL="0" marR="0" algn="just">
                        <a:lnSpc>
                          <a:spcPct val="150000"/>
                        </a:lnSpc>
                        <a:spcBef>
                          <a:spcPts val="0"/>
                        </a:spcBef>
                        <a:spcAft>
                          <a:spcPts val="0"/>
                        </a:spcAft>
                      </a:pP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chemeClr val="bg2">
                              <a:lumMod val="60000"/>
                              <a:lumOff val="40000"/>
                            </a:schemeClr>
                          </a:solidFill>
                          <a:effectLst/>
                        </a:rPr>
                        <a:t>Disclaimer</a:t>
                      </a:r>
                      <a:endParaRPr lang="en-US" sz="15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rgbClr val="FF0000"/>
                          </a:solidFill>
                          <a:effectLst/>
                        </a:rPr>
                        <a:t>Qualified</a:t>
                      </a:r>
                      <a:endParaRPr lang="en-US" sz="1500" dirty="0">
                        <a:solidFill>
                          <a:srgbClr val="FF0000"/>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31" rtl="0" eaLnBrk="1" fontAlgn="auto" latinLnBrk="0" hangingPunct="1">
                        <a:lnSpc>
                          <a:spcPct val="15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FF0000"/>
                          </a:solidFill>
                          <a:effectLst/>
                          <a:uLnTx/>
                          <a:uFillTx/>
                          <a:latin typeface="+mn-lt"/>
                          <a:ea typeface="+mn-ea"/>
                          <a:cs typeface="+mn-cs"/>
                        </a:rPr>
                        <a:t>Qualified</a:t>
                      </a:r>
                      <a:endParaRPr kumimoji="0" lang="en-US" sz="1500" b="0" i="0" u="none" strike="noStrike" kern="1200" cap="none" spc="0" normalizeH="0" baseline="0" noProof="0" dirty="0" smtClean="0">
                        <a:ln>
                          <a:noFill/>
                        </a:ln>
                        <a:solidFill>
                          <a:srgbClr val="FF0000"/>
                        </a:solidFill>
                        <a:effectLst/>
                        <a:uLnTx/>
                        <a:uFillTx/>
                        <a:latin typeface="Calibri"/>
                        <a:ea typeface="Calibri"/>
                        <a:cs typeface="Times New Roman"/>
                      </a:endParaRPr>
                    </a:p>
                    <a:p>
                      <a:pPr marL="0" marR="0" algn="just">
                        <a:lnSpc>
                          <a:spcPct val="150000"/>
                        </a:lnSpc>
                        <a:spcBef>
                          <a:spcPts val="0"/>
                        </a:spcBef>
                        <a:spcAft>
                          <a:spcPts val="0"/>
                        </a:spcAft>
                      </a:pP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89841">
                <a:tc>
                  <a:txBody>
                    <a:bodyPr/>
                    <a:lstStyle/>
                    <a:p>
                      <a:pPr marL="0" marR="0" algn="l">
                        <a:lnSpc>
                          <a:spcPct val="150000"/>
                        </a:lnSpc>
                        <a:spcBef>
                          <a:spcPts val="0"/>
                        </a:spcBef>
                        <a:spcAft>
                          <a:spcPts val="0"/>
                        </a:spcAft>
                      </a:pPr>
                      <a:r>
                        <a:rPr lang="en-ZA" sz="1500" dirty="0">
                          <a:effectLst/>
                        </a:rPr>
                        <a:t>Programme 3 – </a:t>
                      </a:r>
                      <a:r>
                        <a:rPr lang="en-ZA" sz="1500" dirty="0" smtClean="0">
                          <a:effectLst/>
                        </a:rPr>
                        <a:t>Rehabilitation</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500" dirty="0">
                          <a:solidFill>
                            <a:schemeClr val="bg2">
                              <a:lumMod val="60000"/>
                              <a:lumOff val="40000"/>
                            </a:schemeClr>
                          </a:solidFill>
                          <a:effectLst/>
                        </a:rPr>
                        <a:t>Adverse</a:t>
                      </a:r>
                      <a:endParaRPr lang="en-US" sz="15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effectLst/>
                        </a:rPr>
                        <a:t>Unqualified </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31" rtl="0" eaLnBrk="1" fontAlgn="auto" latinLnBrk="0" hangingPunct="1">
                        <a:lnSpc>
                          <a:spcPct val="15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000000"/>
                          </a:solidFill>
                          <a:effectLst/>
                          <a:uLnTx/>
                          <a:uFillTx/>
                          <a:latin typeface="+mn-lt"/>
                          <a:ea typeface="+mn-ea"/>
                          <a:cs typeface="+mn-cs"/>
                        </a:rPr>
                        <a:t>Not audited </a:t>
                      </a:r>
                      <a:endParaRPr kumimoji="0" lang="en-US" sz="15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0" marR="0" algn="just">
                        <a:lnSpc>
                          <a:spcPct val="150000"/>
                        </a:lnSpc>
                        <a:spcBef>
                          <a:spcPts val="0"/>
                        </a:spcBef>
                        <a:spcAft>
                          <a:spcPts val="0"/>
                        </a:spcAft>
                      </a:pP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ZA" sz="1500" dirty="0">
                          <a:solidFill>
                            <a:schemeClr val="bg2">
                              <a:lumMod val="60000"/>
                              <a:lumOff val="40000"/>
                            </a:schemeClr>
                          </a:solidFill>
                          <a:effectLst/>
                        </a:rPr>
                        <a:t>Qualified </a:t>
                      </a:r>
                      <a:endParaRPr lang="en-US" sz="15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effectLst/>
                        </a:rPr>
                        <a:t>Unqualified</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31" rtl="0" eaLnBrk="1" fontAlgn="auto" latinLnBrk="0" hangingPunct="1">
                        <a:lnSpc>
                          <a:spcPct val="15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000000"/>
                          </a:solidFill>
                          <a:effectLst/>
                          <a:uLnTx/>
                          <a:uFillTx/>
                          <a:latin typeface="+mn-lt"/>
                          <a:ea typeface="+mn-ea"/>
                          <a:cs typeface="+mn-cs"/>
                        </a:rPr>
                        <a:t>Not audited </a:t>
                      </a:r>
                      <a:endParaRPr kumimoji="0" lang="en-US" sz="15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0" marR="0" algn="just">
                        <a:lnSpc>
                          <a:spcPct val="150000"/>
                        </a:lnSpc>
                        <a:spcBef>
                          <a:spcPts val="0"/>
                        </a:spcBef>
                        <a:spcAft>
                          <a:spcPts val="0"/>
                        </a:spcAft>
                      </a:pP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789841">
                <a:tc>
                  <a:txBody>
                    <a:bodyPr/>
                    <a:lstStyle/>
                    <a:p>
                      <a:pPr marL="0" marR="0" algn="l">
                        <a:lnSpc>
                          <a:spcPct val="150000"/>
                        </a:lnSpc>
                        <a:spcBef>
                          <a:spcPts val="0"/>
                        </a:spcBef>
                        <a:spcAft>
                          <a:spcPts val="0"/>
                        </a:spcAft>
                      </a:pPr>
                      <a:r>
                        <a:rPr lang="en-ZA" sz="1500" dirty="0">
                          <a:effectLst/>
                        </a:rPr>
                        <a:t>Programme 4 – Care</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500" dirty="0">
                          <a:solidFill>
                            <a:schemeClr val="bg2">
                              <a:lumMod val="60000"/>
                              <a:lumOff val="40000"/>
                            </a:schemeClr>
                          </a:solidFill>
                          <a:effectLst/>
                        </a:rPr>
                        <a:t>Adverse</a:t>
                      </a:r>
                      <a:endParaRPr lang="en-US" sz="15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effectLst/>
                        </a:rPr>
                        <a:t>Unqualified</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31" rtl="0" eaLnBrk="1" fontAlgn="auto" latinLnBrk="0" hangingPunct="1">
                        <a:lnSpc>
                          <a:spcPct val="15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000000"/>
                          </a:solidFill>
                          <a:effectLst/>
                          <a:uLnTx/>
                          <a:uFillTx/>
                          <a:latin typeface="+mn-lt"/>
                          <a:ea typeface="+mn-ea"/>
                          <a:cs typeface="+mn-cs"/>
                        </a:rPr>
                        <a:t>Not audited </a:t>
                      </a:r>
                      <a:endParaRPr kumimoji="0" lang="en-US" sz="15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0" marR="0" algn="just">
                        <a:lnSpc>
                          <a:spcPct val="150000"/>
                        </a:lnSpc>
                        <a:spcBef>
                          <a:spcPts val="0"/>
                        </a:spcBef>
                        <a:spcAft>
                          <a:spcPts val="0"/>
                        </a:spcAft>
                      </a:pP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ZA" sz="1500" dirty="0">
                          <a:solidFill>
                            <a:schemeClr val="bg2">
                              <a:lumMod val="60000"/>
                              <a:lumOff val="40000"/>
                            </a:schemeClr>
                          </a:solidFill>
                          <a:effectLst/>
                        </a:rPr>
                        <a:t>Adverse</a:t>
                      </a:r>
                      <a:endParaRPr lang="en-US" sz="15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effectLst/>
                        </a:rPr>
                        <a:t>Unqualified</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31" rtl="0" eaLnBrk="1" fontAlgn="auto" latinLnBrk="0" hangingPunct="1">
                        <a:lnSpc>
                          <a:spcPct val="15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000000"/>
                          </a:solidFill>
                          <a:effectLst/>
                          <a:uLnTx/>
                          <a:uFillTx/>
                          <a:latin typeface="+mn-lt"/>
                          <a:ea typeface="+mn-ea"/>
                          <a:cs typeface="+mn-cs"/>
                        </a:rPr>
                        <a:t>Not audited </a:t>
                      </a:r>
                      <a:endParaRPr kumimoji="0" lang="en-US" sz="15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0" marR="0" algn="just">
                        <a:lnSpc>
                          <a:spcPct val="150000"/>
                        </a:lnSpc>
                        <a:spcBef>
                          <a:spcPts val="0"/>
                        </a:spcBef>
                        <a:spcAft>
                          <a:spcPts val="0"/>
                        </a:spcAft>
                      </a:pP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1142272">
                <a:tc>
                  <a:txBody>
                    <a:bodyPr/>
                    <a:lstStyle/>
                    <a:p>
                      <a:pPr marL="0" marR="0" algn="l">
                        <a:lnSpc>
                          <a:spcPct val="150000"/>
                        </a:lnSpc>
                        <a:spcBef>
                          <a:spcPts val="0"/>
                        </a:spcBef>
                        <a:spcAft>
                          <a:spcPts val="0"/>
                        </a:spcAft>
                      </a:pPr>
                      <a:r>
                        <a:rPr lang="en-ZA" sz="1500" dirty="0">
                          <a:effectLst/>
                        </a:rPr>
                        <a:t>Programme 5 – Social Reintegration</a:t>
                      </a:r>
                      <a:endParaRPr lang="en-US" sz="15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500" dirty="0">
                          <a:solidFill>
                            <a:schemeClr val="tx1"/>
                          </a:solidFill>
                          <a:effectLst/>
                        </a:rPr>
                        <a:t>Not audited </a:t>
                      </a:r>
                      <a:endParaRPr lang="en-US" sz="15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ZA" sz="1500" dirty="0">
                          <a:solidFill>
                            <a:schemeClr val="tx1"/>
                          </a:solidFill>
                          <a:effectLst/>
                        </a:rPr>
                        <a:t>Unqualified</a:t>
                      </a:r>
                      <a:endParaRPr lang="en-US" sz="15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31" rtl="0" eaLnBrk="1" fontAlgn="auto" latinLnBrk="0" hangingPunct="1">
                        <a:lnSpc>
                          <a:spcPct val="15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000000"/>
                          </a:solidFill>
                          <a:effectLst/>
                          <a:uLnTx/>
                          <a:uFillTx/>
                          <a:latin typeface="+mn-lt"/>
                          <a:ea typeface="+mn-ea"/>
                          <a:cs typeface="+mn-cs"/>
                        </a:rPr>
                        <a:t>Unqualified</a:t>
                      </a:r>
                      <a:endParaRPr kumimoji="0" lang="en-US" sz="15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0" marR="0" algn="just">
                        <a:lnSpc>
                          <a:spcPct val="150000"/>
                        </a:lnSpc>
                        <a:spcBef>
                          <a:spcPts val="0"/>
                        </a:spcBef>
                        <a:spcAft>
                          <a:spcPts val="0"/>
                        </a:spcAft>
                      </a:pPr>
                      <a:endParaRPr lang="en-US" sz="15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500" dirty="0">
                          <a:solidFill>
                            <a:schemeClr val="tx1"/>
                          </a:solidFill>
                          <a:effectLst/>
                        </a:rPr>
                        <a:t>Not audited</a:t>
                      </a:r>
                      <a:endParaRPr lang="en-US" sz="15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just">
                        <a:lnSpc>
                          <a:spcPct val="150000"/>
                        </a:lnSpc>
                        <a:spcBef>
                          <a:spcPts val="0"/>
                        </a:spcBef>
                        <a:spcAft>
                          <a:spcPts val="0"/>
                        </a:spcAft>
                      </a:pPr>
                      <a:r>
                        <a:rPr lang="en-ZA" sz="1500" dirty="0">
                          <a:solidFill>
                            <a:schemeClr val="tx1"/>
                          </a:solidFill>
                          <a:effectLst/>
                        </a:rPr>
                        <a:t>Unqualified</a:t>
                      </a:r>
                      <a:endParaRPr lang="en-US" sz="15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31" rtl="0" eaLnBrk="1" fontAlgn="auto" latinLnBrk="0" hangingPunct="1">
                        <a:lnSpc>
                          <a:spcPct val="15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000000"/>
                          </a:solidFill>
                          <a:effectLst/>
                          <a:uLnTx/>
                          <a:uFillTx/>
                          <a:latin typeface="+mn-lt"/>
                          <a:ea typeface="+mn-ea"/>
                          <a:cs typeface="+mn-cs"/>
                        </a:rPr>
                        <a:t>Unqualified</a:t>
                      </a:r>
                      <a:endParaRPr kumimoji="0" lang="en-US" sz="1500" b="0" i="0" u="none" strike="noStrike" kern="1200" cap="none" spc="0" normalizeH="0" baseline="0" noProof="0" dirty="0" smtClean="0">
                        <a:ln>
                          <a:noFill/>
                        </a:ln>
                        <a:solidFill>
                          <a:srgbClr val="000000"/>
                        </a:solidFill>
                        <a:effectLst/>
                        <a:uLnTx/>
                        <a:uFillTx/>
                        <a:latin typeface="Calibri"/>
                        <a:ea typeface="Calibri"/>
                        <a:cs typeface="Times New Roman"/>
                      </a:endParaRPr>
                    </a:p>
                    <a:p>
                      <a:pPr marL="0" marR="0" algn="just">
                        <a:lnSpc>
                          <a:spcPct val="150000"/>
                        </a:lnSpc>
                        <a:spcBef>
                          <a:spcPts val="0"/>
                        </a:spcBef>
                        <a:spcAft>
                          <a:spcPts val="0"/>
                        </a:spcAft>
                      </a:pPr>
                      <a:endParaRPr lang="en-US" sz="15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le 1"/>
          <p:cNvSpPr txBox="1">
            <a:spLocks/>
          </p:cNvSpPr>
          <p:nvPr/>
        </p:nvSpPr>
        <p:spPr bwMode="auto">
          <a:xfrm>
            <a:off x="146909" y="545750"/>
            <a:ext cx="8864599" cy="33239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sz="2400" kern="0" dirty="0" smtClean="0"/>
              <a:t>SUMMARY OF FINDINGS 2015/16 TO </a:t>
            </a:r>
            <a:r>
              <a:rPr lang="en-US" sz="2400" dirty="0" smtClean="0"/>
              <a:t>2017/18</a:t>
            </a:r>
            <a:r>
              <a:rPr lang="en-US" sz="2400" kern="0" dirty="0" smtClean="0"/>
              <a:t> </a:t>
            </a:r>
            <a:endParaRPr lang="en-US" sz="2400" kern="0" dirty="0"/>
          </a:p>
        </p:txBody>
      </p:sp>
    </p:spTree>
    <p:extLst>
      <p:ext uri="{BB962C8B-B14F-4D97-AF65-F5344CB8AC3E}">
        <p14:creationId xmlns:p14="http://schemas.microsoft.com/office/powerpoint/2010/main" xmlns="" val="214278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1600200"/>
            <a:ext cx="8647112" cy="1731693"/>
          </a:xfrm>
          <a:solidFill>
            <a:schemeClr val="accent2"/>
          </a:solidFill>
        </p:spPr>
        <p:txBody>
          <a:bodyPr/>
          <a:lstStyle/>
          <a:p>
            <a:pPr marL="57150" lvl="0" indent="0" algn="ctr">
              <a:lnSpc>
                <a:spcPct val="150000"/>
              </a:lnSpc>
              <a:spcBef>
                <a:spcPct val="20000"/>
              </a:spcBef>
              <a:buClr>
                <a:srgbClr val="7D0900"/>
              </a:buClr>
              <a:buNone/>
              <a:defRPr/>
            </a:pPr>
            <a:r>
              <a:rPr kumimoji="1" lang="en-US" sz="4000" b="1" dirty="0" smtClean="0">
                <a:solidFill>
                  <a:schemeClr val="bg1"/>
                </a:solidFill>
                <a:latin typeface="Century Gothic" panose="020B0502020202020204" pitchFamily="34" charset="0"/>
                <a:cs typeface="Arial" panose="020B0604020202020204" pitchFamily="34" charset="0"/>
              </a:rPr>
              <a:t>DCS ANNUAL PERFORMANCE PER PROGRAMME  </a:t>
            </a:r>
            <a:r>
              <a:rPr kumimoji="1" lang="en-US" sz="4000" b="1" dirty="0" smtClean="0">
                <a:solidFill>
                  <a:schemeClr val="bg1"/>
                </a:solidFill>
                <a:latin typeface="Century Gothic" panose="020B0502020202020204" pitchFamily="34" charset="0"/>
                <a:cs typeface="Calibri" pitchFamily="34" charset="0"/>
              </a:rPr>
              <a:t>2017/18</a:t>
            </a:r>
            <a:endParaRPr lang="en-US" sz="4000" dirty="0">
              <a:solidFill>
                <a:schemeClr val="bg1"/>
              </a:solidFill>
            </a:endParaRPr>
          </a:p>
        </p:txBody>
      </p:sp>
    </p:spTree>
    <p:extLst>
      <p:ext uri="{BB962C8B-B14F-4D97-AF65-F5344CB8AC3E}">
        <p14:creationId xmlns:p14="http://schemas.microsoft.com/office/powerpoint/2010/main" xmlns="" val="3465112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145282829"/>
              </p:ext>
            </p:extLst>
          </p:nvPr>
        </p:nvGraphicFramePr>
        <p:xfrm>
          <a:off x="152401" y="1740630"/>
          <a:ext cx="8839197" cy="4718241"/>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gridCol w="2209798">
                  <a:extLst>
                    <a:ext uri="{9D8B030D-6E8A-4147-A177-3AD203B41FA5}">
                      <a16:colId xmlns:a16="http://schemas.microsoft.com/office/drawing/2014/main" xmlns="" val="20004"/>
                    </a:ext>
                  </a:extLst>
                </a:gridCol>
              </a:tblGrid>
              <a:tr h="1383570">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Performance 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Planned target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62106">
                <a:tc>
                  <a:txBody>
                    <a:bodyPr/>
                    <a:lstStyle/>
                    <a:p>
                      <a:pPr algn="l" fontAlgn="t"/>
                      <a:r>
                        <a:rPr lang="en-US" sz="1600" b="1" i="0" u="none" strike="noStrike" dirty="0">
                          <a:solidFill>
                            <a:srgbClr val="000000"/>
                          </a:solidFill>
                          <a:effectLst/>
                          <a:latin typeface="Calibri"/>
                        </a:rPr>
                        <a:t>Percentage of officials charged and found guilty of corrupt </a:t>
                      </a:r>
                      <a:r>
                        <a:rPr lang="en-US" sz="1600" b="1" i="0" u="none" strike="noStrike" dirty="0" smtClean="0">
                          <a:solidFill>
                            <a:srgbClr val="000000"/>
                          </a:solidFill>
                          <a:effectLst/>
                          <a:latin typeface="Calibri"/>
                        </a:rPr>
                        <a:t>activities </a:t>
                      </a:r>
                      <a:r>
                        <a:rPr lang="en-US" sz="1600" b="1" i="0" u="none" strike="noStrike" dirty="0">
                          <a:solidFill>
                            <a:srgbClr val="000000"/>
                          </a:solidFill>
                          <a:effectLst/>
                          <a:latin typeface="Calibri"/>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Arial" panose="020B0604020202020204" pitchFamily="34" charset="0"/>
                        </a:rPr>
                        <a:t>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Arial" panose="020B0604020202020204" pitchFamily="34" charset="0"/>
                        </a:rPr>
                        <a:t>(102/106)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600">
                          <a:effectLst/>
                          <a:latin typeface="Calibri" panose="020F0502020204030204" pitchFamily="34" charset="0"/>
                          <a:ea typeface="Calibri" panose="020F0502020204030204" pitchFamily="34" charset="0"/>
                          <a:cs typeface="Arial" panose="020B0604020202020204" pitchFamily="34"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'The target was achieved through proper analysis of investigation reports, consultation with witnesses, commitment and dedication.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58190">
                <a:tc>
                  <a:txBody>
                    <a:bodyPr/>
                    <a:lstStyle/>
                    <a:p>
                      <a:pPr algn="l" fontAlgn="t"/>
                      <a:r>
                        <a:rPr lang="en-US" sz="1600" b="1" i="0" u="none" strike="noStrike" dirty="0">
                          <a:solidFill>
                            <a:srgbClr val="000000"/>
                          </a:solidFill>
                          <a:effectLst/>
                          <a:latin typeface="Calibri"/>
                        </a:rPr>
                        <a:t>Percentage of </a:t>
                      </a:r>
                      <a:r>
                        <a:rPr lang="en-US" sz="1600" b="1" i="0" u="none" strike="noStrike" dirty="0" smtClean="0">
                          <a:solidFill>
                            <a:srgbClr val="000000"/>
                          </a:solidFill>
                          <a:effectLst/>
                          <a:latin typeface="Calibri"/>
                        </a:rPr>
                        <a:t>Integrated Communication and Marketing Strategy (ICMS) implemented</a:t>
                      </a:r>
                      <a:endParaRPr lang="en-US" sz="16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(558/558)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(558/558)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none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44486" y="457201"/>
            <a:ext cx="8647112" cy="581698"/>
          </a:xfrm>
        </p:spPr>
        <p:txBody>
          <a:bodyPr/>
          <a:lstStyle/>
          <a:p>
            <a:pPr lvl="0" algn="ctr"/>
            <a:r>
              <a:rPr lang="en-US" sz="2800" kern="1200" dirty="0">
                <a:solidFill>
                  <a:srgbClr val="FF0000"/>
                </a:solidFill>
              </a:rPr>
              <a:t>PROGRAMME 1: ADMINISTRATION </a:t>
            </a:r>
            <a:r>
              <a:rPr lang="en-US" sz="1400" kern="1200" dirty="0">
                <a:solidFill>
                  <a:srgbClr val="FF0000"/>
                </a:solidFill>
              </a:rPr>
              <a:t/>
            </a:r>
            <a:br>
              <a:rPr lang="en-US" sz="1400" kern="1200" dirty="0">
                <a:solidFill>
                  <a:srgbClr val="FF0000"/>
                </a:solidFill>
              </a:rPr>
            </a:br>
            <a:endParaRPr lang="en-US" sz="1400" dirty="0"/>
          </a:p>
        </p:txBody>
      </p:sp>
      <p:sp>
        <p:nvSpPr>
          <p:cNvPr id="6" name="Rectangle 5"/>
          <p:cNvSpPr/>
          <p:nvPr/>
        </p:nvSpPr>
        <p:spPr>
          <a:xfrm>
            <a:off x="533400" y="914400"/>
            <a:ext cx="7413812" cy="701731"/>
          </a:xfrm>
          <a:prstGeom prst="rect">
            <a:avLst/>
          </a:prstGeom>
        </p:spPr>
        <p:txBody>
          <a:bodyPr wrap="square">
            <a:spAutoFit/>
          </a:bodyPr>
          <a:lstStyle/>
          <a:p>
            <a:pPr algn="ctr" eaLnBrk="0" hangingPunct="0">
              <a:lnSpc>
                <a:spcPct val="90000"/>
              </a:lnSpc>
              <a:spcBef>
                <a:spcPct val="90000"/>
              </a:spcBef>
              <a:buClr>
                <a:srgbClr val="7D0900"/>
              </a:buClr>
            </a:pPr>
            <a:r>
              <a:rPr lang="en-US" sz="4400" b="1" kern="0" dirty="0" smtClean="0">
                <a:solidFill>
                  <a:srgbClr val="000000"/>
                </a:solidFill>
                <a:effectLst>
                  <a:outerShdw blurRad="38100" dist="38100" dir="2700000" algn="tl">
                    <a:srgbClr val="000000">
                      <a:alpha val="43137"/>
                    </a:srgbClr>
                  </a:outerShdw>
                </a:effectLst>
                <a:latin typeface="Arial"/>
                <a:cs typeface="Arial"/>
              </a:rPr>
              <a:t>Management </a:t>
            </a:r>
            <a:endParaRPr lang="en-US" sz="4400" b="1" kern="0" dirty="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xmlns="" val="8726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450673200"/>
              </p:ext>
            </p:extLst>
          </p:nvPr>
        </p:nvGraphicFramePr>
        <p:xfrm>
          <a:off x="154329" y="1445495"/>
          <a:ext cx="8839198" cy="5310068"/>
        </p:xfrm>
        <a:graphic>
          <a:graphicData uri="http://schemas.openxmlformats.org/drawingml/2006/table">
            <a:tbl>
              <a:tblPr firstRow="1" bandRow="1">
                <a:tableStyleId>{5C22544A-7EE6-4342-B048-85BDC9FD1C3A}</a:tableStyleId>
              </a:tblPr>
              <a:tblGrid>
                <a:gridCol w="1647986">
                  <a:extLst>
                    <a:ext uri="{9D8B030D-6E8A-4147-A177-3AD203B41FA5}">
                      <a16:colId xmlns:a16="http://schemas.microsoft.com/office/drawing/2014/main" xmlns="" val="20000"/>
                    </a:ext>
                  </a:extLst>
                </a:gridCol>
                <a:gridCol w="1498169">
                  <a:extLst>
                    <a:ext uri="{9D8B030D-6E8A-4147-A177-3AD203B41FA5}">
                      <a16:colId xmlns:a16="http://schemas.microsoft.com/office/drawing/2014/main" xmlns="" val="20001"/>
                    </a:ext>
                  </a:extLst>
                </a:gridCol>
                <a:gridCol w="1423261">
                  <a:extLst>
                    <a:ext uri="{9D8B030D-6E8A-4147-A177-3AD203B41FA5}">
                      <a16:colId xmlns:a16="http://schemas.microsoft.com/office/drawing/2014/main" xmlns="" val="20002"/>
                    </a:ext>
                  </a:extLst>
                </a:gridCol>
                <a:gridCol w="1573078">
                  <a:extLst>
                    <a:ext uri="{9D8B030D-6E8A-4147-A177-3AD203B41FA5}">
                      <a16:colId xmlns:a16="http://schemas.microsoft.com/office/drawing/2014/main" xmlns="" val="20003"/>
                    </a:ext>
                  </a:extLst>
                </a:gridCol>
                <a:gridCol w="2696704">
                  <a:extLst>
                    <a:ext uri="{9D8B030D-6E8A-4147-A177-3AD203B41FA5}">
                      <a16:colId xmlns:a16="http://schemas.microsoft.com/office/drawing/2014/main" xmlns="" val="20004"/>
                    </a:ext>
                  </a:extLst>
                </a:gridCol>
              </a:tblGrid>
              <a:tr h="1563469">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Performance 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532989">
                <a:tc>
                  <a:txBody>
                    <a:bodyPr/>
                    <a:lstStyle/>
                    <a:p>
                      <a:pPr marL="0" algn="l" defTabSz="914331" rtl="0" eaLnBrk="1" fontAlgn="t" latinLnBrk="0" hangingPunct="1"/>
                      <a:r>
                        <a:rPr lang="en-US" sz="1600" b="1" i="0" u="none" strike="noStrike" kern="1200" dirty="0">
                          <a:solidFill>
                            <a:srgbClr val="000000"/>
                          </a:solidFill>
                          <a:effectLst/>
                          <a:latin typeface="Calibri"/>
                          <a:ea typeface="+mn-ea"/>
                          <a:cs typeface="+mn-cs"/>
                        </a:rPr>
                        <a:t>Percentage of funded posts filled per financial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90%                                                          (37 805/41 994)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(39 296/41 462)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600" dirty="0">
                          <a:effectLst/>
                          <a:latin typeface="Calibri" panose="020F0502020204030204" pitchFamily="34" charset="0"/>
                          <a:ea typeface="Calibri" panose="020F0502020204030204" pitchFamily="34" charset="0"/>
                          <a:cs typeface="Arial" panose="020B0604020202020204" pitchFamily="34"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'The filling of vacant funded positions and the abolishment of posts as a result of the reduction of the baseline by National Treasury.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58190">
                <a:tc>
                  <a:txBody>
                    <a:bodyPr/>
                    <a:lstStyle/>
                    <a:p>
                      <a:pPr marL="0" algn="l" defTabSz="914331" rtl="0" eaLnBrk="1" fontAlgn="t" latinLnBrk="0" hangingPunct="1"/>
                      <a:r>
                        <a:rPr lang="en-US" sz="1600" b="1" i="0" u="none" strike="noStrike" kern="1200" dirty="0">
                          <a:solidFill>
                            <a:srgbClr val="000000"/>
                          </a:solidFill>
                          <a:effectLst/>
                          <a:latin typeface="Calibri"/>
                          <a:ea typeface="+mn-ea"/>
                          <a:cs typeface="+mn-cs"/>
                        </a:rPr>
                        <a:t>Number of </a:t>
                      </a:r>
                      <a:r>
                        <a:rPr lang="en-US" sz="1600" b="1" i="0" u="none" strike="noStrike" kern="1200" dirty="0" smtClean="0">
                          <a:solidFill>
                            <a:srgbClr val="000000"/>
                          </a:solidFill>
                          <a:effectLst/>
                          <a:latin typeface="Calibri"/>
                          <a:ea typeface="+mn-ea"/>
                          <a:cs typeface="+mn-cs"/>
                        </a:rPr>
                        <a:t>officials </a:t>
                      </a:r>
                      <a:r>
                        <a:rPr lang="en-US" sz="1600" b="1" i="0" u="none" strike="noStrike" kern="1200" dirty="0">
                          <a:solidFill>
                            <a:srgbClr val="000000"/>
                          </a:solidFill>
                          <a:effectLst/>
                          <a:latin typeface="Calibri"/>
                          <a:ea typeface="+mn-ea"/>
                          <a:cs typeface="+mn-cs"/>
                        </a:rPr>
                        <a:t>trained in line with the workplace skills plan (WSP).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21 000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32 388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11 388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Demand for training exceeded the planned target.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88720">
                <a:tc>
                  <a:txBody>
                    <a:bodyPr/>
                    <a:lstStyle/>
                    <a:p>
                      <a:pPr marL="0" algn="l" defTabSz="914331" rtl="0" eaLnBrk="1" fontAlgn="t" latinLnBrk="0" hangingPunct="1"/>
                      <a:r>
                        <a:rPr lang="en-US" sz="1600" b="1" i="0" u="none" strike="noStrike" kern="1200" dirty="0">
                          <a:solidFill>
                            <a:srgbClr val="000000"/>
                          </a:solidFill>
                          <a:effectLst/>
                          <a:latin typeface="Calibri"/>
                          <a:ea typeface="+mn-ea"/>
                          <a:cs typeface="+mn-cs"/>
                        </a:rPr>
                        <a:t>Percentage of management areas where IEHW programme is rolled out.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100%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 ( 6/6)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117%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Rolling out of programme at Head Office was also done during May 2017 and there was no financial cost involved.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Title 3"/>
          <p:cNvSpPr>
            <a:spLocks noGrp="1"/>
          </p:cNvSpPr>
          <p:nvPr>
            <p:ph type="title"/>
          </p:nvPr>
        </p:nvSpPr>
        <p:spPr>
          <a:xfrm>
            <a:off x="344486" y="434052"/>
            <a:ext cx="8647112" cy="581698"/>
          </a:xfrm>
        </p:spPr>
        <p:txBody>
          <a:bodyPr/>
          <a:lstStyle/>
          <a:p>
            <a:pPr lvl="0" algn="ctr"/>
            <a:r>
              <a:rPr lang="en-US" sz="2800" kern="1200" dirty="0">
                <a:solidFill>
                  <a:srgbClr val="FF0000"/>
                </a:solidFill>
              </a:rPr>
              <a:t>PROGRAMME 1: ADMINISTRATION </a:t>
            </a:r>
            <a:r>
              <a:rPr lang="en-US" sz="1400" kern="1200" dirty="0">
                <a:solidFill>
                  <a:srgbClr val="FF0000"/>
                </a:solidFill>
              </a:rPr>
              <a:t/>
            </a:r>
            <a:br>
              <a:rPr lang="en-US" sz="1400" kern="1200" dirty="0">
                <a:solidFill>
                  <a:srgbClr val="FF0000"/>
                </a:solidFill>
              </a:rPr>
            </a:br>
            <a:endParaRPr lang="en-US" sz="1400" dirty="0"/>
          </a:p>
        </p:txBody>
      </p:sp>
      <p:sp>
        <p:nvSpPr>
          <p:cNvPr id="5" name="Rectangle 4"/>
          <p:cNvSpPr/>
          <p:nvPr/>
        </p:nvSpPr>
        <p:spPr>
          <a:xfrm>
            <a:off x="457200" y="863797"/>
            <a:ext cx="7032812"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effectLst>
                  <a:outerShdw blurRad="38100" dist="38100" dir="2700000" algn="tl">
                    <a:srgbClr val="000000">
                      <a:alpha val="43137"/>
                    </a:srgbClr>
                  </a:outerShdw>
                </a:effectLst>
                <a:latin typeface="Arial"/>
                <a:cs typeface="Arial"/>
              </a:rPr>
              <a:t>Human Resources </a:t>
            </a:r>
            <a:endParaRPr lang="en-US" sz="4000" b="1" kern="0" dirty="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xmlns="" val="2038983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6505" y="381965"/>
            <a:ext cx="8680449" cy="485518"/>
          </a:xfrm>
        </p:spPr>
        <p:txBody>
          <a:bodyPr/>
          <a:lstStyle/>
          <a:p>
            <a:pPr marL="0" lvl="0" indent="0" algn="ctr" defTabSz="914331" eaLnBrk="1" fontAlgn="auto" hangingPunct="1">
              <a:lnSpc>
                <a:spcPct val="150000"/>
              </a:lnSpc>
              <a:spcBef>
                <a:spcPts val="0"/>
              </a:spcBef>
              <a:spcAft>
                <a:spcPts val="0"/>
              </a:spcAft>
              <a:buClrTx/>
              <a:buNone/>
              <a:defRPr/>
            </a:pPr>
            <a:r>
              <a:rPr lang="en-US" sz="2400" b="1" kern="1200" dirty="0">
                <a:solidFill>
                  <a:srgbClr val="FF0000"/>
                </a:solidFill>
              </a:rPr>
              <a:t>PROGRAMME 1: ADMINISTRATION </a:t>
            </a:r>
          </a:p>
        </p:txBody>
      </p:sp>
      <p:graphicFrame>
        <p:nvGraphicFramePr>
          <p:cNvPr id="4" name="Table 3"/>
          <p:cNvGraphicFramePr>
            <a:graphicFrameLocks noGrp="1"/>
          </p:cNvGraphicFramePr>
          <p:nvPr>
            <p:extLst>
              <p:ext uri="{D42A27DB-BD31-4B8C-83A1-F6EECF244321}">
                <p14:modId xmlns:p14="http://schemas.microsoft.com/office/powerpoint/2010/main" xmlns="" val="127287996"/>
              </p:ext>
            </p:extLst>
          </p:nvPr>
        </p:nvGraphicFramePr>
        <p:xfrm>
          <a:off x="92405" y="1514539"/>
          <a:ext cx="8899195" cy="5314696"/>
        </p:xfrm>
        <a:graphic>
          <a:graphicData uri="http://schemas.openxmlformats.org/drawingml/2006/table">
            <a:tbl>
              <a:tblPr firstRow="1" bandRow="1">
                <a:tableStyleId>{5C22544A-7EE6-4342-B048-85BDC9FD1C3A}</a:tableStyleId>
              </a:tblPr>
              <a:tblGrid>
                <a:gridCol w="1221985">
                  <a:extLst>
                    <a:ext uri="{9D8B030D-6E8A-4147-A177-3AD203B41FA5}">
                      <a16:colId xmlns:a16="http://schemas.microsoft.com/office/drawing/2014/main" xmlns="" val="20000"/>
                    </a:ext>
                  </a:extLst>
                </a:gridCol>
                <a:gridCol w="1008119">
                  <a:extLst>
                    <a:ext uri="{9D8B030D-6E8A-4147-A177-3AD203B41FA5}">
                      <a16:colId xmlns:a16="http://schemas.microsoft.com/office/drawing/2014/main" xmlns="" val="20001"/>
                    </a:ext>
                  </a:extLst>
                </a:gridCol>
                <a:gridCol w="1868491">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gridCol w="3048000">
                  <a:extLst>
                    <a:ext uri="{9D8B030D-6E8A-4147-A177-3AD203B41FA5}">
                      <a16:colId xmlns:a16="http://schemas.microsoft.com/office/drawing/2014/main" xmlns="" val="20004"/>
                    </a:ext>
                  </a:extLst>
                </a:gridCol>
              </a:tblGrid>
              <a:tr h="824359">
                <a:tc>
                  <a:txBody>
                    <a:bodyPr/>
                    <a:lstStyle/>
                    <a:p>
                      <a:pPr marL="0" algn="l" defTabSz="914331" rtl="0" eaLnBrk="1" fontAlgn="t" latinLnBrk="0" hangingPunct="1"/>
                      <a:r>
                        <a:rPr lang="en-US" sz="1400" b="1" i="0" u="none" strike="noStrike" kern="1200" dirty="0" smtClean="0">
                          <a:solidFill>
                            <a:schemeClr val="bg1"/>
                          </a:solidFill>
                          <a:effectLst/>
                          <a:latin typeface="Calibri" panose="020F0502020204030204" pitchFamily="34" charset="0"/>
                          <a:ea typeface="+mn-ea"/>
                          <a:cs typeface="+mn-cs"/>
                        </a:rPr>
                        <a:t>Performance Indicator</a:t>
                      </a:r>
                      <a:endParaRPr lang="en-US" sz="1400" b="1" i="0" u="none" strike="noStrike" kern="1200" dirty="0">
                        <a:solidFill>
                          <a:schemeClr val="bg1"/>
                        </a:solidFill>
                        <a:effectLst/>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4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400" b="1">
                          <a:effectLst/>
                          <a:latin typeface="Calibri" panose="020F0502020204030204" pitchFamily="34" charset="0"/>
                          <a:ea typeface="Calibri" panose="020F0502020204030204" pitchFamily="34" charset="0"/>
                          <a:cs typeface="Arial" panose="020B0604020202020204" pitchFamily="34" charset="0"/>
                        </a:rPr>
                        <a:t>2017/2018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b="1" dirty="0">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42805">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Percentage of allocated budget spent per year.</a:t>
                      </a:r>
                    </a:p>
                    <a:p>
                      <a:pPr algn="l" fontAlgn="t"/>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99.75%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99.62% (R22,727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billion / R22, 814 billion) resulting in 0.38%  (R87 million/R22,814 billion) under spending.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600" dirty="0">
                          <a:effectLst/>
                          <a:latin typeface="Calibri" panose="020F0502020204030204" pitchFamily="34" charset="0"/>
                          <a:ea typeface="Calibri" panose="020F0502020204030204" pitchFamily="34" charset="0"/>
                          <a:cs typeface="Arial" panose="020B0604020202020204" pitchFamily="34" charset="0"/>
                        </a:rPr>
                        <a:t>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Compensation of Employees</a:t>
                      </a:r>
                      <a:r>
                        <a:rPr lang="en-US" sz="1600" dirty="0">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Persal reported a funded permanent establishment </a:t>
                      </a:r>
                      <a:r>
                        <a:rPr lang="en-US" sz="1600" dirty="0" smtClean="0">
                          <a:effectLst/>
                          <a:latin typeface="Calibri" panose="020F0502020204030204" pitchFamily="34" charset="0"/>
                          <a:ea typeface="Times New Roman" panose="02020603050405020304" pitchFamily="18" charset="0"/>
                          <a:cs typeface="Arial" panose="020B0604020202020204" pitchFamily="34" charset="0"/>
                        </a:rPr>
                        <a:t>comprising 41 994 posts, of which </a:t>
                      </a:r>
                      <a:r>
                        <a:rPr lang="en-US" sz="1600" dirty="0">
                          <a:effectLst/>
                          <a:latin typeface="Calibri" panose="020F0502020204030204" pitchFamily="34" charset="0"/>
                          <a:ea typeface="Times New Roman" panose="02020603050405020304" pitchFamily="18" charset="0"/>
                          <a:cs typeface="Arial" panose="020B0604020202020204" pitchFamily="34" charset="0"/>
                        </a:rPr>
                        <a:t>39 276 are funded filled posts, 232 posts are filled additional to the funded establishment, mostly on entry level, resulting in a total </a:t>
                      </a:r>
                      <a:r>
                        <a:rPr lang="en-US" sz="1600" dirty="0" smtClean="0">
                          <a:effectLst/>
                          <a:latin typeface="Calibri" panose="020F0502020204030204" pitchFamily="34" charset="0"/>
                          <a:ea typeface="Times New Roman" panose="02020603050405020304" pitchFamily="18" charset="0"/>
                          <a:cs typeface="Arial" panose="020B0604020202020204" pitchFamily="34" charset="0"/>
                        </a:rPr>
                        <a:t>persal </a:t>
                      </a:r>
                      <a:r>
                        <a:rPr lang="en-US" sz="1600" dirty="0">
                          <a:effectLst/>
                          <a:latin typeface="Calibri" panose="020F0502020204030204" pitchFamily="34" charset="0"/>
                          <a:ea typeface="Times New Roman" panose="02020603050405020304" pitchFamily="18" charset="0"/>
                          <a:cs typeface="Arial" panose="020B0604020202020204" pitchFamily="34" charset="0"/>
                        </a:rPr>
                        <a:t>head count of 39 508, but leaving 2 718 vacant funded posts (6.00%).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838200">
                <a:tc>
                  <a:txBody>
                    <a:bodyPr/>
                    <a:lstStyle/>
                    <a:p>
                      <a:pPr algn="l" fontAlgn="t"/>
                      <a:r>
                        <a:rPr lang="en-US" sz="1600" b="1" i="0" u="none" strike="noStrike" dirty="0" smtClean="0">
                          <a:solidFill>
                            <a:srgbClr val="000000"/>
                          </a:solidFill>
                          <a:effectLst/>
                          <a:latin typeface="Calibri" panose="020F0502020204030204" pitchFamily="34" charset="0"/>
                        </a:rPr>
                        <a:t>No audit </a:t>
                      </a:r>
                      <a:r>
                        <a:rPr lang="en-US" sz="1600" b="1" i="0" u="none" strike="noStrike" dirty="0">
                          <a:solidFill>
                            <a:srgbClr val="000000"/>
                          </a:solidFill>
                          <a:effectLst/>
                          <a:latin typeface="Calibri" panose="020F0502020204030204" pitchFamily="34" charset="0"/>
                        </a:rPr>
                        <a:t>qualifications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No audit qualification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One audit qualification relating to contractual commitments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audit qualification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department did not comply with contractual commitments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bl>
          </a:graphicData>
        </a:graphic>
      </p:graphicFrame>
      <p:sp>
        <p:nvSpPr>
          <p:cNvPr id="2" name="Rectangle 1"/>
          <p:cNvSpPr/>
          <p:nvPr/>
        </p:nvSpPr>
        <p:spPr>
          <a:xfrm>
            <a:off x="2819400" y="812808"/>
            <a:ext cx="3133316" cy="701731"/>
          </a:xfrm>
          <a:prstGeom prst="rect">
            <a:avLst/>
          </a:prstGeom>
        </p:spPr>
        <p:txBody>
          <a:bodyPr wrap="square">
            <a:spAutoFit/>
          </a:bodyPr>
          <a:lstStyle/>
          <a:p>
            <a:pPr algn="ctr" eaLnBrk="0" hangingPunct="0">
              <a:lnSpc>
                <a:spcPct val="90000"/>
              </a:lnSpc>
              <a:spcBef>
                <a:spcPct val="90000"/>
              </a:spcBef>
              <a:buClr>
                <a:srgbClr val="7D0900"/>
              </a:buClr>
            </a:pPr>
            <a:r>
              <a:rPr lang="en-US" sz="4400" b="1" kern="0" dirty="0">
                <a:solidFill>
                  <a:srgbClr val="000000"/>
                </a:solidFill>
                <a:effectLst>
                  <a:outerShdw blurRad="38100" dist="38100" dir="2700000" algn="tl">
                    <a:srgbClr val="000000">
                      <a:alpha val="43137"/>
                    </a:srgbClr>
                  </a:outerShdw>
                </a:effectLst>
                <a:latin typeface="Arial"/>
                <a:cs typeface="Arial"/>
              </a:rPr>
              <a:t>Finance</a:t>
            </a:r>
            <a:r>
              <a:rPr lang="en-US" sz="4400" kern="0" dirty="0">
                <a:solidFill>
                  <a:srgbClr val="000000"/>
                </a:solidFill>
                <a:effectLst>
                  <a:outerShdw blurRad="38100" dist="38100" dir="2700000" algn="tl">
                    <a:srgbClr val="000000">
                      <a:alpha val="43137"/>
                    </a:srgbClr>
                  </a:outerShdw>
                </a:effectLst>
                <a:latin typeface="Arial"/>
                <a:cs typeface="Arial"/>
              </a:rPr>
              <a:t> </a:t>
            </a:r>
          </a:p>
        </p:txBody>
      </p:sp>
    </p:spTree>
    <p:extLst>
      <p:ext uri="{BB962C8B-B14F-4D97-AF65-F5344CB8AC3E}">
        <p14:creationId xmlns:p14="http://schemas.microsoft.com/office/powerpoint/2010/main" xmlns="" val="160070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232473249"/>
              </p:ext>
            </p:extLst>
          </p:nvPr>
        </p:nvGraphicFramePr>
        <p:xfrm>
          <a:off x="152400" y="1463939"/>
          <a:ext cx="8816167" cy="5105771"/>
        </p:xfrm>
        <a:graphic>
          <a:graphicData uri="http://schemas.openxmlformats.org/drawingml/2006/table">
            <a:tbl>
              <a:tblPr firstRow="1" bandRow="1">
                <a:tableStyleId>{5C22544A-7EE6-4342-B048-85BDC9FD1C3A}</a:tableStyleId>
              </a:tblPr>
              <a:tblGrid>
                <a:gridCol w="2109970">
                  <a:extLst>
                    <a:ext uri="{9D8B030D-6E8A-4147-A177-3AD203B41FA5}">
                      <a16:colId xmlns:a16="http://schemas.microsoft.com/office/drawing/2014/main" xmlns="" val="20000"/>
                    </a:ext>
                  </a:extLst>
                </a:gridCol>
                <a:gridCol w="1624771">
                  <a:extLst>
                    <a:ext uri="{9D8B030D-6E8A-4147-A177-3AD203B41FA5}">
                      <a16:colId xmlns:a16="http://schemas.microsoft.com/office/drawing/2014/main" xmlns="" val="20001"/>
                    </a:ext>
                  </a:extLst>
                </a:gridCol>
                <a:gridCol w="1315291">
                  <a:extLst>
                    <a:ext uri="{9D8B030D-6E8A-4147-A177-3AD203B41FA5}">
                      <a16:colId xmlns:a16="http://schemas.microsoft.com/office/drawing/2014/main" xmlns="" val="20002"/>
                    </a:ext>
                  </a:extLst>
                </a:gridCol>
                <a:gridCol w="2087381">
                  <a:extLst>
                    <a:ext uri="{9D8B030D-6E8A-4147-A177-3AD203B41FA5}">
                      <a16:colId xmlns:a16="http://schemas.microsoft.com/office/drawing/2014/main" xmlns="" val="20003"/>
                    </a:ext>
                  </a:extLst>
                </a:gridCol>
                <a:gridCol w="1678754">
                  <a:extLst>
                    <a:ext uri="{9D8B030D-6E8A-4147-A177-3AD203B41FA5}">
                      <a16:colId xmlns:a16="http://schemas.microsoft.com/office/drawing/2014/main" xmlns="" val="20004"/>
                    </a:ext>
                  </a:extLst>
                </a:gridCol>
              </a:tblGrid>
              <a:tr h="602147">
                <a:tc>
                  <a:txBody>
                    <a:bodyPr/>
                    <a:lstStyle/>
                    <a:p>
                      <a:pPr marL="0" algn="l" defTabSz="914331" rtl="0" eaLnBrk="1" fontAlgn="t" latinLnBrk="0" hangingPunct="1"/>
                      <a:r>
                        <a:rPr lang="en-US" sz="1600" b="1" i="0" u="none" strike="noStrike" kern="1200" dirty="0" smtClean="0">
                          <a:solidFill>
                            <a:schemeClr val="bg1"/>
                          </a:solidFill>
                          <a:effectLst/>
                          <a:latin typeface="Calibri" panose="020F0502020204030204" pitchFamily="34" charset="0"/>
                          <a:ea typeface="+mn-ea"/>
                          <a:cs typeface="+mn-cs"/>
                        </a:rPr>
                        <a:t>Performance Indicator</a:t>
                      </a:r>
                      <a:endParaRPr lang="en-US" sz="1600" b="1" i="0" u="none" strike="noStrike" kern="1200" dirty="0">
                        <a:solidFill>
                          <a:schemeClr val="bg1"/>
                        </a:solidFill>
                        <a:effectLst/>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24397">
                <a:tc>
                  <a:txBody>
                    <a:bodyPr/>
                    <a:lstStyle/>
                    <a:p>
                      <a:pPr algn="l" fontAlgn="t"/>
                      <a:r>
                        <a:rPr lang="en-US" sz="1600" b="1" i="0" u="none" strike="noStrike" kern="1200" dirty="0">
                          <a:solidFill>
                            <a:srgbClr val="000000"/>
                          </a:solidFill>
                          <a:effectLst/>
                          <a:latin typeface="Calibri" panose="020F0502020204030204" pitchFamily="34" charset="0"/>
                          <a:ea typeface="+mn-ea"/>
                          <a:cs typeface="+mn-cs"/>
                        </a:rPr>
                        <a:t>Percentage of Integrated Inmate Management System (IIMS) modules for core business </a:t>
                      </a:r>
                      <a:r>
                        <a:rPr lang="en-US" sz="1600" b="1" i="0" u="none" strike="noStrike" kern="1200" dirty="0" smtClean="0">
                          <a:solidFill>
                            <a:srgbClr val="000000"/>
                          </a:solidFill>
                          <a:effectLst/>
                          <a:latin typeface="Calibri" panose="020F0502020204030204" pitchFamily="34" charset="0"/>
                          <a:ea typeface="+mn-ea"/>
                          <a:cs typeface="+mn-cs"/>
                        </a:rPr>
                        <a:t>processes </a:t>
                      </a:r>
                      <a:r>
                        <a:rPr lang="en-US" sz="1600" b="1" i="0" u="none" strike="noStrike" kern="1200" dirty="0">
                          <a:solidFill>
                            <a:srgbClr val="000000"/>
                          </a:solidFill>
                          <a:effectLst/>
                          <a:latin typeface="Calibri" panose="020F0502020204030204" pitchFamily="34" charset="0"/>
                          <a:ea typeface="+mn-ea"/>
                          <a:cs typeface="+mn-cs"/>
                        </a:rPr>
                        <a:t>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(8/9)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ZA" sz="1600" dirty="0">
                          <a:effectLst/>
                          <a:latin typeface="Calibri" panose="020F0502020204030204" pitchFamily="34" charset="0"/>
                          <a:ea typeface="Calibri" panose="020F0502020204030204" pitchFamily="34" charset="0"/>
                          <a:cs typeface="Arial" panose="020B0604020202020204" pitchFamily="34" charset="0"/>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600" dirty="0" smtClean="0">
                          <a:effectLst/>
                          <a:latin typeface="Calibri" panose="020F0502020204030204" pitchFamily="34" charset="0"/>
                          <a:ea typeface="Times New Roman" panose="02020603050405020304" pitchFamily="18" charset="0"/>
                          <a:cs typeface="Arial" panose="020B0604020202020204" pitchFamily="34" charset="0"/>
                        </a:rPr>
                        <a:t>Delays</a:t>
                      </a:r>
                      <a:r>
                        <a:rPr lang="en-US" sz="1600" baseline="0" dirty="0" smtClean="0">
                          <a:effectLst/>
                          <a:latin typeface="Calibri" panose="020F0502020204030204" pitchFamily="34" charset="0"/>
                          <a:ea typeface="Times New Roman" panose="02020603050405020304" pitchFamily="18" charset="0"/>
                          <a:cs typeface="Arial" panose="020B0604020202020204" pitchFamily="34" charset="0"/>
                        </a:rPr>
                        <a:t> </a:t>
                      </a:r>
                      <a:r>
                        <a:rPr lang="en-US" sz="1600" dirty="0" smtClean="0">
                          <a:effectLst/>
                          <a:latin typeface="Calibri" panose="020F0502020204030204" pitchFamily="34" charset="0"/>
                          <a:ea typeface="Times New Roman" panose="02020603050405020304" pitchFamily="18" charset="0"/>
                          <a:cs typeface="Arial" panose="020B0604020202020204" pitchFamily="34" charset="0"/>
                        </a:rPr>
                        <a:t> </a:t>
                      </a:r>
                      <a:r>
                        <a:rPr lang="en-US" sz="1600" dirty="0">
                          <a:effectLst/>
                          <a:latin typeface="Calibri" panose="020F0502020204030204" pitchFamily="34" charset="0"/>
                          <a:ea typeface="Times New Roman" panose="02020603050405020304" pitchFamily="18" charset="0"/>
                          <a:cs typeface="Arial" panose="020B0604020202020204" pitchFamily="34" charset="0"/>
                        </a:rPr>
                        <a:t>in fixing errors or bugs during the testing, due to limited capacity.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81336">
                <a:tc>
                  <a:txBody>
                    <a:bodyPr/>
                    <a:lstStyle/>
                    <a:p>
                      <a:pPr algn="l" fontAlgn="t"/>
                      <a:r>
                        <a:rPr lang="en-US" sz="1600" b="1" i="0" u="none" strike="noStrike" kern="1200" dirty="0">
                          <a:solidFill>
                            <a:srgbClr val="000000"/>
                          </a:solidFill>
                          <a:effectLst/>
                          <a:latin typeface="Calibri" panose="020F0502020204030204" pitchFamily="34" charset="0"/>
                          <a:ea typeface="+mn-ea"/>
                          <a:cs typeface="+mn-cs"/>
                        </a:rPr>
                        <a:t>Percentage of correctional facilities and community corrections offices where LAN is rolled out.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13.89%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(50/360) of LAN infrastructure to be rolled out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13.89%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50/360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none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600">
                          <a:effectLst/>
                          <a:latin typeface="Calibri" panose="020F0502020204030204" pitchFamily="34" charset="0"/>
                          <a:ea typeface="Times New Roman" panose="02020603050405020304" pitchFamily="18" charset="0"/>
                          <a:cs typeface="Arial" panose="020B0604020202020204" pitchFamily="34" charset="0"/>
                        </a:rPr>
                        <a:t>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1353302">
                <a:tc>
                  <a:txBody>
                    <a:bodyPr/>
                    <a:lstStyle/>
                    <a:p>
                      <a:pPr marL="0" algn="l" defTabSz="914331" rtl="0" eaLnBrk="1" fontAlgn="t" latinLnBrk="0" hangingPunct="1"/>
                      <a:r>
                        <a:rPr lang="en-US" sz="1600" b="1" i="0" u="none" strike="noStrike" kern="1200" dirty="0">
                          <a:solidFill>
                            <a:srgbClr val="000000"/>
                          </a:solidFill>
                          <a:effectLst/>
                          <a:latin typeface="Calibri" panose="020F0502020204030204" pitchFamily="34" charset="0"/>
                          <a:ea typeface="+mn-ea"/>
                          <a:cs typeface="+mn-cs"/>
                        </a:rPr>
                        <a:t>Percentage of Annual Performance Plan Indicators for the department automated.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(9/11)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(9/11)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none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Title 3"/>
          <p:cNvSpPr>
            <a:spLocks noGrp="1"/>
          </p:cNvSpPr>
          <p:nvPr>
            <p:ph type="title"/>
          </p:nvPr>
        </p:nvSpPr>
        <p:spPr>
          <a:xfrm>
            <a:off x="496888" y="486500"/>
            <a:ext cx="8647112" cy="526298"/>
          </a:xfrm>
        </p:spPr>
        <p:txBody>
          <a:bodyPr/>
          <a:lstStyle/>
          <a:p>
            <a:pPr lvl="0" algn="ctr"/>
            <a:r>
              <a:rPr lang="en-US" sz="2400" kern="1200" dirty="0">
                <a:solidFill>
                  <a:srgbClr val="FF0000"/>
                </a:solidFill>
              </a:rPr>
              <a:t>PROGRAMME 1: ADMINISTRATION </a:t>
            </a:r>
            <a:r>
              <a:rPr lang="en-US" sz="1400" kern="1200" dirty="0">
                <a:solidFill>
                  <a:srgbClr val="FF0000"/>
                </a:solidFill>
              </a:rPr>
              <a:t/>
            </a:r>
            <a:br>
              <a:rPr lang="en-US" sz="1400" kern="1200" dirty="0">
                <a:solidFill>
                  <a:srgbClr val="FF0000"/>
                </a:solidFill>
              </a:rPr>
            </a:br>
            <a:endParaRPr lang="en-US" sz="1400" dirty="0"/>
          </a:p>
        </p:txBody>
      </p:sp>
      <p:sp>
        <p:nvSpPr>
          <p:cNvPr id="5" name="Rectangle 4"/>
          <p:cNvSpPr/>
          <p:nvPr/>
        </p:nvSpPr>
        <p:spPr>
          <a:xfrm>
            <a:off x="457517" y="817608"/>
            <a:ext cx="8682841"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effectLst>
                  <a:outerShdw blurRad="38100" dist="38100" dir="2700000" algn="tl">
                    <a:srgbClr val="000000">
                      <a:alpha val="43137"/>
                    </a:srgbClr>
                  </a:outerShdw>
                </a:effectLst>
                <a:latin typeface="Arial"/>
                <a:cs typeface="Arial"/>
              </a:rPr>
              <a:t>Information Technology  </a:t>
            </a:r>
            <a:endParaRPr lang="en-US" sz="4000" b="1" kern="0" dirty="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xmlns="" val="383931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184351339"/>
              </p:ext>
            </p:extLst>
          </p:nvPr>
        </p:nvGraphicFramePr>
        <p:xfrm>
          <a:off x="223068" y="2139865"/>
          <a:ext cx="8673040" cy="2919984"/>
        </p:xfrm>
        <a:graphic>
          <a:graphicData uri="http://schemas.openxmlformats.org/drawingml/2006/table">
            <a:tbl>
              <a:tblPr firstRow="1" bandRow="1">
                <a:tableStyleId>{5C22544A-7EE6-4342-B048-85BDC9FD1C3A}</a:tableStyleId>
              </a:tblPr>
              <a:tblGrid>
                <a:gridCol w="1966967">
                  <a:extLst>
                    <a:ext uri="{9D8B030D-6E8A-4147-A177-3AD203B41FA5}">
                      <a16:colId xmlns:a16="http://schemas.microsoft.com/office/drawing/2014/main" xmlns="" val="20000"/>
                    </a:ext>
                  </a:extLst>
                </a:gridCol>
                <a:gridCol w="1352286">
                  <a:extLst>
                    <a:ext uri="{9D8B030D-6E8A-4147-A177-3AD203B41FA5}">
                      <a16:colId xmlns:a16="http://schemas.microsoft.com/office/drawing/2014/main" xmlns="" val="20001"/>
                    </a:ext>
                  </a:extLst>
                </a:gridCol>
                <a:gridCol w="1352286">
                  <a:extLst>
                    <a:ext uri="{9D8B030D-6E8A-4147-A177-3AD203B41FA5}">
                      <a16:colId xmlns:a16="http://schemas.microsoft.com/office/drawing/2014/main" xmlns="" val="20002"/>
                    </a:ext>
                  </a:extLst>
                </a:gridCol>
                <a:gridCol w="1941655">
                  <a:extLst>
                    <a:ext uri="{9D8B030D-6E8A-4147-A177-3AD203B41FA5}">
                      <a16:colId xmlns:a16="http://schemas.microsoft.com/office/drawing/2014/main" xmlns="" val="20003"/>
                    </a:ext>
                  </a:extLst>
                </a:gridCol>
                <a:gridCol w="2059846">
                  <a:extLst>
                    <a:ext uri="{9D8B030D-6E8A-4147-A177-3AD203B41FA5}">
                      <a16:colId xmlns:a16="http://schemas.microsoft.com/office/drawing/2014/main" xmlns="" val="20004"/>
                    </a:ext>
                  </a:extLst>
                </a:gridCol>
              </a:tblGrid>
              <a:tr h="514921">
                <a:tc>
                  <a:txBody>
                    <a:bodyPr/>
                    <a:lstStyle/>
                    <a:p>
                      <a:pPr marL="0" algn="l" defTabSz="914331" rtl="0" eaLnBrk="1" fontAlgn="t" latinLnBrk="0" hangingPunct="1"/>
                      <a:r>
                        <a:rPr lang="en-US" sz="1600" b="1" i="0" u="none" strike="noStrike" kern="1200" dirty="0" smtClean="0">
                          <a:solidFill>
                            <a:schemeClr val="bg1"/>
                          </a:solidFill>
                          <a:effectLst/>
                          <a:latin typeface="Calibri" panose="020F050202020403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Calibri" panose="020F050202020403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Planned target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435603">
                <a:tc>
                  <a:txBody>
                    <a:bodyPr/>
                    <a:lstStyle/>
                    <a:p>
                      <a:pPr marL="0" algn="l" defTabSz="914331" rtl="0" eaLnBrk="1" fontAlgn="t" latinLnBrk="0" hangingPunct="1"/>
                      <a:r>
                        <a:rPr lang="en-US" sz="1600" b="1" i="0" u="none" strike="noStrike" kern="1200" dirty="0" smtClean="0">
                          <a:solidFill>
                            <a:srgbClr val="000000"/>
                          </a:solidFill>
                          <a:effectLst/>
                          <a:latin typeface="Calibri" panose="020F0502020204030204" pitchFamily="34" charset="0"/>
                          <a:ea typeface="+mn-ea"/>
                          <a:cs typeface="+mn-cs"/>
                        </a:rPr>
                        <a:t>Percentage of Correctional facilities and PPP facilities inspected on the conditions and treatment of inmates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600">
                          <a:effectLst/>
                          <a:latin typeface="Calibri" panose="020F0502020204030204" pitchFamily="34" charset="0"/>
                          <a:ea typeface="Times New Roman" panose="02020603050405020304" pitchFamily="18" charset="0"/>
                          <a:cs typeface="Arial" panose="020B0604020202020204" pitchFamily="34" charset="0"/>
                        </a:rPr>
                        <a:t>33.3%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GB" sz="1600">
                          <a:effectLst/>
                          <a:latin typeface="Calibri" panose="020F0502020204030204" pitchFamily="34" charset="0"/>
                          <a:ea typeface="Times New Roman" panose="02020603050405020304" pitchFamily="18" charset="0"/>
                          <a:cs typeface="Arial" panose="020B0604020202020204" pitchFamily="34" charset="0"/>
                        </a:rPr>
                        <a:t>( 81/243)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34.2%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(83/243)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The implementation of the JICS National Inspection Plan (NIP) led to overachievement of the targets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491027" y="588671"/>
            <a:ext cx="8647112" cy="664797"/>
          </a:xfrm>
        </p:spPr>
        <p:txBody>
          <a:bodyPr/>
          <a:lstStyle/>
          <a:p>
            <a:pPr lvl="0" algn="ctr"/>
            <a:r>
              <a:rPr lang="en-US" sz="2800" kern="1200" dirty="0">
                <a:solidFill>
                  <a:srgbClr val="FF0000"/>
                </a:solidFill>
              </a:rPr>
              <a:t>PROGRAMME 1: ADMINISTRATION </a:t>
            </a:r>
            <a:r>
              <a:rPr lang="en-US" kern="1200" dirty="0">
                <a:solidFill>
                  <a:srgbClr val="FF0000"/>
                </a:solidFill>
              </a:rPr>
              <a:t/>
            </a:r>
            <a:br>
              <a:rPr lang="en-US" kern="1200" dirty="0">
                <a:solidFill>
                  <a:srgbClr val="FF0000"/>
                </a:solidFill>
              </a:rPr>
            </a:br>
            <a:endParaRPr lang="en-US" dirty="0"/>
          </a:p>
        </p:txBody>
      </p:sp>
      <p:sp>
        <p:nvSpPr>
          <p:cNvPr id="7" name="Title 3"/>
          <p:cNvSpPr txBox="1">
            <a:spLocks/>
          </p:cNvSpPr>
          <p:nvPr/>
        </p:nvSpPr>
        <p:spPr bwMode="auto">
          <a:xfrm>
            <a:off x="491027" y="1253468"/>
            <a:ext cx="7967173" cy="8863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r>
              <a:rPr lang="en-US" sz="3600" kern="1200" dirty="0" smtClean="0"/>
              <a:t>                        JICS </a:t>
            </a:r>
            <a:r>
              <a:rPr lang="en-US" sz="2800" kern="1200" dirty="0" smtClean="0"/>
              <a:t/>
            </a:r>
            <a:br>
              <a:rPr lang="en-US" sz="2800" kern="1200" dirty="0" smtClean="0"/>
            </a:br>
            <a:endParaRPr lang="en-US" sz="2800" kern="0" dirty="0"/>
          </a:p>
        </p:txBody>
      </p:sp>
    </p:spTree>
    <p:extLst>
      <p:ext uri="{BB962C8B-B14F-4D97-AF65-F5344CB8AC3E}">
        <p14:creationId xmlns:p14="http://schemas.microsoft.com/office/powerpoint/2010/main" xmlns="" val="2408208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381000"/>
            <a:ext cx="7174899" cy="485518"/>
          </a:xfrm>
        </p:spPr>
        <p:txBody>
          <a:bodyPr/>
          <a:lstStyle/>
          <a:p>
            <a:pPr marL="0" lvl="0" indent="0" defTabSz="914331" eaLnBrk="1" fontAlgn="auto" hangingPunct="1">
              <a:lnSpc>
                <a:spcPct val="150000"/>
              </a:lnSpc>
              <a:spcBef>
                <a:spcPts val="0"/>
              </a:spcBef>
              <a:spcAft>
                <a:spcPts val="0"/>
              </a:spcAft>
              <a:buClrTx/>
              <a:buNone/>
              <a:defRPr/>
            </a:pPr>
            <a:r>
              <a:rPr lang="en-US" sz="2400" b="1" kern="1200" dirty="0">
                <a:solidFill>
                  <a:srgbClr val="FF0000"/>
                </a:solidFill>
              </a:rPr>
              <a:t>PROGRAMME </a:t>
            </a:r>
            <a:r>
              <a:rPr lang="en-US" sz="2400" b="1" kern="1200" dirty="0" smtClean="0">
                <a:solidFill>
                  <a:srgbClr val="FF0000"/>
                </a:solidFill>
              </a:rPr>
              <a:t>2: INCARCERATION </a:t>
            </a:r>
            <a:endParaRPr lang="en-US" sz="2400" b="1" kern="12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243587644"/>
              </p:ext>
            </p:extLst>
          </p:nvPr>
        </p:nvGraphicFramePr>
        <p:xfrm>
          <a:off x="158919" y="1543454"/>
          <a:ext cx="8832682" cy="5085946"/>
        </p:xfrm>
        <a:graphic>
          <a:graphicData uri="http://schemas.openxmlformats.org/drawingml/2006/table">
            <a:tbl>
              <a:tblPr firstRow="1" bandRow="1">
                <a:tableStyleId>{5C22544A-7EE6-4342-B048-85BDC9FD1C3A}</a:tableStyleId>
              </a:tblPr>
              <a:tblGrid>
                <a:gridCol w="1593681">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325627">
                  <a:extLst>
                    <a:ext uri="{9D8B030D-6E8A-4147-A177-3AD203B41FA5}">
                      <a16:colId xmlns:a16="http://schemas.microsoft.com/office/drawing/2014/main" xmlns="" val="20002"/>
                    </a:ext>
                  </a:extLst>
                </a:gridCol>
                <a:gridCol w="1265173">
                  <a:extLst>
                    <a:ext uri="{9D8B030D-6E8A-4147-A177-3AD203B41FA5}">
                      <a16:colId xmlns:a16="http://schemas.microsoft.com/office/drawing/2014/main" xmlns="" val="20003"/>
                    </a:ext>
                  </a:extLst>
                </a:gridCol>
                <a:gridCol w="3581401">
                  <a:extLst>
                    <a:ext uri="{9D8B030D-6E8A-4147-A177-3AD203B41FA5}">
                      <a16:colId xmlns:a16="http://schemas.microsoft.com/office/drawing/2014/main" xmlns="" val="20004"/>
                    </a:ext>
                  </a:extLst>
                </a:gridCol>
              </a:tblGrid>
              <a:tr h="792125">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Performance 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b="1">
                          <a:effectLst/>
                          <a:latin typeface="Calibri" panose="020F0502020204030204" pitchFamily="34" charset="0"/>
                          <a:ea typeface="Calibri" panose="020F0502020204030204" pitchFamily="34" charset="0"/>
                          <a:cs typeface="Arial" panose="020B0604020202020204" pitchFamily="34" charset="0"/>
                        </a:rPr>
                        <a:t>Planned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000" b="1">
                          <a:effectLst/>
                          <a:latin typeface="Calibri" panose="020F0502020204030204" pitchFamily="34" charset="0"/>
                          <a:ea typeface="Calibri" panose="020F0502020204030204" pitchFamily="34" charset="0"/>
                          <a:cs typeface="Arial" panose="020B0604020202020204" pitchFamily="34" charset="0"/>
                        </a:rPr>
                        <a:t>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000" b="1">
                          <a:effectLst/>
                          <a:latin typeface="Calibri" panose="020F0502020204030204" pitchFamily="34" charset="0"/>
                          <a:ea typeface="Calibri" panose="020F0502020204030204" pitchFamily="34" charset="0"/>
                          <a:cs typeface="Arial" panose="020B0604020202020204" pitchFamily="34" charset="0"/>
                        </a:rPr>
                        <a:t>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93421">
                <a:tc>
                  <a:txBody>
                    <a:bodyPr/>
                    <a:lstStyle/>
                    <a:p>
                      <a:pPr marL="0" algn="l" defTabSz="914331" rtl="0" eaLnBrk="1" fontAlgn="t" latinLnBrk="0" hangingPunct="1"/>
                      <a:r>
                        <a:rPr lang="en-US" sz="1200" b="1" i="0" u="none" strike="noStrike" kern="1200" dirty="0" smtClean="0">
                          <a:solidFill>
                            <a:srgbClr val="000000"/>
                          </a:solidFill>
                          <a:effectLst/>
                          <a:latin typeface="Calibri" panose="020F0502020204030204" pitchFamily="34" charset="0"/>
                          <a:ea typeface="+mn-ea"/>
                          <a:cs typeface="+mn-cs"/>
                        </a:rPr>
                        <a:t>Percentage of inmates who escape  from correctional centres and remand detention facilities per year.</a:t>
                      </a:r>
                      <a:endParaRPr lang="en-US" sz="1200" b="1" i="0" u="none" strike="noStrike" kern="1200" dirty="0">
                        <a:solidFill>
                          <a:srgbClr val="000000"/>
                        </a:solidFill>
                        <a:effectLst/>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effectLst/>
                          <a:latin typeface="Calibri" panose="020F0502020204030204" pitchFamily="34" charset="0"/>
                          <a:ea typeface="Calibri" panose="020F0502020204030204" pitchFamily="34" charset="0"/>
                          <a:cs typeface="Arial" panose="020B0604020202020204" pitchFamily="34" charset="0"/>
                        </a:rPr>
                        <a:t>0.034%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000">
                          <a:effectLst/>
                          <a:latin typeface="Calibri" panose="020F0502020204030204" pitchFamily="34" charset="0"/>
                          <a:ea typeface="Calibri" panose="020F0502020204030204" pitchFamily="34" charset="0"/>
                          <a:cs typeface="Arial" panose="020B0604020202020204" pitchFamily="34" charset="0"/>
                        </a:rPr>
                        <a:t>( 56/ 163 261)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0.030%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(50/164 129)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000">
                          <a:effectLst/>
                          <a:latin typeface="Calibri" panose="020F0502020204030204" pitchFamily="34" charset="0"/>
                          <a:ea typeface="Calibri" panose="020F0502020204030204" pitchFamily="34" charset="0"/>
                          <a:cs typeface="Arial" panose="020B0604020202020204" pitchFamily="34" charset="0"/>
                        </a:rPr>
                        <a:t>0.004%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Target achieved due to the effective implementation of the escape prevention plan.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1295400">
                <a:tc>
                  <a:txBody>
                    <a:bodyPr/>
                    <a:lstStyle/>
                    <a:p>
                      <a:pPr algn="l" fontAlgn="t"/>
                      <a:r>
                        <a:rPr lang="en-US" sz="1200" b="1" i="0" u="none" strike="noStrike" dirty="0">
                          <a:solidFill>
                            <a:srgbClr val="000000"/>
                          </a:solidFill>
                          <a:effectLst/>
                          <a:latin typeface="Calibri" panose="020F0502020204030204" pitchFamily="34" charset="0"/>
                        </a:rPr>
                        <a:t>Percentage of inmates injured as a result of reported assaults in correctional centres and remand detention facilities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Arial" panose="020B0604020202020204" pitchFamily="34" charset="0"/>
                        </a:rPr>
                        <a:t>4.7%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Arial" panose="020B0604020202020204" pitchFamily="34" charset="0"/>
                        </a:rPr>
                        <a:t>( 7 634/163 261)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(7 474/164 129)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000" dirty="0">
                          <a:effectLst/>
                          <a:latin typeface="Calibri" panose="020F0502020204030204" pitchFamily="34" charset="0"/>
                          <a:ea typeface="Calibri" panose="020F0502020204030204" pitchFamily="34" charset="0"/>
                          <a:cs typeface="Arial" panose="020B0604020202020204" pitchFamily="34"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target has been achieved due to effective implementation of the assault prevention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encouragement of inmates to participate in various activities and programmes.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1452230">
                <a:tc>
                  <a:txBody>
                    <a:bodyPr/>
                    <a:lstStyle/>
                    <a:p>
                      <a:pPr marL="0" algn="l" defTabSz="914331" rtl="0" eaLnBrk="1" fontAlgn="t" latinLnBrk="0" hangingPunct="1"/>
                      <a:r>
                        <a:rPr lang="en-US" sz="1200" b="1" i="0" u="none" strike="noStrike" kern="1200" dirty="0">
                          <a:solidFill>
                            <a:srgbClr val="000000"/>
                          </a:solidFill>
                          <a:effectLst/>
                          <a:latin typeface="Calibri" panose="020F0502020204030204" pitchFamily="34" charset="0"/>
                          <a:ea typeface="+mn-ea"/>
                          <a:cs typeface="+mn-cs"/>
                        </a:rPr>
                        <a:t>Percentage of unnatural deaths in correctional centres and remand detention facilities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effectLst/>
                          <a:latin typeface="Calibri" panose="020F0502020204030204" pitchFamily="34" charset="0"/>
                          <a:ea typeface="Calibri" panose="020F0502020204030204" pitchFamily="34" charset="0"/>
                          <a:cs typeface="Arial" panose="020B0604020202020204" pitchFamily="34" charset="0"/>
                        </a:rPr>
                        <a:t>0.032%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000">
                          <a:effectLst/>
                          <a:latin typeface="Calibri" panose="020F0502020204030204" pitchFamily="34" charset="0"/>
                          <a:ea typeface="Calibri" panose="020F0502020204030204" pitchFamily="34" charset="0"/>
                          <a:cs typeface="Arial" panose="020B0604020202020204" pitchFamily="34" charset="0"/>
                        </a:rPr>
                        <a:t> ( 52/ 163 261)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effectLst/>
                          <a:latin typeface="Calibri" panose="020F0502020204030204" pitchFamily="34" charset="0"/>
                          <a:ea typeface="Calibri" panose="020F0502020204030204" pitchFamily="34" charset="0"/>
                          <a:cs typeface="Arial" panose="020B0604020202020204" pitchFamily="34" charset="0"/>
                        </a:rPr>
                        <a:t>0.037%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000">
                          <a:effectLst/>
                          <a:latin typeface="Calibri" panose="020F0502020204030204" pitchFamily="34" charset="0"/>
                          <a:ea typeface="Calibri" panose="020F0502020204030204" pitchFamily="34" charset="0"/>
                          <a:cs typeface="Arial" panose="020B0604020202020204" pitchFamily="34" charset="0"/>
                        </a:rPr>
                        <a:t>(61/164 129)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Arial" panose="020B0604020202020204" pitchFamily="34" charset="0"/>
                        </a:rPr>
                        <a:t>0.005%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200"/>
                        </a:spcAft>
                      </a:pPr>
                      <a:r>
                        <a:rPr lang="en-ZA" sz="1000" dirty="0">
                          <a:effectLst/>
                          <a:latin typeface="Calibri" panose="020F0502020204030204" pitchFamily="34" charset="0"/>
                          <a:ea typeface="Calibri" panose="020F0502020204030204" pitchFamily="34" charset="0"/>
                          <a:cs typeface="Arial" panose="020B0604020202020204" pitchFamily="34" charset="0"/>
                        </a:rPr>
                        <a:t>DCS experienced a high number of </a:t>
                      </a:r>
                      <a:r>
                        <a:rPr lang="en-ZA" sz="1000" dirty="0" smtClean="0">
                          <a:effectLst/>
                          <a:latin typeface="Calibri" panose="020F0502020204030204" pitchFamily="34" charset="0"/>
                          <a:ea typeface="Calibri" panose="020F0502020204030204" pitchFamily="34" charset="0"/>
                          <a:cs typeface="Arial" panose="020B0604020202020204" pitchFamily="34" charset="0"/>
                        </a:rPr>
                        <a:t>deaths </a:t>
                      </a:r>
                      <a:r>
                        <a:rPr lang="en-ZA" sz="1000" dirty="0">
                          <a:effectLst/>
                          <a:latin typeface="Calibri" panose="020F0502020204030204" pitchFamily="34" charset="0"/>
                          <a:ea typeface="Calibri" panose="020F0502020204030204" pitchFamily="34" charset="0"/>
                          <a:cs typeface="Arial" panose="020B0604020202020204" pitchFamily="34" charset="0"/>
                        </a:rPr>
                        <a:t>which resulted in the deviation of 0.005% from the planned target. Out of sixty one (61) unnatural deaths, twenty seven (27) were due to unknown causes, twenty five (25</a:t>
                      </a:r>
                      <a:r>
                        <a:rPr lang="en-ZA" sz="1000" dirty="0" smtClean="0">
                          <a:effectLst/>
                          <a:latin typeface="Calibri" panose="020F0502020204030204" pitchFamily="34" charset="0"/>
                          <a:ea typeface="Calibri" panose="020F0502020204030204" pitchFamily="34" charset="0"/>
                          <a:cs typeface="Arial" panose="020B0604020202020204" pitchFamily="34" charset="0"/>
                        </a:rPr>
                        <a:t>) due </a:t>
                      </a:r>
                      <a:r>
                        <a:rPr lang="en-ZA" sz="1000" dirty="0">
                          <a:effectLst/>
                          <a:latin typeface="Calibri" panose="020F0502020204030204" pitchFamily="34" charset="0"/>
                          <a:ea typeface="Calibri" panose="020F0502020204030204" pitchFamily="34" charset="0"/>
                          <a:cs typeface="Arial" panose="020B0604020202020204" pitchFamily="34" charset="0"/>
                        </a:rPr>
                        <a:t>to suicides, eight (8) </a:t>
                      </a:r>
                      <a:r>
                        <a:rPr lang="en-ZA" sz="1000" dirty="0" smtClean="0">
                          <a:effectLst/>
                          <a:latin typeface="Calibri" panose="020F0502020204030204" pitchFamily="34" charset="0"/>
                          <a:ea typeface="Calibri" panose="020F0502020204030204" pitchFamily="34" charset="0"/>
                          <a:cs typeface="Arial" panose="020B0604020202020204" pitchFamily="34" charset="0"/>
                        </a:rPr>
                        <a:t>due </a:t>
                      </a:r>
                      <a:r>
                        <a:rPr lang="en-ZA" sz="1000" dirty="0">
                          <a:effectLst/>
                          <a:latin typeface="Calibri" panose="020F0502020204030204" pitchFamily="34" charset="0"/>
                          <a:ea typeface="Calibri" panose="020F0502020204030204" pitchFamily="34" charset="0"/>
                          <a:cs typeface="Arial" panose="020B0604020202020204" pitchFamily="34" charset="0"/>
                        </a:rPr>
                        <a:t>to </a:t>
                      </a:r>
                      <a:r>
                        <a:rPr lang="en-ZA" sz="1000" dirty="0" smtClean="0">
                          <a:effectLst/>
                          <a:latin typeface="Calibri" panose="020F0502020204030204" pitchFamily="34" charset="0"/>
                          <a:ea typeface="Calibri" panose="020F0502020204030204" pitchFamily="34" charset="0"/>
                          <a:cs typeface="Arial" panose="020B0604020202020204" pitchFamily="34" charset="0"/>
                        </a:rPr>
                        <a:t>inmate </a:t>
                      </a:r>
                      <a:r>
                        <a:rPr lang="en-ZA" sz="1000" dirty="0">
                          <a:effectLst/>
                          <a:latin typeface="Calibri" panose="020F0502020204030204" pitchFamily="34" charset="0"/>
                          <a:ea typeface="Calibri" panose="020F0502020204030204" pitchFamily="34" charset="0"/>
                          <a:cs typeface="Arial" panose="020B0604020202020204" pitchFamily="34" charset="0"/>
                        </a:rPr>
                        <a:t>on </a:t>
                      </a:r>
                      <a:r>
                        <a:rPr lang="en-ZA" sz="1000" dirty="0" smtClean="0">
                          <a:effectLst/>
                          <a:latin typeface="Calibri" panose="020F0502020204030204" pitchFamily="34" charset="0"/>
                          <a:ea typeface="Calibri" panose="020F0502020204030204" pitchFamily="34" charset="0"/>
                          <a:cs typeface="Arial" panose="020B0604020202020204" pitchFamily="34" charset="0"/>
                        </a:rPr>
                        <a:t>inmate assault </a:t>
                      </a:r>
                      <a:r>
                        <a:rPr lang="en-ZA" sz="1000" dirty="0">
                          <a:effectLst/>
                          <a:latin typeface="Calibri" panose="020F0502020204030204" pitchFamily="34" charset="0"/>
                          <a:ea typeface="Calibri" panose="020F0502020204030204" pitchFamily="34" charset="0"/>
                          <a:cs typeface="Arial" panose="020B0604020202020204" pitchFamily="34" charset="0"/>
                        </a:rPr>
                        <a:t>and one (1) was due to burn wounds.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ZA" sz="1000" dirty="0">
                          <a:effectLst/>
                          <a:latin typeface="Calibri" panose="020F0502020204030204" pitchFamily="34" charset="0"/>
                          <a:ea typeface="Calibri" panose="020F0502020204030204" pitchFamily="34" charset="0"/>
                          <a:cs typeface="Arial" panose="020B0604020202020204" pitchFamily="34" charset="0"/>
                        </a:rPr>
                        <a:t>Delayed autopsy results on the unknown causes of deaths affected the performance on the indicator and therefore indicator has been reviewed for 2018/2019 financial year onwards. This indicator will be measured annually and will exclude the unknown causes.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2" name="Rectangle 1"/>
          <p:cNvSpPr/>
          <p:nvPr/>
        </p:nvSpPr>
        <p:spPr>
          <a:xfrm>
            <a:off x="1752600" y="903875"/>
            <a:ext cx="5943600" cy="646331"/>
          </a:xfrm>
          <a:prstGeom prst="rect">
            <a:avLst/>
          </a:prstGeom>
        </p:spPr>
        <p:txBody>
          <a:bodyPr wrap="square">
            <a:spAutoFit/>
          </a:bodyPr>
          <a:lstStyle/>
          <a:p>
            <a:pPr eaLnBrk="0" hangingPunct="0">
              <a:lnSpc>
                <a:spcPct val="90000"/>
              </a:lnSpc>
              <a:spcBef>
                <a:spcPct val="90000"/>
              </a:spcBef>
              <a:buClr>
                <a:srgbClr val="7D0900"/>
              </a:buClr>
            </a:pPr>
            <a:r>
              <a:rPr lang="en-US" sz="4000" b="1" kern="0" dirty="0">
                <a:solidFill>
                  <a:srgbClr val="000000"/>
                </a:solidFill>
                <a:effectLst>
                  <a:outerShdw blurRad="38100" dist="38100" dir="2700000" algn="tl">
                    <a:srgbClr val="000000">
                      <a:alpha val="43137"/>
                    </a:srgbClr>
                  </a:outerShdw>
                </a:effectLst>
                <a:latin typeface="Arial"/>
                <a:cs typeface="Arial"/>
              </a:rPr>
              <a:t>Security</a:t>
            </a:r>
            <a:r>
              <a:rPr lang="en-US" sz="4000" kern="0" dirty="0">
                <a:solidFill>
                  <a:srgbClr val="000000"/>
                </a:solidFill>
                <a:effectLst>
                  <a:outerShdw blurRad="38100" dist="38100" dir="2700000" algn="tl">
                    <a:srgbClr val="000000">
                      <a:alpha val="43137"/>
                    </a:srgbClr>
                  </a:outerShdw>
                </a:effectLst>
                <a:latin typeface="Arial"/>
                <a:cs typeface="Arial"/>
              </a:rPr>
              <a:t> </a:t>
            </a:r>
            <a:r>
              <a:rPr lang="en-US" sz="4000" b="1" kern="0" dirty="0">
                <a:solidFill>
                  <a:srgbClr val="000000"/>
                </a:solidFill>
                <a:effectLst>
                  <a:outerShdw blurRad="38100" dist="38100" dir="2700000" algn="tl">
                    <a:srgbClr val="000000">
                      <a:alpha val="43137"/>
                    </a:srgbClr>
                  </a:outerShdw>
                </a:effectLst>
                <a:latin typeface="Arial"/>
                <a:cs typeface="Arial"/>
              </a:rPr>
              <a:t>operations </a:t>
            </a:r>
          </a:p>
        </p:txBody>
      </p:sp>
    </p:spTree>
    <p:extLst>
      <p:ext uri="{BB962C8B-B14F-4D97-AF65-F5344CB8AC3E}">
        <p14:creationId xmlns:p14="http://schemas.microsoft.com/office/powerpoint/2010/main" xmlns="" val="2506261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926465184"/>
              </p:ext>
            </p:extLst>
          </p:nvPr>
        </p:nvGraphicFramePr>
        <p:xfrm>
          <a:off x="276955" y="1909075"/>
          <a:ext cx="8562245" cy="4788789"/>
        </p:xfrm>
        <a:graphic>
          <a:graphicData uri="http://schemas.openxmlformats.org/drawingml/2006/table">
            <a:tbl>
              <a:tblPr firstRow="1" bandRow="1">
                <a:tableStyleId>{5C22544A-7EE6-4342-B048-85BDC9FD1C3A}</a:tableStyleId>
              </a:tblPr>
              <a:tblGrid>
                <a:gridCol w="1527149">
                  <a:extLst>
                    <a:ext uri="{9D8B030D-6E8A-4147-A177-3AD203B41FA5}">
                      <a16:colId xmlns:a16="http://schemas.microsoft.com/office/drawing/2014/main" xmlns="" val="20000"/>
                    </a:ext>
                  </a:extLst>
                </a:gridCol>
                <a:gridCol w="1721353">
                  <a:extLst>
                    <a:ext uri="{9D8B030D-6E8A-4147-A177-3AD203B41FA5}">
                      <a16:colId xmlns:a16="http://schemas.microsoft.com/office/drawing/2014/main" xmlns="" val="20001"/>
                    </a:ext>
                  </a:extLst>
                </a:gridCol>
                <a:gridCol w="1496829">
                  <a:extLst>
                    <a:ext uri="{9D8B030D-6E8A-4147-A177-3AD203B41FA5}">
                      <a16:colId xmlns:a16="http://schemas.microsoft.com/office/drawing/2014/main" xmlns="" val="20002"/>
                    </a:ext>
                  </a:extLst>
                </a:gridCol>
                <a:gridCol w="1796195">
                  <a:extLst>
                    <a:ext uri="{9D8B030D-6E8A-4147-A177-3AD203B41FA5}">
                      <a16:colId xmlns:a16="http://schemas.microsoft.com/office/drawing/2014/main" xmlns="" val="20003"/>
                    </a:ext>
                  </a:extLst>
                </a:gridCol>
                <a:gridCol w="2020719">
                  <a:extLst>
                    <a:ext uri="{9D8B030D-6E8A-4147-A177-3AD203B41FA5}">
                      <a16:colId xmlns:a16="http://schemas.microsoft.com/office/drawing/2014/main" xmlns="" val="20004"/>
                    </a:ext>
                  </a:extLst>
                </a:gridCol>
              </a:tblGrid>
              <a:tr h="526461">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Performance 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759538">
                <a:tc>
                  <a:txBody>
                    <a:bodyPr/>
                    <a:lstStyle/>
                    <a:p>
                      <a:pPr algn="l" fontAlgn="t"/>
                      <a:r>
                        <a:rPr lang="en-US" sz="1600" b="1" i="0" u="none" strike="noStrike" dirty="0">
                          <a:solidFill>
                            <a:srgbClr val="000000"/>
                          </a:solidFill>
                          <a:effectLst/>
                          <a:latin typeface="Calibri" panose="020F0502020204030204" pitchFamily="34" charset="0"/>
                          <a:cs typeface="Arial" panose="020B0604020202020204" pitchFamily="34" charset="0"/>
                        </a:rPr>
                        <a:t>Number of new bed spaces created by the upgrading of facilities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smtClean="0">
                          <a:solidFill>
                            <a:srgbClr val="000000"/>
                          </a:solidFill>
                          <a:effectLst/>
                          <a:latin typeface="Calibri" panose="020F0502020204030204" pitchFamily="34" charset="0"/>
                          <a:cs typeface="Arial" panose="020B0604020202020204" pitchFamily="34" charset="0"/>
                        </a:rPr>
                        <a:t>492 </a:t>
                      </a:r>
                      <a:r>
                        <a:rPr lang="en-US" sz="1600" b="0" i="0" u="none" strike="noStrike" dirty="0">
                          <a:solidFill>
                            <a:srgbClr val="000000"/>
                          </a:solidFill>
                          <a:effectLst/>
                          <a:latin typeface="Calibri" panose="020F0502020204030204" pitchFamily="34" charset="0"/>
                          <a:cs typeface="Arial" panose="020B0604020202020204" pitchFamily="34" charset="0"/>
                        </a:rPr>
                        <a:t>additional </a:t>
                      </a:r>
                      <a:r>
                        <a:rPr lang="en-US" sz="1600" b="0" i="0" u="none" strike="noStrike" dirty="0" smtClean="0">
                          <a:solidFill>
                            <a:srgbClr val="000000"/>
                          </a:solidFill>
                          <a:effectLst/>
                          <a:latin typeface="Calibri" panose="020F0502020204030204" pitchFamily="34" charset="0"/>
                          <a:cs typeface="Arial" panose="020B0604020202020204" pitchFamily="34" charset="0"/>
                        </a:rPr>
                        <a:t>bedspaces</a:t>
                      </a:r>
                      <a:endParaRPr lang="en-US" sz="1600" b="0" i="0" u="none" strike="noStrike" dirty="0">
                        <a:solidFill>
                          <a:srgbClr val="000000"/>
                        </a:solidFill>
                        <a:effectLst/>
                        <a:latin typeface="Calibri" panose="020F0502020204030204" pitchFamily="34" charset="0"/>
                        <a:cs typeface="Arial" panose="020B0604020202020204" pitchFamily="34" charset="0"/>
                      </a:endParaRPr>
                    </a:p>
                    <a:p>
                      <a:pPr algn="l" fontAlgn="t"/>
                      <a:r>
                        <a:rPr lang="en-US" sz="1600" b="0" i="0" u="none" strike="noStrike" dirty="0">
                          <a:solidFill>
                            <a:srgbClr val="000000"/>
                          </a:solidFill>
                          <a:effectLst/>
                          <a:latin typeface="Calibri" panose="020F0502020204030204" pitchFamily="34" charset="0"/>
                          <a:cs typeface="Arial" panose="020B0604020202020204" pitchFamily="34" charset="0"/>
                        </a:rPr>
                        <a:t/>
                      </a:r>
                      <a:br>
                        <a:rPr lang="en-US" sz="1600" b="0" i="0" u="none" strike="noStrike" dirty="0">
                          <a:solidFill>
                            <a:srgbClr val="000000"/>
                          </a:solidFill>
                          <a:effectLst/>
                          <a:latin typeface="Calibri" panose="020F0502020204030204" pitchFamily="34" charset="0"/>
                          <a:cs typeface="Arial" panose="020B0604020202020204" pitchFamily="34" charset="0"/>
                        </a:rPr>
                      </a:br>
                      <a:r>
                        <a:rPr lang="en-US" sz="1600" b="0" i="0" u="none" strike="noStrike" dirty="0" smtClean="0">
                          <a:solidFill>
                            <a:srgbClr val="000000"/>
                          </a:solidFill>
                          <a:effectLst/>
                          <a:latin typeface="Calibri" panose="020F0502020204030204" pitchFamily="34" charset="0"/>
                          <a:cs typeface="Arial" panose="020B0604020202020204" pitchFamily="34" charset="0"/>
                        </a:rPr>
                        <a:t>Estcourt</a:t>
                      </a:r>
                      <a:r>
                        <a:rPr lang="en-US" sz="1600" b="0" i="0" u="none" strike="noStrike" baseline="0" dirty="0" smtClean="0">
                          <a:solidFill>
                            <a:srgbClr val="000000"/>
                          </a:solidFill>
                          <a:effectLst/>
                          <a:latin typeface="Calibri" panose="020F0502020204030204" pitchFamily="34" charset="0"/>
                          <a:cs typeface="Arial" panose="020B0604020202020204" pitchFamily="34" charset="0"/>
                        </a:rPr>
                        <a:t> </a:t>
                      </a:r>
                      <a:r>
                        <a:rPr lang="en-US" sz="1600" b="0" i="0" u="none" strike="noStrike" dirty="0" smtClean="0">
                          <a:solidFill>
                            <a:srgbClr val="000000"/>
                          </a:solidFill>
                          <a:effectLst/>
                          <a:latin typeface="Calibri" panose="020F0502020204030204" pitchFamily="34" charset="0"/>
                          <a:cs typeface="Arial" panose="020B0604020202020204" pitchFamily="34" charset="0"/>
                        </a:rPr>
                        <a:t>309 Standerton Phase III 183</a:t>
                      </a:r>
                    </a:p>
                    <a:p>
                      <a:pPr algn="l" fontAlgn="t"/>
                      <a:endParaRPr lang="en-US" sz="1600" b="0" i="0" u="none" strike="noStrike" dirty="0" smtClean="0">
                        <a:solidFill>
                          <a:srgbClr val="000000"/>
                        </a:solidFill>
                        <a:effectLst/>
                        <a:latin typeface="Calibri" panose="020F0502020204030204" pitchFamily="34" charset="0"/>
                        <a:cs typeface="Arial" panose="020B0604020202020204" pitchFamily="34" charset="0"/>
                      </a:endParaRPr>
                    </a:p>
                    <a:p>
                      <a:pPr algn="l" fontAlgn="t"/>
                      <a:endParaRPr lang="en-US" sz="1600" b="0" i="0" u="none" strike="noStrike" dirty="0" smtClean="0">
                        <a:solidFill>
                          <a:srgbClr val="000000"/>
                        </a:solidFill>
                        <a:effectLst/>
                        <a:latin typeface="Calibri" panose="020F050202020403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i="0" u="none" strike="noStrike" dirty="0" smtClean="0">
                          <a:solidFill>
                            <a:srgbClr val="000000"/>
                          </a:solidFill>
                          <a:effectLst/>
                          <a:latin typeface="Calibri" panose="020F0502020204030204" pitchFamily="34" charset="0"/>
                          <a:cs typeface="Arial" panose="020B0604020202020204" pitchFamily="34" charset="0"/>
                        </a:rPr>
                        <a:t>0</a:t>
                      </a:r>
                      <a:endParaRPr lang="en-US" sz="16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t"/>
                      <a:r>
                        <a:rPr lang="en-US" sz="1600" b="0" i="0" u="none" strike="noStrike" dirty="0" smtClean="0">
                          <a:solidFill>
                            <a:srgbClr val="000000"/>
                          </a:solidFill>
                          <a:effectLst/>
                          <a:latin typeface="Calibri" panose="020F0502020204030204" pitchFamily="34" charset="0"/>
                          <a:cs typeface="Arial" panose="020B0604020202020204" pitchFamily="34" charset="0"/>
                        </a:rPr>
                        <a:t>492</a:t>
                      </a:r>
                    </a:p>
                    <a:p>
                      <a:pPr algn="l" fontAlgn="t"/>
                      <a:endParaRPr lang="en-US" sz="1600" b="0"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ZA" sz="1600" b="0" i="0" u="none" strike="noStrike" dirty="0" smtClean="0">
                          <a:solidFill>
                            <a:srgbClr val="000000"/>
                          </a:solidFill>
                          <a:effectLst/>
                          <a:latin typeface="Calibri" panose="020F0502020204030204" pitchFamily="34" charset="0"/>
                          <a:cs typeface="Arial" panose="020B0604020202020204" pitchFamily="34" charset="0"/>
                        </a:rPr>
                        <a:t>Delays during construction</a:t>
                      </a:r>
                    </a:p>
                    <a:p>
                      <a:pPr algn="l" fontAlgn="t"/>
                      <a:r>
                        <a:rPr lang="en-ZA" sz="1600" b="0" i="0" u="none" strike="noStrike" dirty="0" smtClean="0">
                          <a:solidFill>
                            <a:srgbClr val="000000"/>
                          </a:solidFill>
                          <a:effectLst/>
                          <a:latin typeface="Calibri" panose="020F0502020204030204" pitchFamily="34" charset="0"/>
                          <a:cs typeface="Arial" panose="020B0604020202020204" pitchFamily="34" charset="0"/>
                        </a:rPr>
                        <a:t> </a:t>
                      </a:r>
                    </a:p>
                    <a:p>
                      <a:pPr algn="l" fontAlgn="t"/>
                      <a:r>
                        <a:rPr lang="en-ZA" sz="1600" b="0" i="0" u="none" strike="noStrike" dirty="0" smtClean="0">
                          <a:solidFill>
                            <a:srgbClr val="000000"/>
                          </a:solidFill>
                          <a:effectLst/>
                          <a:latin typeface="Calibri" panose="020F0502020204030204" pitchFamily="34" charset="0"/>
                          <a:cs typeface="Arial" panose="020B0604020202020204" pitchFamily="34" charset="0"/>
                        </a:rPr>
                        <a:t>Poor performance of contractors.</a:t>
                      </a:r>
                    </a:p>
                    <a:p>
                      <a:pPr algn="l" fontAlgn="t"/>
                      <a:endParaRPr lang="en-ZA" sz="1600" b="0" i="0" u="none" strike="noStrike" dirty="0" smtClean="0">
                        <a:solidFill>
                          <a:srgbClr val="000000"/>
                        </a:solidFill>
                        <a:effectLst/>
                        <a:latin typeface="Calibri" panose="020F0502020204030204" pitchFamily="34" charset="0"/>
                        <a:cs typeface="Arial" panose="020B0604020202020204" pitchFamily="34" charset="0"/>
                      </a:endParaRPr>
                    </a:p>
                    <a:p>
                      <a:pPr algn="l" fontAlgn="t"/>
                      <a:r>
                        <a:rPr lang="en-ZA" sz="1600" b="0" i="0" u="none" strike="noStrike" dirty="0" smtClean="0">
                          <a:solidFill>
                            <a:srgbClr val="000000"/>
                          </a:solidFill>
                          <a:effectLst/>
                          <a:latin typeface="Calibri" panose="020F0502020204030204" pitchFamily="34" charset="0"/>
                          <a:cs typeface="Arial" panose="020B0604020202020204" pitchFamily="34" charset="0"/>
                        </a:rPr>
                        <a:t>Appointment of additional built environment professionals on Head Office and Regional Level in order to enhance in-house capacity and project management </a:t>
                      </a:r>
                      <a:endParaRPr lang="en-US" sz="1600" b="0" i="0" u="none" strike="noStrike" dirty="0" smtClean="0">
                        <a:solidFill>
                          <a:srgbClr val="000000"/>
                        </a:solidFill>
                        <a:effectLst/>
                        <a:latin typeface="Calibri" panose="020F050202020403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64881" y="609600"/>
            <a:ext cx="8647112" cy="664797"/>
          </a:xfrm>
        </p:spPr>
        <p:txBody>
          <a:bodyPr/>
          <a:lstStyle/>
          <a:p>
            <a:pPr lvl="0" algn="ctr"/>
            <a:r>
              <a:rPr lang="en-US" sz="3200" kern="1200" dirty="0">
                <a:solidFill>
                  <a:srgbClr val="FF0000"/>
                </a:solidFill>
              </a:rPr>
              <a:t>PROGRAMME </a:t>
            </a:r>
            <a:r>
              <a:rPr lang="en-US" sz="3200" kern="1200" dirty="0" smtClean="0">
                <a:solidFill>
                  <a:srgbClr val="FF0000"/>
                </a:solidFill>
              </a:rPr>
              <a:t>2: INCARCERATION </a:t>
            </a:r>
            <a:r>
              <a:rPr lang="en-US" sz="1600" kern="1200" dirty="0">
                <a:solidFill>
                  <a:srgbClr val="FF0000"/>
                </a:solidFill>
              </a:rPr>
              <a:t/>
            </a:r>
            <a:br>
              <a:rPr lang="en-US" sz="1600" kern="1200" dirty="0">
                <a:solidFill>
                  <a:srgbClr val="FF0000"/>
                </a:solidFill>
              </a:rPr>
            </a:br>
            <a:endParaRPr lang="en-US" sz="1600" dirty="0"/>
          </a:p>
        </p:txBody>
      </p:sp>
      <p:sp>
        <p:nvSpPr>
          <p:cNvPr id="5" name="Rectangle 4"/>
          <p:cNvSpPr/>
          <p:nvPr/>
        </p:nvSpPr>
        <p:spPr>
          <a:xfrm>
            <a:off x="762000" y="1219200"/>
            <a:ext cx="5943600"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effectLst>
                  <a:outerShdw blurRad="38100" dist="38100" dir="2700000" algn="tl">
                    <a:srgbClr val="000000">
                      <a:alpha val="43137"/>
                    </a:srgbClr>
                  </a:outerShdw>
                </a:effectLst>
                <a:latin typeface="Arial"/>
                <a:cs typeface="Arial"/>
              </a:rPr>
              <a:t>Facilities </a:t>
            </a:r>
            <a:endParaRPr lang="en-US" sz="4000" b="1" kern="0" dirty="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xmlns="" val="3747819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403001"/>
            <a:ext cx="8647112" cy="387798"/>
          </a:xfrm>
        </p:spPr>
        <p:txBody>
          <a:bodyPr/>
          <a:lstStyle/>
          <a:p>
            <a:pPr algn="ctr"/>
            <a:r>
              <a:rPr lang="en-US" sz="2800" dirty="0" smtClean="0"/>
              <a:t>PRESENTATION OUTLINE</a:t>
            </a:r>
            <a:endParaRPr lang="en-US" sz="2800" dirty="0"/>
          </a:p>
        </p:txBody>
      </p:sp>
      <p:sp>
        <p:nvSpPr>
          <p:cNvPr id="3" name="Content Placeholder 2"/>
          <p:cNvSpPr>
            <a:spLocks noGrp="1"/>
          </p:cNvSpPr>
          <p:nvPr>
            <p:ph idx="1"/>
          </p:nvPr>
        </p:nvSpPr>
        <p:spPr>
          <a:xfrm>
            <a:off x="246063" y="790799"/>
            <a:ext cx="8647112" cy="5789277"/>
          </a:xfrm>
          <a:solidFill>
            <a:srgbClr val="FFC000"/>
          </a:solidFill>
        </p:spPr>
        <p:txBody>
          <a:bodyPr/>
          <a:lstStyle/>
          <a:p>
            <a:pPr marL="457200" indent="-457200">
              <a:lnSpc>
                <a:spcPct val="100000"/>
              </a:lnSpc>
              <a:buFont typeface="+mj-lt"/>
              <a:buAutoNum type="arabicPeriod"/>
            </a:pPr>
            <a:r>
              <a:rPr lang="en-US" sz="1800" b="1" dirty="0" smtClean="0"/>
              <a:t>DCS </a:t>
            </a:r>
            <a:r>
              <a:rPr lang="en-US" sz="1800" b="1" dirty="0"/>
              <a:t>OVERALL ANNUAL PERFORMANCE 2017/2018</a:t>
            </a:r>
          </a:p>
          <a:p>
            <a:pPr marL="457200" indent="-457200">
              <a:lnSpc>
                <a:spcPct val="100000"/>
              </a:lnSpc>
              <a:buFont typeface="+mj-lt"/>
              <a:buAutoNum type="arabicPeriod"/>
            </a:pPr>
            <a:r>
              <a:rPr lang="en-US" sz="1800" b="1" dirty="0"/>
              <a:t>COMPARATIVE ANALYSIS OF THE DCS ANNUAL PERFORMANCE FROM 2014/15  to 2017/18 (FOUR YEARS)</a:t>
            </a:r>
          </a:p>
          <a:p>
            <a:pPr marL="457200" indent="-457200">
              <a:lnSpc>
                <a:spcPct val="100000"/>
              </a:lnSpc>
              <a:buFont typeface="+mj-lt"/>
              <a:buAutoNum type="arabicPeriod"/>
            </a:pPr>
            <a:r>
              <a:rPr lang="en-US" sz="1800" b="1" dirty="0" smtClean="0"/>
              <a:t>TARGETS NOT </a:t>
            </a:r>
            <a:r>
              <a:rPr lang="en-US" sz="1800" b="1" dirty="0"/>
              <a:t>ACHIEVED (2017/18) </a:t>
            </a:r>
          </a:p>
          <a:p>
            <a:pPr marL="457200" indent="-457200">
              <a:lnSpc>
                <a:spcPct val="100000"/>
              </a:lnSpc>
              <a:buFont typeface="+mj-lt"/>
              <a:buAutoNum type="arabicPeriod"/>
            </a:pPr>
            <a:r>
              <a:rPr lang="en-US" sz="1800" b="1" dirty="0"/>
              <a:t>PERFORMANCE  ON MTSF </a:t>
            </a:r>
            <a:r>
              <a:rPr lang="en-US" sz="1800" b="1" dirty="0" smtClean="0"/>
              <a:t>INDICATORS</a:t>
            </a:r>
          </a:p>
          <a:p>
            <a:pPr marL="457200" lvl="0" indent="-457200">
              <a:lnSpc>
                <a:spcPct val="100000"/>
              </a:lnSpc>
              <a:buFont typeface="+mj-lt"/>
              <a:buAutoNum type="arabicPeriod"/>
            </a:pPr>
            <a:r>
              <a:rPr lang="en-US" sz="1800" b="1" dirty="0"/>
              <a:t>COMPARATIVE ANALYSIS OF AGSA AUDIT OUTCOME FOR 2015/16 , 2016/17  AND 2017/18FY</a:t>
            </a:r>
          </a:p>
          <a:p>
            <a:pPr marL="457200" indent="-457200">
              <a:lnSpc>
                <a:spcPct val="100000"/>
              </a:lnSpc>
              <a:buFont typeface="+mj-lt"/>
              <a:buAutoNum type="arabicPeriod"/>
            </a:pPr>
            <a:r>
              <a:rPr lang="en-US" sz="1800" b="1" dirty="0" smtClean="0"/>
              <a:t>DCS </a:t>
            </a:r>
            <a:r>
              <a:rPr lang="en-US" sz="1800" b="1" dirty="0"/>
              <a:t>ANNUAL PERFORMANCE PER PROGRAMME  </a:t>
            </a:r>
            <a:r>
              <a:rPr lang="en-US" sz="1800" b="1" dirty="0" smtClean="0"/>
              <a:t>2017/18</a:t>
            </a:r>
          </a:p>
          <a:p>
            <a:pPr marL="457200" lvl="0" indent="-457200">
              <a:lnSpc>
                <a:spcPct val="100000"/>
              </a:lnSpc>
              <a:buFont typeface="+mj-lt"/>
              <a:buAutoNum type="arabicPeriod"/>
            </a:pPr>
            <a:r>
              <a:rPr lang="en-ZA" sz="1800" b="1" dirty="0">
                <a:solidFill>
                  <a:srgbClr val="000000"/>
                </a:solidFill>
              </a:rPr>
              <a:t>AUDITED 2017/18 </a:t>
            </a:r>
            <a:r>
              <a:rPr lang="en-ZA" sz="1800" b="1" dirty="0" smtClean="0">
                <a:solidFill>
                  <a:srgbClr val="000000"/>
                </a:solidFill>
              </a:rPr>
              <a:t>EXPENDITURE</a:t>
            </a:r>
          </a:p>
          <a:p>
            <a:pPr lvl="2" algn="just">
              <a:buClr>
                <a:srgbClr val="7D0900"/>
              </a:buClr>
              <a:buFont typeface="Wingdings" panose="05000000000000000000" pitchFamily="2" charset="2"/>
              <a:buChar char="q"/>
            </a:pPr>
            <a:r>
              <a:rPr lang="en-ZA" sz="1200" b="1" dirty="0">
                <a:solidFill>
                  <a:srgbClr val="000000"/>
                </a:solidFill>
              </a:rPr>
              <a:t>Part A:  Summary of the final National State of Expenditure up to 31 March 2018</a:t>
            </a:r>
          </a:p>
          <a:p>
            <a:pPr lvl="2" algn="just">
              <a:buClr>
                <a:srgbClr val="7D0900"/>
              </a:buClr>
              <a:buFont typeface="Wingdings" panose="05000000000000000000" pitchFamily="2" charset="2"/>
              <a:buChar char="q"/>
            </a:pPr>
            <a:r>
              <a:rPr lang="en-ZA" sz="1200" b="1" dirty="0">
                <a:solidFill>
                  <a:srgbClr val="000000"/>
                </a:solidFill>
              </a:rPr>
              <a:t> Part B:  Summary of the final National State of Expenditure per programme up to   31 March 2018</a:t>
            </a:r>
          </a:p>
          <a:p>
            <a:pPr lvl="2" algn="just">
              <a:buClr>
                <a:srgbClr val="7D0900"/>
              </a:buClr>
              <a:buFont typeface="Wingdings" panose="05000000000000000000" pitchFamily="2" charset="2"/>
              <a:buChar char="q"/>
            </a:pPr>
            <a:r>
              <a:rPr lang="en-ZA" sz="1200" b="1" dirty="0">
                <a:solidFill>
                  <a:srgbClr val="000000"/>
                </a:solidFill>
              </a:rPr>
              <a:t> Part C: Summary of final National State of Expenditure per economic classification up to 31 March 2018</a:t>
            </a:r>
            <a:r>
              <a:rPr lang="en-US" sz="1200" b="1" dirty="0">
                <a:solidFill>
                  <a:srgbClr val="000000"/>
                </a:solidFill>
              </a:rPr>
              <a:t>		</a:t>
            </a:r>
          </a:p>
          <a:p>
            <a:pPr lvl="2" algn="just">
              <a:buClr>
                <a:srgbClr val="7D0900"/>
              </a:buClr>
              <a:buFont typeface="Wingdings" panose="05000000000000000000" pitchFamily="2" charset="2"/>
              <a:buChar char="q"/>
            </a:pPr>
            <a:r>
              <a:rPr lang="en-ZA" sz="1200" b="1" dirty="0">
                <a:solidFill>
                  <a:srgbClr val="000000"/>
                </a:solidFill>
              </a:rPr>
              <a:t> Part D:  Summary of Departmental final Revenue up to 31 March 2018</a:t>
            </a:r>
          </a:p>
          <a:p>
            <a:pPr lvl="2" algn="just">
              <a:buClr>
                <a:srgbClr val="7D0900"/>
              </a:buClr>
              <a:buFont typeface="Wingdings" panose="05000000000000000000" pitchFamily="2" charset="2"/>
              <a:buChar char="q"/>
            </a:pPr>
            <a:r>
              <a:rPr lang="en-ZA" sz="1200" b="1" dirty="0">
                <a:solidFill>
                  <a:srgbClr val="000000"/>
                </a:solidFill>
              </a:rPr>
              <a:t> Part E:  Progress report on the remedial action to remain within the budget allocation</a:t>
            </a:r>
          </a:p>
          <a:p>
            <a:pPr marL="457200" indent="-457200">
              <a:lnSpc>
                <a:spcPct val="100000"/>
              </a:lnSpc>
              <a:buFont typeface="+mj-lt"/>
              <a:buAutoNum type="arabicPeriod"/>
            </a:pPr>
            <a:r>
              <a:rPr lang="en-ZA" sz="1800" b="1" dirty="0" smtClean="0">
                <a:solidFill>
                  <a:srgbClr val="000000"/>
                </a:solidFill>
              </a:rPr>
              <a:t>2017/18 </a:t>
            </a:r>
            <a:r>
              <a:rPr lang="en-ZA" sz="1800" b="1" dirty="0">
                <a:solidFill>
                  <a:srgbClr val="000000"/>
                </a:solidFill>
              </a:rPr>
              <a:t>AUDIT </a:t>
            </a:r>
            <a:r>
              <a:rPr lang="en-ZA" sz="1800" b="1" dirty="0" smtClean="0">
                <a:solidFill>
                  <a:srgbClr val="000000"/>
                </a:solidFill>
              </a:rPr>
              <a:t>OUTCOMES</a:t>
            </a:r>
            <a:endParaRPr lang="en-ZA" sz="1800" b="1" dirty="0">
              <a:solidFill>
                <a:srgbClr val="000000"/>
              </a:solidFill>
            </a:endParaRPr>
          </a:p>
        </p:txBody>
      </p:sp>
    </p:spTree>
    <p:extLst>
      <p:ext uri="{BB962C8B-B14F-4D97-AF65-F5344CB8AC3E}">
        <p14:creationId xmlns:p14="http://schemas.microsoft.com/office/powerpoint/2010/main" xmlns="" val="519612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979285470"/>
              </p:ext>
            </p:extLst>
          </p:nvPr>
        </p:nvGraphicFramePr>
        <p:xfrm>
          <a:off x="152400" y="1320196"/>
          <a:ext cx="8792463" cy="540997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619226">
                  <a:extLst>
                    <a:ext uri="{9D8B030D-6E8A-4147-A177-3AD203B41FA5}">
                      <a16:colId xmlns:a16="http://schemas.microsoft.com/office/drawing/2014/main" xmlns="" val="20001"/>
                    </a:ext>
                  </a:extLst>
                </a:gridCol>
                <a:gridCol w="1730282">
                  <a:extLst>
                    <a:ext uri="{9D8B030D-6E8A-4147-A177-3AD203B41FA5}">
                      <a16:colId xmlns:a16="http://schemas.microsoft.com/office/drawing/2014/main" xmlns="" val="20002"/>
                    </a:ext>
                  </a:extLst>
                </a:gridCol>
                <a:gridCol w="1704579">
                  <a:extLst>
                    <a:ext uri="{9D8B030D-6E8A-4147-A177-3AD203B41FA5}">
                      <a16:colId xmlns:a16="http://schemas.microsoft.com/office/drawing/2014/main" xmlns="" val="20003"/>
                    </a:ext>
                  </a:extLst>
                </a:gridCol>
                <a:gridCol w="1909576">
                  <a:extLst>
                    <a:ext uri="{9D8B030D-6E8A-4147-A177-3AD203B41FA5}">
                      <a16:colId xmlns:a16="http://schemas.microsoft.com/office/drawing/2014/main" xmlns="" val="20004"/>
                    </a:ext>
                  </a:extLst>
                </a:gridCol>
              </a:tblGrid>
              <a:tr h="786406">
                <a:tc>
                  <a:txBody>
                    <a:bodyPr/>
                    <a:lstStyle/>
                    <a:p>
                      <a:pPr marL="0" indent="0" algn="l" defTabSz="914331" rtl="0" eaLnBrk="1" fontAlgn="t" latinLnBrk="0" hangingPunct="1">
                        <a:tabLst>
                          <a:tab pos="57150" algn="l"/>
                        </a:tabLst>
                      </a:pPr>
                      <a:r>
                        <a:rPr lang="en-US" sz="1500" b="1" i="0" u="none" strike="noStrike" kern="1200" dirty="0" smtClean="0">
                          <a:solidFill>
                            <a:schemeClr val="bg1"/>
                          </a:solidFill>
                          <a:effectLst/>
                          <a:latin typeface="Calibri"/>
                          <a:ea typeface="+mn-ea"/>
                          <a:cs typeface="+mn-cs"/>
                        </a:rPr>
                        <a:t>Performance Indicator</a:t>
                      </a:r>
                      <a:endParaRPr lang="en-US" sz="15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Planned target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2017/2018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2017/2018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5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34674">
                <a:tc>
                  <a:txBody>
                    <a:bodyPr/>
                    <a:lstStyle/>
                    <a:p>
                      <a:pPr algn="l" fontAlgn="t"/>
                      <a:r>
                        <a:rPr lang="en-US" sz="1600" b="1" i="0" u="none" strike="noStrike" kern="1200" dirty="0" smtClean="0">
                          <a:solidFill>
                            <a:srgbClr val="000000"/>
                          </a:solidFill>
                          <a:effectLst/>
                          <a:latin typeface="Calibri"/>
                          <a:ea typeface="+mn-ea"/>
                          <a:cs typeface="+mn-cs"/>
                        </a:rPr>
                        <a:t>Percentage </a:t>
                      </a:r>
                      <a:r>
                        <a:rPr lang="en-US" sz="1600" b="1" i="0" u="none" strike="noStrike" kern="1200" dirty="0">
                          <a:solidFill>
                            <a:srgbClr val="000000"/>
                          </a:solidFill>
                          <a:effectLst/>
                          <a:latin typeface="Calibri"/>
                          <a:ea typeface="+mn-ea"/>
                          <a:cs typeface="+mn-cs"/>
                        </a:rPr>
                        <a:t>of overcrowding in correctional centres and remand detention facilities in excess of approved capacity.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38%</a:t>
                      </a:r>
                      <a:endParaRPr lang="en-US" sz="1600" dirty="0">
                        <a:effectLst/>
                        <a:latin typeface="CG Omega"/>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( 45 271/119 134)</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600" dirty="0">
                          <a:effectLst/>
                          <a:latin typeface="Calibri" panose="020F0502020204030204" pitchFamily="34" charset="0"/>
                          <a:ea typeface="Times New Roman" panose="02020603050405020304" pitchFamily="18" charset="0"/>
                          <a:cs typeface="Arial" panose="020B0604020202020204" pitchFamily="34" charset="0"/>
                        </a:rPr>
                        <a:t>38%</a:t>
                      </a:r>
                      <a:endParaRPr lang="en-US" sz="1600" dirty="0">
                        <a:effectLst/>
                        <a:latin typeface="CG Omega"/>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GB" sz="1600" dirty="0">
                          <a:effectLst/>
                          <a:latin typeface="Calibri" panose="020F0502020204030204" pitchFamily="34" charset="0"/>
                          <a:ea typeface="Times New Roman" panose="02020603050405020304" pitchFamily="18" charset="0"/>
                          <a:cs typeface="Arial" panose="020B0604020202020204" pitchFamily="34" charset="0"/>
                        </a:rPr>
                        <a:t>(45 406/118 723)</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600" dirty="0">
                          <a:effectLst/>
                          <a:latin typeface="Calibri" panose="020F0502020204030204" pitchFamily="34" charset="0"/>
                          <a:ea typeface="Calibri" panose="020F0502020204030204" pitchFamily="34" charset="0"/>
                          <a:cs typeface="Arial" panose="020B0604020202020204" pitchFamily="34" charset="0"/>
                        </a:rPr>
                        <a:t>None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05347">
                <a:tc>
                  <a:txBody>
                    <a:bodyPr/>
                    <a:lstStyle/>
                    <a:p>
                      <a:pPr marL="0" algn="l" defTabSz="914331" rtl="0" eaLnBrk="1" fontAlgn="t" latinLnBrk="0" hangingPunct="1"/>
                      <a:r>
                        <a:rPr lang="en-US" sz="1600" b="1" i="0" u="none" strike="noStrike" kern="1200" dirty="0">
                          <a:solidFill>
                            <a:srgbClr val="000000"/>
                          </a:solidFill>
                          <a:effectLst/>
                          <a:latin typeface="Calibri"/>
                          <a:ea typeface="+mn-ea"/>
                          <a:cs typeface="+mn-cs"/>
                        </a:rPr>
                        <a:t>Percentage of offender's profiles submitted by the Case Management Committees (CMCs) that were considered by CSPBs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4295">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74295">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(42 246/46 425)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95 %</a:t>
                      </a:r>
                      <a:endParaRPr lang="en-US" sz="1600" dirty="0">
                        <a:effectLst/>
                        <a:latin typeface="CG Omega"/>
                        <a:ea typeface="Times New Roman" panose="02020603050405020304" pitchFamily="18" charset="0"/>
                        <a:cs typeface="Times New Roman" panose="02020603050405020304" pitchFamily="18" charset="0"/>
                      </a:endParaRPr>
                    </a:p>
                    <a:p>
                      <a:pPr marL="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(28 226 / 29 641)</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gn="just">
                        <a:lnSpc>
                          <a:spcPct val="115000"/>
                        </a:lnSpc>
                        <a:spcBef>
                          <a:spcPts val="300"/>
                        </a:spcBef>
                        <a:spcAft>
                          <a:spcPts val="300"/>
                        </a:spcAft>
                      </a:pPr>
                      <a:r>
                        <a:rPr lang="en-ZA" sz="1600">
                          <a:effectLst/>
                          <a:latin typeface="Calibri" panose="020F0502020204030204" pitchFamily="34" charset="0"/>
                          <a:ea typeface="Calibri" panose="020F0502020204030204" pitchFamily="34" charset="0"/>
                          <a:cs typeface="Arial" panose="020B0604020202020204" pitchFamily="34" charset="0"/>
                        </a:rPr>
                        <a:t>4%</a:t>
                      </a:r>
                      <a:endParaRPr lang="en-US" sz="1600">
                        <a:effectLst/>
                        <a:latin typeface="CG Omega"/>
                        <a:ea typeface="Times New Roman" panose="02020603050405020304" pitchFamily="18" charset="0"/>
                        <a:cs typeface="Times New Roman" panose="02020603050405020304" pitchFamily="18" charset="0"/>
                      </a:endParaRPr>
                    </a:p>
                    <a:p>
                      <a:pPr marL="0" marR="0" algn="just">
                        <a:lnSpc>
                          <a:spcPct val="115000"/>
                        </a:lnSpc>
                        <a:spcBef>
                          <a:spcPts val="300"/>
                        </a:spcBef>
                        <a:spcAft>
                          <a:spcPts val="300"/>
                        </a:spcAft>
                      </a:pPr>
                      <a:r>
                        <a:rPr lang="en-ZA" sz="1600">
                          <a:effectLst/>
                          <a:latin typeface="Calibri" panose="020F0502020204030204" pitchFamily="34" charset="0"/>
                          <a:ea typeface="Calibri" panose="020F0502020204030204" pitchFamily="34" charset="0"/>
                          <a:cs typeface="Arial" panose="020B0604020202020204" pitchFamily="34" charset="0"/>
                        </a:rPr>
                        <a:t> </a:t>
                      </a:r>
                      <a:endParaRPr lang="en-US" sz="16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MT"/>
                        </a:rPr>
                        <a:t>Target achieved. All Boards strived to exceed the target. Where vacancies exist, chairpersons from other management areas are deployed to ensure compliance.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44486" y="489199"/>
            <a:ext cx="8647112" cy="553998"/>
          </a:xfrm>
        </p:spPr>
        <p:txBody>
          <a:bodyPr/>
          <a:lstStyle/>
          <a:p>
            <a:pPr lvl="0" algn="ctr"/>
            <a:r>
              <a:rPr lang="en-US" sz="2400" kern="1200" dirty="0">
                <a:solidFill>
                  <a:srgbClr val="FF0000"/>
                </a:solidFill>
              </a:rPr>
              <a:t>PROGRAMME </a:t>
            </a:r>
            <a:r>
              <a:rPr lang="en-US" sz="2400" kern="1200" dirty="0" smtClean="0">
                <a:solidFill>
                  <a:srgbClr val="FF0000"/>
                </a:solidFill>
              </a:rPr>
              <a:t>2: INCARCERATION </a:t>
            </a:r>
            <a:r>
              <a:rPr lang="en-US" sz="1600" kern="1200" dirty="0">
                <a:solidFill>
                  <a:srgbClr val="FF0000"/>
                </a:solidFill>
              </a:rPr>
              <a:t/>
            </a:r>
            <a:br>
              <a:rPr lang="en-US" sz="1600" kern="1200" dirty="0">
                <a:solidFill>
                  <a:srgbClr val="FF0000"/>
                </a:solidFill>
              </a:rPr>
            </a:br>
            <a:endParaRPr lang="en-US" sz="1600" dirty="0"/>
          </a:p>
        </p:txBody>
      </p:sp>
      <p:sp>
        <p:nvSpPr>
          <p:cNvPr id="6" name="Rectangle 5"/>
          <p:cNvSpPr/>
          <p:nvPr/>
        </p:nvSpPr>
        <p:spPr>
          <a:xfrm>
            <a:off x="914400" y="766198"/>
            <a:ext cx="7413812"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effectLst>
                  <a:outerShdw blurRad="38100" dist="38100" dir="2700000" algn="tl">
                    <a:srgbClr val="000000">
                      <a:alpha val="43137"/>
                    </a:srgbClr>
                  </a:outerShdw>
                </a:effectLst>
                <a:latin typeface="Arial"/>
                <a:cs typeface="Arial"/>
              </a:rPr>
              <a:t>Offender Management </a:t>
            </a:r>
            <a:endParaRPr lang="en-US" sz="4000" b="1" kern="0" dirty="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xmlns="" val="3413703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824879868"/>
              </p:ext>
            </p:extLst>
          </p:nvPr>
        </p:nvGraphicFramePr>
        <p:xfrm>
          <a:off x="152401" y="2286000"/>
          <a:ext cx="8905779" cy="3276600"/>
        </p:xfrm>
        <a:graphic>
          <a:graphicData uri="http://schemas.openxmlformats.org/drawingml/2006/table">
            <a:tbl>
              <a:tblPr firstRow="1" bandRow="1">
                <a:tableStyleId>{5C22544A-7EE6-4342-B048-85BDC9FD1C3A}</a:tableStyleId>
              </a:tblPr>
              <a:tblGrid>
                <a:gridCol w="2031142">
                  <a:extLst>
                    <a:ext uri="{9D8B030D-6E8A-4147-A177-3AD203B41FA5}">
                      <a16:colId xmlns:a16="http://schemas.microsoft.com/office/drawing/2014/main" xmlns="" val="20000"/>
                    </a:ext>
                  </a:extLst>
                </a:gridCol>
                <a:gridCol w="1249934">
                  <a:extLst>
                    <a:ext uri="{9D8B030D-6E8A-4147-A177-3AD203B41FA5}">
                      <a16:colId xmlns:a16="http://schemas.microsoft.com/office/drawing/2014/main" xmlns="" val="20001"/>
                    </a:ext>
                  </a:extLst>
                </a:gridCol>
                <a:gridCol w="1718659">
                  <a:extLst>
                    <a:ext uri="{9D8B030D-6E8A-4147-A177-3AD203B41FA5}">
                      <a16:colId xmlns:a16="http://schemas.microsoft.com/office/drawing/2014/main" xmlns="" val="20002"/>
                    </a:ext>
                  </a:extLst>
                </a:gridCol>
                <a:gridCol w="2187385">
                  <a:extLst>
                    <a:ext uri="{9D8B030D-6E8A-4147-A177-3AD203B41FA5}">
                      <a16:colId xmlns:a16="http://schemas.microsoft.com/office/drawing/2014/main" xmlns="" val="20003"/>
                    </a:ext>
                  </a:extLst>
                </a:gridCol>
                <a:gridCol w="1718659">
                  <a:extLst>
                    <a:ext uri="{9D8B030D-6E8A-4147-A177-3AD203B41FA5}">
                      <a16:colId xmlns:a16="http://schemas.microsoft.com/office/drawing/2014/main" xmlns="" val="20004"/>
                    </a:ext>
                  </a:extLst>
                </a:gridCol>
              </a:tblGrid>
              <a:tr h="1283385">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Performance 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Planned target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93215">
                <a:tc>
                  <a:txBody>
                    <a:bodyPr/>
                    <a:lstStyle/>
                    <a:p>
                      <a:pPr algn="l" fontAlgn="t"/>
                      <a:r>
                        <a:rPr lang="en-US" sz="1600" b="1" i="0" u="none" strike="noStrike" dirty="0">
                          <a:solidFill>
                            <a:schemeClr val="tx1"/>
                          </a:solidFill>
                          <a:effectLst/>
                          <a:latin typeface="Calibri" panose="020F0502020204030204" pitchFamily="34" charset="0"/>
                        </a:rPr>
                        <a:t>Percentage of Remand Detention facilities where Continuous Risk Assessment (CRA) is rolled out.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smtClean="0">
                          <a:solidFill>
                            <a:srgbClr val="000000"/>
                          </a:solidFill>
                          <a:effectLst/>
                          <a:latin typeface="Calibri" panose="020F0502020204030204" pitchFamily="34" charset="0"/>
                        </a:rPr>
                        <a:t>11.2% </a:t>
                      </a:r>
                    </a:p>
                    <a:p>
                      <a:pPr algn="l" fontAlgn="t"/>
                      <a:r>
                        <a:rPr lang="en-US" sz="1600" b="0" i="0" u="none" strike="noStrike" dirty="0" smtClean="0">
                          <a:solidFill>
                            <a:srgbClr val="000000"/>
                          </a:solidFill>
                          <a:effectLst/>
                          <a:latin typeface="Calibri" panose="020F0502020204030204" pitchFamily="34" charset="0"/>
                        </a:rPr>
                        <a:t> (14/124) </a:t>
                      </a:r>
                      <a:r>
                        <a:rPr lang="en-US" sz="1600" b="0" i="0" u="none" strike="noStrike" dirty="0">
                          <a:solidFill>
                            <a:srgbClr val="000000"/>
                          </a:solidFill>
                          <a:effectLst/>
                          <a:latin typeface="Calibri" panose="020F0502020204030204" pitchFamily="34" charset="0"/>
                        </a:rPr>
                        <a:t/>
                      </a:r>
                      <a:br>
                        <a:rPr lang="en-US" sz="1600" b="0" i="0" u="none" strike="noStrike" dirty="0">
                          <a:solidFill>
                            <a:srgbClr val="000000"/>
                          </a:solidFill>
                          <a:effectLst/>
                          <a:latin typeface="Calibri" panose="020F0502020204030204" pitchFamily="34" charset="0"/>
                        </a:rPr>
                      </a:br>
                      <a:endParaRPr lang="en-US" sz="1600" b="0" i="0" u="none" strike="noStrike" dirty="0" smtClean="0">
                        <a:solidFill>
                          <a:srgbClr val="000000"/>
                        </a:solidFill>
                        <a:effectLst/>
                        <a:latin typeface="Calibri" panose="020F0502020204030204" pitchFamily="34" charset="0"/>
                      </a:endParaRPr>
                    </a:p>
                    <a:p>
                      <a:pPr algn="l" fontAlgn="t"/>
                      <a:r>
                        <a:rPr lang="en-ZA" sz="1600" b="0" i="0" u="none" strike="noStrike" kern="1200" dirty="0" smtClean="0">
                          <a:solidFill>
                            <a:schemeClr val="tx1"/>
                          </a:solidFill>
                          <a:effectLst/>
                          <a:latin typeface="Calibri" panose="020F0502020204030204" pitchFamily="34" charset="0"/>
                          <a:ea typeface="+mn-ea"/>
                          <a:cs typeface="+mn-cs"/>
                        </a:rPr>
                        <a:t>Rollout of CRA in Remand Detention Facilities</a:t>
                      </a:r>
                      <a:endParaRPr lang="en-US" sz="16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i="0" u="none" strike="noStrike" dirty="0" smtClean="0">
                          <a:solidFill>
                            <a:srgbClr val="000000"/>
                          </a:solidFill>
                          <a:effectLst/>
                          <a:latin typeface="Calibri" panose="020F0502020204030204" pitchFamily="34" charset="0"/>
                        </a:rPr>
                        <a:t>11.2% </a:t>
                      </a:r>
                    </a:p>
                    <a:p>
                      <a:pPr algn="l" fontAlgn="t"/>
                      <a:r>
                        <a:rPr lang="en-US" sz="1600" b="1" i="0" u="none" strike="noStrike" dirty="0" smtClean="0">
                          <a:solidFill>
                            <a:srgbClr val="000000"/>
                          </a:solidFill>
                          <a:effectLst/>
                          <a:latin typeface="Calibri" panose="020F0502020204030204" pitchFamily="34" charset="0"/>
                        </a:rPr>
                        <a:t> (14/124) </a:t>
                      </a:r>
                    </a:p>
                    <a:p>
                      <a:pPr algn="l" fontAlgn="t"/>
                      <a:endParaRPr lang="en-US" sz="1600" b="0" i="0" u="none" strike="noStrike" kern="1200" dirty="0" smtClean="0">
                        <a:solidFill>
                          <a:srgbClr val="000000"/>
                        </a:solidFill>
                        <a:effectLst/>
                        <a:latin typeface="Calibri" panose="020F0502020204030204" pitchFamily="34" charset="0"/>
                        <a:ea typeface="+mn-ea"/>
                        <a:cs typeface="+mn-cs"/>
                      </a:endParaRPr>
                    </a:p>
                    <a:p>
                      <a:pPr algn="l" fontAlgn="t"/>
                      <a:endParaRPr lang="en-ZA" sz="1600" b="1" i="0" u="none" strike="noStrike" kern="1200" dirty="0" smtClean="0">
                        <a:solidFill>
                          <a:schemeClr val="tx1"/>
                        </a:solidFill>
                        <a:effectLst/>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None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31" rtl="0" eaLnBrk="1" fontAlgn="t" latinLnBrk="0" hangingPunct="1"/>
                      <a:r>
                        <a:rPr lang="en-ZA" sz="1600" b="0" i="0" u="none" strike="noStrike" kern="1200" dirty="0" smtClean="0">
                          <a:solidFill>
                            <a:srgbClr val="000000"/>
                          </a:solidFill>
                          <a:effectLst/>
                          <a:latin typeface="Calibri" panose="020F0502020204030204" pitchFamily="34" charset="0"/>
                          <a:ea typeface="+mn-ea"/>
                          <a:cs typeface="+mn-cs"/>
                        </a:rPr>
                        <a:t>n/a</a:t>
                      </a:r>
                      <a:endParaRPr lang="en-ZA" sz="1600" b="0" i="0" u="none" strike="noStrike" kern="1200" dirty="0">
                        <a:solidFill>
                          <a:srgbClr val="000000"/>
                        </a:solidFill>
                        <a:effectLst/>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411068" y="567999"/>
            <a:ext cx="8647112" cy="664797"/>
          </a:xfrm>
        </p:spPr>
        <p:txBody>
          <a:bodyPr/>
          <a:lstStyle/>
          <a:p>
            <a:pPr lvl="0" algn="ctr"/>
            <a:r>
              <a:rPr lang="en-US" sz="2400" kern="1200" dirty="0">
                <a:solidFill>
                  <a:srgbClr val="FF0000"/>
                </a:solidFill>
              </a:rPr>
              <a:t>PROGRAMME </a:t>
            </a:r>
            <a:r>
              <a:rPr lang="en-US" sz="2400" kern="1200" dirty="0" smtClean="0">
                <a:solidFill>
                  <a:srgbClr val="FF0000"/>
                </a:solidFill>
              </a:rPr>
              <a:t>2: INCARCERATION </a:t>
            </a:r>
            <a:r>
              <a:rPr lang="en-US" sz="2400" kern="1200" dirty="0">
                <a:solidFill>
                  <a:srgbClr val="FF0000"/>
                </a:solidFill>
              </a:rPr>
              <a:t/>
            </a:r>
            <a:br>
              <a:rPr lang="en-US" sz="2400" kern="1200" dirty="0">
                <a:solidFill>
                  <a:srgbClr val="FF0000"/>
                </a:solidFill>
              </a:rPr>
            </a:br>
            <a:endParaRPr lang="en-US" sz="2400" dirty="0"/>
          </a:p>
        </p:txBody>
      </p:sp>
      <p:sp>
        <p:nvSpPr>
          <p:cNvPr id="5" name="Rectangle 4"/>
          <p:cNvSpPr/>
          <p:nvPr/>
        </p:nvSpPr>
        <p:spPr>
          <a:xfrm>
            <a:off x="900953" y="1164369"/>
            <a:ext cx="7413812"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effectLst>
                  <a:outerShdw blurRad="38100" dist="38100" dir="2700000" algn="tl">
                    <a:srgbClr val="000000">
                      <a:alpha val="43137"/>
                    </a:srgbClr>
                  </a:outerShdw>
                </a:effectLst>
                <a:latin typeface="Arial"/>
                <a:cs typeface="Arial"/>
              </a:rPr>
              <a:t>Remand Detention </a:t>
            </a:r>
            <a:endParaRPr lang="en-US" sz="4000" b="1" kern="0" dirty="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xmlns="" val="3045866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559173649"/>
              </p:ext>
            </p:extLst>
          </p:nvPr>
        </p:nvGraphicFramePr>
        <p:xfrm>
          <a:off x="152400" y="1679170"/>
          <a:ext cx="8839199" cy="364540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799">
                  <a:extLst>
                    <a:ext uri="{9D8B030D-6E8A-4147-A177-3AD203B41FA5}">
                      <a16:colId xmlns:a16="http://schemas.microsoft.com/office/drawing/2014/main" xmlns="" val="20004"/>
                    </a:ext>
                  </a:extLst>
                </a:gridCol>
              </a:tblGrid>
              <a:tr h="762000">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Performance 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371493">
                <a:tc>
                  <a:txBody>
                    <a:bodyPr/>
                    <a:lstStyle/>
                    <a:p>
                      <a:pPr algn="l" fontAlgn="t"/>
                      <a:r>
                        <a:rPr lang="en-US" sz="1600" b="1" i="0" u="none" strike="noStrike" kern="1200" dirty="0">
                          <a:solidFill>
                            <a:schemeClr val="tx1"/>
                          </a:solidFill>
                          <a:effectLst/>
                          <a:latin typeface="Calibri" panose="020F0502020204030204" pitchFamily="34" charset="0"/>
                          <a:ea typeface="+mn-ea"/>
                          <a:cs typeface="+mn-cs"/>
                        </a:rPr>
                        <a:t>Percentage of sentenced offenders subjected to correctional programmes per year</a:t>
                      </a:r>
                      <a:r>
                        <a:rPr lang="en-US" sz="1600" b="1" i="0" u="none" strike="noStrike" kern="1200" dirty="0" smtClean="0">
                          <a:solidFill>
                            <a:schemeClr val="tx1"/>
                          </a:solidFill>
                          <a:effectLst/>
                          <a:latin typeface="Calibri" panose="020F0502020204030204" pitchFamily="34" charset="0"/>
                          <a:ea typeface="+mn-ea"/>
                          <a:cs typeface="+mn-cs"/>
                        </a:rPr>
                        <a:t>.</a:t>
                      </a:r>
                    </a:p>
                    <a:p>
                      <a:pPr algn="l" fontAlgn="t"/>
                      <a:endParaRPr lang="en-US" sz="1600" b="1" i="0" u="none" strike="noStrike" kern="1200" dirty="0" smtClean="0">
                        <a:solidFill>
                          <a:schemeClr val="tx1"/>
                        </a:solidFill>
                        <a:effectLst/>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( 81 432 /107 145)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(86 518/105 349)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600" dirty="0" smtClean="0">
                          <a:effectLst/>
                          <a:latin typeface="Calibri" panose="020F0502020204030204" pitchFamily="34" charset="0"/>
                          <a:ea typeface="Times New Roman" panose="02020603050405020304" pitchFamily="18" charset="0"/>
                          <a:cs typeface="Arial" panose="020B0604020202020204" pitchFamily="34" charset="0"/>
                        </a:rPr>
                        <a:t>Custodial </a:t>
                      </a:r>
                      <a:r>
                        <a:rPr lang="en-US" sz="1600" dirty="0">
                          <a:effectLst/>
                          <a:latin typeface="Calibri" panose="020F0502020204030204" pitchFamily="34" charset="0"/>
                          <a:ea typeface="Times New Roman" panose="02020603050405020304" pitchFamily="18" charset="0"/>
                          <a:cs typeface="Arial" panose="020B0604020202020204" pitchFamily="34" charset="0"/>
                        </a:rPr>
                        <a:t>officials were orientated to facilitate correctional programmes and as a result more offenders were able to complete programmes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609398"/>
          </a:xfrm>
        </p:spPr>
        <p:txBody>
          <a:bodyPr/>
          <a:lstStyle/>
          <a:p>
            <a:pPr lvl="0" algn="ctr"/>
            <a:r>
              <a:rPr lang="en-US" sz="2800" kern="1200" dirty="0">
                <a:solidFill>
                  <a:srgbClr val="FF0000"/>
                </a:solidFill>
              </a:rPr>
              <a:t>PROGRAMME </a:t>
            </a:r>
            <a:r>
              <a:rPr lang="en-US" sz="2800" kern="1200" dirty="0" smtClean="0">
                <a:solidFill>
                  <a:srgbClr val="FF0000"/>
                </a:solidFill>
              </a:rPr>
              <a:t>3: REHABILITATION</a:t>
            </a:r>
            <a:r>
              <a:rPr lang="en-US" sz="1600" kern="1200" dirty="0">
                <a:solidFill>
                  <a:srgbClr val="FF0000"/>
                </a:solidFill>
              </a:rPr>
              <a:t/>
            </a:r>
            <a:br>
              <a:rPr lang="en-US" sz="1600" kern="1200" dirty="0">
                <a:solidFill>
                  <a:srgbClr val="FF0000"/>
                </a:solidFill>
              </a:rPr>
            </a:br>
            <a:endParaRPr lang="en-US" sz="1600" dirty="0"/>
          </a:p>
        </p:txBody>
      </p:sp>
      <p:sp>
        <p:nvSpPr>
          <p:cNvPr id="5" name="Rectangle 4"/>
          <p:cNvSpPr/>
          <p:nvPr/>
        </p:nvSpPr>
        <p:spPr>
          <a:xfrm>
            <a:off x="902825" y="1032839"/>
            <a:ext cx="7413812"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effectLst>
                  <a:outerShdw blurRad="38100" dist="38100" dir="2700000" algn="tl">
                    <a:srgbClr val="000000">
                      <a:alpha val="43137"/>
                    </a:srgbClr>
                  </a:outerShdw>
                </a:effectLst>
                <a:latin typeface="Arial"/>
                <a:cs typeface="Arial"/>
              </a:rPr>
              <a:t>Correctional Programmes </a:t>
            </a:r>
            <a:endParaRPr lang="en-US" sz="4000" b="1" kern="0" dirty="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xmlns="" val="1245997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855545795"/>
              </p:ext>
            </p:extLst>
          </p:nvPr>
        </p:nvGraphicFramePr>
        <p:xfrm>
          <a:off x="152400" y="1404333"/>
          <a:ext cx="8839200" cy="5368737"/>
        </p:xfrm>
        <a:graphic>
          <a:graphicData uri="http://schemas.openxmlformats.org/drawingml/2006/table">
            <a:tbl>
              <a:tblPr firstRow="1" bandRow="1">
                <a:tableStyleId>{5C22544A-7EE6-4342-B048-85BDC9FD1C3A}</a:tableStyleId>
              </a:tblPr>
              <a:tblGrid>
                <a:gridCol w="2039816">
                  <a:extLst>
                    <a:ext uri="{9D8B030D-6E8A-4147-A177-3AD203B41FA5}">
                      <a16:colId xmlns:a16="http://schemas.microsoft.com/office/drawing/2014/main" xmlns="" val="20000"/>
                    </a:ext>
                  </a:extLst>
                </a:gridCol>
                <a:gridCol w="1139203">
                  <a:extLst>
                    <a:ext uri="{9D8B030D-6E8A-4147-A177-3AD203B41FA5}">
                      <a16:colId xmlns:a16="http://schemas.microsoft.com/office/drawing/2014/main" xmlns="" val="20001"/>
                    </a:ext>
                  </a:extLst>
                </a:gridCol>
                <a:gridCol w="1202807">
                  <a:extLst>
                    <a:ext uri="{9D8B030D-6E8A-4147-A177-3AD203B41FA5}">
                      <a16:colId xmlns:a16="http://schemas.microsoft.com/office/drawing/2014/main" xmlns="" val="20002"/>
                    </a:ext>
                  </a:extLst>
                </a:gridCol>
                <a:gridCol w="1133231">
                  <a:extLst>
                    <a:ext uri="{9D8B030D-6E8A-4147-A177-3AD203B41FA5}">
                      <a16:colId xmlns:a16="http://schemas.microsoft.com/office/drawing/2014/main" xmlns="" val="20003"/>
                    </a:ext>
                  </a:extLst>
                </a:gridCol>
                <a:gridCol w="3324143">
                  <a:extLst>
                    <a:ext uri="{9D8B030D-6E8A-4147-A177-3AD203B41FA5}">
                      <a16:colId xmlns:a16="http://schemas.microsoft.com/office/drawing/2014/main" xmlns="" val="20004"/>
                    </a:ext>
                  </a:extLst>
                </a:gridCol>
              </a:tblGrid>
              <a:tr h="517064">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Performance 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200" b="1">
                          <a:effectLst/>
                          <a:latin typeface="Calibri" panose="020F0502020204030204" pitchFamily="34" charset="0"/>
                          <a:ea typeface="Calibri" panose="020F0502020204030204" pitchFamily="34" charset="0"/>
                          <a:cs typeface="Arial" panose="020B0604020202020204" pitchFamily="34" charset="0"/>
                        </a:rPr>
                        <a:t>Planned target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200" b="1">
                          <a:effectLst/>
                          <a:latin typeface="Calibri" panose="020F0502020204030204" pitchFamily="34" charset="0"/>
                          <a:ea typeface="Calibri" panose="020F0502020204030204" pitchFamily="34" charset="0"/>
                          <a:cs typeface="Arial" panose="020B0604020202020204" pitchFamily="34" charset="0"/>
                        </a:rPr>
                        <a:t>2017/2018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2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200" b="1">
                          <a:effectLst/>
                          <a:latin typeface="Calibri" panose="020F0502020204030204" pitchFamily="34" charset="0"/>
                          <a:ea typeface="Calibri" panose="020F0502020204030204" pitchFamily="34" charset="0"/>
                          <a:cs typeface="Arial" panose="020B0604020202020204" pitchFamily="34" charset="0"/>
                        </a:rPr>
                        <a:t>2017/2018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2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54107">
                <a:tc>
                  <a:txBody>
                    <a:bodyPr/>
                    <a:lstStyle/>
                    <a:p>
                      <a:pPr algn="l" fontAlgn="t"/>
                      <a:r>
                        <a:rPr lang="en-US" sz="1200" b="1" i="0" u="none" strike="noStrike" dirty="0">
                          <a:solidFill>
                            <a:schemeClr val="tx1"/>
                          </a:solidFill>
                          <a:effectLst/>
                          <a:latin typeface="Calibri" panose="020F0502020204030204" pitchFamily="34" charset="0"/>
                        </a:rPr>
                        <a:t>Percentage of offenders  participating in skills development programmes measured against the number of offenders enrolled per financial </a:t>
                      </a:r>
                      <a:r>
                        <a:rPr lang="en-US" sz="1200" b="1" i="0" u="none" strike="noStrike" dirty="0" smtClean="0">
                          <a:solidFill>
                            <a:schemeClr val="tx1"/>
                          </a:solidFill>
                          <a:effectLst/>
                          <a:latin typeface="Calibri" panose="020F0502020204030204" pitchFamily="34" charset="0"/>
                        </a:rPr>
                        <a:t>year( Long</a:t>
                      </a:r>
                      <a:r>
                        <a:rPr lang="en-US" sz="1200" b="1" i="0" u="none" strike="noStrike" baseline="0" dirty="0" smtClean="0">
                          <a:solidFill>
                            <a:schemeClr val="tx1"/>
                          </a:solidFill>
                          <a:effectLst/>
                          <a:latin typeface="Calibri" panose="020F0502020204030204" pitchFamily="34" charset="0"/>
                        </a:rPr>
                        <a:t> and short –skills training)</a:t>
                      </a:r>
                      <a:endParaRPr lang="en-US" sz="1200" b="1" i="0" u="none" strike="noStrike" dirty="0" smtClean="0">
                        <a:solidFill>
                          <a:schemeClr val="tx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( 5 176/6 470)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Skills training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(11 163/11 343)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200" dirty="0">
                          <a:effectLst/>
                          <a:latin typeface="Calibri" panose="020F0502020204030204" pitchFamily="34" charset="0"/>
                          <a:ea typeface="Calibri" panose="020F0502020204030204" pitchFamily="34" charset="0"/>
                          <a:cs typeface="Arial" panose="020B0604020202020204" pitchFamily="34"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Regions formalized training agreements with external stakeholders.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981200">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Calibri" panose="020F0502020204030204" pitchFamily="34" charset="0"/>
                        </a:rPr>
                        <a:t>Percentage of offenders  participating in skills development programmes measured against the number of offenders enrolled per financial year (TVET) </a:t>
                      </a:r>
                      <a:endParaRPr lang="en-US" sz="12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 ( 3 960/4 950)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TVET College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(3 414/3 533)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200" dirty="0">
                          <a:effectLst/>
                          <a:latin typeface="Calibri" panose="020F0502020204030204" pitchFamily="34" charset="0"/>
                          <a:ea typeface="Calibri" panose="020F0502020204030204" pitchFamily="34" charset="0"/>
                          <a:cs typeface="Arial" panose="020B0604020202020204" pitchFamily="34" charset="0"/>
                        </a:rPr>
                        <a:t>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Achieved against enrolment but under achieved against the set target of 3959/4950 with less than 546 participation against less than 1418 registered. Less offenders than expected participated in TVET programmes. There was an underperformance in the number of offenders who participated in TVET College programmes. The TVET Colleges had to comply with DHET assessment requirements. DCS does not have the required subject matter experts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81870">
                <a:tc>
                  <a:txBody>
                    <a:bodyPr/>
                    <a:lstStyle/>
                    <a:p>
                      <a:pPr algn="l" fontAlgn="t"/>
                      <a:r>
                        <a:rPr lang="en-US" sz="1200" b="1" i="0" u="none" strike="noStrike" dirty="0" smtClean="0">
                          <a:solidFill>
                            <a:schemeClr val="tx1"/>
                          </a:solidFill>
                          <a:effectLst/>
                          <a:latin typeface="Calibri"/>
                        </a:rPr>
                        <a:t>Number of offenders who participate in Educational programmes per the Daily Attendance Register per Academic Year (AET)</a:t>
                      </a:r>
                      <a:endParaRPr lang="en-US" sz="12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smtClean="0">
                          <a:solidFill>
                            <a:schemeClr val="tx1"/>
                          </a:solidFill>
                          <a:effectLst/>
                          <a:latin typeface="Calibri"/>
                        </a:rPr>
                        <a:t>10 855</a:t>
                      </a:r>
                      <a:r>
                        <a:rPr lang="en-US" sz="1200" b="0" i="0" u="none" strike="noStrike" dirty="0">
                          <a:solidFill>
                            <a:schemeClr val="tx1"/>
                          </a:solidFill>
                          <a:effectLst/>
                          <a:latin typeface="Calibri"/>
                        </a:rPr>
                        <a:t/>
                      </a:r>
                      <a:br>
                        <a:rPr lang="en-US" sz="1200" b="0" i="0" u="none" strike="noStrike" dirty="0">
                          <a:solidFill>
                            <a:schemeClr val="tx1"/>
                          </a:solidFill>
                          <a:effectLst/>
                          <a:latin typeface="Calibri"/>
                        </a:rPr>
                      </a:br>
                      <a:endParaRPr lang="en-US" sz="1200" b="0" i="0" u="none" strike="noStrike" dirty="0" smtClean="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ZA" sz="1200" b="1" i="0" u="none" strike="noStrike" kern="1200" dirty="0" smtClean="0">
                          <a:solidFill>
                            <a:schemeClr val="tx1"/>
                          </a:solidFill>
                          <a:effectLst/>
                          <a:latin typeface="Calibri"/>
                          <a:ea typeface="+mn-ea"/>
                          <a:cs typeface="+mn-cs"/>
                        </a:rPr>
                        <a:t>10 014</a:t>
                      </a:r>
                    </a:p>
                    <a:p>
                      <a:pPr marL="0" algn="l" defTabSz="914331" rtl="0" eaLnBrk="1" fontAlgn="t" latinLnBrk="0" hangingPunct="1"/>
                      <a:endParaRPr lang="en-ZA" sz="1200" b="1" i="0" u="none" strike="noStrike" kern="1200" dirty="0" smtClean="0">
                        <a:solidFill>
                          <a:schemeClr val="tx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l" defTabSz="914331" rtl="0" eaLnBrk="1" fontAlgn="t" latinLnBrk="0" hangingPunct="1"/>
                      <a:r>
                        <a:rPr lang="en-ZA" sz="1200" b="1" i="0" u="none" strike="noStrike" kern="1200" dirty="0" smtClean="0">
                          <a:solidFill>
                            <a:schemeClr val="tx1"/>
                          </a:solidFill>
                          <a:effectLst/>
                          <a:latin typeface="Calibri"/>
                          <a:ea typeface="+mn-ea"/>
                          <a:cs typeface="+mn-cs"/>
                        </a:rPr>
                        <a:t>841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kern="1200" dirty="0" smtClean="0">
                          <a:solidFill>
                            <a:schemeClr val="dk1"/>
                          </a:solidFill>
                          <a:effectLst/>
                          <a:latin typeface="Calibri" panose="020F0502020204030204" pitchFamily="34" charset="0"/>
                          <a:ea typeface="+mn-ea"/>
                          <a:cs typeface="+mn-cs"/>
                        </a:rPr>
                        <a:t>The discontinuation of </a:t>
                      </a:r>
                      <a:r>
                        <a:rPr lang="en-US" sz="1200" kern="1200" dirty="0" err="1" smtClean="0">
                          <a:solidFill>
                            <a:schemeClr val="dk1"/>
                          </a:solidFill>
                          <a:effectLst/>
                          <a:latin typeface="Calibri" panose="020F0502020204030204" pitchFamily="34" charset="0"/>
                          <a:ea typeface="+mn-ea"/>
                          <a:cs typeface="+mn-cs"/>
                        </a:rPr>
                        <a:t>Kha-ri</a:t>
                      </a:r>
                      <a:r>
                        <a:rPr lang="en-US" sz="1200" kern="1200" dirty="0" smtClean="0">
                          <a:solidFill>
                            <a:schemeClr val="dk1"/>
                          </a:solidFill>
                          <a:effectLst/>
                          <a:latin typeface="Calibri" panose="020F0502020204030204" pitchFamily="34" charset="0"/>
                          <a:ea typeface="+mn-ea"/>
                          <a:cs typeface="+mn-cs"/>
                        </a:rPr>
                        <a:t> </a:t>
                      </a:r>
                      <a:r>
                        <a:rPr lang="en-US" sz="1200" kern="1200" dirty="0" err="1" smtClean="0">
                          <a:solidFill>
                            <a:schemeClr val="dk1"/>
                          </a:solidFill>
                          <a:effectLst/>
                          <a:latin typeface="Calibri" panose="020F0502020204030204" pitchFamily="34" charset="0"/>
                          <a:ea typeface="+mn-ea"/>
                          <a:cs typeface="+mn-cs"/>
                        </a:rPr>
                        <a:t>gude</a:t>
                      </a:r>
                      <a:r>
                        <a:rPr lang="en-US" sz="1200" kern="1200" dirty="0" smtClean="0">
                          <a:solidFill>
                            <a:schemeClr val="dk1"/>
                          </a:solidFill>
                          <a:effectLst/>
                          <a:latin typeface="Calibri" panose="020F0502020204030204" pitchFamily="34" charset="0"/>
                          <a:ea typeface="+mn-ea"/>
                          <a:cs typeface="+mn-cs"/>
                        </a:rPr>
                        <a:t> programme during 2016/17 financial year  impacted on attendance during academic year 2017 which  led to decrease of AET programme participation.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Title 3"/>
          <p:cNvSpPr>
            <a:spLocks noGrp="1"/>
          </p:cNvSpPr>
          <p:nvPr>
            <p:ph type="title"/>
          </p:nvPr>
        </p:nvSpPr>
        <p:spPr>
          <a:xfrm>
            <a:off x="344486" y="457200"/>
            <a:ext cx="8647112" cy="553998"/>
          </a:xfrm>
        </p:spPr>
        <p:txBody>
          <a:bodyPr/>
          <a:lstStyle/>
          <a:p>
            <a:pPr lvl="0" algn="ctr"/>
            <a:r>
              <a:rPr lang="en-US" sz="2400" kern="1200" dirty="0" smtClean="0">
                <a:solidFill>
                  <a:srgbClr val="FF0000"/>
                </a:solidFill>
              </a:rPr>
              <a:t>PROGRAMME 3: REHABILITATION</a:t>
            </a:r>
            <a:r>
              <a:rPr lang="en-US" sz="1600" kern="1200" dirty="0" smtClean="0">
                <a:solidFill>
                  <a:srgbClr val="FF0000"/>
                </a:solidFill>
              </a:rPr>
              <a:t/>
            </a:r>
            <a:br>
              <a:rPr lang="en-US" sz="1600" kern="1200" dirty="0" smtClean="0">
                <a:solidFill>
                  <a:srgbClr val="FF0000"/>
                </a:solidFill>
              </a:rPr>
            </a:br>
            <a:endParaRPr lang="en-US" sz="1600" dirty="0"/>
          </a:p>
        </p:txBody>
      </p:sp>
      <p:sp>
        <p:nvSpPr>
          <p:cNvPr id="5" name="Rectangle 4"/>
          <p:cNvSpPr/>
          <p:nvPr/>
        </p:nvSpPr>
        <p:spPr>
          <a:xfrm>
            <a:off x="0" y="762405"/>
            <a:ext cx="9144000" cy="701731"/>
          </a:xfrm>
          <a:prstGeom prst="rect">
            <a:avLst/>
          </a:prstGeom>
        </p:spPr>
        <p:txBody>
          <a:bodyPr wrap="square">
            <a:spAutoFit/>
          </a:bodyPr>
          <a:lstStyle/>
          <a:p>
            <a:pPr algn="ctr" eaLnBrk="0" hangingPunct="0">
              <a:lnSpc>
                <a:spcPct val="90000"/>
              </a:lnSpc>
              <a:spcBef>
                <a:spcPct val="90000"/>
              </a:spcBef>
              <a:buClr>
                <a:srgbClr val="7D0900"/>
              </a:buClr>
            </a:pPr>
            <a:r>
              <a:rPr lang="en-US" sz="4400" b="1" kern="0" dirty="0">
                <a:solidFill>
                  <a:srgbClr val="000000"/>
                </a:solidFill>
                <a:latin typeface="Arial"/>
                <a:cs typeface="Arial"/>
              </a:rPr>
              <a:t>Offender Development </a:t>
            </a:r>
          </a:p>
        </p:txBody>
      </p:sp>
    </p:spTree>
    <p:extLst>
      <p:ext uri="{BB962C8B-B14F-4D97-AF65-F5344CB8AC3E}">
        <p14:creationId xmlns:p14="http://schemas.microsoft.com/office/powerpoint/2010/main" xmlns="" val="3056167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937636248"/>
              </p:ext>
            </p:extLst>
          </p:nvPr>
        </p:nvGraphicFramePr>
        <p:xfrm>
          <a:off x="145030" y="1524000"/>
          <a:ext cx="8846568" cy="4305957"/>
        </p:xfrm>
        <a:graphic>
          <a:graphicData uri="http://schemas.openxmlformats.org/drawingml/2006/table">
            <a:tbl>
              <a:tblPr firstRow="1" bandRow="1">
                <a:tableStyleId>{5C22544A-7EE6-4342-B048-85BDC9FD1C3A}</a:tableStyleId>
              </a:tblPr>
              <a:tblGrid>
                <a:gridCol w="1912370">
                  <a:extLst>
                    <a:ext uri="{9D8B030D-6E8A-4147-A177-3AD203B41FA5}">
                      <a16:colId xmlns:a16="http://schemas.microsoft.com/office/drawing/2014/main" xmlns="" val="20000"/>
                    </a:ext>
                  </a:extLst>
                </a:gridCol>
                <a:gridCol w="1132110">
                  <a:extLst>
                    <a:ext uri="{9D8B030D-6E8A-4147-A177-3AD203B41FA5}">
                      <a16:colId xmlns:a16="http://schemas.microsoft.com/office/drawing/2014/main" xmlns="" val="20001"/>
                    </a:ext>
                  </a:extLst>
                </a:gridCol>
                <a:gridCol w="1425074">
                  <a:extLst>
                    <a:ext uri="{9D8B030D-6E8A-4147-A177-3AD203B41FA5}">
                      <a16:colId xmlns:a16="http://schemas.microsoft.com/office/drawing/2014/main" xmlns="" val="20002"/>
                    </a:ext>
                  </a:extLst>
                </a:gridCol>
                <a:gridCol w="1628656">
                  <a:extLst>
                    <a:ext uri="{9D8B030D-6E8A-4147-A177-3AD203B41FA5}">
                      <a16:colId xmlns:a16="http://schemas.microsoft.com/office/drawing/2014/main" xmlns="" val="20003"/>
                    </a:ext>
                  </a:extLst>
                </a:gridCol>
                <a:gridCol w="2748358">
                  <a:extLst>
                    <a:ext uri="{9D8B030D-6E8A-4147-A177-3AD203B41FA5}">
                      <a16:colId xmlns:a16="http://schemas.microsoft.com/office/drawing/2014/main" xmlns="" val="20004"/>
                    </a:ext>
                  </a:extLst>
                </a:gridCol>
              </a:tblGrid>
              <a:tr h="829286">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Performance 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91030">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Calibri"/>
                        </a:rPr>
                        <a:t>Number of offenders who participate in Educational programmes per the Daily Attendance Register per Academic Year (FET)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663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Arial" panose="020B0604020202020204" pitchFamily="34" charset="0"/>
                        </a:rPr>
                        <a:t>982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1000"/>
                        </a:spcAft>
                      </a:pPr>
                      <a:r>
                        <a:rPr lang="en-ZA" sz="1600">
                          <a:effectLst/>
                          <a:latin typeface="Calibri" panose="020F0502020204030204" pitchFamily="34" charset="0"/>
                          <a:ea typeface="Calibri" panose="020F0502020204030204" pitchFamily="34" charset="0"/>
                          <a:cs typeface="Arial" panose="020B0604020202020204" pitchFamily="34" charset="0"/>
                        </a:rPr>
                        <a:t>319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Ekuseni and Rustenburg Youth Centres introduced Grade 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12847">
                <a:tc>
                  <a:txBody>
                    <a:bodyPr/>
                    <a:lstStyle/>
                    <a:p>
                      <a:pPr algn="l" fontAlgn="t"/>
                      <a:r>
                        <a:rPr lang="en-US" sz="1600" b="1" i="0" u="none" strike="noStrike" dirty="0">
                          <a:solidFill>
                            <a:schemeClr val="tx1"/>
                          </a:solidFill>
                          <a:effectLst/>
                          <a:latin typeface="Calibri"/>
                        </a:rPr>
                        <a:t>Grade 12 pass rate obtained per academic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(95/141)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(142/185)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The target was over-achieved as the performance of learners was higher than projected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44486" y="439529"/>
            <a:ext cx="8647112" cy="553998"/>
          </a:xfrm>
        </p:spPr>
        <p:txBody>
          <a:bodyPr/>
          <a:lstStyle/>
          <a:p>
            <a:pPr lvl="0" algn="ctr"/>
            <a:r>
              <a:rPr lang="en-US" sz="2400" kern="1200" dirty="0">
                <a:solidFill>
                  <a:srgbClr val="FF0000"/>
                </a:solidFill>
              </a:rPr>
              <a:t>PROGRAMME 3: REHABILITATION</a:t>
            </a:r>
            <a:r>
              <a:rPr lang="en-US" sz="1600" kern="1200" dirty="0">
                <a:solidFill>
                  <a:srgbClr val="FF0000"/>
                </a:solidFill>
              </a:rPr>
              <a:t/>
            </a:r>
            <a:br>
              <a:rPr lang="en-US" sz="1600" kern="1200" dirty="0">
                <a:solidFill>
                  <a:srgbClr val="FF0000"/>
                </a:solidFill>
              </a:rPr>
            </a:br>
            <a:endParaRPr lang="en-US" sz="1600" dirty="0"/>
          </a:p>
        </p:txBody>
      </p:sp>
      <p:sp>
        <p:nvSpPr>
          <p:cNvPr id="5" name="Rectangle 4"/>
          <p:cNvSpPr/>
          <p:nvPr/>
        </p:nvSpPr>
        <p:spPr>
          <a:xfrm>
            <a:off x="0" y="747570"/>
            <a:ext cx="9144000" cy="701731"/>
          </a:xfrm>
          <a:prstGeom prst="rect">
            <a:avLst/>
          </a:prstGeom>
        </p:spPr>
        <p:txBody>
          <a:bodyPr wrap="square">
            <a:spAutoFit/>
          </a:bodyPr>
          <a:lstStyle/>
          <a:p>
            <a:pPr algn="ctr" eaLnBrk="0" hangingPunct="0">
              <a:lnSpc>
                <a:spcPct val="90000"/>
              </a:lnSpc>
              <a:spcBef>
                <a:spcPct val="90000"/>
              </a:spcBef>
              <a:buClr>
                <a:srgbClr val="7D0900"/>
              </a:buClr>
            </a:pPr>
            <a:r>
              <a:rPr lang="en-US" sz="4400" b="1" kern="0" dirty="0">
                <a:solidFill>
                  <a:srgbClr val="000000"/>
                </a:solidFill>
                <a:latin typeface="Arial"/>
                <a:cs typeface="Arial"/>
              </a:rPr>
              <a:t>Offender Development </a:t>
            </a:r>
          </a:p>
        </p:txBody>
      </p:sp>
    </p:spTree>
    <p:extLst>
      <p:ext uri="{BB962C8B-B14F-4D97-AF65-F5344CB8AC3E}">
        <p14:creationId xmlns:p14="http://schemas.microsoft.com/office/powerpoint/2010/main" xmlns="" val="3779988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431365820"/>
              </p:ext>
            </p:extLst>
          </p:nvPr>
        </p:nvGraphicFramePr>
        <p:xfrm>
          <a:off x="297593" y="2133600"/>
          <a:ext cx="8797634" cy="4769077"/>
        </p:xfrm>
        <a:graphic>
          <a:graphicData uri="http://schemas.openxmlformats.org/drawingml/2006/table">
            <a:tbl>
              <a:tblPr firstRow="1" bandRow="1">
                <a:tableStyleId>{5C22544A-7EE6-4342-B048-85BDC9FD1C3A}</a:tableStyleId>
              </a:tblPr>
              <a:tblGrid>
                <a:gridCol w="1475080">
                  <a:extLst>
                    <a:ext uri="{9D8B030D-6E8A-4147-A177-3AD203B41FA5}">
                      <a16:colId xmlns:a16="http://schemas.microsoft.com/office/drawing/2014/main" xmlns="" val="20000"/>
                    </a:ext>
                  </a:extLst>
                </a:gridCol>
                <a:gridCol w="143698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gridCol w="2761374">
                  <a:extLst>
                    <a:ext uri="{9D8B030D-6E8A-4147-A177-3AD203B41FA5}">
                      <a16:colId xmlns:a16="http://schemas.microsoft.com/office/drawing/2014/main" xmlns="" val="20004"/>
                    </a:ext>
                  </a:extLst>
                </a:gridCol>
              </a:tblGrid>
              <a:tr h="594477">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Performance 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2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2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2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200" b="1">
                          <a:effectLst/>
                          <a:latin typeface="Calibri" panose="020F0502020204030204" pitchFamily="34" charset="0"/>
                          <a:ea typeface="Calibri" panose="020F0502020204030204" pitchFamily="34" charset="0"/>
                          <a:cs typeface="Arial" panose="020B0604020202020204" pitchFamily="34" charset="0"/>
                        </a:rPr>
                        <a:t>2017/2018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2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531339">
                <a:tc>
                  <a:txBody>
                    <a:bodyPr/>
                    <a:lstStyle/>
                    <a:p>
                      <a:pPr algn="l" fontAlgn="t"/>
                      <a:r>
                        <a:rPr lang="en-US" sz="1200" b="1" i="0" u="none" strike="noStrike" kern="1200" dirty="0">
                          <a:solidFill>
                            <a:schemeClr val="tx1"/>
                          </a:solidFill>
                          <a:effectLst/>
                          <a:latin typeface="Calibri" panose="020F0502020204030204" pitchFamily="34" charset="0"/>
                          <a:ea typeface="+mn-ea"/>
                          <a:cs typeface="+mn-cs"/>
                        </a:rPr>
                        <a:t>Percentage of incarcerated offenders and those sentenced to correctional supervision who are involved in social work services per year</a:t>
                      </a:r>
                      <a:r>
                        <a:rPr lang="en-US" sz="1200" b="1" i="0" u="none" strike="noStrike" kern="1200" dirty="0" smtClean="0">
                          <a:solidFill>
                            <a:schemeClr val="tx1"/>
                          </a:solidFill>
                          <a:effectLst/>
                          <a:latin typeface="Calibri" panose="020F0502020204030204" pitchFamily="34" charset="0"/>
                          <a:ea typeface="+mn-ea"/>
                          <a:cs typeface="+mn-cs"/>
                        </a:rPr>
                        <a:t>.</a:t>
                      </a: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(95 509/191 019)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58 %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(108 960/187 070)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200">
                          <a:effectLst/>
                          <a:latin typeface="Calibri" panose="020F0502020204030204" pitchFamily="34" charset="0"/>
                          <a:ea typeface="Calibri" panose="020F0502020204030204" pitchFamily="34" charset="0"/>
                          <a:cs typeface="Arial" panose="020B0604020202020204" pitchFamily="34" charset="0"/>
                        </a:rPr>
                        <a:t>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A reasonable annual target was set in view of the continuing imbalanced ratio of offenders to Social workers in terms of the national post establishment. Although the ratio is still imbalanced, the Social Workers managed to even over achieve by a slight percentage.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79348">
                <a:tc>
                  <a:txBody>
                    <a:bodyPr/>
                    <a:lstStyle/>
                    <a:p>
                      <a:pPr algn="l" fontAlgn="t"/>
                      <a:r>
                        <a:rPr lang="en-US" sz="1200" b="1" i="0" u="none" strike="noStrike" dirty="0">
                          <a:solidFill>
                            <a:schemeClr val="tx1"/>
                          </a:solidFill>
                          <a:effectLst/>
                          <a:latin typeface="Calibri" panose="020F0502020204030204" pitchFamily="34" charset="0"/>
                        </a:rPr>
                        <a:t>Percentage of inmates who are involved in psychological services per year.</a:t>
                      </a:r>
                      <a:br>
                        <a:rPr lang="en-US" sz="1200" b="1" i="0" u="none" strike="noStrike" dirty="0">
                          <a:solidFill>
                            <a:schemeClr val="tx1"/>
                          </a:solidFill>
                          <a:effectLst/>
                          <a:latin typeface="Calibri" panose="020F0502020204030204" pitchFamily="34" charset="0"/>
                        </a:rPr>
                      </a:br>
                      <a:r>
                        <a:rPr lang="en-US" sz="1200" b="1" i="0" u="none" strike="noStrike" dirty="0">
                          <a:solidFill>
                            <a:schemeClr val="tx1"/>
                          </a:solidFill>
                          <a:effectLst/>
                          <a:latin typeface="Calibri" panose="020F0502020204030204" pitchFamily="34" charset="0"/>
                        </a:rPr>
                        <a:t/>
                      </a:r>
                      <a:br>
                        <a:rPr lang="en-US" sz="1200" b="1" i="0" u="none" strike="noStrike" dirty="0">
                          <a:solidFill>
                            <a:schemeClr val="tx1"/>
                          </a:solidFill>
                          <a:effectLst/>
                          <a:latin typeface="Calibri" panose="020F0502020204030204" pitchFamily="34" charset="0"/>
                        </a:rPr>
                      </a:br>
                      <a:endParaRPr lang="en-US" sz="1200" b="1" i="0" u="none" strike="noStrike" dirty="0">
                        <a:solidFill>
                          <a:schemeClr val="tx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 ( 27 754/163  261)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(39 407/164 129)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contribution of Community Service Psychologists, MA students, sessional worker, group interventions and the effective marketing of psychological service contributed to achievement.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874395">
                <a:tc>
                  <a:txBody>
                    <a:bodyPr/>
                    <a:lstStyle/>
                    <a:p>
                      <a:pPr marL="0" algn="l" defTabSz="914331" rtl="0" eaLnBrk="1" fontAlgn="t" latinLnBrk="0" hangingPunct="1"/>
                      <a:r>
                        <a:rPr lang="en-US" sz="1200" b="1" i="0" u="none" strike="noStrike" kern="1200" dirty="0" smtClean="0">
                          <a:solidFill>
                            <a:schemeClr val="tx1"/>
                          </a:solidFill>
                          <a:effectLst/>
                          <a:latin typeface="Calibri" panose="020F0502020204030204" pitchFamily="34" charset="0"/>
                          <a:ea typeface="+mn-ea"/>
                          <a:cs typeface="+mn-cs"/>
                        </a:rPr>
                        <a:t>Percentage </a:t>
                      </a:r>
                      <a:r>
                        <a:rPr lang="en-US" sz="1200" b="1" i="0" u="none" strike="noStrike" kern="1200" dirty="0">
                          <a:solidFill>
                            <a:schemeClr val="tx1"/>
                          </a:solidFill>
                          <a:effectLst/>
                          <a:latin typeface="Calibri" panose="020F0502020204030204" pitchFamily="34" charset="0"/>
                          <a:ea typeface="+mn-ea"/>
                          <a:cs typeface="+mn-cs"/>
                        </a:rPr>
                        <a:t>of inmates who benefit from spiritual services per year.</a:t>
                      </a:r>
                      <a:r>
                        <a:rPr lang="en-US" sz="1200" b="1" i="0" u="none" strike="noStrike" kern="1200" dirty="0">
                          <a:solidFill>
                            <a:srgbClr val="000000"/>
                          </a:solidFill>
                          <a:effectLst/>
                          <a:latin typeface="Calibri" panose="020F0502020204030204" pitchFamily="34" charset="0"/>
                          <a:ea typeface="+mn-ea"/>
                          <a:cs typeface="+mn-cs"/>
                        </a:rPr>
                        <a:t/>
                      </a:r>
                      <a:br>
                        <a:rPr lang="en-US" sz="1200" b="1" i="0" u="none" strike="noStrike" kern="1200" dirty="0">
                          <a:solidFill>
                            <a:srgbClr val="000000"/>
                          </a:solidFill>
                          <a:effectLst/>
                          <a:latin typeface="Calibri" panose="020F0502020204030204" pitchFamily="34" charset="0"/>
                          <a:ea typeface="+mn-ea"/>
                          <a:cs typeface="+mn-cs"/>
                        </a:rPr>
                      </a:br>
                      <a:r>
                        <a:rPr lang="en-US" sz="1200" b="1" i="0" u="none" strike="noStrike" kern="1200" dirty="0">
                          <a:solidFill>
                            <a:srgbClr val="000000"/>
                          </a:solidFill>
                          <a:effectLst/>
                          <a:latin typeface="Calibri" panose="020F0502020204030204" pitchFamily="34" charset="0"/>
                          <a:ea typeface="+mn-ea"/>
                          <a:cs typeface="+mn-cs"/>
                        </a:rPr>
                        <a:t/>
                      </a:r>
                      <a:br>
                        <a:rPr lang="en-US" sz="1200" b="1" i="0" u="none" strike="noStrike" kern="1200" dirty="0">
                          <a:solidFill>
                            <a:srgbClr val="000000"/>
                          </a:solidFill>
                          <a:effectLst/>
                          <a:latin typeface="Calibri" panose="020F0502020204030204" pitchFamily="34" charset="0"/>
                          <a:ea typeface="+mn-ea"/>
                          <a:cs typeface="+mn-cs"/>
                        </a:rPr>
                      </a:br>
                      <a:r>
                        <a:rPr lang="en-US" sz="1200" b="0" i="0" u="none" strike="noStrike" kern="1200" dirty="0">
                          <a:solidFill>
                            <a:srgbClr val="000000"/>
                          </a:solidFill>
                          <a:effectLst/>
                          <a:latin typeface="Calibri" panose="020F0502020204030204" pitchFamily="34" charset="0"/>
                          <a:ea typeface="+mn-ea"/>
                          <a:cs typeface="+mn-cs"/>
                        </a:rPr>
                        <a:t/>
                      </a:r>
                      <a:br>
                        <a:rPr lang="en-US" sz="1200" b="0" i="0" u="none" strike="noStrike" kern="1200" dirty="0">
                          <a:solidFill>
                            <a:srgbClr val="000000"/>
                          </a:solidFill>
                          <a:effectLst/>
                          <a:latin typeface="Calibri" panose="020F0502020204030204" pitchFamily="34" charset="0"/>
                          <a:ea typeface="+mn-ea"/>
                          <a:cs typeface="+mn-cs"/>
                        </a:rPr>
                      </a:b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( 96 324/163 261)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a:effectLst/>
                          <a:latin typeface="Calibri" panose="020F0502020204030204" pitchFamily="34" charset="0"/>
                          <a:ea typeface="Calibri" panose="020F0502020204030204" pitchFamily="34" charset="0"/>
                          <a:cs typeface="Arial" panose="020B0604020202020204" pitchFamily="34" charset="0"/>
                        </a:rPr>
                        <a:t>(143 480/164  129)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Active involvement of external stakeholders: spiritual workers, service providers and volunteers, in rendering services impacted positively.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Title 3"/>
          <p:cNvSpPr>
            <a:spLocks noGrp="1"/>
          </p:cNvSpPr>
          <p:nvPr>
            <p:ph type="title"/>
          </p:nvPr>
        </p:nvSpPr>
        <p:spPr>
          <a:xfrm>
            <a:off x="534365" y="416690"/>
            <a:ext cx="8382000" cy="533400"/>
          </a:xfrm>
        </p:spPr>
        <p:txBody>
          <a:bodyPr/>
          <a:lstStyle/>
          <a:p>
            <a:pPr lvl="0" algn="ctr">
              <a:spcBef>
                <a:spcPct val="90000"/>
              </a:spcBef>
              <a:buClr>
                <a:srgbClr val="7D0900"/>
              </a:buClr>
            </a:pPr>
            <a:r>
              <a:rPr lang="en-US" sz="2800" kern="1200" dirty="0">
                <a:solidFill>
                  <a:srgbClr val="FF0000"/>
                </a:solidFill>
              </a:rPr>
              <a:t>PROGRAMME 3: </a:t>
            </a:r>
            <a:r>
              <a:rPr lang="en-US" sz="2800" kern="1200" dirty="0" smtClean="0">
                <a:solidFill>
                  <a:srgbClr val="FF0000"/>
                </a:solidFill>
              </a:rPr>
              <a:t>REHABILITATION</a:t>
            </a:r>
            <a:br>
              <a:rPr lang="en-US" sz="2800" kern="1200" dirty="0" smtClean="0">
                <a:solidFill>
                  <a:srgbClr val="FF0000"/>
                </a:solidFill>
              </a:rPr>
            </a:br>
            <a:r>
              <a:rPr lang="en-US" sz="1600" kern="1200" dirty="0">
                <a:solidFill>
                  <a:srgbClr val="FF0000"/>
                </a:solidFill>
              </a:rPr>
              <a:t/>
            </a:r>
            <a:br>
              <a:rPr lang="en-US" sz="1600" kern="1200" dirty="0">
                <a:solidFill>
                  <a:srgbClr val="FF0000"/>
                </a:solidFill>
              </a:rPr>
            </a:br>
            <a:r>
              <a:rPr lang="en-US" sz="4000" dirty="0">
                <a:solidFill>
                  <a:srgbClr val="000000"/>
                </a:solidFill>
                <a:effectLst>
                  <a:outerShdw blurRad="38100" dist="38100" dir="2700000" algn="tl">
                    <a:srgbClr val="000000">
                      <a:alpha val="43137"/>
                    </a:srgbClr>
                  </a:outerShdw>
                </a:effectLst>
                <a:ea typeface="+mn-ea"/>
              </a:rPr>
              <a:t>Psychological, Social Work and Spiritual Services</a:t>
            </a:r>
            <a:r>
              <a:rPr lang="en-US" sz="2800" dirty="0">
                <a:solidFill>
                  <a:srgbClr val="000000"/>
                </a:solidFill>
                <a:effectLst>
                  <a:outerShdw blurRad="38100" dist="38100" dir="2700000" algn="tl">
                    <a:srgbClr val="000000">
                      <a:alpha val="43137"/>
                    </a:srgbClr>
                  </a:outerShdw>
                </a:effectLst>
                <a:ea typeface="+mn-ea"/>
              </a:rPr>
              <a:t/>
            </a:r>
            <a:br>
              <a:rPr lang="en-US" sz="2800" dirty="0">
                <a:solidFill>
                  <a:srgbClr val="000000"/>
                </a:solidFill>
                <a:effectLst>
                  <a:outerShdw blurRad="38100" dist="38100" dir="2700000" algn="tl">
                    <a:srgbClr val="000000">
                      <a:alpha val="43137"/>
                    </a:srgbClr>
                  </a:outerShdw>
                </a:effectLst>
                <a:ea typeface="+mn-ea"/>
              </a:rPr>
            </a:br>
            <a:endParaRPr lang="en-US" sz="2800" dirty="0"/>
          </a:p>
        </p:txBody>
      </p:sp>
    </p:spTree>
    <p:extLst>
      <p:ext uri="{BB962C8B-B14F-4D97-AF65-F5344CB8AC3E}">
        <p14:creationId xmlns:p14="http://schemas.microsoft.com/office/powerpoint/2010/main" xmlns="" val="4079446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583255892"/>
              </p:ext>
            </p:extLst>
          </p:nvPr>
        </p:nvGraphicFramePr>
        <p:xfrm>
          <a:off x="155465" y="1631045"/>
          <a:ext cx="8759934" cy="4978728"/>
        </p:xfrm>
        <a:graphic>
          <a:graphicData uri="http://schemas.openxmlformats.org/drawingml/2006/table">
            <a:tbl>
              <a:tblPr firstRow="1" bandRow="1">
                <a:tableStyleId>{5C22544A-7EE6-4342-B048-85BDC9FD1C3A}</a:tableStyleId>
              </a:tblPr>
              <a:tblGrid>
                <a:gridCol w="1444735">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2438399">
                  <a:extLst>
                    <a:ext uri="{9D8B030D-6E8A-4147-A177-3AD203B41FA5}">
                      <a16:colId xmlns:a16="http://schemas.microsoft.com/office/drawing/2014/main" xmlns="" val="20004"/>
                    </a:ext>
                  </a:extLst>
                </a:gridCol>
              </a:tblGrid>
              <a:tr h="805935">
                <a:tc>
                  <a:txBody>
                    <a:bodyPr/>
                    <a:lstStyle/>
                    <a:p>
                      <a:pPr marL="0" algn="l" defTabSz="914331" rtl="0" eaLnBrk="1" fontAlgn="t" latinLnBrk="0" hangingPunct="1"/>
                      <a:r>
                        <a:rPr lang="en-US" sz="1600" b="1" i="0" u="none" strike="noStrike" kern="1200" dirty="0" smtClean="0">
                          <a:solidFill>
                            <a:schemeClr val="bg1"/>
                          </a:solidFill>
                          <a:effectLst/>
                          <a:latin typeface="Calibri" panose="020F050202020403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Calibri" panose="020F050202020403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300875">
                <a:tc>
                  <a:txBody>
                    <a:bodyPr/>
                    <a:lstStyle/>
                    <a:p>
                      <a:pPr marL="0" algn="l" defTabSz="914331" rtl="0" eaLnBrk="1" fontAlgn="t" latinLnBrk="0" hangingPunct="1"/>
                      <a:r>
                        <a:rPr lang="en-US" sz="1600" b="1" i="0" u="none" strike="noStrike" kern="1200" dirty="0">
                          <a:solidFill>
                            <a:schemeClr val="tx1"/>
                          </a:solidFill>
                          <a:effectLst/>
                          <a:latin typeface="Calibri" panose="020F0502020204030204" pitchFamily="34" charset="0"/>
                          <a:ea typeface="+mn-ea"/>
                          <a:cs typeface="Arial" panose="020B0604020202020204" pitchFamily="34" charset="0"/>
                        </a:rPr>
                        <a:t>Percentage of inmates on </a:t>
                      </a:r>
                      <a:r>
                        <a:rPr lang="en-US" sz="1600" b="1" i="0" u="none" strike="noStrike" kern="1200" dirty="0" smtClean="0">
                          <a:solidFill>
                            <a:schemeClr val="tx1"/>
                          </a:solidFill>
                          <a:effectLst/>
                          <a:latin typeface="Calibri" panose="020F0502020204030204" pitchFamily="34" charset="0"/>
                          <a:ea typeface="+mn-ea"/>
                          <a:cs typeface="Arial" panose="020B0604020202020204" pitchFamily="34" charset="0"/>
                        </a:rPr>
                        <a:t>Anti-Retroviral </a:t>
                      </a:r>
                      <a:r>
                        <a:rPr lang="en-US" sz="1600" b="1" i="0" u="none" strike="noStrike" kern="1200" dirty="0">
                          <a:solidFill>
                            <a:schemeClr val="tx1"/>
                          </a:solidFill>
                          <a:effectLst/>
                          <a:latin typeface="Calibri" panose="020F0502020204030204" pitchFamily="34" charset="0"/>
                          <a:ea typeface="+mn-ea"/>
                          <a:cs typeface="Arial" panose="020B0604020202020204" pitchFamily="34" charset="0"/>
                        </a:rPr>
                        <a:t>therapy (ART).</a:t>
                      </a:r>
                      <a:br>
                        <a:rPr lang="en-US" sz="1600" b="1" i="0" u="none" strike="noStrike" kern="1200" dirty="0">
                          <a:solidFill>
                            <a:schemeClr val="tx1"/>
                          </a:solidFill>
                          <a:effectLst/>
                          <a:latin typeface="Calibri" panose="020F0502020204030204" pitchFamily="34" charset="0"/>
                          <a:ea typeface="+mn-ea"/>
                          <a:cs typeface="Arial" panose="020B0604020202020204" pitchFamily="34" charset="0"/>
                        </a:rPr>
                      </a:br>
                      <a:endParaRPr lang="en-US" sz="1600" b="0" i="0" u="none" strike="noStrike" kern="1200" dirty="0">
                        <a:solidFill>
                          <a:schemeClr val="tx1"/>
                        </a:solidFill>
                        <a:effectLst/>
                        <a:latin typeface="Calibri" panose="020F0502020204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99%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( 36 383/36 750)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300"/>
                        </a:spcBef>
                        <a:spcAft>
                          <a:spcPts val="300"/>
                        </a:spcAft>
                      </a:pPr>
                      <a:r>
                        <a:rPr lang="en-ZA" sz="1600">
                          <a:effectLst/>
                          <a:latin typeface="Calibri" panose="020F0502020204030204" pitchFamily="34" charset="0"/>
                          <a:ea typeface="Calibri" panose="020F0502020204030204" pitchFamily="34" charset="0"/>
                          <a:cs typeface="Arial" panose="020B0604020202020204" pitchFamily="34" charset="0"/>
                        </a:rPr>
                        <a:t>97%</a:t>
                      </a:r>
                      <a:endParaRPr lang="en-US" sz="1600">
                        <a:effectLst/>
                        <a:latin typeface="CG Omega"/>
                        <a:ea typeface="Times New Roman" panose="02020603050405020304" pitchFamily="18" charset="0"/>
                        <a:cs typeface="Times New Roman" panose="02020603050405020304" pitchFamily="18" charset="0"/>
                      </a:endParaRPr>
                    </a:p>
                    <a:p>
                      <a:pPr marL="0" marR="0" algn="just">
                        <a:lnSpc>
                          <a:spcPct val="115000"/>
                        </a:lnSpc>
                        <a:spcBef>
                          <a:spcPts val="300"/>
                        </a:spcBef>
                        <a:spcAft>
                          <a:spcPts val="300"/>
                        </a:spcAft>
                      </a:pPr>
                      <a:r>
                        <a:rPr lang="en-ZA" sz="1600">
                          <a:effectLst/>
                          <a:latin typeface="Calibri" panose="020F0502020204030204" pitchFamily="34" charset="0"/>
                          <a:ea typeface="Calibri" panose="020F0502020204030204" pitchFamily="34" charset="0"/>
                          <a:cs typeface="Arial" panose="020B0604020202020204" pitchFamily="34" charset="0"/>
                        </a:rPr>
                        <a:t> (26 442/27 389)</a:t>
                      </a:r>
                      <a:endParaRPr lang="en-US" sz="1600">
                        <a:effectLst/>
                        <a:latin typeface="CG Omega"/>
                        <a:ea typeface="Times New Roman" panose="02020603050405020304" pitchFamily="18" charset="0"/>
                        <a:cs typeface="Times New Roman" panose="02020603050405020304" pitchFamily="18" charset="0"/>
                      </a:endParaRPr>
                    </a:p>
                    <a:p>
                      <a:pPr marL="0" marR="0" algn="just">
                        <a:lnSpc>
                          <a:spcPct val="115000"/>
                        </a:lnSpc>
                        <a:spcBef>
                          <a:spcPts val="300"/>
                        </a:spcBef>
                        <a:spcAft>
                          <a:spcPts val="300"/>
                        </a:spcAft>
                      </a:pPr>
                      <a:r>
                        <a:rPr lang="en-ZA" sz="1600">
                          <a:effectLst/>
                          <a:latin typeface="Calibri" panose="020F0502020204030204" pitchFamily="34" charset="0"/>
                          <a:ea typeface="Calibri" panose="020F0502020204030204" pitchFamily="34" charset="0"/>
                          <a:cs typeface="Arial" panose="020B0604020202020204" pitchFamily="34" charset="0"/>
                        </a:rPr>
                        <a:t> </a:t>
                      </a:r>
                      <a:endParaRPr lang="en-US" sz="16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2 %</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'Inmates on wellness programme will be placed on treatment as soon as they are ready for treatment.</a:t>
                      </a:r>
                      <a:endParaRPr lang="en-US" sz="1600" dirty="0">
                        <a:effectLst/>
                        <a:latin typeface="CG Omega"/>
                        <a:ea typeface="Times New Roman" panose="02020603050405020304" pitchFamily="18" charset="0"/>
                        <a:cs typeface="Times New Roman" panose="02020603050405020304" pitchFamily="18" charset="0"/>
                      </a:endParaRPr>
                    </a:p>
                    <a:p>
                      <a:pPr marL="45720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G Omega"/>
                        <a:ea typeface="Times New Roman" panose="02020603050405020304" pitchFamily="18" charset="0"/>
                        <a:cs typeface="Times New Roman" panose="02020603050405020304" pitchFamily="18" charset="0"/>
                      </a:endParaRPr>
                    </a:p>
                    <a:p>
                      <a:pPr marL="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Inmates who are co-infected will be placed on ART  soon as the dual infection has  been cleared</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00504">
                <a:tc>
                  <a:txBody>
                    <a:bodyPr/>
                    <a:lstStyle/>
                    <a:p>
                      <a:pPr algn="l" fontAlgn="t"/>
                      <a:r>
                        <a:rPr lang="en-US" sz="1600" b="1" i="0" u="none" strike="noStrike" kern="1200" dirty="0">
                          <a:solidFill>
                            <a:schemeClr val="tx1"/>
                          </a:solidFill>
                          <a:effectLst/>
                          <a:latin typeface="Calibri" panose="020F0502020204030204" pitchFamily="34" charset="0"/>
                          <a:ea typeface="+mn-ea"/>
                          <a:cs typeface="Arial" panose="020B0604020202020204" pitchFamily="34" charset="0"/>
                        </a:rPr>
                        <a:t>TB (new pulmonary) cure rate of </a:t>
                      </a:r>
                      <a:r>
                        <a:rPr lang="en-US" sz="1600" b="1" i="0" u="none" strike="noStrike" kern="1200" dirty="0" smtClean="0">
                          <a:solidFill>
                            <a:schemeClr val="tx1"/>
                          </a:solidFill>
                          <a:effectLst/>
                          <a:latin typeface="Calibri" panose="020F0502020204030204" pitchFamily="34" charset="0"/>
                          <a:ea typeface="+mn-ea"/>
                          <a:cs typeface="Arial" panose="020B0604020202020204" pitchFamily="34" charset="0"/>
                        </a:rPr>
                        <a:t>offenders</a:t>
                      </a:r>
                      <a:endParaRPr lang="en-US" sz="1600" b="0" i="0" u="none" strike="noStrike" kern="1200" dirty="0">
                        <a:solidFill>
                          <a:srgbClr val="000000"/>
                        </a:solidFill>
                        <a:effectLst/>
                        <a:latin typeface="Calibri" panose="020F0502020204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 ( 1 300/1 512)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300"/>
                        </a:spcBef>
                        <a:spcAft>
                          <a:spcPts val="300"/>
                        </a:spcAft>
                      </a:pPr>
                      <a:r>
                        <a:rPr lang="en-ZA" sz="1600">
                          <a:effectLst/>
                          <a:latin typeface="Calibri" panose="020F0502020204030204" pitchFamily="34" charset="0"/>
                          <a:ea typeface="Calibri" panose="020F0502020204030204" pitchFamily="34" charset="0"/>
                          <a:cs typeface="Arial" panose="020B0604020202020204" pitchFamily="34" charset="0"/>
                        </a:rPr>
                        <a:t>87% </a:t>
                      </a:r>
                      <a:endParaRPr lang="en-US" sz="1600">
                        <a:effectLst/>
                        <a:latin typeface="CG Omega"/>
                        <a:ea typeface="Times New Roman" panose="02020603050405020304" pitchFamily="18" charset="0"/>
                        <a:cs typeface="Times New Roman" panose="02020603050405020304" pitchFamily="18" charset="0"/>
                      </a:endParaRPr>
                    </a:p>
                    <a:p>
                      <a:pPr marL="0" marR="0" algn="just">
                        <a:lnSpc>
                          <a:spcPct val="115000"/>
                        </a:lnSpc>
                        <a:spcBef>
                          <a:spcPts val="300"/>
                        </a:spcBef>
                        <a:spcAft>
                          <a:spcPts val="300"/>
                        </a:spcAft>
                      </a:pPr>
                      <a:r>
                        <a:rPr lang="en-ZA" sz="1600">
                          <a:effectLst/>
                          <a:latin typeface="Calibri" panose="020F0502020204030204" pitchFamily="34" charset="0"/>
                          <a:ea typeface="Calibri" panose="020F0502020204030204" pitchFamily="34" charset="0"/>
                          <a:cs typeface="Arial" panose="020B0604020202020204" pitchFamily="34" charset="0"/>
                        </a:rPr>
                        <a:t>(636/728)</a:t>
                      </a:r>
                      <a:endParaRPr lang="en-US" sz="16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gn="just">
                        <a:lnSpc>
                          <a:spcPct val="115000"/>
                        </a:lnSpc>
                        <a:spcBef>
                          <a:spcPts val="300"/>
                        </a:spcBef>
                        <a:spcAft>
                          <a:spcPts val="300"/>
                        </a:spcAft>
                      </a:pPr>
                      <a:r>
                        <a:rPr lang="en-ZA" sz="1600">
                          <a:effectLst/>
                          <a:latin typeface="Calibri" panose="020F0502020204030204" pitchFamily="34" charset="0"/>
                          <a:ea typeface="Calibri" panose="020F0502020204030204" pitchFamily="34" charset="0"/>
                          <a:cs typeface="Arial" panose="020B0604020202020204" pitchFamily="34" charset="0"/>
                        </a:rPr>
                        <a:t>1 %</a:t>
                      </a:r>
                      <a:endParaRPr lang="en-US" sz="16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Target achieved due to compliance with TB Guidelines </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257821" y="493412"/>
            <a:ext cx="8581379" cy="609398"/>
          </a:xfrm>
        </p:spPr>
        <p:txBody>
          <a:bodyPr/>
          <a:lstStyle/>
          <a:p>
            <a:pPr lvl="0" algn="ctr"/>
            <a:r>
              <a:rPr lang="en-US" sz="2800" kern="1200" dirty="0" smtClean="0">
                <a:solidFill>
                  <a:srgbClr val="FF0000"/>
                </a:solidFill>
              </a:rPr>
              <a:t>PROGRAMME 4: CARE </a:t>
            </a:r>
            <a:r>
              <a:rPr lang="en-US" sz="1600" kern="1200" dirty="0" smtClean="0">
                <a:solidFill>
                  <a:srgbClr val="FF0000"/>
                </a:solidFill>
              </a:rPr>
              <a:t/>
            </a:r>
            <a:br>
              <a:rPr lang="en-US" sz="1600" kern="1200" dirty="0" smtClean="0">
                <a:solidFill>
                  <a:srgbClr val="FF0000"/>
                </a:solidFill>
              </a:rPr>
            </a:br>
            <a:endParaRPr lang="en-US" sz="1600" dirty="0"/>
          </a:p>
        </p:txBody>
      </p:sp>
      <p:sp>
        <p:nvSpPr>
          <p:cNvPr id="5" name="Rectangle 4"/>
          <p:cNvSpPr/>
          <p:nvPr/>
        </p:nvSpPr>
        <p:spPr>
          <a:xfrm>
            <a:off x="248856" y="990600"/>
            <a:ext cx="7828343" cy="590931"/>
          </a:xfrm>
          <a:prstGeom prst="rect">
            <a:avLst/>
          </a:prstGeom>
        </p:spPr>
        <p:txBody>
          <a:bodyPr wrap="square">
            <a:spAutoFit/>
          </a:bodyPr>
          <a:lstStyle/>
          <a:p>
            <a:pPr algn="ctr" eaLnBrk="0" hangingPunct="0">
              <a:lnSpc>
                <a:spcPct val="90000"/>
              </a:lnSpc>
              <a:spcBef>
                <a:spcPct val="90000"/>
              </a:spcBef>
              <a:buClr>
                <a:srgbClr val="7D0900"/>
              </a:buClr>
            </a:pPr>
            <a:r>
              <a:rPr lang="en-US" sz="3600" b="1" kern="0" dirty="0" smtClean="0">
                <a:solidFill>
                  <a:srgbClr val="000000"/>
                </a:solidFill>
                <a:latin typeface="Arial"/>
                <a:cs typeface="Arial"/>
              </a:rPr>
              <a:t>Health and Hygiene Services </a:t>
            </a:r>
            <a:endParaRPr lang="en-US" sz="3600" b="1" kern="0" dirty="0">
              <a:solidFill>
                <a:srgbClr val="000000"/>
              </a:solidFill>
              <a:latin typeface="Arial"/>
              <a:cs typeface="Arial"/>
            </a:endParaRPr>
          </a:p>
        </p:txBody>
      </p:sp>
    </p:spTree>
    <p:extLst>
      <p:ext uri="{BB962C8B-B14F-4D97-AF65-F5344CB8AC3E}">
        <p14:creationId xmlns:p14="http://schemas.microsoft.com/office/powerpoint/2010/main" xmlns="" val="3820561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254898997"/>
              </p:ext>
            </p:extLst>
          </p:nvPr>
        </p:nvGraphicFramePr>
        <p:xfrm>
          <a:off x="228601" y="2209800"/>
          <a:ext cx="8750462" cy="3048000"/>
        </p:xfrm>
        <a:graphic>
          <a:graphicData uri="http://schemas.openxmlformats.org/drawingml/2006/table">
            <a:tbl>
              <a:tblPr firstRow="1" bandRow="1">
                <a:tableStyleId>{5C22544A-7EE6-4342-B048-85BDC9FD1C3A}</a:tableStyleId>
              </a:tblPr>
              <a:tblGrid>
                <a:gridCol w="1526052">
                  <a:extLst>
                    <a:ext uri="{9D8B030D-6E8A-4147-A177-3AD203B41FA5}">
                      <a16:colId xmlns:a16="http://schemas.microsoft.com/office/drawing/2014/main" xmlns="" val="20000"/>
                    </a:ext>
                  </a:extLst>
                </a:gridCol>
                <a:gridCol w="1903771">
                  <a:extLst>
                    <a:ext uri="{9D8B030D-6E8A-4147-A177-3AD203B41FA5}">
                      <a16:colId xmlns:a16="http://schemas.microsoft.com/office/drawing/2014/main" xmlns="" val="20001"/>
                    </a:ext>
                  </a:extLst>
                </a:gridCol>
                <a:gridCol w="2159100">
                  <a:extLst>
                    <a:ext uri="{9D8B030D-6E8A-4147-A177-3AD203B41FA5}">
                      <a16:colId xmlns:a16="http://schemas.microsoft.com/office/drawing/2014/main" xmlns="" val="20002"/>
                    </a:ext>
                  </a:extLst>
                </a:gridCol>
                <a:gridCol w="1635491">
                  <a:extLst>
                    <a:ext uri="{9D8B030D-6E8A-4147-A177-3AD203B41FA5}">
                      <a16:colId xmlns:a16="http://schemas.microsoft.com/office/drawing/2014/main" xmlns="" val="20003"/>
                    </a:ext>
                  </a:extLst>
                </a:gridCol>
                <a:gridCol w="1526048">
                  <a:extLst>
                    <a:ext uri="{9D8B030D-6E8A-4147-A177-3AD203B41FA5}">
                      <a16:colId xmlns:a16="http://schemas.microsoft.com/office/drawing/2014/main" xmlns="" val="20004"/>
                    </a:ext>
                  </a:extLst>
                </a:gridCol>
              </a:tblGrid>
              <a:tr h="1587500">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Performance 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Q4/ Annual Target 2017/18 </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a:solidFill>
                            <a:schemeClr val="bg1"/>
                          </a:solidFill>
                          <a:effectLst/>
                          <a:latin typeface="Calibri"/>
                          <a:ea typeface="+mn-ea"/>
                          <a:cs typeface="+mn-cs"/>
                        </a:rPr>
                        <a:t>Quarter </a:t>
                      </a:r>
                      <a:r>
                        <a:rPr lang="en-US" sz="1600" b="1" i="0" u="none" strike="noStrike" kern="1200" dirty="0" smtClean="0">
                          <a:solidFill>
                            <a:schemeClr val="bg1"/>
                          </a:solidFill>
                          <a:effectLst/>
                          <a:latin typeface="Calibri"/>
                          <a:ea typeface="+mn-ea"/>
                          <a:cs typeface="+mn-cs"/>
                        </a:rPr>
                        <a:t>4/Annual </a:t>
                      </a:r>
                      <a:r>
                        <a:rPr lang="en-US" sz="1600" b="1" i="0" u="none" strike="noStrike" kern="1200" dirty="0">
                          <a:solidFill>
                            <a:schemeClr val="bg1"/>
                          </a:solidFill>
                          <a:effectLst/>
                          <a:latin typeface="Calibri"/>
                          <a:ea typeface="+mn-ea"/>
                          <a:cs typeface="+mn-cs"/>
                        </a:rPr>
                        <a:t/>
                      </a:r>
                      <a:br>
                        <a:rPr lang="en-US" sz="1600" b="1" i="0" u="none" strike="noStrike" kern="1200" dirty="0">
                          <a:solidFill>
                            <a:schemeClr val="bg1"/>
                          </a:solidFill>
                          <a:effectLst/>
                          <a:latin typeface="Calibri"/>
                          <a:ea typeface="+mn-ea"/>
                          <a:cs typeface="+mn-cs"/>
                        </a:rPr>
                      </a:br>
                      <a:r>
                        <a:rPr lang="en-US" sz="1600" b="1" i="0" u="none" strike="noStrike" kern="1200" dirty="0">
                          <a:solidFill>
                            <a:schemeClr val="bg1"/>
                          </a:solidFill>
                          <a:effectLst/>
                          <a:latin typeface="Calibri"/>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  to actual achievement</a:t>
                      </a:r>
                      <a:r>
                        <a:rPr lang="en-US" sz="1600" b="1" i="0" u="none" strike="noStrike" kern="1200" baseline="0" dirty="0" smtClean="0">
                          <a:solidFill>
                            <a:schemeClr val="bg1"/>
                          </a:solidFill>
                          <a:effectLst/>
                          <a:latin typeface="Calibri"/>
                          <a:ea typeface="+mn-ea"/>
                          <a:cs typeface="+mn-cs"/>
                        </a:rPr>
                        <a:t> for 2017/18</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460500">
                <a:tc>
                  <a:txBody>
                    <a:bodyPr/>
                    <a:lstStyle/>
                    <a:p>
                      <a:pPr algn="l" fontAlgn="t"/>
                      <a:r>
                        <a:rPr lang="en-US" sz="1600" b="1" i="0" u="none" strike="noStrike" kern="1200" dirty="0">
                          <a:solidFill>
                            <a:schemeClr val="tx1"/>
                          </a:solidFill>
                          <a:effectLst/>
                          <a:latin typeface="Calibri" panose="020F0502020204030204" pitchFamily="34" charset="0"/>
                          <a:ea typeface="+mn-ea"/>
                          <a:cs typeface="+mn-cs"/>
                        </a:rPr>
                        <a:t>Percentage of therapeutic diets prescribed for inmates</a:t>
                      </a:r>
                      <a:r>
                        <a:rPr lang="en-US" sz="1600" b="1" i="0" u="none" strike="noStrike" kern="1200" dirty="0">
                          <a:solidFill>
                            <a:srgbClr val="339966"/>
                          </a:solidFill>
                          <a:effectLst/>
                          <a:latin typeface="Calibri" panose="020F0502020204030204" pitchFamily="34" charset="0"/>
                          <a:ea typeface="+mn-ea"/>
                          <a:cs typeface="+mn-cs"/>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(24 489/163 261)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8%</a:t>
                      </a:r>
                      <a:endParaRPr lang="en-US" sz="1600" dirty="0">
                        <a:effectLst/>
                        <a:latin typeface="CG Omega"/>
                        <a:ea typeface="Times New Roman" panose="02020603050405020304" pitchFamily="18" charset="0"/>
                        <a:cs typeface="Times New Roman" panose="02020603050405020304" pitchFamily="18" charset="0"/>
                      </a:endParaRPr>
                    </a:p>
                    <a:p>
                      <a:pPr marL="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 (13 489/164 129)</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gn="just">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7% </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300"/>
                        </a:spcBef>
                        <a:spcAft>
                          <a:spcPts val="300"/>
                        </a:spcAft>
                      </a:pPr>
                      <a:r>
                        <a:rPr lang="en-ZA" sz="1600" dirty="0">
                          <a:effectLst/>
                          <a:latin typeface="Calibri" panose="020F0502020204030204" pitchFamily="34" charset="0"/>
                          <a:ea typeface="Calibri" panose="020F0502020204030204" pitchFamily="34" charset="0"/>
                          <a:cs typeface="Arial" panose="020B0604020202020204" pitchFamily="34" charset="0"/>
                        </a:rPr>
                        <a:t>Target achieved due to compliance with Nutritional   guidelines</a:t>
                      </a:r>
                      <a:endParaRPr lang="en-US" sz="1600" dirty="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609398"/>
          </a:xfrm>
        </p:spPr>
        <p:txBody>
          <a:bodyPr/>
          <a:lstStyle/>
          <a:p>
            <a:pPr lvl="0" algn="ctr"/>
            <a:r>
              <a:rPr lang="en-US" sz="2800" kern="1200" dirty="0">
                <a:solidFill>
                  <a:srgbClr val="FF0000"/>
                </a:solidFill>
              </a:rPr>
              <a:t>PROGRAMME 4: CARE</a:t>
            </a:r>
            <a:r>
              <a:rPr lang="en-US" sz="1600" kern="1200" dirty="0">
                <a:solidFill>
                  <a:srgbClr val="FF0000"/>
                </a:solidFill>
              </a:rPr>
              <a:t/>
            </a:r>
            <a:br>
              <a:rPr lang="en-US" sz="1600" kern="1200" dirty="0">
                <a:solidFill>
                  <a:srgbClr val="FF0000"/>
                </a:solidFill>
              </a:rPr>
            </a:br>
            <a:endParaRPr lang="en-US" sz="1600" dirty="0"/>
          </a:p>
        </p:txBody>
      </p:sp>
      <p:sp>
        <p:nvSpPr>
          <p:cNvPr id="5" name="Rectangle 4"/>
          <p:cNvSpPr/>
          <p:nvPr/>
        </p:nvSpPr>
        <p:spPr>
          <a:xfrm>
            <a:off x="762000" y="1270435"/>
            <a:ext cx="6547414"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latin typeface="Arial"/>
                <a:cs typeface="Arial"/>
              </a:rPr>
              <a:t>Nutritional Services </a:t>
            </a:r>
            <a:endParaRPr lang="en-US" sz="4000" b="1" kern="0" dirty="0">
              <a:solidFill>
                <a:srgbClr val="000000"/>
              </a:solidFill>
              <a:latin typeface="Arial"/>
              <a:cs typeface="Arial"/>
            </a:endParaRPr>
          </a:p>
        </p:txBody>
      </p:sp>
    </p:spTree>
    <p:extLst>
      <p:ext uri="{BB962C8B-B14F-4D97-AF65-F5344CB8AC3E}">
        <p14:creationId xmlns:p14="http://schemas.microsoft.com/office/powerpoint/2010/main" xmlns="" val="2412725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601031620"/>
              </p:ext>
            </p:extLst>
          </p:nvPr>
        </p:nvGraphicFramePr>
        <p:xfrm>
          <a:off x="96218" y="1454606"/>
          <a:ext cx="8929504" cy="5336719"/>
        </p:xfrm>
        <a:graphic>
          <a:graphicData uri="http://schemas.openxmlformats.org/drawingml/2006/table">
            <a:tbl>
              <a:tblPr firstRow="1" bandRow="1">
                <a:tableStyleId>{5C22544A-7EE6-4342-B048-85BDC9FD1C3A}</a:tableStyleId>
              </a:tblPr>
              <a:tblGrid>
                <a:gridCol w="1620664">
                  <a:extLst>
                    <a:ext uri="{9D8B030D-6E8A-4147-A177-3AD203B41FA5}">
                      <a16:colId xmlns:a16="http://schemas.microsoft.com/office/drawing/2014/main" xmlns="" val="20000"/>
                    </a:ext>
                  </a:extLst>
                </a:gridCol>
                <a:gridCol w="1635918">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2015322">
                  <a:extLst>
                    <a:ext uri="{9D8B030D-6E8A-4147-A177-3AD203B41FA5}">
                      <a16:colId xmlns:a16="http://schemas.microsoft.com/office/drawing/2014/main" xmlns="" val="20004"/>
                    </a:ext>
                  </a:extLst>
                </a:gridCol>
              </a:tblGrid>
              <a:tr h="1440994">
                <a:tc>
                  <a:txBody>
                    <a:bodyPr/>
                    <a:lstStyle/>
                    <a:p>
                      <a:pPr marL="0" algn="l" defTabSz="914331" rtl="0" eaLnBrk="1" fontAlgn="t" latinLnBrk="0" hangingPunct="1"/>
                      <a:r>
                        <a:rPr lang="en-US" sz="1500" b="1" i="0" u="none" strike="noStrike" kern="1200" dirty="0" smtClean="0">
                          <a:solidFill>
                            <a:schemeClr val="bg1"/>
                          </a:solidFill>
                          <a:effectLst/>
                          <a:latin typeface="Calibri"/>
                          <a:ea typeface="+mn-ea"/>
                          <a:cs typeface="+mn-cs"/>
                        </a:rPr>
                        <a:t>Performance Indicator</a:t>
                      </a:r>
                      <a:endParaRPr lang="en-US" sz="15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Planned target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2017/2018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2017/2018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5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5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14400">
                <a:tc>
                  <a:txBody>
                    <a:bodyPr/>
                    <a:lstStyle/>
                    <a:p>
                      <a:pPr algn="l" fontAlgn="t"/>
                      <a:r>
                        <a:rPr lang="en-US" sz="1500" b="1" i="0" u="none" strike="noStrike" kern="1200" dirty="0">
                          <a:solidFill>
                            <a:schemeClr val="tx1"/>
                          </a:solidFill>
                          <a:effectLst/>
                          <a:latin typeface="Calibri" panose="020F0502020204030204" pitchFamily="34" charset="0"/>
                          <a:ea typeface="+mn-ea"/>
                          <a:cs typeface="+mn-cs"/>
                        </a:rPr>
                        <a:t>Percentage of parolees without violations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500" dirty="0">
                          <a:effectLst/>
                          <a:latin typeface="Calibri" panose="020F0502020204030204" pitchFamily="34" charset="0"/>
                          <a:ea typeface="Calibri" panose="020F0502020204030204" pitchFamily="34" charset="0"/>
                          <a:cs typeface="Arial" panose="020B0604020202020204" pitchFamily="34" charset="0"/>
                        </a:rPr>
                        <a:t>97%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ZA" sz="1500" dirty="0">
                          <a:effectLst/>
                          <a:latin typeface="Calibri" panose="020F0502020204030204" pitchFamily="34" charset="0"/>
                          <a:ea typeface="Calibri" panose="020F0502020204030204" pitchFamily="34" charset="0"/>
                          <a:cs typeface="Arial" panose="020B0604020202020204" pitchFamily="34" charset="0"/>
                        </a:rPr>
                        <a:t> ( 52 559/54 185)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500" dirty="0">
                          <a:effectLst/>
                          <a:latin typeface="Calibri" panose="020F0502020204030204" pitchFamily="34" charset="0"/>
                          <a:ea typeface="Calibri" panose="020F0502020204030204" pitchFamily="34" charset="0"/>
                          <a:cs typeface="Arial" panose="020B0604020202020204" pitchFamily="34" charset="0"/>
                        </a:rPr>
                        <a:t>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500" dirty="0">
                          <a:effectLst/>
                          <a:latin typeface="Calibri" panose="020F0502020204030204" pitchFamily="34" charset="0"/>
                          <a:ea typeface="Times New Roman" panose="02020603050405020304" pitchFamily="18" charset="0"/>
                          <a:cs typeface="Arial" panose="020B0604020202020204" pitchFamily="34" charset="0"/>
                        </a:rPr>
                        <a:t>(53 615/54 225)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gn="l">
                        <a:lnSpc>
                          <a:spcPct val="115000"/>
                        </a:lnSpc>
                        <a:spcBef>
                          <a:spcPts val="0"/>
                        </a:spcBef>
                        <a:spcAft>
                          <a:spcPts val="1000"/>
                        </a:spcAft>
                      </a:pPr>
                      <a:r>
                        <a:rPr lang="en-US" sz="1500">
                          <a:effectLst/>
                          <a:latin typeface="Calibri" panose="020F0502020204030204" pitchFamily="34" charset="0"/>
                          <a:ea typeface="Times New Roman" panose="02020603050405020304" pitchFamily="18" charset="0"/>
                          <a:cs typeface="Arial" panose="020B0604020202020204" pitchFamily="34" charset="0"/>
                        </a:rPr>
                        <a:t>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Arial" panose="020B0604020202020204" pitchFamily="34" charset="0"/>
                        </a:rPr>
                        <a:t>Parolees are continuously sensitized on the set conditions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43000">
                <a:tc>
                  <a:txBody>
                    <a:bodyPr/>
                    <a:lstStyle/>
                    <a:p>
                      <a:pPr algn="l" fontAlgn="t"/>
                      <a:r>
                        <a:rPr lang="en-US" sz="1500" b="1" i="0" u="none" strike="noStrike" kern="1200" dirty="0">
                          <a:solidFill>
                            <a:schemeClr val="tx1"/>
                          </a:solidFill>
                          <a:effectLst/>
                          <a:latin typeface="Calibri" panose="020F0502020204030204" pitchFamily="34" charset="0"/>
                          <a:ea typeface="+mn-ea"/>
                          <a:cs typeface="+mn-cs"/>
                        </a:rPr>
                        <a:t>Percentage of probationers without </a:t>
                      </a:r>
                      <a:r>
                        <a:rPr lang="en-US" sz="1500" b="1" i="0" u="none" strike="noStrike" kern="1200" dirty="0" smtClean="0">
                          <a:solidFill>
                            <a:schemeClr val="tx1"/>
                          </a:solidFill>
                          <a:effectLst/>
                          <a:latin typeface="Calibri" panose="020F0502020204030204" pitchFamily="34" charset="0"/>
                          <a:ea typeface="+mn-ea"/>
                          <a:cs typeface="+mn-cs"/>
                        </a:rPr>
                        <a:t>violations </a:t>
                      </a:r>
                      <a:r>
                        <a:rPr lang="en-US" sz="1500" b="1" i="0" u="none" strike="noStrike" kern="1200" dirty="0">
                          <a:solidFill>
                            <a:schemeClr val="tx1"/>
                          </a:solidFill>
                          <a:effectLst/>
                          <a:latin typeface="Calibri" panose="020F0502020204030204" pitchFamily="34" charset="0"/>
                          <a:ea typeface="+mn-ea"/>
                          <a:cs typeface="+mn-cs"/>
                        </a:rPr>
                        <a:t>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500">
                          <a:effectLst/>
                          <a:latin typeface="Calibri" panose="020F0502020204030204" pitchFamily="34" charset="0"/>
                          <a:ea typeface="Calibri" panose="020F0502020204030204" pitchFamily="34" charset="0"/>
                          <a:cs typeface="Arial" panose="020B0604020202020204" pitchFamily="34" charset="0"/>
                        </a:rPr>
                        <a:t>96%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ZA" sz="1500">
                          <a:effectLst/>
                          <a:latin typeface="Calibri" panose="020F0502020204030204" pitchFamily="34" charset="0"/>
                          <a:ea typeface="Calibri" panose="020F0502020204030204" pitchFamily="34" charset="0"/>
                          <a:cs typeface="Arial" panose="020B0604020202020204" pitchFamily="34" charset="0"/>
                        </a:rPr>
                        <a:t>( 15 919/16 582)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500" dirty="0">
                          <a:effectLst/>
                          <a:latin typeface="Calibri" panose="020F0502020204030204" pitchFamily="34" charset="0"/>
                          <a:ea typeface="Times New Roman" panose="02020603050405020304" pitchFamily="18" charset="0"/>
                          <a:cs typeface="Arial" panose="020B0604020202020204" pitchFamily="34" charset="0"/>
                        </a:rPr>
                        <a:t>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500" dirty="0">
                          <a:effectLst/>
                          <a:latin typeface="Calibri" panose="020F0502020204030204" pitchFamily="34" charset="0"/>
                          <a:ea typeface="Times New Roman" panose="02020603050405020304" pitchFamily="18" charset="0"/>
                          <a:cs typeface="Arial" panose="020B0604020202020204" pitchFamily="34" charset="0"/>
                        </a:rPr>
                        <a:t>(15 914/16 131)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500" dirty="0">
                          <a:effectLst/>
                          <a:latin typeface="Calibri" panose="020F0502020204030204" pitchFamily="34" charset="0"/>
                          <a:ea typeface="Times New Roman" panose="02020603050405020304" pitchFamily="18" charset="0"/>
                          <a:cs typeface="Arial" panose="020B0604020202020204" pitchFamily="34"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gn="l">
                        <a:lnSpc>
                          <a:spcPct val="115000"/>
                        </a:lnSpc>
                        <a:spcBef>
                          <a:spcPts val="0"/>
                        </a:spcBef>
                        <a:spcAft>
                          <a:spcPts val="1000"/>
                        </a:spcAft>
                      </a:pPr>
                      <a:r>
                        <a:rPr lang="en-ZA" sz="1500" dirty="0">
                          <a:effectLst/>
                          <a:latin typeface="Calibri" panose="020F0502020204030204" pitchFamily="34" charset="0"/>
                          <a:ea typeface="Calibri" panose="020F0502020204030204" pitchFamily="34" charset="0"/>
                          <a:cs typeface="Arial" panose="020B0604020202020204" pitchFamily="34" charset="0"/>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Arial" panose="020B0604020202020204" pitchFamily="34" charset="0"/>
                        </a:rPr>
                        <a:t>Probationers are continuously sensitized to adhere to the conditions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99535">
                <a:tc>
                  <a:txBody>
                    <a:bodyPr/>
                    <a:lstStyle/>
                    <a:p>
                      <a:pPr algn="l" fontAlgn="t"/>
                      <a:r>
                        <a:rPr lang="en-US" sz="1500" b="1" i="0" u="none" strike="noStrike" kern="1200" dirty="0">
                          <a:solidFill>
                            <a:schemeClr val="tx1"/>
                          </a:solidFill>
                          <a:effectLst/>
                          <a:latin typeface="Calibri" panose="020F0502020204030204" pitchFamily="34" charset="0"/>
                          <a:ea typeface="+mn-ea"/>
                          <a:cs typeface="+mn-cs"/>
                        </a:rPr>
                        <a:t>Number of persons (parolees, probationers, and awaiting trial [ATP]) placed under an electronic monitoring system (EMS)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500">
                          <a:effectLst/>
                          <a:latin typeface="Calibri" panose="020F0502020204030204" pitchFamily="34" charset="0"/>
                          <a:ea typeface="Calibri" panose="020F0502020204030204" pitchFamily="34" charset="0"/>
                          <a:cs typeface="Arial" panose="020B0604020202020204" pitchFamily="34" charset="0"/>
                        </a:rPr>
                        <a:t>1 000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500" dirty="0">
                          <a:effectLst/>
                          <a:latin typeface="Calibri" panose="020F0502020204030204" pitchFamily="34" charset="0"/>
                          <a:ea typeface="Calibri" panose="020F0502020204030204" pitchFamily="34" charset="0"/>
                          <a:cs typeface="Arial" panose="020B0604020202020204" pitchFamily="34" charset="0"/>
                        </a:rPr>
                        <a:t>1 578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500" dirty="0">
                          <a:effectLst/>
                          <a:latin typeface="Calibri" panose="020F0502020204030204" pitchFamily="34" charset="0"/>
                          <a:ea typeface="Calibri" panose="020F0502020204030204" pitchFamily="34" charset="0"/>
                          <a:cs typeface="Arial" panose="020B0604020202020204" pitchFamily="34"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500" dirty="0">
                          <a:effectLst/>
                          <a:latin typeface="Calibri" panose="020F0502020204030204" pitchFamily="34" charset="0"/>
                          <a:ea typeface="Calibri" panose="020F0502020204030204" pitchFamily="34" charset="0"/>
                          <a:cs typeface="Arial" panose="020B0604020202020204" pitchFamily="34"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500" dirty="0">
                          <a:effectLst/>
                          <a:latin typeface="Calibri" panose="020F0502020204030204" pitchFamily="34" charset="0"/>
                          <a:ea typeface="Calibri" panose="020F0502020204030204" pitchFamily="34" charset="0"/>
                          <a:cs typeface="Arial" panose="020B0604020202020204" pitchFamily="34" charset="0"/>
                        </a:rPr>
                        <a:t>578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ZA" sz="1500" dirty="0">
                          <a:effectLst/>
                          <a:latin typeface="Calibri" panose="020F0502020204030204" pitchFamily="34" charset="0"/>
                          <a:ea typeface="Calibri" panose="020F0502020204030204" pitchFamily="34" charset="0"/>
                          <a:cs typeface="Times New Roman" panose="02020603050405020304" pitchFamily="18" charset="0"/>
                        </a:rPr>
                        <a:t>The Indicator calculated cumulatively from the previous year hence this over achievement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Arial" panose="020B0604020202020204" pitchFamily="34" charset="0"/>
                        </a:rPr>
                        <a:t>Contract has been terminated.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Title 3"/>
          <p:cNvSpPr>
            <a:spLocks noGrp="1"/>
          </p:cNvSpPr>
          <p:nvPr>
            <p:ph type="title"/>
          </p:nvPr>
        </p:nvSpPr>
        <p:spPr>
          <a:xfrm>
            <a:off x="344486" y="635755"/>
            <a:ext cx="8647112" cy="553998"/>
          </a:xfrm>
        </p:spPr>
        <p:txBody>
          <a:bodyPr/>
          <a:lstStyle/>
          <a:p>
            <a:pPr lvl="0" algn="ctr"/>
            <a:r>
              <a:rPr lang="en-US" sz="2400" kern="1200" dirty="0">
                <a:solidFill>
                  <a:srgbClr val="FF0000"/>
                </a:solidFill>
              </a:rPr>
              <a:t>PROGRAMME </a:t>
            </a:r>
            <a:r>
              <a:rPr lang="en-US" sz="2400" kern="1200" dirty="0" smtClean="0">
                <a:solidFill>
                  <a:srgbClr val="FF0000"/>
                </a:solidFill>
              </a:rPr>
              <a:t>5: SOCIAL REINTEGRATION </a:t>
            </a:r>
            <a:r>
              <a:rPr lang="en-US" sz="1600" kern="1200" dirty="0">
                <a:solidFill>
                  <a:srgbClr val="FF0000"/>
                </a:solidFill>
              </a:rPr>
              <a:t/>
            </a:r>
            <a:br>
              <a:rPr lang="en-US" sz="1600" kern="1200" dirty="0">
                <a:solidFill>
                  <a:srgbClr val="FF0000"/>
                </a:solidFill>
              </a:rPr>
            </a:br>
            <a:endParaRPr lang="en-US" sz="1600" dirty="0"/>
          </a:p>
        </p:txBody>
      </p:sp>
      <p:sp>
        <p:nvSpPr>
          <p:cNvPr id="6" name="Rectangle 5"/>
          <p:cNvSpPr/>
          <p:nvPr/>
        </p:nvSpPr>
        <p:spPr>
          <a:xfrm>
            <a:off x="609600" y="863675"/>
            <a:ext cx="6547414" cy="590931"/>
          </a:xfrm>
          <a:prstGeom prst="rect">
            <a:avLst/>
          </a:prstGeom>
        </p:spPr>
        <p:txBody>
          <a:bodyPr wrap="square">
            <a:spAutoFit/>
          </a:bodyPr>
          <a:lstStyle/>
          <a:p>
            <a:pPr algn="ctr" eaLnBrk="0" hangingPunct="0">
              <a:lnSpc>
                <a:spcPct val="90000"/>
              </a:lnSpc>
              <a:spcBef>
                <a:spcPct val="90000"/>
              </a:spcBef>
              <a:buClr>
                <a:srgbClr val="7D0900"/>
              </a:buClr>
            </a:pPr>
            <a:r>
              <a:rPr lang="en-US" sz="3600" b="1" kern="0" dirty="0" smtClean="0">
                <a:solidFill>
                  <a:srgbClr val="000000"/>
                </a:solidFill>
                <a:latin typeface="Arial"/>
                <a:cs typeface="Arial"/>
              </a:rPr>
              <a:t>Supervision</a:t>
            </a:r>
            <a:endParaRPr lang="en-US" sz="3600" b="1" kern="0" dirty="0">
              <a:solidFill>
                <a:srgbClr val="000000"/>
              </a:solidFill>
              <a:latin typeface="Arial"/>
              <a:cs typeface="Arial"/>
            </a:endParaRPr>
          </a:p>
        </p:txBody>
      </p:sp>
    </p:spTree>
    <p:extLst>
      <p:ext uri="{BB962C8B-B14F-4D97-AF65-F5344CB8AC3E}">
        <p14:creationId xmlns:p14="http://schemas.microsoft.com/office/powerpoint/2010/main" xmlns="" val="4020694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894534827"/>
              </p:ext>
            </p:extLst>
          </p:nvPr>
        </p:nvGraphicFramePr>
        <p:xfrm>
          <a:off x="160709" y="1719541"/>
          <a:ext cx="8839199" cy="5046003"/>
        </p:xfrm>
        <a:graphic>
          <a:graphicData uri="http://schemas.openxmlformats.org/drawingml/2006/table">
            <a:tbl>
              <a:tblPr firstRow="1" bandRow="1">
                <a:tableStyleId>{5C22544A-7EE6-4342-B048-85BDC9FD1C3A}</a:tableStyleId>
              </a:tblPr>
              <a:tblGrid>
                <a:gridCol w="1664408">
                  <a:extLst>
                    <a:ext uri="{9D8B030D-6E8A-4147-A177-3AD203B41FA5}">
                      <a16:colId xmlns:a16="http://schemas.microsoft.com/office/drawing/2014/main" xmlns="" val="20000"/>
                    </a:ext>
                  </a:extLst>
                </a:gridCol>
                <a:gridCol w="1359681">
                  <a:extLst>
                    <a:ext uri="{9D8B030D-6E8A-4147-A177-3AD203B41FA5}">
                      <a16:colId xmlns:a16="http://schemas.microsoft.com/office/drawing/2014/main" xmlns="" val="20001"/>
                    </a:ext>
                  </a:extLst>
                </a:gridCol>
                <a:gridCol w="1539602">
                  <a:extLst>
                    <a:ext uri="{9D8B030D-6E8A-4147-A177-3AD203B41FA5}">
                      <a16:colId xmlns:a16="http://schemas.microsoft.com/office/drawing/2014/main" xmlns="" val="20002"/>
                    </a:ext>
                  </a:extLst>
                </a:gridCol>
                <a:gridCol w="2079497">
                  <a:extLst>
                    <a:ext uri="{9D8B030D-6E8A-4147-A177-3AD203B41FA5}">
                      <a16:colId xmlns:a16="http://schemas.microsoft.com/office/drawing/2014/main" xmlns="" val="20003"/>
                    </a:ext>
                  </a:extLst>
                </a:gridCol>
                <a:gridCol w="2196011">
                  <a:extLst>
                    <a:ext uri="{9D8B030D-6E8A-4147-A177-3AD203B41FA5}">
                      <a16:colId xmlns:a16="http://schemas.microsoft.com/office/drawing/2014/main" xmlns="" val="20004"/>
                    </a:ext>
                  </a:extLst>
                </a:gridCol>
              </a:tblGrid>
              <a:tr h="649439">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Performance 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Planned target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73595">
                <a:tc>
                  <a:txBody>
                    <a:bodyPr/>
                    <a:lstStyle/>
                    <a:p>
                      <a:pPr algn="l" fontAlgn="t"/>
                      <a:r>
                        <a:rPr lang="en-US" sz="1600" b="1" i="0" u="none" strike="noStrike" kern="1200" dirty="0">
                          <a:solidFill>
                            <a:schemeClr val="tx1"/>
                          </a:solidFill>
                          <a:effectLst/>
                          <a:latin typeface="Calibri" panose="020F0502020204030204" pitchFamily="34" charset="0"/>
                          <a:ea typeface="+mn-ea"/>
                          <a:cs typeface="+mn-cs"/>
                        </a:rPr>
                        <a:t>Number of victims/ offended, </a:t>
                      </a:r>
                      <a:r>
                        <a:rPr lang="en-US" sz="1600" b="1" i="0" u="none" strike="noStrike" kern="1200" dirty="0" smtClean="0">
                          <a:solidFill>
                            <a:schemeClr val="tx1"/>
                          </a:solidFill>
                          <a:effectLst/>
                          <a:latin typeface="Calibri" panose="020F0502020204030204" pitchFamily="34" charset="0"/>
                          <a:ea typeface="+mn-ea"/>
                          <a:cs typeface="+mn-cs"/>
                        </a:rPr>
                        <a:t>who </a:t>
                      </a:r>
                      <a:r>
                        <a:rPr lang="en-US" sz="1600" b="1" i="0" u="none" strike="noStrike" kern="1200" dirty="0">
                          <a:solidFill>
                            <a:schemeClr val="tx1"/>
                          </a:solidFill>
                          <a:effectLst/>
                          <a:latin typeface="Calibri" panose="020F0502020204030204" pitchFamily="34" charset="0"/>
                          <a:ea typeface="+mn-ea"/>
                          <a:cs typeface="+mn-cs"/>
                        </a:rPr>
                        <a:t>participated in restorative </a:t>
                      </a:r>
                      <a:r>
                        <a:rPr lang="en-US" sz="1600" b="1" i="0" u="none" strike="noStrike" kern="1200" dirty="0" smtClean="0">
                          <a:solidFill>
                            <a:schemeClr val="tx1"/>
                          </a:solidFill>
                          <a:effectLst/>
                          <a:latin typeface="Calibri" panose="020F0502020204030204" pitchFamily="34" charset="0"/>
                          <a:ea typeface="+mn-ea"/>
                          <a:cs typeface="+mn-cs"/>
                        </a:rPr>
                        <a:t>justice processes.</a:t>
                      </a:r>
                      <a:endParaRPr lang="en-US" sz="1600" b="1" i="0" u="none" strike="noStrike" dirty="0">
                        <a:solidFill>
                          <a:schemeClr val="tx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6 250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Arial" panose="020B0604020202020204" pitchFamily="34" charset="0"/>
                        </a:rPr>
                        <a:t>13 679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1000"/>
                        </a:spcAft>
                      </a:pPr>
                      <a:r>
                        <a:rPr lang="en-ZA" sz="1600">
                          <a:effectLst/>
                          <a:latin typeface="Calibri" panose="020F0502020204030204" pitchFamily="34" charset="0"/>
                          <a:ea typeface="Calibri" panose="020F0502020204030204" pitchFamily="34" charset="0"/>
                          <a:cs typeface="Arial" panose="020B0604020202020204" pitchFamily="34" charset="0"/>
                        </a:rPr>
                        <a:t>7 429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a:effectLst/>
                          <a:latin typeface="Calibri" panose="020F0502020204030204" pitchFamily="34" charset="0"/>
                          <a:ea typeface="Times New Roman" panose="02020603050405020304" pitchFamily="18" charset="0"/>
                          <a:cs typeface="Arial" panose="020B0604020202020204" pitchFamily="34" charset="0"/>
                        </a:rPr>
                        <a:t>Positive response by victims towards the VOM/VOD processes.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451221">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Number of offenders/ parolees and probationers who participated in restorative justice processes.</a:t>
                      </a:r>
                    </a:p>
                    <a:p>
                      <a:pPr algn="l" fontAlgn="t"/>
                      <a:endParaRPr lang="en-US" sz="1600" b="1" i="0" u="none" strike="noStrike" dirty="0">
                        <a:solidFill>
                          <a:schemeClr val="tx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6 250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cs typeface="Arial" panose="020B0604020202020204" pitchFamily="34" charset="0"/>
                        </a:rPr>
                        <a:t>5 268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ZA" sz="1600" dirty="0">
                          <a:effectLst/>
                          <a:latin typeface="Calibri" panose="020F0502020204030204" pitchFamily="34" charset="0"/>
                          <a:ea typeface="Calibri" panose="020F0502020204030204" pitchFamily="34" charset="0"/>
                          <a:cs typeface="Arial" panose="020B0604020202020204" pitchFamily="34" charset="0"/>
                        </a:rPr>
                        <a:t>982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Insufficient human resources to provide RJ Programmes to offenders.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ZA" sz="1600" dirty="0" smtClean="0">
                          <a:effectLst/>
                          <a:latin typeface="Calibri" panose="020F0502020204030204" pitchFamily="34" charset="0"/>
                          <a:ea typeface="Times New Roman" panose="02020603050405020304" pitchFamily="18" charset="0"/>
                          <a:cs typeface="Arial" panose="020B0604020202020204" pitchFamily="34" charset="0"/>
                        </a:rPr>
                        <a:t>18 Social Auxiliary Workers (SAW) </a:t>
                      </a:r>
                      <a:r>
                        <a:rPr lang="en-ZA" sz="1600" dirty="0">
                          <a:effectLst/>
                          <a:latin typeface="Calibri" panose="020F0502020204030204" pitchFamily="34" charset="0"/>
                          <a:ea typeface="Times New Roman" panose="02020603050405020304" pitchFamily="18" charset="0"/>
                          <a:cs typeface="Arial" panose="020B0604020202020204" pitchFamily="34" charset="0"/>
                        </a:rPr>
                        <a:t>posts were advertised to beef-up the existing sixty three SAW position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52796" y="647701"/>
            <a:ext cx="8647112" cy="664797"/>
          </a:xfrm>
        </p:spPr>
        <p:txBody>
          <a:bodyPr/>
          <a:lstStyle/>
          <a:p>
            <a:pPr lvl="0" algn="ctr"/>
            <a:r>
              <a:rPr lang="en-US" sz="3200" kern="1200" dirty="0">
                <a:solidFill>
                  <a:srgbClr val="FF0000"/>
                </a:solidFill>
              </a:rPr>
              <a:t>PROGRAMME 5: SOCIAL REINTEGRATION </a:t>
            </a:r>
            <a:r>
              <a:rPr lang="en-US" sz="1600" kern="1200" dirty="0">
                <a:solidFill>
                  <a:srgbClr val="FF0000"/>
                </a:solidFill>
              </a:rPr>
              <a:t/>
            </a:r>
            <a:br>
              <a:rPr lang="en-US" sz="1600" kern="1200" dirty="0">
                <a:solidFill>
                  <a:srgbClr val="FF0000"/>
                </a:solidFill>
              </a:rPr>
            </a:br>
            <a:endParaRPr lang="en-US" sz="1600" dirty="0"/>
          </a:p>
        </p:txBody>
      </p:sp>
      <p:sp>
        <p:nvSpPr>
          <p:cNvPr id="5" name="Rectangle 4"/>
          <p:cNvSpPr/>
          <p:nvPr/>
        </p:nvSpPr>
        <p:spPr>
          <a:xfrm>
            <a:off x="863223" y="1054744"/>
            <a:ext cx="7413812"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effectLst>
                  <a:outerShdw blurRad="38100" dist="38100" dir="2700000" algn="tl">
                    <a:srgbClr val="000000">
                      <a:alpha val="43137"/>
                    </a:srgbClr>
                  </a:outerShdw>
                </a:effectLst>
                <a:latin typeface="Arial"/>
                <a:cs typeface="Arial"/>
              </a:rPr>
              <a:t>Community Reintegration</a:t>
            </a:r>
            <a:endParaRPr lang="en-US" sz="4000" b="1" kern="0" dirty="0">
              <a:solidFill>
                <a:srgbClr val="00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xmlns="" val="50118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47112" cy="2215991"/>
          </a:xfrm>
          <a:solidFill>
            <a:schemeClr val="bg1">
              <a:lumMod val="50000"/>
            </a:schemeClr>
          </a:solidFill>
        </p:spPr>
        <p:txBody>
          <a:bodyPr/>
          <a:lstStyle/>
          <a:p>
            <a:pPr marL="57150" lvl="0" indent="0" algn="ctr">
              <a:lnSpc>
                <a:spcPct val="150000"/>
              </a:lnSpc>
              <a:spcBef>
                <a:spcPct val="20000"/>
              </a:spcBef>
              <a:buClr>
                <a:srgbClr val="7D0900"/>
              </a:buClr>
              <a:buNone/>
              <a:defRPr/>
            </a:pPr>
            <a:r>
              <a:rPr kumimoji="1"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DCS OVERALL</a:t>
            </a:r>
            <a:r>
              <a:rPr kumimoji="1" lang="en-US" sz="4800" b="1" dirty="0" smtClean="0">
                <a:solidFill>
                  <a:srgbClr val="FF0000"/>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a:t>
            </a:r>
            <a:r>
              <a:rPr kumimoji="1" lang="en-US" sz="48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ANNUAL PERFORMANCE </a:t>
            </a:r>
            <a:r>
              <a:rPr kumimoji="1"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itchFamily="34" charset="0"/>
              </a:rPr>
              <a:t>2017/18 FY</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50885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051007212"/>
              </p:ext>
            </p:extLst>
          </p:nvPr>
        </p:nvGraphicFramePr>
        <p:xfrm>
          <a:off x="179740" y="1905000"/>
          <a:ext cx="8763000" cy="3491230"/>
        </p:xfrm>
        <a:graphic>
          <a:graphicData uri="http://schemas.openxmlformats.org/drawingml/2006/table">
            <a:tbl>
              <a:tblPr firstRow="1" bandRow="1">
                <a:tableStyleId>{5C22544A-7EE6-4342-B048-85BDC9FD1C3A}</a:tableStyleId>
              </a:tblPr>
              <a:tblGrid>
                <a:gridCol w="2018085">
                  <a:extLst>
                    <a:ext uri="{9D8B030D-6E8A-4147-A177-3AD203B41FA5}">
                      <a16:colId xmlns:a16="http://schemas.microsoft.com/office/drawing/2014/main" xmlns="" val="20000"/>
                    </a:ext>
                  </a:extLst>
                </a:gridCol>
                <a:gridCol w="1305819">
                  <a:extLst>
                    <a:ext uri="{9D8B030D-6E8A-4147-A177-3AD203B41FA5}">
                      <a16:colId xmlns:a16="http://schemas.microsoft.com/office/drawing/2014/main" xmlns="" val="20001"/>
                    </a:ext>
                  </a:extLst>
                </a:gridCol>
                <a:gridCol w="1424529">
                  <a:extLst>
                    <a:ext uri="{9D8B030D-6E8A-4147-A177-3AD203B41FA5}">
                      <a16:colId xmlns:a16="http://schemas.microsoft.com/office/drawing/2014/main" xmlns="" val="20002"/>
                    </a:ext>
                  </a:extLst>
                </a:gridCol>
                <a:gridCol w="1543241">
                  <a:extLst>
                    <a:ext uri="{9D8B030D-6E8A-4147-A177-3AD203B41FA5}">
                      <a16:colId xmlns:a16="http://schemas.microsoft.com/office/drawing/2014/main" xmlns="" val="20003"/>
                    </a:ext>
                  </a:extLst>
                </a:gridCol>
                <a:gridCol w="2471326">
                  <a:extLst>
                    <a:ext uri="{9D8B030D-6E8A-4147-A177-3AD203B41FA5}">
                      <a16:colId xmlns:a16="http://schemas.microsoft.com/office/drawing/2014/main" xmlns="" val="20004"/>
                    </a:ext>
                  </a:extLst>
                </a:gridCol>
              </a:tblGrid>
              <a:tr h="1828800">
                <a:tc>
                  <a:txBody>
                    <a:bodyPr/>
                    <a:lstStyle/>
                    <a:p>
                      <a:pPr marL="0" algn="l" defTabSz="914331" rtl="0" eaLnBrk="1" fontAlgn="t" latinLnBrk="0" hangingPunct="1"/>
                      <a:r>
                        <a:rPr lang="en-US" sz="1600" b="1" i="0" u="none" strike="noStrike" kern="1200" dirty="0" smtClean="0">
                          <a:solidFill>
                            <a:schemeClr val="bg1"/>
                          </a:solidFill>
                          <a:effectLst/>
                          <a:latin typeface="+mn-lt"/>
                          <a:ea typeface="+mn-ea"/>
                          <a:cs typeface="+mn-cs"/>
                        </a:rPr>
                        <a:t>Performance Indicator</a:t>
                      </a:r>
                      <a:endParaRPr lang="en-US" sz="1600" b="1" i="0" u="none" strike="noStrike"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Planned target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b="1">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62430">
                <a:tc>
                  <a:txBody>
                    <a:bodyPr/>
                    <a:lstStyle/>
                    <a:p>
                      <a:pPr algn="l" fontAlgn="t"/>
                      <a:r>
                        <a:rPr lang="en-US" sz="1600" b="1" i="0" u="none" strike="noStrike" dirty="0">
                          <a:solidFill>
                            <a:schemeClr val="tx1"/>
                          </a:solidFill>
                          <a:effectLst/>
                          <a:latin typeface="+mn-lt"/>
                        </a:rPr>
                        <a:t>Number of service points established in community corrections.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131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66"/>
                    </a:solidFill>
                  </a:tcPr>
                </a:tc>
                <a:tc>
                  <a:txBody>
                    <a:bodyPr/>
                    <a:lstStyle/>
                    <a:p>
                      <a:pPr marL="0" marR="0">
                        <a:lnSpc>
                          <a:spcPct val="115000"/>
                        </a:lnSpc>
                        <a:spcBef>
                          <a:spcPts val="0"/>
                        </a:spcBef>
                        <a:spcAft>
                          <a:spcPts val="0"/>
                        </a:spcAft>
                      </a:pPr>
                      <a:r>
                        <a:rPr lang="en-ZA" sz="1600">
                          <a:effectLst/>
                          <a:latin typeface="Calibri" panose="020F0502020204030204" pitchFamily="34" charset="0"/>
                          <a:ea typeface="Calibri" panose="020F0502020204030204" pitchFamily="34" charset="0"/>
                          <a:cs typeface="Arial" panose="020B0604020202020204" pitchFamily="34" charset="0"/>
                        </a:rPr>
                        <a:t>101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Good relations with Stakeholders.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609398"/>
          </a:xfrm>
        </p:spPr>
        <p:txBody>
          <a:bodyPr/>
          <a:lstStyle/>
          <a:p>
            <a:pPr lvl="0" algn="ctr"/>
            <a:r>
              <a:rPr lang="en-US" sz="2800" kern="1200" dirty="0">
                <a:solidFill>
                  <a:srgbClr val="FF0000"/>
                </a:solidFill>
              </a:rPr>
              <a:t>PROGRAMME 5: SOCIAL REINTEGRATION </a:t>
            </a:r>
            <a:r>
              <a:rPr lang="en-US" sz="1600" kern="1200" dirty="0">
                <a:solidFill>
                  <a:srgbClr val="FF0000"/>
                </a:solidFill>
              </a:rPr>
              <a:t/>
            </a:r>
            <a:br>
              <a:rPr lang="en-US" sz="1600" kern="1200" dirty="0">
                <a:solidFill>
                  <a:srgbClr val="FF0000"/>
                </a:solidFill>
              </a:rPr>
            </a:br>
            <a:endParaRPr lang="en-US" sz="1600" dirty="0"/>
          </a:p>
        </p:txBody>
      </p:sp>
      <p:sp>
        <p:nvSpPr>
          <p:cNvPr id="5" name="Rectangle 4"/>
          <p:cNvSpPr/>
          <p:nvPr/>
        </p:nvSpPr>
        <p:spPr>
          <a:xfrm>
            <a:off x="914400" y="914400"/>
            <a:ext cx="6547414" cy="646331"/>
          </a:xfrm>
          <a:prstGeom prst="rect">
            <a:avLst/>
          </a:prstGeom>
        </p:spPr>
        <p:txBody>
          <a:bodyPr wrap="square">
            <a:spAutoFit/>
          </a:bodyPr>
          <a:lstStyle/>
          <a:p>
            <a:pPr algn="ctr" eaLnBrk="0" hangingPunct="0">
              <a:lnSpc>
                <a:spcPct val="90000"/>
              </a:lnSpc>
              <a:spcBef>
                <a:spcPct val="90000"/>
              </a:spcBef>
              <a:buClr>
                <a:srgbClr val="7D0900"/>
              </a:buClr>
            </a:pPr>
            <a:r>
              <a:rPr lang="en-US" sz="4000" b="1" kern="0" dirty="0" smtClean="0">
                <a:solidFill>
                  <a:srgbClr val="000000"/>
                </a:solidFill>
                <a:latin typeface="Arial"/>
                <a:cs typeface="Arial"/>
              </a:rPr>
              <a:t>Office Accommodation</a:t>
            </a:r>
            <a:endParaRPr lang="en-US" sz="4000" b="1" kern="0" dirty="0">
              <a:solidFill>
                <a:srgbClr val="000000"/>
              </a:solidFill>
              <a:latin typeface="Arial"/>
              <a:cs typeface="Arial"/>
            </a:endParaRPr>
          </a:p>
        </p:txBody>
      </p:sp>
    </p:spTree>
    <p:extLst>
      <p:ext uri="{BB962C8B-B14F-4D97-AF65-F5344CB8AC3E}">
        <p14:creationId xmlns:p14="http://schemas.microsoft.com/office/powerpoint/2010/main" xmlns="" val="297130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997196"/>
          </a:xfrm>
          <a:solidFill>
            <a:schemeClr val="bg1">
              <a:lumMod val="50000"/>
            </a:schemeClr>
          </a:solidFill>
        </p:spPr>
        <p:txBody>
          <a:bodyPr/>
          <a:lstStyle/>
          <a:p>
            <a:pPr marL="0" lvl="0" indent="0">
              <a:lnSpc>
                <a:spcPct val="100000"/>
              </a:lnSpc>
              <a:buNone/>
            </a:pPr>
            <a:r>
              <a:rPr lang="en-ZA" sz="3600" b="1" dirty="0" smtClean="0">
                <a:solidFill>
                  <a:schemeClr val="bg1"/>
                </a:solidFill>
              </a:rPr>
              <a:t>AUDITED </a:t>
            </a:r>
            <a:r>
              <a:rPr lang="en-ZA" sz="3600" b="1" dirty="0">
                <a:solidFill>
                  <a:schemeClr val="bg1"/>
                </a:solidFill>
              </a:rPr>
              <a:t>2017/18 EXPENDITURE</a:t>
            </a:r>
          </a:p>
          <a:p>
            <a:pPr marL="0" indent="0">
              <a:buNone/>
            </a:pPr>
            <a:endParaRPr lang="en-US" dirty="0"/>
          </a:p>
        </p:txBody>
      </p:sp>
    </p:spTree>
    <p:extLst>
      <p:ext uri="{BB962C8B-B14F-4D97-AF65-F5344CB8AC3E}">
        <p14:creationId xmlns:p14="http://schemas.microsoft.com/office/powerpoint/2010/main" xmlns="" val="1019557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6225"/>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A. SUMMARY OF THE FINAL NATIONAL STATE OF EXPENDITURE FOR THE YEAR TO DATE: 31 MARCH 2018</a:t>
            </a:r>
            <a:r>
              <a:rPr lang="en-US" dirty="0">
                <a:latin typeface="Arial" panose="020B0604020202020204" pitchFamily="34" charset="0"/>
                <a:ea typeface="Tahoma" panose="020B0604030504040204" pitchFamily="34" charset="0"/>
                <a:cs typeface="Arial" panose="020B0604020202020204" pitchFamily="34" charset="0"/>
              </a:rPr>
              <a:t/>
            </a:r>
            <a:br>
              <a:rPr lang="en-US"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1008306057"/>
              </p:ext>
            </p:extLst>
          </p:nvPr>
        </p:nvGraphicFramePr>
        <p:xfrm>
          <a:off x="621378" y="1465007"/>
          <a:ext cx="7303422" cy="4021393"/>
        </p:xfrm>
        <a:graphic>
          <a:graphicData uri="http://schemas.openxmlformats.org/presentationml/2006/ole">
            <p:oleObj spid="_x0000_s65578" name="Worksheet" r:id="rId3" imgW="3143267" imgH="1409670" progId="Excel.Sheet.12">
              <p:embed/>
            </p:oleObj>
          </a:graphicData>
        </a:graphic>
      </p:graphicFrame>
    </p:spTree>
    <p:extLst>
      <p:ext uri="{BB962C8B-B14F-4D97-AF65-F5344CB8AC3E}">
        <p14:creationId xmlns:p14="http://schemas.microsoft.com/office/powerpoint/2010/main" xmlns="" val="4040935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1"/>
            <a:ext cx="8647112" cy="622300"/>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A. SUMMARY OF THE FINAL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sp>
        <p:nvSpPr>
          <p:cNvPr id="3" name="Content Placeholder 2"/>
          <p:cNvSpPr>
            <a:spLocks noGrp="1"/>
          </p:cNvSpPr>
          <p:nvPr>
            <p:ph idx="1"/>
          </p:nvPr>
        </p:nvSpPr>
        <p:spPr>
          <a:xfrm>
            <a:off x="152400" y="1447800"/>
            <a:ext cx="8647112" cy="4912114"/>
          </a:xfrm>
        </p:spPr>
        <p:txBody>
          <a:bodyPr/>
          <a:lstStyle/>
          <a:p>
            <a:pPr marL="0" lvl="0" indent="0" algn="just" defTabSz="914400">
              <a:lnSpc>
                <a:spcPct val="150000"/>
              </a:lnSpc>
              <a:buClrTx/>
              <a:buNone/>
              <a:defRPr/>
            </a:pPr>
            <a:r>
              <a:rPr lang="en-ZA" sz="1400" b="1" dirty="0">
                <a:solidFill>
                  <a:srgbClr val="000000">
                    <a:lumMod val="95000"/>
                    <a:lumOff val="5000"/>
                  </a:srgbClr>
                </a:solidFill>
                <a:ea typeface="Tahoma" panose="020B0604030504040204" pitchFamily="34" charset="0"/>
                <a:cs typeface="Tahoma" panose="020B0604030504040204" pitchFamily="34" charset="0"/>
              </a:rPr>
              <a:t>OVERVIEW:</a:t>
            </a:r>
          </a:p>
          <a:p>
            <a:pPr lvl="0" algn="just">
              <a:lnSpc>
                <a:spcPct val="150000"/>
              </a:lnSpc>
              <a:buClrTx/>
              <a:buFont typeface="Wingdings" pitchFamily="2" charset="2"/>
              <a:buChar char="q"/>
              <a:defRPr/>
            </a:pPr>
            <a:r>
              <a:rPr lang="en-ZA" sz="1400" dirty="0">
                <a:solidFill>
                  <a:srgbClr val="000000">
                    <a:lumMod val="95000"/>
                    <a:lumOff val="5000"/>
                  </a:srgbClr>
                </a:solidFill>
                <a:ea typeface="Tahoma" panose="020B0604030504040204" pitchFamily="34" charset="0"/>
                <a:cs typeface="Arial" panose="020B0604020202020204" pitchFamily="34" charset="0"/>
              </a:rPr>
              <a:t>The year-to-date expenditure of the Department as at 31 March 2018 after final audit was R22,789 billion (99.89%) against the final appropriation  of R22,815 billion resulting in R26,015 million underspending</a:t>
            </a:r>
            <a:endParaRPr lang="en-ZA" sz="1400" dirty="0">
              <a:solidFill>
                <a:srgbClr val="FF0000"/>
              </a:solidFill>
              <a:ea typeface="Tahoma" panose="020B0604030504040204" pitchFamily="34" charset="0"/>
              <a:cs typeface="Arial" panose="020B0604020202020204" pitchFamily="34" charset="0"/>
            </a:endParaRPr>
          </a:p>
          <a:p>
            <a:pPr lvl="0" algn="just">
              <a:lnSpc>
                <a:spcPct val="150000"/>
              </a:lnSpc>
              <a:buClrTx/>
              <a:buFont typeface="Wingdings" pitchFamily="2" charset="2"/>
              <a:buChar char="q"/>
              <a:defRPr/>
            </a:pPr>
            <a:r>
              <a:rPr lang="en-ZA" sz="1400" dirty="0">
                <a:solidFill>
                  <a:srgbClr val="000000">
                    <a:lumMod val="95000"/>
                    <a:lumOff val="5000"/>
                  </a:srgbClr>
                </a:solidFill>
                <a:ea typeface="Tahoma" panose="020B0604030504040204" pitchFamily="34" charset="0"/>
                <a:cs typeface="Arial" panose="020B0604020202020204" pitchFamily="34" charset="0"/>
              </a:rPr>
              <a:t>The 2017/18 financial year system closure was on 30 April 2018 as scheduled by National Treasury</a:t>
            </a:r>
          </a:p>
          <a:p>
            <a:pPr lvl="0" algn="just">
              <a:lnSpc>
                <a:spcPct val="150000"/>
              </a:lnSpc>
              <a:buClrTx/>
              <a:buFont typeface="Wingdings" pitchFamily="2" charset="2"/>
              <a:buChar char="q"/>
              <a:defRPr/>
            </a:pPr>
            <a:r>
              <a:rPr lang="en-ZA" sz="1400" dirty="0">
                <a:solidFill>
                  <a:srgbClr val="000000">
                    <a:lumMod val="95000"/>
                    <a:lumOff val="5000"/>
                  </a:srgbClr>
                </a:solidFill>
                <a:ea typeface="Tahoma" panose="020B0604030504040204" pitchFamily="34" charset="0"/>
                <a:cs typeface="Arial" panose="020B0604020202020204" pitchFamily="34" charset="0"/>
              </a:rPr>
              <a:t>A </a:t>
            </a:r>
            <a:r>
              <a:rPr lang="en-ZA" sz="1400" dirty="0" err="1">
                <a:solidFill>
                  <a:srgbClr val="000000">
                    <a:lumMod val="95000"/>
                    <a:lumOff val="5000"/>
                  </a:srgbClr>
                </a:solidFill>
                <a:ea typeface="Tahoma" panose="020B0604030504040204" pitchFamily="34" charset="0"/>
                <a:cs typeface="Arial" panose="020B0604020202020204" pitchFamily="34" charset="0"/>
              </a:rPr>
              <a:t>virement</a:t>
            </a:r>
            <a:r>
              <a:rPr lang="en-ZA" sz="1400" dirty="0">
                <a:solidFill>
                  <a:srgbClr val="000000">
                    <a:lumMod val="95000"/>
                    <a:lumOff val="5000"/>
                  </a:srgbClr>
                </a:solidFill>
                <a:ea typeface="Tahoma" panose="020B0604030504040204" pitchFamily="34" charset="0"/>
                <a:cs typeface="Arial" panose="020B0604020202020204" pitchFamily="34" charset="0"/>
              </a:rPr>
              <a:t> of  R83 million from Machinery and Equipment to Goods and Services was approved by National Treasury to cover for the shortfall under Nutritional Services under programme Care. </a:t>
            </a:r>
            <a:r>
              <a:rPr lang="en-ZA" sz="1400" dirty="0">
                <a:ea typeface="Tahoma" panose="020B0604030504040204" pitchFamily="34" charset="0"/>
                <a:cs typeface="Arial" panose="020B0604020202020204" pitchFamily="34" charset="0"/>
              </a:rPr>
              <a:t>This </a:t>
            </a:r>
            <a:r>
              <a:rPr lang="en-ZA" sz="1400" dirty="0" err="1">
                <a:ea typeface="Tahoma" panose="020B0604030504040204" pitchFamily="34" charset="0"/>
                <a:cs typeface="Arial" panose="020B0604020202020204" pitchFamily="34" charset="0"/>
              </a:rPr>
              <a:t>virement</a:t>
            </a:r>
            <a:r>
              <a:rPr lang="en-ZA" sz="1400" dirty="0">
                <a:ea typeface="Tahoma" panose="020B0604030504040204" pitchFamily="34" charset="0"/>
                <a:cs typeface="Arial" panose="020B0604020202020204" pitchFamily="34" charset="0"/>
              </a:rPr>
              <a:t> has been effected in the relevant programmes’ adjusted budget</a:t>
            </a:r>
          </a:p>
          <a:p>
            <a:pPr lvl="0" algn="just">
              <a:lnSpc>
                <a:spcPct val="150000"/>
              </a:lnSpc>
              <a:buClrTx/>
              <a:buFont typeface="Wingdings" pitchFamily="2" charset="2"/>
              <a:buChar char="q"/>
              <a:defRPr/>
            </a:pPr>
            <a:r>
              <a:rPr lang="en-ZA" sz="1400" dirty="0">
                <a:ea typeface="Tahoma" panose="020B0604030504040204" pitchFamily="34" charset="0"/>
                <a:cs typeface="Arial" panose="020B0604020202020204" pitchFamily="34" charset="0"/>
              </a:rPr>
              <a:t>In the year under review, the realised surplus, after adjustments have been effected, were utilised to write off long outstanding earmarked debts and losses amounting R57,270 million which were functionally approved in principle by delegated authorities in prior years </a:t>
            </a:r>
          </a:p>
          <a:p>
            <a:pPr lvl="0" algn="just">
              <a:lnSpc>
                <a:spcPct val="150000"/>
              </a:lnSpc>
              <a:buClrTx/>
              <a:buFont typeface="Wingdings" pitchFamily="2" charset="2"/>
              <a:buChar char="q"/>
              <a:defRPr/>
            </a:pPr>
            <a:r>
              <a:rPr lang="en-ZA" sz="1400" dirty="0">
                <a:solidFill>
                  <a:srgbClr val="000000">
                    <a:lumMod val="95000"/>
                    <a:lumOff val="5000"/>
                  </a:srgbClr>
                </a:solidFill>
                <a:ea typeface="Tahoma" panose="020B0604030504040204" pitchFamily="34" charset="0"/>
                <a:cs typeface="Arial" panose="020B0604020202020204" pitchFamily="34" charset="0"/>
              </a:rPr>
              <a:t>Factors that contributed to the under-/ over spending per Programme are as follows:</a:t>
            </a:r>
          </a:p>
          <a:p>
            <a:endParaRPr lang="en-ZA" sz="1400" dirty="0"/>
          </a:p>
        </p:txBody>
      </p:sp>
    </p:spTree>
    <p:extLst>
      <p:ext uri="{BB962C8B-B14F-4D97-AF65-F5344CB8AC3E}">
        <p14:creationId xmlns:p14="http://schemas.microsoft.com/office/powerpoint/2010/main" xmlns="" val="964993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r>
              <a:rPr lang="en-US" dirty="0">
                <a:latin typeface="Arial" panose="020B0604020202020204" pitchFamily="34" charset="0"/>
                <a:ea typeface="Tahoma" panose="020B0604030504040204" pitchFamily="34" charset="0"/>
                <a:cs typeface="Arial" panose="020B0604020202020204" pitchFamily="34" charset="0"/>
              </a:rPr>
              <a:t/>
            </a:r>
            <a:br>
              <a:rPr lang="en-US"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2997296891"/>
              </p:ext>
            </p:extLst>
          </p:nvPr>
        </p:nvGraphicFramePr>
        <p:xfrm>
          <a:off x="571740" y="1427897"/>
          <a:ext cx="7886460" cy="4678909"/>
        </p:xfrm>
        <a:graphic>
          <a:graphicData uri="http://schemas.openxmlformats.org/presentationml/2006/ole">
            <p:oleObj spid="_x0000_s66602" name="Worksheet" r:id="rId3" imgW="5105513" imgH="3028860" progId="Excel.Sheet.12">
              <p:embed/>
            </p:oleObj>
          </a:graphicData>
        </a:graphic>
      </p:graphicFrame>
    </p:spTree>
    <p:extLst>
      <p:ext uri="{BB962C8B-B14F-4D97-AF65-F5344CB8AC3E}">
        <p14:creationId xmlns:p14="http://schemas.microsoft.com/office/powerpoint/2010/main" xmlns="" val="2394899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 SUMMARY OF THE FINAL NATIONAL STATE OF EXPENDITURE PER PROGRAMME  FOR  THE YEAR TO DATE : 31 MARCH 2018</a:t>
            </a:r>
            <a:r>
              <a:rPr lang="en-US" dirty="0">
                <a:latin typeface="Arial" panose="020B0604020202020204" pitchFamily="34" charset="0"/>
                <a:ea typeface="Tahoma" panose="020B0604030504040204" pitchFamily="34" charset="0"/>
                <a:cs typeface="Arial" panose="020B0604020202020204" pitchFamily="34" charset="0"/>
              </a:rPr>
              <a:t/>
            </a:r>
            <a:br>
              <a:rPr lang="en-US"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1335639586"/>
              </p:ext>
            </p:extLst>
          </p:nvPr>
        </p:nvGraphicFramePr>
        <p:xfrm>
          <a:off x="914400" y="1526894"/>
          <a:ext cx="7696200" cy="4084013"/>
        </p:xfrm>
        <a:graphic>
          <a:graphicData uri="http://schemas.openxmlformats.org/presentationml/2006/ole">
            <p:oleObj spid="_x0000_s67627" name="Worksheet" r:id="rId3" imgW="5105513" imgH="3028860" progId="Excel.Sheet.12">
              <p:embed/>
            </p:oleObj>
          </a:graphicData>
        </a:graphic>
      </p:graphicFrame>
    </p:spTree>
    <p:extLst>
      <p:ext uri="{BB962C8B-B14F-4D97-AF65-F5344CB8AC3E}">
        <p14:creationId xmlns:p14="http://schemas.microsoft.com/office/powerpoint/2010/main" xmlns="" val="2242224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r>
              <a:rPr lang="en-US" dirty="0">
                <a:latin typeface="Arial" panose="020B0604020202020204" pitchFamily="34" charset="0"/>
                <a:ea typeface="Tahoma" panose="020B0604030504040204" pitchFamily="34" charset="0"/>
                <a:cs typeface="Arial" panose="020B0604020202020204" pitchFamily="34" charset="0"/>
              </a:rPr>
              <a:t/>
            </a:r>
            <a:br>
              <a:rPr lang="en-US"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2376712947"/>
              </p:ext>
            </p:extLst>
          </p:nvPr>
        </p:nvGraphicFramePr>
        <p:xfrm>
          <a:off x="685800" y="1435242"/>
          <a:ext cx="8002780" cy="4747920"/>
        </p:xfrm>
        <a:graphic>
          <a:graphicData uri="http://schemas.openxmlformats.org/presentationml/2006/ole">
            <p:oleObj spid="_x0000_s69674" name="Worksheet" r:id="rId3" imgW="5105513" imgH="3028860" progId="Excel.Sheet.12">
              <p:embed/>
            </p:oleObj>
          </a:graphicData>
        </a:graphic>
      </p:graphicFrame>
    </p:spTree>
    <p:extLst>
      <p:ext uri="{BB962C8B-B14F-4D97-AF65-F5344CB8AC3E}">
        <p14:creationId xmlns:p14="http://schemas.microsoft.com/office/powerpoint/2010/main" xmlns="" val="2968936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2358455283"/>
              </p:ext>
            </p:extLst>
          </p:nvPr>
        </p:nvGraphicFramePr>
        <p:xfrm>
          <a:off x="1981201" y="1240289"/>
          <a:ext cx="4953000" cy="2903195"/>
        </p:xfrm>
        <a:graphic>
          <a:graphicData uri="http://schemas.openxmlformats.org/presentationml/2006/ole">
            <p:oleObj spid="_x0000_s70698" name="Worksheet" r:id="rId3" imgW="5638755" imgH="3305070" progId="Excel.Sheet.12">
              <p:embed/>
            </p:oleObj>
          </a:graphicData>
        </a:graphic>
      </p:graphicFrame>
      <p:sp>
        <p:nvSpPr>
          <p:cNvPr id="5" name="Rectangle 4"/>
          <p:cNvSpPr/>
          <p:nvPr/>
        </p:nvSpPr>
        <p:spPr>
          <a:xfrm>
            <a:off x="463550" y="4188148"/>
            <a:ext cx="8187419" cy="2462213"/>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2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Programme Administration: </a:t>
            </a:r>
            <a:r>
              <a:rPr lang="en-US"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The </a:t>
            </a:r>
            <a:r>
              <a:rPr lang="en-US" sz="1200" kern="0" dirty="0">
                <a:solidFill>
                  <a:srgbClr val="000000"/>
                </a:solidFill>
                <a:latin typeface="Arial" panose="020B0604020202020204" pitchFamily="34" charset="0"/>
                <a:ea typeface="Tahoma" panose="020B0604030504040204" pitchFamily="34" charset="0"/>
                <a:cs typeface="Arial" panose="020B0604020202020204" pitchFamily="34" charset="0"/>
              </a:rPr>
              <a:t>actual spending of programme Administration is </a:t>
            </a:r>
            <a:r>
              <a:rPr lang="en-US"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R3,913 </a:t>
            </a:r>
            <a:r>
              <a:rPr lang="en-US" sz="1200" kern="0" dirty="0">
                <a:solidFill>
                  <a:srgbClr val="000000"/>
                </a:solidFill>
                <a:latin typeface="Arial" panose="020B0604020202020204" pitchFamily="34" charset="0"/>
                <a:ea typeface="Tahoma" panose="020B0604030504040204" pitchFamily="34" charset="0"/>
                <a:cs typeface="Arial" panose="020B0604020202020204" pitchFamily="34" charset="0"/>
              </a:rPr>
              <a:t>b</a:t>
            </a:r>
            <a:r>
              <a:rPr lang="en-US"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illion (99.8%) </a:t>
            </a:r>
            <a:r>
              <a:rPr lang="en-US" sz="1200" kern="0" dirty="0">
                <a:solidFill>
                  <a:srgbClr val="000000"/>
                </a:solidFill>
                <a:latin typeface="Arial" panose="020B0604020202020204" pitchFamily="34" charset="0"/>
                <a:ea typeface="Tahoma" panose="020B0604030504040204" pitchFamily="34" charset="0"/>
                <a:cs typeface="Arial" panose="020B0604020202020204" pitchFamily="34" charset="0"/>
              </a:rPr>
              <a:t>against </a:t>
            </a:r>
            <a:r>
              <a:rPr lang="en-US"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the final appropriation of R3,920 </a:t>
            </a:r>
            <a:r>
              <a:rPr lang="en-ZA" sz="1200" kern="0" dirty="0">
                <a:solidFill>
                  <a:srgbClr val="000000"/>
                </a:solidFill>
                <a:latin typeface="Arial" panose="020B0604020202020204" pitchFamily="34" charset="0"/>
                <a:ea typeface="Tahoma" panose="020B0604030504040204" pitchFamily="34" charset="0"/>
                <a:cs typeface="Arial" panose="020B0604020202020204" pitchFamily="34" charset="0"/>
              </a:rPr>
              <a:t>billion resulting in an under spending of R6,793 million </a:t>
            </a:r>
            <a:r>
              <a:rPr lang="en-US"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as follows:</a:t>
            </a:r>
            <a:endParaRPr lang="en-US" sz="1200"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2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a:t>
            </a:r>
            <a:r>
              <a:rPr lang="en-US"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200" kern="0" dirty="0">
                <a:solidFill>
                  <a:srgbClr val="000000"/>
                </a:solidFill>
                <a:latin typeface="Arial" panose="020B0604020202020204" pitchFamily="34" charset="0"/>
                <a:ea typeface="Tahoma" panose="020B0604030504040204" pitchFamily="34" charset="0"/>
                <a:cs typeface="Arial" panose="020B0604020202020204" pitchFamily="34" charset="0"/>
              </a:rPr>
              <a:t>The actual spending of the programme is </a:t>
            </a:r>
            <a:r>
              <a:rPr lang="en-ZA"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R3,080 </a:t>
            </a:r>
            <a:r>
              <a:rPr lang="en-ZA" sz="1200" kern="0" dirty="0">
                <a:solidFill>
                  <a:srgbClr val="000000"/>
                </a:solidFill>
                <a:latin typeface="Arial" panose="020B0604020202020204" pitchFamily="34" charset="0"/>
                <a:ea typeface="Tahoma" panose="020B0604030504040204" pitchFamily="34" charset="0"/>
                <a:cs typeface="Arial" panose="020B0604020202020204" pitchFamily="34" charset="0"/>
              </a:rPr>
              <a:t>billion (99.8%) against the final appropriation of </a:t>
            </a:r>
            <a:r>
              <a:rPr lang="en-ZA"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R3,087 </a:t>
            </a:r>
            <a:r>
              <a:rPr lang="en-ZA" sz="1200" kern="0" dirty="0">
                <a:solidFill>
                  <a:srgbClr val="000000"/>
                </a:solidFill>
                <a:latin typeface="Arial" panose="020B0604020202020204" pitchFamily="34" charset="0"/>
                <a:ea typeface="Tahoma" panose="020B0604030504040204" pitchFamily="34" charset="0"/>
                <a:cs typeface="Arial" panose="020B0604020202020204" pitchFamily="34" charset="0"/>
              </a:rPr>
              <a:t>billion resulting in an under spending of R6,793 million mainly on item Compensation of Employees due to outstanding payments as a result of the implementation of OSD phase 2. The department has not yet finalised implementing OSD as per DBC resolution of 1 of 2016 which was signed on the 21 November 2016 for 23% in lieu of salary back pay for service termination cases and the process of validating and confirmation of OSD figures is still on going for service </a:t>
            </a:r>
            <a:r>
              <a:rPr lang="en-ZA" sz="12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terminations</a:t>
            </a:r>
            <a:endParaRPr lang="en-ZA" sz="1100" kern="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376239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sp>
        <p:nvSpPr>
          <p:cNvPr id="4" name="Content Placeholder 3"/>
          <p:cNvSpPr>
            <a:spLocks noGrp="1"/>
          </p:cNvSpPr>
          <p:nvPr>
            <p:ph idx="1"/>
          </p:nvPr>
        </p:nvSpPr>
        <p:spPr>
          <a:xfrm>
            <a:off x="246063" y="2092329"/>
            <a:ext cx="8647112" cy="4585871"/>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ZA" sz="2400" b="1" kern="0" dirty="0" smtClean="0">
                <a:latin typeface="Arial" panose="020B0604020202020204" pitchFamily="34" charset="0"/>
                <a:ea typeface="Tahoma" panose="020B0604030504040204" pitchFamily="34" charset="0"/>
                <a:cs typeface="Arial" panose="020B0604020202020204" pitchFamily="34" charset="0"/>
              </a:rPr>
              <a:t>Interest on Rent on Land: </a:t>
            </a:r>
            <a:r>
              <a:rPr lang="en-ZA" sz="2400" kern="0" dirty="0" smtClean="0">
                <a:latin typeface="Arial" panose="020B0604020202020204" pitchFamily="34" charset="0"/>
                <a:ea typeface="Tahoma" panose="020B0604030504040204" pitchFamily="34" charset="0"/>
                <a:cs typeface="Arial" panose="020B0604020202020204" pitchFamily="34" charset="0"/>
              </a:rPr>
              <a:t>There was an expenditure of R1,694 million incurred against a zero budget mainly due </a:t>
            </a:r>
            <a:r>
              <a:rPr lang="en-ZA" sz="2400" kern="0" dirty="0">
                <a:latin typeface="Arial" panose="020B0604020202020204" pitchFamily="34" charset="0"/>
                <a:ea typeface="Tahoma" panose="020B0604030504040204" pitchFamily="34" charset="0"/>
                <a:cs typeface="Arial" panose="020B0604020202020204" pitchFamily="34" charset="0"/>
              </a:rPr>
              <a:t>to interest paid on overdue accounts </a:t>
            </a:r>
            <a:r>
              <a:rPr lang="en-ZA" sz="2400" kern="0" dirty="0" smtClean="0">
                <a:latin typeface="Arial" panose="020B0604020202020204" pitchFamily="34" charset="0"/>
                <a:ea typeface="Tahoma" panose="020B0604030504040204" pitchFamily="34" charset="0"/>
                <a:cs typeface="Arial" panose="020B0604020202020204" pitchFamily="34" charset="0"/>
              </a:rPr>
              <a:t>in </a:t>
            </a:r>
            <a:r>
              <a:rPr lang="en-ZA" sz="2400" kern="0" dirty="0">
                <a:latin typeface="Arial" panose="020B0604020202020204" pitchFamily="34" charset="0"/>
                <a:ea typeface="Tahoma" panose="020B0604030504040204" pitchFamily="34" charset="0"/>
                <a:cs typeface="Arial" panose="020B0604020202020204" pitchFamily="34" charset="0"/>
              </a:rPr>
              <a:t>Head Office under sub programme: </a:t>
            </a:r>
            <a:r>
              <a:rPr lang="en-ZA" sz="2400" kern="0" dirty="0" smtClean="0">
                <a:latin typeface="Arial" panose="020B0604020202020204" pitchFamily="34" charset="0"/>
                <a:ea typeface="Tahoma" panose="020B0604030504040204" pitchFamily="34" charset="0"/>
                <a:cs typeface="Arial" panose="020B0604020202020204" pitchFamily="34" charset="0"/>
              </a:rPr>
              <a:t>Management. The shortfall was funded  during the final virement exercise of 2017/18 financial year </a:t>
            </a:r>
            <a:r>
              <a:rPr lang="en-ZA" sz="2400"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sz="1300"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endParaRPr lang="en-ZA" sz="13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fontAlgn="base">
              <a:lnSpc>
                <a:spcPct val="150000"/>
              </a:lnSpc>
              <a:spcBef>
                <a:spcPts val="1200"/>
              </a:spcBef>
              <a:spcAft>
                <a:spcPct val="0"/>
              </a:spcAft>
              <a:buFont typeface="Wingdings" panose="05000000000000000000" pitchFamily="2" charset="2"/>
              <a:buChar char="q"/>
            </a:pPr>
            <a:endParaRPr lang="en-ZA" sz="1300" kern="0" dirty="0" smtClean="0">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300" kern="0" dirty="0" smtClean="0">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300" kern="0" dirty="0">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fontAlgn="base">
              <a:lnSpc>
                <a:spcPct val="150000"/>
              </a:lnSpc>
              <a:spcBef>
                <a:spcPts val="1200"/>
              </a:spcBef>
              <a:spcAft>
                <a:spcPct val="0"/>
              </a:spcAft>
              <a:buFont typeface="Wingdings" panose="05000000000000000000" pitchFamily="2" charset="2"/>
              <a:buChar char="q"/>
            </a:pPr>
            <a:endParaRPr lang="en-ZA" sz="1300" kern="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4004882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sp>
        <p:nvSpPr>
          <p:cNvPr id="4" name="Content Placeholder 3"/>
          <p:cNvSpPr>
            <a:spLocks noGrp="1"/>
          </p:cNvSpPr>
          <p:nvPr>
            <p:ph idx="1"/>
          </p:nvPr>
        </p:nvSpPr>
        <p:spPr>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ZA" sz="1600" b="1" kern="0"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R41,515 million (97.3%)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of R42,683 million resulting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in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R1,168 million under </a:t>
            </a:r>
            <a:r>
              <a:rPr lang="en-ZA" sz="1600" kern="0" dirty="0">
                <a:solidFill>
                  <a:prstClr val="black"/>
                </a:solidFill>
                <a:latin typeface="Arial" panose="020B0604020202020204" pitchFamily="34" charset="0"/>
                <a:ea typeface="Tahoma" panose="020B0604030504040204" pitchFamily="34" charset="0"/>
                <a:cs typeface="Arial" panose="020B0604020202020204" pitchFamily="34" charset="0"/>
              </a:rPr>
              <a:t>spending as a result of </a:t>
            </a:r>
            <a:r>
              <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provinces and municipalities for vehicle licences and SASSETA </a:t>
            </a:r>
            <a:r>
              <a:rPr lang="en-ZA" sz="1600" kern="0" dirty="0" smtClean="0">
                <a:latin typeface="Arial" panose="020B0604020202020204" pitchFamily="34" charset="0"/>
                <a:ea typeface="Tahoma" panose="020B0604030504040204" pitchFamily="34" charset="0"/>
                <a:cs typeface="Arial" panose="020B0604020202020204" pitchFamily="34" charset="0"/>
              </a:rPr>
              <a:t>which the budget was </a:t>
            </a:r>
            <a:r>
              <a:rPr lang="en-ZA" sz="1600" kern="0" dirty="0">
                <a:latin typeface="Arial" panose="020B0604020202020204" pitchFamily="34" charset="0"/>
                <a:ea typeface="Tahoma" panose="020B0604030504040204" pitchFamily="34" charset="0"/>
                <a:cs typeface="Arial" panose="020B0604020202020204" pitchFamily="34" charset="0"/>
              </a:rPr>
              <a:t>higher than the anticipated amount</a:t>
            </a:r>
            <a:endParaRPr lang="en-ZA" sz="1600" kern="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ZA" sz="1600" b="1" kern="0" dirty="0" smtClean="0">
                <a:latin typeface="Arial" panose="020B0604020202020204" pitchFamily="34" charset="0"/>
                <a:ea typeface="Tahoma" panose="020B0604030504040204" pitchFamily="34" charset="0"/>
                <a:cs typeface="Arial" panose="020B0604020202020204" pitchFamily="34" charset="0"/>
              </a:rPr>
              <a:t>Payments </a:t>
            </a:r>
            <a:r>
              <a:rPr lang="en-ZA" sz="1600" b="1" kern="0" dirty="0">
                <a:latin typeface="Arial" panose="020B0604020202020204" pitchFamily="34" charset="0"/>
                <a:ea typeface="Tahoma" panose="020B0604030504040204" pitchFamily="34" charset="0"/>
                <a:cs typeface="Arial" panose="020B0604020202020204" pitchFamily="34" charset="0"/>
              </a:rPr>
              <a:t>for capital assets: </a:t>
            </a:r>
            <a:r>
              <a:rPr lang="en-ZA" sz="1600" kern="0" dirty="0">
                <a:latin typeface="Arial" panose="020B0604020202020204" pitchFamily="34" charset="0"/>
                <a:ea typeface="Tahoma" panose="020B0604030504040204" pitchFamily="34" charset="0"/>
                <a:cs typeface="Arial" panose="020B0604020202020204" pitchFamily="34" charset="0"/>
              </a:rPr>
              <a:t>The actual spending of </a:t>
            </a:r>
            <a:r>
              <a:rPr lang="en-ZA" sz="1600" kern="0" dirty="0" smtClean="0">
                <a:latin typeface="Arial" panose="020B0604020202020204" pitchFamily="34" charset="0"/>
                <a:ea typeface="Tahoma" panose="020B0604030504040204" pitchFamily="34" charset="0"/>
                <a:cs typeface="Arial" panose="020B0604020202020204" pitchFamily="34" charset="0"/>
              </a:rPr>
              <a:t>R24,456 million (97.91%) </a:t>
            </a:r>
            <a:r>
              <a:rPr lang="en-ZA" sz="1600" kern="0" dirty="0">
                <a:latin typeface="Arial" panose="020B0604020202020204" pitchFamily="34" charset="0"/>
                <a:ea typeface="Tahoma" panose="020B0604030504040204" pitchFamily="34" charset="0"/>
                <a:cs typeface="Arial" panose="020B0604020202020204" pitchFamily="34" charset="0"/>
              </a:rPr>
              <a:t>against the </a:t>
            </a:r>
            <a:r>
              <a:rPr lang="en-ZA" sz="1600" kern="0" dirty="0" smtClean="0">
                <a:latin typeface="Arial" panose="020B0604020202020204" pitchFamily="34" charset="0"/>
                <a:ea typeface="Tahoma" panose="020B0604030504040204" pitchFamily="34" charset="0"/>
                <a:cs typeface="Arial" panose="020B0604020202020204" pitchFamily="34" charset="0"/>
              </a:rPr>
              <a:t>final appropriation of R24,982 million resulting </a:t>
            </a:r>
            <a:r>
              <a:rPr lang="en-ZA" sz="1600" kern="0" dirty="0">
                <a:latin typeface="Arial" panose="020B0604020202020204" pitchFamily="34" charset="0"/>
                <a:ea typeface="Tahoma" panose="020B0604030504040204" pitchFamily="34" charset="0"/>
                <a:cs typeface="Arial" panose="020B0604020202020204" pitchFamily="34" charset="0"/>
              </a:rPr>
              <a:t>in </a:t>
            </a:r>
            <a:r>
              <a:rPr lang="en-ZA" sz="1600" kern="0" dirty="0" smtClean="0">
                <a:latin typeface="Arial" panose="020B0604020202020204" pitchFamily="34" charset="0"/>
                <a:ea typeface="Tahoma" panose="020B0604030504040204" pitchFamily="34" charset="0"/>
                <a:cs typeface="Arial" panose="020B0604020202020204" pitchFamily="34" charset="0"/>
              </a:rPr>
              <a:t>R526 thousand under spending mainly </a:t>
            </a:r>
            <a:r>
              <a:rPr lang="en-ZA" sz="1600" kern="0" dirty="0">
                <a:latin typeface="Arial" panose="020B0604020202020204" pitchFamily="34" charset="0"/>
                <a:ea typeface="Tahoma" panose="020B0604030504040204" pitchFamily="34" charset="0"/>
                <a:cs typeface="Arial" panose="020B0604020202020204" pitchFamily="34" charset="0"/>
              </a:rPr>
              <a:t>on item: Machinery and Equipment due to continued embargo as part of cost containment measures and item Biological Assets which the budget was higher than the anticipated amount. The identified savings under machinery and equipment were utilised to defray excess expenditure on goods and services for nutritional services for </a:t>
            </a:r>
            <a:r>
              <a:rPr lang="en-ZA" sz="1600" kern="0" dirty="0" smtClean="0">
                <a:latin typeface="Arial" panose="020B0604020202020204" pitchFamily="34" charset="0"/>
                <a:ea typeface="Tahoma" panose="020B0604030504040204" pitchFamily="34" charset="0"/>
                <a:cs typeface="Arial" panose="020B0604020202020204" pitchFamily="34" charset="0"/>
              </a:rPr>
              <a:t>inmates</a:t>
            </a:r>
            <a:endParaRPr lang="en-ZA" sz="1600" kern="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81033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flipV="1">
            <a:off x="0" y="-1066800"/>
            <a:ext cx="9448800" cy="1066800"/>
          </a:xfrm>
          <a:prstGeom prst="rect">
            <a:avLst/>
          </a:prstGeom>
          <a:noFill/>
          <a:ln w="9525">
            <a:noFill/>
            <a:miter lim="800000"/>
            <a:headEnd/>
            <a:tailEnd/>
          </a:ln>
        </p:spPr>
        <p:txBody>
          <a:bodyPr wrap="square" anchor="ctr">
            <a:spAutoFit/>
          </a:bodyPr>
          <a:lstStyle/>
          <a:p>
            <a:endParaRPr lang="en-ZA">
              <a:solidFill>
                <a:srgbClr val="000000"/>
              </a:solidFill>
              <a:latin typeface="Calibri" pitchFamily="34" charset="0"/>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a:solidFill>
                <a:srgbClr val="000000"/>
              </a:solidFill>
              <a:latin typeface="Calibri" pitchFamily="34" charset="0"/>
            </a:endParaRPr>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a:solidFill>
                <a:srgbClr val="000000"/>
              </a:solidFill>
              <a:latin typeface="Calibri" pitchFamily="34" charset="0"/>
            </a:endParaRPr>
          </a:p>
        </p:txBody>
      </p:sp>
      <p:sp>
        <p:nvSpPr>
          <p:cNvPr id="174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a:solidFill>
                <a:srgbClr val="000000"/>
              </a:solidFill>
              <a:latin typeface="Calibri" pitchFamily="34" charset="0"/>
            </a:endParaRPr>
          </a:p>
        </p:txBody>
      </p:sp>
      <p:sp>
        <p:nvSpPr>
          <p:cNvPr id="17448" name="Content Placeholder 6"/>
          <p:cNvSpPr>
            <a:spLocks noGrp="1"/>
          </p:cNvSpPr>
          <p:nvPr>
            <p:ph idx="1"/>
          </p:nvPr>
        </p:nvSpPr>
        <p:spPr>
          <a:xfrm>
            <a:off x="291227" y="455712"/>
            <a:ext cx="8745537" cy="307777"/>
          </a:xfrm>
        </p:spPr>
        <p:txBody>
          <a:bodyPr/>
          <a:lstStyle/>
          <a:p>
            <a:pPr marL="0" indent="0" eaLnBrk="1" hangingPunct="1">
              <a:lnSpc>
                <a:spcPct val="100000"/>
              </a:lnSpc>
              <a:spcBef>
                <a:spcPts val="0"/>
              </a:spcBef>
              <a:buNone/>
            </a:pPr>
            <a:r>
              <a:rPr lang="en-US" sz="2000" b="1" dirty="0" smtClean="0">
                <a:solidFill>
                  <a:srgbClr val="FF0000"/>
                </a:solidFill>
              </a:rPr>
              <a:t>Annual Performance =81% </a:t>
            </a:r>
            <a:endParaRPr lang="en-US" sz="2000" dirty="0" smtClean="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922347751"/>
              </p:ext>
            </p:extLst>
          </p:nvPr>
        </p:nvGraphicFramePr>
        <p:xfrm>
          <a:off x="171392" y="840261"/>
          <a:ext cx="8744007" cy="2236185"/>
        </p:xfrm>
        <a:graphic>
          <a:graphicData uri="http://schemas.openxmlformats.org/drawingml/2006/table">
            <a:tbl>
              <a:tblPr firstRow="1" bandRow="1">
                <a:tableStyleId>{5C22544A-7EE6-4342-B048-85BDC9FD1C3A}</a:tableStyleId>
              </a:tblPr>
              <a:tblGrid>
                <a:gridCol w="2094037">
                  <a:extLst>
                    <a:ext uri="{9D8B030D-6E8A-4147-A177-3AD203B41FA5}">
                      <a16:colId xmlns:a16="http://schemas.microsoft.com/office/drawing/2014/main" xmlns="" val="20000"/>
                    </a:ext>
                  </a:extLst>
                </a:gridCol>
                <a:gridCol w="1540847">
                  <a:extLst>
                    <a:ext uri="{9D8B030D-6E8A-4147-A177-3AD203B41FA5}">
                      <a16:colId xmlns:a16="http://schemas.microsoft.com/office/drawing/2014/main" xmlns="" val="20001"/>
                    </a:ext>
                  </a:extLst>
                </a:gridCol>
                <a:gridCol w="2676207">
                  <a:extLst>
                    <a:ext uri="{9D8B030D-6E8A-4147-A177-3AD203B41FA5}">
                      <a16:colId xmlns:a16="http://schemas.microsoft.com/office/drawing/2014/main" xmlns="" val="20002"/>
                    </a:ext>
                  </a:extLst>
                </a:gridCol>
                <a:gridCol w="1297555">
                  <a:extLst>
                    <a:ext uri="{9D8B030D-6E8A-4147-A177-3AD203B41FA5}">
                      <a16:colId xmlns:a16="http://schemas.microsoft.com/office/drawing/2014/main" xmlns="" val="20003"/>
                    </a:ext>
                  </a:extLst>
                </a:gridCol>
                <a:gridCol w="1135361">
                  <a:extLst>
                    <a:ext uri="{9D8B030D-6E8A-4147-A177-3AD203B41FA5}">
                      <a16:colId xmlns:a16="http://schemas.microsoft.com/office/drawing/2014/main" xmlns="" val="20004"/>
                    </a:ext>
                  </a:extLst>
                </a:gridCol>
              </a:tblGrid>
              <a:tr h="554615">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050" b="1" kern="1200" noProof="0" dirty="0" smtClean="0">
                          <a:solidFill>
                            <a:schemeClr val="lt1"/>
                          </a:solidFill>
                          <a:latin typeface="+mn-lt"/>
                          <a:ea typeface="+mn-ea"/>
                          <a:cs typeface="+mn-cs"/>
                        </a:rPr>
                        <a:t>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050" b="1" kern="1200" noProof="0" dirty="0" smtClean="0">
                          <a:solidFill>
                            <a:schemeClr val="lt1"/>
                          </a:solidFill>
                          <a:latin typeface="+mn-lt"/>
                          <a:ea typeface="+mn-ea"/>
                          <a:cs typeface="+mn-cs"/>
                        </a:rPr>
                        <a:t>Total Number of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050" b="1" i="0" u="none" strike="noStrike" kern="1200" cap="none" spc="0" normalizeH="0" baseline="0" noProof="0" dirty="0" smtClean="0">
                          <a:ln>
                            <a:noFill/>
                          </a:ln>
                          <a:solidFill>
                            <a:srgbClr val="FFFFFF"/>
                          </a:solidFill>
                          <a:effectLst/>
                          <a:uLnTx/>
                          <a:uFillTx/>
                          <a:latin typeface="+mn-lt"/>
                          <a:ea typeface="+mn-ea"/>
                          <a:cs typeface="+mn-cs"/>
                        </a:rPr>
                        <a:t>Total No of Annual targets</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lang="en-US" sz="1050" b="1" kern="1200" noProof="0" dirty="0" smtClean="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Achieved</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Not Achieved</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6215">
                <a:tc>
                  <a:txBody>
                    <a:bodyPr/>
                    <a:lstStyle/>
                    <a:p>
                      <a:r>
                        <a:rPr lang="en-US" sz="1200" b="1" dirty="0" smtClean="0"/>
                        <a:t>1. Administration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smtClean="0"/>
                        <a:t>11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smtClean="0"/>
                        <a:t>11 </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smtClean="0"/>
                        <a:t>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266215">
                <a:tc>
                  <a:txBody>
                    <a:bodyPr/>
                    <a:lstStyle/>
                    <a:p>
                      <a:r>
                        <a:rPr lang="en-US" sz="1200" b="1" dirty="0" smtClean="0"/>
                        <a:t>2. Incarceration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279525">
                <a:tc>
                  <a:txBody>
                    <a:bodyPr/>
                    <a:lstStyle/>
                    <a:p>
                      <a:r>
                        <a:rPr lang="en-US" sz="1200" b="1" dirty="0" smtClean="0"/>
                        <a:t>3. Rehabilitation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266215">
                <a:tc>
                  <a:txBody>
                    <a:bodyPr/>
                    <a:lstStyle/>
                    <a:p>
                      <a:r>
                        <a:rPr lang="en-US" sz="1200" b="1" kern="1200" dirty="0" smtClean="0">
                          <a:solidFill>
                            <a:schemeClr val="dk1"/>
                          </a:solidFill>
                          <a:latin typeface="+mn-lt"/>
                          <a:ea typeface="+mn-ea"/>
                          <a:cs typeface="+mn-cs"/>
                        </a:rPr>
                        <a:t>4. Care</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kern="1200" dirty="0" smtClean="0">
                          <a:solidFill>
                            <a:schemeClr val="dk1"/>
                          </a:solidFill>
                          <a:latin typeface="+mn-lt"/>
                          <a:ea typeface="+mn-ea"/>
                          <a:cs typeface="+mn-cs"/>
                        </a:rPr>
                        <a:t>3</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287880">
                <a:tc>
                  <a:txBody>
                    <a:bodyPr/>
                    <a:lstStyle/>
                    <a:p>
                      <a:r>
                        <a:rPr lang="en-US" sz="1200" b="1" dirty="0" smtClean="0"/>
                        <a:t>5. Social Reintegration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266215">
                <a:tc>
                  <a:txBody>
                    <a:bodyPr/>
                    <a:lstStyle/>
                    <a:p>
                      <a:r>
                        <a:rPr lang="en-US" sz="1200" b="1" dirty="0" smtClean="0"/>
                        <a:t>Total </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smtClean="0"/>
                        <a:t>34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200" b="1" dirty="0" smtClean="0"/>
                        <a:t>36 </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bl>
          </a:graphicData>
        </a:graphic>
      </p:graphicFrame>
      <p:sp>
        <p:nvSpPr>
          <p:cNvPr id="10" name="TextBox 9"/>
          <p:cNvSpPr txBox="1"/>
          <p:nvPr/>
        </p:nvSpPr>
        <p:spPr>
          <a:xfrm>
            <a:off x="5259859" y="3962400"/>
            <a:ext cx="3426941" cy="1138773"/>
          </a:xfrm>
          <a:prstGeom prst="rect">
            <a:avLst/>
          </a:prstGeom>
          <a:solidFill>
            <a:schemeClr val="bg1">
              <a:lumMod val="85000"/>
            </a:schemeClr>
          </a:solidFill>
          <a:ln>
            <a:solidFill>
              <a:schemeClr val="accent1"/>
            </a:solidFill>
          </a:ln>
        </p:spPr>
        <p:txBody>
          <a:bodyPr wrap="square" rtlCol="0">
            <a:spAutoFit/>
          </a:bodyPr>
          <a:lstStyle/>
          <a:p>
            <a:pPr lvl="0"/>
            <a:r>
              <a:rPr lang="en-US" b="1" dirty="0" smtClean="0">
                <a:solidFill>
                  <a:srgbClr val="000000"/>
                </a:solidFill>
              </a:rPr>
              <a:t>36  Annual Targets </a:t>
            </a:r>
          </a:p>
          <a:p>
            <a:pPr marL="285750" lvl="0" indent="-285750">
              <a:buFont typeface="Arial" panose="020B0604020202020204" pitchFamily="34" charset="0"/>
              <a:buChar char="•"/>
            </a:pPr>
            <a:r>
              <a:rPr lang="en-US" dirty="0" smtClean="0">
                <a:solidFill>
                  <a:srgbClr val="000000"/>
                </a:solidFill>
              </a:rPr>
              <a:t>29  targets </a:t>
            </a:r>
            <a:r>
              <a:rPr lang="en-US" dirty="0">
                <a:solidFill>
                  <a:srgbClr val="000000"/>
                </a:solidFill>
              </a:rPr>
              <a:t>– </a:t>
            </a:r>
            <a:r>
              <a:rPr lang="en-US" dirty="0" smtClean="0">
                <a:solidFill>
                  <a:srgbClr val="000000"/>
                </a:solidFill>
              </a:rPr>
              <a:t>Achieved</a:t>
            </a:r>
            <a:endParaRPr lang="en-US" dirty="0">
              <a:solidFill>
                <a:srgbClr val="000000"/>
              </a:solidFill>
            </a:endParaRPr>
          </a:p>
          <a:p>
            <a:pPr marL="285750" lvl="0" indent="-285750">
              <a:buFont typeface="Arial" panose="020B0604020202020204" pitchFamily="34" charset="0"/>
              <a:buChar char="•"/>
            </a:pPr>
            <a:r>
              <a:rPr lang="en-US" dirty="0" smtClean="0">
                <a:solidFill>
                  <a:srgbClr val="000000"/>
                </a:solidFill>
              </a:rPr>
              <a:t>7 targets </a:t>
            </a:r>
            <a:r>
              <a:rPr lang="en-US" dirty="0">
                <a:solidFill>
                  <a:srgbClr val="000000"/>
                </a:solidFill>
              </a:rPr>
              <a:t>– Not </a:t>
            </a:r>
            <a:r>
              <a:rPr lang="en-US" dirty="0" smtClean="0">
                <a:solidFill>
                  <a:srgbClr val="000000"/>
                </a:solidFill>
              </a:rPr>
              <a:t>Achieved</a:t>
            </a:r>
          </a:p>
          <a:p>
            <a:pPr lvl="0"/>
            <a:endParaRPr lang="en-US" dirty="0" smtClean="0">
              <a:solidFill>
                <a:srgbClr val="000000"/>
              </a:solidFill>
            </a:endParaRPr>
          </a:p>
          <a:p>
            <a:pPr marL="285750" lvl="0" indent="-285750">
              <a:buFont typeface="Arial" panose="020B0604020202020204" pitchFamily="34" charset="0"/>
              <a:buChar char="•"/>
            </a:pPr>
            <a:endParaRPr lang="en-US" sz="1200" i="1" dirty="0">
              <a:solidFill>
                <a:srgbClr val="000000"/>
              </a:solidFill>
            </a:endParaRPr>
          </a:p>
        </p:txBody>
      </p:sp>
      <p:graphicFrame>
        <p:nvGraphicFramePr>
          <p:cNvPr id="11" name="Content Placeholder 3"/>
          <p:cNvGraphicFramePr>
            <a:graphicFrameLocks/>
          </p:cNvGraphicFramePr>
          <p:nvPr>
            <p:extLst>
              <p:ext uri="{D42A27DB-BD31-4B8C-83A1-F6EECF244321}">
                <p14:modId xmlns:p14="http://schemas.microsoft.com/office/powerpoint/2010/main" xmlns="" val="4207978499"/>
              </p:ext>
            </p:extLst>
          </p:nvPr>
        </p:nvGraphicFramePr>
        <p:xfrm>
          <a:off x="284502" y="3352800"/>
          <a:ext cx="4820898" cy="32439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45423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3447709416"/>
              </p:ext>
            </p:extLst>
          </p:nvPr>
        </p:nvGraphicFramePr>
        <p:xfrm>
          <a:off x="457200" y="1471964"/>
          <a:ext cx="7840289" cy="4556195"/>
        </p:xfrm>
        <a:graphic>
          <a:graphicData uri="http://schemas.openxmlformats.org/presentationml/2006/ole">
            <p:oleObj spid="_x0000_s71722" name="Worksheet" r:id="rId3" imgW="5753021" imgH="3343410" progId="Excel.Sheet.12">
              <p:embed/>
            </p:oleObj>
          </a:graphicData>
        </a:graphic>
      </p:graphicFrame>
    </p:spTree>
    <p:extLst>
      <p:ext uri="{BB962C8B-B14F-4D97-AF65-F5344CB8AC3E}">
        <p14:creationId xmlns:p14="http://schemas.microsoft.com/office/powerpoint/2010/main" xmlns="" val="2224686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ANALYSIS OF THE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sp>
        <p:nvSpPr>
          <p:cNvPr id="4" name="Rectangle 3"/>
          <p:cNvSpPr txBox="1">
            <a:spLocks noGrp="1" noChangeArrowheads="1"/>
          </p:cNvSpPr>
          <p:nvPr>
            <p:ph idx="1"/>
          </p:nvPr>
        </p:nvSpPr>
        <p:spPr bwMode="auto">
          <a:xfrm>
            <a:off x="209340" y="1404987"/>
            <a:ext cx="8647112" cy="132959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200" b="1" dirty="0" err="1" smtClean="0">
                <a:latin typeface="Arial" panose="020B0604020202020204" pitchFamily="34" charset="0"/>
                <a:ea typeface="Tahoma" panose="020B0604030504040204" pitchFamily="34" charset="0"/>
                <a:cs typeface="Arial" panose="020B0604020202020204" pitchFamily="34" charset="0"/>
              </a:rPr>
              <a:t>Programme</a:t>
            </a:r>
            <a:r>
              <a:rPr lang="en-US" sz="1200" b="1" dirty="0" smtClean="0">
                <a:latin typeface="Arial" panose="020B0604020202020204" pitchFamily="34" charset="0"/>
                <a:ea typeface="Tahoma" panose="020B0604030504040204" pitchFamily="34" charset="0"/>
                <a:cs typeface="Arial" panose="020B0604020202020204" pitchFamily="34" charset="0"/>
              </a:rPr>
              <a:t> Incarceration: </a:t>
            </a:r>
            <a:r>
              <a:rPr lang="en-US" sz="1200" dirty="0">
                <a:latin typeface="Arial" panose="020B0604020202020204" pitchFamily="34" charset="0"/>
                <a:ea typeface="Tahoma" panose="020B0604030504040204" pitchFamily="34" charset="0"/>
                <a:cs typeface="Arial" panose="020B0604020202020204" pitchFamily="34" charset="0"/>
              </a:rPr>
              <a:t>The </a:t>
            </a:r>
            <a:r>
              <a:rPr lang="en-US" sz="1200" dirty="0" smtClean="0">
                <a:latin typeface="Arial" panose="020B0604020202020204" pitchFamily="34" charset="0"/>
                <a:ea typeface="Tahoma" panose="020B0604030504040204" pitchFamily="34" charset="0"/>
                <a:cs typeface="Arial" panose="020B0604020202020204" pitchFamily="34" charset="0"/>
              </a:rPr>
              <a:t>actual spending of </a:t>
            </a:r>
            <a:r>
              <a:rPr lang="en-US" sz="1200" dirty="0" err="1" smtClean="0">
                <a:latin typeface="Arial" panose="020B0604020202020204" pitchFamily="34" charset="0"/>
                <a:ea typeface="Tahoma" panose="020B0604030504040204" pitchFamily="34" charset="0"/>
                <a:cs typeface="Arial" panose="020B0604020202020204" pitchFamily="34" charset="0"/>
              </a:rPr>
              <a:t>programme</a:t>
            </a:r>
            <a:r>
              <a:rPr lang="en-US" sz="1200" dirty="0" smtClean="0">
                <a:latin typeface="Arial" panose="020B0604020202020204" pitchFamily="34" charset="0"/>
                <a:ea typeface="Tahoma" panose="020B0604030504040204" pitchFamily="34" charset="0"/>
                <a:cs typeface="Arial" panose="020B0604020202020204" pitchFamily="34" charset="0"/>
              </a:rPr>
              <a:t> Incarceration is R13,949 </a:t>
            </a:r>
            <a:r>
              <a:rPr lang="en-US" sz="1200" dirty="0">
                <a:latin typeface="Arial" panose="020B0604020202020204" pitchFamily="34" charset="0"/>
                <a:ea typeface="Tahoma" panose="020B0604030504040204" pitchFamily="34" charset="0"/>
                <a:cs typeface="Arial" panose="020B0604020202020204" pitchFamily="34" charset="0"/>
              </a:rPr>
              <a:t>b</a:t>
            </a:r>
            <a:r>
              <a:rPr lang="en-US" sz="1200" dirty="0" smtClean="0">
                <a:latin typeface="Arial" panose="020B0604020202020204" pitchFamily="34" charset="0"/>
                <a:ea typeface="Tahoma" panose="020B0604030504040204" pitchFamily="34" charset="0"/>
                <a:cs typeface="Arial" panose="020B0604020202020204" pitchFamily="34" charset="0"/>
              </a:rPr>
              <a:t>illion (100%) against final appropriation </a:t>
            </a:r>
            <a:r>
              <a:rPr lang="en-ZA" sz="1200" dirty="0" smtClean="0">
                <a:latin typeface="Arial" panose="020B0604020202020204" pitchFamily="34" charset="0"/>
                <a:ea typeface="Tahoma" panose="020B0604030504040204" pitchFamily="34" charset="0"/>
                <a:cs typeface="Arial" panose="020B0604020202020204" pitchFamily="34" charset="0"/>
              </a:rPr>
              <a:t> </a:t>
            </a:r>
            <a:r>
              <a:rPr lang="en-US" sz="1200" dirty="0" smtClean="0">
                <a:latin typeface="Arial" panose="020B0604020202020204" pitchFamily="34" charset="0"/>
                <a:ea typeface="Tahoma" panose="020B0604030504040204" pitchFamily="34" charset="0"/>
                <a:cs typeface="Arial" panose="020B0604020202020204" pitchFamily="34" charset="0"/>
              </a:rPr>
              <a:t>of R13,949 billion (100%) as follows:</a:t>
            </a:r>
          </a:p>
          <a:p>
            <a:pPr algn="just" eaLnBrk="1" hangingPunct="1">
              <a:lnSpc>
                <a:spcPct val="150000"/>
              </a:lnSpc>
              <a:spcBef>
                <a:spcPts val="1200"/>
              </a:spcBef>
              <a:buClrTx/>
              <a:buFont typeface="Wingdings" panose="05000000000000000000" pitchFamily="2" charset="2"/>
              <a:buChar char="q"/>
            </a:pPr>
            <a:r>
              <a:rPr lang="en-US" sz="1200" b="1" dirty="0" smtClean="0">
                <a:latin typeface="Arial" panose="020B0604020202020204" pitchFamily="34" charset="0"/>
                <a:ea typeface="Tahoma" panose="020B0604030504040204" pitchFamily="34" charset="0"/>
                <a:cs typeface="Arial" panose="020B0604020202020204" pitchFamily="34" charset="0"/>
              </a:rPr>
              <a:t>Compensation of Employees</a:t>
            </a:r>
            <a:r>
              <a:rPr lang="en-US" sz="1200" dirty="0" smtClean="0">
                <a:latin typeface="Arial" panose="020B0604020202020204" pitchFamily="34" charset="0"/>
                <a:ea typeface="Tahoma" panose="020B0604030504040204" pitchFamily="34" charset="0"/>
                <a:cs typeface="Arial" panose="020B0604020202020204" pitchFamily="34" charset="0"/>
              </a:rPr>
              <a:t>: The actual spending of R9,634 </a:t>
            </a:r>
            <a:r>
              <a:rPr lang="en-US" sz="1200" dirty="0">
                <a:latin typeface="Arial" panose="020B0604020202020204" pitchFamily="34" charset="0"/>
                <a:ea typeface="Tahoma" panose="020B0604030504040204" pitchFamily="34" charset="0"/>
                <a:cs typeface="Arial" panose="020B0604020202020204" pitchFamily="34" charset="0"/>
              </a:rPr>
              <a:t>b</a:t>
            </a:r>
            <a:r>
              <a:rPr lang="en-US" sz="1200" dirty="0" smtClean="0">
                <a:latin typeface="Arial" panose="020B0604020202020204" pitchFamily="34" charset="0"/>
                <a:ea typeface="Tahoma" panose="020B0604030504040204" pitchFamily="34" charset="0"/>
                <a:cs typeface="Arial" panose="020B0604020202020204" pitchFamily="34" charset="0"/>
              </a:rPr>
              <a:t>illion (99.97%) against the final appropriation </a:t>
            </a:r>
            <a:r>
              <a:rPr lang="en-US" sz="1200" dirty="0">
                <a:latin typeface="Arial" panose="020B0604020202020204" pitchFamily="34" charset="0"/>
                <a:ea typeface="Tahoma" panose="020B0604030504040204" pitchFamily="34" charset="0"/>
                <a:cs typeface="Arial" panose="020B0604020202020204" pitchFamily="34" charset="0"/>
              </a:rPr>
              <a:t>of </a:t>
            </a:r>
            <a:r>
              <a:rPr lang="en-US" sz="1200" dirty="0" smtClean="0">
                <a:latin typeface="Arial" panose="020B0604020202020204" pitchFamily="34" charset="0"/>
                <a:ea typeface="Tahoma" panose="020B0604030504040204" pitchFamily="34" charset="0"/>
                <a:cs typeface="Arial" panose="020B0604020202020204" pitchFamily="34" charset="0"/>
              </a:rPr>
              <a:t>R9,636 billion resulting in R2,772 million underspending </a:t>
            </a:r>
            <a:r>
              <a:rPr lang="en-ZA" sz="1200" dirty="0" smtClean="0">
                <a:latin typeface="Arial" panose="020B0604020202020204" pitchFamily="34" charset="0"/>
                <a:ea typeface="Tahoma" panose="020B0604030504040204" pitchFamily="34" charset="0"/>
                <a:cs typeface="Arial" panose="020B0604020202020204" pitchFamily="34" charset="0"/>
              </a:rPr>
              <a:t>due to </a:t>
            </a:r>
            <a:r>
              <a:rPr lang="en-ZA" sz="1200" dirty="0">
                <a:latin typeface="Arial" panose="020B0604020202020204" pitchFamily="34" charset="0"/>
                <a:ea typeface="Tahoma" panose="020B0604030504040204" pitchFamily="34" charset="0"/>
                <a:cs typeface="Arial" panose="020B0604020202020204" pitchFamily="34" charset="0"/>
              </a:rPr>
              <a:t>outstanding OSD phase 2 payments for current members (6%) and service </a:t>
            </a:r>
            <a:r>
              <a:rPr lang="en-ZA" sz="1200" dirty="0" smtClean="0">
                <a:latin typeface="Arial" panose="020B0604020202020204" pitchFamily="34" charset="0"/>
                <a:ea typeface="Tahoma" panose="020B0604030504040204" pitchFamily="34" charset="0"/>
                <a:cs typeface="Arial" panose="020B0604020202020204" pitchFamily="34" charset="0"/>
              </a:rPr>
              <a:t>terminations</a:t>
            </a:r>
          </a:p>
          <a:p>
            <a:pPr lvl="0" algn="just" eaLnBrk="1" hangingPunct="1">
              <a:lnSpc>
                <a:spcPct val="150000"/>
              </a:lnSpc>
              <a:spcBef>
                <a:spcPts val="1200"/>
              </a:spcBef>
              <a:buClrTx/>
              <a:buFont typeface="Wingdings" panose="05000000000000000000" pitchFamily="2" charset="2"/>
              <a:buChar char="q"/>
            </a:pPr>
            <a:r>
              <a:rPr lang="en-US" sz="1200" b="1" dirty="0">
                <a:latin typeface="Arial" panose="020B0604020202020204" pitchFamily="34" charset="0"/>
                <a:ea typeface="Tahoma" panose="020B0604030504040204" pitchFamily="34" charset="0"/>
                <a:cs typeface="Arial" panose="020B0604020202020204" pitchFamily="34" charset="0"/>
              </a:rPr>
              <a:t>Interest on Rent on Land</a:t>
            </a:r>
            <a:r>
              <a:rPr lang="en-US" sz="1200" dirty="0">
                <a:latin typeface="Arial" panose="020B0604020202020204" pitchFamily="34" charset="0"/>
                <a:ea typeface="Tahoma" panose="020B0604030504040204" pitchFamily="34" charset="0"/>
                <a:cs typeface="Arial" panose="020B0604020202020204" pitchFamily="34" charset="0"/>
              </a:rPr>
              <a:t>: </a:t>
            </a:r>
            <a:r>
              <a:rPr lang="en-ZA" sz="1200" dirty="0">
                <a:latin typeface="Arial" panose="020B0604020202020204" pitchFamily="34" charset="0"/>
                <a:ea typeface="Tahoma" panose="020B0604030504040204" pitchFamily="34" charset="0"/>
                <a:cs typeface="Arial" panose="020B0604020202020204" pitchFamily="34" charset="0"/>
              </a:rPr>
              <a:t>There was an expenditure of R2,772 million incurred against a zero budget  mainly was as a result of a court order to pay interest for BCC contract. The shortfall was funded during the final virement exercise of 2017/18 financial year</a:t>
            </a:r>
          </a:p>
          <a:p>
            <a:pPr algn="just" eaLnBrk="1" hangingPunct="1">
              <a:lnSpc>
                <a:spcPct val="150000"/>
              </a:lnSpc>
              <a:spcBef>
                <a:spcPts val="1200"/>
              </a:spcBef>
              <a:buClrTx/>
              <a:buFont typeface="Wingdings" panose="05000000000000000000" pitchFamily="2" charset="2"/>
              <a:buChar char="q"/>
            </a:pPr>
            <a:r>
              <a:rPr lang="en-US" sz="1200" b="1" dirty="0">
                <a:latin typeface="Arial" panose="020B0604020202020204" pitchFamily="34" charset="0"/>
                <a:ea typeface="Tahoma" panose="020B0604030504040204" pitchFamily="34" charset="0"/>
                <a:cs typeface="Arial" panose="020B0604020202020204" pitchFamily="34" charset="0"/>
              </a:rPr>
              <a:t>Transfers and subsidies</a:t>
            </a:r>
            <a:r>
              <a:rPr lang="en-US" sz="1200" dirty="0">
                <a:latin typeface="Arial" panose="020B0604020202020204" pitchFamily="34" charset="0"/>
                <a:ea typeface="Tahoma" panose="020B0604030504040204" pitchFamily="34" charset="0"/>
                <a:cs typeface="Arial" panose="020B0604020202020204" pitchFamily="34" charset="0"/>
              </a:rPr>
              <a:t>:</a:t>
            </a:r>
            <a:r>
              <a:rPr lang="en-US" sz="1200" b="1" dirty="0">
                <a:latin typeface="Arial" panose="020B0604020202020204" pitchFamily="34" charset="0"/>
                <a:ea typeface="Tahoma" panose="020B0604030504040204" pitchFamily="34" charset="0"/>
                <a:cs typeface="Arial" panose="020B0604020202020204" pitchFamily="34" charset="0"/>
              </a:rPr>
              <a:t> </a:t>
            </a:r>
            <a:r>
              <a:rPr lang="en-US" sz="1200" dirty="0">
                <a:latin typeface="Arial" panose="020B0604020202020204" pitchFamily="34" charset="0"/>
                <a:ea typeface="Tahoma" panose="020B0604030504040204" pitchFamily="34" charset="0"/>
                <a:cs typeface="Arial" panose="020B0604020202020204" pitchFamily="34" charset="0"/>
              </a:rPr>
              <a:t>The actual spending of R102 million (150.4%) against the final appropriation of R68 million resulting in R34,370 million over spending </a:t>
            </a:r>
            <a:r>
              <a:rPr lang="en-ZA" sz="1200" dirty="0">
                <a:latin typeface="Arial" panose="020B0604020202020204" pitchFamily="34" charset="0"/>
                <a:ea typeface="Tahoma" panose="020B0604030504040204" pitchFamily="34" charset="0"/>
                <a:cs typeface="Arial" panose="020B0604020202020204" pitchFamily="34" charset="0"/>
              </a:rPr>
              <a:t>as a result of additional expenditure incurred on IDT deferment fees relating to access control  projects deferred to future financial years due to budgetary </a:t>
            </a:r>
            <a:r>
              <a:rPr lang="en-ZA" sz="1200" dirty="0" smtClean="0">
                <a:latin typeface="Arial" panose="020B0604020202020204" pitchFamily="34" charset="0"/>
                <a:ea typeface="Tahoma" panose="020B0604030504040204" pitchFamily="34" charset="0"/>
                <a:cs typeface="Arial" panose="020B0604020202020204" pitchFamily="34" charset="0"/>
              </a:rPr>
              <a:t>constraints</a:t>
            </a:r>
          </a:p>
          <a:p>
            <a:pPr lvl="0" algn="just" eaLnBrk="1" hangingPunct="1">
              <a:lnSpc>
                <a:spcPct val="150000"/>
              </a:lnSpc>
              <a:spcBef>
                <a:spcPts val="1200"/>
              </a:spcBef>
              <a:buClrTx/>
              <a:buFont typeface="Wingdings" panose="05000000000000000000" pitchFamily="2" charset="2"/>
              <a:buChar char="q"/>
            </a:pPr>
            <a:r>
              <a:rPr lang="en-US" sz="1200" b="1" dirty="0">
                <a:latin typeface="Arial" panose="020B0604020202020204" pitchFamily="34" charset="0"/>
                <a:ea typeface="Tahoma" panose="020B0604030504040204" pitchFamily="34" charset="0"/>
                <a:cs typeface="Arial" panose="020B0604020202020204" pitchFamily="34" charset="0"/>
              </a:rPr>
              <a:t>Payments for capital assets</a:t>
            </a:r>
            <a:r>
              <a:rPr lang="en-US" sz="1200" dirty="0">
                <a:latin typeface="Arial" panose="020B0604020202020204" pitchFamily="34" charset="0"/>
                <a:ea typeface="Tahoma" panose="020B0604030504040204" pitchFamily="34" charset="0"/>
                <a:cs typeface="Arial" panose="020B0604020202020204" pitchFamily="34" charset="0"/>
              </a:rPr>
              <a:t>: The actual spending of R586 million (94.5%) against the final appropriation of R621 million resulting in R34,370 million underspending </a:t>
            </a:r>
            <a:r>
              <a:rPr lang="en-ZA" sz="1200" dirty="0">
                <a:latin typeface="Arial" panose="020B0604020202020204" pitchFamily="34" charset="0"/>
                <a:ea typeface="Tahoma" panose="020B0604030504040204" pitchFamily="34" charset="0"/>
                <a:cs typeface="Arial" panose="020B0604020202020204" pitchFamily="34" charset="0"/>
              </a:rPr>
              <a:t>mainly on item: Machinery and Equipment due to continued embargo as part of cost containment measures. The identified savings under Machinery and Equipment has been utilised to defray excess expenditure on Goods and Services for Nutritional Services for </a:t>
            </a:r>
            <a:r>
              <a:rPr lang="en-ZA" sz="1200" dirty="0" smtClean="0">
                <a:latin typeface="Arial" panose="020B0604020202020204" pitchFamily="34" charset="0"/>
                <a:ea typeface="Tahoma" panose="020B0604030504040204" pitchFamily="34" charset="0"/>
                <a:cs typeface="Arial" panose="020B0604020202020204" pitchFamily="34" charset="0"/>
              </a:rPr>
              <a:t>inmates</a:t>
            </a:r>
            <a:endParaRPr lang="en-ZA" sz="1200" kern="0" dirty="0" smtClean="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140433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4263371742"/>
              </p:ext>
            </p:extLst>
          </p:nvPr>
        </p:nvGraphicFramePr>
        <p:xfrm>
          <a:off x="762000" y="1219200"/>
          <a:ext cx="7391400" cy="1752600"/>
        </p:xfrm>
        <a:graphic>
          <a:graphicData uri="http://schemas.openxmlformats.org/presentationml/2006/ole">
            <p:oleObj spid="_x0000_s72746" name="Worksheet" r:id="rId3" imgW="4781623" imgH="2171610" progId="Excel.Sheet.12">
              <p:embed/>
            </p:oleObj>
          </a:graphicData>
        </a:graphic>
      </p:graphicFrame>
      <p:sp>
        <p:nvSpPr>
          <p:cNvPr id="5" name="Rectangle 4"/>
          <p:cNvSpPr/>
          <p:nvPr/>
        </p:nvSpPr>
        <p:spPr>
          <a:xfrm>
            <a:off x="381000" y="3188954"/>
            <a:ext cx="8241795" cy="3447098"/>
          </a:xfrm>
          <a:prstGeom prst="rect">
            <a:avLst/>
          </a:prstGeom>
        </p:spPr>
        <p:txBody>
          <a:bodyPr wrap="square">
            <a:spAutoFit/>
          </a:bodyPr>
          <a:lstStyle/>
          <a:p>
            <a:pPr algn="just">
              <a:lnSpc>
                <a:spcPct val="150000"/>
              </a:lnSpc>
              <a:spcBef>
                <a:spcPts val="1200"/>
              </a:spcBef>
              <a:buFont typeface="Wingdings" panose="05000000000000000000" pitchFamily="2" charset="2"/>
              <a:buChar char="q"/>
              <a:tabLst>
                <a:tab pos="1708150" algn="l"/>
              </a:tabLst>
            </a:pPr>
            <a:r>
              <a:rPr lang="en-US" sz="1100" dirty="0" smtClean="0">
                <a:latin typeface="Arial" panose="020B0604020202020204" pitchFamily="34" charset="0"/>
                <a:ea typeface="Tahoma" panose="020B0604030504040204" pitchFamily="34" charset="0"/>
                <a:cs typeface="Arial" panose="020B0604020202020204" pitchFamily="34" charset="0"/>
              </a:rPr>
              <a:t> </a:t>
            </a:r>
            <a:r>
              <a:rPr lang="en-US" sz="1100" b="1" dirty="0" smtClean="0">
                <a:latin typeface="Arial" panose="020B0604020202020204" pitchFamily="34" charset="0"/>
                <a:ea typeface="Tahoma" panose="020B0604030504040204" pitchFamily="34" charset="0"/>
                <a:cs typeface="Arial" panose="020B0604020202020204" pitchFamily="34" charset="0"/>
              </a:rPr>
              <a:t>Programme Rehabilitation: </a:t>
            </a:r>
            <a:r>
              <a:rPr lang="en-US" sz="1100" dirty="0">
                <a:latin typeface="Arial" panose="020B0604020202020204" pitchFamily="34" charset="0"/>
                <a:ea typeface="Tahoma" panose="020B0604030504040204" pitchFamily="34" charset="0"/>
                <a:cs typeface="Arial" panose="020B0604020202020204" pitchFamily="34" charset="0"/>
              </a:rPr>
              <a:t>The actual spending of programme Rehabilitation is </a:t>
            </a:r>
            <a:r>
              <a:rPr lang="en-ZA" sz="1100" dirty="0">
                <a:latin typeface="Arial" panose="020B0604020202020204" pitchFamily="34" charset="0"/>
                <a:ea typeface="Tahoma" panose="020B0604030504040204" pitchFamily="34" charset="0"/>
                <a:cs typeface="Arial" panose="020B0604020202020204" pitchFamily="34" charset="0"/>
              </a:rPr>
              <a:t>R1,695 billion (98.9%) against the final appropriation of </a:t>
            </a:r>
            <a:r>
              <a:rPr lang="en-ZA" sz="1100" dirty="0" smtClean="0">
                <a:latin typeface="Arial" panose="020B0604020202020204" pitchFamily="34" charset="0"/>
                <a:ea typeface="Tahoma" panose="020B0604030504040204" pitchFamily="34" charset="0"/>
                <a:cs typeface="Arial" panose="020B0604020202020204" pitchFamily="34" charset="0"/>
              </a:rPr>
              <a:t>R1,715 </a:t>
            </a:r>
            <a:r>
              <a:rPr lang="en-ZA" sz="1100" dirty="0">
                <a:latin typeface="Arial" panose="020B0604020202020204" pitchFamily="34" charset="0"/>
                <a:ea typeface="Tahoma" panose="020B0604030504040204" pitchFamily="34" charset="0"/>
                <a:cs typeface="Arial" panose="020B0604020202020204" pitchFamily="34" charset="0"/>
              </a:rPr>
              <a:t>billion (100%) resulting in an under spending of R19,222 million</a:t>
            </a:r>
            <a:r>
              <a:rPr lang="en-US" sz="1100" dirty="0" smtClean="0">
                <a:latin typeface="Arial" panose="020B0604020202020204" pitchFamily="34" charset="0"/>
                <a:ea typeface="Tahoma" panose="020B0604030504040204" pitchFamily="34" charset="0"/>
                <a:cs typeface="Arial" panose="020B0604020202020204" pitchFamily="34" charset="0"/>
              </a:rPr>
              <a:t> as follows:</a:t>
            </a:r>
            <a:endParaRPr lang="en-US" sz="1100" dirty="0">
              <a:latin typeface="Arial" panose="020B0604020202020204" pitchFamily="34" charset="0"/>
              <a:ea typeface="Tahoma" panose="020B0604030504040204" pitchFamily="34" charset="0"/>
              <a:cs typeface="Arial" panose="020B0604020202020204" pitchFamily="34" charset="0"/>
            </a:endParaRPr>
          </a:p>
          <a:p>
            <a:pPr algn="just">
              <a:lnSpc>
                <a:spcPct val="150000"/>
              </a:lnSpc>
              <a:spcBef>
                <a:spcPts val="1200"/>
              </a:spcBef>
              <a:buFont typeface="Wingdings" panose="05000000000000000000" pitchFamily="2" charset="2"/>
              <a:buChar char="q"/>
              <a:tabLst>
                <a:tab pos="2419350" algn="l"/>
              </a:tabLst>
            </a:pPr>
            <a:r>
              <a:rPr lang="en-US" sz="1100" b="1" dirty="0" smtClean="0">
                <a:latin typeface="Arial" panose="020B0604020202020204" pitchFamily="34" charset="0"/>
                <a:ea typeface="Tahoma" panose="020B0604030504040204" pitchFamily="34" charset="0"/>
                <a:cs typeface="Arial" panose="020B0604020202020204" pitchFamily="34" charset="0"/>
              </a:rPr>
              <a:t> </a:t>
            </a:r>
            <a:r>
              <a:rPr lang="en-US" sz="1000" b="1" dirty="0" smtClean="0">
                <a:latin typeface="Arial" panose="020B0604020202020204" pitchFamily="34" charset="0"/>
                <a:ea typeface="Tahoma" panose="020B0604030504040204" pitchFamily="34" charset="0"/>
                <a:cs typeface="Arial" panose="020B0604020202020204" pitchFamily="34" charset="0"/>
              </a:rPr>
              <a:t>Compensation</a:t>
            </a:r>
            <a:r>
              <a:rPr lang="en-US" sz="1100" b="1" dirty="0" smtClean="0">
                <a:latin typeface="Arial" panose="020B0604020202020204" pitchFamily="34" charset="0"/>
                <a:ea typeface="Tahoma" panose="020B0604030504040204" pitchFamily="34" charset="0"/>
                <a:cs typeface="Arial" panose="020B0604020202020204" pitchFamily="34" charset="0"/>
              </a:rPr>
              <a:t> </a:t>
            </a:r>
            <a:r>
              <a:rPr lang="en-US" sz="1100" b="1" dirty="0">
                <a:latin typeface="Arial" panose="020B0604020202020204" pitchFamily="34" charset="0"/>
                <a:ea typeface="Tahoma" panose="020B0604030504040204" pitchFamily="34" charset="0"/>
                <a:cs typeface="Arial" panose="020B0604020202020204" pitchFamily="34" charset="0"/>
              </a:rPr>
              <a:t>of Employees</a:t>
            </a:r>
            <a:r>
              <a:rPr lang="en-US" sz="1100" dirty="0">
                <a:latin typeface="Arial" panose="020B0604020202020204" pitchFamily="34" charset="0"/>
                <a:ea typeface="Tahoma" panose="020B0604030504040204" pitchFamily="34" charset="0"/>
                <a:cs typeface="Arial" panose="020B0604020202020204" pitchFamily="34" charset="0"/>
              </a:rPr>
              <a:t>: </a:t>
            </a:r>
            <a:r>
              <a:rPr lang="en-ZA" sz="1100" dirty="0" smtClean="0">
                <a:latin typeface="Arial" panose="020B0604020202020204" pitchFamily="34" charset="0"/>
                <a:ea typeface="Tahoma" panose="020B0604030504040204" pitchFamily="34" charset="0"/>
                <a:cs typeface="Arial" panose="020B0604020202020204" pitchFamily="34" charset="0"/>
              </a:rPr>
              <a:t>The </a:t>
            </a:r>
            <a:r>
              <a:rPr lang="en-ZA" sz="1100" dirty="0">
                <a:latin typeface="Arial" panose="020B0604020202020204" pitchFamily="34" charset="0"/>
                <a:ea typeface="Tahoma" panose="020B0604030504040204" pitchFamily="34" charset="0"/>
                <a:cs typeface="Arial" panose="020B0604020202020204" pitchFamily="34" charset="0"/>
              </a:rPr>
              <a:t>actual spending of  the programme is </a:t>
            </a:r>
            <a:r>
              <a:rPr lang="en-ZA" sz="1100" dirty="0" smtClean="0">
                <a:latin typeface="Arial" panose="020B0604020202020204" pitchFamily="34" charset="0"/>
                <a:ea typeface="Tahoma" panose="020B0604030504040204" pitchFamily="34" charset="0"/>
                <a:cs typeface="Arial" panose="020B0604020202020204" pitchFamily="34" charset="0"/>
              </a:rPr>
              <a:t>R1,270 </a:t>
            </a:r>
            <a:r>
              <a:rPr lang="en-ZA" sz="1100" dirty="0">
                <a:latin typeface="Arial" panose="020B0604020202020204" pitchFamily="34" charset="0"/>
                <a:ea typeface="Tahoma" panose="020B0604030504040204" pitchFamily="34" charset="0"/>
                <a:cs typeface="Arial" panose="020B0604020202020204" pitchFamily="34" charset="0"/>
              </a:rPr>
              <a:t>billion (</a:t>
            </a:r>
            <a:r>
              <a:rPr lang="en-ZA" sz="1100" dirty="0" smtClean="0">
                <a:latin typeface="Arial" panose="020B0604020202020204" pitchFamily="34" charset="0"/>
                <a:ea typeface="Tahoma" panose="020B0604030504040204" pitchFamily="34" charset="0"/>
                <a:cs typeface="Arial" panose="020B0604020202020204" pitchFamily="34" charset="0"/>
              </a:rPr>
              <a:t>95.8%) </a:t>
            </a:r>
            <a:r>
              <a:rPr lang="en-ZA" sz="1100" dirty="0">
                <a:latin typeface="Arial" panose="020B0604020202020204" pitchFamily="34" charset="0"/>
                <a:ea typeface="Tahoma" panose="020B0604030504040204" pitchFamily="34" charset="0"/>
                <a:cs typeface="Arial" panose="020B0604020202020204" pitchFamily="34" charset="0"/>
              </a:rPr>
              <a:t>against the final appropriation of </a:t>
            </a:r>
            <a:r>
              <a:rPr lang="en-ZA" sz="1100" dirty="0" smtClean="0">
                <a:latin typeface="Arial" panose="020B0604020202020204" pitchFamily="34" charset="0"/>
                <a:ea typeface="Tahoma" panose="020B0604030504040204" pitchFamily="34" charset="0"/>
                <a:cs typeface="Arial" panose="020B0604020202020204" pitchFamily="34" charset="0"/>
              </a:rPr>
              <a:t>R1,326 </a:t>
            </a:r>
            <a:r>
              <a:rPr lang="en-ZA" sz="1100" dirty="0">
                <a:latin typeface="Arial" panose="020B0604020202020204" pitchFamily="34" charset="0"/>
                <a:ea typeface="Tahoma" panose="020B0604030504040204" pitchFamily="34" charset="0"/>
                <a:cs typeface="Arial" panose="020B0604020202020204" pitchFamily="34" charset="0"/>
              </a:rPr>
              <a:t>billion (100%) resulting in an under spending of </a:t>
            </a:r>
            <a:r>
              <a:rPr lang="en-ZA" sz="1100" dirty="0" smtClean="0">
                <a:latin typeface="Arial" panose="020B0604020202020204" pitchFamily="34" charset="0"/>
                <a:ea typeface="Tahoma" panose="020B0604030504040204" pitchFamily="34" charset="0"/>
                <a:cs typeface="Arial" panose="020B0604020202020204" pitchFamily="34" charset="0"/>
              </a:rPr>
              <a:t>R56,057 </a:t>
            </a:r>
            <a:r>
              <a:rPr lang="en-ZA" sz="1100" dirty="0">
                <a:latin typeface="Arial" panose="020B0604020202020204" pitchFamily="34" charset="0"/>
                <a:ea typeface="Tahoma" panose="020B0604030504040204" pitchFamily="34" charset="0"/>
                <a:cs typeface="Arial" panose="020B0604020202020204" pitchFamily="34" charset="0"/>
              </a:rPr>
              <a:t>million mainly on item Compensation of Employees due to funded vacant posts. Persal reported a funded permanent establishment of 2,432, which 2,188 are funded filled posts and 66 posts are filled additional to the funded establishment, mostly on entry level, resulting in total Persal Head Count of 2,254 but leaving 244 vacant funded posts (10</a:t>
            </a:r>
            <a:r>
              <a:rPr lang="en-ZA" sz="1100" dirty="0" smtClean="0">
                <a:latin typeface="Arial" panose="020B0604020202020204" pitchFamily="34" charset="0"/>
                <a:ea typeface="Tahoma" panose="020B0604030504040204" pitchFamily="34" charset="0"/>
                <a:cs typeface="Arial" panose="020B0604020202020204" pitchFamily="34" charset="0"/>
              </a:rPr>
              <a:t>%)</a:t>
            </a:r>
          </a:p>
          <a:p>
            <a:pPr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100" b="1" dirty="0">
                <a:latin typeface="Arial" panose="020B0604020202020204" pitchFamily="34" charset="0"/>
                <a:ea typeface="Tahoma" panose="020B0604030504040204" pitchFamily="34" charset="0"/>
                <a:cs typeface="Arial" panose="020B0604020202020204" pitchFamily="34" charset="0"/>
              </a:rPr>
              <a:t> Payments for capital assets</a:t>
            </a:r>
            <a:r>
              <a:rPr lang="en-US" sz="1100" dirty="0">
                <a:latin typeface="Arial" panose="020B0604020202020204" pitchFamily="34" charset="0"/>
                <a:ea typeface="Tahoma" panose="020B0604030504040204" pitchFamily="34" charset="0"/>
                <a:cs typeface="Arial" panose="020B0604020202020204" pitchFamily="34" charset="0"/>
              </a:rPr>
              <a:t>: The actual spending of R7,502 million (26.9%) against the final appropriation of R27,937 million resulting in R20,435 million underspending </a:t>
            </a:r>
            <a:r>
              <a:rPr lang="en-ZA" sz="1100" dirty="0">
                <a:latin typeface="Arial" panose="020B0604020202020204" pitchFamily="34" charset="0"/>
                <a:ea typeface="Tahoma" panose="020B0604030504040204" pitchFamily="34" charset="0"/>
                <a:cs typeface="Arial" panose="020B0604020202020204" pitchFamily="34" charset="0"/>
              </a:rPr>
              <a:t>on Machinery and Equipment as a result of continued embargo on machinery and equipment as part of cost containment measures and item Biological Assets which the budget was higher than the anticipated amount. The identified savings under Machinery and Equipment has been utilised to defray excess expenditure on Goods and Services for Nutritional Services for </a:t>
            </a:r>
            <a:r>
              <a:rPr lang="en-ZA" sz="1100" dirty="0" smtClean="0">
                <a:latin typeface="Arial" panose="020B0604020202020204" pitchFamily="34" charset="0"/>
                <a:ea typeface="Tahoma" panose="020B0604030504040204" pitchFamily="34" charset="0"/>
                <a:cs typeface="Arial" panose="020B0604020202020204" pitchFamily="34" charset="0"/>
              </a:rPr>
              <a:t>inmates</a:t>
            </a:r>
            <a:endParaRPr lang="en-US" sz="1000" dirty="0" smtClean="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359750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3548377656"/>
              </p:ext>
            </p:extLst>
          </p:nvPr>
        </p:nvGraphicFramePr>
        <p:xfrm>
          <a:off x="838200" y="1219200"/>
          <a:ext cx="6172200" cy="2057400"/>
        </p:xfrm>
        <a:graphic>
          <a:graphicData uri="http://schemas.openxmlformats.org/presentationml/2006/ole">
            <p:oleObj spid="_x0000_s73770" name="Worksheet" r:id="rId3" imgW="4829167" imgH="2152710" progId="Excel.Sheet.12">
              <p:embed/>
            </p:oleObj>
          </a:graphicData>
        </a:graphic>
      </p:graphicFrame>
      <p:sp>
        <p:nvSpPr>
          <p:cNvPr id="5" name="Rectangle 4"/>
          <p:cNvSpPr/>
          <p:nvPr/>
        </p:nvSpPr>
        <p:spPr>
          <a:xfrm>
            <a:off x="389499" y="3414513"/>
            <a:ext cx="8260844" cy="4008790"/>
          </a:xfrm>
          <a:prstGeom prst="rect">
            <a:avLst/>
          </a:prstGeom>
        </p:spPr>
        <p:txBody>
          <a:bodyPr wrap="square">
            <a:spAutoFit/>
          </a:bodyPr>
          <a:lstStyle/>
          <a:p>
            <a:pPr algn="just">
              <a:lnSpc>
                <a:spcPct val="150000"/>
              </a:lnSpc>
              <a:spcBef>
                <a:spcPts val="1200"/>
              </a:spcBef>
              <a:buFont typeface="Wingdings" panose="05000000000000000000" pitchFamily="2" charset="2"/>
              <a:buChar char="q"/>
            </a:pP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sz="1200" b="1" dirty="0" smtClean="0">
                <a:solidFill>
                  <a:prstClr val="black"/>
                </a:solidFill>
                <a:latin typeface="Arial" panose="020B0604020202020204" pitchFamily="34" charset="0"/>
                <a:ea typeface="Tahoma" panose="020B0604030504040204" pitchFamily="34" charset="0"/>
                <a:cs typeface="Arial" panose="020B0604020202020204" pitchFamily="34" charset="0"/>
              </a:rPr>
              <a:t>Programme Care: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programme Care is R2,323 billion (100%) against the final appropriation of R2,323 billion (100%) </a:t>
            </a:r>
            <a:r>
              <a:rPr lang="en-US" sz="1200" dirty="0" smtClean="0">
                <a:latin typeface="Arial" panose="020B0604020202020204" pitchFamily="34" charset="0"/>
                <a:ea typeface="Tahoma" panose="020B0604030504040204" pitchFamily="34" charset="0"/>
                <a:cs typeface="Arial" panose="020B0604020202020204" pitchFamily="34" charset="0"/>
              </a:rPr>
              <a:t>as follows:</a:t>
            </a:r>
          </a:p>
          <a:p>
            <a:pPr lvl="0" algn="just">
              <a:lnSpc>
                <a:spcPct val="150000"/>
              </a:lnSpc>
              <a:spcBef>
                <a:spcPts val="1200"/>
              </a:spcBef>
              <a:buFont typeface="Wingdings" panose="05000000000000000000" pitchFamily="2" charset="2"/>
              <a:buChar char="q"/>
            </a:pPr>
            <a:r>
              <a:rPr lang="en-US" sz="1200" b="1" dirty="0" smtClean="0">
                <a:solidFill>
                  <a:prstClr val="black"/>
                </a:solidFill>
                <a:latin typeface="Arial" panose="020B0604020202020204" pitchFamily="34" charset="0"/>
                <a:ea typeface="Tahoma" panose="020B0604030504040204" pitchFamily="34" charset="0"/>
                <a:cs typeface="Arial" panose="020B0604020202020204" pitchFamily="34" charset="0"/>
              </a:rPr>
              <a:t>  Compensation </a:t>
            </a:r>
            <a:r>
              <a:rPr lang="en-US" sz="1200" b="1" dirty="0">
                <a:solidFill>
                  <a:prstClr val="black"/>
                </a:solidFill>
                <a:latin typeface="Arial" panose="020B0604020202020204" pitchFamily="34" charset="0"/>
                <a:ea typeface="Tahoma" panose="020B0604030504040204" pitchFamily="34" charset="0"/>
                <a:cs typeface="Arial" panose="020B0604020202020204" pitchFamily="34" charset="0"/>
              </a:rPr>
              <a:t>of Employees</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R832 million (89.50%)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against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 final appropriation of R929 </a:t>
            </a:r>
            <a:r>
              <a:rPr lang="en-US" sz="1200" dirty="0" smtClean="0">
                <a:latin typeface="Arial" panose="020B0604020202020204" pitchFamily="34" charset="0"/>
                <a:ea typeface="Tahoma" panose="020B0604030504040204" pitchFamily="34" charset="0"/>
                <a:cs typeface="Arial" panose="020B0604020202020204" pitchFamily="34" charset="0"/>
              </a:rPr>
              <a:t>million resulting in an  under spending of R97,606 million as a result </a:t>
            </a:r>
            <a:r>
              <a:rPr lang="en-ZA" sz="1200" dirty="0" smtClean="0">
                <a:latin typeface="Arial" panose="020B0604020202020204" pitchFamily="34" charset="0"/>
                <a:ea typeface="Tahoma" panose="020B0604030504040204" pitchFamily="34" charset="0"/>
                <a:cs typeface="Arial" panose="020B0604020202020204" pitchFamily="34" charset="0"/>
              </a:rPr>
              <a:t>of scares professionals such as Pharmacists and Psychologist that were appointed under this programme</a:t>
            </a:r>
          </a:p>
          <a:p>
            <a:pPr lvl="0" algn="just">
              <a:lnSpc>
                <a:spcPct val="150000"/>
              </a:lnSpc>
              <a:buFont typeface="Wingdings" panose="05000000000000000000" pitchFamily="2" charset="2"/>
              <a:buChar char="q"/>
            </a:pPr>
            <a:r>
              <a:rPr lang="en-US" sz="1200" b="1" dirty="0" smtClean="0">
                <a:solidFill>
                  <a:prstClr val="black"/>
                </a:solidFill>
                <a:latin typeface="Arial" panose="020B0604020202020204" pitchFamily="34" charset="0"/>
                <a:ea typeface="Tahoma" panose="020B0604030504040204" pitchFamily="34" charset="0"/>
                <a:cs typeface="Arial" panose="020B0604020202020204" pitchFamily="34" charset="0"/>
              </a:rPr>
              <a:t>  Goods </a:t>
            </a:r>
            <a:r>
              <a:rPr lang="en-US" sz="1200" b="1" dirty="0">
                <a:solidFill>
                  <a:prstClr val="black"/>
                </a:solidFill>
                <a:latin typeface="Arial" panose="020B0604020202020204" pitchFamily="34" charset="0"/>
                <a:ea typeface="Tahoma" panose="020B0604030504040204" pitchFamily="34" charset="0"/>
                <a:cs typeface="Arial" panose="020B0604020202020204" pitchFamily="34" charset="0"/>
              </a:rPr>
              <a:t>and Services</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R1,485 billion (107%) against the final appropriation of R1,388 billion resulting in R97,606 million over spending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mainly on item Inventory: Food and food supplies and Agency and Support/Outsourced services as a result of average food inflation in line with MTEF inflator. The shortfall on this item was funded during the final virement exercise of 2017/18 financial year</a:t>
            </a:r>
          </a:p>
          <a:p>
            <a:pPr lvl="0" algn="just">
              <a:lnSpc>
                <a:spcPct val="150000"/>
              </a:lnSpc>
              <a:spcBef>
                <a:spcPts val="1200"/>
              </a:spcBef>
              <a:buFont typeface="Wingdings" panose="05000000000000000000" pitchFamily="2" charset="2"/>
              <a:buChar char="q"/>
            </a:pPr>
            <a:endParaRPr lang="en-ZA" sz="1000" dirty="0" smtClean="0">
              <a:latin typeface="Arial" panose="020B0604020202020204" pitchFamily="34" charset="0"/>
              <a:ea typeface="Tahoma" panose="020B0604030504040204" pitchFamily="34" charset="0"/>
              <a:cs typeface="Arial" panose="020B0604020202020204" pitchFamily="34" charset="0"/>
            </a:endParaRPr>
          </a:p>
          <a:p>
            <a:pPr lvl="0" algn="just">
              <a:lnSpc>
                <a:spcPct val="150000"/>
              </a:lnSpc>
              <a:spcBef>
                <a:spcPts val="1200"/>
              </a:spcBef>
              <a:buFont typeface="Wingdings" panose="05000000000000000000" pitchFamily="2" charset="2"/>
              <a:buChar char="q"/>
            </a:pPr>
            <a:endParaRPr lang="en-US" sz="1200" dirty="0">
              <a:latin typeface="Arial" panose="020B0604020202020204" pitchFamily="34" charset="0"/>
              <a:ea typeface="Tahoma" panose="020B0604030504040204" pitchFamily="34" charset="0"/>
              <a:cs typeface="Arial" panose="020B0604020202020204" pitchFamily="34" charset="0"/>
            </a:endParaRPr>
          </a:p>
          <a:p>
            <a:pPr algn="just">
              <a:lnSpc>
                <a:spcPct val="150000"/>
              </a:lnSpc>
              <a:spcBef>
                <a:spcPts val="1200"/>
              </a:spcBef>
              <a:buFont typeface="Wingdings" panose="05000000000000000000" pitchFamily="2" charset="2"/>
              <a:buChar char="q"/>
            </a:pPr>
            <a:endParaRPr lang="en-ZA" sz="1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962063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ZA" dirty="0">
                <a:latin typeface="Arial" panose="020B0604020202020204" pitchFamily="34" charset="0"/>
                <a:ea typeface="Tahoma" panose="020B0604030504040204" pitchFamily="34" charset="0"/>
                <a:cs typeface="Arial" panose="020B0604020202020204" pitchFamily="34" charset="0"/>
              </a:rPr>
              <a:t>B. SUMMARY OF THE FINAL NATIONAL STATE OF EXPENDITURE PER PROGRAMME  FOR  THE YEAR TO DATE : 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1168378577"/>
              </p:ext>
            </p:extLst>
          </p:nvPr>
        </p:nvGraphicFramePr>
        <p:xfrm>
          <a:off x="660106" y="1226759"/>
          <a:ext cx="7798094" cy="3167321"/>
        </p:xfrm>
        <a:graphic>
          <a:graphicData uri="http://schemas.openxmlformats.org/presentationml/2006/ole">
            <p:oleObj spid="_x0000_s74794" name="Worksheet" r:id="rId3" imgW="4638723" imgH="2743200" progId="Excel.Sheet.12">
              <p:embed/>
            </p:oleObj>
          </a:graphicData>
        </a:graphic>
      </p:graphicFrame>
      <p:sp>
        <p:nvSpPr>
          <p:cNvPr id="5" name="Rectangle 4"/>
          <p:cNvSpPr/>
          <p:nvPr/>
        </p:nvSpPr>
        <p:spPr>
          <a:xfrm>
            <a:off x="660106" y="4617777"/>
            <a:ext cx="8080203" cy="1477328"/>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2000" b="1" dirty="0" smtClean="0">
                <a:latin typeface="Arial" panose="020B0604020202020204" pitchFamily="34" charset="0"/>
                <a:ea typeface="Tahoma" panose="020B0604030504040204" pitchFamily="34" charset="0"/>
                <a:cs typeface="Arial" panose="020B0604020202020204" pitchFamily="34" charset="0"/>
              </a:rPr>
              <a:t>Programme Social Reintegration: </a:t>
            </a:r>
            <a:r>
              <a:rPr lang="en-US" sz="2000" dirty="0">
                <a:latin typeface="Arial" panose="020B0604020202020204" pitchFamily="34" charset="0"/>
                <a:ea typeface="Tahoma" panose="020B0604030504040204" pitchFamily="34" charset="0"/>
                <a:cs typeface="Arial" panose="020B0604020202020204" pitchFamily="34" charset="0"/>
              </a:rPr>
              <a:t>The actual spending of programme Social Reintegration is </a:t>
            </a:r>
            <a:r>
              <a:rPr lang="en-US" sz="2000" dirty="0" smtClean="0">
                <a:latin typeface="Arial" panose="020B0604020202020204" pitchFamily="34" charset="0"/>
                <a:ea typeface="Tahoma" panose="020B0604030504040204" pitchFamily="34" charset="0"/>
                <a:cs typeface="Arial" panose="020B0604020202020204" pitchFamily="34" charset="0"/>
              </a:rPr>
              <a:t>R908 million (100%) </a:t>
            </a:r>
            <a:r>
              <a:rPr lang="en-US" sz="2000" dirty="0">
                <a:latin typeface="Arial" panose="020B0604020202020204" pitchFamily="34" charset="0"/>
                <a:ea typeface="Tahoma" panose="020B0604030504040204" pitchFamily="34" charset="0"/>
                <a:cs typeface="Arial" panose="020B0604020202020204" pitchFamily="34" charset="0"/>
              </a:rPr>
              <a:t>against the </a:t>
            </a:r>
            <a:r>
              <a:rPr lang="en-US" sz="2000" dirty="0" smtClean="0">
                <a:latin typeface="Arial" panose="020B0604020202020204" pitchFamily="34" charset="0"/>
                <a:ea typeface="Tahoma" panose="020B0604030504040204" pitchFamily="34" charset="0"/>
                <a:cs typeface="Arial" panose="020B0604020202020204" pitchFamily="34" charset="0"/>
              </a:rPr>
              <a:t>final appropriation of R908 million</a:t>
            </a:r>
            <a:endParaRPr lang="en-US"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499509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1107996"/>
          </a:xfrm>
        </p:spPr>
        <p:txBody>
          <a:bodyPr/>
          <a:lstStyle/>
          <a:p>
            <a:r>
              <a:rPr lang="en-US" dirty="0">
                <a:latin typeface="Arial" panose="020B0604020202020204" pitchFamily="34" charset="0"/>
                <a:ea typeface="Tahoma" panose="020B0604030504040204" pitchFamily="34" charset="0"/>
                <a:cs typeface="Arial" panose="020B0604020202020204" pitchFamily="34" charset="0"/>
              </a:rPr>
              <a:t>C. SUMMARY OF THE FINAL NATIONAL STATE OF EXPENDITURE PER ECONOMIC CLASSIFICATION FOR THE YEAR TO DATE: </a:t>
            </a:r>
            <a:br>
              <a:rPr lang="en-US" dirty="0">
                <a:latin typeface="Arial" panose="020B0604020202020204" pitchFamily="34" charset="0"/>
                <a:ea typeface="Tahoma" panose="020B0604030504040204" pitchFamily="34" charset="0"/>
                <a:cs typeface="Arial" panose="020B0604020202020204" pitchFamily="34" charset="0"/>
              </a:rPr>
            </a:br>
            <a:r>
              <a:rPr lang="en-ZA" dirty="0">
                <a:latin typeface="Arial" panose="020B0604020202020204" pitchFamily="34" charset="0"/>
                <a:ea typeface="Tahoma" panose="020B0604030504040204" pitchFamily="34" charset="0"/>
                <a:cs typeface="Arial" panose="020B0604020202020204" pitchFamily="34" charset="0"/>
              </a:rPr>
              <a:t>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3059110113"/>
              </p:ext>
            </p:extLst>
          </p:nvPr>
        </p:nvGraphicFramePr>
        <p:xfrm>
          <a:off x="533400" y="1691161"/>
          <a:ext cx="8135656" cy="3962400"/>
        </p:xfrm>
        <a:graphic>
          <a:graphicData uri="http://schemas.openxmlformats.org/presentationml/2006/ole">
            <p:oleObj spid="_x0000_s75818" name="Worksheet" r:id="rId3" imgW="6562610" imgH="2486160" progId="Excel.Sheet.12">
              <p:embed/>
            </p:oleObj>
          </a:graphicData>
        </a:graphic>
      </p:graphicFrame>
    </p:spTree>
    <p:extLst>
      <p:ext uri="{BB962C8B-B14F-4D97-AF65-F5344CB8AC3E}">
        <p14:creationId xmlns:p14="http://schemas.microsoft.com/office/powerpoint/2010/main" xmlns="" val="6801634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1107996"/>
          </a:xfrm>
        </p:spPr>
        <p:txBody>
          <a:bodyPr/>
          <a:lstStyle/>
          <a:p>
            <a:r>
              <a:rPr lang="en-US" dirty="0">
                <a:latin typeface="Arial" panose="020B0604020202020204" pitchFamily="34" charset="0"/>
                <a:ea typeface="Tahoma" panose="020B0604030504040204" pitchFamily="34" charset="0"/>
                <a:cs typeface="Arial" panose="020B0604020202020204" pitchFamily="34" charset="0"/>
              </a:rPr>
              <a:t>C. ANALYSIS OF THE FINAL STATE OF EXPENDITURE PER ECONOMIC CLASSIFICATION FOR THE YEAR TO DATE: </a:t>
            </a:r>
            <a:r>
              <a:rPr lang="en-ZA" dirty="0">
                <a:latin typeface="Arial" panose="020B0604020202020204" pitchFamily="34" charset="0"/>
                <a:ea typeface="Tahoma" panose="020B0604030504040204" pitchFamily="34" charset="0"/>
                <a:cs typeface="Arial" panose="020B0604020202020204" pitchFamily="34" charset="0"/>
              </a:rPr>
              <a:t>31 MARCH 2018</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lang="en-ZA" dirty="0"/>
          </a:p>
        </p:txBody>
      </p:sp>
      <p:sp>
        <p:nvSpPr>
          <p:cNvPr id="4" name="Rectangle 3"/>
          <p:cNvSpPr txBox="1">
            <a:spLocks noGrp="1" noChangeArrowheads="1"/>
          </p:cNvSpPr>
          <p:nvPr>
            <p:ph idx="1"/>
          </p:nvPr>
        </p:nvSpPr>
        <p:spPr bwMode="auto">
          <a:xfrm>
            <a:off x="246063" y="1704896"/>
            <a:ext cx="8647112" cy="132959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lvl="0" algn="just" eaLnBrk="1" hangingPunct="1">
              <a:lnSpc>
                <a:spcPct val="150000"/>
              </a:lnSpc>
              <a:spcBef>
                <a:spcPts val="1200"/>
              </a:spcBef>
              <a:buClrTx/>
              <a:buFont typeface="Wingdings" panose="05000000000000000000" pitchFamily="2" charset="2"/>
              <a:buChar char="q"/>
            </a:pPr>
            <a:r>
              <a:rPr lang="en-US" sz="1800" b="1" u="sng" dirty="0">
                <a:latin typeface="Arial" panose="020B0604020202020204" pitchFamily="34" charset="0"/>
                <a:ea typeface="Tahoma" panose="020B0604030504040204" pitchFamily="34" charset="0"/>
                <a:cs typeface="Arial" panose="020B0604020202020204" pitchFamily="34" charset="0"/>
              </a:rPr>
              <a:t>Compensation of Employees.</a:t>
            </a:r>
            <a:r>
              <a:rPr lang="en-US" sz="1800" dirty="0">
                <a:latin typeface="Arial" panose="020B0604020202020204" pitchFamily="34" charset="0"/>
                <a:ea typeface="Tahoma" panose="020B0604030504040204" pitchFamily="34" charset="0"/>
                <a:cs typeface="Arial" panose="020B0604020202020204" pitchFamily="34" charset="0"/>
              </a:rPr>
              <a:t> </a:t>
            </a:r>
            <a:r>
              <a:rPr lang="en-ZA" sz="1800" dirty="0">
                <a:latin typeface="Arial" panose="020B0604020202020204" pitchFamily="34" charset="0"/>
                <a:ea typeface="Tahoma" panose="020B0604030504040204" pitchFamily="34" charset="0"/>
                <a:cs typeface="Arial" panose="020B0604020202020204" pitchFamily="34" charset="0"/>
              </a:rPr>
              <a:t>The actual spending is R15,613 billion (99.7%) against the final appropriation of R15,777 billion (100%) resulting in an under spending of R163,23 million was due to funded vacant posts. Persal reported a funded permanent establishment of 41,994, of which 39,276 were funded filled posts, 232 were posts filled additional to the funded establishment, mostly on entry level, resulting in a total Persal head count of 39,508 but leaving 2,718 vacant funded posts (6.00%). The other contributing factor was due to outstanding payments as a result of the implementation of OSD phase 2. The department has not yet finalised implementing OSD as per DBC resolution of 1 of 2016 which was signed on the 21 November 2016 for 23% in lieu of salary back pay for service termination cases and the process of validating and confirmation of OSD figures is still on going for service </a:t>
            </a:r>
            <a:r>
              <a:rPr lang="en-ZA" sz="1800" dirty="0" smtClean="0">
                <a:latin typeface="Arial" panose="020B0604020202020204" pitchFamily="34" charset="0"/>
                <a:ea typeface="Tahoma" panose="020B0604030504040204" pitchFamily="34" charset="0"/>
                <a:cs typeface="Arial" panose="020B0604020202020204" pitchFamily="34" charset="0"/>
              </a:rPr>
              <a:t>terminations</a:t>
            </a:r>
          </a:p>
          <a:p>
            <a:pPr algn="just" eaLnBrk="1" hangingPunct="1">
              <a:lnSpc>
                <a:spcPct val="150000"/>
              </a:lnSpc>
              <a:spcBef>
                <a:spcPts val="1200"/>
              </a:spcBef>
              <a:buClrTx/>
              <a:buFont typeface="Wingdings" panose="05000000000000000000" pitchFamily="2" charset="2"/>
              <a:buChar char="q"/>
            </a:pPr>
            <a:endParaRPr lang="en-ZA" sz="1000"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dirty="0" smtClean="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smtClean="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endParaRPr lang="en-US" sz="14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444435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1107996"/>
          </a:xfrm>
        </p:spPr>
        <p:txBody>
          <a:bodyPr/>
          <a:lstStyle/>
          <a:p>
            <a:r>
              <a:rPr lang="en-US" dirty="0">
                <a:latin typeface="Arial" panose="020B0604020202020204" pitchFamily="34" charset="0"/>
                <a:ea typeface="Tahoma" panose="020B0604030504040204" pitchFamily="34" charset="0"/>
                <a:cs typeface="Arial" panose="020B0604020202020204" pitchFamily="34" charset="0"/>
              </a:rPr>
              <a:t>C. ANALYSIS OF THE FINAL STATE OF EXPENDITURE PER ECONOMIC CLASSIFICATION FOR THE YEAR TO DATE: </a:t>
            </a:r>
            <a:r>
              <a:rPr lang="en-ZA" dirty="0">
                <a:latin typeface="Arial" panose="020B0604020202020204" pitchFamily="34" charset="0"/>
                <a:ea typeface="Tahoma" panose="020B0604030504040204" pitchFamily="34" charset="0"/>
                <a:cs typeface="Arial" panose="020B0604020202020204" pitchFamily="34" charset="0"/>
              </a:rPr>
              <a:t>31 MARCH 2018</a:t>
            </a:r>
            <a:br>
              <a:rPr lang="en-ZA" dirty="0">
                <a:latin typeface="Arial" panose="020B0604020202020204" pitchFamily="34" charset="0"/>
                <a:ea typeface="Tahoma" panose="020B0604030504040204" pitchFamily="34" charset="0"/>
                <a:cs typeface="Arial" panose="020B0604020202020204" pitchFamily="34" charset="0"/>
              </a:rPr>
            </a:br>
            <a:endParaRPr lang="en-ZA" dirty="0"/>
          </a:p>
        </p:txBody>
      </p:sp>
      <p:sp>
        <p:nvSpPr>
          <p:cNvPr id="4" name="Rectangle 3"/>
          <p:cNvSpPr txBox="1">
            <a:spLocks noGrp="1" noChangeArrowheads="1"/>
          </p:cNvSpPr>
          <p:nvPr>
            <p:ph idx="1"/>
          </p:nvPr>
        </p:nvSpPr>
        <p:spPr bwMode="auto">
          <a:xfrm>
            <a:off x="76200" y="1427531"/>
            <a:ext cx="8647112" cy="132959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300" b="1" u="sng" dirty="0" smtClean="0">
                <a:latin typeface="Arial" panose="020B0604020202020204" pitchFamily="34" charset="0"/>
                <a:ea typeface="Tahoma" panose="020B0604030504040204" pitchFamily="34" charset="0"/>
                <a:cs typeface="Arial" panose="020B0604020202020204" pitchFamily="34" charset="0"/>
              </a:rPr>
              <a:t>Goods &amp; Services. </a:t>
            </a:r>
            <a:r>
              <a:rPr lang="en-ZA" sz="1300" dirty="0">
                <a:latin typeface="Arial" panose="020B0604020202020204" pitchFamily="34" charset="0"/>
                <a:ea typeface="Tahoma" panose="020B0604030504040204" pitchFamily="34" charset="0"/>
                <a:cs typeface="Arial" panose="020B0604020202020204" pitchFamily="34" charset="0"/>
              </a:rPr>
              <a:t>The actual spending of R6,332 billion (101.6%) against the final appropriation of R6,234 billion (100%) resulting in an overspending of R97,606 million which is ascribed to the item Inventory: food and food supplies as well as item: Agency and Support/Outsourced services as a result of continuous increase of food </a:t>
            </a:r>
            <a:r>
              <a:rPr lang="en-ZA" sz="1300" dirty="0" smtClean="0">
                <a:latin typeface="Arial" panose="020B0604020202020204" pitchFamily="34" charset="0"/>
                <a:ea typeface="Tahoma" panose="020B0604030504040204" pitchFamily="34" charset="0"/>
                <a:cs typeface="Arial" panose="020B0604020202020204" pitchFamily="34" charset="0"/>
              </a:rPr>
              <a:t>prices</a:t>
            </a:r>
          </a:p>
          <a:p>
            <a:pPr algn="just" eaLnBrk="1" hangingPunct="1">
              <a:lnSpc>
                <a:spcPct val="150000"/>
              </a:lnSpc>
              <a:spcBef>
                <a:spcPts val="1200"/>
              </a:spcBef>
              <a:buClrTx/>
              <a:buFont typeface="Wingdings" panose="05000000000000000000" pitchFamily="2" charset="2"/>
              <a:buChar char="q"/>
            </a:pPr>
            <a:r>
              <a:rPr lang="en-ZA" sz="1300" b="1" u="sng" dirty="0">
                <a:latin typeface="Arial" panose="020B0604020202020204" pitchFamily="34" charset="0"/>
                <a:ea typeface="Tahoma" panose="020B0604030504040204" pitchFamily="34" charset="0"/>
                <a:cs typeface="Arial" panose="020B0604020202020204" pitchFamily="34" charset="0"/>
              </a:rPr>
              <a:t>Interest on Rent on Land. </a:t>
            </a:r>
            <a:r>
              <a:rPr lang="en-ZA" sz="1300" dirty="0">
                <a:latin typeface="Arial" panose="020B0604020202020204" pitchFamily="34" charset="0"/>
                <a:ea typeface="Tahoma" panose="020B0604030504040204" pitchFamily="34" charset="0"/>
                <a:cs typeface="Arial" panose="020B0604020202020204" pitchFamily="34" charset="0"/>
              </a:rPr>
              <a:t>There was an expenditure of R4 million incurred against a zero budget due to interest paid on overdue accounts and the implementation of court orders. The Department does not budget for </a:t>
            </a:r>
            <a:r>
              <a:rPr lang="en-ZA" sz="1300" dirty="0" smtClean="0">
                <a:latin typeface="Arial" panose="020B0604020202020204" pitchFamily="34" charset="0"/>
                <a:ea typeface="Tahoma" panose="020B0604030504040204" pitchFamily="34" charset="0"/>
                <a:cs typeface="Arial" panose="020B0604020202020204" pitchFamily="34" charset="0"/>
              </a:rPr>
              <a:t>unforeseen </a:t>
            </a:r>
            <a:r>
              <a:rPr lang="en-ZA" sz="1300" dirty="0">
                <a:latin typeface="Arial" panose="020B0604020202020204" pitchFamily="34" charset="0"/>
                <a:ea typeface="Tahoma" panose="020B0604030504040204" pitchFamily="34" charset="0"/>
                <a:cs typeface="Arial" panose="020B0604020202020204" pitchFamily="34" charset="0"/>
              </a:rPr>
              <a:t>circumstances and cannot be </a:t>
            </a:r>
            <a:r>
              <a:rPr lang="en-ZA" sz="1300" dirty="0" smtClean="0">
                <a:latin typeface="Arial" panose="020B0604020202020204" pitchFamily="34" charset="0"/>
                <a:ea typeface="Tahoma" panose="020B0604030504040204" pitchFamily="34" charset="0"/>
                <a:cs typeface="Arial" panose="020B0604020202020204" pitchFamily="34" charset="0"/>
              </a:rPr>
              <a:t>predetermined</a:t>
            </a:r>
            <a:endParaRPr lang="en-ZA" sz="130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300" b="1" u="sng" dirty="0">
                <a:latin typeface="Arial" panose="020B0604020202020204" pitchFamily="34" charset="0"/>
                <a:ea typeface="Tahoma" panose="020B0604030504040204" pitchFamily="34" charset="0"/>
                <a:cs typeface="Arial" panose="020B0604020202020204" pitchFamily="34" charset="0"/>
              </a:rPr>
              <a:t>Transfers and </a:t>
            </a:r>
            <a:r>
              <a:rPr lang="en-ZA" sz="1200" b="1" u="sng" dirty="0">
                <a:latin typeface="Arial" panose="020B0604020202020204" pitchFamily="34" charset="0"/>
                <a:ea typeface="Tahoma" panose="020B0604030504040204" pitchFamily="34" charset="0"/>
                <a:cs typeface="Arial" panose="020B0604020202020204" pitchFamily="34" charset="0"/>
              </a:rPr>
              <a:t>Subsidies</a:t>
            </a:r>
            <a:r>
              <a:rPr lang="en-ZA" sz="1200" b="1" u="sng" dirty="0" smtClean="0">
                <a:latin typeface="Arial" panose="020B0604020202020204" pitchFamily="34" charset="0"/>
                <a:ea typeface="Tahoma" panose="020B0604030504040204" pitchFamily="34" charset="0"/>
                <a:cs typeface="Arial" panose="020B0604020202020204" pitchFamily="34" charset="0"/>
              </a:rPr>
              <a:t>.</a:t>
            </a:r>
            <a:r>
              <a:rPr lang="en-ZA" sz="1200" dirty="0">
                <a:latin typeface="Arial" panose="020B0604020202020204" pitchFamily="34" charset="0"/>
                <a:ea typeface="Tahoma" panose="020B0604030504040204" pitchFamily="34" charset="0"/>
                <a:cs typeface="Arial" panose="020B0604020202020204" pitchFamily="34" charset="0"/>
              </a:rPr>
              <a:t> The actual spending of </a:t>
            </a:r>
            <a:r>
              <a:rPr lang="en-ZA" sz="1200" dirty="0" smtClean="0">
                <a:latin typeface="Arial" panose="020B0604020202020204" pitchFamily="34" charset="0"/>
                <a:ea typeface="Tahoma" panose="020B0604030504040204" pitchFamily="34" charset="0"/>
                <a:cs typeface="Arial" panose="020B0604020202020204" pitchFamily="34" charset="0"/>
              </a:rPr>
              <a:t>R161,656 </a:t>
            </a:r>
            <a:r>
              <a:rPr lang="en-ZA" sz="1200" dirty="0">
                <a:latin typeface="Arial" panose="020B0604020202020204" pitchFamily="34" charset="0"/>
                <a:ea typeface="Tahoma" panose="020B0604030504040204" pitchFamily="34" charset="0"/>
                <a:cs typeface="Arial" panose="020B0604020202020204" pitchFamily="34" charset="0"/>
              </a:rPr>
              <a:t>million </a:t>
            </a:r>
            <a:r>
              <a:rPr lang="en-ZA" sz="1200" dirty="0" smtClean="0">
                <a:latin typeface="Arial" panose="020B0604020202020204" pitchFamily="34" charset="0"/>
                <a:ea typeface="Tahoma" panose="020B0604030504040204" pitchFamily="34" charset="0"/>
                <a:cs typeface="Arial" panose="020B0604020202020204" pitchFamily="34" charset="0"/>
              </a:rPr>
              <a:t>(125.86</a:t>
            </a:r>
            <a:r>
              <a:rPr lang="en-ZA" sz="1200" dirty="0">
                <a:latin typeface="Arial" panose="020B0604020202020204" pitchFamily="34" charset="0"/>
                <a:ea typeface="Tahoma" panose="020B0604030504040204" pitchFamily="34" charset="0"/>
                <a:cs typeface="Arial" panose="020B0604020202020204" pitchFamily="34" charset="0"/>
              </a:rPr>
              <a:t>%) against the final appropriation of </a:t>
            </a:r>
            <a:r>
              <a:rPr lang="en-ZA" sz="1200" dirty="0" smtClean="0">
                <a:latin typeface="Arial" panose="020B0604020202020204" pitchFamily="34" charset="0"/>
                <a:ea typeface="Tahoma" panose="020B0604030504040204" pitchFamily="34" charset="0"/>
                <a:cs typeface="Arial" panose="020B0604020202020204" pitchFamily="34" charset="0"/>
              </a:rPr>
              <a:t>R128,454 </a:t>
            </a:r>
            <a:r>
              <a:rPr lang="en-ZA" sz="1200" dirty="0">
                <a:latin typeface="Arial" panose="020B0604020202020204" pitchFamily="34" charset="0"/>
                <a:ea typeface="Tahoma" panose="020B0604030504040204" pitchFamily="34" charset="0"/>
                <a:cs typeface="Arial" panose="020B0604020202020204" pitchFamily="34" charset="0"/>
              </a:rPr>
              <a:t>million (100%) resulting in an over spending of R33,327 million as a result of additional expenditure incurred on IDT deferment fees relating to access control  projects deferred to future financial years due to budgetary </a:t>
            </a:r>
            <a:r>
              <a:rPr lang="en-ZA" sz="1200" dirty="0" smtClean="0">
                <a:latin typeface="Arial" panose="020B0604020202020204" pitchFamily="34" charset="0"/>
                <a:ea typeface="Tahoma" panose="020B0604030504040204" pitchFamily="34" charset="0"/>
                <a:cs typeface="Arial" panose="020B0604020202020204" pitchFamily="34" charset="0"/>
              </a:rPr>
              <a:t>constraints</a:t>
            </a:r>
          </a:p>
          <a:p>
            <a:pPr algn="just" eaLnBrk="1" hangingPunct="1">
              <a:lnSpc>
                <a:spcPct val="150000"/>
              </a:lnSpc>
              <a:spcBef>
                <a:spcPts val="1200"/>
              </a:spcBef>
              <a:buClrTx/>
              <a:buFont typeface="Wingdings" panose="05000000000000000000" pitchFamily="2" charset="2"/>
              <a:buChar char="q"/>
            </a:pPr>
            <a:r>
              <a:rPr lang="en-US" sz="1300" b="1" u="sng" dirty="0" smtClean="0">
                <a:latin typeface="Arial" panose="020B0604020202020204" pitchFamily="34" charset="0"/>
                <a:ea typeface="Tahoma" panose="020B0604030504040204" pitchFamily="34" charset="0"/>
                <a:cs typeface="Arial" panose="020B0604020202020204" pitchFamily="34" charset="0"/>
              </a:rPr>
              <a:t>Payments </a:t>
            </a:r>
            <a:r>
              <a:rPr lang="en-US" sz="1300" b="1" u="sng" dirty="0">
                <a:latin typeface="Arial" panose="020B0604020202020204" pitchFamily="34" charset="0"/>
                <a:ea typeface="Tahoma" panose="020B0604030504040204" pitchFamily="34" charset="0"/>
                <a:cs typeface="Arial" panose="020B0604020202020204" pitchFamily="34" charset="0"/>
              </a:rPr>
              <a:t>for Capital Assets</a:t>
            </a:r>
            <a:r>
              <a:rPr lang="en-US" sz="1300" dirty="0">
                <a:latin typeface="Arial" panose="020B0604020202020204" pitchFamily="34" charset="0"/>
                <a:ea typeface="Tahoma" panose="020B0604030504040204" pitchFamily="34" charset="0"/>
                <a:cs typeface="Arial" panose="020B0604020202020204" pitchFamily="34" charset="0"/>
              </a:rPr>
              <a:t>. </a:t>
            </a:r>
            <a:r>
              <a:rPr lang="en-ZA" sz="1300" dirty="0">
                <a:latin typeface="Arial" panose="020B0604020202020204" pitchFamily="34" charset="0"/>
                <a:ea typeface="Tahoma" panose="020B0604030504040204" pitchFamily="34" charset="0"/>
                <a:cs typeface="Arial" panose="020B0604020202020204" pitchFamily="34" charset="0"/>
              </a:rPr>
              <a:t>The actual spending of R620 million (91.8%)  against the final appropriation of R675 million (100%) resulting in an under spending of R55,331 million mainly on item: Machinery and Equipment due to continued embargo as part of cost containment measures and item Biological Assets which the budget was higher than the anticipated amount. The identified savings under machinery and equipment were utilised to defray excess expenditure on goods and services for nutritional services for </a:t>
            </a:r>
            <a:r>
              <a:rPr lang="en-ZA" sz="1300" dirty="0" smtClean="0">
                <a:latin typeface="Arial" panose="020B0604020202020204" pitchFamily="34" charset="0"/>
                <a:ea typeface="Tahoma" panose="020B0604030504040204" pitchFamily="34" charset="0"/>
                <a:cs typeface="Arial" panose="020B0604020202020204" pitchFamily="34" charset="0"/>
              </a:rPr>
              <a:t>inmates</a:t>
            </a:r>
          </a:p>
          <a:p>
            <a:pPr algn="just" eaLnBrk="1" hangingPunct="1">
              <a:lnSpc>
                <a:spcPct val="150000"/>
              </a:lnSpc>
              <a:spcBef>
                <a:spcPts val="1200"/>
              </a:spcBef>
              <a:buClrTx/>
              <a:buFont typeface="Wingdings" panose="05000000000000000000" pitchFamily="2" charset="2"/>
              <a:buChar char="q"/>
            </a:pPr>
            <a:r>
              <a:rPr lang="en-ZA" sz="1300" b="1" u="sng" dirty="0">
                <a:latin typeface="Arial" panose="020B0604020202020204" pitchFamily="34" charset="0"/>
                <a:ea typeface="Tahoma" panose="020B0604030504040204" pitchFamily="34" charset="0"/>
                <a:cs typeface="Arial" panose="020B0604020202020204" pitchFamily="34" charset="0"/>
              </a:rPr>
              <a:t>Payments for Financial </a:t>
            </a:r>
            <a:r>
              <a:rPr lang="en-ZA" sz="1300" b="1" u="sng" dirty="0" smtClean="0">
                <a:latin typeface="Arial" panose="020B0604020202020204" pitchFamily="34" charset="0"/>
                <a:ea typeface="Tahoma" panose="020B0604030504040204" pitchFamily="34" charset="0"/>
                <a:cs typeface="Arial" panose="020B0604020202020204" pitchFamily="34" charset="0"/>
              </a:rPr>
              <a:t>Assets</a:t>
            </a:r>
            <a:r>
              <a:rPr lang="en-ZA" sz="1300" dirty="0" smtClean="0">
                <a:latin typeface="Arial" panose="020B0604020202020204" pitchFamily="34" charset="0"/>
                <a:ea typeface="Tahoma" panose="020B0604030504040204" pitchFamily="34" charset="0"/>
                <a:cs typeface="Arial" panose="020B0604020202020204" pitchFamily="34" charset="0"/>
              </a:rPr>
              <a:t>. The </a:t>
            </a:r>
            <a:r>
              <a:rPr lang="en-ZA" sz="1300" dirty="0">
                <a:latin typeface="Arial" panose="020B0604020202020204" pitchFamily="34" charset="0"/>
                <a:ea typeface="Tahoma" panose="020B0604030504040204" pitchFamily="34" charset="0"/>
                <a:cs typeface="Arial" panose="020B0604020202020204" pitchFamily="34" charset="0"/>
              </a:rPr>
              <a:t>expenditure of R52,270 million was incurred against a zero budget as a result of irrecoverable debts and losses approved for write off in 2017/18 Financial </a:t>
            </a:r>
            <a:r>
              <a:rPr lang="en-ZA" sz="1300" dirty="0" smtClean="0">
                <a:latin typeface="Arial" panose="020B0604020202020204" pitchFamily="34" charset="0"/>
                <a:ea typeface="Tahoma" panose="020B0604030504040204" pitchFamily="34" charset="0"/>
                <a:cs typeface="Arial" panose="020B0604020202020204" pitchFamily="34" charset="0"/>
              </a:rPr>
              <a:t>year</a:t>
            </a:r>
            <a:endParaRPr lang="en-ZA" sz="13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871416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830997"/>
          </a:xfrm>
        </p:spPr>
        <p:txBody>
          <a:bodyPr/>
          <a:lstStyle/>
          <a:p>
            <a:r>
              <a:rPr lang="en-US" dirty="0">
                <a:latin typeface="Arial" panose="020B0604020202020204" pitchFamily="34" charset="0"/>
                <a:ea typeface="Tahoma" panose="020B0604030504040204" pitchFamily="34" charset="0"/>
                <a:cs typeface="Arial" panose="020B0604020202020204" pitchFamily="34" charset="0"/>
              </a:rPr>
              <a:t>D. SUMMARY OF THE DEPARTMENTAL FINAL REVENUE FOR THE YEAR TO DATE: </a:t>
            </a:r>
            <a:r>
              <a:rPr lang="en-ZA" dirty="0">
                <a:latin typeface="Arial" panose="020B0604020202020204" pitchFamily="34" charset="0"/>
                <a:ea typeface="Tahoma" panose="020B0604030504040204" pitchFamily="34" charset="0"/>
                <a:cs typeface="Arial" panose="020B0604020202020204" pitchFamily="34" charset="0"/>
              </a:rPr>
              <a:t>31 MARCH 2018</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lang="en-ZA"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xmlns="" val="367108258"/>
              </p:ext>
            </p:extLst>
          </p:nvPr>
        </p:nvGraphicFramePr>
        <p:xfrm>
          <a:off x="533400" y="1302229"/>
          <a:ext cx="8086290" cy="2812571"/>
        </p:xfrm>
        <a:graphic>
          <a:graphicData uri="http://schemas.openxmlformats.org/presentationml/2006/ole">
            <p:oleObj spid="_x0000_s76842" name="Worksheet" r:id="rId3" imgW="7515098" imgH="3591000" progId="Excel.Sheet.12">
              <p:embed/>
            </p:oleObj>
          </a:graphicData>
        </a:graphic>
      </p:graphicFrame>
      <p:sp>
        <p:nvSpPr>
          <p:cNvPr id="6" name="Rectangle 5"/>
          <p:cNvSpPr/>
          <p:nvPr/>
        </p:nvSpPr>
        <p:spPr>
          <a:xfrm>
            <a:off x="88821" y="4287983"/>
            <a:ext cx="8766062" cy="2339102"/>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pPr>
            <a:r>
              <a:rPr lang="en-US" dirty="0">
                <a:latin typeface="Arial" panose="020B0604020202020204" pitchFamily="34" charset="0"/>
                <a:ea typeface="Tahoma" panose="020B0604030504040204" pitchFamily="34" charset="0"/>
                <a:cs typeface="Arial" panose="020B0604020202020204" pitchFamily="34" charset="0"/>
              </a:rPr>
              <a:t>In </a:t>
            </a:r>
            <a:r>
              <a:rPr lang="en-US" dirty="0" smtClean="0">
                <a:latin typeface="Arial" panose="020B0604020202020204" pitchFamily="34" charset="0"/>
                <a:ea typeface="Tahoma" panose="020B0604030504040204" pitchFamily="34" charset="0"/>
                <a:cs typeface="Arial" panose="020B0604020202020204" pitchFamily="34" charset="0"/>
              </a:rPr>
              <a:t>2017/18 financial year, </a:t>
            </a:r>
            <a:r>
              <a:rPr lang="en-US" dirty="0">
                <a:latin typeface="Arial" panose="020B0604020202020204" pitchFamily="34" charset="0"/>
                <a:ea typeface="Tahoma" panose="020B0604030504040204" pitchFamily="34" charset="0"/>
                <a:cs typeface="Arial" panose="020B0604020202020204" pitchFamily="34" charset="0"/>
              </a:rPr>
              <a:t>the </a:t>
            </a:r>
            <a:r>
              <a:rPr lang="en-US" dirty="0" smtClean="0">
                <a:latin typeface="Arial" panose="020B0604020202020204" pitchFamily="34" charset="0"/>
                <a:ea typeface="Tahoma" panose="020B0604030504040204" pitchFamily="34" charset="0"/>
                <a:cs typeface="Arial" panose="020B0604020202020204" pitchFamily="34" charset="0"/>
              </a:rPr>
              <a:t>actual revenue up to 31 March 2018 </a:t>
            </a:r>
            <a:r>
              <a:rPr lang="en-US" dirty="0">
                <a:latin typeface="Arial" panose="020B0604020202020204" pitchFamily="34" charset="0"/>
                <a:ea typeface="Tahoma" panose="020B0604030504040204" pitchFamily="34" charset="0"/>
                <a:cs typeface="Arial" panose="020B0604020202020204" pitchFamily="34" charset="0"/>
              </a:rPr>
              <a:t>is </a:t>
            </a:r>
            <a:r>
              <a:rPr lang="en-US" dirty="0" smtClean="0">
                <a:latin typeface="Arial" panose="020B0604020202020204" pitchFamily="34" charset="0"/>
                <a:ea typeface="Tahoma" panose="020B0604030504040204" pitchFamily="34" charset="0"/>
                <a:cs typeface="Arial" panose="020B0604020202020204" pitchFamily="34" charset="0"/>
              </a:rPr>
              <a:t>R165 million (110.88%) </a:t>
            </a:r>
            <a:r>
              <a:rPr lang="en-US" dirty="0">
                <a:latin typeface="Arial" panose="020B0604020202020204" pitchFamily="34" charset="0"/>
                <a:ea typeface="Tahoma" panose="020B0604030504040204" pitchFamily="34" charset="0"/>
                <a:cs typeface="Arial" panose="020B0604020202020204" pitchFamily="34" charset="0"/>
              </a:rPr>
              <a:t>against the </a:t>
            </a:r>
            <a:r>
              <a:rPr lang="en-US" dirty="0" smtClean="0">
                <a:latin typeface="Arial" panose="020B0604020202020204" pitchFamily="34" charset="0"/>
                <a:ea typeface="Tahoma" panose="020B0604030504040204" pitchFamily="34" charset="0"/>
                <a:cs typeface="Arial" panose="020B0604020202020204" pitchFamily="34" charset="0"/>
              </a:rPr>
              <a:t>adjusted </a:t>
            </a:r>
            <a:r>
              <a:rPr lang="en-US" dirty="0">
                <a:latin typeface="Arial" panose="020B0604020202020204" pitchFamily="34" charset="0"/>
                <a:ea typeface="Tahoma" panose="020B0604030504040204" pitchFamily="34" charset="0"/>
                <a:cs typeface="Arial" panose="020B0604020202020204" pitchFamily="34" charset="0"/>
              </a:rPr>
              <a:t>revenue of </a:t>
            </a:r>
            <a:r>
              <a:rPr lang="en-US" dirty="0" smtClean="0">
                <a:latin typeface="Arial" panose="020B0604020202020204" pitchFamily="34" charset="0"/>
                <a:ea typeface="Tahoma" panose="020B0604030504040204" pitchFamily="34" charset="0"/>
                <a:cs typeface="Arial" panose="020B0604020202020204" pitchFamily="34" charset="0"/>
              </a:rPr>
              <a:t>R149 </a:t>
            </a:r>
            <a:r>
              <a:rPr lang="en-US" dirty="0">
                <a:latin typeface="Arial" panose="020B0604020202020204" pitchFamily="34" charset="0"/>
                <a:ea typeface="Tahoma" panose="020B0604030504040204" pitchFamily="34" charset="0"/>
                <a:cs typeface="Arial" panose="020B0604020202020204" pitchFamily="34" charset="0"/>
              </a:rPr>
              <a:t>million </a:t>
            </a:r>
            <a:r>
              <a:rPr lang="en-US" dirty="0" smtClean="0">
                <a:latin typeface="Arial" panose="020B0604020202020204" pitchFamily="34" charset="0"/>
                <a:ea typeface="Tahoma" panose="020B0604030504040204" pitchFamily="34" charset="0"/>
                <a:cs typeface="Arial" panose="020B0604020202020204" pitchFamily="34" charset="0"/>
              </a:rPr>
              <a:t>(100%) </a:t>
            </a:r>
            <a:r>
              <a:rPr lang="en-US" dirty="0">
                <a:latin typeface="Arial" panose="020B0604020202020204" pitchFamily="34" charset="0"/>
                <a:ea typeface="Tahoma" panose="020B0604030504040204" pitchFamily="34" charset="0"/>
                <a:cs typeface="Arial" panose="020B0604020202020204" pitchFamily="34" charset="0"/>
              </a:rPr>
              <a:t>resulting in over collection of </a:t>
            </a:r>
            <a:r>
              <a:rPr lang="en-US" dirty="0" smtClean="0">
                <a:latin typeface="Arial" panose="020B0604020202020204" pitchFamily="34" charset="0"/>
                <a:ea typeface="Tahoma" panose="020B0604030504040204" pitchFamily="34" charset="0"/>
                <a:cs typeface="Arial" panose="020B0604020202020204" pitchFamily="34" charset="0"/>
              </a:rPr>
              <a:t>R32 </a:t>
            </a:r>
            <a:r>
              <a:rPr lang="en-US" dirty="0">
                <a:latin typeface="Arial" panose="020B0604020202020204" pitchFamily="34" charset="0"/>
                <a:ea typeface="Tahoma" panose="020B0604030504040204" pitchFamily="34" charset="0"/>
                <a:cs typeface="Arial" panose="020B0604020202020204" pitchFamily="34" charset="0"/>
              </a:rPr>
              <a:t>million </a:t>
            </a:r>
            <a:r>
              <a:rPr lang="en-US" dirty="0" smtClean="0">
                <a:latin typeface="Arial" panose="020B0604020202020204" pitchFamily="34" charset="0"/>
                <a:ea typeface="Tahoma" panose="020B0604030504040204" pitchFamily="34" charset="0"/>
                <a:cs typeface="Arial" panose="020B0604020202020204" pitchFamily="34" charset="0"/>
              </a:rPr>
              <a:t>mainly on sale of capital assets, fines, penalties and forfeits and commissions on insurance and garnishee orders</a:t>
            </a:r>
          </a:p>
          <a:p>
            <a:pPr marL="266700" indent="-266700" algn="just" fontAlgn="base">
              <a:lnSpc>
                <a:spcPct val="150000"/>
              </a:lnSpc>
              <a:spcBef>
                <a:spcPts val="1200"/>
              </a:spcBef>
              <a:spcAft>
                <a:spcPct val="0"/>
              </a:spcAft>
              <a:buFont typeface="Wingdings" panose="05000000000000000000" pitchFamily="2" charset="2"/>
              <a:buChar char="q"/>
            </a:pPr>
            <a:r>
              <a:rPr lang="en-US" dirty="0" smtClean="0">
                <a:latin typeface="Arial" panose="020B0604020202020204" pitchFamily="34" charset="0"/>
                <a:ea typeface="Tahoma" panose="020B0604030504040204" pitchFamily="34" charset="0"/>
                <a:cs typeface="Arial" panose="020B0604020202020204" pitchFamily="34" charset="0"/>
              </a:rPr>
              <a:t>The department is mostly generating revenue from selling of products made in </a:t>
            </a:r>
            <a:r>
              <a:rPr lang="en-US" dirty="0">
                <a:latin typeface="Arial" panose="020B0604020202020204" pitchFamily="34" charset="0"/>
                <a:ea typeface="Tahoma" panose="020B0604030504040204" pitchFamily="34" charset="0"/>
                <a:cs typeface="Arial" panose="020B0604020202020204" pitchFamily="34" charset="0"/>
              </a:rPr>
              <a:t>c</a:t>
            </a:r>
            <a:r>
              <a:rPr lang="en-US" dirty="0" smtClean="0">
                <a:latin typeface="Arial" panose="020B0604020202020204" pitchFamily="34" charset="0"/>
                <a:ea typeface="Tahoma" panose="020B0604030504040204" pitchFamily="34" charset="0"/>
                <a:cs typeface="Arial" panose="020B0604020202020204" pitchFamily="34" charset="0"/>
              </a:rPr>
              <a:t>orrectional </a:t>
            </a:r>
            <a:r>
              <a:rPr lang="en-US" dirty="0">
                <a:latin typeface="Arial" panose="020B0604020202020204" pitchFamily="34" charset="0"/>
                <a:ea typeface="Tahoma" panose="020B0604030504040204" pitchFamily="34" charset="0"/>
                <a:cs typeface="Arial" panose="020B0604020202020204" pitchFamily="34" charset="0"/>
              </a:rPr>
              <a:t>c</a:t>
            </a:r>
            <a:r>
              <a:rPr lang="en-US" dirty="0" smtClean="0">
                <a:latin typeface="Arial" panose="020B0604020202020204" pitchFamily="34" charset="0"/>
                <a:ea typeface="Tahoma" panose="020B0604030504040204" pitchFamily="34" charset="0"/>
                <a:cs typeface="Arial" panose="020B0604020202020204" pitchFamily="34" charset="0"/>
              </a:rPr>
              <a:t>enters workshops, letting of accommodation facilities to personnel and hiring out of offender labour</a:t>
            </a:r>
          </a:p>
          <a:p>
            <a:pPr marL="266700" indent="-266700" algn="just" fontAlgn="base">
              <a:lnSpc>
                <a:spcPct val="150000"/>
              </a:lnSpc>
              <a:spcBef>
                <a:spcPts val="1200"/>
              </a:spcBef>
              <a:spcAft>
                <a:spcPct val="0"/>
              </a:spcAft>
              <a:buFont typeface="Wingdings" panose="05000000000000000000" pitchFamily="2" charset="2"/>
              <a:buChar char="q"/>
            </a:pPr>
            <a:r>
              <a:rPr lang="en-US" dirty="0" smtClean="0">
                <a:latin typeface="Arial" panose="020B0604020202020204" pitchFamily="34" charset="0"/>
                <a:ea typeface="Tahoma" panose="020B0604030504040204" pitchFamily="34" charset="0"/>
                <a:cs typeface="Arial" panose="020B0604020202020204" pitchFamily="34" charset="0"/>
              </a:rPr>
              <a:t>The offender labour also assist to supplement the budget for inmates gratuities</a:t>
            </a:r>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490890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553998"/>
          </a:xfrm>
        </p:spPr>
        <p:txBody>
          <a:bodyPr/>
          <a:lstStyle/>
          <a:p>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10. 2017/18 FINANCIAL YEAR AUDIT OUTCOMES</a:t>
            </a:r>
            <a:br>
              <a:rPr lang="en-ZA" dirty="0">
                <a:solidFill>
                  <a:prstClr val="black"/>
                </a:solidFill>
                <a:latin typeface="Arial" panose="020B0604020202020204" pitchFamily="34" charset="0"/>
                <a:ea typeface="Tahoma" panose="020B0604030504040204" pitchFamily="34" charset="0"/>
                <a:cs typeface="Arial" panose="020B0604020202020204" pitchFamily="34" charset="0"/>
              </a:rPr>
            </a:br>
            <a:endParaRPr lang="en-ZA" dirty="0"/>
          </a:p>
        </p:txBody>
      </p:sp>
      <p:sp>
        <p:nvSpPr>
          <p:cNvPr id="4" name="Rectangle 3"/>
          <p:cNvSpPr txBox="1">
            <a:spLocks noGrp="1" noChangeArrowheads="1"/>
          </p:cNvSpPr>
          <p:nvPr>
            <p:ph idx="1"/>
          </p:nvPr>
        </p:nvSpPr>
        <p:spPr bwMode="auto">
          <a:xfrm>
            <a:off x="0" y="1172056"/>
            <a:ext cx="8647112" cy="132959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itchFamily="2" charset="2"/>
              <a:buChar char="q"/>
            </a:pPr>
            <a:r>
              <a:rPr lang="en-ZA" dirty="0" smtClean="0">
                <a:solidFill>
                  <a:srgbClr val="000000"/>
                </a:solidFill>
                <a:latin typeface="Arial" panose="020B0604020202020204" pitchFamily="34" charset="0"/>
                <a:ea typeface="Tahoma" panose="020B0604030504040204" pitchFamily="34" charset="0"/>
                <a:cs typeface="Arial" panose="020B0604020202020204" pitchFamily="34" charset="0"/>
              </a:rPr>
              <a:t>For the 2017/18 financial year the Department received a </a:t>
            </a:r>
            <a:r>
              <a:rPr lang="en-ZA" b="1" dirty="0" smtClean="0">
                <a:solidFill>
                  <a:srgbClr val="000000"/>
                </a:solidFill>
                <a:latin typeface="Arial" panose="020B0604020202020204" pitchFamily="34" charset="0"/>
                <a:ea typeface="Tahoma" panose="020B0604030504040204" pitchFamily="34" charset="0"/>
                <a:cs typeface="Arial" panose="020B0604020202020204" pitchFamily="34" charset="0"/>
              </a:rPr>
              <a:t>qualified audit opinion </a:t>
            </a:r>
            <a:r>
              <a:rPr lang="en-ZA" dirty="0" smtClean="0">
                <a:solidFill>
                  <a:srgbClr val="000000"/>
                </a:solidFill>
                <a:latin typeface="Arial" panose="020B0604020202020204" pitchFamily="34" charset="0"/>
                <a:ea typeface="Tahoma" panose="020B0604030504040204" pitchFamily="34" charset="0"/>
                <a:cs typeface="Arial" panose="020B0604020202020204" pitchFamily="34" charset="0"/>
              </a:rPr>
              <a:t>on Commitments.  The basis of the qualified audit opinion was that the contract register was not accurate and complete.  Some adjustments made to disclosed commitments as per the annual financial statements could not be subjected to the audit as AGSA had cut off execution of audit</a:t>
            </a:r>
          </a:p>
          <a:p>
            <a:pPr marL="269875" lvl="1" indent="-269875" algn="just" eaLnBrk="1" hangingPunct="1">
              <a:lnSpc>
                <a:spcPct val="150000"/>
              </a:lnSpc>
              <a:spcBef>
                <a:spcPts val="1200"/>
              </a:spcBef>
              <a:buClrTx/>
              <a:buFont typeface="Wingdings" panose="05000000000000000000" pitchFamily="2" charset="2"/>
              <a:buChar char="q"/>
            </a:pPr>
            <a:r>
              <a:rPr lang="en-ZA" dirty="0" smtClean="0">
                <a:solidFill>
                  <a:srgbClr val="000000"/>
                </a:solidFill>
                <a:latin typeface="Arial" panose="020B0604020202020204" pitchFamily="34" charset="0"/>
                <a:ea typeface="Tahoma" panose="020B0604030504040204" pitchFamily="34" charset="0"/>
                <a:cs typeface="Arial" panose="020B0604020202020204" pitchFamily="34" charset="0"/>
              </a:rPr>
              <a:t>The Auditor-General also put an </a:t>
            </a:r>
            <a:r>
              <a:rPr lang="en-ZA" b="1" dirty="0" smtClean="0">
                <a:solidFill>
                  <a:srgbClr val="000000"/>
                </a:solidFill>
                <a:latin typeface="Arial" panose="020B0604020202020204" pitchFamily="34" charset="0"/>
                <a:ea typeface="Tahoma" panose="020B0604030504040204" pitchFamily="34" charset="0"/>
                <a:cs typeface="Arial" panose="020B0604020202020204" pitchFamily="34" charset="0"/>
              </a:rPr>
              <a:t>emphasis of matters </a:t>
            </a:r>
            <a:r>
              <a:rPr lang="en-ZA" dirty="0" smtClean="0">
                <a:solidFill>
                  <a:srgbClr val="000000"/>
                </a:solidFill>
                <a:latin typeface="Arial" panose="020B0604020202020204" pitchFamily="34" charset="0"/>
                <a:ea typeface="Tahoma" panose="020B0604030504040204" pitchFamily="34" charset="0"/>
                <a:cs typeface="Arial" panose="020B0604020202020204" pitchFamily="34" charset="0"/>
              </a:rPr>
              <a:t>on the following:</a:t>
            </a:r>
          </a:p>
          <a:p>
            <a:pPr marL="692150" lvl="3" indent="-269875" algn="just" eaLnBrk="1" hangingPunct="1">
              <a:lnSpc>
                <a:spcPct val="150000"/>
              </a:lnSpc>
              <a:spcBef>
                <a:spcPts val="1200"/>
              </a:spcBef>
              <a:buClrTx/>
              <a:buFont typeface="Wingdings" panose="05000000000000000000" pitchFamily="2" charset="2"/>
              <a:buChar char="ü"/>
            </a:pPr>
            <a:r>
              <a:rPr lang="en-ZA" dirty="0" smtClean="0">
                <a:solidFill>
                  <a:srgbClr val="000000"/>
                </a:solidFill>
                <a:latin typeface="Arial" panose="020B0604020202020204" pitchFamily="34" charset="0"/>
                <a:ea typeface="Tahoma" panose="020B0604030504040204" pitchFamily="34" charset="0"/>
                <a:cs typeface="Arial" panose="020B0604020202020204" pitchFamily="34" charset="0"/>
              </a:rPr>
              <a:t>Contingent Liabilities – Uncertainty with regard to the ultimate outcome of various law suits against DCS as a defendant as no provision in the annual financial statements for any liability has been made </a:t>
            </a:r>
          </a:p>
          <a:p>
            <a:pPr marL="692150" lvl="3" indent="-269875" algn="just" eaLnBrk="1" hangingPunct="1">
              <a:lnSpc>
                <a:spcPct val="150000"/>
              </a:lnSpc>
              <a:spcBef>
                <a:spcPts val="1200"/>
              </a:spcBef>
              <a:buClrTx/>
              <a:buFont typeface="Wingdings" panose="05000000000000000000" pitchFamily="2" charset="2"/>
              <a:buChar char="ü"/>
            </a:pPr>
            <a:r>
              <a:rPr lang="en-ZA" dirty="0" smtClean="0">
                <a:solidFill>
                  <a:srgbClr val="000000"/>
                </a:solidFill>
                <a:latin typeface="Arial" panose="020B0604020202020204" pitchFamily="34" charset="0"/>
                <a:ea typeface="Tahoma" panose="020B0604030504040204" pitchFamily="34" charset="0"/>
                <a:cs typeface="Arial" panose="020B0604020202020204" pitchFamily="34" charset="0"/>
              </a:rPr>
              <a:t>Accruals and Payables which exceed 30 days – The Accruals and Payables exceeding 30 days were R281,629 million an amount which exceeds the R26,015 million voted surplus funds to be surrendered to National Revenue Fund.  Had the department paid these accruals and payables as required by Treasury Regulations 8.2.3, the department would have incurred an unauthorised expenditure amounting to R255,614 million</a:t>
            </a:r>
          </a:p>
        </p:txBody>
      </p:sp>
    </p:spTree>
    <p:extLst>
      <p:ext uri="{BB962C8B-B14F-4D97-AF65-F5344CB8AC3E}">
        <p14:creationId xmlns:p14="http://schemas.microsoft.com/office/powerpoint/2010/main" xmlns="" val="12887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3028521"/>
          </a:xfrm>
          <a:solidFill>
            <a:schemeClr val="bg1">
              <a:lumMod val="50000"/>
            </a:schemeClr>
          </a:solidFill>
        </p:spPr>
        <p:txBody>
          <a:bodyPr/>
          <a:lstStyle/>
          <a:p>
            <a:pPr marL="57150" lvl="0" indent="0" algn="ctr">
              <a:lnSpc>
                <a:spcPct val="100000"/>
              </a:lnSpc>
              <a:spcBef>
                <a:spcPct val="20000"/>
              </a:spcBef>
              <a:buClr>
                <a:srgbClr val="7D0900"/>
              </a:buClr>
              <a:buNone/>
              <a:defRPr/>
            </a:pPr>
            <a:r>
              <a:rPr kumimoji="1"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COMPARATIVE ANALYSIS OF THE DCS ANNUAL PERFORMANCE FROM 2014/15  to </a:t>
            </a:r>
            <a:r>
              <a:rPr kumimoji="1"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itchFamily="34" charset="0"/>
              </a:rPr>
              <a:t>2017/18 </a:t>
            </a:r>
          </a:p>
          <a:p>
            <a:pPr marL="57150" lvl="0" indent="0" algn="ctr">
              <a:lnSpc>
                <a:spcPct val="100000"/>
              </a:lnSpc>
              <a:spcBef>
                <a:spcPct val="20000"/>
              </a:spcBef>
              <a:buClr>
                <a:srgbClr val="7D0900"/>
              </a:buClr>
              <a:buNone/>
              <a:defRPr/>
            </a:pPr>
            <a:r>
              <a:rPr kumimoji="1"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itchFamily="34" charset="0"/>
              </a:rPr>
              <a:t>(FOUR YEARS)</a:t>
            </a:r>
            <a:endParaRPr kumimoji="1"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1124574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553998"/>
          </a:xfrm>
        </p:spPr>
        <p:txBody>
          <a:bodyPr/>
          <a:lstStyle/>
          <a:p>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10. 2017/18 FINANCIAL YEAR AUDIT OUTCOMES (</a:t>
            </a:r>
            <a:r>
              <a:rPr lang="en-ZA" dirty="0" err="1">
                <a:solidFill>
                  <a:prstClr val="black"/>
                </a:solidFill>
                <a:latin typeface="Arial" panose="020B0604020202020204" pitchFamily="34" charset="0"/>
                <a:ea typeface="Tahoma" panose="020B0604030504040204" pitchFamily="34" charset="0"/>
                <a:cs typeface="Arial" panose="020B0604020202020204" pitchFamily="34" charset="0"/>
              </a:rPr>
              <a:t>Cont</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a:t>
            </a:r>
            <a:br>
              <a:rPr lang="en-ZA" dirty="0">
                <a:solidFill>
                  <a:prstClr val="black"/>
                </a:solidFill>
                <a:latin typeface="Arial" panose="020B0604020202020204" pitchFamily="34" charset="0"/>
                <a:ea typeface="Tahoma" panose="020B0604030504040204" pitchFamily="34" charset="0"/>
                <a:cs typeface="Arial" panose="020B0604020202020204" pitchFamily="34" charset="0"/>
              </a:rPr>
            </a:br>
            <a:endParaRPr lang="en-ZA" dirty="0"/>
          </a:p>
        </p:txBody>
      </p:sp>
      <p:sp>
        <p:nvSpPr>
          <p:cNvPr id="4" name="Rectangle 3"/>
          <p:cNvSpPr txBox="1">
            <a:spLocks noGrp="1" noChangeArrowheads="1"/>
          </p:cNvSpPr>
          <p:nvPr>
            <p:ph idx="1"/>
          </p:nvPr>
        </p:nvSpPr>
        <p:spPr bwMode="auto">
          <a:xfrm>
            <a:off x="152400" y="1295400"/>
            <a:ext cx="8647112" cy="132959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269875" lvl="1" indent="-269875" algn="just" eaLnBrk="1" hangingPunct="1">
              <a:lnSpc>
                <a:spcPct val="150000"/>
              </a:lnSpc>
              <a:spcBef>
                <a:spcPts val="1200"/>
              </a:spcBef>
              <a:buClrTx/>
              <a:buFont typeface="Wingdings" panose="05000000000000000000" pitchFamily="2" charset="2"/>
              <a:buChar char="q"/>
            </a:pPr>
            <a:r>
              <a:rPr lang="en-ZA" sz="1800" dirty="0" smtClean="0">
                <a:solidFill>
                  <a:srgbClr val="000000"/>
                </a:solidFill>
                <a:latin typeface="Arial" panose="020B0604020202020204" pitchFamily="34" charset="0"/>
                <a:ea typeface="Tahoma" panose="020B0604030504040204" pitchFamily="34" charset="0"/>
                <a:cs typeface="Arial" panose="020B0604020202020204" pitchFamily="34" charset="0"/>
              </a:rPr>
              <a:t>The Auditor-General also put an </a:t>
            </a:r>
            <a:r>
              <a:rPr lang="en-ZA" sz="1800" b="1" dirty="0" smtClean="0">
                <a:solidFill>
                  <a:srgbClr val="000000"/>
                </a:solidFill>
                <a:latin typeface="Arial" panose="020B0604020202020204" pitchFamily="34" charset="0"/>
                <a:ea typeface="Tahoma" panose="020B0604030504040204" pitchFamily="34" charset="0"/>
                <a:cs typeface="Arial" panose="020B0604020202020204" pitchFamily="34" charset="0"/>
              </a:rPr>
              <a:t>emphasis of matters </a:t>
            </a:r>
            <a:r>
              <a:rPr lang="en-ZA" sz="1800" dirty="0" smtClean="0">
                <a:solidFill>
                  <a:srgbClr val="000000"/>
                </a:solidFill>
                <a:latin typeface="Arial" panose="020B0604020202020204" pitchFamily="34" charset="0"/>
                <a:ea typeface="Tahoma" panose="020B0604030504040204" pitchFamily="34" charset="0"/>
                <a:cs typeface="Arial" panose="020B0604020202020204" pitchFamily="34" charset="0"/>
              </a:rPr>
              <a:t>on the following (</a:t>
            </a:r>
            <a:r>
              <a:rPr lang="en-ZA" sz="18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Cont</a:t>
            </a:r>
            <a:r>
              <a:rPr lang="en-ZA" sz="18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p>
          <a:p>
            <a:pPr marL="692150" lvl="3" indent="-269875" algn="just" eaLnBrk="1" hangingPunct="1">
              <a:lnSpc>
                <a:spcPct val="150000"/>
              </a:lnSpc>
              <a:spcBef>
                <a:spcPts val="1200"/>
              </a:spcBef>
              <a:buClrTx/>
              <a:buFont typeface="Wingdings" panose="05000000000000000000" pitchFamily="2" charset="2"/>
              <a:buChar char="ü"/>
            </a:pPr>
            <a:r>
              <a:rPr lang="en-ZA" sz="1800" dirty="0" smtClean="0">
                <a:solidFill>
                  <a:srgbClr val="000000"/>
                </a:solidFill>
                <a:latin typeface="Arial" panose="020B0604020202020204" pitchFamily="34" charset="0"/>
                <a:ea typeface="Tahoma" panose="020B0604030504040204" pitchFamily="34" charset="0"/>
                <a:cs typeface="Arial" panose="020B0604020202020204" pitchFamily="34" charset="0"/>
              </a:rPr>
              <a:t>Restatement of corresponding figures – the 2016/17 financial year comparative figures for the annual financial statements were materially restated mainly under Assets (R1,550 billion mainly due to disclosure of immovable assets and capital work-in-progress) and Liabilities (R3,488 billion mainly due to removal of disclosure of operating lease commitments for buildings) </a:t>
            </a:r>
          </a:p>
          <a:p>
            <a:pPr marL="269875" lvl="3" indent="-269875" algn="just" eaLnBrk="1" hangingPunct="1">
              <a:lnSpc>
                <a:spcPct val="150000"/>
              </a:lnSpc>
              <a:spcBef>
                <a:spcPts val="1200"/>
              </a:spcBef>
              <a:buClrTx/>
              <a:buFont typeface="Wingdings" panose="05000000000000000000" pitchFamily="2" charset="2"/>
              <a:buChar char="q"/>
            </a:pPr>
            <a:r>
              <a:rPr lang="en-ZA" sz="1800" dirty="0" smtClean="0">
                <a:solidFill>
                  <a:srgbClr val="000000"/>
                </a:solidFill>
                <a:latin typeface="Arial" panose="020B0604020202020204" pitchFamily="34" charset="0"/>
                <a:ea typeface="Tahoma" panose="020B0604030504040204" pitchFamily="34" charset="0"/>
                <a:cs typeface="Arial" panose="020B0604020202020204" pitchFamily="34" charset="0"/>
              </a:rPr>
              <a:t>Audit conclusions on material findings on the reported performance information against predetermined objectives – Refer to slides 11 and 12</a:t>
            </a:r>
          </a:p>
          <a:p>
            <a:pPr marL="269875" lvl="3" indent="-269875" algn="just" eaLnBrk="1" hangingPunct="1">
              <a:lnSpc>
                <a:spcPct val="150000"/>
              </a:lnSpc>
              <a:spcBef>
                <a:spcPts val="1200"/>
              </a:spcBef>
              <a:buClrTx/>
              <a:buFont typeface="Wingdings" panose="05000000000000000000" pitchFamily="2" charset="2"/>
              <a:buChar char="q"/>
            </a:pPr>
            <a:r>
              <a:rPr lang="en-ZA" sz="1800" dirty="0" smtClean="0">
                <a:solidFill>
                  <a:srgbClr val="000000"/>
                </a:solidFill>
                <a:latin typeface="Arial" panose="020B0604020202020204" pitchFamily="34" charset="0"/>
                <a:ea typeface="Tahoma" panose="020B0604030504040204" pitchFamily="34" charset="0"/>
                <a:cs typeface="Arial" panose="020B0604020202020204" pitchFamily="34" charset="0"/>
              </a:rPr>
              <a:t>The department is in the process of drafting an action plan to address the all AGSA audit findings which should be finalised by 30 September 2018</a:t>
            </a:r>
            <a:endParaRPr lang="en-ZA" sz="180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950548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pPr defTabSz="457200" fontAlgn="auto">
              <a:spcBef>
                <a:spcPts val="0"/>
              </a:spcBef>
              <a:spcAft>
                <a:spcPts val="0"/>
              </a:spcAft>
            </a:pPr>
            <a:r>
              <a:rPr lang="en-US" sz="4000" dirty="0" smtClean="0">
                <a:solidFill>
                  <a:prstClr val="white"/>
                </a:solidFill>
                <a:latin typeface="Calibri"/>
                <a:cs typeface="Arial Black"/>
              </a:rPr>
              <a:t>Thank You</a:t>
            </a:r>
            <a:endParaRPr lang="en-US" sz="4000" dirty="0">
              <a:solidFill>
                <a:prstClr val="white"/>
              </a:solidFill>
              <a:latin typeface="Calibri"/>
              <a:cs typeface="Arial Black"/>
            </a:endParaRPr>
          </a:p>
        </p:txBody>
      </p:sp>
      <p:sp>
        <p:nvSpPr>
          <p:cNvPr id="13" name="TextBox 12"/>
          <p:cNvSpPr txBox="1"/>
          <p:nvPr/>
        </p:nvSpPr>
        <p:spPr>
          <a:xfrm>
            <a:off x="1079500" y="423996"/>
            <a:ext cx="6338176" cy="1323439"/>
          </a:xfrm>
          <a:prstGeom prst="rect">
            <a:avLst/>
          </a:prstGeom>
          <a:noFill/>
        </p:spPr>
        <p:txBody>
          <a:bodyPr wrap="square" rtlCol="0">
            <a:spAutoFit/>
          </a:bodyPr>
          <a:lstStyle/>
          <a:p>
            <a:pPr algn="ctr" defTabSz="457200" fontAlgn="auto">
              <a:spcBef>
                <a:spcPts val="0"/>
              </a:spcBef>
              <a:spcAft>
                <a:spcPts val="0"/>
              </a:spcAft>
            </a:pPr>
            <a:r>
              <a:rPr lang="en-ZA" sz="2000" b="1" dirty="0">
                <a:solidFill>
                  <a:srgbClr val="005300"/>
                </a:solidFill>
                <a:latin typeface="Calibri"/>
                <a:cs typeface="Arial Black"/>
              </a:rPr>
              <a:t>THANK YOU</a:t>
            </a:r>
          </a:p>
          <a:p>
            <a:pPr algn="ctr" defTabSz="457200" fontAlgn="auto">
              <a:spcBef>
                <a:spcPts val="0"/>
              </a:spcBef>
              <a:spcAft>
                <a:spcPts val="0"/>
              </a:spcAft>
            </a:pPr>
            <a:endParaRPr lang="en-ZA" sz="2000" b="1" dirty="0">
              <a:solidFill>
                <a:srgbClr val="005300"/>
              </a:solidFill>
              <a:latin typeface="Calibri"/>
              <a:cs typeface="Arial Black"/>
            </a:endParaRPr>
          </a:p>
          <a:p>
            <a:pPr algn="ctr" defTabSz="457200" fontAlgn="auto">
              <a:spcBef>
                <a:spcPts val="0"/>
              </a:spcBef>
              <a:spcAft>
                <a:spcPts val="0"/>
              </a:spcAft>
            </a:pPr>
            <a:r>
              <a:rPr lang="en-ZA" sz="2000" b="1" dirty="0">
                <a:solidFill>
                  <a:srgbClr val="005300"/>
                </a:solidFill>
                <a:latin typeface="Calibri"/>
                <a:cs typeface="Arial Black"/>
              </a:rPr>
              <a:t>STRIVING FOR A SOUTH AFRICA IN WHICH PEOPLE ARE AND FEEL SAFE</a:t>
            </a:r>
          </a:p>
        </p:txBody>
      </p:sp>
    </p:spTree>
    <p:extLst>
      <p:ext uri="{BB962C8B-B14F-4D97-AF65-F5344CB8AC3E}">
        <p14:creationId xmlns:p14="http://schemas.microsoft.com/office/powerpoint/2010/main" xmlns="" val="1165404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COMPARISON FROM 2014/15 TO 2017/18 </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14022324"/>
              </p:ext>
            </p:extLst>
          </p:nvPr>
        </p:nvGraphicFramePr>
        <p:xfrm>
          <a:off x="246063" y="1143000"/>
          <a:ext cx="8647112"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93658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12" y="706523"/>
            <a:ext cx="8851902" cy="346249"/>
          </a:xfrm>
          <a:solidFill>
            <a:srgbClr val="FF0000"/>
          </a:solidFill>
        </p:spPr>
        <p:txBody>
          <a:bodyPr/>
          <a:lstStyle/>
          <a:p>
            <a:pPr algn="ctr"/>
            <a:r>
              <a:rPr lang="en-US" sz="2400" dirty="0" smtClean="0">
                <a:solidFill>
                  <a:schemeClr val="bg1"/>
                </a:solidFill>
              </a:rPr>
              <a:t>INDICATORS NOT ACHIEVED DURING 2017/18</a:t>
            </a:r>
            <a:r>
              <a:rPr lang="en-US" sz="2500" dirty="0" smtClean="0">
                <a:solidFill>
                  <a:schemeClr val="bg1"/>
                </a:solidFill>
              </a:rPr>
              <a:t>)FY</a:t>
            </a:r>
            <a:endParaRPr lang="en-US" sz="25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864101954"/>
              </p:ext>
            </p:extLst>
          </p:nvPr>
        </p:nvGraphicFramePr>
        <p:xfrm>
          <a:off x="204611" y="1219200"/>
          <a:ext cx="8786990" cy="5105831"/>
        </p:xfrm>
        <a:graphic>
          <a:graphicData uri="http://schemas.openxmlformats.org/drawingml/2006/table">
            <a:tbl>
              <a:tblPr firstRow="1" bandRow="1">
                <a:tableStyleId>{5C22544A-7EE6-4342-B048-85BDC9FD1C3A}</a:tableStyleId>
              </a:tblPr>
              <a:tblGrid>
                <a:gridCol w="1928989">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4953001">
                  <a:extLst>
                    <a:ext uri="{9D8B030D-6E8A-4147-A177-3AD203B41FA5}">
                      <a16:colId xmlns:a16="http://schemas.microsoft.com/office/drawing/2014/main" xmlns="" val="20002"/>
                    </a:ext>
                  </a:extLst>
                </a:gridCol>
              </a:tblGrid>
              <a:tr h="472684">
                <a:tc>
                  <a:txBody>
                    <a:bodyPr/>
                    <a:lstStyle/>
                    <a:p>
                      <a:r>
                        <a:rPr lang="en-US" sz="1500" b="1" dirty="0" smtClean="0">
                          <a:effectLst/>
                        </a:rPr>
                        <a:t>PROGRAMME </a:t>
                      </a:r>
                      <a:endParaRPr lang="en-US" sz="1500"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smtClean="0">
                          <a:effectLst/>
                        </a:rPr>
                        <a:t>SUB-PROGRAMME</a:t>
                      </a:r>
                      <a:endParaRPr lang="en-US" sz="1500"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smtClean="0">
                          <a:effectLst/>
                        </a:rPr>
                        <a:t>INDICATORS NOT ACHIEVED</a:t>
                      </a:r>
                      <a:endParaRPr lang="en-US" sz="1500"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7358">
                <a:tc rowSpan="2">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500" b="1" dirty="0" smtClean="0"/>
                        <a:t>PROGRAMME 1: 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kern="1200" dirty="0" smtClean="0">
                          <a:solidFill>
                            <a:schemeClr val="dk1"/>
                          </a:solidFill>
                          <a:latin typeface="+mn-lt"/>
                          <a:ea typeface="+mn-ea"/>
                          <a:cs typeface="+mn-cs"/>
                        </a:rPr>
                        <a:t>Finance </a:t>
                      </a:r>
                      <a:endParaRPr lang="en-US" sz="15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base" latinLnBrk="0" hangingPunct="1">
                        <a:lnSpc>
                          <a:spcPct val="90000"/>
                        </a:lnSpc>
                        <a:spcBef>
                          <a:spcPct val="90000"/>
                        </a:spcBef>
                        <a:spcAft>
                          <a:spcPct val="0"/>
                        </a:spcAft>
                        <a:buClr>
                          <a:srgbClr val="7D0900"/>
                        </a:buClr>
                        <a:buSzTx/>
                        <a:buFont typeface="Wingdings" pitchFamily="2" charset="2"/>
                        <a:buNone/>
                        <a:tabLst/>
                        <a:defRPr/>
                      </a:pPr>
                      <a:r>
                        <a:rPr lang="en-US" sz="1500" kern="1200" dirty="0" smtClean="0">
                          <a:solidFill>
                            <a:schemeClr val="dk1"/>
                          </a:solidFill>
                          <a:latin typeface="+mn-lt"/>
                          <a:ea typeface="+mn-ea"/>
                          <a:cs typeface="+mn-cs"/>
                        </a:rPr>
                        <a:t>No audit qualifications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38164">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smtClean="0"/>
                        <a:t>Information Technology</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base" latinLnBrk="0" hangingPunct="1">
                        <a:lnSpc>
                          <a:spcPct val="90000"/>
                        </a:lnSpc>
                        <a:spcBef>
                          <a:spcPct val="90000"/>
                        </a:spcBef>
                        <a:spcAft>
                          <a:spcPct val="0"/>
                        </a:spcAft>
                        <a:buClr>
                          <a:srgbClr val="7D0900"/>
                        </a:buClr>
                        <a:buSzTx/>
                        <a:buFont typeface="Wingdings" pitchFamily="2" charset="2"/>
                        <a:buNone/>
                        <a:tabLst/>
                        <a:defRPr/>
                      </a:pPr>
                      <a:r>
                        <a:rPr lang="en-US" sz="1500" kern="1200" noProof="0" dirty="0" smtClean="0">
                          <a:solidFill>
                            <a:schemeClr val="dk1"/>
                          </a:solidFill>
                          <a:latin typeface="+mn-lt"/>
                          <a:ea typeface="+mn-ea"/>
                          <a:cs typeface="+mn-cs"/>
                        </a:rPr>
                        <a:t>Percentage of Integrated Inmate Management System (IIMS) modules for core business processes completed</a:t>
                      </a:r>
                      <a:endParaRPr lang="en-US" sz="1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82761">
                <a:tc rowSpan="2">
                  <a:txBody>
                    <a:bodyPr/>
                    <a:lstStyle/>
                    <a:p>
                      <a:r>
                        <a:rPr lang="en-US" sz="1500" b="1" dirty="0" smtClean="0"/>
                        <a:t>PROGRAMME 2: INCARCERATION</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smtClean="0"/>
                        <a:t>Security Operation</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n-lt"/>
                          <a:ea typeface="+mn-ea"/>
                          <a:cs typeface="+mn-cs"/>
                        </a:rPr>
                        <a:t>Percentage of unnatural deaths in correctional centres and remand detention facilities per year.</a:t>
                      </a:r>
                      <a:endParaRPr lang="en-US" sz="1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72684">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smtClean="0"/>
                        <a:t>Facilities</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smtClean="0"/>
                        <a:t>Number of new bed spaces created by the upgrading of facilities annually</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82761">
                <a:tc>
                  <a:txBody>
                    <a:bodyPr/>
                    <a:lstStyle/>
                    <a:p>
                      <a:r>
                        <a:rPr lang="en-US" sz="1500" b="1" dirty="0" smtClean="0"/>
                        <a:t>PROGRAMME 3: REHABILITATION</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smtClean="0"/>
                        <a:t>Offender</a:t>
                      </a:r>
                      <a:r>
                        <a:rPr lang="en-US" sz="1500" b="1" baseline="0" dirty="0" smtClean="0"/>
                        <a:t> Development</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smtClean="0"/>
                        <a:t>Number of offenders who participate in Educational programmes per the Daily Attendance Register per Academic Year (AET)</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05788">
                <a:tc>
                  <a:txBody>
                    <a:bodyPr/>
                    <a:lstStyle/>
                    <a:p>
                      <a:r>
                        <a:rPr lang="en-US" sz="1500" b="1" dirty="0" smtClean="0"/>
                        <a:t>PROGRAMME 4: CARE</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smtClean="0"/>
                        <a:t>Health and Hygiene Services</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smtClean="0"/>
                        <a:t>Percentage of inmates on Anti-Retroviral therapy (ART).</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764921">
                <a:tc>
                  <a:txBody>
                    <a:bodyPr/>
                    <a:lstStyle/>
                    <a:p>
                      <a:r>
                        <a:rPr lang="en-US" sz="1500" b="1" dirty="0" smtClean="0"/>
                        <a:t>PROGRAMME 5: SOCIAL</a:t>
                      </a:r>
                      <a:r>
                        <a:rPr lang="en-US" sz="1500" b="1" baseline="0" dirty="0" smtClean="0"/>
                        <a:t> REINTEGRATION</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dirty="0" smtClean="0"/>
                        <a:t>Community Reintegration</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smtClean="0"/>
                        <a:t>Number of offenders/ parolees and probationers who participated in restorative justice processes.</a:t>
                      </a:r>
                    </a:p>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92894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96900"/>
            <a:ext cx="7620000" cy="332399"/>
          </a:xfrm>
        </p:spPr>
        <p:txBody>
          <a:bodyPr/>
          <a:lstStyle/>
          <a:p>
            <a:pPr algn="ctr"/>
            <a:r>
              <a:rPr lang="en-US" sz="2400" kern="1200" dirty="0">
                <a:solidFill>
                  <a:srgbClr val="FF0000"/>
                </a:solidFill>
                <a:latin typeface="Arial" charset="0"/>
                <a:ea typeface="+mn-ea"/>
                <a:cs typeface="Arial" charset="0"/>
              </a:rPr>
              <a:t>PROGRESS ON MTSF INDICATORS</a:t>
            </a:r>
            <a:endParaRPr lang="en-US"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009506280"/>
              </p:ext>
            </p:extLst>
          </p:nvPr>
        </p:nvGraphicFramePr>
        <p:xfrm>
          <a:off x="228600" y="1066800"/>
          <a:ext cx="8686800" cy="5459582"/>
        </p:xfrm>
        <a:graphic>
          <a:graphicData uri="http://schemas.openxmlformats.org/drawingml/2006/table">
            <a:tbl>
              <a:tblPr firstRow="1" bandRow="1"/>
              <a:tblGrid>
                <a:gridCol w="16002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2438400">
                  <a:extLst>
                    <a:ext uri="{9D8B030D-6E8A-4147-A177-3AD203B41FA5}">
                      <a16:colId xmlns:a16="http://schemas.microsoft.com/office/drawing/2014/main" xmlns="" val="20004"/>
                    </a:ext>
                  </a:extLst>
                </a:gridCol>
              </a:tblGrid>
              <a:tr h="706978">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600" b="1" i="0" u="none" strike="noStrike" kern="1200" dirty="0" smtClean="0">
                          <a:solidFill>
                            <a:schemeClr val="bg1"/>
                          </a:solidFill>
                          <a:effectLst/>
                          <a:latin typeface="Calibri" panose="020F0502020204030204" pitchFamily="34" charset="0"/>
                          <a:ea typeface="+mn-ea"/>
                          <a:cs typeface="+mn-cs"/>
                        </a:rPr>
                        <a:t>Performance Indicator</a:t>
                      </a:r>
                      <a:endParaRPr lang="en-US" sz="1600" b="1" i="0" u="none" strike="noStrike" kern="1200" dirty="0">
                        <a:solidFill>
                          <a:schemeClr val="bg1"/>
                        </a:solidFill>
                        <a:effectLst/>
                        <a:latin typeface="Calibri" panose="020F0502020204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lgn="just">
                        <a:lnSpc>
                          <a:spcPct val="115000"/>
                        </a:lnSpc>
                        <a:spcBef>
                          <a:spcPts val="0"/>
                        </a:spcBef>
                        <a:spcAft>
                          <a:spcPts val="0"/>
                        </a:spcAft>
                      </a:pPr>
                      <a:r>
                        <a:rPr lang="en-Z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Planned target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lgn="just">
                        <a:lnSpc>
                          <a:spcPct val="115000"/>
                        </a:lnSpc>
                        <a:spcBef>
                          <a:spcPts val="0"/>
                        </a:spcBef>
                        <a:spcAft>
                          <a:spcPts val="0"/>
                        </a:spcAft>
                      </a:pPr>
                      <a:r>
                        <a:rPr lang="en-Z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Actual achievement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2017/2018</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lnSpc>
                          <a:spcPct val="115000"/>
                        </a:lnSpc>
                        <a:spcBef>
                          <a:spcPts val="0"/>
                        </a:spcBef>
                        <a:spcAft>
                          <a:spcPts val="0"/>
                        </a:spcAft>
                      </a:pPr>
                      <a:r>
                        <a:rPr lang="en-Z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Deviation from planned target to actual achievement for 2017/2018</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algn="just">
                        <a:lnSpc>
                          <a:spcPct val="115000"/>
                        </a:lnSpc>
                        <a:spcBef>
                          <a:spcPts val="0"/>
                        </a:spcBef>
                        <a:spcAft>
                          <a:spcPts val="0"/>
                        </a:spcAft>
                      </a:pPr>
                      <a:r>
                        <a:rPr lang="en-Z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Comment on deviations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xmlns="" val="10000"/>
                  </a:ext>
                </a:extLst>
              </a:tr>
              <a:tr h="1042035">
                <a:tc>
                  <a:txBody>
                    <a:bodyPr/>
                    <a:lstStyle/>
                    <a:p>
                      <a:pPr algn="l" fontAlgn="t"/>
                      <a:r>
                        <a:rPr lang="en-US" sz="1600" b="1" i="0" u="none" strike="noStrike" kern="1200" dirty="0">
                          <a:solidFill>
                            <a:schemeClr val="tx1"/>
                          </a:solidFill>
                          <a:effectLst/>
                          <a:latin typeface="Calibri" panose="020F0502020204030204" pitchFamily="34" charset="0"/>
                          <a:ea typeface="+mn-ea"/>
                          <a:cs typeface="+mn-cs"/>
                        </a:rPr>
                        <a:t>Percentage of sentenced offenders subjected to correctional programmes per year</a:t>
                      </a:r>
                      <a:r>
                        <a:rPr lang="en-US" sz="1600" b="1" i="0" u="none" strike="noStrike" kern="1200" dirty="0" smtClean="0">
                          <a:solidFill>
                            <a:schemeClr val="tx1"/>
                          </a:solidFill>
                          <a:effectLst/>
                          <a:latin typeface="Calibri" panose="020F0502020204030204" pitchFamily="34" charset="0"/>
                          <a:ea typeface="+mn-ea"/>
                          <a:cs typeface="+mn-cs"/>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l" fontAlgn="t"/>
                      <a:r>
                        <a:rPr lang="en-US" sz="1600" b="0" i="0" u="none" strike="noStrike" kern="1200" dirty="0" smtClean="0">
                          <a:solidFill>
                            <a:schemeClr val="tx1"/>
                          </a:solidFill>
                          <a:effectLst/>
                          <a:latin typeface="Calibri" panose="020F0502020204030204" pitchFamily="34" charset="0"/>
                          <a:ea typeface="+mn-ea"/>
                          <a:cs typeface="+mn-cs"/>
                        </a:rPr>
                        <a:t>76%</a:t>
                      </a:r>
                      <a:br>
                        <a:rPr lang="en-US" sz="1600" b="0" i="0" u="none" strike="noStrike" kern="1200" dirty="0" smtClean="0">
                          <a:solidFill>
                            <a:schemeClr val="tx1"/>
                          </a:solidFill>
                          <a:effectLst/>
                          <a:latin typeface="Calibri" panose="020F0502020204030204" pitchFamily="34" charset="0"/>
                          <a:ea typeface="+mn-ea"/>
                          <a:cs typeface="+mn-cs"/>
                        </a:rPr>
                      </a:br>
                      <a:r>
                        <a:rPr lang="en-US" sz="1600" b="0" i="0" u="none" strike="noStrike" kern="1200" dirty="0" smtClean="0">
                          <a:solidFill>
                            <a:schemeClr val="tx1"/>
                          </a:solidFill>
                          <a:effectLst/>
                          <a:latin typeface="Calibri" panose="020F0502020204030204" pitchFamily="34" charset="0"/>
                          <a:ea typeface="+mn-ea"/>
                          <a:cs typeface="+mn-cs"/>
                        </a:rPr>
                        <a:t>(81 432 / 107</a:t>
                      </a:r>
                      <a:r>
                        <a:rPr lang="en-US" sz="1600" b="0" i="0" u="none" strike="noStrike" kern="1200" baseline="0" dirty="0" smtClean="0">
                          <a:solidFill>
                            <a:schemeClr val="tx1"/>
                          </a:solidFill>
                          <a:effectLst/>
                          <a:latin typeface="Calibri" panose="020F0502020204030204" pitchFamily="34" charset="0"/>
                          <a:ea typeface="+mn-ea"/>
                          <a:cs typeface="+mn-cs"/>
                        </a:rPr>
                        <a:t> 145</a:t>
                      </a:r>
                      <a:r>
                        <a:rPr lang="en-US" sz="1600" b="0" i="0" u="none" strike="noStrike" kern="1200" dirty="0" smtClean="0">
                          <a:solidFill>
                            <a:schemeClr val="tx1"/>
                          </a:solidFill>
                          <a:effectLst/>
                          <a:latin typeface="Calibri" panose="020F0502020204030204" pitchFamily="34" charset="0"/>
                          <a:ea typeface="+mn-ea"/>
                          <a:cs typeface="+mn-cs"/>
                        </a:rPr>
                        <a:t>) </a:t>
                      </a:r>
                    </a:p>
                    <a:p>
                      <a:pPr algn="l" fontAlgn="t"/>
                      <a:r>
                        <a:rPr lang="en-US" sz="1600" b="0" i="0" u="none" strike="noStrike" kern="1200" dirty="0" smtClean="0">
                          <a:solidFill>
                            <a:schemeClr val="tx1"/>
                          </a:solidFill>
                          <a:effectLst/>
                          <a:latin typeface="Calibri" panose="020F0502020204030204" pitchFamily="34" charset="0"/>
                          <a:ea typeface="+mn-ea"/>
                          <a:cs typeface="+mn-cs"/>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marL="0" indent="0" algn="l" fontAlgn="t"/>
                      <a:r>
                        <a:rPr lang="en-US" sz="1600" b="0" i="0" u="none" strike="noStrike" kern="1200" dirty="0" smtClean="0">
                          <a:solidFill>
                            <a:schemeClr val="tx1"/>
                          </a:solidFill>
                          <a:effectLst/>
                          <a:latin typeface="Calibri" panose="020F0502020204030204" pitchFamily="34" charset="0"/>
                          <a:ea typeface="+mn-ea"/>
                          <a:cs typeface="+mn-cs"/>
                        </a:rPr>
                        <a:t>82%</a:t>
                      </a:r>
                    </a:p>
                    <a:p>
                      <a:pPr marL="0" indent="0" algn="l" fontAlgn="t"/>
                      <a:r>
                        <a:rPr lang="en-US" sz="1600" b="0" i="0" u="none" strike="noStrike" kern="1200" dirty="0" smtClean="0">
                          <a:solidFill>
                            <a:schemeClr val="tx1"/>
                          </a:solidFill>
                          <a:effectLst/>
                          <a:latin typeface="Calibri" panose="020F0502020204030204" pitchFamily="34" charset="0"/>
                          <a:ea typeface="+mn-ea"/>
                          <a:cs typeface="+mn-cs"/>
                        </a:rPr>
                        <a:t>(86 518/ 105 349)</a:t>
                      </a:r>
                    </a:p>
                    <a:p>
                      <a:pPr marL="0" indent="0" algn="l" fontAlgn="t"/>
                      <a:endParaRPr lang="en-US" sz="1600" b="0" i="0" u="none" strike="noStrike" kern="1200" dirty="0" smtClean="0">
                        <a:solidFill>
                          <a:schemeClr val="tx1"/>
                        </a:solidFill>
                        <a:effectLst/>
                        <a:latin typeface="Calibri" panose="020F0502020204030204" pitchFamily="34" charset="0"/>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Calibri" panose="020F0502020204030204" pitchFamily="34" charset="0"/>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r>
                        <a:rPr lang="en-US" sz="1600" b="0" i="0" u="none" strike="noStrike" kern="1200" dirty="0" smtClean="0">
                          <a:solidFill>
                            <a:schemeClr val="tx1"/>
                          </a:solidFill>
                          <a:effectLst/>
                          <a:latin typeface="Calibri" panose="020F0502020204030204" pitchFamily="34" charset="0"/>
                          <a:ea typeface="+mn-ea"/>
                          <a:cs typeface="+mn-cs"/>
                        </a:rPr>
                        <a:t>Custodial officials</a:t>
                      </a:r>
                    </a:p>
                    <a:p>
                      <a:pPr algn="l" fontAlgn="t"/>
                      <a:r>
                        <a:rPr lang="en-US" sz="1600" b="0" i="0" u="none" strike="noStrike" kern="1200" dirty="0" smtClean="0">
                          <a:solidFill>
                            <a:schemeClr val="tx1"/>
                          </a:solidFill>
                          <a:effectLst/>
                          <a:latin typeface="Calibri" panose="020F0502020204030204" pitchFamily="34" charset="0"/>
                          <a:ea typeface="+mn-ea"/>
                          <a:cs typeface="+mn-cs"/>
                        </a:rPr>
                        <a:t>were orientated to</a:t>
                      </a:r>
                    </a:p>
                    <a:p>
                      <a:pPr algn="l" fontAlgn="t"/>
                      <a:r>
                        <a:rPr lang="en-US" sz="1600" b="0" i="0" u="none" strike="noStrike" kern="1200" dirty="0" smtClean="0">
                          <a:solidFill>
                            <a:schemeClr val="tx1"/>
                          </a:solidFill>
                          <a:effectLst/>
                          <a:latin typeface="Calibri" panose="020F0502020204030204" pitchFamily="34" charset="0"/>
                          <a:ea typeface="+mn-ea"/>
                          <a:cs typeface="+mn-cs"/>
                        </a:rPr>
                        <a:t>facilitate correctional</a:t>
                      </a:r>
                    </a:p>
                    <a:p>
                      <a:pPr algn="l" fontAlgn="t"/>
                      <a:r>
                        <a:rPr lang="en-US" sz="1600" b="0" i="0" u="none" strike="noStrike" kern="1200" dirty="0" smtClean="0">
                          <a:solidFill>
                            <a:schemeClr val="tx1"/>
                          </a:solidFill>
                          <a:effectLst/>
                          <a:latin typeface="Calibri" panose="020F0502020204030204" pitchFamily="34" charset="0"/>
                          <a:ea typeface="+mn-ea"/>
                          <a:cs typeface="+mn-cs"/>
                        </a:rPr>
                        <a:t>programmes and as a</a:t>
                      </a:r>
                    </a:p>
                    <a:p>
                      <a:pPr algn="l" fontAlgn="t"/>
                      <a:r>
                        <a:rPr lang="en-US" sz="1600" b="0" i="0" u="none" strike="noStrike" kern="1200" dirty="0" smtClean="0">
                          <a:solidFill>
                            <a:schemeClr val="tx1"/>
                          </a:solidFill>
                          <a:effectLst/>
                          <a:latin typeface="Calibri" panose="020F0502020204030204" pitchFamily="34" charset="0"/>
                          <a:ea typeface="+mn-ea"/>
                          <a:cs typeface="+mn-cs"/>
                        </a:rPr>
                        <a:t>result more offenders</a:t>
                      </a:r>
                    </a:p>
                    <a:p>
                      <a:pPr algn="l" fontAlgn="t"/>
                      <a:r>
                        <a:rPr lang="en-US" sz="1600" b="0" i="0" u="none" strike="noStrike" kern="1200" dirty="0" smtClean="0">
                          <a:solidFill>
                            <a:schemeClr val="tx1"/>
                          </a:solidFill>
                          <a:effectLst/>
                          <a:latin typeface="Calibri" panose="020F0502020204030204" pitchFamily="34" charset="0"/>
                          <a:ea typeface="+mn-ea"/>
                          <a:cs typeface="+mn-cs"/>
                        </a:rPr>
                        <a:t>were able to complete</a:t>
                      </a:r>
                    </a:p>
                    <a:p>
                      <a:pPr algn="l" fontAlgn="t"/>
                      <a:r>
                        <a:rPr lang="en-US" sz="1600" b="0" i="0" u="none" strike="noStrike" kern="1200" dirty="0" smtClean="0">
                          <a:solidFill>
                            <a:schemeClr val="tx1"/>
                          </a:solidFill>
                          <a:effectLst/>
                          <a:latin typeface="Calibri" panose="020F0502020204030204" pitchFamily="34" charset="0"/>
                          <a:ea typeface="+mn-ea"/>
                          <a:cs typeface="+mn-cs"/>
                        </a:rPr>
                        <a:t>programmes</a:t>
                      </a:r>
                      <a:endParaRPr lang="en-ZA" sz="1600" b="0" i="0" u="none" strike="noStrike" kern="1200" dirty="0">
                        <a:solidFill>
                          <a:schemeClr val="tx1"/>
                        </a:solidFill>
                        <a:effectLst/>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extLst>
                  <a:ext uri="{0D108BD9-81ED-4DB2-BD59-A6C34878D82A}">
                    <a16:rowId xmlns:a16="http://schemas.microsoft.com/office/drawing/2014/main" xmlns="" val="10001"/>
                  </a:ext>
                </a:extLst>
              </a:tr>
              <a:tr h="914400">
                <a:tc>
                  <a:txBody>
                    <a:bodyPr/>
                    <a:lstStyle/>
                    <a:p>
                      <a:pPr algn="l" fontAlgn="t"/>
                      <a:r>
                        <a:rPr lang="en-US" sz="1600" b="1" i="0" u="none" strike="noStrike" kern="1200" dirty="0">
                          <a:solidFill>
                            <a:schemeClr val="tx1"/>
                          </a:solidFill>
                          <a:effectLst/>
                          <a:latin typeface="Calibri" panose="020F0502020204030204" pitchFamily="34" charset="0"/>
                          <a:ea typeface="+mn-ea"/>
                          <a:cs typeface="+mn-cs"/>
                        </a:rPr>
                        <a:t>Percentage of parolees without violations per year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l" fontAlgn="t"/>
                      <a:r>
                        <a:rPr lang="en-US" sz="1600" b="0" i="0" u="none" strike="noStrike" kern="1200" dirty="0" smtClean="0">
                          <a:solidFill>
                            <a:srgbClr val="000000"/>
                          </a:solidFill>
                          <a:effectLst/>
                          <a:latin typeface="Calibri" panose="020F0502020204030204" pitchFamily="34" charset="0"/>
                          <a:ea typeface="+mn-ea"/>
                          <a:cs typeface="+mn-cs"/>
                        </a:rPr>
                        <a:t>97%</a:t>
                      </a:r>
                      <a:r>
                        <a:rPr lang="en-US" sz="1600" b="0" i="0" u="none" strike="noStrike" kern="1200" dirty="0">
                          <a:solidFill>
                            <a:srgbClr val="000000"/>
                          </a:solidFill>
                          <a:effectLst/>
                          <a:latin typeface="Calibri" panose="020F0502020204030204" pitchFamily="34" charset="0"/>
                          <a:ea typeface="+mn-ea"/>
                          <a:cs typeface="+mn-cs"/>
                        </a:rPr>
                        <a:t/>
                      </a:r>
                      <a:br>
                        <a:rPr lang="en-US" sz="1600" b="0" i="0" u="none" strike="noStrike" kern="1200" dirty="0">
                          <a:solidFill>
                            <a:srgbClr val="000000"/>
                          </a:solidFill>
                          <a:effectLst/>
                          <a:latin typeface="Calibri" panose="020F0502020204030204" pitchFamily="34" charset="0"/>
                          <a:ea typeface="+mn-ea"/>
                          <a:cs typeface="+mn-cs"/>
                        </a:rPr>
                      </a:br>
                      <a:r>
                        <a:rPr lang="en-US" sz="1600" b="0" i="0" u="none" strike="noStrike" kern="1200" dirty="0">
                          <a:solidFill>
                            <a:srgbClr val="000000"/>
                          </a:solidFill>
                          <a:effectLst/>
                          <a:latin typeface="Calibri" panose="020F0502020204030204" pitchFamily="34" charset="0"/>
                          <a:ea typeface="+mn-ea"/>
                          <a:cs typeface="+mn-cs"/>
                        </a:rPr>
                        <a:t>(</a:t>
                      </a:r>
                      <a:r>
                        <a:rPr lang="en-US" sz="1600" b="0" i="0" u="none" strike="noStrike" kern="1200" dirty="0" smtClean="0">
                          <a:solidFill>
                            <a:srgbClr val="000000"/>
                          </a:solidFill>
                          <a:effectLst/>
                          <a:latin typeface="Calibri" panose="020F0502020204030204" pitchFamily="34" charset="0"/>
                          <a:ea typeface="+mn-ea"/>
                          <a:cs typeface="+mn-cs"/>
                        </a:rPr>
                        <a:t>52 559/ 54 185)</a:t>
                      </a:r>
                    </a:p>
                    <a:p>
                      <a:pPr algn="l" fontAlgn="t"/>
                      <a:endParaRPr lang="en-US" sz="1600" b="0" i="0" u="none" strike="noStrike" kern="1200" dirty="0" smtClean="0">
                        <a:solidFill>
                          <a:srgbClr val="000000"/>
                        </a:solidFill>
                        <a:effectLst/>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99%</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(53 615/54 225)</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r>
                        <a:rPr lang="en-US" sz="1600" b="0" i="0" u="none" strike="noStrike" dirty="0" smtClean="0">
                          <a:solidFill>
                            <a:srgbClr val="000000"/>
                          </a:solidFill>
                          <a:effectLst/>
                          <a:latin typeface="Calibri" panose="020F0502020204030204" pitchFamily="34" charset="0"/>
                        </a:rPr>
                        <a:t>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r>
                        <a:rPr lang="en-ZA" sz="1600" b="0" i="0" u="none" strike="noStrike" dirty="0">
                          <a:solidFill>
                            <a:srgbClr val="000000"/>
                          </a:solidFill>
                          <a:effectLst/>
                          <a:latin typeface="Calibri" panose="020F0502020204030204" pitchFamily="34" charset="0"/>
                        </a:rPr>
                        <a:t>Parolees are </a:t>
                      </a:r>
                      <a:r>
                        <a:rPr lang="en-ZA" sz="1600" b="0" i="0" u="none" strike="noStrike" dirty="0" smtClean="0">
                          <a:solidFill>
                            <a:srgbClr val="000000"/>
                          </a:solidFill>
                          <a:effectLst/>
                          <a:latin typeface="Calibri" panose="020F0502020204030204" pitchFamily="34" charset="0"/>
                        </a:rPr>
                        <a:t>continuously </a:t>
                      </a:r>
                      <a:r>
                        <a:rPr lang="en-ZA" sz="1600" b="0" i="0" u="none" strike="noStrike" dirty="0">
                          <a:solidFill>
                            <a:srgbClr val="000000"/>
                          </a:solidFill>
                          <a:effectLst/>
                          <a:latin typeface="Calibri" panose="020F0502020204030204" pitchFamily="34" charset="0"/>
                        </a:rPr>
                        <a:t>sensitised on the set conditions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extLst>
                  <a:ext uri="{0D108BD9-81ED-4DB2-BD59-A6C34878D82A}">
                    <a16:rowId xmlns:a16="http://schemas.microsoft.com/office/drawing/2014/main" xmlns="" val="10002"/>
                  </a:ext>
                </a:extLst>
              </a:tr>
              <a:tr h="1356212">
                <a:tc>
                  <a:txBody>
                    <a:bodyPr/>
                    <a:lstStyle/>
                    <a:p>
                      <a:pPr algn="l" fontAlgn="t"/>
                      <a:r>
                        <a:rPr lang="en-US" sz="1600" b="1" i="0" u="none" strike="noStrike" kern="1200" dirty="0">
                          <a:solidFill>
                            <a:schemeClr val="tx1"/>
                          </a:solidFill>
                          <a:effectLst/>
                          <a:latin typeface="Calibri" panose="020F0502020204030204" pitchFamily="34" charset="0"/>
                          <a:ea typeface="+mn-ea"/>
                          <a:cs typeface="+mn-cs"/>
                        </a:rPr>
                        <a:t>Percentage of probationers without </a:t>
                      </a:r>
                      <a:r>
                        <a:rPr lang="en-US" sz="1600" b="1" i="0" u="none" strike="noStrike" kern="1200" dirty="0" smtClean="0">
                          <a:solidFill>
                            <a:schemeClr val="tx1"/>
                          </a:solidFill>
                          <a:effectLst/>
                          <a:latin typeface="Calibri" panose="020F0502020204030204" pitchFamily="34" charset="0"/>
                          <a:ea typeface="+mn-ea"/>
                          <a:cs typeface="+mn-cs"/>
                        </a:rPr>
                        <a:t>violations </a:t>
                      </a:r>
                      <a:r>
                        <a:rPr lang="en-US" sz="1600" b="1" i="0" u="none" strike="noStrike" kern="1200" dirty="0">
                          <a:solidFill>
                            <a:schemeClr val="tx1"/>
                          </a:solidFill>
                          <a:effectLst/>
                          <a:latin typeface="Calibri" panose="020F0502020204030204" pitchFamily="34" charset="0"/>
                          <a:ea typeface="+mn-ea"/>
                          <a:cs typeface="+mn-cs"/>
                        </a:rPr>
                        <a:t>per year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l" fontAlgn="t"/>
                      <a:r>
                        <a:rPr lang="en-US" sz="1600" b="0" i="0" u="none" strike="noStrike" kern="1200" dirty="0" smtClean="0">
                          <a:solidFill>
                            <a:srgbClr val="000000"/>
                          </a:solidFill>
                          <a:effectLst/>
                          <a:latin typeface="Calibri" panose="020F0502020204030204" pitchFamily="34" charset="0"/>
                          <a:ea typeface="+mn-ea"/>
                          <a:cs typeface="+mn-cs"/>
                        </a:rPr>
                        <a:t>96%</a:t>
                      </a:r>
                      <a:r>
                        <a:rPr lang="en-US" sz="1600" b="0" i="0" u="none" strike="noStrike" kern="1200" dirty="0">
                          <a:solidFill>
                            <a:srgbClr val="000000"/>
                          </a:solidFill>
                          <a:effectLst/>
                          <a:latin typeface="Calibri" panose="020F0502020204030204" pitchFamily="34" charset="0"/>
                          <a:ea typeface="+mn-ea"/>
                          <a:cs typeface="+mn-cs"/>
                        </a:rPr>
                        <a:t/>
                      </a:r>
                      <a:br>
                        <a:rPr lang="en-US" sz="1600" b="0" i="0" u="none" strike="noStrike" kern="1200" dirty="0">
                          <a:solidFill>
                            <a:srgbClr val="000000"/>
                          </a:solidFill>
                          <a:effectLst/>
                          <a:latin typeface="Calibri" panose="020F0502020204030204" pitchFamily="34" charset="0"/>
                          <a:ea typeface="+mn-ea"/>
                          <a:cs typeface="+mn-cs"/>
                        </a:rPr>
                      </a:br>
                      <a:r>
                        <a:rPr lang="en-US" sz="1600" b="0" i="0" u="none" strike="noStrike" kern="1200" dirty="0">
                          <a:solidFill>
                            <a:srgbClr val="000000"/>
                          </a:solidFill>
                          <a:effectLst/>
                          <a:latin typeface="Calibri" panose="020F0502020204030204" pitchFamily="34" charset="0"/>
                          <a:ea typeface="+mn-ea"/>
                          <a:cs typeface="+mn-cs"/>
                        </a:rPr>
                        <a:t>(</a:t>
                      </a:r>
                      <a:r>
                        <a:rPr lang="en-US" sz="1600" b="0" i="0" u="none" strike="noStrike" kern="1200" dirty="0" smtClean="0">
                          <a:solidFill>
                            <a:srgbClr val="000000"/>
                          </a:solidFill>
                          <a:effectLst/>
                          <a:latin typeface="Calibri" panose="020F0502020204030204" pitchFamily="34" charset="0"/>
                          <a:ea typeface="+mn-ea"/>
                          <a:cs typeface="+mn-cs"/>
                        </a:rPr>
                        <a:t>15 919/ 16 </a:t>
                      </a:r>
                      <a:r>
                        <a:rPr lang="en-US" sz="1600" b="0" i="0" u="none" strike="noStrike" kern="1200" baseline="0" dirty="0" smtClean="0">
                          <a:solidFill>
                            <a:srgbClr val="000000"/>
                          </a:solidFill>
                          <a:effectLst/>
                          <a:latin typeface="Calibri" panose="020F0502020204030204" pitchFamily="34" charset="0"/>
                          <a:ea typeface="+mn-ea"/>
                          <a:cs typeface="+mn-cs"/>
                        </a:rPr>
                        <a:t>582</a:t>
                      </a:r>
                      <a:r>
                        <a:rPr lang="en-US" sz="1600" b="0" i="0" u="none" strike="noStrike" kern="1200" dirty="0" smtClean="0">
                          <a:solidFill>
                            <a:srgbClr val="000000"/>
                          </a:solidFill>
                          <a:effectLst/>
                          <a:latin typeface="Calibri" panose="020F0502020204030204" pitchFamily="34" charset="0"/>
                          <a:ea typeface="+mn-ea"/>
                          <a:cs typeface="+mn-cs"/>
                        </a:rPr>
                        <a:t>)</a:t>
                      </a:r>
                    </a:p>
                    <a:p>
                      <a:pPr algn="l" fontAlgn="t"/>
                      <a:endParaRPr lang="en-US" sz="1600" b="0" i="0" u="none" strike="noStrike" kern="1200" dirty="0" smtClean="0">
                        <a:solidFill>
                          <a:srgbClr val="000000"/>
                        </a:solidFill>
                        <a:effectLst/>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pPr algn="l" fontAlgn="t"/>
                      <a:r>
                        <a:rPr lang="en-US" sz="1600" b="0" i="0" u="none" strike="noStrike" dirty="0" smtClean="0">
                          <a:solidFill>
                            <a:srgbClr val="000000"/>
                          </a:solidFill>
                          <a:effectLst/>
                          <a:latin typeface="Calibri" panose="020F0502020204030204" pitchFamily="34" charset="0"/>
                        </a:rPr>
                        <a:t>99%</a:t>
                      </a:r>
                    </a:p>
                    <a:p>
                      <a:pPr algn="l" fontAlgn="t"/>
                      <a:r>
                        <a:rPr lang="en-US" sz="1600" b="0" i="0" u="none" strike="noStrike" dirty="0" smtClean="0">
                          <a:solidFill>
                            <a:srgbClr val="000000"/>
                          </a:solidFill>
                          <a:effectLst/>
                          <a:latin typeface="Calibri" panose="020F0502020204030204" pitchFamily="34" charset="0"/>
                        </a:rPr>
                        <a:t>(15 914/16 131)</a:t>
                      </a:r>
                    </a:p>
                    <a:p>
                      <a:pPr algn="l" fontAlgn="t"/>
                      <a:endParaRPr lang="en-US" sz="1600" b="0" i="0" u="none" strike="noStrike" dirty="0" smtClean="0">
                        <a:solidFill>
                          <a:srgbClr val="000000"/>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p>
                      <a:r>
                        <a:rPr lang="en-US" sz="1600" b="0" i="0" u="none" strike="noStrike" dirty="0" smtClean="0">
                          <a:solidFill>
                            <a:srgbClr val="000000"/>
                          </a:solidFill>
                          <a:effectLst/>
                          <a:latin typeface="Calibri" panose="020F0502020204030204" pitchFamily="34" charset="0"/>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r>
                        <a:rPr lang="en-US" sz="1600" b="0" i="0" u="none" strike="noStrike" dirty="0" smtClean="0">
                          <a:solidFill>
                            <a:srgbClr val="000000"/>
                          </a:solidFill>
                          <a:effectLst/>
                          <a:latin typeface="Calibri" panose="020F0502020204030204" pitchFamily="34" charset="0"/>
                        </a:rPr>
                        <a:t>Probationers</a:t>
                      </a:r>
                    </a:p>
                    <a:p>
                      <a:pPr algn="l" fontAlgn="t"/>
                      <a:r>
                        <a:rPr lang="en-US" sz="1600" b="0" i="0" u="none" strike="noStrike" dirty="0" smtClean="0">
                          <a:solidFill>
                            <a:srgbClr val="000000"/>
                          </a:solidFill>
                          <a:effectLst/>
                          <a:latin typeface="Calibri" panose="020F0502020204030204" pitchFamily="34" charset="0"/>
                        </a:rPr>
                        <a:t>are continuously</a:t>
                      </a:r>
                    </a:p>
                    <a:p>
                      <a:pPr algn="l" fontAlgn="t"/>
                      <a:r>
                        <a:rPr lang="en-US" sz="1600" b="0" i="0" u="none" strike="noStrike" dirty="0" smtClean="0">
                          <a:solidFill>
                            <a:srgbClr val="000000"/>
                          </a:solidFill>
                          <a:effectLst/>
                          <a:latin typeface="Calibri" panose="020F0502020204030204" pitchFamily="34" charset="0"/>
                        </a:rPr>
                        <a:t>sensitised to adhere</a:t>
                      </a:r>
                    </a:p>
                    <a:p>
                      <a:pPr algn="l" fontAlgn="t"/>
                      <a:r>
                        <a:rPr lang="en-US" sz="1600" b="0" i="0" u="none" strike="noStrike" dirty="0" smtClean="0">
                          <a:solidFill>
                            <a:srgbClr val="000000"/>
                          </a:solidFill>
                          <a:effectLst/>
                          <a:latin typeface="Calibri" panose="020F0502020204030204" pitchFamily="34" charset="0"/>
                        </a:rPr>
                        <a:t>to the conditions</a:t>
                      </a:r>
                      <a:endParaRPr lang="en-ZA" sz="1600" b="0" i="0" u="none" strike="noStrike" dirty="0">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558508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135109945"/>
              </p:ext>
            </p:extLst>
          </p:nvPr>
        </p:nvGraphicFramePr>
        <p:xfrm>
          <a:off x="304800" y="1752600"/>
          <a:ext cx="8458200" cy="173736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xmlns="" val="20000"/>
                    </a:ext>
                  </a:extLst>
                </a:gridCol>
              </a:tblGrid>
              <a:tr h="279400">
                <a:tc>
                  <a:txBody>
                    <a:bodyPr/>
                    <a:lstStyle/>
                    <a:p>
                      <a:pPr marL="0" marR="0" lvl="0" indent="0" algn="ctr" defTabSz="914400" rtl="0" eaLnBrk="0" fontAlgn="base" latinLnBrk="0" hangingPunct="0">
                        <a:lnSpc>
                          <a:spcPct val="100000"/>
                        </a:lnSpc>
                        <a:spcBef>
                          <a:spcPct val="90000"/>
                        </a:spcBef>
                        <a:spcAft>
                          <a:spcPct val="0"/>
                        </a:spcAft>
                        <a:buClr>
                          <a:srgbClr val="7D0900"/>
                        </a:buClr>
                        <a:buSzTx/>
                        <a:buFont typeface="Wingdings" pitchFamily="2" charset="2"/>
                        <a:buNone/>
                        <a:tabLst/>
                        <a:defRPr/>
                      </a:pPr>
                      <a:r>
                        <a:rPr kumimoji="0" lang="en-US" sz="3600" b="1" i="0" u="none" strike="noStrike" kern="0" cap="all" spc="0" normalizeH="0" baseline="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COMPARATIVE ANALYSIS OF AGSA AUDIT OUTCOME FOR 2015/16 , 2016/17  AND 2017/18FY</a:t>
                      </a:r>
                      <a:endParaRPr lang="en-US" sz="3600" dirty="0"/>
                    </a:p>
                  </a:txBody>
                  <a:tcPr>
                    <a:solidFill>
                      <a:schemeClr val="bg1">
                        <a:lumMod val="5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866341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33607</TotalTime>
  <Words>5008</Words>
  <Application>Microsoft Office PowerPoint</Application>
  <PresentationFormat>On-screen Show (4:3)</PresentationFormat>
  <Paragraphs>648</Paragraphs>
  <Slides>51</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55" baseType="lpstr">
      <vt:lpstr>1_Blank</vt:lpstr>
      <vt:lpstr>2_Blank</vt:lpstr>
      <vt:lpstr>3_Blank</vt:lpstr>
      <vt:lpstr>Worksheet</vt:lpstr>
      <vt:lpstr> Presentation on DCS 2nd Quarter Actual Performance Report (2016/2017)    November   2016 </vt:lpstr>
      <vt:lpstr>PRESENTATION OUTLINE</vt:lpstr>
      <vt:lpstr>Slide 2</vt:lpstr>
      <vt:lpstr>Slide 3</vt:lpstr>
      <vt:lpstr>Slide 4</vt:lpstr>
      <vt:lpstr>COMPARISON FROM 2014/15 TO 2017/18 </vt:lpstr>
      <vt:lpstr>INDICATORS NOT ACHIEVED DURING 2017/18)FY</vt:lpstr>
      <vt:lpstr>PROGRESS ON MTSF INDICATORS</vt:lpstr>
      <vt:lpstr>Slide 8</vt:lpstr>
      <vt:lpstr>AUDIT FINDINGS 2017/18 </vt:lpstr>
      <vt:lpstr>Slide 10</vt:lpstr>
      <vt:lpstr>Slide 11</vt:lpstr>
      <vt:lpstr>PROGRAMME 1: ADMINISTRATION  </vt:lpstr>
      <vt:lpstr>PROGRAMME 1: ADMINISTRATION  </vt:lpstr>
      <vt:lpstr>Slide 14</vt:lpstr>
      <vt:lpstr>PROGRAMME 1: ADMINISTRATION  </vt:lpstr>
      <vt:lpstr>PROGRAMME 1: ADMINISTRATION  </vt:lpstr>
      <vt:lpstr>Slide 17</vt:lpstr>
      <vt:lpstr>PROGRAMME 2: INCARCERATION  </vt:lpstr>
      <vt:lpstr>PROGRAMME 2: INCARCERATION  </vt:lpstr>
      <vt:lpstr>PROGRAMME 2: INCARCERATION  </vt:lpstr>
      <vt:lpstr>PROGRAMME 3: REHABILITATION </vt:lpstr>
      <vt:lpstr>PROGRAMME 3: REHABILITATION </vt:lpstr>
      <vt:lpstr>PROGRAMME 3: REHABILITATION </vt:lpstr>
      <vt:lpstr>PROGRAMME 3: REHABILITATION  Psychological, Social Work and Spiritual Services </vt:lpstr>
      <vt:lpstr>PROGRAMME 4: CARE  </vt:lpstr>
      <vt:lpstr>PROGRAMME 4: CARE </vt:lpstr>
      <vt:lpstr>PROGRAMME 5: SOCIAL REINTEGRATION  </vt:lpstr>
      <vt:lpstr>PROGRAMME 5: SOCIAL REINTEGRATION  </vt:lpstr>
      <vt:lpstr>PROGRAMME 5: SOCIAL REINTEGRATION  </vt:lpstr>
      <vt:lpstr>Slide 30</vt:lpstr>
      <vt:lpstr>A. SUMMARY OF THE FINAL NATIONAL STATE OF EXPENDITURE FOR THE YEAR TO DATE: 31 MARCH 2018 </vt:lpstr>
      <vt:lpstr>A. SUMMARY OF THE FINAL NATIONAL STATE OF EXPENDITURE PER PROGRAMME  FOR THE YEAR TO DATE :  31 MARCH 2018 </vt:lpstr>
      <vt:lpstr>B. SUMMARY OF THE FINAL NATIONAL STATE OF EXPENDITURE PER PROGRAMME  FOR  THE YEAR TO DATE : 31 MARCH 2018 </vt:lpstr>
      <vt:lpstr>. SUMMARY OF THE FINAL NATIONAL STATE OF EXPENDITURE PER PROGRAMME  FOR  THE YEAR TO DATE : 31 MARCH 2018 </vt:lpstr>
      <vt:lpstr>B. SUMMARY OF THE FINAL NATIONAL STATE OF EXPENDITURE PER PROGRAMME  FOR  THE YEAR TO DATE : 31 MARCH 2018 </vt:lpstr>
      <vt:lpstr>B. SUMMARY OF THE FINAL NATIONAL STATE OF EXPENDITURE PER PROGRAMME  FOR  THE YEAR TO DATE : 31 MARCH 2018 </vt:lpstr>
      <vt:lpstr>B. SUMMARY OF THE FINAL NATIONAL STATE OF EXPENDITURE PER PROGRAMME  FOR  THE YEAR TO DATE : 31 MARCH 2018 </vt:lpstr>
      <vt:lpstr>B. SUMMARY OF THE FINAL NATIONAL STATE OF EXPENDITURE PER PROGRAMME  FOR  THE YEAR TO DATE : 31 MARCH 2018 </vt:lpstr>
      <vt:lpstr>B. SUMMARY OF THE FINAL  NATIONAL STATE OF EXPENDITURE PER PROGRAMME  FOR  THE YEAR TO DATE : 31 MARCH 2018 </vt:lpstr>
      <vt:lpstr>B. ANALYSIS OF THE  NATIONAL STATE OF EXPENDITURE PER PROGRAMME  FOR  THE YEAR TO DATE : 31 MARCH 2018 </vt:lpstr>
      <vt:lpstr>B. SUMMARY OF THE FINAL NATIONAL STATE OF EXPENDITURE PER PROGRAMME  FOR  THE YEAR TO DATE : 31 MARCH 2018 </vt:lpstr>
      <vt:lpstr>B. SUMMARY OF THE FINAL NATIONAL STATE OF EXPENDITURE PER PROGRAMME  FOR  THE YEAR TO DATE : 31 MARCH 2018 </vt:lpstr>
      <vt:lpstr>B. SUMMARY OF THE FINAL NATIONAL STATE OF EXPENDITURE PER PROGRAMME  FOR  THE YEAR TO DATE : 31 MARCH 2018 </vt:lpstr>
      <vt:lpstr>C. SUMMARY OF THE FINAL NATIONAL STATE OF EXPENDITURE PER ECONOMIC CLASSIFICATION FOR THE YEAR TO DATE:  31 MARCH 2018 </vt:lpstr>
      <vt:lpstr>C. ANALYSIS OF THE FINAL STATE OF EXPENDITURE PER ECONOMIC CLASSIFICATION FOR THE YEAR TO DATE: 31 MARCH 2018 </vt:lpstr>
      <vt:lpstr>C. ANALYSIS OF THE FINAL STATE OF EXPENDITURE PER ECONOMIC CLASSIFICATION FOR THE YEAR TO DATE: 31 MARCH 2018 </vt:lpstr>
      <vt:lpstr>D. SUMMARY OF THE DEPARTMENTAL FINAL REVENUE FOR THE YEAR TO DATE: 31 MARCH 2018 </vt:lpstr>
      <vt:lpstr>10. 2017/18 FINANCIAL YEAR AUDIT OUTCOMES </vt:lpstr>
      <vt:lpstr>10. 2017/18 FINANCIAL YEAR AUDIT OUTCOMES (Cont…) </vt:lpstr>
      <vt:lpstr>Slide 50</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high level vision will be developed which will determine the required operating model…  Scope will include all core elements of DCS</dc:title>
  <dc:creator>Rowan Smyth</dc:creator>
  <cp:lastModifiedBy>PUMZA</cp:lastModifiedBy>
  <cp:revision>3875</cp:revision>
  <cp:lastPrinted>2018-09-10T10:14:46Z</cp:lastPrinted>
  <dcterms:created xsi:type="dcterms:W3CDTF">2011-05-16T12:44:01Z</dcterms:created>
  <dcterms:modified xsi:type="dcterms:W3CDTF">2018-10-10T09:13:02Z</dcterms:modified>
</cp:coreProperties>
</file>