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499" r:id="rId3"/>
    <p:sldId id="500" r:id="rId4"/>
    <p:sldId id="553" r:id="rId5"/>
    <p:sldId id="554" r:id="rId6"/>
    <p:sldId id="542" r:id="rId7"/>
    <p:sldId id="538" r:id="rId8"/>
    <p:sldId id="539" r:id="rId9"/>
    <p:sldId id="551" r:id="rId10"/>
    <p:sldId id="552" r:id="rId11"/>
    <p:sldId id="510" r:id="rId12"/>
    <p:sldId id="550" r:id="rId13"/>
    <p:sldId id="520" r:id="rId14"/>
    <p:sldId id="522" r:id="rId15"/>
    <p:sldId id="555" r:id="rId16"/>
    <p:sldId id="536" r:id="rId17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5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89F873-A119-42D9-89E1-30DDC417679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F6BDF2-467B-48F3-BBE2-BAE105729B34}" type="pres">
      <dgm:prSet presAssocID="{2A89F873-A119-42D9-89E1-30DDC417679A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47FD185E-F27A-48EE-9DDB-7D8697BA038B}" type="presOf" srcId="{2A89F873-A119-42D9-89E1-30DDC417679A}" destId="{E1F6BDF2-467B-48F3-BBE2-BAE105729B3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89F873-A119-42D9-89E1-30DDC417679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F6BDF2-467B-48F3-BBE2-BAE105729B34}" type="pres">
      <dgm:prSet presAssocID="{2A89F873-A119-42D9-89E1-30DDC417679A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ED1CF8D4-DF84-4CD8-84DB-510BE333FEBD}" type="presOf" srcId="{2A89F873-A119-42D9-89E1-30DDC417679A}" destId="{E1F6BDF2-467B-48F3-BBE2-BAE105729B3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50ADF-ED7B-440E-8781-DD733246ACF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B3327-1CC7-46E8-B130-AC67C01A17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943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D0238B-D68F-4EB0-80FD-8BFAAE9C7C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515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345" y="264914"/>
            <a:ext cx="2687497" cy="1283968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7291" y="1085136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5888" y="966264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5777" y="1969834"/>
            <a:ext cx="3357605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5777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29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400800" cy="794815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8" y="1752600"/>
            <a:ext cx="8043862" cy="454025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accent6"/>
                </a:solidFill>
              </a:defRPr>
            </a:lvl1pPr>
            <a:lvl2pPr>
              <a:defRPr sz="1200">
                <a:solidFill>
                  <a:schemeClr val="accent6"/>
                </a:solidFill>
              </a:defRPr>
            </a:lvl2pPr>
            <a:lvl3pPr>
              <a:defRPr sz="120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882" y="424666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8909" y="1364308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3D265-EF7A-49B7-A18F-4243AA0E54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685000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>
                <a:sym typeface="Arial" pitchFamily="-112" charset="0"/>
              </a:rPr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FFC81-F5A5-4E0F-A9D1-68C0891144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93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98800"/>
            <a:ext cx="4038600" cy="280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98800"/>
            <a:ext cx="4038600" cy="280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39923-910B-4EB5-8552-1F64B1853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1639720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1E67E-566B-4DD7-A207-2E7A1F4565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8611450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4C5A6-8D69-4C48-8EA4-7BEB726F9D7C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C2CDB-A538-AA4E-87C3-EB7CD954E6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048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5777" y="1637731"/>
            <a:ext cx="3357605" cy="24469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COUNCILLOR REMUNERATION, BENEFITS AND ALLOWANCES</a:t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>3 OCTOBER 2018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xmlns="" val="42087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Gazette No. 41335 of 15 December 2017</a:t>
            </a:r>
            <a:endParaRPr lang="en-US" alt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</p:nvPr>
        </p:nvGraphicFramePr>
        <p:xfrm>
          <a:off x="0" y="1412875"/>
          <a:ext cx="9020175" cy="525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363538" y="1158444"/>
            <a:ext cx="8293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upper limits of the annual total remuneration package of a part–time </a:t>
            </a:r>
            <a:r>
              <a:rPr lang="en-US" altLang="en-US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councillor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for 2017/18 financial year are as follows:</a:t>
            </a:r>
          </a:p>
        </p:txBody>
      </p:sp>
      <p:pic>
        <p:nvPicPr>
          <p:cNvPr id="24581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063" y="1870188"/>
            <a:ext cx="8651875" cy="402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063" y="5826820"/>
            <a:ext cx="865187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192078"/>
            <a:ext cx="6400800" cy="794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TOTAL REMUNERATION PACKAGE</a:t>
            </a:r>
          </a:p>
        </p:txBody>
      </p:sp>
    </p:spTree>
    <p:extLst>
      <p:ext uri="{BB962C8B-B14F-4D97-AF65-F5344CB8AC3E}">
        <p14:creationId xmlns:p14="http://schemas.microsoft.com/office/powerpoint/2010/main" xmlns="" val="2287918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60510"/>
            <a:ext cx="672121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688" indent="-39688" algn="ctr" eaLnBrk="0" hangingPunct="0">
              <a:defRPr/>
            </a:pPr>
            <a:r>
              <a:rPr lang="en-ZA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  <a:sym typeface="Arial" pitchFamily="-112" charset="0"/>
              </a:rPr>
              <a:t>TOTAL REMUNERATION   PACKAGE </a:t>
            </a:r>
            <a:endParaRPr lang="en-US" sz="3200" b="1" dirty="0">
              <a:solidFill>
                <a:schemeClr val="accent1"/>
              </a:solidFill>
              <a:latin typeface="+mj-lt"/>
              <a:ea typeface="+mj-ea"/>
              <a:cs typeface="+mj-cs"/>
              <a:sym typeface="Arial" pitchFamily="-112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94739" y="1526409"/>
            <a:ext cx="5328592" cy="2952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609600" indent="-609600" algn="ctr">
              <a:buFontTx/>
              <a:buNone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- </a:t>
            </a:r>
            <a:r>
              <a:rPr lang="en-US" sz="2400" b="1" dirty="0" smtClean="0">
                <a:solidFill>
                  <a:schemeClr val="accent6"/>
                </a:solidFill>
                <a:latin typeface="Comic Sans MS" pitchFamily="66" charset="0"/>
              </a:rPr>
              <a:t>Motor Vehicle Allowance;</a:t>
            </a:r>
          </a:p>
          <a:p>
            <a:pPr marL="609600" indent="-609600" algn="ctr">
              <a:buFontTx/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Comic Sans MS" pitchFamily="66" charset="0"/>
              </a:rPr>
              <a:t>- housing;</a:t>
            </a:r>
          </a:p>
          <a:p>
            <a:pPr marL="609600" indent="-609600" algn="ctr">
              <a:buFontTx/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Comic Sans MS" pitchFamily="66" charset="0"/>
              </a:rPr>
              <a:t>- pension fund; </a:t>
            </a:r>
          </a:p>
          <a:p>
            <a:pPr marL="609600" indent="-609600" algn="ctr">
              <a:buFontTx/>
              <a:buChar char="-"/>
            </a:pPr>
            <a:r>
              <a:rPr lang="en-US" sz="2400" b="1" dirty="0" smtClean="0">
                <a:solidFill>
                  <a:schemeClr val="accent6"/>
                </a:solidFill>
                <a:latin typeface="Comic Sans MS" pitchFamily="66" charset="0"/>
              </a:rPr>
              <a:t>medical aid;</a:t>
            </a:r>
          </a:p>
          <a:p>
            <a:pPr marL="609600" indent="-609600" algn="ctr">
              <a:buFontTx/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Comic Sans MS" pitchFamily="66" charset="0"/>
              </a:rPr>
              <a:t>- basic salary</a:t>
            </a:r>
            <a:endParaRPr lang="en-ZA" sz="2400" b="1" dirty="0" smtClean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732240" y="2102668"/>
            <a:ext cx="2411760" cy="17281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TOTAL REMUNERATION PACKAGE</a:t>
            </a:r>
          </a:p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</a:p>
        </p:txBody>
      </p:sp>
      <p:cxnSp>
        <p:nvCxnSpPr>
          <p:cNvPr id="25" name="Elbow Connector 24"/>
          <p:cNvCxnSpPr/>
          <p:nvPr/>
        </p:nvCxnSpPr>
        <p:spPr bwMode="auto">
          <a:xfrm>
            <a:off x="4419600" y="4495800"/>
            <a:ext cx="609600" cy="228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Elbow Connector 25"/>
          <p:cNvCxnSpPr/>
          <p:nvPr/>
        </p:nvCxnSpPr>
        <p:spPr bwMode="auto">
          <a:xfrm>
            <a:off x="6553200" y="4495800"/>
            <a:ext cx="609600" cy="228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Equal 30"/>
          <p:cNvSpPr/>
          <p:nvPr/>
        </p:nvSpPr>
        <p:spPr>
          <a:xfrm>
            <a:off x="5796136" y="2545373"/>
            <a:ext cx="914400" cy="9144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0" y="4733591"/>
            <a:ext cx="9144000" cy="16975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indent="-609600">
              <a:buNone/>
            </a:pPr>
            <a:r>
              <a:rPr lang="en-US" sz="2400" b="1" dirty="0" smtClean="0">
                <a:solidFill>
                  <a:schemeClr val="accent6"/>
                </a:solidFill>
              </a:rPr>
              <a:t>Additional to Total Remuneration Package:- </a:t>
            </a:r>
          </a:p>
          <a:p>
            <a:pPr marL="609600" indent="-609600">
              <a:buAutoNum type="arabicPeriod"/>
            </a:pPr>
            <a:r>
              <a:rPr lang="en-US" sz="2100" b="1" dirty="0" smtClean="0">
                <a:solidFill>
                  <a:schemeClr val="accent6"/>
                </a:solidFill>
              </a:rPr>
              <a:t>Risk Insurance</a:t>
            </a:r>
          </a:p>
          <a:p>
            <a:pPr marL="609600" indent="-609600">
              <a:buAutoNum type="arabicPeriod"/>
            </a:pPr>
            <a:r>
              <a:rPr lang="en-US" sz="2100" b="1" dirty="0" smtClean="0">
                <a:solidFill>
                  <a:schemeClr val="accent6"/>
                </a:solidFill>
              </a:rPr>
              <a:t>Travel reimbursement for all official business travel</a:t>
            </a:r>
          </a:p>
          <a:p>
            <a:pPr marL="609600" indent="-609600">
              <a:buAutoNum type="arabicPeriod"/>
            </a:pPr>
            <a:r>
              <a:rPr lang="en-US" sz="2100" b="1" dirty="0" smtClean="0">
                <a:solidFill>
                  <a:schemeClr val="accent6"/>
                </a:solidFill>
              </a:rPr>
              <a:t>Out of pocket expense and </a:t>
            </a:r>
          </a:p>
          <a:p>
            <a:pPr marL="609600" indent="-609600">
              <a:buAutoNum type="arabicPeriod"/>
            </a:pPr>
            <a:r>
              <a:rPr lang="en-US" sz="2100" b="1" dirty="0" smtClean="0">
                <a:solidFill>
                  <a:schemeClr val="accent6"/>
                </a:solidFill>
              </a:rPr>
              <a:t>Cell phone allowances</a:t>
            </a:r>
            <a:r>
              <a:rPr lang="en-US" sz="2100" dirty="0" smtClean="0">
                <a:solidFill>
                  <a:schemeClr val="accent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36322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31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78639"/>
            <a:ext cx="511256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688" indent="-39688" eaLnBrk="0" hangingPunct="0">
              <a:defRPr/>
            </a:pPr>
            <a:r>
              <a:rPr lang="en-ZA" sz="3200" b="1" dirty="0" smtClean="0">
                <a:solidFill>
                  <a:srgbClr val="004400"/>
                </a:solidFill>
                <a:latin typeface="+mj-lt"/>
                <a:ea typeface="+mj-ea"/>
                <a:cs typeface="+mj-cs"/>
                <a:sym typeface="Arial" pitchFamily="-112" charset="0"/>
              </a:rPr>
              <a:t>         </a:t>
            </a:r>
            <a:r>
              <a:rPr lang="en-ZA" sz="3200" b="1" dirty="0" smtClean="0">
                <a:latin typeface="+mj-lt"/>
                <a:ea typeface="+mj-ea"/>
                <a:cs typeface="+mj-cs"/>
                <a:sym typeface="Arial" pitchFamily="-112" charset="0"/>
              </a:rPr>
              <a:t>DM COUNCIL      </a:t>
            </a:r>
          </a:p>
          <a:p>
            <a:pPr marL="39688" indent="-39688" eaLnBrk="0" hangingPunct="0">
              <a:defRPr/>
            </a:pPr>
            <a:r>
              <a:rPr lang="en-ZA" sz="3200" b="1" dirty="0">
                <a:latin typeface="+mj-lt"/>
                <a:ea typeface="+mj-ea"/>
                <a:cs typeface="+mj-cs"/>
                <a:sym typeface="Arial" pitchFamily="-112" charset="0"/>
              </a:rPr>
              <a:t> </a:t>
            </a:r>
            <a:r>
              <a:rPr lang="en-ZA" sz="3200" b="1" dirty="0" smtClean="0">
                <a:latin typeface="+mj-lt"/>
                <a:ea typeface="+mj-ea"/>
                <a:cs typeface="+mj-cs"/>
                <a:sym typeface="Arial" pitchFamily="-112" charset="0"/>
              </a:rPr>
              <a:t>      COMPOSITION</a:t>
            </a:r>
            <a:endParaRPr lang="en-US" sz="3200" b="1" dirty="0">
              <a:latin typeface="+mj-lt"/>
              <a:ea typeface="+mj-ea"/>
              <a:cs typeface="+mj-cs"/>
              <a:sym typeface="Arial" pitchFamily="-112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1259632" y="3789040"/>
            <a:ext cx="6553200" cy="685800"/>
          </a:xfrm>
          <a:prstGeom prst="downArrow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Z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REMUNERATION</a:t>
            </a:r>
            <a:endParaRPr kumimoji="0" lang="en-ZA" sz="24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9552" y="1916832"/>
            <a:ext cx="1900808" cy="13716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Appointed Councillors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635896" y="1916832"/>
            <a:ext cx="2088232" cy="13716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Proportional Representative Councillors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876256" y="1988840"/>
            <a:ext cx="1828800" cy="1371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District Municipal Councillors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95536" y="4869160"/>
            <a:ext cx="2260848" cy="144016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- LM, total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rem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package</a:t>
            </a:r>
          </a:p>
          <a:p>
            <a:pPr eaLnBrk="0" hangingPunct="0">
              <a:buFontTx/>
              <a:buChar char="-"/>
            </a:pP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DM, difference or sitting allowance +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trav</a:t>
            </a:r>
            <a:endParaRPr lang="en-ZA" sz="2000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644008" y="4797152"/>
            <a:ext cx="2376264" cy="144360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District Municipality</a:t>
            </a:r>
          </a:p>
        </p:txBody>
      </p:sp>
      <p:cxnSp>
        <p:nvCxnSpPr>
          <p:cNvPr id="25" name="Elbow Connector 24"/>
          <p:cNvCxnSpPr/>
          <p:nvPr/>
        </p:nvCxnSpPr>
        <p:spPr bwMode="auto">
          <a:xfrm>
            <a:off x="4419600" y="4495800"/>
            <a:ext cx="609600" cy="228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Elbow Connector 25"/>
          <p:cNvCxnSpPr/>
          <p:nvPr/>
        </p:nvCxnSpPr>
        <p:spPr bwMode="auto">
          <a:xfrm>
            <a:off x="6553200" y="4495800"/>
            <a:ext cx="609600" cy="228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Plus 19"/>
          <p:cNvSpPr/>
          <p:nvPr/>
        </p:nvSpPr>
        <p:spPr>
          <a:xfrm>
            <a:off x="2555776" y="2132856"/>
            <a:ext cx="914400" cy="9144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qual 27"/>
          <p:cNvSpPr/>
          <p:nvPr/>
        </p:nvSpPr>
        <p:spPr>
          <a:xfrm>
            <a:off x="5796136" y="2132856"/>
            <a:ext cx="914400" cy="9144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Plus 31"/>
          <p:cNvSpPr/>
          <p:nvPr/>
        </p:nvSpPr>
        <p:spPr>
          <a:xfrm>
            <a:off x="3275856" y="5085184"/>
            <a:ext cx="914400" cy="9144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4466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2" grpId="0" animBg="1"/>
      <p:bldP spid="23" grpId="0" animBg="1"/>
      <p:bldP spid="20" grpId="0" animBg="1"/>
      <p:bldP spid="28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kern="1200" dirty="0" smtClean="0"/>
              <a:t>        Pension Fund for </a:t>
            </a:r>
            <a:r>
              <a:rPr lang="en-US" sz="3200" kern="1200" dirty="0" err="1" smtClean="0"/>
              <a:t>Councillors</a:t>
            </a:r>
            <a:endParaRPr lang="en-US" sz="3200" kern="12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0" y="1275009"/>
            <a:ext cx="9144000" cy="513867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 smtClean="0"/>
              <a:t>Pension Fund contribution is included in the total package and calculated on</a:t>
            </a:r>
            <a:r>
              <a:rPr lang="en-GB" sz="2400" b="1" dirty="0" smtClean="0"/>
              <a:t> the basic salary</a:t>
            </a:r>
            <a:r>
              <a:rPr lang="en-GB" sz="2400" dirty="0" smtClean="0"/>
              <a:t>;</a:t>
            </a:r>
          </a:p>
          <a:p>
            <a:pPr>
              <a:defRPr/>
            </a:pPr>
            <a:r>
              <a:rPr lang="en-GB" sz="2400" dirty="0" smtClean="0"/>
              <a:t>Councillors have a </a:t>
            </a:r>
            <a:r>
              <a:rPr lang="en-GB" sz="2400" b="1" u="sng" dirty="0" smtClean="0"/>
              <a:t>discretion</a:t>
            </a:r>
            <a:r>
              <a:rPr lang="en-GB" sz="2400" dirty="0" smtClean="0"/>
              <a:t> to participate in a Pension Fund Scheme and if they do, may participate in any fund of choice;</a:t>
            </a:r>
          </a:p>
          <a:p>
            <a:pPr>
              <a:defRPr/>
            </a:pPr>
            <a:r>
              <a:rPr lang="en-GB" sz="2400" dirty="0" smtClean="0"/>
              <a:t>A large number of councillors subscribe to the Municipal Councillors Pension Fund (MCPF);</a:t>
            </a:r>
          </a:p>
          <a:p>
            <a:pPr>
              <a:defRPr/>
            </a:pPr>
            <a:r>
              <a:rPr lang="en-GB" sz="2400" dirty="0" smtClean="0"/>
              <a:t>Participation in MCPF </a:t>
            </a:r>
            <a:r>
              <a:rPr lang="en-GB" sz="2400" b="1" dirty="0" smtClean="0"/>
              <a:t>open to all Municipalities </a:t>
            </a:r>
            <a:r>
              <a:rPr lang="en-GB" sz="2400" dirty="0" smtClean="0"/>
              <a:t>with eligibility for membership restricted to Councillors - </a:t>
            </a:r>
            <a:r>
              <a:rPr lang="en-GB" sz="2400" b="1" dirty="0" smtClean="0">
                <a:solidFill>
                  <a:srgbClr val="0000FF"/>
                </a:solidFill>
              </a:rPr>
              <a:t>CONTRIBUTION :  28.75% of basic salary;</a:t>
            </a:r>
          </a:p>
          <a:p>
            <a:pPr>
              <a:defRPr/>
            </a:pPr>
            <a:r>
              <a:rPr lang="en-GB" sz="2400" dirty="0" smtClean="0"/>
              <a:t>Contributions payable are deducted from the total remuneration package by the municipality concerned and paid to the Fund by that Municipality on the members’ behalf.  </a:t>
            </a:r>
          </a:p>
          <a:p>
            <a:pPr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2539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kern="1200" dirty="0" smtClean="0"/>
              <a:t>        Medical Aid for </a:t>
            </a:r>
            <a:r>
              <a:rPr lang="en-US" sz="3200" kern="1200" dirty="0" err="1" smtClean="0"/>
              <a:t>Councillors</a:t>
            </a:r>
            <a:endParaRPr lang="en-US" sz="3200" kern="12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67425" y="1210615"/>
            <a:ext cx="8886423" cy="517730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sz="2400" b="1" dirty="0" smtClean="0"/>
              <a:t>Medical Aid contribution</a:t>
            </a:r>
            <a:r>
              <a:rPr lang="en-GB" sz="2400" dirty="0" smtClean="0"/>
              <a:t> is included in the total remuneration package;</a:t>
            </a:r>
          </a:p>
          <a:p>
            <a:pPr>
              <a:defRPr/>
            </a:pPr>
            <a:endParaRPr lang="en-GB" sz="2400" dirty="0" smtClean="0"/>
          </a:p>
          <a:p>
            <a:pPr>
              <a:defRPr/>
            </a:pPr>
            <a:r>
              <a:rPr lang="en-GB" sz="2400" dirty="0" smtClean="0"/>
              <a:t>Councillors have </a:t>
            </a:r>
            <a:r>
              <a:rPr lang="en-GB" sz="2400" b="1" u="sng" dirty="0" smtClean="0"/>
              <a:t>discretion</a:t>
            </a:r>
            <a:r>
              <a:rPr lang="en-GB" sz="2400" dirty="0" smtClean="0"/>
              <a:t> to participate in a medical scheme and if they do, may subscribe to any medical Scheme of choice;</a:t>
            </a:r>
          </a:p>
          <a:p>
            <a:pPr>
              <a:defRPr/>
            </a:pPr>
            <a:endParaRPr lang="en-GB" sz="2400" dirty="0" smtClean="0"/>
          </a:p>
          <a:p>
            <a:pPr>
              <a:defRPr/>
            </a:pPr>
            <a:r>
              <a:rPr lang="en-ZA" sz="2400" dirty="0" smtClean="0"/>
              <a:t>A majority of councillors </a:t>
            </a:r>
            <a:r>
              <a:rPr lang="en-ZA" sz="2400" b="1" dirty="0" smtClean="0"/>
              <a:t>do NOT </a:t>
            </a:r>
            <a:r>
              <a:rPr lang="en-ZA" sz="2400" dirty="0" smtClean="0"/>
              <a:t>have medical aid – largely as the medical aid contribution will holistically come from the total remuneration package;</a:t>
            </a:r>
            <a:endParaRPr lang="en-GB" sz="2400" dirty="0" smtClean="0"/>
          </a:p>
          <a:p>
            <a:pPr>
              <a:defRPr/>
            </a:pPr>
            <a:endParaRPr lang="en-GB" sz="2400" dirty="0" smtClean="0"/>
          </a:p>
          <a:p>
            <a:pPr>
              <a:defRPr/>
            </a:pPr>
            <a:r>
              <a:rPr lang="en-GB" sz="2400" b="1" dirty="0" smtClean="0"/>
              <a:t>Exception</a:t>
            </a:r>
            <a:r>
              <a:rPr lang="en-GB" sz="2400" dirty="0" smtClean="0"/>
              <a:t>: May NOT include medical aid, when already subscribing to a medical aid scheme in full time employment outside of being a councillor.</a:t>
            </a:r>
          </a:p>
          <a:p>
            <a:pPr>
              <a:defRPr/>
            </a:pPr>
            <a:endParaRPr lang="en-GB" sz="2400" b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GB" sz="800" b="1" dirty="0" smtClean="0">
              <a:solidFill>
                <a:schemeClr val="tx1"/>
              </a:solidFill>
            </a:endParaRPr>
          </a:p>
          <a:p>
            <a:pPr marL="39688" indent="0"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687979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kern="1200" dirty="0" smtClean="0"/>
              <a:t>        SALGA Recommendations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67425" y="1210615"/>
            <a:ext cx="8886423" cy="517730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400" dirty="0" smtClean="0"/>
              <a:t>It is recommended that, to </a:t>
            </a:r>
            <a:r>
              <a:rPr lang="en-US" sz="2400" dirty="0"/>
              <a:t>create uniformity amongst all public office </a:t>
            </a:r>
            <a:r>
              <a:rPr lang="en-US" sz="2400" dirty="0" smtClean="0"/>
              <a:t>bearers:-</a:t>
            </a:r>
          </a:p>
          <a:p>
            <a:pPr marL="0" lvl="0" indent="0">
              <a:buNone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b="1" u="sng" dirty="0"/>
              <a:t>compulsory</a:t>
            </a:r>
            <a:r>
              <a:rPr lang="en-US" sz="2400" dirty="0"/>
              <a:t> participation in pension funds and medical aids should be extended to </a:t>
            </a:r>
            <a:r>
              <a:rPr lang="en-US" sz="2400" dirty="0" err="1" smtClean="0"/>
              <a:t>councillors</a:t>
            </a:r>
            <a:r>
              <a:rPr lang="en-US" sz="2400" dirty="0" smtClean="0"/>
              <a:t>; 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Consideration be given to a single Pension Fund and a single Medical Aid scheme for all Public Office Bearers (national, provincial and local government);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b="1" u="sng" dirty="0" smtClean="0"/>
              <a:t>funding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these </a:t>
            </a:r>
            <a:r>
              <a:rPr lang="en-US" sz="2400" dirty="0"/>
              <a:t>benefits, at a similar rate as public office bearers at national and provincial level, should be extended to </a:t>
            </a:r>
            <a:r>
              <a:rPr lang="en-US" sz="2400" dirty="0" err="1" smtClean="0"/>
              <a:t>councillors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/>
              <a:t>funded by </a:t>
            </a:r>
            <a:r>
              <a:rPr lang="en-US" sz="2400" dirty="0"/>
              <a:t>the National </a:t>
            </a:r>
            <a:r>
              <a:rPr lang="en-US" sz="2400" dirty="0" err="1"/>
              <a:t>Fiscus</a:t>
            </a:r>
            <a:r>
              <a:rPr lang="en-US" sz="2400" dirty="0"/>
              <a:t>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>
              <a:defRPr/>
            </a:pPr>
            <a:endParaRPr lang="en-GB" sz="2400" b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GB" sz="800" b="1" dirty="0" smtClean="0">
              <a:solidFill>
                <a:schemeClr val="tx1"/>
              </a:solidFill>
            </a:endParaRPr>
          </a:p>
          <a:p>
            <a:pPr marL="39688" indent="0"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82473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CONTACT DETAILS:-</a:t>
            </a:r>
            <a:br>
              <a:rPr lang="en-US" sz="4000" b="1" dirty="0" smtClean="0"/>
            </a:br>
            <a:r>
              <a:rPr lang="en-US" sz="4000" dirty="0" smtClean="0"/>
              <a:t>LANCE JOEL</a:t>
            </a:r>
            <a:br>
              <a:rPr lang="en-US" sz="4000" dirty="0" smtClean="0"/>
            </a:br>
            <a:r>
              <a:rPr lang="en-US" sz="4000" dirty="0" smtClean="0"/>
              <a:t>012 3698000</a:t>
            </a:r>
            <a:br>
              <a:rPr lang="en-US" sz="4000" dirty="0" smtClean="0"/>
            </a:br>
            <a:r>
              <a:rPr lang="en-US" sz="4000" dirty="0" smtClean="0"/>
              <a:t>0829083335</a:t>
            </a:r>
            <a:br>
              <a:rPr lang="en-US" sz="4000" dirty="0" smtClean="0"/>
            </a:br>
            <a:r>
              <a:rPr lang="en-US" sz="4000" dirty="0" smtClean="0"/>
              <a:t>ljoel@salga.org.za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916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Presentation </a:t>
            </a:r>
            <a:br>
              <a:rPr lang="en-US" sz="3200" dirty="0" smtClean="0"/>
            </a:br>
            <a:r>
              <a:rPr lang="en-US" sz="3200" dirty="0" smtClean="0"/>
              <a:t>Outline</a:t>
            </a:r>
            <a:endParaRPr lang="en-GB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5910" y="1313645"/>
            <a:ext cx="8937938" cy="4979205"/>
          </a:xfrm>
        </p:spPr>
        <p:txBody>
          <a:bodyPr>
            <a:normAutofit/>
          </a:bodyPr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 dirty="0" smtClean="0"/>
              <a:t>Introduction, Legislative Framework</a:t>
            </a:r>
            <a:r>
              <a:rPr lang="en-ZA" sz="2400" dirty="0" smtClean="0"/>
              <a:t> and Prescribed Processes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24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sz="2400" dirty="0" smtClean="0"/>
              <a:t>Upper Limits Notice &amp; Implementation</a:t>
            </a:r>
          </a:p>
          <a:p>
            <a:pPr marL="933450" lvl="1" indent="-533400" eaLnBrk="1" hangingPunct="1">
              <a:buNone/>
            </a:pPr>
            <a:r>
              <a:rPr lang="en-US" sz="2400" dirty="0" smtClean="0"/>
              <a:t>2.1    Grading </a:t>
            </a:r>
          </a:p>
          <a:p>
            <a:pPr marL="933450" lvl="1" indent="-533400" eaLnBrk="1" hangingPunct="1">
              <a:buNone/>
            </a:pPr>
            <a:r>
              <a:rPr lang="en-US" sz="2400" dirty="0"/>
              <a:t>2</a:t>
            </a:r>
            <a:r>
              <a:rPr lang="en-US" sz="2400" dirty="0" smtClean="0"/>
              <a:t>.2    Total Remuneration Package </a:t>
            </a:r>
          </a:p>
          <a:p>
            <a:pPr marL="933450" lvl="1" indent="-533400" eaLnBrk="1" hangingPunct="1">
              <a:buNone/>
            </a:pPr>
            <a:r>
              <a:rPr lang="en-US" sz="2400" dirty="0"/>
              <a:t>2</a:t>
            </a:r>
            <a:r>
              <a:rPr lang="en-US" sz="2400" dirty="0" smtClean="0"/>
              <a:t>.3    Motor Vehicle Allowance </a:t>
            </a:r>
          </a:p>
          <a:p>
            <a:pPr marL="933450" lvl="1" indent="-533400" eaLnBrk="1" hangingPunct="1">
              <a:buNone/>
            </a:pPr>
            <a:r>
              <a:rPr lang="en-US" sz="2400" dirty="0"/>
              <a:t>2</a:t>
            </a:r>
            <a:r>
              <a:rPr lang="en-US" sz="2400" dirty="0" smtClean="0"/>
              <a:t>.4    Pension Fund &amp; Medical Aid</a:t>
            </a:r>
          </a:p>
          <a:p>
            <a:pPr marL="933450" lvl="1" indent="-533400" eaLnBrk="1" hangingPunct="1">
              <a:buNone/>
            </a:pPr>
            <a:r>
              <a:rPr lang="en-US" sz="2400" dirty="0" smtClean="0"/>
              <a:t>2.5    Special Risk Insurance</a:t>
            </a:r>
          </a:p>
          <a:p>
            <a:pPr marL="933450" lvl="1" indent="-533400" eaLnBrk="1" hangingPunct="1">
              <a:buNone/>
            </a:pPr>
            <a:r>
              <a:rPr lang="en-US" sz="2400" dirty="0"/>
              <a:t>2</a:t>
            </a:r>
            <a:r>
              <a:rPr lang="en-US" sz="2400" dirty="0" smtClean="0"/>
              <a:t>.6    Tools of Trade</a:t>
            </a:r>
          </a:p>
          <a:p>
            <a:pPr marL="933450" lvl="1" indent="-533400" eaLnBrk="1" hangingPunct="1">
              <a:buNone/>
            </a:pPr>
            <a:r>
              <a:rPr lang="en-US" sz="2400" dirty="0" smtClean="0"/>
              <a:t>2.7    Other Additional Benefits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2400" dirty="0" smtClean="0"/>
          </a:p>
          <a:p>
            <a:pPr marL="533400" indent="-533400" eaLnBrk="1" hangingPunct="1">
              <a:buFontTx/>
              <a:buAutoNum type="arabicPeriod"/>
            </a:pPr>
            <a:endParaRPr lang="en-US" sz="2400" dirty="0" smtClean="0"/>
          </a:p>
          <a:p>
            <a:pPr marL="533400" indent="-533400" eaLnBrk="1" hangingPunct="1">
              <a:buFontTx/>
              <a:buAutoNum type="arabicPeriod"/>
            </a:pPr>
            <a:endParaRPr lang="en-US" sz="2400" dirty="0" smtClean="0"/>
          </a:p>
          <a:p>
            <a:pPr marL="533400" indent="-533400" eaLnBrk="1" hangingPunct="1">
              <a:buFontTx/>
              <a:buAutoNum type="arabicPeriod"/>
            </a:pPr>
            <a:endParaRPr lang="en-US" sz="2400" dirty="0" smtClean="0"/>
          </a:p>
          <a:p>
            <a:pPr marL="533400" indent="-533400" eaLnBrk="1" hangingPunct="1">
              <a:buNone/>
            </a:pPr>
            <a:endParaRPr lang="en-US" sz="2400" dirty="0" smtClean="0"/>
          </a:p>
          <a:p>
            <a:pPr marL="533400" indent="-533400" eaLnBrk="1" hangingPunct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094771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0" y="1236372"/>
            <a:ext cx="9144000" cy="5190186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400" dirty="0" smtClean="0"/>
              <a:t>In terms of relevant legislation (Public Office bearers Act, Income Tax Act) the following are </a:t>
            </a:r>
            <a:r>
              <a:rPr lang="en-US" sz="2400" dirty="0" err="1" smtClean="0"/>
              <a:t>recognised</a:t>
            </a:r>
            <a:r>
              <a:rPr lang="en-US" sz="2400" dirty="0" smtClean="0"/>
              <a:t> as Public Office Bearers:-</a:t>
            </a:r>
          </a:p>
          <a:p>
            <a:pPr lvl="1" algn="just">
              <a:lnSpc>
                <a:spcPct val="80000"/>
              </a:lnSpc>
            </a:pPr>
            <a:r>
              <a:rPr lang="en-US" sz="2400" dirty="0" smtClean="0"/>
              <a:t>President of Republic;</a:t>
            </a:r>
          </a:p>
          <a:p>
            <a:pPr lvl="1" algn="just">
              <a:lnSpc>
                <a:spcPct val="80000"/>
              </a:lnSpc>
            </a:pPr>
            <a:r>
              <a:rPr lang="en-US" sz="2400" dirty="0" smtClean="0"/>
              <a:t>Cabinet Ministers;</a:t>
            </a:r>
          </a:p>
          <a:p>
            <a:pPr lvl="1" algn="just">
              <a:lnSpc>
                <a:spcPct val="80000"/>
              </a:lnSpc>
            </a:pPr>
            <a:r>
              <a:rPr lang="en-US" sz="2400" dirty="0" smtClean="0"/>
              <a:t>Premiers and MECs;</a:t>
            </a:r>
          </a:p>
          <a:p>
            <a:pPr lvl="1" algn="just">
              <a:lnSpc>
                <a:spcPct val="80000"/>
              </a:lnSpc>
            </a:pPr>
            <a:r>
              <a:rPr lang="en-US" sz="2400" dirty="0" smtClean="0"/>
              <a:t>Members of Parliament and Provincial Legislatures;</a:t>
            </a:r>
          </a:p>
          <a:p>
            <a:pPr lvl="1" algn="just">
              <a:lnSpc>
                <a:spcPct val="80000"/>
              </a:lnSpc>
            </a:pPr>
            <a:r>
              <a:rPr lang="en-US" sz="2400" b="1" dirty="0" err="1" smtClean="0">
                <a:solidFill>
                  <a:schemeClr val="tx1"/>
                </a:solidFill>
              </a:rPr>
              <a:t>Councillors</a:t>
            </a:r>
            <a:r>
              <a:rPr lang="en-US" sz="2400" b="1" dirty="0" smtClean="0">
                <a:solidFill>
                  <a:schemeClr val="tx1"/>
                </a:solidFill>
              </a:rPr>
              <a:t>;</a:t>
            </a:r>
          </a:p>
          <a:p>
            <a:pPr lvl="1" algn="just">
              <a:lnSpc>
                <a:spcPct val="80000"/>
              </a:lnSpc>
            </a:pPr>
            <a:r>
              <a:rPr lang="en-US" sz="2400" dirty="0" smtClean="0"/>
              <a:t>Traditional Leaders;</a:t>
            </a:r>
          </a:p>
          <a:p>
            <a:pPr lvl="1" algn="just">
              <a:lnSpc>
                <a:spcPct val="80000"/>
              </a:lnSpc>
            </a:pPr>
            <a:r>
              <a:rPr lang="en-US" sz="2400" dirty="0" smtClean="0"/>
              <a:t>Judges and Magistrates.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algn="just">
              <a:lnSpc>
                <a:spcPct val="80000"/>
              </a:lnSpc>
              <a:buFontTx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00212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200" dirty="0" smtClean="0"/>
              <a:t>Legislative Framework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0" y="1262130"/>
            <a:ext cx="9144000" cy="5164428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b="1" dirty="0" smtClean="0"/>
              <a:t>Constitution of the RSA</a:t>
            </a:r>
            <a:endParaRPr lang="en-US" sz="2400" dirty="0" smtClean="0"/>
          </a:p>
          <a:p>
            <a:r>
              <a:rPr lang="en-US" sz="2000" dirty="0" smtClean="0"/>
              <a:t>Section 219(1) of the Constitution stipulates that an Act of Parliament must establish a framework for determining the upper limits of salaries, allowances and benefits of POBs. </a:t>
            </a:r>
            <a:endParaRPr lang="en-US" sz="2000" b="1" dirty="0" smtClean="0"/>
          </a:p>
          <a:p>
            <a:pPr>
              <a:buFontTx/>
              <a:buNone/>
            </a:pPr>
            <a:endParaRPr lang="en-US" sz="2400" b="1" dirty="0" smtClean="0"/>
          </a:p>
          <a:p>
            <a:pPr>
              <a:buFontTx/>
              <a:buNone/>
            </a:pPr>
            <a:r>
              <a:rPr lang="en-US" sz="2400" b="1" dirty="0" smtClean="0"/>
              <a:t>Relevant National Legislation</a:t>
            </a:r>
            <a:endParaRPr lang="en-US" sz="2400" dirty="0" smtClean="0"/>
          </a:p>
          <a:p>
            <a:r>
              <a:rPr lang="en-US" sz="2000" dirty="0" smtClean="0"/>
              <a:t>In an attempt to deal with the remuneration of Public Office Bearers as envisaged in the constitution, parliament enacted:-</a:t>
            </a:r>
          </a:p>
          <a:p>
            <a:endParaRPr lang="en-US" sz="1000" dirty="0" smtClean="0"/>
          </a:p>
          <a:p>
            <a:pPr lvl="1"/>
            <a:r>
              <a:rPr lang="en-US" sz="2000" b="1" dirty="0" smtClean="0"/>
              <a:t>Independent Commission for the Remuneration of Public Office–Bearers Act of 1997</a:t>
            </a:r>
            <a:r>
              <a:rPr lang="en-US" sz="2000" dirty="0" smtClean="0"/>
              <a:t>, that establishes the Commission, which is to make recommendations concerning the salaries, allowances and benefits of public office-bearers; and</a:t>
            </a:r>
          </a:p>
          <a:p>
            <a:pPr lvl="1">
              <a:buFontTx/>
              <a:buNone/>
            </a:pPr>
            <a:endParaRPr lang="en-US" sz="1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b="1" dirty="0" smtClean="0"/>
              <a:t>Remuneration of Public Office Bearers Act No.20 of 1998</a:t>
            </a:r>
            <a:r>
              <a:rPr lang="en-US" sz="2000" dirty="0" smtClean="0"/>
              <a:t>, which provides the framework for remuneration of public office-bearers.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43729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   </a:t>
            </a:r>
            <a:r>
              <a:rPr lang="en-GB" sz="3200" dirty="0" smtClean="0"/>
              <a:t>Legislative Framework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0" y="1262131"/>
            <a:ext cx="9144000" cy="5215942"/>
          </a:xfrm>
        </p:spPr>
        <p:txBody>
          <a:bodyPr>
            <a:normAutofit/>
          </a:bodyPr>
          <a:lstStyle/>
          <a:p>
            <a:pPr marL="660400" indent="-660400">
              <a:buFontTx/>
              <a:buNone/>
            </a:pPr>
            <a:r>
              <a:rPr lang="en-US" sz="2400" b="1" dirty="0" smtClean="0"/>
              <a:t>Municipal Finance Management Act of 2003 (MFMA) </a:t>
            </a:r>
            <a:endParaRPr lang="en-US" sz="2400" dirty="0" smtClean="0"/>
          </a:p>
          <a:p>
            <a:pPr marL="660400" indent="-660400"/>
            <a:r>
              <a:rPr lang="en-US" sz="2400" dirty="0" smtClean="0"/>
              <a:t>Section 167 has a major impact on the remuneration of </a:t>
            </a:r>
            <a:r>
              <a:rPr lang="en-US" sz="2400" dirty="0" err="1" smtClean="0"/>
              <a:t>Councillors</a:t>
            </a:r>
            <a:r>
              <a:rPr lang="en-US" sz="2400" dirty="0" smtClean="0"/>
              <a:t>. </a:t>
            </a:r>
          </a:p>
          <a:p>
            <a:pPr marL="660400" indent="-660400"/>
            <a:endParaRPr lang="en-US" sz="800" dirty="0" smtClean="0"/>
          </a:p>
          <a:p>
            <a:pPr marL="660400" indent="-660400">
              <a:buFontTx/>
              <a:buNone/>
            </a:pPr>
            <a:r>
              <a:rPr lang="en-US" sz="2400" dirty="0" smtClean="0"/>
              <a:t>	-	It stipulates that political office-bearers </a:t>
            </a:r>
            <a:r>
              <a:rPr lang="en-US" sz="2400" b="1" dirty="0" smtClean="0"/>
              <a:t>may only </a:t>
            </a:r>
            <a:r>
              <a:rPr lang="en-US" sz="2400" dirty="0" smtClean="0"/>
              <a:t>be remunerated within the framework of the Remuneration of Public Office Bearers Act and Section 219 (4) of the Constitution.  </a:t>
            </a:r>
          </a:p>
          <a:p>
            <a:pPr marL="660400" indent="-660400">
              <a:buFontTx/>
              <a:buNone/>
            </a:pPr>
            <a:endParaRPr lang="en-US" sz="2400" dirty="0" smtClean="0"/>
          </a:p>
          <a:p>
            <a:pPr marL="660400" indent="-660400">
              <a:buFontTx/>
              <a:buNone/>
            </a:pPr>
            <a:r>
              <a:rPr lang="en-US" sz="2400" dirty="0" smtClean="0"/>
              <a:t>	-	It declares that any payment, whether in cash or kind, made </a:t>
            </a:r>
            <a:r>
              <a:rPr lang="en-US" sz="2400" b="1" dirty="0" smtClean="0"/>
              <a:t>outside </a:t>
            </a:r>
            <a:r>
              <a:rPr lang="en-US" sz="2400" dirty="0" smtClean="0"/>
              <a:t>	this framework would be regarded as an irregular expense.</a:t>
            </a:r>
          </a:p>
          <a:p>
            <a:pPr marL="660400" indent="-660400">
              <a:buFontTx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9866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152" y="97160"/>
            <a:ext cx="66864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688" indent="-39688" algn="ctr">
              <a:defRPr/>
            </a:pPr>
            <a:r>
              <a:rPr lang="en-ZA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  <a:sym typeface="Arial" pitchFamily="-112" charset="0"/>
              </a:rPr>
              <a:t>PROCESS TO DETERMINE SALARIES, BENEFITS AND ALLOWANCES FOR PUBLIC OFFICE BEARERS</a:t>
            </a:r>
            <a:endParaRPr lang="en-US" sz="2400" b="1" dirty="0" smtClean="0">
              <a:solidFill>
                <a:schemeClr val="accent1"/>
              </a:solidFill>
              <a:latin typeface="+mj-lt"/>
              <a:ea typeface="+mj-ea"/>
              <a:cs typeface="+mj-cs"/>
              <a:sym typeface="Arial" pitchFamily="-112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0" y="1412776"/>
            <a:ext cx="2514600" cy="2209800"/>
          </a:xfrm>
          <a:prstGeom prst="rightArrow">
            <a:avLst/>
          </a:prstGeom>
          <a:solidFill>
            <a:schemeClr val="accent6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omic Sans MS" pitchFamily="66" charset="0"/>
                <a:cs typeface="Estrangelo Edessa" pitchFamily="66" charset="0"/>
              </a:rPr>
              <a:t>NAT</a:t>
            </a:r>
            <a:r>
              <a:rPr kumimoji="0" lang="en-ZA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latin typeface="Comic Sans MS" pitchFamily="66" charset="0"/>
                <a:cs typeface="Estrangelo Edessa" pitchFamily="66" charset="0"/>
              </a:rPr>
              <a:t> &amp; PROV</a:t>
            </a:r>
            <a:endParaRPr kumimoji="0" lang="en-ZA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Comic Sans MS" pitchFamily="66" charset="0"/>
              <a:cs typeface="Estrangelo Edessa" pitchFamily="66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0" y="3717032"/>
            <a:ext cx="2514600" cy="2209800"/>
          </a:xfrm>
          <a:prstGeom prst="rightArrow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strangelo Edessa" pitchFamily="66" charset="0"/>
              <a:cs typeface="Estrangelo Edessa" pitchFamily="66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2339752" y="3356992"/>
            <a:ext cx="6553200" cy="685800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4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Vis-à-vis 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627784" y="1628800"/>
            <a:ext cx="1944216" cy="15548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1600" b="1" dirty="0" smtClean="0">
                <a:solidFill>
                  <a:schemeClr val="accent6"/>
                </a:solidFill>
                <a:latin typeface="Comic Sans MS" pitchFamily="66" charset="0"/>
              </a:rPr>
              <a:t>Independent Commission Promulgates Recommendation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860032" y="1628800"/>
            <a:ext cx="1828800" cy="1554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1600" b="1" dirty="0" smtClean="0">
                <a:solidFill>
                  <a:schemeClr val="accent6"/>
                </a:solidFill>
                <a:latin typeface="Comic Sans MS" pitchFamily="66" charset="0"/>
              </a:rPr>
              <a:t>President Determines through promulgation in Govt Gazette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092280" y="1666528"/>
            <a:ext cx="2057400" cy="1554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1600" b="1" dirty="0" smtClean="0">
                <a:solidFill>
                  <a:schemeClr val="accent6"/>
                </a:solidFill>
                <a:latin typeface="Comic Sans MS" pitchFamily="66" charset="0"/>
              </a:rPr>
              <a:t>Implementation</a:t>
            </a:r>
          </a:p>
        </p:txBody>
      </p:sp>
      <p:cxnSp>
        <p:nvCxnSpPr>
          <p:cNvPr id="18" name="Elbow Connector 17"/>
          <p:cNvCxnSpPr/>
          <p:nvPr/>
        </p:nvCxnSpPr>
        <p:spPr bwMode="auto">
          <a:xfrm>
            <a:off x="4419600" y="1981200"/>
            <a:ext cx="609600" cy="22860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 bwMode="auto">
          <a:xfrm>
            <a:off x="6553200" y="1981200"/>
            <a:ext cx="609600" cy="228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2627784" y="4038600"/>
            <a:ext cx="1944216" cy="16946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1600" b="1" dirty="0" smtClean="0">
                <a:solidFill>
                  <a:schemeClr val="accent6"/>
                </a:solidFill>
                <a:latin typeface="Comic Sans MS" pitchFamily="66" charset="0"/>
              </a:rPr>
              <a:t>Independent Commission Promulgates Recommendation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876800" y="4038600"/>
            <a:ext cx="1828800" cy="16946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1600" b="1" dirty="0" smtClean="0">
                <a:solidFill>
                  <a:schemeClr val="accent6"/>
                </a:solidFill>
                <a:latin typeface="Comic Sans MS" pitchFamily="66" charset="0"/>
              </a:rPr>
              <a:t>Minister issue draft followed by Final Notice in </a:t>
            </a:r>
            <a:r>
              <a:rPr lang="en-ZA" sz="1600" b="1" dirty="0" err="1" smtClean="0">
                <a:solidFill>
                  <a:schemeClr val="accent6"/>
                </a:solidFill>
                <a:latin typeface="Comic Sans MS" pitchFamily="66" charset="0"/>
              </a:rPr>
              <a:t>Govt</a:t>
            </a:r>
            <a:r>
              <a:rPr lang="en-ZA" sz="1600" b="1" dirty="0" smtClean="0">
                <a:solidFill>
                  <a:schemeClr val="accent6"/>
                </a:solidFill>
                <a:latin typeface="Comic Sans MS" pitchFamily="66" charset="0"/>
              </a:rPr>
              <a:t> Gazette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020272" y="4038600"/>
            <a:ext cx="2123728" cy="16946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just" eaLnBrk="0" hangingPunct="0"/>
            <a:r>
              <a:rPr lang="en-ZA" sz="1600" b="1" dirty="0" smtClean="0">
                <a:solidFill>
                  <a:schemeClr val="accent6"/>
                </a:solidFill>
                <a:latin typeface="Comic Sans MS" pitchFamily="66" charset="0"/>
              </a:rPr>
              <a:t>1.Council </a:t>
            </a:r>
          </a:p>
          <a:p>
            <a:pPr marL="342900" indent="-342900" algn="just" eaLnBrk="0" hangingPunct="0"/>
            <a:r>
              <a:rPr lang="en-ZA" sz="1600" b="1" dirty="0" smtClean="0">
                <a:solidFill>
                  <a:schemeClr val="accent6"/>
                </a:solidFill>
                <a:latin typeface="Comic Sans MS" pitchFamily="66" charset="0"/>
              </a:rPr>
              <a:t>2.MEC Concurrency</a:t>
            </a:r>
          </a:p>
          <a:p>
            <a:pPr marL="342900" indent="-342900" algn="just" eaLnBrk="0" hangingPunct="0"/>
            <a:r>
              <a:rPr lang="en-ZA" sz="1600" b="1" dirty="0" smtClean="0">
                <a:solidFill>
                  <a:schemeClr val="accent6"/>
                </a:solidFill>
                <a:latin typeface="Comic Sans MS" pitchFamily="66" charset="0"/>
              </a:rPr>
              <a:t>3. Implementation </a:t>
            </a:r>
          </a:p>
        </p:txBody>
      </p:sp>
      <p:cxnSp>
        <p:nvCxnSpPr>
          <p:cNvPr id="25" name="Elbow Connector 24"/>
          <p:cNvCxnSpPr/>
          <p:nvPr/>
        </p:nvCxnSpPr>
        <p:spPr bwMode="auto">
          <a:xfrm>
            <a:off x="4419600" y="4495800"/>
            <a:ext cx="609600" cy="228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Elbow Connector 25"/>
          <p:cNvCxnSpPr/>
          <p:nvPr/>
        </p:nvCxnSpPr>
        <p:spPr bwMode="auto">
          <a:xfrm>
            <a:off x="6553200" y="4495800"/>
            <a:ext cx="609600" cy="228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ZA" sz="2400" dirty="0" smtClean="0">
                <a:solidFill>
                  <a:schemeClr val="bg1"/>
                </a:solidFill>
              </a:rPr>
              <a:t>Process for determination of salaries, benefits and allowances of Councillors </a:t>
            </a:r>
            <a:r>
              <a:rPr lang="en-ZA" sz="2400" b="1" dirty="0" smtClean="0">
                <a:solidFill>
                  <a:schemeClr val="bg1"/>
                </a:solidFill>
              </a:rPr>
              <a:t>curiously differs</a:t>
            </a:r>
            <a:r>
              <a:rPr lang="en-ZA" sz="2400" dirty="0" smtClean="0">
                <a:solidFill>
                  <a:schemeClr val="bg1"/>
                </a:solidFill>
              </a:rPr>
              <a:t> from other public office bearers. </a:t>
            </a:r>
          </a:p>
        </p:txBody>
      </p:sp>
      <p:cxnSp>
        <p:nvCxnSpPr>
          <p:cNvPr id="29" name="Elbow Connector 28"/>
          <p:cNvCxnSpPr/>
          <p:nvPr/>
        </p:nvCxnSpPr>
        <p:spPr bwMode="auto">
          <a:xfrm>
            <a:off x="4419600" y="4495800"/>
            <a:ext cx="609600" cy="228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Elbow Connector 29"/>
          <p:cNvCxnSpPr/>
          <p:nvPr/>
        </p:nvCxnSpPr>
        <p:spPr bwMode="auto">
          <a:xfrm>
            <a:off x="6629400" y="4495800"/>
            <a:ext cx="462880" cy="22934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67544" y="4437112"/>
            <a:ext cx="1301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LOCAL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479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14" grpId="0" animBg="1"/>
      <p:bldP spid="15" grpId="0" animBg="1"/>
      <p:bldP spid="16" grpId="0" animBg="1"/>
      <p:bldP spid="22" grpId="0" animBg="1"/>
      <p:bldP spid="23" grpId="0" animBg="1"/>
      <p:bldP spid="24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 smtClean="0"/>
              <a:t>KEY COMPONENTS OF THE </a:t>
            </a:r>
            <a:br>
              <a:rPr lang="en-GB" sz="2800" dirty="0" smtClean="0"/>
            </a:br>
            <a:r>
              <a:rPr lang="en-GB" sz="2800" dirty="0" smtClean="0"/>
              <a:t>     UPPER LIMITS NOTICE</a:t>
            </a:r>
            <a:br>
              <a:rPr lang="en-GB" sz="2800" dirty="0" smtClean="0"/>
            </a:br>
            <a:r>
              <a:rPr lang="en-GB" sz="2800" dirty="0" smtClean="0"/>
              <a:t>15 Dec 2017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5910" y="1184856"/>
            <a:ext cx="9028090" cy="5241702"/>
          </a:xfrm>
        </p:spPr>
        <p:txBody>
          <a:bodyPr>
            <a:normAutofit lnSpcReduction="10000"/>
          </a:bodyPr>
          <a:lstStyle/>
          <a:p>
            <a:pPr marL="39688" indent="0">
              <a:buNone/>
            </a:pPr>
            <a:r>
              <a:rPr lang="en-US" sz="2400" b="1" dirty="0" smtClean="0"/>
              <a:t>Upper </a:t>
            </a:r>
            <a:r>
              <a:rPr lang="en-US" sz="2400" b="1" dirty="0"/>
              <a:t>Limits </a:t>
            </a:r>
            <a:r>
              <a:rPr lang="en-US" sz="2400" dirty="0" smtClean="0"/>
              <a:t>published on 15 Dec 2017 </a:t>
            </a:r>
            <a:r>
              <a:rPr lang="en-US" sz="2400" dirty="0"/>
              <a:t>deals </a:t>
            </a:r>
            <a:r>
              <a:rPr lang="en-US" sz="2400" dirty="0" smtClean="0"/>
              <a:t>with:-</a:t>
            </a:r>
            <a:endParaRPr lang="en-ZA" sz="2400" dirty="0"/>
          </a:p>
          <a:p>
            <a:pPr lvl="0"/>
            <a:r>
              <a:rPr lang="en-US" sz="2400" b="1" u="sng" dirty="0"/>
              <a:t>Grading of municipalities</a:t>
            </a:r>
            <a:r>
              <a:rPr lang="en-US" sz="2400" dirty="0"/>
              <a:t> for </a:t>
            </a:r>
            <a:r>
              <a:rPr lang="en-US" sz="2400" dirty="0" smtClean="0"/>
              <a:t>purpose </a:t>
            </a:r>
            <a:r>
              <a:rPr lang="en-US" sz="2400" dirty="0"/>
              <a:t>of </a:t>
            </a:r>
            <a:r>
              <a:rPr lang="en-US" sz="2400" dirty="0" smtClean="0"/>
              <a:t>remuneration </a:t>
            </a:r>
            <a:r>
              <a:rPr lang="en-US" sz="2400" dirty="0"/>
              <a:t>scales;</a:t>
            </a:r>
            <a:endParaRPr lang="en-ZA" sz="2400" dirty="0"/>
          </a:p>
          <a:p>
            <a:pPr lvl="0"/>
            <a:r>
              <a:rPr lang="en-US" sz="2400" dirty="0"/>
              <a:t>Upper Limits of </a:t>
            </a:r>
            <a:r>
              <a:rPr lang="en-US" sz="2400" b="1" u="sng" dirty="0"/>
              <a:t>total remuneration packages of full-time and part-time</a:t>
            </a:r>
            <a:r>
              <a:rPr lang="en-US" sz="2400" dirty="0"/>
              <a:t> </a:t>
            </a:r>
            <a:r>
              <a:rPr lang="en-US" sz="2400" dirty="0" err="1"/>
              <a:t>councillors</a:t>
            </a:r>
            <a:r>
              <a:rPr lang="en-US" sz="2400" dirty="0"/>
              <a:t>;</a:t>
            </a:r>
            <a:endParaRPr lang="en-ZA" sz="2400" dirty="0"/>
          </a:p>
          <a:p>
            <a:pPr lvl="0"/>
            <a:r>
              <a:rPr lang="en-US" sz="2400" dirty="0" smtClean="0"/>
              <a:t>Upper </a:t>
            </a:r>
            <a:r>
              <a:rPr lang="en-US" sz="2400" dirty="0"/>
              <a:t>limits of </a:t>
            </a:r>
            <a:r>
              <a:rPr lang="en-US" sz="2400" b="1" u="sng" dirty="0"/>
              <a:t>remuneration or allowances in respect of appointed </a:t>
            </a:r>
            <a:r>
              <a:rPr lang="en-US" sz="2400" b="1" u="sng" dirty="0" err="1"/>
              <a:t>councillors</a:t>
            </a:r>
            <a:r>
              <a:rPr lang="en-US" sz="2400" dirty="0"/>
              <a:t> (district </a:t>
            </a:r>
            <a:r>
              <a:rPr lang="en-US" sz="2400" dirty="0" err="1"/>
              <a:t>councillors</a:t>
            </a:r>
            <a:r>
              <a:rPr lang="en-US" sz="2400" dirty="0"/>
              <a:t>);</a:t>
            </a:r>
            <a:endParaRPr lang="en-ZA" sz="2400" dirty="0"/>
          </a:p>
          <a:p>
            <a:pPr lvl="0"/>
            <a:r>
              <a:rPr lang="en-US" sz="2400" dirty="0"/>
              <a:t>Upper limits of </a:t>
            </a:r>
            <a:r>
              <a:rPr lang="en-US" sz="2400" b="1" u="sng" dirty="0"/>
              <a:t>cellphone allowances</a:t>
            </a:r>
            <a:r>
              <a:rPr lang="en-US" sz="2400" dirty="0"/>
              <a:t>; </a:t>
            </a:r>
            <a:endParaRPr lang="en-ZA" sz="2400" dirty="0"/>
          </a:p>
          <a:p>
            <a:pPr lvl="0"/>
            <a:r>
              <a:rPr lang="en-US" sz="2400" dirty="0"/>
              <a:t>Upper Limits of </a:t>
            </a:r>
            <a:r>
              <a:rPr lang="en-US" sz="2400" b="1" u="sng" dirty="0"/>
              <a:t>pension fund </a:t>
            </a:r>
            <a:r>
              <a:rPr lang="en-US" sz="2400" b="1" u="sng" dirty="0" smtClean="0"/>
              <a:t>and </a:t>
            </a:r>
            <a:r>
              <a:rPr lang="en-US" sz="2400" b="1" u="sng" dirty="0"/>
              <a:t>medical aid </a:t>
            </a:r>
            <a:r>
              <a:rPr lang="en-US" sz="2400" b="1" u="sng" dirty="0" smtClean="0"/>
              <a:t>benefits</a:t>
            </a:r>
            <a:r>
              <a:rPr lang="en-US" sz="2400" dirty="0" smtClean="0"/>
              <a:t>;</a:t>
            </a:r>
          </a:p>
          <a:p>
            <a:pPr lvl="0"/>
            <a:r>
              <a:rPr lang="en-US" sz="2400" b="1" u="sng" dirty="0" smtClean="0"/>
              <a:t>Sitting allowances </a:t>
            </a:r>
            <a:r>
              <a:rPr lang="en-US" sz="2400" dirty="0" smtClean="0"/>
              <a:t>for SALGA NEC/PEC members; </a:t>
            </a:r>
            <a:endParaRPr lang="en-ZA" sz="2400" dirty="0"/>
          </a:p>
          <a:p>
            <a:pPr lvl="0"/>
            <a:r>
              <a:rPr lang="en-US" sz="2400" b="1" u="sng" dirty="0" smtClean="0"/>
              <a:t>Tools of Trade:</a:t>
            </a:r>
            <a:r>
              <a:rPr lang="en-US" sz="2400" dirty="0" smtClean="0"/>
              <a:t> set of tools of trade for </a:t>
            </a:r>
            <a:r>
              <a:rPr lang="en-US" sz="2400" dirty="0" err="1" smtClean="0"/>
              <a:t>councillors</a:t>
            </a:r>
            <a:r>
              <a:rPr lang="en-US" sz="2400" dirty="0" smtClean="0"/>
              <a:t>; </a:t>
            </a:r>
          </a:p>
          <a:p>
            <a:pPr lvl="0"/>
            <a:r>
              <a:rPr lang="en-US" sz="2400" b="1" u="sng" dirty="0" smtClean="0"/>
              <a:t>Risk Benefits: </a:t>
            </a:r>
            <a:r>
              <a:rPr lang="en-US" sz="2400" dirty="0" smtClean="0"/>
              <a:t>risk insurance extended to </a:t>
            </a:r>
            <a:r>
              <a:rPr lang="en-US" sz="2400" dirty="0" err="1" smtClean="0"/>
              <a:t>councillors</a:t>
            </a:r>
            <a:r>
              <a:rPr lang="en-US" sz="2400" dirty="0" smtClean="0"/>
              <a:t>; and</a:t>
            </a:r>
          </a:p>
          <a:p>
            <a:pPr lvl="0"/>
            <a:r>
              <a:rPr lang="en-US" sz="2400" b="1" dirty="0" smtClean="0"/>
              <a:t>Capacity Building</a:t>
            </a:r>
            <a:r>
              <a:rPr lang="en-US" sz="2400" dirty="0" smtClean="0"/>
              <a:t> initiatives.</a:t>
            </a:r>
            <a:endParaRPr lang="en-ZA" sz="2400" b="1" u="sng" dirty="0"/>
          </a:p>
          <a:p>
            <a:pPr algn="just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algn="just">
              <a:lnSpc>
                <a:spcPct val="80000"/>
              </a:lnSpc>
              <a:buFontTx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35425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99" y="224072"/>
            <a:ext cx="691810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688" indent="-39688" eaLnBrk="0" hangingPunct="0">
              <a:defRPr/>
            </a:pPr>
            <a:r>
              <a:rPr lang="en-ZA" sz="3200" b="1" dirty="0" smtClean="0">
                <a:latin typeface="+mj-lt"/>
                <a:ea typeface="+mj-ea"/>
                <a:cs typeface="+mj-cs"/>
                <a:sym typeface="Arial" pitchFamily="-112" charset="0"/>
              </a:rPr>
              <a:t>IMPLEMENTATION:GRADING</a:t>
            </a:r>
            <a:endParaRPr lang="en-US" sz="3200" b="1" dirty="0">
              <a:latin typeface="+mj-lt"/>
              <a:ea typeface="+mj-ea"/>
              <a:cs typeface="+mj-cs"/>
              <a:sym typeface="Arial" pitchFamily="-112" charset="0"/>
            </a:endParaRP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1403648" y="3140968"/>
            <a:ext cx="6553200" cy="685800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ZA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APPLICATION</a:t>
            </a:r>
            <a:endParaRPr kumimoji="0" lang="en-ZA" sz="24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7544" y="1556792"/>
            <a:ext cx="1900808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Number of Total Population in Area?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635896" y="1556792"/>
            <a:ext cx="2088232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Municipal Income for previous financial year?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804248" y="1556792"/>
            <a:ext cx="18288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GRADE of Municipality </a:t>
            </a:r>
          </a:p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(1 – 6)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69134" y="3915679"/>
            <a:ext cx="1900808" cy="223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Population figures Community Survey 2016</a:t>
            </a:r>
          </a:p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= </a:t>
            </a:r>
          </a:p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points</a:t>
            </a:r>
          </a:p>
          <a:p>
            <a:pPr algn="ctr" eaLnBrk="0" hangingPunct="0"/>
            <a:endParaRPr lang="en-ZA" sz="2000" b="1" dirty="0" smtClean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671900" y="3952393"/>
            <a:ext cx="2016224" cy="223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Income 16/17 financial statements </a:t>
            </a:r>
          </a:p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=</a:t>
            </a:r>
          </a:p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points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804248" y="4077072"/>
            <a:ext cx="1828800" cy="14436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ZA" sz="2000" b="1" dirty="0" smtClean="0">
                <a:solidFill>
                  <a:schemeClr val="accent6"/>
                </a:solidFill>
                <a:latin typeface="Comic Sans MS" pitchFamily="66" charset="0"/>
              </a:rPr>
              <a:t>Grade</a:t>
            </a:r>
          </a:p>
        </p:txBody>
      </p:sp>
      <p:cxnSp>
        <p:nvCxnSpPr>
          <p:cNvPr id="25" name="Elbow Connector 24"/>
          <p:cNvCxnSpPr/>
          <p:nvPr/>
        </p:nvCxnSpPr>
        <p:spPr bwMode="auto">
          <a:xfrm>
            <a:off x="4419600" y="4495800"/>
            <a:ext cx="609600" cy="228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Elbow Connector 25"/>
          <p:cNvCxnSpPr/>
          <p:nvPr/>
        </p:nvCxnSpPr>
        <p:spPr bwMode="auto">
          <a:xfrm>
            <a:off x="6553200" y="4495800"/>
            <a:ext cx="609600" cy="228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Plus 19"/>
          <p:cNvSpPr/>
          <p:nvPr/>
        </p:nvSpPr>
        <p:spPr>
          <a:xfrm>
            <a:off x="2555776" y="1772816"/>
            <a:ext cx="914400" cy="9144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qual 27"/>
          <p:cNvSpPr/>
          <p:nvPr/>
        </p:nvSpPr>
        <p:spPr>
          <a:xfrm>
            <a:off x="5796136" y="1772816"/>
            <a:ext cx="914400" cy="9144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Equal 30"/>
          <p:cNvSpPr/>
          <p:nvPr/>
        </p:nvSpPr>
        <p:spPr>
          <a:xfrm>
            <a:off x="5796136" y="4293096"/>
            <a:ext cx="914400" cy="9144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Plus 31"/>
          <p:cNvSpPr/>
          <p:nvPr/>
        </p:nvSpPr>
        <p:spPr>
          <a:xfrm>
            <a:off x="2627784" y="4293096"/>
            <a:ext cx="914400" cy="9144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0" y="6147927"/>
            <a:ext cx="9144000" cy="692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indent="-609600">
              <a:buNone/>
            </a:pPr>
            <a:r>
              <a:rPr lang="en-US" sz="2200" b="1" dirty="0" smtClean="0">
                <a:solidFill>
                  <a:schemeClr val="accent6"/>
                </a:solidFill>
              </a:rPr>
              <a:t>NOTE: Grading for </a:t>
            </a:r>
            <a:r>
              <a:rPr lang="en-US" sz="2200" b="1" dirty="0" err="1" smtClean="0">
                <a:solidFill>
                  <a:schemeClr val="accent6"/>
                </a:solidFill>
              </a:rPr>
              <a:t>Councillor</a:t>
            </a:r>
            <a:r>
              <a:rPr lang="en-US" sz="2200" b="1" dirty="0" smtClean="0">
                <a:solidFill>
                  <a:schemeClr val="accent6"/>
                </a:solidFill>
              </a:rPr>
              <a:t> Remuneration NOT the same as</a:t>
            </a:r>
          </a:p>
          <a:p>
            <a:pPr marL="609600" indent="-60960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 </a:t>
            </a:r>
            <a:r>
              <a:rPr lang="en-US" sz="2200" b="1" dirty="0" smtClean="0">
                <a:solidFill>
                  <a:schemeClr val="accent6"/>
                </a:solidFill>
              </a:rPr>
              <a:t>           Grading for Municipal Employees’ Remuneration </a:t>
            </a:r>
            <a:r>
              <a:rPr lang="en-US" sz="2200" dirty="0" smtClean="0">
                <a:solidFill>
                  <a:schemeClr val="accent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80358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2" grpId="0" animBg="1"/>
      <p:bldP spid="23" grpId="0" animBg="1"/>
      <p:bldP spid="24" grpId="0" animBg="1"/>
      <p:bldP spid="20" grpId="0" animBg="1"/>
      <p:bldP spid="28" grpId="0" animBg="1"/>
      <p:bldP spid="31" grpId="0" animBg="1"/>
      <p:bldP spid="32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Gazette No. 41335 of 15 December 2017</a:t>
            </a:r>
            <a:endParaRPr lang="en-US" alt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</p:nvPr>
        </p:nvGraphicFramePr>
        <p:xfrm>
          <a:off x="0" y="1412875"/>
          <a:ext cx="9020175" cy="525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368300" y="1334293"/>
            <a:ext cx="8294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upper limits of the annual total remuneration package of a full–time councillor for 2017/18 financial year are as follows:</a:t>
            </a:r>
          </a:p>
        </p:txBody>
      </p:sp>
      <p:pic>
        <p:nvPicPr>
          <p:cNvPr id="23557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38" y="1980406"/>
            <a:ext cx="8293100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300" y="5471319"/>
            <a:ext cx="829468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150646"/>
            <a:ext cx="6400800" cy="794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>TOTAL REMUNERATION PACKAGE</a:t>
            </a:r>
          </a:p>
        </p:txBody>
      </p:sp>
    </p:spTree>
    <p:extLst>
      <p:ext uri="{BB962C8B-B14F-4D97-AF65-F5344CB8AC3E}">
        <p14:creationId xmlns:p14="http://schemas.microsoft.com/office/powerpoint/2010/main" xmlns="" val="1126279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EC INDUCTION NOV '16" id="{897B8E17-D883-4E24-B5F4-29AC7A825D79}" vid="{497B8318-C2E9-45B7-AC0E-EF9255C0DA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PEC INDUCTION NOV '16</Template>
  <TotalTime>9930</TotalTime>
  <Words>888</Words>
  <Application>Microsoft Office PowerPoint</Application>
  <PresentationFormat>On-screen Show (4:3)</PresentationFormat>
  <Paragraphs>141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Theme</vt:lpstr>
      <vt:lpstr> COUNCILLOR REMUNERATION, BENEFITS AND ALLOWANCES  3 OCTOBER 2018</vt:lpstr>
      <vt:lpstr>Presentation  Outline</vt:lpstr>
      <vt:lpstr>Introduction</vt:lpstr>
      <vt:lpstr> Legislative Framework</vt:lpstr>
      <vt:lpstr>   Legislative Framework</vt:lpstr>
      <vt:lpstr>Slide 6</vt:lpstr>
      <vt:lpstr>KEY COMPONENTS OF THE       UPPER LIMITS NOTICE 15 Dec 2017</vt:lpstr>
      <vt:lpstr>Slide 8</vt:lpstr>
      <vt:lpstr>Government Gazette No. 41335 of 15 December 2017</vt:lpstr>
      <vt:lpstr>Government Gazette No. 41335 of 15 December 2017</vt:lpstr>
      <vt:lpstr>Slide 11</vt:lpstr>
      <vt:lpstr>Slide 12</vt:lpstr>
      <vt:lpstr>        Pension Fund for Councillors</vt:lpstr>
      <vt:lpstr>        Medical Aid for Councillors</vt:lpstr>
      <vt:lpstr>        SALGA Recommendations</vt:lpstr>
      <vt:lpstr>                     THANK YOU  CONTACT DETAILS:- LANCE JOEL 012 3698000 0829083335 ljoel@salga.org.za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SALGA PEC INDUCTION    NOVEMBER 2016</dc:title>
  <dc:creator>Lance Joel</dc:creator>
  <cp:lastModifiedBy>PUMZA</cp:lastModifiedBy>
  <cp:revision>194</cp:revision>
  <cp:lastPrinted>2017-02-08T08:25:12Z</cp:lastPrinted>
  <dcterms:created xsi:type="dcterms:W3CDTF">2016-11-01T07:37:18Z</dcterms:created>
  <dcterms:modified xsi:type="dcterms:W3CDTF">2018-10-09T07:37:05Z</dcterms:modified>
</cp:coreProperties>
</file>