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slideLayouts/slideLayout102.xml" ContentType="application/vnd.openxmlformats-officedocument.presentationml.slideLayout+xml"/>
  <Override PartName="/ppt/tags/tag178.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slideLayouts/slideLayout87.xml" ContentType="application/vnd.openxmlformats-officedocument.presentationml.slideLayout+xml"/>
  <Override PartName="/ppt/tags/tag134.xml" ContentType="application/vnd.openxmlformats-officedocument.presentationml.tags+xml"/>
  <Override PartName="/ppt/tags/tag181.xml" ContentType="application/vnd.openxmlformats-officedocument.presentationml.tags+xml"/>
  <Override PartName="/ppt/theme/theme10.xml" ContentType="application/vnd.openxmlformats-officedocument.them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tags/tag257.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65.xml" ContentType="application/vnd.openxmlformats-officedocument.presentationml.slideLayout+xml"/>
  <Override PartName="/ppt/tags/tag79.xml" ContentType="application/vnd.openxmlformats-officedocument.presentationml.tags+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slideLayouts/slideLayout137.xml" ContentType="application/vnd.openxmlformats-officedocument.presentationml.slideLayout+xml"/>
  <Override PartName="/ppt/tags/tag229.xml" ContentType="application/vnd.openxmlformats-officedocument.presentationml.tags+xml"/>
  <Override PartName="/ppt/tags/tag276.xml" ContentType="application/vnd.openxmlformats-officedocument.presentationml.tag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Layouts/slideLayout140.xml" ContentType="application/vnd.openxmlformats-officedocument.presentationml.slideLayout+xml"/>
  <Override PartName="/ppt/tags/tag232.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Layouts/slideLayout78.xml" ContentType="application/vnd.openxmlformats-officedocument.presentationml.slideLayout+xml"/>
  <Override PartName="/ppt/tags/tag125.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slideLayouts/slideLayout109.xml" ContentType="application/vnd.openxmlformats-officedocument.presentationml.slideLayout+xml"/>
  <Override PartName="/ppt/tags/tag150.xml" ContentType="application/vnd.openxmlformats-officedocument.presentationml.tags+xml"/>
  <Override PartName="/ppt/slideLayouts/slideLayout156.xml" ContentType="application/vnd.openxmlformats-officedocument.presentationml.slideLayout+xml"/>
  <Override PartName="/ppt/tags/tag248.xml" ContentType="application/vnd.openxmlformats-officedocument.presentationml.tags+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heme/theme9.xml" ContentType="application/vnd.openxmlformats-officedocument.theme+xml"/>
  <Override PartName="/ppt/notesSlides/notesSlide6.xml" ContentType="application/vnd.openxmlformats-officedocument.presentationml.notesSlide+xml"/>
  <Override PartName="/ppt/tags/tag133.xml" ContentType="application/vnd.openxmlformats-officedocument.presentationml.tags+xml"/>
  <Override PartName="/ppt/slideLayouts/slideLayout97.xml" ContentType="application/vnd.openxmlformats-officedocument.presentationml.slideLayout+xml"/>
  <Override PartName="/ppt/tags/tag144.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tags/tag191.xml" ContentType="application/vnd.openxmlformats-officedocument.presentationml.tags+xml"/>
  <Override PartName="/ppt/tags/tag278.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122.xml" ContentType="application/vnd.openxmlformats-officedocument.presentationml.tags+xml"/>
  <Override PartName="/ppt/slideLayouts/slideLayout128.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tags/tag89.xml" ContentType="application/vnd.openxmlformats-officedocument.presentationml.tags+xml"/>
  <Override PartName="/ppt/slideLayouts/slideLayout75.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245.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tags/tag234.xml" ContentType="application/vnd.openxmlformats-officedocument.presentationml.tags+xml"/>
  <Override PartName="/ppt/slideLayouts/slideLayout153.xml" ContentType="application/vnd.openxmlformats-officedocument.presentationml.slideLayout+xml"/>
  <Override PartName="/ppt/tags/tag281.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131.xml" ContentType="application/vnd.openxmlformats-officedocument.presentationml.slideLayout+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Default Extension="bin" ContentType="application/vnd.openxmlformats-officedocument.oleObject"/>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slideLayouts/slideLayout147.xml" ContentType="application/vnd.openxmlformats-officedocument.presentationml.slideLayout+xml"/>
  <Override PartName="/ppt/tags/tag239.xml" ContentType="application/vnd.openxmlformats-officedocument.presentationml.tags+xml"/>
  <Override PartName="/ppt/tags/tag275.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tags/tag130.xml" ContentType="application/vnd.openxmlformats-officedocument.presentationml.tags+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tags/tag206.xml" ContentType="application/vnd.openxmlformats-officedocument.presentationml.tags+xml"/>
  <Override PartName="/ppt/slideLayouts/slideLayout161.xml" ContentType="application/vnd.openxmlformats-officedocument.presentationml.slideLayout+xml"/>
  <Override PartName="/ppt/tags/tag253.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61.xml" ContentType="application/vnd.openxmlformats-officedocument.presentationml.slideLayout+xml"/>
  <Override PartName="/ppt/tags/tag75.xml" ContentType="application/vnd.openxmlformats-officedocument.presentationml.tags+xml"/>
  <Override PartName="/ppt/slideLayouts/slideLayout103.xml" ContentType="application/vnd.openxmlformats-officedocument.presentationml.slideLayout+xml"/>
  <Override PartName="/ppt/tags/tag179.xml" ContentType="application/vnd.openxmlformats-officedocument.presentationml.tags+xml"/>
  <Override PartName="/ppt/tags/tag231.xml" ContentType="application/vnd.openxmlformats-officedocument.presentationml.tags+xml"/>
  <Override PartName="/ppt/slideLayouts/slideLayout150.xml" ContentType="application/vnd.openxmlformats-officedocument.presentationml.slideLayout+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slideMasters/slideMaster9.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Layouts/slideLayout99.xml" ContentType="application/vnd.openxmlformats-officedocument.presentationml.slideLayout+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slideLayouts/slideLayout88.xml" ContentType="application/vnd.openxmlformats-officedocument.presentationml.slideLayout+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slideLayouts/slideLayout108.xml" ContentType="application/vnd.openxmlformats-officedocument.presentationml.slideLayout+xml"/>
  <Override PartName="/ppt/tags/tag236.xml" ContentType="application/vnd.openxmlformats-officedocument.presentationml.tags+xml"/>
  <Override PartName="/ppt/slideLayouts/slideLayout155.xml" ContentType="application/vnd.openxmlformats-officedocument.presentationml.slideLayout+xml"/>
  <Override PartName="/ppt/tags/tag283.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tags/tag225.xml" ContentType="application/vnd.openxmlformats-officedocument.presentationml.tags+xml"/>
  <Override PartName="/ppt/slideLayouts/slideLayout144.xml" ContentType="application/vnd.openxmlformats-officedocument.presentationml.slideLayout+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slideLayouts/slideLayout111.xml" ContentType="application/vnd.openxmlformats-officedocument.presentationml.slideLayout+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Layouts/slideLayout100.xml" ContentType="application/vnd.openxmlformats-officedocument.presentationml.slideLayout+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heme/theme8.xml" ContentType="application/vnd.openxmlformats-officedocument.theme+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277.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tags/tag132.xml" ContentType="application/vnd.openxmlformats-officedocument.presentationml.tags+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tags/tag208.xml" ContentType="application/vnd.openxmlformats-officedocument.presentationml.tags+xml"/>
  <Override PartName="/ppt/slideLayouts/slideLayout163.xml" ContentType="application/vnd.openxmlformats-officedocument.presentationml.slideLayout+xml"/>
  <Override PartName="/ppt/tags/tag255.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Layouts/slideLayout105.xml" ContentType="application/vnd.openxmlformats-officedocument.presentationml.slideLayout+xml"/>
  <Override PartName="/ppt/tags/tag233.xml" ContentType="application/vnd.openxmlformats-officedocument.presentationml.tags+xml"/>
  <Override PartName="/ppt/slideLayouts/slideLayout152.xml" ContentType="application/vnd.openxmlformats-officedocument.presentationml.slideLayout+xml"/>
  <Override PartName="/ppt/tags/tag244.xml" ContentType="application/vnd.openxmlformats-officedocument.presentationml.tags+xml"/>
  <Override PartName="/ppt/tags/tag280.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slideLayouts/slideLayout141.xml" ContentType="application/vnd.openxmlformats-officedocument.presentationml.slideLayout+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slideLayouts/slideLayout130.xml" ContentType="application/vnd.openxmlformats-officedocument.presentationml.slideLayout+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Layouts/slideLayout168.xml" ContentType="application/vnd.openxmlformats-officedocument.presentationml.slideLayout+xml"/>
  <Override PartName="/ppt/tags/tag249.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slideLayouts/slideLayout82.xml" ContentType="application/vnd.openxmlformats-officedocument.presentationml.slideLayout+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slideLayouts/slideLayout160.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129.xml" ContentType="application/vnd.openxmlformats-officedocument.presentationml.slideLayout+xml"/>
  <Override PartName="/ppt/tags/tag101.xml" ContentType="application/vnd.openxmlformats-officedocument.presentationml.tag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246.xml" ContentType="application/vnd.openxmlformats-officedocument.presentationml.tags+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heme/theme7.xml" ContentType="application/vnd.openxmlformats-officedocument.theme+xml"/>
  <Override PartName="/ppt/tags/tag142.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slideLayouts/slideLayout126.xml" ContentType="application/vnd.openxmlformats-officedocument.presentationml.slideLayout+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slideLayouts/slideLayout89.xml" ContentType="application/vnd.openxmlformats-officedocument.presentationml.slideLayout+xml"/>
  <Override PartName="/ppt/tags/tag136.xml" ContentType="application/vnd.openxmlformats-officedocument.presentationml.tags+xml"/>
  <Override PartName="/ppt/tags/tag183.xml" ContentType="application/vnd.openxmlformats-officedocument.presentationml.tags+xml"/>
  <Override PartName="/ppt/theme/theme12.xml" ContentType="application/vnd.openxmlformats-officedocument.them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heme/theme4.xml" ContentType="application/vnd.openxmlformats-officedocument.theme+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slideLayouts/slideLayout92.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tags/tag19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54" r:id="rId2"/>
    <p:sldMasterId id="2147483666" r:id="rId3"/>
    <p:sldMasterId id="2147483678" r:id="rId4"/>
    <p:sldMasterId id="2147483680" r:id="rId5"/>
    <p:sldMasterId id="2147483710" r:id="rId6"/>
    <p:sldMasterId id="2147483737" r:id="rId7"/>
    <p:sldMasterId id="2147483764" r:id="rId8"/>
    <p:sldMasterId id="2147483791" r:id="rId9"/>
    <p:sldMasterId id="2147483817" r:id="rId10"/>
  </p:sldMasterIdLst>
  <p:notesMasterIdLst>
    <p:notesMasterId r:id="rId62"/>
  </p:notesMasterIdLst>
  <p:handoutMasterIdLst>
    <p:handoutMasterId r:id="rId63"/>
  </p:handoutMasterIdLst>
  <p:sldIdLst>
    <p:sldId id="505" r:id="rId11"/>
    <p:sldId id="425" r:id="rId12"/>
    <p:sldId id="426" r:id="rId13"/>
    <p:sldId id="302" r:id="rId14"/>
    <p:sldId id="498" r:id="rId15"/>
    <p:sldId id="427" r:id="rId16"/>
    <p:sldId id="428" r:id="rId17"/>
    <p:sldId id="430" r:id="rId18"/>
    <p:sldId id="576" r:id="rId19"/>
    <p:sldId id="577" r:id="rId20"/>
    <p:sldId id="578" r:id="rId21"/>
    <p:sldId id="579" r:id="rId22"/>
    <p:sldId id="580" r:id="rId23"/>
    <p:sldId id="513" r:id="rId24"/>
    <p:sldId id="558" r:id="rId25"/>
    <p:sldId id="515" r:id="rId26"/>
    <p:sldId id="517" r:id="rId27"/>
    <p:sldId id="437" r:id="rId28"/>
    <p:sldId id="565" r:id="rId29"/>
    <p:sldId id="566" r:id="rId30"/>
    <p:sldId id="567" r:id="rId31"/>
    <p:sldId id="568" r:id="rId32"/>
    <p:sldId id="569" r:id="rId33"/>
    <p:sldId id="570" r:id="rId34"/>
    <p:sldId id="571" r:id="rId35"/>
    <p:sldId id="572" r:id="rId36"/>
    <p:sldId id="573" r:id="rId37"/>
    <p:sldId id="574" r:id="rId38"/>
    <p:sldId id="575" r:id="rId39"/>
    <p:sldId id="438"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460" r:id="rId56"/>
    <p:sldId id="560" r:id="rId57"/>
    <p:sldId id="562" r:id="rId58"/>
    <p:sldId id="563" r:id="rId59"/>
    <p:sldId id="564" r:id="rId60"/>
    <p:sldId id="556" r:id="rId6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ziz Hardien" initials="A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998F86"/>
    <a:srgbClr val="F3F2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8" autoAdjust="0"/>
    <p:restoredTop sz="86736" autoAdjust="0"/>
  </p:normalViewPr>
  <p:slideViewPr>
    <p:cSldViewPr snapToGrid="0" snapToObjects="1">
      <p:cViewPr>
        <p:scale>
          <a:sx n="66" d="100"/>
          <a:sy n="66" d="100"/>
        </p:scale>
        <p:origin x="-2934" y="-846"/>
      </p:cViewPr>
      <p:guideLst>
        <p:guide orient="horz" pos="2160"/>
        <p:guide pos="2880"/>
      </p:guideLst>
    </p:cSldViewPr>
  </p:slideViewPr>
  <p:outlineViewPr>
    <p:cViewPr>
      <p:scale>
        <a:sx n="33" d="100"/>
        <a:sy n="33" d="100"/>
      </p:scale>
      <p:origin x="54" y="55848"/>
    </p:cViewPr>
  </p:outlineViewPr>
  <p:notesTextViewPr>
    <p:cViewPr>
      <p:scale>
        <a:sx n="100" d="100"/>
        <a:sy n="100" d="100"/>
      </p:scale>
      <p:origin x="0" y="0"/>
    </p:cViewPr>
  </p:notesTextViewPr>
  <p:sorterViewPr>
    <p:cViewPr>
      <p:scale>
        <a:sx n="100" d="100"/>
        <a:sy n="100" d="100"/>
      </p:scale>
      <p:origin x="0" y="12108"/>
    </p:cViewPr>
  </p:sorterViewPr>
  <p:notesViewPr>
    <p:cSldViewPr snapToGrid="0" snapToObjects="1">
      <p:cViewPr varScale="1">
        <p:scale>
          <a:sx n="64" d="100"/>
          <a:sy n="64" d="100"/>
        </p:scale>
        <p:origin x="-3444" y="-114"/>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2945659" cy="496333"/>
          </a:xfrm>
          <a:prstGeom prst="rect">
            <a:avLst/>
          </a:prstGeom>
        </p:spPr>
        <p:txBody>
          <a:bodyPr vert="horz" lIns="90407" tIns="45203" rIns="90407" bIns="45203" rtlCol="0"/>
          <a:lstStyle>
            <a:lvl1pPr algn="l">
              <a:defRPr sz="1200"/>
            </a:lvl1pPr>
          </a:lstStyle>
          <a:p>
            <a:endParaRPr lang="en-ZA"/>
          </a:p>
        </p:txBody>
      </p:sp>
      <p:sp>
        <p:nvSpPr>
          <p:cNvPr id="3" name="Date Placeholder 2"/>
          <p:cNvSpPr>
            <a:spLocks noGrp="1"/>
          </p:cNvSpPr>
          <p:nvPr>
            <p:ph type="dt" sz="quarter" idx="1"/>
          </p:nvPr>
        </p:nvSpPr>
        <p:spPr>
          <a:xfrm>
            <a:off x="3850450" y="1"/>
            <a:ext cx="2945659" cy="496333"/>
          </a:xfrm>
          <a:prstGeom prst="rect">
            <a:avLst/>
          </a:prstGeom>
        </p:spPr>
        <p:txBody>
          <a:bodyPr vert="horz" lIns="90407" tIns="45203" rIns="90407" bIns="45203" rtlCol="0"/>
          <a:lstStyle>
            <a:lvl1pPr algn="r">
              <a:defRPr sz="1200"/>
            </a:lvl1pPr>
          </a:lstStyle>
          <a:p>
            <a:fld id="{AEB05490-F336-434E-8A5F-CD85FBBB7794}" type="datetimeFigureOut">
              <a:rPr lang="en-ZA" smtClean="0"/>
              <a:pPr/>
              <a:t>2018/09/28</a:t>
            </a:fld>
            <a:endParaRPr lang="en-ZA"/>
          </a:p>
        </p:txBody>
      </p:sp>
      <p:sp>
        <p:nvSpPr>
          <p:cNvPr id="4" name="Footer Placeholder 3"/>
          <p:cNvSpPr>
            <a:spLocks noGrp="1"/>
          </p:cNvSpPr>
          <p:nvPr>
            <p:ph type="ftr" sz="quarter" idx="2"/>
          </p:nvPr>
        </p:nvSpPr>
        <p:spPr>
          <a:xfrm>
            <a:off x="6" y="9428584"/>
            <a:ext cx="2945659" cy="496333"/>
          </a:xfrm>
          <a:prstGeom prst="rect">
            <a:avLst/>
          </a:prstGeom>
        </p:spPr>
        <p:txBody>
          <a:bodyPr vert="horz" lIns="90407" tIns="45203" rIns="90407" bIns="45203" rtlCol="0" anchor="b"/>
          <a:lstStyle>
            <a:lvl1pPr algn="l">
              <a:defRPr sz="1200"/>
            </a:lvl1pPr>
          </a:lstStyle>
          <a:p>
            <a:endParaRPr lang="en-ZA"/>
          </a:p>
        </p:txBody>
      </p:sp>
      <p:sp>
        <p:nvSpPr>
          <p:cNvPr id="5" name="Slide Number Placeholder 4"/>
          <p:cNvSpPr>
            <a:spLocks noGrp="1"/>
          </p:cNvSpPr>
          <p:nvPr>
            <p:ph type="sldNum" sz="quarter" idx="3"/>
          </p:nvPr>
        </p:nvSpPr>
        <p:spPr>
          <a:xfrm>
            <a:off x="3850450" y="9428584"/>
            <a:ext cx="2945659" cy="496333"/>
          </a:xfrm>
          <a:prstGeom prst="rect">
            <a:avLst/>
          </a:prstGeom>
        </p:spPr>
        <p:txBody>
          <a:bodyPr vert="horz" lIns="90407" tIns="45203" rIns="90407" bIns="45203" rtlCol="0" anchor="b"/>
          <a:lstStyle>
            <a:lvl1pPr algn="r">
              <a:defRPr sz="1200"/>
            </a:lvl1pPr>
          </a:lstStyle>
          <a:p>
            <a:fld id="{13CC50B5-4D31-4E9E-AEBF-7A183EC4D807}" type="slidenum">
              <a:rPr lang="en-ZA" smtClean="0"/>
              <a:pPr/>
              <a:t>‹#›</a:t>
            </a:fld>
            <a:endParaRPr lang="en-ZA"/>
          </a:p>
        </p:txBody>
      </p:sp>
    </p:spTree>
    <p:extLst>
      <p:ext uri="{BB962C8B-B14F-4D97-AF65-F5344CB8AC3E}">
        <p14:creationId xmlns:p14="http://schemas.microsoft.com/office/powerpoint/2010/main" xmlns="" val="1896843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2945659" cy="496333"/>
          </a:xfrm>
          <a:prstGeom prst="rect">
            <a:avLst/>
          </a:prstGeom>
        </p:spPr>
        <p:txBody>
          <a:bodyPr vert="horz" lIns="90407" tIns="45203" rIns="90407" bIns="45203" rtlCol="0"/>
          <a:lstStyle>
            <a:lvl1pPr algn="l">
              <a:defRPr sz="1200"/>
            </a:lvl1pPr>
          </a:lstStyle>
          <a:p>
            <a:endParaRPr lang="en-ZA"/>
          </a:p>
        </p:txBody>
      </p:sp>
      <p:sp>
        <p:nvSpPr>
          <p:cNvPr id="3" name="Date Placeholder 2"/>
          <p:cNvSpPr>
            <a:spLocks noGrp="1"/>
          </p:cNvSpPr>
          <p:nvPr>
            <p:ph type="dt" idx="1"/>
          </p:nvPr>
        </p:nvSpPr>
        <p:spPr>
          <a:xfrm>
            <a:off x="3850450" y="1"/>
            <a:ext cx="2945659" cy="496333"/>
          </a:xfrm>
          <a:prstGeom prst="rect">
            <a:avLst/>
          </a:prstGeom>
        </p:spPr>
        <p:txBody>
          <a:bodyPr vert="horz" lIns="90407" tIns="45203" rIns="90407" bIns="45203" rtlCol="0"/>
          <a:lstStyle>
            <a:lvl1pPr algn="r">
              <a:defRPr sz="1200"/>
            </a:lvl1pPr>
          </a:lstStyle>
          <a:p>
            <a:fld id="{FCA1C189-24F9-4DFA-8976-5ECA8B6C4272}" type="datetimeFigureOut">
              <a:rPr lang="en-ZA" smtClean="0"/>
              <a:pPr/>
              <a:t>2018/09/28</a:t>
            </a:fld>
            <a:endParaRPr lang="en-ZA"/>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0407" tIns="45203" rIns="90407" bIns="45203"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407" tIns="45203" rIns="90407" bIns="452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6" y="9428584"/>
            <a:ext cx="2945659" cy="496333"/>
          </a:xfrm>
          <a:prstGeom prst="rect">
            <a:avLst/>
          </a:prstGeom>
        </p:spPr>
        <p:txBody>
          <a:bodyPr vert="horz" lIns="90407" tIns="45203" rIns="90407" bIns="45203" rtlCol="0" anchor="b"/>
          <a:lstStyle>
            <a:lvl1pPr algn="l">
              <a:defRPr sz="1200"/>
            </a:lvl1pPr>
          </a:lstStyle>
          <a:p>
            <a:endParaRPr lang="en-ZA"/>
          </a:p>
        </p:txBody>
      </p:sp>
      <p:sp>
        <p:nvSpPr>
          <p:cNvPr id="7" name="Slide Number Placeholder 6"/>
          <p:cNvSpPr>
            <a:spLocks noGrp="1"/>
          </p:cNvSpPr>
          <p:nvPr>
            <p:ph type="sldNum" sz="quarter" idx="5"/>
          </p:nvPr>
        </p:nvSpPr>
        <p:spPr>
          <a:xfrm>
            <a:off x="3850450" y="9428584"/>
            <a:ext cx="2945659" cy="496333"/>
          </a:xfrm>
          <a:prstGeom prst="rect">
            <a:avLst/>
          </a:prstGeom>
        </p:spPr>
        <p:txBody>
          <a:bodyPr vert="horz" lIns="90407" tIns="45203" rIns="90407" bIns="45203" rtlCol="0" anchor="b"/>
          <a:lstStyle>
            <a:lvl1pPr algn="r">
              <a:defRPr sz="1200"/>
            </a:lvl1pPr>
          </a:lstStyle>
          <a:p>
            <a:fld id="{97CD83B6-4871-47F0-A8BA-CBC12105903C}" type="slidenum">
              <a:rPr lang="en-ZA" smtClean="0"/>
              <a:pPr/>
              <a:t>‹#›</a:t>
            </a:fld>
            <a:endParaRPr lang="en-ZA"/>
          </a:p>
        </p:txBody>
      </p:sp>
    </p:spTree>
    <p:extLst>
      <p:ext uri="{BB962C8B-B14F-4D97-AF65-F5344CB8AC3E}">
        <p14:creationId xmlns:p14="http://schemas.microsoft.com/office/powerpoint/2010/main" xmlns="" val="26829315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presentation</a:t>
            </a:r>
            <a:r>
              <a:rPr lang="en-ZA" baseline="0" dirty="0" smtClean="0"/>
              <a:t> outline follows the same layout as the actual annual report. </a:t>
            </a:r>
          </a:p>
          <a:p>
            <a:endParaRPr lang="en-ZA" baseline="0" dirty="0" smtClean="0"/>
          </a:p>
          <a:p>
            <a:r>
              <a:rPr lang="en-ZA" baseline="0" dirty="0" smtClean="0"/>
              <a:t>If we have to give a more </a:t>
            </a:r>
            <a:r>
              <a:rPr lang="en-ZA" baseline="0" dirty="0" err="1" smtClean="0"/>
              <a:t>succint</a:t>
            </a:r>
            <a:r>
              <a:rPr lang="en-ZA" baseline="0" dirty="0" smtClean="0"/>
              <a:t> presentation, </a:t>
            </a:r>
          </a:p>
          <a:p>
            <a:endParaRPr lang="en-ZA" baseline="0" dirty="0" smtClean="0"/>
          </a:p>
          <a:p>
            <a:r>
              <a:rPr lang="en-ZA" baseline="0" dirty="0" smtClean="0"/>
              <a:t>1, 2, 3, 4, 5, 6 , 8, 10, 20, 22, 25, 41, 42, 43</a:t>
            </a:r>
            <a:endParaRPr lang="en-ZA" dirty="0"/>
          </a:p>
        </p:txBody>
      </p:sp>
      <p:sp>
        <p:nvSpPr>
          <p:cNvPr id="4" name="Slide Number Placeholder 3"/>
          <p:cNvSpPr>
            <a:spLocks noGrp="1"/>
          </p:cNvSpPr>
          <p:nvPr>
            <p:ph type="sldNum" sz="quarter" idx="10"/>
          </p:nvPr>
        </p:nvSpPr>
        <p:spPr/>
        <p:txBody>
          <a:bodyPr/>
          <a:lstStyle/>
          <a:p>
            <a:fld id="{97CD83B6-4871-47F0-A8BA-CBC12105903C}" type="slidenum">
              <a:rPr lang="en-ZA" smtClean="0"/>
              <a:pPr/>
              <a:t>2</a:t>
            </a:fld>
            <a:endParaRPr lang="en-ZA"/>
          </a:p>
        </p:txBody>
      </p:sp>
    </p:spTree>
    <p:extLst>
      <p:ext uri="{BB962C8B-B14F-4D97-AF65-F5344CB8AC3E}">
        <p14:creationId xmlns:p14="http://schemas.microsoft.com/office/powerpoint/2010/main" xmlns="" val="423272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6" name="Slide Number Placeholder 5"/>
          <p:cNvSpPr>
            <a:spLocks noGrp="1"/>
          </p:cNvSpPr>
          <p:nvPr>
            <p:ph type="sldNum" sz="quarter" idx="10"/>
          </p:nvPr>
        </p:nvSpPr>
        <p:spPr/>
        <p:txBody>
          <a:bodyPr/>
          <a:lstStyle/>
          <a:p>
            <a:fld id="{97CD83B6-4871-47F0-A8BA-CBC12105903C}" type="slidenum">
              <a:rPr lang="en-ZA" smtClean="0"/>
              <a:pPr/>
              <a:t>4</a:t>
            </a:fld>
            <a:endParaRPr lang="en-ZA" dirty="0"/>
          </a:p>
        </p:txBody>
      </p:sp>
    </p:spTree>
    <p:extLst>
      <p:ext uri="{BB962C8B-B14F-4D97-AF65-F5344CB8AC3E}">
        <p14:creationId xmlns:p14="http://schemas.microsoft.com/office/powerpoint/2010/main" xmlns="" val="106249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a:t>
            </a:r>
            <a:r>
              <a:rPr lang="en-ZA" baseline="0" dirty="0" smtClean="0"/>
              <a:t> is standing information and will not change significantly. </a:t>
            </a:r>
          </a:p>
          <a:p>
            <a:r>
              <a:rPr lang="en-ZA" baseline="0" dirty="0" smtClean="0"/>
              <a:t>This is an area where the MEC and the accounting officers highlight significant matters that is considered as important </a:t>
            </a:r>
            <a:endParaRPr lang="en-ZA" dirty="0"/>
          </a:p>
        </p:txBody>
      </p:sp>
      <p:sp>
        <p:nvSpPr>
          <p:cNvPr id="4" name="Slide Number Placeholder 3"/>
          <p:cNvSpPr>
            <a:spLocks noGrp="1"/>
          </p:cNvSpPr>
          <p:nvPr>
            <p:ph type="sldNum" sz="quarter" idx="10"/>
          </p:nvPr>
        </p:nvSpPr>
        <p:spPr/>
        <p:txBody>
          <a:bodyPr/>
          <a:lstStyle/>
          <a:p>
            <a:fld id="{97CD83B6-4871-47F0-A8BA-CBC12105903C}" type="slidenum">
              <a:rPr lang="en-ZA" smtClean="0"/>
              <a:pPr/>
              <a:t>7</a:t>
            </a:fld>
            <a:endParaRPr lang="en-ZA"/>
          </a:p>
        </p:txBody>
      </p:sp>
    </p:spTree>
    <p:extLst>
      <p:ext uri="{BB962C8B-B14F-4D97-AF65-F5344CB8AC3E}">
        <p14:creationId xmlns:p14="http://schemas.microsoft.com/office/powerpoint/2010/main" xmlns="" val="142932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a:t>
            </a:r>
            <a:r>
              <a:rPr lang="en-ZA" baseline="0" dirty="0" smtClean="0"/>
              <a:t> contains the specifics about a department’s performance </a:t>
            </a:r>
          </a:p>
          <a:p>
            <a:endParaRPr lang="en-ZA" dirty="0"/>
          </a:p>
        </p:txBody>
      </p:sp>
      <p:sp>
        <p:nvSpPr>
          <p:cNvPr id="4" name="Slide Number Placeholder 3"/>
          <p:cNvSpPr>
            <a:spLocks noGrp="1"/>
          </p:cNvSpPr>
          <p:nvPr>
            <p:ph type="sldNum" sz="quarter" idx="10"/>
          </p:nvPr>
        </p:nvSpPr>
        <p:spPr/>
        <p:txBody>
          <a:bodyPr/>
          <a:lstStyle/>
          <a:p>
            <a:fld id="{97CD83B6-4871-47F0-A8BA-CBC12105903C}"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xmlns="" val="142314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What is important</a:t>
            </a:r>
            <a:r>
              <a:rPr lang="en-ZA" baseline="0" dirty="0" smtClean="0"/>
              <a:t> to note is to know the environment within which the departments have operated in </a:t>
            </a:r>
          </a:p>
          <a:p>
            <a:r>
              <a:rPr lang="en-ZA" baseline="0" dirty="0" smtClean="0"/>
              <a:t>National has asked that everybody in the public sector manages the wage bill and there procedures around the filling or tightening of procedures has been implemented. </a:t>
            </a:r>
          </a:p>
          <a:p>
            <a:r>
              <a:rPr lang="en-ZA" baseline="0" dirty="0" smtClean="0"/>
              <a:t>There would be an COE expenditure ceiling and this is very closely monitored. </a:t>
            </a:r>
          </a:p>
          <a:p>
            <a:endParaRPr lang="en-ZA" baseline="0" dirty="0" smtClean="0"/>
          </a:p>
          <a:p>
            <a:r>
              <a:rPr lang="en-ZA" baseline="0" dirty="0" smtClean="0"/>
              <a:t>Health and education have their own facilities, whereas the other departments have been </a:t>
            </a:r>
            <a:r>
              <a:rPr lang="en-ZA" baseline="0" dirty="0" err="1" smtClean="0"/>
              <a:t>corporatised</a:t>
            </a:r>
            <a:r>
              <a:rPr lang="en-ZA" baseline="0" dirty="0" smtClean="0"/>
              <a:t>. </a:t>
            </a:r>
          </a:p>
          <a:p>
            <a:endParaRPr lang="en-ZA" dirty="0"/>
          </a:p>
        </p:txBody>
      </p:sp>
      <p:sp>
        <p:nvSpPr>
          <p:cNvPr id="4" name="Slide Number Placeholder 3"/>
          <p:cNvSpPr>
            <a:spLocks noGrp="1"/>
          </p:cNvSpPr>
          <p:nvPr>
            <p:ph type="sldNum" sz="quarter" idx="10"/>
          </p:nvPr>
        </p:nvSpPr>
        <p:spPr/>
        <p:txBody>
          <a:bodyPr/>
          <a:lstStyle/>
          <a:p>
            <a:fld id="{97CD83B6-4871-47F0-A8BA-CBC12105903C}" type="slidenum">
              <a:rPr lang="en-ZA" smtClean="0"/>
              <a:pPr/>
              <a:t>31</a:t>
            </a:fld>
            <a:endParaRPr lang="en-ZA"/>
          </a:p>
        </p:txBody>
      </p:sp>
    </p:spTree>
    <p:extLst>
      <p:ext uri="{BB962C8B-B14F-4D97-AF65-F5344CB8AC3E}">
        <p14:creationId xmlns:p14="http://schemas.microsoft.com/office/powerpoint/2010/main" xmlns="" val="32961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7CD83B6-4871-47F0-A8BA-CBC12105903C}" type="slidenum">
              <a:rPr lang="en-ZA" smtClean="0"/>
              <a:pPr/>
              <a:t>49</a:t>
            </a:fld>
            <a:endParaRPr lang="en-ZA"/>
          </a:p>
        </p:txBody>
      </p:sp>
    </p:spTree>
    <p:extLst>
      <p:ext uri="{BB962C8B-B14F-4D97-AF65-F5344CB8AC3E}">
        <p14:creationId xmlns:p14="http://schemas.microsoft.com/office/powerpoint/2010/main" xmlns="" val="365320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2.xml"/><Relationship Id="rId1" Type="http://schemas.openxmlformats.org/officeDocument/2006/relationships/tags" Target="../tags/tag16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6.xml"/><Relationship Id="rId1" Type="http://schemas.openxmlformats.org/officeDocument/2006/relationships/tags" Target="../tags/tag165.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8.xml"/><Relationship Id="rId1" Type="http://schemas.openxmlformats.org/officeDocument/2006/relationships/tags" Target="../tags/tag167.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70.xml"/><Relationship Id="rId1" Type="http://schemas.openxmlformats.org/officeDocument/2006/relationships/tags" Target="../tags/tag169.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72.xml"/><Relationship Id="rId1" Type="http://schemas.openxmlformats.org/officeDocument/2006/relationships/tags" Target="../tags/tag17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74.xml"/><Relationship Id="rId1" Type="http://schemas.openxmlformats.org/officeDocument/2006/relationships/tags" Target="../tags/tag17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76.xml"/><Relationship Id="rId1" Type="http://schemas.openxmlformats.org/officeDocument/2006/relationships/tags" Target="../tags/tag175.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78.xml"/><Relationship Id="rId1" Type="http://schemas.openxmlformats.org/officeDocument/2006/relationships/tags" Target="../tags/tag17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0.xml"/><Relationship Id="rId1" Type="http://schemas.openxmlformats.org/officeDocument/2006/relationships/tags" Target="../tags/tag179.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2.xml"/><Relationship Id="rId1" Type="http://schemas.openxmlformats.org/officeDocument/2006/relationships/tags" Target="../tags/tag181.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4.xml"/><Relationship Id="rId1" Type="http://schemas.openxmlformats.org/officeDocument/2006/relationships/tags" Target="../tags/tag183.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6.xml"/><Relationship Id="rId1" Type="http://schemas.openxmlformats.org/officeDocument/2006/relationships/tags" Target="../tags/tag185.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88.xml"/><Relationship Id="rId1" Type="http://schemas.openxmlformats.org/officeDocument/2006/relationships/tags" Target="../tags/tag18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8.xml"/><Relationship Id="rId1" Type="http://schemas.openxmlformats.org/officeDocument/2006/relationships/tags" Target="../tags/tag189.xml"/><Relationship Id="rId4" Type="http://schemas.openxmlformats.org/officeDocument/2006/relationships/image" Target="../media/image5.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7.xml"/><Relationship Id="rId1" Type="http://schemas.openxmlformats.org/officeDocument/2006/relationships/tags" Target="../tags/tag196.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9.xml"/><Relationship Id="rId1" Type="http://schemas.openxmlformats.org/officeDocument/2006/relationships/tags" Target="../tags/tag198.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1.xml"/><Relationship Id="rId1" Type="http://schemas.openxmlformats.org/officeDocument/2006/relationships/tags" Target="../tags/tag200.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3.xml"/><Relationship Id="rId1" Type="http://schemas.openxmlformats.org/officeDocument/2006/relationships/tags" Target="../tags/tag202.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5.xml"/><Relationship Id="rId1" Type="http://schemas.openxmlformats.org/officeDocument/2006/relationships/tags" Target="../tags/tag204.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7.xml"/><Relationship Id="rId1" Type="http://schemas.openxmlformats.org/officeDocument/2006/relationships/tags" Target="../tags/tag206.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9.xml"/><Relationship Id="rId1" Type="http://schemas.openxmlformats.org/officeDocument/2006/relationships/tags" Target="../tags/tag208.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1.xml"/><Relationship Id="rId1" Type="http://schemas.openxmlformats.org/officeDocument/2006/relationships/tags" Target="../tags/tag210.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3.xml"/><Relationship Id="rId1" Type="http://schemas.openxmlformats.org/officeDocument/2006/relationships/tags" Target="../tags/tag212.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5.xml"/><Relationship Id="rId1" Type="http://schemas.openxmlformats.org/officeDocument/2006/relationships/tags" Target="../tags/tag2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7.xml"/><Relationship Id="rId1" Type="http://schemas.openxmlformats.org/officeDocument/2006/relationships/tags" Target="../tags/tag216.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9.xml"/><Relationship Id="rId1" Type="http://schemas.openxmlformats.org/officeDocument/2006/relationships/tags" Target="../tags/tag21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1.xml"/><Relationship Id="rId1" Type="http://schemas.openxmlformats.org/officeDocument/2006/relationships/tags" Target="../tags/tag220.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3.xml"/><Relationship Id="rId1" Type="http://schemas.openxmlformats.org/officeDocument/2006/relationships/tags" Target="../tags/tag222.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5.xml"/><Relationship Id="rId1" Type="http://schemas.openxmlformats.org/officeDocument/2006/relationships/tags" Target="../tags/tag224.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7.xml"/><Relationship Id="rId1" Type="http://schemas.openxmlformats.org/officeDocument/2006/relationships/tags" Target="../tags/tag226.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9.xml"/><Relationship Id="rId1" Type="http://schemas.openxmlformats.org/officeDocument/2006/relationships/tags" Target="../tags/tag228.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31.xml"/><Relationship Id="rId1" Type="http://schemas.openxmlformats.org/officeDocument/2006/relationships/tags" Target="../tags/tag230.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33.xml"/><Relationship Id="rId1" Type="http://schemas.openxmlformats.org/officeDocument/2006/relationships/tags" Target="../tags/tag23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35.xml"/><Relationship Id="rId1" Type="http://schemas.openxmlformats.org/officeDocument/2006/relationships/tags" Target="../tags/tag23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9.xml"/><Relationship Id="rId1" Type="http://schemas.openxmlformats.org/officeDocument/2006/relationships/tags" Target="../tags/tag236.xml"/><Relationship Id="rId4"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44.xml"/><Relationship Id="rId1" Type="http://schemas.openxmlformats.org/officeDocument/2006/relationships/tags" Target="../tags/tag243.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46.xml"/><Relationship Id="rId1" Type="http://schemas.openxmlformats.org/officeDocument/2006/relationships/tags" Target="../tags/tag245.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48.xml"/><Relationship Id="rId1" Type="http://schemas.openxmlformats.org/officeDocument/2006/relationships/tags" Target="../tags/tag247.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0.xml"/><Relationship Id="rId1" Type="http://schemas.openxmlformats.org/officeDocument/2006/relationships/tags" Target="../tags/tag24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2.xml"/><Relationship Id="rId1" Type="http://schemas.openxmlformats.org/officeDocument/2006/relationships/tags" Target="../tags/tag25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1.xml"/><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4.xml"/><Relationship Id="rId1" Type="http://schemas.openxmlformats.org/officeDocument/2006/relationships/tags" Target="../tags/tag253.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6.xml"/><Relationship Id="rId1" Type="http://schemas.openxmlformats.org/officeDocument/2006/relationships/tags" Target="../tags/tag255.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8.xml"/><Relationship Id="rId1" Type="http://schemas.openxmlformats.org/officeDocument/2006/relationships/tags" Target="../tags/tag257.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0.xml"/><Relationship Id="rId1" Type="http://schemas.openxmlformats.org/officeDocument/2006/relationships/tags" Target="../tags/tag259.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2.xml"/><Relationship Id="rId1" Type="http://schemas.openxmlformats.org/officeDocument/2006/relationships/tags" Target="../tags/tag261.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4.xml"/><Relationship Id="rId1" Type="http://schemas.openxmlformats.org/officeDocument/2006/relationships/tags" Target="../tags/tag263.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6.xml"/><Relationship Id="rId1" Type="http://schemas.openxmlformats.org/officeDocument/2006/relationships/tags" Target="../tags/tag26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68.xml"/><Relationship Id="rId1" Type="http://schemas.openxmlformats.org/officeDocument/2006/relationships/tags" Target="../tags/tag267.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0.xml"/><Relationship Id="rId1" Type="http://schemas.openxmlformats.org/officeDocument/2006/relationships/tags" Target="../tags/tag26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2.xml"/><Relationship Id="rId1" Type="http://schemas.openxmlformats.org/officeDocument/2006/relationships/tags" Target="../tags/tag271.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4.xml"/><Relationship Id="rId1" Type="http://schemas.openxmlformats.org/officeDocument/2006/relationships/tags" Target="../tags/tag273.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6.xml"/><Relationship Id="rId1" Type="http://schemas.openxmlformats.org/officeDocument/2006/relationships/tags" Target="../tags/tag275.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78.xml"/><Relationship Id="rId1" Type="http://schemas.openxmlformats.org/officeDocument/2006/relationships/tags" Target="../tags/tag277.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80.xml"/><Relationship Id="rId1" Type="http://schemas.openxmlformats.org/officeDocument/2006/relationships/tags" Target="../tags/tag279.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82.xml"/><Relationship Id="rId1" Type="http://schemas.openxmlformats.org/officeDocument/2006/relationships/tags" Target="../tags/tag28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0.xml"/><Relationship Id="rId1" Type="http://schemas.openxmlformats.org/officeDocument/2006/relationships/tags" Target="../tags/tag283.xml"/><Relationship Id="rId4"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tags" Target="../tags/tag1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tags" Target="../tags/tag18.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tags" Target="../tags/tag4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tags" Target="../tags/tag4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tags" Target="../tags/tag4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ags" Target="../tags/tag48.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6.xml"/><Relationship Id="rId1" Type="http://schemas.openxmlformats.org/officeDocument/2006/relationships/tags" Target="../tags/tag5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8.xml"/><Relationship Id="rId1" Type="http://schemas.openxmlformats.org/officeDocument/2006/relationships/tags" Target="../tags/tag57.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tags" Target="../tags/tag59.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tags" Target="../tags/tag61.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tags" Target="../tags/tag6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tags" Target="../tags/tag6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8.xml"/><Relationship Id="rId1" Type="http://schemas.openxmlformats.org/officeDocument/2006/relationships/tags" Target="../tags/tag67.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tags" Target="../tags/tag6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2.xml"/><Relationship Id="rId1" Type="http://schemas.openxmlformats.org/officeDocument/2006/relationships/tags" Target="../tags/tag7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4.xml"/><Relationship Id="rId1" Type="http://schemas.openxmlformats.org/officeDocument/2006/relationships/tags" Target="../tags/tag7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tags" Target="../tags/tag7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8.xml"/><Relationship Id="rId1" Type="http://schemas.openxmlformats.org/officeDocument/2006/relationships/tags" Target="../tags/tag7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tags" Target="../tags/tag79.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2.xml"/><Relationship Id="rId1" Type="http://schemas.openxmlformats.org/officeDocument/2006/relationships/tags" Target="../tags/tag8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tags" Target="../tags/tag8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tags" Target="../tags/tag85.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tags" Target="../tags/tag8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tags" Target="../tags/tag89.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tags" Target="../tags/tag9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4.xml"/><Relationship Id="rId1" Type="http://schemas.openxmlformats.org/officeDocument/2006/relationships/tags" Target="../tags/tag9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ags" Target="../tags/tag95.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3.xml"/><Relationship Id="rId1" Type="http://schemas.openxmlformats.org/officeDocument/2006/relationships/tags" Target="../tags/tag102.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5.xml"/><Relationship Id="rId1" Type="http://schemas.openxmlformats.org/officeDocument/2006/relationships/tags" Target="../tags/tag10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7.xml"/><Relationship Id="rId1" Type="http://schemas.openxmlformats.org/officeDocument/2006/relationships/tags" Target="../tags/tag106.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9.xml"/><Relationship Id="rId1" Type="http://schemas.openxmlformats.org/officeDocument/2006/relationships/tags" Target="../tags/tag108.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1.xml"/><Relationship Id="rId1" Type="http://schemas.openxmlformats.org/officeDocument/2006/relationships/tags" Target="../tags/tag110.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3.xml"/><Relationship Id="rId1" Type="http://schemas.openxmlformats.org/officeDocument/2006/relationships/tags" Target="../tags/tag112.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5.xml"/><Relationship Id="rId1" Type="http://schemas.openxmlformats.org/officeDocument/2006/relationships/tags" Target="../tags/tag11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7.xml"/><Relationship Id="rId1" Type="http://schemas.openxmlformats.org/officeDocument/2006/relationships/tags" Target="../tags/tag11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9.xml"/><Relationship Id="rId1" Type="http://schemas.openxmlformats.org/officeDocument/2006/relationships/tags" Target="../tags/tag118.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tags" Target="../tags/tag120.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3.xml"/><Relationship Id="rId1" Type="http://schemas.openxmlformats.org/officeDocument/2006/relationships/tags" Target="../tags/tag122.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5.xml"/><Relationship Id="rId1" Type="http://schemas.openxmlformats.org/officeDocument/2006/relationships/tags" Target="../tags/tag12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7.xml"/><Relationship Id="rId1" Type="http://schemas.openxmlformats.org/officeDocument/2006/relationships/tags" Target="../tags/tag12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9.xml"/><Relationship Id="rId1" Type="http://schemas.openxmlformats.org/officeDocument/2006/relationships/tags" Target="../tags/tag12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1.xml"/><Relationship Id="rId1" Type="http://schemas.openxmlformats.org/officeDocument/2006/relationships/tags" Target="../tags/tag130.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3.xml"/><Relationship Id="rId1" Type="http://schemas.openxmlformats.org/officeDocument/2006/relationships/tags" Target="../tags/tag13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5.xml"/><Relationship Id="rId1" Type="http://schemas.openxmlformats.org/officeDocument/2006/relationships/tags" Target="../tags/tag13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7.xml"/><Relationship Id="rId1" Type="http://schemas.openxmlformats.org/officeDocument/2006/relationships/tags" Target="../tags/tag136.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9.xml"/><Relationship Id="rId1" Type="http://schemas.openxmlformats.org/officeDocument/2006/relationships/tags" Target="../tags/tag138.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1.xml"/><Relationship Id="rId1" Type="http://schemas.openxmlformats.org/officeDocument/2006/relationships/tags" Target="../tags/tag14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ags" Target="../tags/tag14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0.xml"/><Relationship Id="rId1" Type="http://schemas.openxmlformats.org/officeDocument/2006/relationships/tags" Target="../tags/tag149.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2.xml"/><Relationship Id="rId1" Type="http://schemas.openxmlformats.org/officeDocument/2006/relationships/tags" Target="../tags/tag151.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4.xml"/><Relationship Id="rId1" Type="http://schemas.openxmlformats.org/officeDocument/2006/relationships/tags" Target="../tags/tag15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6.xml"/><Relationship Id="rId1" Type="http://schemas.openxmlformats.org/officeDocument/2006/relationships/tags" Target="../tags/tag15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8.xml"/><Relationship Id="rId1" Type="http://schemas.openxmlformats.org/officeDocument/2006/relationships/tags" Target="../tags/tag157.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0.xml"/><Relationship Id="rId1" Type="http://schemas.openxmlformats.org/officeDocument/2006/relationships/tags" Target="../tags/tag15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141752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8992764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347523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3966194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555319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39250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03758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27261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32110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81433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7824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1804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679169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040914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48131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36242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798848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4449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18610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5550466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4094875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47787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635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41295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778020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549930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38738767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666402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692190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41733447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224691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01855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583311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909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480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4450"/>
            <a:ext cx="6019800" cy="648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9910392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99393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98741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55708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98927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661700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03890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98290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288305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1817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5347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08012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2842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84324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628844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108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79112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4192646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447407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31146657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136474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736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a:prstGeom prst="rect">
            <a:avLst/>
          </a:prstGeo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a:prstGeom prst="rect">
            <a:avLst/>
          </a:prstGeo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a:prstGeom prst="rect">
            <a:avLst/>
          </a:prstGeo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a:prstGeom prst="rect">
            <a:avLst/>
          </a:prstGeo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a:prstGeom prst="rect">
            <a:avLst/>
          </a:prstGeo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a:prstGeom prst="rect">
            <a:avLst/>
          </a:prstGeo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26265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17263398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758396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1918695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5106043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76421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813466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778784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56554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8566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00938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37941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36745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30019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27441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35939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144847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3067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8124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6595281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42024540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675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44696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2897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309780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2763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09258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7644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213648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582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90313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38380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169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3216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05039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441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1292022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2546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20795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00916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81029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28311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373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95680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30243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5972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79958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78544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73618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025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856936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46378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1001751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77994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4710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3922279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14594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2321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981765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985294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410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52931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7847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2954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29265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9207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2850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1807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559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16093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683676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23244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37071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1400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963163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254097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57746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6965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031934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31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9068530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3182701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82610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69547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1283663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52027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3871877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16472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57112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9279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927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702337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7236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433294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06614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49527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70085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133022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10662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385329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98184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defTabSz="914400">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defTabSz="914400"/>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718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1243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280155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209986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88850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defTabSz="914400"/>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51291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4052192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563931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5537388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497989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740668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Annual Report Process and Guidelines</a:t>
            </a:r>
            <a:endParaRPr lang="en-GB" dirty="0">
              <a:solidFill>
                <a:srgbClr val="998F86"/>
              </a:solidFill>
            </a:endParaRPr>
          </a:p>
        </p:txBody>
      </p:sp>
    </p:spTree>
    <p:extLst>
      <p:ext uri="{BB962C8B-B14F-4D97-AF65-F5344CB8AC3E}">
        <p14:creationId xmlns:p14="http://schemas.microsoft.com/office/powerpoint/2010/main" xmlns="" val="4187474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34" Type="http://schemas.openxmlformats.org/officeDocument/2006/relationships/tags" Target="../tags/tag242.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tags" Target="../tags/tag241.xml"/><Relationship Id="rId38" Type="http://schemas.openxmlformats.org/officeDocument/2006/relationships/image" Target="../media/image9.png"/><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tags" Target="../tags/tag237.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tags" Target="../tags/tag240.xml"/><Relationship Id="rId37" Type="http://schemas.openxmlformats.org/officeDocument/2006/relationships/image" Target="../media/image8.png"/><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vmlDrawing" Target="../drawings/vmlDrawing6.vml"/><Relationship Id="rId36" Type="http://schemas.openxmlformats.org/officeDocument/2006/relationships/image" Target="../media/image7.jpeg"/><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tags" Target="../tags/tag239.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theme" Target="../theme/theme10.xml"/><Relationship Id="rId30" Type="http://schemas.openxmlformats.org/officeDocument/2006/relationships/tags" Target="../tags/tag238.xml"/><Relationship Id="rId35" Type="http://schemas.openxmlformats.org/officeDocument/2006/relationships/oleObject" Target="../embeddings/oleObject6.bin"/></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5.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oleObject" Target="../embeddings/oleObject1.bin"/><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ags" Target="../tags/tag7.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ags" Target="../tags/tag6.xml"/><Relationship Id="rId37" Type="http://schemas.openxmlformats.org/officeDocument/2006/relationships/image" Target="../media/image9.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ags" Target="../tags/tag2.xml"/><Relationship Id="rId36" Type="http://schemas.openxmlformats.org/officeDocument/2006/relationships/image" Target="../media/image8.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tags" Target="../tags/tag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vmlDrawing" Target="../drawings/vmlDrawing1.vml"/><Relationship Id="rId30" Type="http://schemas.openxmlformats.org/officeDocument/2006/relationships/tags" Target="../tags/tag4.xml"/><Relationship Id="rId35"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tags" Target="../tags/tag5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ags" Target="../tags/tag53.xml"/><Relationship Id="rId38" Type="http://schemas.openxmlformats.org/officeDocument/2006/relationships/image" Target="../media/image9.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ags" Target="../tags/tag4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tags" Target="../tags/tag52.xml"/><Relationship Id="rId37" Type="http://schemas.openxmlformats.org/officeDocument/2006/relationships/image" Target="../media/image8.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vmlDrawing" Target="../drawings/vmlDrawing2.vml"/><Relationship Id="rId36" Type="http://schemas.openxmlformats.org/officeDocument/2006/relationships/image" Target="../media/image7.jpe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ags" Target="../tags/tag5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theme" Target="../theme/theme6.xml"/><Relationship Id="rId30" Type="http://schemas.openxmlformats.org/officeDocument/2006/relationships/tags" Target="../tags/tag50.xml"/><Relationship Id="rId35" Type="http://schemas.openxmlformats.org/officeDocument/2006/relationships/oleObject" Target="../embeddings/oleObject2.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tags" Target="../tags/tag101.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tags" Target="../tags/tag100.xml"/><Relationship Id="rId38" Type="http://schemas.openxmlformats.org/officeDocument/2006/relationships/image" Target="../media/image9.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tags" Target="../tags/tag9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tags" Target="../tags/tag99.xml"/><Relationship Id="rId37" Type="http://schemas.openxmlformats.org/officeDocument/2006/relationships/image" Target="../media/image8.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vmlDrawing" Target="../drawings/vmlDrawing3.vml"/><Relationship Id="rId36" Type="http://schemas.openxmlformats.org/officeDocument/2006/relationships/image" Target="../media/image7.jpeg"/><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tags" Target="../tags/tag98.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theme" Target="../theme/theme7.xml"/><Relationship Id="rId30" Type="http://schemas.openxmlformats.org/officeDocument/2006/relationships/tags" Target="../tags/tag97.xml"/><Relationship Id="rId35" Type="http://schemas.openxmlformats.org/officeDocument/2006/relationships/oleObject" Target="../embeddings/oleObject3.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tags" Target="../tags/tag148.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tags" Target="../tags/tag147.xml"/><Relationship Id="rId38" Type="http://schemas.openxmlformats.org/officeDocument/2006/relationships/image" Target="../media/image9.png"/><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tags" Target="../tags/tag143.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tags" Target="../tags/tag146.xml"/><Relationship Id="rId37" Type="http://schemas.openxmlformats.org/officeDocument/2006/relationships/image" Target="../media/image8.png"/><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vmlDrawing" Target="../drawings/vmlDrawing4.vml"/><Relationship Id="rId36" Type="http://schemas.openxmlformats.org/officeDocument/2006/relationships/image" Target="../media/image7.jpeg"/><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tags" Target="../tags/tag14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theme" Target="../theme/theme8.xml"/><Relationship Id="rId30" Type="http://schemas.openxmlformats.org/officeDocument/2006/relationships/tags" Target="../tags/tag144.xml"/><Relationship Id="rId35" Type="http://schemas.openxmlformats.org/officeDocument/2006/relationships/oleObject" Target="../embeddings/oleObject4.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theme" Target="../theme/theme9.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oleObject" Target="../embeddings/oleObject5.bin"/><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tags" Target="../tags/tag19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tags" Target="../tags/tag191.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tags" Target="../tags/tag194.xml"/><Relationship Id="rId37" Type="http://schemas.openxmlformats.org/officeDocument/2006/relationships/image" Target="../media/image9.png"/><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tags" Target="../tags/tag190.xml"/><Relationship Id="rId36" Type="http://schemas.openxmlformats.org/officeDocument/2006/relationships/image" Target="../media/image8.png"/><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tags" Target="../tags/tag193.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vmlDrawing" Target="../drawings/vmlDrawing5.vml"/><Relationship Id="rId30" Type="http://schemas.openxmlformats.org/officeDocument/2006/relationships/tags" Target="../tags/tag192.xml"/><Relationship Id="rId35"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617283229"/>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78233479"/>
              </p:ext>
            </p:extLst>
          </p:nvPr>
        </p:nvGraphicFramePr>
        <p:xfrm>
          <a:off x="0" y="0"/>
          <a:ext cx="158750" cy="158750"/>
        </p:xfrm>
        <a:graphic>
          <a:graphicData uri="http://schemas.openxmlformats.org/presentationml/2006/ole">
            <p:oleObj spid="_x0000_s6150"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ZA">
                <a:solidFill>
                  <a:srgbClr val="998F86"/>
                </a:solidFill>
              </a:rPr>
              <a:t>Annual Report Process and Guidelines</a:t>
            </a:r>
            <a:endParaRPr lang="en-GB" dirty="0">
              <a:solidFill>
                <a:srgbClr val="998F86"/>
              </a:solidFill>
            </a:endParaRPr>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035081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p:nvPicPr>
        <p:blipFill>
          <a:blip r:embed="rId3" cstate="print"/>
          <a:stretch>
            <a:fillRect/>
          </a:stretch>
        </p:blipFill>
        <p:spPr>
          <a:xfrm>
            <a:off x="0" y="0"/>
            <a:ext cx="9144000" cy="6858000"/>
          </a:xfrm>
          <a:prstGeom prst="rect">
            <a:avLst/>
          </a:prstGeom>
        </p:spPr>
      </p:pic>
      <p:sp>
        <p:nvSpPr>
          <p:cNvPr id="3" name="Title 1"/>
          <p:cNvSpPr txBox="1">
            <a:spLocks/>
          </p:cNvSpPr>
          <p:nvPr/>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a:solidFill>
                  <a:schemeClr val="bg1"/>
                </a:solidFill>
                <a:latin typeface="Century Gothic"/>
                <a:cs typeface="Century Gothic"/>
              </a:rPr>
              <a:t>Thank you</a:t>
            </a:r>
            <a:endParaRPr lang="en-US" sz="2222" dirty="0">
              <a:solidFill>
                <a:schemeClr val="bg1"/>
              </a:solidFill>
              <a:latin typeface="Century Gothic"/>
              <a:cs typeface="Century Gothic"/>
            </a:endParaRPr>
          </a:p>
        </p:txBody>
      </p:sp>
    </p:spTree>
    <p:extLst>
      <p:ext uri="{BB962C8B-B14F-4D97-AF65-F5344CB8AC3E}">
        <p14:creationId xmlns:p14="http://schemas.microsoft.com/office/powerpoint/2010/main" xmlns="" val="353692669"/>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Ref inverted pag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525" y="6350"/>
            <a:ext cx="916305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444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t>Heading</a:t>
            </a:r>
            <a:endParaRPr lang="en-US"/>
          </a:p>
        </p:txBody>
      </p:sp>
      <p:sp>
        <p:nvSpPr>
          <p:cNvPr id="2052" name="Rectangle 3"/>
          <p:cNvSpPr>
            <a:spLocks noGrp="1" noChangeArrowheads="1"/>
          </p:cNvSpPr>
          <p:nvPr>
            <p:ph type="body" idx="1"/>
          </p:nvPr>
        </p:nvSpPr>
        <p:spPr bwMode="auto">
          <a:xfrm>
            <a:off x="457200" y="1600200"/>
            <a:ext cx="8229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TextBox 5"/>
          <p:cNvSpPr txBox="1">
            <a:spLocks noChangeArrowheads="1"/>
          </p:cNvSpPr>
          <p:nvPr/>
        </p:nvSpPr>
        <p:spPr bwMode="auto">
          <a:xfrm>
            <a:off x="6934200" y="6400800"/>
            <a:ext cx="1752600" cy="276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fontAlgn="base" hangingPunct="1">
              <a:spcBef>
                <a:spcPct val="0"/>
              </a:spcBef>
              <a:spcAft>
                <a:spcPct val="0"/>
              </a:spcAft>
              <a:defRPr/>
            </a:pPr>
            <a:fld id="{85519197-BBC4-4DE4-B945-5D03D7D43A0C}" type="slidenum">
              <a:rPr lang="en-US" sz="1200">
                <a:solidFill>
                  <a:srgbClr val="000000"/>
                </a:solidFill>
                <a:latin typeface="Century Gothic" pitchFamily="34" charset="0"/>
                <a:cs typeface="Arial" charset="0"/>
              </a:rPr>
              <a:pPr algn="r" defTabSz="914400" eaLnBrk="1" fontAlgn="base" hangingPunct="1">
                <a:spcBef>
                  <a:spcPct val="0"/>
                </a:spcBef>
                <a:spcAft>
                  <a:spcPct val="0"/>
                </a:spcAft>
                <a:defRPr/>
              </a:pPr>
              <a:t>‹#›</a:t>
            </a:fld>
            <a:endParaRPr lang="en-US" sz="1200" dirty="0">
              <a:solidFill>
                <a:srgbClr val="000000"/>
              </a:solidFill>
              <a:latin typeface="Century Gothic" pitchFamily="34" charset="0"/>
              <a:cs typeface="Arial" charset="0"/>
            </a:endParaRPr>
          </a:p>
        </p:txBody>
      </p:sp>
    </p:spTree>
    <p:extLst>
      <p:ext uri="{BB962C8B-B14F-4D97-AF65-F5344CB8AC3E}">
        <p14:creationId xmlns:p14="http://schemas.microsoft.com/office/powerpoint/2010/main" xmlns="" val="39130265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entury Gothic" pitchFamily="34" charset="0"/>
        </a:defRPr>
      </a:lvl2pPr>
      <a:lvl3pPr algn="ctr" rtl="0" eaLnBrk="0" fontAlgn="base" hangingPunct="0">
        <a:spcBef>
          <a:spcPct val="0"/>
        </a:spcBef>
        <a:spcAft>
          <a:spcPct val="0"/>
        </a:spcAft>
        <a:defRPr sz="4400" b="1">
          <a:solidFill>
            <a:schemeClr val="bg1"/>
          </a:solidFill>
          <a:latin typeface="Century Gothic" pitchFamily="34" charset="0"/>
        </a:defRPr>
      </a:lvl3pPr>
      <a:lvl4pPr algn="ctr" rtl="0" eaLnBrk="0" fontAlgn="base" hangingPunct="0">
        <a:spcBef>
          <a:spcPct val="0"/>
        </a:spcBef>
        <a:spcAft>
          <a:spcPct val="0"/>
        </a:spcAft>
        <a:defRPr sz="4400" b="1">
          <a:solidFill>
            <a:schemeClr val="bg1"/>
          </a:solidFill>
          <a:latin typeface="Century Gothic" pitchFamily="34" charset="0"/>
        </a:defRPr>
      </a:lvl4pPr>
      <a:lvl5pPr algn="ctr" rtl="0" eaLnBrk="0" fontAlgn="base" hangingPunct="0">
        <a:spcBef>
          <a:spcPct val="0"/>
        </a:spcBef>
        <a:spcAft>
          <a:spcPct val="0"/>
        </a:spcAft>
        <a:defRPr sz="4400" b="1">
          <a:solidFill>
            <a:schemeClr val="bg1"/>
          </a:solidFill>
          <a:latin typeface="Century Gothic" pitchFamily="34" charset="0"/>
        </a:defRPr>
      </a:lvl5pPr>
      <a:lvl6pPr marL="457200" algn="ctr" rtl="0" fontAlgn="base">
        <a:spcBef>
          <a:spcPct val="0"/>
        </a:spcBef>
        <a:spcAft>
          <a:spcPct val="0"/>
        </a:spcAft>
        <a:defRPr sz="4400" b="1">
          <a:solidFill>
            <a:schemeClr val="bg1"/>
          </a:solidFill>
          <a:latin typeface="Century Gothic" pitchFamily="34" charset="0"/>
        </a:defRPr>
      </a:lvl6pPr>
      <a:lvl7pPr marL="914400" algn="ctr" rtl="0" fontAlgn="base">
        <a:spcBef>
          <a:spcPct val="0"/>
        </a:spcBef>
        <a:spcAft>
          <a:spcPct val="0"/>
        </a:spcAft>
        <a:defRPr sz="4400" b="1">
          <a:solidFill>
            <a:schemeClr val="bg1"/>
          </a:solidFill>
          <a:latin typeface="Century Gothic" pitchFamily="34" charset="0"/>
        </a:defRPr>
      </a:lvl7pPr>
      <a:lvl8pPr marL="1371600" algn="ctr" rtl="0" fontAlgn="base">
        <a:spcBef>
          <a:spcPct val="0"/>
        </a:spcBef>
        <a:spcAft>
          <a:spcPct val="0"/>
        </a:spcAft>
        <a:defRPr sz="4400" b="1">
          <a:solidFill>
            <a:schemeClr val="bg1"/>
          </a:solidFill>
          <a:latin typeface="Century Gothic" pitchFamily="34" charset="0"/>
        </a:defRPr>
      </a:lvl8pPr>
      <a:lvl9pPr marL="1828800" algn="ctr" rtl="0" fontAlgn="base">
        <a:spcBef>
          <a:spcPct val="0"/>
        </a:spcBef>
        <a:spcAft>
          <a:spcPct val="0"/>
        </a:spcAft>
        <a:defRPr sz="44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p:nvPicPr>
        <p:blipFill>
          <a:blip r:embed="rId4" cstate="print"/>
          <a:stretch>
            <a:fillRect/>
          </a:stretch>
        </p:blipFill>
        <p:spPr>
          <a:xfrm>
            <a:off x="0" y="0"/>
            <a:ext cx="9144000" cy="6858000"/>
          </a:xfrm>
          <a:prstGeom prst="rect">
            <a:avLst/>
          </a:prstGeom>
        </p:spPr>
      </p:pic>
      <p:sp>
        <p:nvSpPr>
          <p:cNvPr id="3" name="Title 1"/>
          <p:cNvSpPr txBox="1">
            <a:spLocks/>
          </p:cNvSpPr>
          <p:nvPr/>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a:solidFill>
                  <a:prstClr val="white"/>
                </a:solidFill>
                <a:latin typeface="Century Gothic"/>
                <a:cs typeface="Century Gothic"/>
              </a:rPr>
              <a:t>Thank you</a:t>
            </a:r>
            <a:endParaRPr lang="en-US" sz="2222" dirty="0">
              <a:solidFill>
                <a:prstClr val="white"/>
              </a:solidFill>
              <a:latin typeface="Century Gothic"/>
              <a:cs typeface="Century Gothic"/>
            </a:endParaRPr>
          </a:p>
        </p:txBody>
      </p:sp>
    </p:spTree>
    <p:extLst>
      <p:ext uri="{BB962C8B-B14F-4D97-AF65-F5344CB8AC3E}">
        <p14:creationId xmlns:p14="http://schemas.microsoft.com/office/powerpoint/2010/main" xmlns="" val="2975855128"/>
      </p:ext>
    </p:extLst>
  </p:cSld>
  <p:clrMap bg1="lt1" tx1="dk1" bg2="lt2" tx2="dk2" accent1="accent1" accent2="accent2" accent3="accent3" accent4="accent4" accent5="accent5" accent6="accent6" hlink="hlink" folHlink="folHlink"/>
  <p:sldLayoutIdLst>
    <p:sldLayoutId id="2147483679" r:id="rId1"/>
    <p:sldLayoutId id="2147483709"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25011724"/>
              </p:ext>
            </p:extLst>
          </p:nvPr>
        </p:nvGraphicFramePr>
        <p:xfrm>
          <a:off x="0" y="0"/>
          <a:ext cx="158750" cy="158750"/>
        </p:xfrm>
        <a:graphic>
          <a:graphicData uri="http://schemas.openxmlformats.org/presentationml/2006/ole">
            <p:oleObj spid="_x0000_s1383"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ZA">
                <a:solidFill>
                  <a:srgbClr val="998F86"/>
                </a:solidFill>
              </a:rPr>
              <a:t>Annual Report Process and Guidelines</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22962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6"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098800008"/>
              </p:ext>
            </p:extLst>
          </p:nvPr>
        </p:nvGraphicFramePr>
        <p:xfrm>
          <a:off x="0" y="0"/>
          <a:ext cx="158750" cy="158750"/>
        </p:xfrm>
        <a:graphic>
          <a:graphicData uri="http://schemas.openxmlformats.org/presentationml/2006/ole">
            <p:oleObj spid="_x0000_s2237"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ZA">
                <a:solidFill>
                  <a:srgbClr val="998F86"/>
                </a:solidFill>
              </a:rPr>
              <a:t>Annual Report Process and Guidelines</a:t>
            </a:r>
            <a:endParaRPr lang="en-GB" dirty="0">
              <a:solidFill>
                <a:srgbClr val="998F86"/>
              </a:solidFill>
            </a:endParaRPr>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16838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710656600"/>
              </p:ext>
            </p:extLst>
          </p:nvPr>
        </p:nvGraphicFramePr>
        <p:xfrm>
          <a:off x="0" y="0"/>
          <a:ext cx="158750" cy="158750"/>
        </p:xfrm>
        <a:graphic>
          <a:graphicData uri="http://schemas.openxmlformats.org/presentationml/2006/ole">
            <p:oleObj spid="_x0000_s3260"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ZA">
                <a:solidFill>
                  <a:srgbClr val="998F86"/>
                </a:solidFill>
              </a:rPr>
              <a:t>Annual Report Process and Guidelines</a:t>
            </a:r>
            <a:endParaRPr lang="en-GB" dirty="0">
              <a:solidFill>
                <a:srgbClr val="998F86"/>
              </a:solidFill>
            </a:endParaRPr>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38767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01780294"/>
              </p:ext>
            </p:extLst>
          </p:nvPr>
        </p:nvGraphicFramePr>
        <p:xfrm>
          <a:off x="0" y="0"/>
          <a:ext cx="158750" cy="158750"/>
        </p:xfrm>
        <a:graphic>
          <a:graphicData uri="http://schemas.openxmlformats.org/presentationml/2006/ole">
            <p:oleObj spid="_x0000_s4282"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ZA">
                <a:solidFill>
                  <a:srgbClr val="998F86"/>
                </a:solidFill>
              </a:rPr>
              <a:t>Annual Report Process and Guidelines</a:t>
            </a:r>
            <a:endParaRPr lang="en-GB" dirty="0">
              <a:solidFill>
                <a:srgbClr val="998F86"/>
              </a:solidFill>
            </a:endParaRPr>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86312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573373282"/>
              </p:ext>
            </p:extLst>
          </p:nvPr>
        </p:nvGraphicFramePr>
        <p:xfrm>
          <a:off x="0" y="0"/>
          <a:ext cx="158750" cy="158750"/>
        </p:xfrm>
        <a:graphic>
          <a:graphicData uri="http://schemas.openxmlformats.org/presentationml/2006/ole">
            <p:oleObj spid="_x0000_s5127"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defTabSz="914400"/>
            <a:fld id="{8406839F-D7A4-4E5D-B93D-768AD4D1DB36}" type="slidenum">
              <a:rPr lang="en-ZA" smtClean="0">
                <a:solidFill>
                  <a:srgbClr val="003399"/>
                </a:solidFill>
              </a:rPr>
              <a:pPr defTabSz="914400"/>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defTabSz="914400"/>
            <a:r>
              <a:rPr lang="en-ZA">
                <a:solidFill>
                  <a:srgbClr val="998F86"/>
                </a:solidFill>
              </a:rPr>
              <a:t>Annual Report Process and Guidelines</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defTabSz="914400"/>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728487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tags" Target="../tags/tag2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ZA" dirty="0">
                <a:solidFill>
                  <a:srgbClr val="FFFFFF"/>
                </a:solidFill>
              </a:rPr>
              <a:t>Abridged Presentation to Budget Committee</a:t>
            </a:r>
            <a:endParaRPr lang="en-GB" dirty="0"/>
          </a:p>
        </p:txBody>
      </p:sp>
      <p:sp>
        <p:nvSpPr>
          <p:cNvPr id="6" name="Text Placeholder 5"/>
          <p:cNvSpPr>
            <a:spLocks noGrp="1"/>
          </p:cNvSpPr>
          <p:nvPr>
            <p:ph type="body" sz="quarter" idx="10"/>
          </p:nvPr>
        </p:nvSpPr>
        <p:spPr>
          <a:xfrm>
            <a:off x="2347415" y="5398045"/>
            <a:ext cx="2872309" cy="525083"/>
          </a:xfrm>
        </p:spPr>
        <p:txBody>
          <a:bodyPr/>
          <a:lstStyle/>
          <a:p>
            <a:r>
              <a:rPr lang="en-US" dirty="0">
                <a:solidFill>
                  <a:srgbClr val="FFFFFF"/>
                </a:solidFill>
              </a:rPr>
              <a:t>The Chambers, 6</a:t>
            </a:r>
            <a:r>
              <a:rPr lang="en-US" baseline="30000" dirty="0">
                <a:solidFill>
                  <a:srgbClr val="FFFFFF"/>
                </a:solidFill>
              </a:rPr>
              <a:t>th</a:t>
            </a:r>
            <a:r>
              <a:rPr lang="en-US" dirty="0">
                <a:solidFill>
                  <a:srgbClr val="FFFFFF"/>
                </a:solidFill>
              </a:rPr>
              <a:t> Floor</a:t>
            </a:r>
            <a:br>
              <a:rPr lang="en-US" dirty="0">
                <a:solidFill>
                  <a:srgbClr val="FFFFFF"/>
                </a:solidFill>
              </a:rPr>
            </a:br>
            <a:r>
              <a:rPr lang="en-US" dirty="0">
                <a:solidFill>
                  <a:srgbClr val="FFFFFF"/>
                </a:solidFill>
              </a:rPr>
              <a:t>7 Wale Street, Cape Town</a:t>
            </a:r>
            <a:endParaRPr lang="en-ZA" dirty="0"/>
          </a:p>
          <a:p>
            <a:endParaRPr lang="en-GB" dirty="0"/>
          </a:p>
        </p:txBody>
      </p:sp>
      <p:sp>
        <p:nvSpPr>
          <p:cNvPr id="8" name="Text Placeholder 7"/>
          <p:cNvSpPr>
            <a:spLocks noGrp="1"/>
          </p:cNvSpPr>
          <p:nvPr>
            <p:ph type="body" sz="quarter" idx="11"/>
          </p:nvPr>
        </p:nvSpPr>
        <p:spPr/>
        <p:txBody>
          <a:bodyPr/>
          <a:lstStyle/>
          <a:p>
            <a:r>
              <a:rPr lang="en-ZA" b="1" dirty="0" smtClean="0"/>
              <a:t> A Hardien</a:t>
            </a:r>
            <a:endParaRPr lang="en-ZA" b="1" dirty="0"/>
          </a:p>
          <a:p>
            <a:endParaRPr lang="en-GB" dirty="0"/>
          </a:p>
        </p:txBody>
      </p:sp>
      <p:sp>
        <p:nvSpPr>
          <p:cNvPr id="11" name="Title 10"/>
          <p:cNvSpPr>
            <a:spLocks noGrp="1"/>
          </p:cNvSpPr>
          <p:nvPr>
            <p:ph type="ctrTitle"/>
          </p:nvPr>
        </p:nvSpPr>
        <p:spPr/>
        <p:txBody>
          <a:bodyPr/>
          <a:lstStyle/>
          <a:p>
            <a:r>
              <a:rPr lang="en-ZA" dirty="0"/>
              <a:t>Annual Report PROCESS AND GUIDELINES</a:t>
            </a:r>
            <a:endParaRPr lang="en-GB" dirty="0"/>
          </a:p>
        </p:txBody>
      </p:sp>
      <p:sp>
        <p:nvSpPr>
          <p:cNvPr id="7" name="Text Placeholder 7"/>
          <p:cNvSpPr txBox="1">
            <a:spLocks/>
          </p:cNvSpPr>
          <p:nvPr/>
        </p:nvSpPr>
        <p:spPr>
          <a:xfrm>
            <a:off x="7181873" y="5398045"/>
            <a:ext cx="1733266" cy="365125"/>
          </a:xfrm>
          <a:prstGeom prst="rect">
            <a:avLst/>
          </a:prstGeom>
        </p:spPr>
        <p:txBody>
          <a:bodyPr vert="horz" lIns="72000" tIns="72000" rIns="72000" bIns="72000" rtlCol="0">
            <a:normAutofit/>
          </a:bodyPr>
          <a:lstStyle>
            <a:lvl1pPr marL="0" indent="0" algn="r" defTabSz="914400" rtl="0" eaLnBrk="1" latinLnBrk="0" hangingPunct="1">
              <a:spcBef>
                <a:spcPts val="300"/>
              </a:spcBef>
              <a:buFont typeface="Arial" pitchFamily="34" charset="0"/>
              <a:buNone/>
              <a:defRPr sz="1100" b="0" kern="1200" baseline="0">
                <a:solidFill>
                  <a:schemeClr val="bg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1200" dirty="0" smtClean="0"/>
              <a:t>28 Sep 2018</a:t>
            </a:r>
            <a:endParaRPr lang="en-GB" sz="1200" dirty="0"/>
          </a:p>
        </p:txBody>
      </p:sp>
    </p:spTree>
    <p:custDataLst>
      <p:tags r:id="rId1"/>
    </p:custDataLst>
    <p:extLst>
      <p:ext uri="{BB962C8B-B14F-4D97-AF65-F5344CB8AC3E}">
        <p14:creationId xmlns:p14="http://schemas.microsoft.com/office/powerpoint/2010/main" xmlns="" val="75509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(2)</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10</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p:txBody>
          <a:bodyPr/>
          <a:lstStyle/>
          <a:p>
            <a:pPr lvl="2" fontAlgn="base">
              <a:lnSpc>
                <a:spcPct val="130000"/>
              </a:lnSpc>
              <a:spcBef>
                <a:spcPts val="600"/>
              </a:spcBef>
              <a:buSzPct val="110000"/>
              <a:buFont typeface="Arial" charset="0"/>
              <a:buChar char="•"/>
              <a:tabLst>
                <a:tab pos="292100" algn="l"/>
              </a:tabLst>
              <a:defRPr/>
            </a:pPr>
            <a:r>
              <a:rPr lang="en-ZA" sz="1500" dirty="0"/>
              <a:t>The </a:t>
            </a:r>
            <a:r>
              <a:rPr lang="en-ZA" sz="1500" b="1" u="sng" dirty="0">
                <a:solidFill>
                  <a:srgbClr val="FF0000"/>
                </a:solidFill>
              </a:rPr>
              <a:t>Service Delivery Improvement Plan</a:t>
            </a:r>
            <a:r>
              <a:rPr lang="en-ZA" sz="1500" dirty="0"/>
              <a:t> outline the:</a:t>
            </a:r>
          </a:p>
          <a:p>
            <a:pPr lvl="3" fontAlgn="base">
              <a:lnSpc>
                <a:spcPct val="130000"/>
              </a:lnSpc>
              <a:spcBef>
                <a:spcPts val="600"/>
              </a:spcBef>
              <a:buSzPct val="110000"/>
              <a:buFontTx/>
              <a:buChar char="-"/>
              <a:tabLst>
                <a:tab pos="292100" algn="l"/>
              </a:tabLst>
              <a:defRPr/>
            </a:pPr>
            <a:r>
              <a:rPr lang="en-ZA" sz="1400" dirty="0"/>
              <a:t>Department’s main services and standards</a:t>
            </a:r>
          </a:p>
          <a:p>
            <a:pPr lvl="3" fontAlgn="base">
              <a:lnSpc>
                <a:spcPct val="130000"/>
              </a:lnSpc>
              <a:spcBef>
                <a:spcPts val="600"/>
              </a:spcBef>
              <a:buSzPct val="110000"/>
              <a:buFontTx/>
              <a:buChar char="-"/>
              <a:tabLst>
                <a:tab pos="292100" algn="l"/>
              </a:tabLst>
              <a:defRPr/>
            </a:pPr>
            <a:r>
              <a:rPr lang="en-ZA" sz="1400" dirty="0"/>
              <a:t>Batho Pele arrangements with beneficiaries</a:t>
            </a:r>
          </a:p>
          <a:p>
            <a:pPr lvl="3" fontAlgn="base">
              <a:lnSpc>
                <a:spcPct val="130000"/>
              </a:lnSpc>
              <a:spcBef>
                <a:spcPts val="600"/>
              </a:spcBef>
              <a:buSzPct val="110000"/>
              <a:buFontTx/>
              <a:buChar char="-"/>
              <a:tabLst>
                <a:tab pos="292100" algn="l"/>
              </a:tabLst>
              <a:defRPr/>
            </a:pPr>
            <a:r>
              <a:rPr lang="en-ZA" sz="1400" dirty="0"/>
              <a:t>Service delivery information tool</a:t>
            </a:r>
          </a:p>
          <a:p>
            <a:pPr lvl="3" fontAlgn="base">
              <a:lnSpc>
                <a:spcPct val="130000"/>
              </a:lnSpc>
              <a:spcBef>
                <a:spcPts val="600"/>
              </a:spcBef>
              <a:buSzPct val="110000"/>
              <a:buFontTx/>
              <a:buChar char="-"/>
              <a:tabLst>
                <a:tab pos="292100" algn="l"/>
              </a:tabLst>
              <a:defRPr/>
            </a:pPr>
            <a:r>
              <a:rPr lang="en-ZA" sz="1400" dirty="0"/>
              <a:t>Complaints mechanism</a:t>
            </a:r>
          </a:p>
          <a:p>
            <a:pPr lvl="2" fontAlgn="base">
              <a:lnSpc>
                <a:spcPct val="130000"/>
              </a:lnSpc>
              <a:spcBef>
                <a:spcPts val="600"/>
              </a:spcBef>
              <a:buSzPct val="110000"/>
              <a:buFont typeface="Arial" charset="0"/>
              <a:buChar char="•"/>
              <a:tabLst>
                <a:tab pos="292100" algn="l"/>
              </a:tabLst>
              <a:defRPr/>
            </a:pPr>
            <a:endParaRPr lang="en-ZA" sz="1500" dirty="0" smtClean="0"/>
          </a:p>
          <a:p>
            <a:pPr lvl="2" fontAlgn="base">
              <a:lnSpc>
                <a:spcPct val="130000"/>
              </a:lnSpc>
              <a:spcBef>
                <a:spcPts val="600"/>
              </a:spcBef>
              <a:buSzPct val="110000"/>
              <a:buFont typeface="Arial" charset="0"/>
              <a:buChar char="•"/>
              <a:tabLst>
                <a:tab pos="292100" algn="l"/>
              </a:tabLst>
              <a:defRPr/>
            </a:pPr>
            <a:r>
              <a:rPr lang="en-ZA" sz="1500" dirty="0" smtClean="0"/>
              <a:t>The </a:t>
            </a:r>
            <a:r>
              <a:rPr lang="en-ZA" sz="1500" dirty="0"/>
              <a:t>Service Delivery Improvement Plan is developed every 3 years within the planning cycle. Department’s SDIP cycle – within 2</a:t>
            </a:r>
            <a:r>
              <a:rPr lang="en-ZA" sz="1500" baseline="30000" dirty="0"/>
              <a:t>nd</a:t>
            </a:r>
            <a:r>
              <a:rPr lang="en-ZA" sz="1500" dirty="0"/>
              <a:t> year (2014/15) of 3 year cycle</a:t>
            </a:r>
            <a:endParaRPr lang="en-ZA" sz="1500" b="1" dirty="0"/>
          </a:p>
          <a:p>
            <a:pPr lvl="2" fontAlgn="base">
              <a:lnSpc>
                <a:spcPct val="130000"/>
              </a:lnSpc>
              <a:spcBef>
                <a:spcPts val="600"/>
              </a:spcBef>
              <a:buSzPct val="110000"/>
              <a:buFont typeface="Arial" charset="0"/>
              <a:buChar char="•"/>
              <a:tabLst>
                <a:tab pos="292100" algn="l"/>
              </a:tabLst>
              <a:defRPr/>
            </a:pPr>
            <a:endParaRPr lang="en-ZA" sz="1500" dirty="0" smtClean="0"/>
          </a:p>
          <a:p>
            <a:pPr lvl="2" fontAlgn="base">
              <a:lnSpc>
                <a:spcPct val="130000"/>
              </a:lnSpc>
              <a:spcBef>
                <a:spcPts val="600"/>
              </a:spcBef>
              <a:buSzPct val="110000"/>
              <a:buFont typeface="Arial" charset="0"/>
              <a:buChar char="•"/>
              <a:tabLst>
                <a:tab pos="292100" algn="l"/>
              </a:tabLst>
              <a:defRPr/>
            </a:pPr>
            <a:r>
              <a:rPr lang="en-ZA" sz="1500" dirty="0" smtClean="0"/>
              <a:t>An </a:t>
            </a:r>
            <a:r>
              <a:rPr lang="en-ZA" sz="1500" dirty="0"/>
              <a:t>annual </a:t>
            </a:r>
            <a:r>
              <a:rPr lang="en-ZA" sz="1500" b="1" dirty="0">
                <a:solidFill>
                  <a:srgbClr val="FF0000"/>
                </a:solidFill>
              </a:rPr>
              <a:t>Statement of Public Service Commitment</a:t>
            </a:r>
            <a:r>
              <a:rPr lang="en-ZA" sz="1500" dirty="0"/>
              <a:t> is published annually</a:t>
            </a:r>
          </a:p>
          <a:p>
            <a:pPr lvl="2" fontAlgn="base">
              <a:lnSpc>
                <a:spcPct val="130000"/>
              </a:lnSpc>
              <a:spcBef>
                <a:spcPts val="600"/>
              </a:spcBef>
              <a:buSzPct val="110000"/>
              <a:buFont typeface="Arial" charset="0"/>
              <a:buChar char="•"/>
              <a:tabLst>
                <a:tab pos="292100" algn="l"/>
              </a:tabLst>
              <a:defRPr/>
            </a:pPr>
            <a:endParaRPr lang="en-ZA" sz="1400" dirty="0" smtClean="0"/>
          </a:p>
          <a:p>
            <a:pPr lvl="2" fontAlgn="base">
              <a:lnSpc>
                <a:spcPct val="130000"/>
              </a:lnSpc>
              <a:spcBef>
                <a:spcPts val="600"/>
              </a:spcBef>
              <a:buSzPct val="110000"/>
              <a:buFont typeface="Arial" charset="0"/>
              <a:buChar char="•"/>
              <a:tabLst>
                <a:tab pos="292100" algn="l"/>
              </a:tabLst>
              <a:defRPr/>
            </a:pPr>
            <a:r>
              <a:rPr lang="en-ZA" b="1" dirty="0" smtClean="0"/>
              <a:t>Progress</a:t>
            </a:r>
            <a:r>
              <a:rPr lang="en-ZA" dirty="0" smtClean="0"/>
              <a:t> </a:t>
            </a:r>
            <a:r>
              <a:rPr lang="en-ZA" dirty="0"/>
              <a:t>regarding the Service Delivery Improvement Plan is </a:t>
            </a:r>
            <a:r>
              <a:rPr lang="en-ZA" b="1" dirty="0"/>
              <a:t>provided on an annual basis </a:t>
            </a:r>
            <a:r>
              <a:rPr lang="en-ZA" dirty="0"/>
              <a:t>within the Annual Report</a:t>
            </a:r>
          </a:p>
        </p:txBody>
      </p:sp>
    </p:spTree>
    <p:extLst>
      <p:ext uri="{BB962C8B-B14F-4D97-AF65-F5344CB8AC3E}">
        <p14:creationId xmlns:p14="http://schemas.microsoft.com/office/powerpoint/2010/main" xmlns="" val="324971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61926"/>
            <a:ext cx="8597205" cy="559256"/>
          </a:xfrm>
        </p:spPr>
        <p:txBody>
          <a:bodyPr/>
          <a:lstStyle/>
          <a:p>
            <a:r>
              <a:rPr lang="en-US" dirty="0"/>
              <a:t>Part B:  Performance Information (4)</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11</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857250"/>
            <a:ext cx="8597205" cy="5591850"/>
          </a:xfrm>
        </p:spPr>
        <p:txBody>
          <a:bodyPr>
            <a:normAutofit fontScale="47500" lnSpcReduction="20000"/>
          </a:bodyPr>
          <a:lstStyle/>
          <a:p>
            <a:pPr lvl="1" fontAlgn="base">
              <a:lnSpc>
                <a:spcPct val="130000"/>
              </a:lnSpc>
              <a:spcBef>
                <a:spcPts val="1200"/>
              </a:spcBef>
              <a:buSzPct val="110000"/>
              <a:tabLst>
                <a:tab pos="292100" algn="l"/>
              </a:tabLst>
              <a:defRPr/>
            </a:pPr>
            <a:r>
              <a:rPr lang="en-ZA" sz="2600" b="1" dirty="0"/>
              <a:t>Strategic Outcome Oriented Goals </a:t>
            </a:r>
          </a:p>
          <a:p>
            <a:pPr lvl="2" fontAlgn="base">
              <a:lnSpc>
                <a:spcPct val="150000"/>
              </a:lnSpc>
              <a:spcBef>
                <a:spcPts val="600"/>
              </a:spcBef>
              <a:buSzPct val="110000"/>
              <a:buFont typeface="Arial" charset="0"/>
              <a:buChar char="•"/>
              <a:tabLst>
                <a:tab pos="292100" algn="l"/>
              </a:tabLst>
              <a:defRPr/>
            </a:pPr>
            <a:r>
              <a:rPr lang="en-ZA" sz="2400" dirty="0"/>
              <a:t>States the strategic outcome oriented goals as per the Strategic Plan and the </a:t>
            </a:r>
            <a:r>
              <a:rPr lang="en-ZA" sz="2400" b="1" dirty="0">
                <a:solidFill>
                  <a:srgbClr val="FF0000"/>
                </a:solidFill>
              </a:rPr>
              <a:t>progress made towards the achievement of the 5 year targets</a:t>
            </a:r>
            <a:r>
              <a:rPr lang="en-ZA" sz="2400" dirty="0"/>
              <a:t>.</a:t>
            </a:r>
          </a:p>
          <a:p>
            <a:pPr lvl="2" fontAlgn="base">
              <a:lnSpc>
                <a:spcPct val="150000"/>
              </a:lnSpc>
              <a:spcBef>
                <a:spcPts val="600"/>
              </a:spcBef>
              <a:buSzPct val="110000"/>
              <a:buFont typeface="Arial" charset="0"/>
              <a:buChar char="•"/>
              <a:tabLst>
                <a:tab pos="292100" algn="l"/>
              </a:tabLst>
              <a:defRPr/>
            </a:pPr>
            <a:r>
              <a:rPr lang="en-ZA" sz="2400" dirty="0"/>
              <a:t>Highlights </a:t>
            </a:r>
            <a:r>
              <a:rPr lang="en-ZA" sz="2400" b="1" dirty="0">
                <a:solidFill>
                  <a:srgbClr val="FF0000"/>
                </a:solidFill>
              </a:rPr>
              <a:t>significant achievements with regard to the </a:t>
            </a:r>
            <a:r>
              <a:rPr lang="en-ZA" sz="2400" b="1" dirty="0" smtClean="0">
                <a:solidFill>
                  <a:srgbClr val="FF0000"/>
                </a:solidFill>
              </a:rPr>
              <a:t>14 Outcomes</a:t>
            </a:r>
            <a:r>
              <a:rPr lang="en-ZA" sz="2400" dirty="0" smtClean="0"/>
              <a:t> </a:t>
            </a:r>
            <a:r>
              <a:rPr lang="en-ZA" sz="2400" dirty="0"/>
              <a:t>(DPME) and the </a:t>
            </a:r>
            <a:r>
              <a:rPr lang="en-ZA" sz="2400" b="1" dirty="0"/>
              <a:t>National Development Plan</a:t>
            </a:r>
            <a:r>
              <a:rPr lang="en-ZA" sz="2400" dirty="0"/>
              <a:t> (NDP</a:t>
            </a:r>
            <a:r>
              <a:rPr lang="en-ZA" sz="2400" dirty="0" smtClean="0"/>
              <a:t>).</a:t>
            </a:r>
          </a:p>
          <a:p>
            <a:pPr lvl="2" fontAlgn="base">
              <a:lnSpc>
                <a:spcPct val="150000"/>
              </a:lnSpc>
              <a:spcBef>
                <a:spcPts val="600"/>
              </a:spcBef>
              <a:buSzPct val="110000"/>
              <a:buFont typeface="Arial" charset="0"/>
              <a:buChar char="•"/>
              <a:tabLst>
                <a:tab pos="292100" algn="l"/>
              </a:tabLst>
              <a:defRPr/>
            </a:pPr>
            <a:r>
              <a:rPr lang="en-US" sz="2400" dirty="0" smtClean="0"/>
              <a:t>Department(s) </a:t>
            </a:r>
            <a:r>
              <a:rPr lang="en-US" sz="2400" dirty="0"/>
              <a:t>that </a:t>
            </a:r>
            <a:r>
              <a:rPr lang="en-US" sz="2400" dirty="0" smtClean="0"/>
              <a:t>do </a:t>
            </a:r>
            <a:r>
              <a:rPr lang="en-US" sz="2400" dirty="0"/>
              <a:t>not directly contribute to any of the 14 outcomes must highlight significant achievements with regard to its own outcome(s</a:t>
            </a:r>
            <a:r>
              <a:rPr lang="en-US" sz="2400" dirty="0" smtClean="0"/>
              <a:t>).</a:t>
            </a:r>
          </a:p>
          <a:p>
            <a:pPr lvl="1" fontAlgn="base">
              <a:lnSpc>
                <a:spcPct val="130000"/>
              </a:lnSpc>
              <a:spcBef>
                <a:spcPts val="1200"/>
              </a:spcBef>
              <a:buSzPct val="110000"/>
              <a:tabLst>
                <a:tab pos="292100" algn="l"/>
              </a:tabLst>
              <a:defRPr/>
            </a:pPr>
            <a:r>
              <a:rPr lang="en-ZA" sz="2500" b="1" dirty="0"/>
              <a:t>Performance information</a:t>
            </a:r>
          </a:p>
          <a:p>
            <a:pPr lvl="2" fontAlgn="base">
              <a:lnSpc>
                <a:spcPct val="150000"/>
              </a:lnSpc>
              <a:spcBef>
                <a:spcPts val="600"/>
              </a:spcBef>
              <a:buSzPct val="110000"/>
              <a:buFont typeface="Arial" charset="0"/>
              <a:buChar char="•"/>
              <a:tabLst>
                <a:tab pos="292100" algn="l"/>
              </a:tabLst>
              <a:defRPr/>
            </a:pPr>
            <a:r>
              <a:rPr lang="en-ZA" sz="2400" b="1" dirty="0" smtClean="0">
                <a:solidFill>
                  <a:srgbClr val="FF0000"/>
                </a:solidFill>
              </a:rPr>
              <a:t>Standardised/Customised </a:t>
            </a:r>
            <a:r>
              <a:rPr lang="en-ZA" sz="2400" b="1" dirty="0">
                <a:solidFill>
                  <a:srgbClr val="FF0000"/>
                </a:solidFill>
              </a:rPr>
              <a:t>sector performance indicators</a:t>
            </a:r>
            <a:r>
              <a:rPr lang="en-ZA" sz="2400" dirty="0"/>
              <a:t> as well as provincial </a:t>
            </a:r>
            <a:r>
              <a:rPr lang="en-ZA" sz="2400" dirty="0" smtClean="0"/>
              <a:t>performance/ non-customised</a:t>
            </a:r>
            <a:r>
              <a:rPr lang="en-ZA" sz="2400" dirty="0"/>
              <a:t> </a:t>
            </a:r>
            <a:r>
              <a:rPr lang="en-ZA" sz="2400" dirty="0" smtClean="0"/>
              <a:t>indicators </a:t>
            </a:r>
            <a:r>
              <a:rPr lang="en-ZA" sz="2400" dirty="0"/>
              <a:t>included in the Annual Performance </a:t>
            </a:r>
            <a:r>
              <a:rPr lang="en-ZA" sz="2400" dirty="0" smtClean="0"/>
              <a:t>Plan are to be  </a:t>
            </a:r>
            <a:r>
              <a:rPr lang="en-ZA" sz="2400" dirty="0"/>
              <a:t>reflected in </a:t>
            </a:r>
            <a:r>
              <a:rPr lang="en-ZA" sz="2400" dirty="0" smtClean="0"/>
              <a:t>the Annual </a:t>
            </a:r>
            <a:r>
              <a:rPr lang="en-ZA" sz="2400" dirty="0"/>
              <a:t>Report (AR). </a:t>
            </a:r>
            <a:endParaRPr lang="en-ZA" sz="2400" dirty="0" smtClean="0"/>
          </a:p>
          <a:p>
            <a:pPr lvl="2" fontAlgn="base">
              <a:lnSpc>
                <a:spcPct val="150000"/>
              </a:lnSpc>
              <a:spcBef>
                <a:spcPts val="600"/>
              </a:spcBef>
              <a:buSzPct val="110000"/>
              <a:buFont typeface="Arial" charset="0"/>
              <a:buChar char="•"/>
              <a:tabLst>
                <a:tab pos="292100" algn="l"/>
              </a:tabLst>
              <a:defRPr/>
            </a:pPr>
            <a:r>
              <a:rPr lang="en-US" sz="2400" dirty="0" smtClean="0"/>
              <a:t>Performance information </a:t>
            </a:r>
            <a:r>
              <a:rPr lang="en-US" sz="2400" dirty="0"/>
              <a:t>reported </a:t>
            </a:r>
            <a:r>
              <a:rPr lang="en-US" sz="2400" dirty="0" smtClean="0"/>
              <a:t>in </a:t>
            </a:r>
            <a:r>
              <a:rPr lang="en-US" sz="2400" dirty="0"/>
              <a:t>the annual report must be </a:t>
            </a:r>
            <a:r>
              <a:rPr lang="en-US" sz="2400" b="1" dirty="0">
                <a:solidFill>
                  <a:srgbClr val="FF0000"/>
                </a:solidFill>
              </a:rPr>
              <a:t>aligned to the </a:t>
            </a:r>
            <a:r>
              <a:rPr lang="en-US" sz="2400" b="1" dirty="0" smtClean="0">
                <a:solidFill>
                  <a:srgbClr val="FF0000"/>
                </a:solidFill>
              </a:rPr>
              <a:t>Annual Performance Plan</a:t>
            </a:r>
            <a:r>
              <a:rPr lang="en-US" sz="2400" dirty="0" smtClean="0"/>
              <a:t> as well as the quarterly performance information signed off in the </a:t>
            </a:r>
            <a:r>
              <a:rPr lang="en-US" sz="2400" dirty="0" err="1" smtClean="0"/>
              <a:t>eQPRS</a:t>
            </a:r>
            <a:r>
              <a:rPr lang="en-US" sz="2400" dirty="0" smtClean="0"/>
              <a:t>. </a:t>
            </a:r>
          </a:p>
          <a:p>
            <a:pPr lvl="2" fontAlgn="base">
              <a:lnSpc>
                <a:spcPct val="150000"/>
              </a:lnSpc>
              <a:spcBef>
                <a:spcPts val="600"/>
              </a:spcBef>
              <a:buSzPct val="110000"/>
              <a:buFont typeface="Arial" charset="0"/>
              <a:buChar char="•"/>
              <a:tabLst>
                <a:tab pos="292100" algn="l"/>
              </a:tabLst>
              <a:defRPr/>
            </a:pPr>
            <a:r>
              <a:rPr lang="en-US" sz="2400" dirty="0" smtClean="0"/>
              <a:t>National  approval  must be provided for  </a:t>
            </a:r>
            <a:r>
              <a:rPr lang="en-US" sz="2400" dirty="0" err="1" smtClean="0"/>
              <a:t>standardised</a:t>
            </a:r>
            <a:r>
              <a:rPr lang="en-US" sz="2400" dirty="0" smtClean="0"/>
              <a:t>/</a:t>
            </a:r>
            <a:r>
              <a:rPr lang="en-US" sz="2400" dirty="0" err="1" smtClean="0"/>
              <a:t>customised</a:t>
            </a:r>
            <a:r>
              <a:rPr lang="en-US" sz="2400" dirty="0" smtClean="0"/>
              <a:t>  indicators that are not incorporated in </a:t>
            </a:r>
            <a:r>
              <a:rPr lang="en-US" sz="2400" dirty="0"/>
              <a:t>the Annual Performance Plan </a:t>
            </a:r>
            <a:r>
              <a:rPr lang="en-US" sz="2400" dirty="0" smtClean="0"/>
              <a:t>.</a:t>
            </a:r>
            <a:endParaRPr lang="en-ZA" sz="2400" dirty="0"/>
          </a:p>
          <a:p>
            <a:pPr lvl="1" fontAlgn="base">
              <a:lnSpc>
                <a:spcPct val="130000"/>
              </a:lnSpc>
              <a:spcBef>
                <a:spcPts val="1200"/>
              </a:spcBef>
              <a:buSzPct val="110000"/>
              <a:tabLst>
                <a:tab pos="292100" algn="l"/>
              </a:tabLst>
              <a:defRPr/>
            </a:pPr>
            <a:r>
              <a:rPr lang="en-ZA" sz="2600" b="1" dirty="0"/>
              <a:t>Performance Information per Programme </a:t>
            </a:r>
            <a:r>
              <a:rPr lang="en-ZA" sz="2600" b="1" dirty="0" smtClean="0"/>
              <a:t>- objectives</a:t>
            </a:r>
            <a:endParaRPr lang="en-ZA" sz="2600" b="1" dirty="0"/>
          </a:p>
          <a:p>
            <a:pPr lvl="2" fontAlgn="base">
              <a:lnSpc>
                <a:spcPct val="150000"/>
              </a:lnSpc>
              <a:spcBef>
                <a:spcPts val="600"/>
              </a:spcBef>
              <a:buSzPct val="110000"/>
              <a:buFont typeface="Arial" charset="0"/>
              <a:buChar char="•"/>
              <a:tabLst>
                <a:tab pos="292100" algn="l"/>
              </a:tabLst>
              <a:defRPr/>
            </a:pPr>
            <a:r>
              <a:rPr lang="en-ZA" sz="2400" b="1" dirty="0">
                <a:solidFill>
                  <a:srgbClr val="FF0000"/>
                </a:solidFill>
              </a:rPr>
              <a:t>Programme assessments</a:t>
            </a:r>
            <a:r>
              <a:rPr lang="en-ZA" sz="2400" dirty="0"/>
              <a:t> and reviews </a:t>
            </a:r>
          </a:p>
          <a:p>
            <a:pPr lvl="2" fontAlgn="base">
              <a:lnSpc>
                <a:spcPct val="150000"/>
              </a:lnSpc>
              <a:spcBef>
                <a:spcPts val="600"/>
              </a:spcBef>
              <a:buSzPct val="110000"/>
              <a:buFontTx/>
              <a:buChar char="-"/>
              <a:tabLst>
                <a:tab pos="292100" algn="l"/>
              </a:tabLst>
              <a:defRPr/>
            </a:pPr>
            <a:r>
              <a:rPr lang="en-ZA" sz="2400" dirty="0"/>
              <a:t>Evaluate </a:t>
            </a:r>
            <a:r>
              <a:rPr lang="en-ZA" sz="2400" b="1" dirty="0">
                <a:solidFill>
                  <a:srgbClr val="FF0000"/>
                </a:solidFill>
              </a:rPr>
              <a:t>programme quality</a:t>
            </a:r>
            <a:r>
              <a:rPr lang="en-ZA" sz="2400" dirty="0"/>
              <a:t> and effectiveness</a:t>
            </a:r>
          </a:p>
          <a:p>
            <a:pPr lvl="2" fontAlgn="base">
              <a:lnSpc>
                <a:spcPct val="150000"/>
              </a:lnSpc>
              <a:spcBef>
                <a:spcPts val="600"/>
              </a:spcBef>
              <a:buSzPct val="110000"/>
              <a:buFontTx/>
              <a:buChar char="-"/>
              <a:tabLst>
                <a:tab pos="292100" algn="l"/>
              </a:tabLst>
              <a:defRPr/>
            </a:pPr>
            <a:r>
              <a:rPr lang="en-ZA" sz="2400" dirty="0"/>
              <a:t>Support </a:t>
            </a:r>
            <a:r>
              <a:rPr lang="en-ZA" sz="2400" b="1" dirty="0">
                <a:solidFill>
                  <a:srgbClr val="FF0000"/>
                </a:solidFill>
              </a:rPr>
              <a:t>programme planning</a:t>
            </a:r>
            <a:r>
              <a:rPr lang="en-ZA" sz="2400" dirty="0"/>
              <a:t> and improvement</a:t>
            </a:r>
          </a:p>
          <a:p>
            <a:pPr lvl="2" fontAlgn="base">
              <a:lnSpc>
                <a:spcPct val="150000"/>
              </a:lnSpc>
              <a:spcBef>
                <a:spcPts val="600"/>
              </a:spcBef>
              <a:buSzPct val="110000"/>
              <a:buFontTx/>
              <a:buChar char="-"/>
              <a:tabLst>
                <a:tab pos="292100" algn="l"/>
              </a:tabLst>
              <a:defRPr/>
            </a:pPr>
            <a:r>
              <a:rPr lang="en-ZA" sz="2400" dirty="0"/>
              <a:t>Encourages programme to engage and </a:t>
            </a:r>
            <a:r>
              <a:rPr lang="en-ZA" sz="2400" dirty="0" smtClean="0"/>
              <a:t>manage </a:t>
            </a:r>
            <a:r>
              <a:rPr lang="en-ZA" sz="2400" dirty="0"/>
              <a:t>performance which achieve strategic goals</a:t>
            </a:r>
          </a:p>
          <a:p>
            <a:pPr lvl="2" fontAlgn="base">
              <a:lnSpc>
                <a:spcPct val="150000"/>
              </a:lnSpc>
              <a:spcBef>
                <a:spcPts val="600"/>
              </a:spcBef>
              <a:buSzPct val="110000"/>
              <a:buFontTx/>
              <a:buChar char="-"/>
              <a:tabLst>
                <a:tab pos="292100" algn="l"/>
              </a:tabLst>
              <a:defRPr/>
            </a:pPr>
            <a:endParaRPr lang="en-ZA" sz="2400" dirty="0"/>
          </a:p>
          <a:p>
            <a:pPr lvl="2" fontAlgn="base">
              <a:lnSpc>
                <a:spcPct val="150000"/>
              </a:lnSpc>
              <a:spcBef>
                <a:spcPts val="600"/>
              </a:spcBef>
              <a:buSzPct val="110000"/>
              <a:buFont typeface="Arial" charset="0"/>
              <a:buChar char="•"/>
              <a:tabLst>
                <a:tab pos="292100" algn="l"/>
              </a:tabLst>
              <a:defRPr/>
            </a:pPr>
            <a:endParaRPr lang="en-ZA" sz="2400" dirty="0"/>
          </a:p>
        </p:txBody>
      </p:sp>
    </p:spTree>
    <p:extLst>
      <p:ext uri="{BB962C8B-B14F-4D97-AF65-F5344CB8AC3E}">
        <p14:creationId xmlns:p14="http://schemas.microsoft.com/office/powerpoint/2010/main" xmlns="" val="185521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(5)</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12</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1029376"/>
            <a:ext cx="8597205" cy="5152483"/>
          </a:xfrm>
        </p:spPr>
        <p:txBody>
          <a:bodyPr>
            <a:normAutofit fontScale="92500"/>
          </a:bodyPr>
          <a:lstStyle/>
          <a:p>
            <a:pPr lvl="1" fontAlgn="base">
              <a:lnSpc>
                <a:spcPct val="120000"/>
              </a:lnSpc>
              <a:spcBef>
                <a:spcPts val="1200"/>
              </a:spcBef>
              <a:buSzPct val="110000"/>
              <a:tabLst>
                <a:tab pos="292100" algn="l"/>
              </a:tabLst>
              <a:defRPr/>
            </a:pPr>
            <a:r>
              <a:rPr lang="en-ZA" sz="1300" dirty="0"/>
              <a:t>Strategic Objectives, Performance Indicators, Planned Targets and Actual Achievements </a:t>
            </a:r>
          </a:p>
          <a:p>
            <a:pPr lvl="2" fontAlgn="base">
              <a:lnSpc>
                <a:spcPct val="130000"/>
              </a:lnSpc>
              <a:spcBef>
                <a:spcPts val="600"/>
              </a:spcBef>
              <a:buSzPct val="110000"/>
              <a:buFont typeface="Arial" charset="0"/>
              <a:buChar char="•"/>
              <a:tabLst>
                <a:tab pos="292100" algn="l"/>
              </a:tabLst>
              <a:defRPr/>
            </a:pPr>
            <a:r>
              <a:rPr lang="en-ZA" sz="1500" dirty="0"/>
              <a:t>Provides a narrative of the significant </a:t>
            </a:r>
            <a:r>
              <a:rPr lang="en-ZA" sz="1500" dirty="0" smtClean="0"/>
              <a:t>achievement of targets for </a:t>
            </a:r>
            <a:r>
              <a:rPr lang="en-ZA" sz="1500" dirty="0"/>
              <a:t>the strategic objectives and performance indicators per programme.</a:t>
            </a:r>
          </a:p>
          <a:p>
            <a:pPr lvl="2" fontAlgn="base">
              <a:lnSpc>
                <a:spcPct val="130000"/>
              </a:lnSpc>
              <a:spcBef>
                <a:spcPts val="600"/>
              </a:spcBef>
              <a:buSzPct val="110000"/>
              <a:buFont typeface="Arial" charset="0"/>
              <a:buChar char="•"/>
              <a:tabLst>
                <a:tab pos="292100" algn="l"/>
              </a:tabLst>
              <a:defRPr/>
            </a:pPr>
            <a:r>
              <a:rPr lang="en-ZA" sz="1500" dirty="0"/>
              <a:t>Summarises target achievement and the contribution towards achieving departmental Strategic Outcome Orientated Goals.</a:t>
            </a:r>
          </a:p>
          <a:p>
            <a:pPr lvl="2" fontAlgn="base">
              <a:lnSpc>
                <a:spcPct val="130000"/>
              </a:lnSpc>
              <a:spcBef>
                <a:spcPts val="600"/>
              </a:spcBef>
              <a:buSzPct val="110000"/>
              <a:buFont typeface="Arial" charset="0"/>
              <a:buChar char="•"/>
              <a:tabLst>
                <a:tab pos="292100" algn="l"/>
              </a:tabLst>
              <a:defRPr/>
            </a:pPr>
            <a:r>
              <a:rPr lang="en-ZA" sz="1500" dirty="0"/>
              <a:t>Strategic objectives, performance indicators and targets for each programme/ sub-programme are reported on in tabular format. A list required which reflect: </a:t>
            </a:r>
          </a:p>
          <a:p>
            <a:pPr lvl="2" fontAlgn="base">
              <a:lnSpc>
                <a:spcPct val="130000"/>
              </a:lnSpc>
              <a:spcBef>
                <a:spcPts val="600"/>
              </a:spcBef>
              <a:buSzPct val="110000"/>
              <a:buFontTx/>
              <a:buChar char="-"/>
              <a:tabLst>
                <a:tab pos="292100" algn="l"/>
              </a:tabLst>
              <a:defRPr/>
            </a:pPr>
            <a:r>
              <a:rPr lang="en-ZA" sz="1500" dirty="0"/>
              <a:t>Strategic objectives and actual outputs achieved in the previous year – including planned targets and the actual outputs as per the Annual Performance Plan. </a:t>
            </a:r>
          </a:p>
          <a:p>
            <a:pPr lvl="2" fontAlgn="base">
              <a:lnSpc>
                <a:spcPct val="130000"/>
              </a:lnSpc>
              <a:spcBef>
                <a:spcPts val="600"/>
              </a:spcBef>
              <a:buSzPct val="110000"/>
              <a:buFontTx/>
              <a:buChar char="-"/>
              <a:tabLst>
                <a:tab pos="292100" algn="l"/>
              </a:tabLst>
              <a:defRPr/>
            </a:pPr>
            <a:r>
              <a:rPr lang="en-ZA" sz="1500" dirty="0"/>
              <a:t>Programme / sub-programme performance indicators as per the Annual Performance Plan.</a:t>
            </a:r>
          </a:p>
          <a:p>
            <a:pPr lvl="2" fontAlgn="base">
              <a:lnSpc>
                <a:spcPct val="130000"/>
              </a:lnSpc>
              <a:spcBef>
                <a:spcPts val="600"/>
              </a:spcBef>
              <a:buSzPct val="110000"/>
              <a:buFontTx/>
              <a:buChar char="-"/>
              <a:tabLst>
                <a:tab pos="292100" algn="l"/>
              </a:tabLst>
              <a:defRPr/>
            </a:pPr>
            <a:r>
              <a:rPr lang="en-ZA" sz="1500" dirty="0"/>
              <a:t>Actual outputs achieved in the previous year must correlate to the previous year’s Annual  Report.</a:t>
            </a:r>
          </a:p>
          <a:p>
            <a:pPr lvl="2" fontAlgn="base">
              <a:lnSpc>
                <a:spcPct val="130000"/>
              </a:lnSpc>
              <a:spcBef>
                <a:spcPts val="600"/>
              </a:spcBef>
              <a:buSzPct val="110000"/>
              <a:buFontTx/>
              <a:buChar char="-"/>
              <a:tabLst>
                <a:tab pos="292100" algn="l"/>
              </a:tabLst>
              <a:defRPr/>
            </a:pPr>
            <a:r>
              <a:rPr lang="en-ZA" sz="1500" dirty="0"/>
              <a:t>Planned targets must correlate with the Estimates of Provincial Revenue and Expenditure and Annual Performance Plan.</a:t>
            </a:r>
          </a:p>
          <a:p>
            <a:pPr lvl="2" fontAlgn="base">
              <a:lnSpc>
                <a:spcPct val="130000"/>
              </a:lnSpc>
              <a:spcBef>
                <a:spcPts val="600"/>
              </a:spcBef>
              <a:buSzPct val="110000"/>
              <a:buFontTx/>
              <a:buChar char="-"/>
              <a:tabLst>
                <a:tab pos="292100" algn="l"/>
              </a:tabLst>
              <a:defRPr/>
            </a:pPr>
            <a:r>
              <a:rPr lang="en-ZA" sz="1500" dirty="0"/>
              <a:t>The variance must be calculated between the planned targets/ actual achievements and appropriate reasons must be provided for all deviations. </a:t>
            </a:r>
          </a:p>
        </p:txBody>
      </p:sp>
    </p:spTree>
    <p:extLst>
      <p:ext uri="{BB962C8B-B14F-4D97-AF65-F5344CB8AC3E}">
        <p14:creationId xmlns:p14="http://schemas.microsoft.com/office/powerpoint/2010/main" xmlns="" val="357422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(6)</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13</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1025302"/>
            <a:ext cx="8597205" cy="5127848"/>
          </a:xfrm>
        </p:spPr>
        <p:txBody>
          <a:bodyPr>
            <a:normAutofit fontScale="92500"/>
          </a:bodyPr>
          <a:lstStyle/>
          <a:p>
            <a:pPr lvl="2" fontAlgn="base">
              <a:lnSpc>
                <a:spcPct val="130000"/>
              </a:lnSpc>
              <a:spcBef>
                <a:spcPts val="600"/>
              </a:spcBef>
              <a:buSzPct val="110000"/>
              <a:buFont typeface="Arial" charset="0"/>
              <a:buChar char="•"/>
              <a:tabLst>
                <a:tab pos="292100" algn="l"/>
              </a:tabLst>
              <a:defRPr/>
            </a:pPr>
            <a:r>
              <a:rPr lang="en-ZA" sz="1500" dirty="0"/>
              <a:t>Strategy to overcome areas of under performance </a:t>
            </a:r>
          </a:p>
          <a:p>
            <a:pPr lvl="3" fontAlgn="base">
              <a:lnSpc>
                <a:spcPct val="140000"/>
              </a:lnSpc>
              <a:spcBef>
                <a:spcPts val="600"/>
              </a:spcBef>
              <a:buSzPct val="110000"/>
              <a:buFontTx/>
              <a:buChar char="-"/>
              <a:tabLst>
                <a:tab pos="292100" algn="l"/>
              </a:tabLst>
              <a:defRPr/>
            </a:pPr>
            <a:r>
              <a:rPr lang="en-ZA" sz="1400" dirty="0"/>
              <a:t>Provide the strategies to address under performance. </a:t>
            </a:r>
          </a:p>
          <a:p>
            <a:pPr lvl="2" fontAlgn="base">
              <a:lnSpc>
                <a:spcPct val="130000"/>
              </a:lnSpc>
              <a:spcBef>
                <a:spcPts val="600"/>
              </a:spcBef>
              <a:buSzPct val="110000"/>
              <a:buFont typeface="Arial" charset="0"/>
              <a:buChar char="•"/>
              <a:tabLst>
                <a:tab pos="292100" algn="l"/>
              </a:tabLst>
              <a:defRPr/>
            </a:pPr>
            <a:r>
              <a:rPr lang="en-ZA" sz="1500" dirty="0"/>
              <a:t>Changes to planned targets</a:t>
            </a:r>
          </a:p>
          <a:p>
            <a:pPr lvl="3" fontAlgn="base">
              <a:lnSpc>
                <a:spcPct val="130000"/>
              </a:lnSpc>
              <a:spcBef>
                <a:spcPts val="600"/>
              </a:spcBef>
              <a:buSzPct val="110000"/>
              <a:buFontTx/>
              <a:buChar char="-"/>
              <a:tabLst>
                <a:tab pos="292100" algn="l"/>
              </a:tabLst>
              <a:defRPr/>
            </a:pPr>
            <a:r>
              <a:rPr lang="en-ZA" sz="1400" dirty="0"/>
              <a:t>Provide the reasons per performance indicator if the indicators or targets have been changed during the reporting period.</a:t>
            </a:r>
          </a:p>
          <a:p>
            <a:pPr lvl="3" fontAlgn="base">
              <a:lnSpc>
                <a:spcPct val="130000"/>
              </a:lnSpc>
              <a:spcBef>
                <a:spcPts val="600"/>
              </a:spcBef>
              <a:buSzPct val="110000"/>
              <a:buFontTx/>
              <a:buChar char="-"/>
              <a:tabLst>
                <a:tab pos="292100" algn="l"/>
              </a:tabLst>
              <a:defRPr/>
            </a:pPr>
            <a:r>
              <a:rPr lang="en-ZA" sz="1400" dirty="0" smtClean="0"/>
              <a:t>In-year </a:t>
            </a:r>
            <a:r>
              <a:rPr lang="en-ZA" sz="1400" dirty="0"/>
              <a:t>changes to </a:t>
            </a:r>
            <a:r>
              <a:rPr lang="en-ZA" sz="1400" dirty="0" smtClean="0"/>
              <a:t>indicators and targets </a:t>
            </a:r>
            <a:r>
              <a:rPr lang="en-ZA" sz="1400" dirty="0"/>
              <a:t>are only permitted if there are major </a:t>
            </a:r>
            <a:r>
              <a:rPr lang="en-ZA" sz="1400" dirty="0" smtClean="0"/>
              <a:t>or key risks that have or will impact on the performance of departments, policy shifts or changes </a:t>
            </a:r>
            <a:r>
              <a:rPr lang="en-ZA" sz="1400" dirty="0"/>
              <a:t>in </a:t>
            </a:r>
            <a:r>
              <a:rPr lang="en-ZA" sz="1400" dirty="0" smtClean="0"/>
              <a:t>legislative mandates that </a:t>
            </a:r>
            <a:r>
              <a:rPr lang="en-ZA" sz="1400" dirty="0"/>
              <a:t>affects functions or significant additional money from National Treasury.</a:t>
            </a:r>
          </a:p>
          <a:p>
            <a:pPr lvl="2" fontAlgn="base">
              <a:lnSpc>
                <a:spcPct val="130000"/>
              </a:lnSpc>
              <a:spcBef>
                <a:spcPts val="600"/>
              </a:spcBef>
              <a:buSzPct val="110000"/>
              <a:buFont typeface="Arial" charset="0"/>
              <a:buChar char="•"/>
              <a:tabLst>
                <a:tab pos="292100" algn="l"/>
              </a:tabLst>
              <a:defRPr/>
            </a:pPr>
            <a:r>
              <a:rPr lang="en-ZA" sz="1500" dirty="0"/>
              <a:t>Linking performance with budgets </a:t>
            </a:r>
          </a:p>
          <a:p>
            <a:pPr lvl="3" fontAlgn="base">
              <a:lnSpc>
                <a:spcPct val="130000"/>
              </a:lnSpc>
              <a:spcBef>
                <a:spcPts val="600"/>
              </a:spcBef>
              <a:buSzPct val="110000"/>
              <a:buFontTx/>
              <a:buChar char="-"/>
              <a:tabLst>
                <a:tab pos="292100" algn="l"/>
              </a:tabLst>
              <a:defRPr/>
            </a:pPr>
            <a:r>
              <a:rPr lang="en-ZA" sz="1400" dirty="0"/>
              <a:t>Provides a summary of the actual expenditure in comparison to the adjusted appropriation for both the current year and previous year.</a:t>
            </a:r>
          </a:p>
          <a:p>
            <a:pPr lvl="3" fontAlgn="base">
              <a:lnSpc>
                <a:spcPct val="130000"/>
              </a:lnSpc>
              <a:spcBef>
                <a:spcPts val="600"/>
              </a:spcBef>
              <a:buSzPct val="110000"/>
              <a:buFontTx/>
              <a:buChar char="-"/>
              <a:tabLst>
                <a:tab pos="292100" algn="l"/>
              </a:tabLst>
              <a:defRPr/>
            </a:pPr>
            <a:r>
              <a:rPr lang="en-ZA" sz="1400" dirty="0"/>
              <a:t>The information is to reflect the sub-programme level and must agree to the appropriation statement of the audited financial statements. </a:t>
            </a:r>
          </a:p>
          <a:p>
            <a:pPr lvl="3" fontAlgn="base">
              <a:lnSpc>
                <a:spcPct val="130000"/>
              </a:lnSpc>
              <a:spcBef>
                <a:spcPts val="600"/>
              </a:spcBef>
              <a:buSzPct val="110000"/>
              <a:buFontTx/>
              <a:buChar char="-"/>
              <a:tabLst>
                <a:tab pos="292100" algn="l"/>
              </a:tabLst>
              <a:defRPr/>
            </a:pPr>
            <a:r>
              <a:rPr lang="en-ZA" sz="1400" dirty="0"/>
              <a:t>The reasons for variations should be linked to the information discussed in the organisational environment and the service delivery environment. </a:t>
            </a:r>
          </a:p>
          <a:p>
            <a:pPr lvl="3" fontAlgn="base">
              <a:lnSpc>
                <a:spcPct val="130000"/>
              </a:lnSpc>
              <a:spcBef>
                <a:spcPts val="600"/>
              </a:spcBef>
              <a:buSzPct val="110000"/>
              <a:buFontTx/>
              <a:buChar char="-"/>
              <a:tabLst>
                <a:tab pos="292100" algn="l"/>
              </a:tabLst>
              <a:defRPr/>
            </a:pPr>
            <a:r>
              <a:rPr lang="en-ZA" sz="1400" dirty="0"/>
              <a:t>A report required as to how expenditure contributed to achievement of outputs. </a:t>
            </a:r>
          </a:p>
        </p:txBody>
      </p:sp>
    </p:spTree>
    <p:extLst>
      <p:ext uri="{BB962C8B-B14F-4D97-AF65-F5344CB8AC3E}">
        <p14:creationId xmlns:p14="http://schemas.microsoft.com/office/powerpoint/2010/main" xmlns="" val="416204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(7)</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14</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1066800"/>
            <a:ext cx="8743950" cy="5057775"/>
          </a:xfrm>
        </p:spPr>
        <p:txBody>
          <a:bodyPr>
            <a:normAutofit/>
          </a:bodyPr>
          <a:lstStyle/>
          <a:p>
            <a:pPr lvl="1" fontAlgn="base">
              <a:lnSpc>
                <a:spcPct val="110000"/>
              </a:lnSpc>
              <a:spcBef>
                <a:spcPts val="1200"/>
              </a:spcBef>
              <a:buSzPct val="110000"/>
              <a:tabLst>
                <a:tab pos="292100" algn="l"/>
              </a:tabLst>
              <a:defRPr/>
            </a:pPr>
            <a:r>
              <a:rPr lang="en-ZA" b="1" dirty="0"/>
              <a:t>Transfer Payments</a:t>
            </a:r>
          </a:p>
          <a:p>
            <a:pPr lvl="2" fontAlgn="base">
              <a:lnSpc>
                <a:spcPct val="120000"/>
              </a:lnSpc>
              <a:spcBef>
                <a:spcPts val="600"/>
              </a:spcBef>
              <a:buSzPct val="110000"/>
              <a:buFont typeface="Arial" charset="0"/>
              <a:buChar char="•"/>
              <a:tabLst>
                <a:tab pos="292100" algn="l"/>
              </a:tabLst>
              <a:defRPr/>
            </a:pPr>
            <a:r>
              <a:rPr lang="en-ZA" sz="1500" dirty="0"/>
              <a:t>Transfer </a:t>
            </a:r>
            <a:r>
              <a:rPr lang="en-ZA" sz="1500" b="1" dirty="0">
                <a:solidFill>
                  <a:srgbClr val="FF0000"/>
                </a:solidFill>
              </a:rPr>
              <a:t>payments to Public Entities</a:t>
            </a:r>
          </a:p>
          <a:p>
            <a:pPr lvl="3" fontAlgn="base">
              <a:lnSpc>
                <a:spcPct val="130000"/>
              </a:lnSpc>
              <a:buSzPct val="110000"/>
              <a:buFontTx/>
              <a:buChar char="-"/>
              <a:tabLst>
                <a:tab pos="292100" algn="l"/>
              </a:tabLst>
              <a:defRPr/>
            </a:pPr>
            <a:r>
              <a:rPr lang="en-ZA" sz="1400" dirty="0"/>
              <a:t>Reflects information of services provided by the public entities, the transfer payments made, the actual amount spent from the transfer received as well as the strategic achievements. </a:t>
            </a:r>
          </a:p>
          <a:p>
            <a:pPr lvl="2" fontAlgn="base">
              <a:lnSpc>
                <a:spcPct val="120000"/>
              </a:lnSpc>
              <a:spcBef>
                <a:spcPts val="600"/>
              </a:spcBef>
              <a:buSzPct val="110000"/>
              <a:buFont typeface="Arial" charset="0"/>
              <a:buChar char="•"/>
              <a:tabLst>
                <a:tab pos="292100" algn="l"/>
              </a:tabLst>
              <a:defRPr/>
            </a:pPr>
            <a:r>
              <a:rPr lang="en-ZA" sz="1500" dirty="0"/>
              <a:t>Transfer </a:t>
            </a:r>
            <a:r>
              <a:rPr lang="en-ZA" sz="1500" b="1" dirty="0">
                <a:solidFill>
                  <a:srgbClr val="FF0000"/>
                </a:solidFill>
              </a:rPr>
              <a:t>payments to all organisations other than public </a:t>
            </a:r>
            <a:r>
              <a:rPr lang="en-ZA" sz="1500" b="1" dirty="0" smtClean="0">
                <a:solidFill>
                  <a:srgbClr val="FF0000"/>
                </a:solidFill>
              </a:rPr>
              <a:t>entities</a:t>
            </a:r>
            <a:endParaRPr lang="en-ZA" sz="1500" dirty="0">
              <a:solidFill>
                <a:srgbClr val="FF0000"/>
              </a:solidFill>
            </a:endParaRPr>
          </a:p>
          <a:p>
            <a:pPr lvl="3" fontAlgn="base">
              <a:lnSpc>
                <a:spcPct val="120000"/>
              </a:lnSpc>
              <a:buSzPct val="110000"/>
              <a:buFontTx/>
              <a:buChar char="-"/>
              <a:tabLst>
                <a:tab pos="292100" algn="l"/>
              </a:tabLst>
              <a:defRPr/>
            </a:pPr>
            <a:r>
              <a:rPr lang="en-ZA" sz="1400" dirty="0" smtClean="0"/>
              <a:t>Reflects </a:t>
            </a:r>
            <a:r>
              <a:rPr lang="en-ZA" sz="1400" dirty="0"/>
              <a:t>information on transfer payments made to other organisations.</a:t>
            </a:r>
          </a:p>
          <a:p>
            <a:pPr lvl="3" fontAlgn="base">
              <a:lnSpc>
                <a:spcPct val="120000"/>
              </a:lnSpc>
              <a:buSzPct val="110000"/>
              <a:buFontTx/>
              <a:buChar char="-"/>
              <a:tabLst>
                <a:tab pos="292100" algn="l"/>
              </a:tabLst>
              <a:defRPr/>
            </a:pPr>
            <a:r>
              <a:rPr lang="en-ZA" sz="1400" dirty="0"/>
              <a:t>Includes information on where funds were budgeted to be transferred but transfers were not made, as well as the reasons for not transferring funds. </a:t>
            </a:r>
          </a:p>
          <a:p>
            <a:pPr lvl="3" fontAlgn="base">
              <a:lnSpc>
                <a:spcPct val="120000"/>
              </a:lnSpc>
              <a:buSzPct val="110000"/>
              <a:buFontTx/>
              <a:buChar char="-"/>
              <a:tabLst>
                <a:tab pos="292100" algn="l"/>
              </a:tabLst>
              <a:defRPr/>
            </a:pPr>
            <a:r>
              <a:rPr lang="en-ZA" sz="1400" dirty="0"/>
              <a:t>Specific information requirements entail:</a:t>
            </a:r>
          </a:p>
          <a:p>
            <a:pPr marL="760050" lvl="3" indent="-400050" fontAlgn="base">
              <a:lnSpc>
                <a:spcPct val="120000"/>
              </a:lnSpc>
              <a:spcBef>
                <a:spcPts val="600"/>
              </a:spcBef>
              <a:buSzPct val="110000"/>
              <a:buFont typeface="+mj-lt"/>
              <a:buAutoNum type="romanLcPeriod"/>
              <a:tabLst>
                <a:tab pos="292100" algn="l"/>
              </a:tabLst>
              <a:defRPr/>
            </a:pPr>
            <a:r>
              <a:rPr lang="en-ZA" sz="1300" dirty="0"/>
              <a:t>Name of the transferee,</a:t>
            </a:r>
          </a:p>
          <a:p>
            <a:pPr marL="760050" lvl="3" indent="-400050" fontAlgn="base">
              <a:lnSpc>
                <a:spcPct val="120000"/>
              </a:lnSpc>
              <a:spcBef>
                <a:spcPts val="600"/>
              </a:spcBef>
              <a:buSzPct val="110000"/>
              <a:buFont typeface="+mj-lt"/>
              <a:buAutoNum type="romanLcPeriod"/>
              <a:tabLst>
                <a:tab pos="292100" algn="l"/>
              </a:tabLst>
              <a:defRPr/>
            </a:pPr>
            <a:r>
              <a:rPr lang="en-ZA" sz="1300" dirty="0"/>
              <a:t>Amount transferred and purpose of transfer, </a:t>
            </a:r>
          </a:p>
          <a:p>
            <a:pPr marL="760050" lvl="3" indent="-400050" fontAlgn="base">
              <a:lnSpc>
                <a:spcPct val="120000"/>
              </a:lnSpc>
              <a:spcBef>
                <a:spcPts val="600"/>
              </a:spcBef>
              <a:buSzPct val="110000"/>
              <a:buFont typeface="+mj-lt"/>
              <a:buAutoNum type="romanLcPeriod"/>
              <a:tabLst>
                <a:tab pos="292100" algn="l"/>
              </a:tabLst>
              <a:defRPr/>
            </a:pPr>
            <a:r>
              <a:rPr lang="en-ZA" sz="1300" dirty="0"/>
              <a:t>Whether the department complied with S38 1(j),</a:t>
            </a:r>
          </a:p>
          <a:p>
            <a:pPr marL="760050" lvl="3" indent="-400050" fontAlgn="base">
              <a:lnSpc>
                <a:spcPct val="120000"/>
              </a:lnSpc>
              <a:spcBef>
                <a:spcPts val="600"/>
              </a:spcBef>
              <a:buSzPct val="110000"/>
              <a:buFont typeface="+mj-lt"/>
              <a:buAutoNum type="romanLcPeriod"/>
              <a:tabLst>
                <a:tab pos="292100" algn="l"/>
              </a:tabLst>
              <a:defRPr/>
            </a:pPr>
            <a:r>
              <a:rPr lang="en-ZA" sz="1300" dirty="0"/>
              <a:t>The amount spent from the transfer received by the transferee, </a:t>
            </a:r>
          </a:p>
          <a:p>
            <a:pPr marL="760050" lvl="3" indent="-400050" fontAlgn="base">
              <a:lnSpc>
                <a:spcPct val="120000"/>
              </a:lnSpc>
              <a:spcBef>
                <a:spcPts val="600"/>
              </a:spcBef>
              <a:buSzPct val="110000"/>
              <a:buFont typeface="+mj-lt"/>
              <a:buAutoNum type="romanLcPeriod"/>
              <a:tabLst>
                <a:tab pos="292100" algn="l"/>
              </a:tabLst>
              <a:defRPr/>
            </a:pPr>
            <a:r>
              <a:rPr lang="en-ZA" sz="1300" dirty="0"/>
              <a:t>The reasons for unspent funds by the transferee. </a:t>
            </a:r>
          </a:p>
        </p:txBody>
      </p:sp>
    </p:spTree>
    <p:extLst>
      <p:ext uri="{BB962C8B-B14F-4D97-AF65-F5344CB8AC3E}">
        <p14:creationId xmlns:p14="http://schemas.microsoft.com/office/powerpoint/2010/main" xmlns="" val="239154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(8)</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15</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990600"/>
            <a:ext cx="8597205" cy="5400675"/>
          </a:xfrm>
        </p:spPr>
        <p:txBody>
          <a:bodyPr>
            <a:normAutofit fontScale="92500" lnSpcReduction="20000"/>
          </a:bodyPr>
          <a:lstStyle/>
          <a:p>
            <a:pPr lvl="2" fontAlgn="base">
              <a:lnSpc>
                <a:spcPct val="120000"/>
              </a:lnSpc>
              <a:spcBef>
                <a:spcPts val="600"/>
              </a:spcBef>
              <a:buSzPct val="110000"/>
              <a:buFont typeface="Arial" charset="0"/>
              <a:buChar char="•"/>
              <a:tabLst>
                <a:tab pos="292100" algn="l"/>
              </a:tabLst>
              <a:defRPr/>
            </a:pPr>
            <a:r>
              <a:rPr lang="en-ZA" sz="1500" dirty="0"/>
              <a:t>For both transfer payments to Public Entities and to all other organisations:</a:t>
            </a:r>
          </a:p>
          <a:p>
            <a:pPr lvl="3" fontAlgn="base">
              <a:lnSpc>
                <a:spcPct val="120000"/>
              </a:lnSpc>
              <a:spcBef>
                <a:spcPts val="600"/>
              </a:spcBef>
              <a:buSzPct val="110000"/>
              <a:buFontTx/>
              <a:buChar char="-"/>
              <a:tabLst>
                <a:tab pos="292100" algn="l"/>
              </a:tabLst>
              <a:defRPr/>
            </a:pPr>
            <a:r>
              <a:rPr lang="en-ZA" sz="1400" dirty="0"/>
              <a:t>Comment required on monthly monitoring systems or the lack thereof to monitor spending on such transfers. </a:t>
            </a:r>
          </a:p>
          <a:p>
            <a:pPr lvl="3" fontAlgn="base">
              <a:lnSpc>
                <a:spcPct val="120000"/>
              </a:lnSpc>
              <a:spcBef>
                <a:spcPts val="600"/>
              </a:spcBef>
              <a:buSzPct val="110000"/>
              <a:buFontTx/>
              <a:buChar char="-"/>
              <a:tabLst>
                <a:tab pos="292100" algn="l"/>
              </a:tabLst>
              <a:defRPr/>
            </a:pPr>
            <a:r>
              <a:rPr lang="en-ZA" sz="1400" dirty="0"/>
              <a:t>If such monitoring did take place – detail required on difficulties experienced and </a:t>
            </a:r>
          </a:p>
          <a:p>
            <a:pPr lvl="3" fontAlgn="base">
              <a:lnSpc>
                <a:spcPct val="120000"/>
              </a:lnSpc>
              <a:spcBef>
                <a:spcPts val="600"/>
              </a:spcBef>
              <a:buSzPct val="110000"/>
              <a:buFontTx/>
              <a:buChar char="-"/>
              <a:tabLst>
                <a:tab pos="292100" algn="l"/>
              </a:tabLst>
              <a:defRPr/>
            </a:pPr>
            <a:r>
              <a:rPr lang="en-ZA" sz="1400" dirty="0"/>
              <a:t>What steps (if any) were taken to rectify such difficulties </a:t>
            </a:r>
          </a:p>
          <a:p>
            <a:pPr lvl="1" fontAlgn="base">
              <a:spcBef>
                <a:spcPts val="1200"/>
              </a:spcBef>
              <a:buSzPct val="110000"/>
              <a:tabLst>
                <a:tab pos="292100" algn="l"/>
              </a:tabLst>
              <a:defRPr/>
            </a:pPr>
            <a:r>
              <a:rPr lang="en-ZA" sz="1700" b="1" dirty="0" smtClean="0">
                <a:solidFill>
                  <a:srgbClr val="FF0000"/>
                </a:solidFill>
              </a:rPr>
              <a:t>Conditional Grants</a:t>
            </a:r>
            <a:endParaRPr lang="en-ZA" sz="1700" b="1" dirty="0">
              <a:solidFill>
                <a:srgbClr val="FF0000"/>
              </a:solidFill>
            </a:endParaRP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Overview  grants received, including types, total allocations and transfer trends</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Outline the purpose and expected outputs for each grant</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Explain whether transfers were made as scheduled and where payments were either delayed  or withheld – the reasons need to be explained</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Indicates if any </a:t>
            </a:r>
            <a:r>
              <a:rPr lang="en-ZA" sz="1500" dirty="0" smtClean="0"/>
              <a:t>portion </a:t>
            </a:r>
            <a:r>
              <a:rPr lang="en-ZA" sz="1500" dirty="0"/>
              <a:t>of the grant was retained at the national level for administration costs  (including an explanation of the nature of costs)</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smtClean="0"/>
              <a:t>Analysis </a:t>
            </a:r>
            <a:r>
              <a:rPr lang="en-ZA" sz="1500" dirty="0"/>
              <a:t>spending trends for each grant – indicating the extent of the level of compliance monitoring with the conditions of the grant</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Indicates the extent to which the objectives were achieved – through an analysis of provincial performance against targets. </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Outlines the reasons and measures taken to improve performance, where performance fell short of expectations. </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Assesses the level of compliance with DORA and explain measures taken in situations where there was non-compliance</a:t>
            </a:r>
          </a:p>
        </p:txBody>
      </p:sp>
    </p:spTree>
    <p:extLst>
      <p:ext uri="{BB962C8B-B14F-4D97-AF65-F5344CB8AC3E}">
        <p14:creationId xmlns:p14="http://schemas.microsoft.com/office/powerpoint/2010/main" xmlns="" val="242065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(9)</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16</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1035483"/>
            <a:ext cx="8597205" cy="5155767"/>
          </a:xfrm>
        </p:spPr>
        <p:txBody>
          <a:bodyPr>
            <a:normAutofit/>
          </a:bodyPr>
          <a:lstStyle/>
          <a:p>
            <a:pPr lvl="1" fontAlgn="base">
              <a:spcBef>
                <a:spcPts val="1200"/>
              </a:spcBef>
              <a:buSzPct val="110000"/>
              <a:tabLst>
                <a:tab pos="292100" algn="l"/>
              </a:tabLst>
              <a:defRPr/>
            </a:pPr>
            <a:r>
              <a:rPr lang="en-ZA" sz="1700" dirty="0"/>
              <a:t>Donor Funds </a:t>
            </a:r>
            <a:endParaRPr lang="en-ZA" sz="1700" dirty="0" smtClean="0"/>
          </a:p>
          <a:p>
            <a:pPr lvl="1" fontAlgn="base">
              <a:spcBef>
                <a:spcPts val="1200"/>
              </a:spcBef>
              <a:buSzPct val="110000"/>
              <a:tabLst>
                <a:tab pos="292100" algn="l"/>
              </a:tabLst>
              <a:defRPr/>
            </a:pPr>
            <a:endParaRPr lang="en-ZA" sz="1700" dirty="0"/>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Indicate the </a:t>
            </a:r>
            <a:r>
              <a:rPr lang="en-ZA" sz="1500" b="1" dirty="0">
                <a:solidFill>
                  <a:srgbClr val="FF0000"/>
                </a:solidFill>
              </a:rPr>
              <a:t>name of the donor and the amount received</a:t>
            </a:r>
            <a:r>
              <a:rPr lang="en-ZA" sz="1500" dirty="0"/>
              <a:t> in the current reporting period</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Outline the </a:t>
            </a:r>
            <a:r>
              <a:rPr lang="en-ZA" sz="1500" dirty="0">
                <a:solidFill>
                  <a:srgbClr val="FF0000"/>
                </a:solidFill>
              </a:rPr>
              <a:t>purpose of the donor funding</a:t>
            </a:r>
            <a:r>
              <a:rPr lang="en-ZA" sz="1500" dirty="0"/>
              <a:t> and the outputs achieved </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Outlines the </a:t>
            </a:r>
            <a:r>
              <a:rPr lang="en-ZA" sz="1500" dirty="0">
                <a:solidFill>
                  <a:srgbClr val="FF0000"/>
                </a:solidFill>
              </a:rPr>
              <a:t>nature of funding received</a:t>
            </a:r>
            <a:r>
              <a:rPr lang="en-ZA" sz="1500" dirty="0"/>
              <a:t> (cash or in-kind)</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Indicates the </a:t>
            </a:r>
            <a:r>
              <a:rPr lang="en-ZA" sz="1500" dirty="0">
                <a:solidFill>
                  <a:srgbClr val="FF0000"/>
                </a:solidFill>
              </a:rPr>
              <a:t>amount spent </a:t>
            </a:r>
            <a:r>
              <a:rPr lang="en-ZA" sz="1500" dirty="0"/>
              <a:t>from the donor funds</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Indicates the </a:t>
            </a:r>
            <a:r>
              <a:rPr lang="en-ZA" sz="1500" dirty="0">
                <a:solidFill>
                  <a:srgbClr val="FF0000"/>
                </a:solidFill>
              </a:rPr>
              <a:t>monitoring/reporting mechanism</a:t>
            </a:r>
            <a:r>
              <a:rPr lang="en-ZA" sz="1500" dirty="0"/>
              <a:t> to the donor</a:t>
            </a:r>
          </a:p>
          <a:p>
            <a:pPr lvl="3" fontAlgn="base">
              <a:lnSpc>
                <a:spcPct val="120000"/>
              </a:lnSpc>
              <a:spcBef>
                <a:spcPts val="600"/>
              </a:spcBef>
              <a:buSzPct val="110000"/>
              <a:buFont typeface="Arial" panose="020B0604020202020204" pitchFamily="34" charset="0"/>
              <a:buChar char="•"/>
              <a:tabLst>
                <a:tab pos="292100" algn="l"/>
              </a:tabLst>
              <a:defRPr/>
            </a:pPr>
            <a:r>
              <a:rPr lang="en-ZA" sz="1500" dirty="0"/>
              <a:t>Provide </a:t>
            </a:r>
            <a:r>
              <a:rPr lang="en-ZA" sz="1500" dirty="0">
                <a:solidFill>
                  <a:srgbClr val="FF0000"/>
                </a:solidFill>
              </a:rPr>
              <a:t>reasons for any unspent funds</a:t>
            </a:r>
            <a:r>
              <a:rPr lang="en-ZA" sz="1500" dirty="0"/>
              <a:t> and if the project is complete, whether funds be returned to the donor</a:t>
            </a:r>
          </a:p>
        </p:txBody>
      </p:sp>
    </p:spTree>
    <p:extLst>
      <p:ext uri="{BB962C8B-B14F-4D97-AF65-F5344CB8AC3E}">
        <p14:creationId xmlns:p14="http://schemas.microsoft.com/office/powerpoint/2010/main" xmlns="" val="292139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Performance Information </a:t>
            </a:r>
            <a:r>
              <a:rPr lang="en-US" dirty="0" smtClean="0"/>
              <a:t>(10)</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17</a:t>
            </a:fld>
            <a:endParaRPr lang="en-ZA" dirty="0">
              <a:solidFill>
                <a:srgbClr val="003399"/>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885825"/>
            <a:ext cx="8763000" cy="5657849"/>
          </a:xfrm>
        </p:spPr>
        <p:txBody>
          <a:bodyPr>
            <a:normAutofit/>
          </a:bodyPr>
          <a:lstStyle/>
          <a:p>
            <a:pPr lvl="1" fontAlgn="base">
              <a:spcBef>
                <a:spcPts val="1200"/>
              </a:spcBef>
              <a:buSzPct val="110000"/>
              <a:tabLst>
                <a:tab pos="292100" algn="l"/>
              </a:tabLst>
              <a:defRPr/>
            </a:pPr>
            <a:r>
              <a:rPr lang="en-ZA" b="1" u="sng" dirty="0">
                <a:solidFill>
                  <a:srgbClr val="FF0000"/>
                </a:solidFill>
              </a:rPr>
              <a:t>Capital Investment and commentary regarding:</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Progress made on </a:t>
            </a:r>
            <a:r>
              <a:rPr lang="en-ZA" sz="1500" b="1" dirty="0">
                <a:solidFill>
                  <a:srgbClr val="FF0000"/>
                </a:solidFill>
              </a:rPr>
              <a:t>implementing the Capital, Investment and Asset Management Plan</a:t>
            </a:r>
            <a:r>
              <a:rPr lang="en-ZA" sz="1500" dirty="0">
                <a:solidFill>
                  <a:srgbClr val="FF0000"/>
                </a:solidFill>
              </a:rPr>
              <a:t>.</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Completed Infrastructure projects and the progress in terms of initial planning. Reasons for material variances (2% variance) to be provided.</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b="1" dirty="0">
                <a:solidFill>
                  <a:srgbClr val="FF0000"/>
                </a:solidFill>
              </a:rPr>
              <a:t>Infrastructure projects</a:t>
            </a:r>
            <a:r>
              <a:rPr lang="en-ZA" sz="1500" dirty="0"/>
              <a:t> that are currently in progress and expected completion timeframes.</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Plans to close down or down-grade any </a:t>
            </a:r>
            <a:r>
              <a:rPr lang="en-ZA" sz="1500" b="1" dirty="0"/>
              <a:t>current </a:t>
            </a:r>
            <a:r>
              <a:rPr lang="en-ZA" sz="1500" b="1" dirty="0" smtClean="0"/>
              <a:t>facilities</a:t>
            </a:r>
            <a:endParaRPr lang="en-ZA" sz="1500" dirty="0"/>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Progress made on the </a:t>
            </a:r>
            <a:r>
              <a:rPr lang="en-ZA" sz="1500" b="1" dirty="0">
                <a:solidFill>
                  <a:srgbClr val="FF0000"/>
                </a:solidFill>
              </a:rPr>
              <a:t>maintenance of </a:t>
            </a:r>
            <a:r>
              <a:rPr lang="en-ZA" sz="1500" b="1" dirty="0" smtClean="0">
                <a:solidFill>
                  <a:srgbClr val="FF0000"/>
                </a:solidFill>
              </a:rPr>
              <a:t>infrastructure</a:t>
            </a:r>
            <a:endParaRPr lang="en-ZA" sz="1500" dirty="0">
              <a:solidFill>
                <a:srgbClr val="FF0000"/>
              </a:solidFill>
            </a:endParaRP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Any </a:t>
            </a:r>
            <a:r>
              <a:rPr lang="en-ZA" sz="1500" b="1" dirty="0"/>
              <a:t>developments that are expected to impact</a:t>
            </a:r>
            <a:r>
              <a:rPr lang="en-ZA" sz="1500" dirty="0"/>
              <a:t> on current expenditure</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Any changes in respect of asset holdings over the period under review, including </a:t>
            </a:r>
            <a:r>
              <a:rPr lang="en-ZA" sz="1500" b="1" dirty="0"/>
              <a:t>information on disposals, scrapping and loss</a:t>
            </a:r>
            <a:r>
              <a:rPr lang="en-ZA" sz="1500" dirty="0"/>
              <a:t> due to theft.</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Measures taken to ensure that the Department’s asset register remained up-to-date </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dirty="0"/>
              <a:t>The current </a:t>
            </a:r>
            <a:r>
              <a:rPr lang="en-ZA" sz="1500" b="1" dirty="0"/>
              <a:t>state of the Department’s capital assets</a:t>
            </a:r>
            <a:r>
              <a:rPr lang="en-ZA" sz="1500" dirty="0"/>
              <a:t>, for example what percentage is in good, fair or bad condition.</a:t>
            </a:r>
          </a:p>
          <a:p>
            <a:pPr lvl="3" fontAlgn="base">
              <a:lnSpc>
                <a:spcPct val="120000"/>
              </a:lnSpc>
              <a:spcBef>
                <a:spcPts val="600"/>
              </a:spcBef>
              <a:buClr>
                <a:srgbClr val="998F86"/>
              </a:buClr>
              <a:buSzPct val="110000"/>
              <a:buFont typeface="Arial" panose="020B0604020202020204" pitchFamily="34" charset="0"/>
              <a:buChar char="•"/>
              <a:tabLst>
                <a:tab pos="292100" algn="l"/>
              </a:tabLst>
              <a:defRPr/>
            </a:pPr>
            <a:r>
              <a:rPr lang="en-ZA" sz="1500" b="1" dirty="0"/>
              <a:t>Major maintenance projects undertaken; including progress made in addressing the maintenance backlog.</a:t>
            </a:r>
          </a:p>
        </p:txBody>
      </p:sp>
    </p:spTree>
    <p:extLst>
      <p:ext uri="{BB962C8B-B14F-4D97-AF65-F5344CB8AC3E}">
        <p14:creationId xmlns:p14="http://schemas.microsoft.com/office/powerpoint/2010/main" xmlns="" val="407204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91570" y="1880405"/>
            <a:ext cx="7457484" cy="2038350"/>
          </a:xfrm>
        </p:spPr>
        <p:txBody>
          <a:bodyPr/>
          <a:lstStyle/>
          <a:p>
            <a:r>
              <a:rPr lang="en-ZA" dirty="0">
                <a:latin typeface="Century Gothic" panose="020B0502020202020204" pitchFamily="34" charset="0"/>
              </a:rPr>
              <a:t>Part C: Governance</a:t>
            </a:r>
          </a:p>
        </p:txBody>
      </p:sp>
    </p:spTree>
    <p:extLst>
      <p:ext uri="{BB962C8B-B14F-4D97-AF65-F5344CB8AC3E}">
        <p14:creationId xmlns:p14="http://schemas.microsoft.com/office/powerpoint/2010/main" xmlns="" val="128050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sz="2400" dirty="0" smtClean="0"/>
              <a:t>Contents</a:t>
            </a:r>
            <a:endParaRPr lang="en-ZA" sz="2400" dirty="0"/>
          </a:p>
        </p:txBody>
      </p:sp>
      <p:sp>
        <p:nvSpPr>
          <p:cNvPr id="3" name="Subtitle 2"/>
          <p:cNvSpPr>
            <a:spLocks noGrp="1"/>
          </p:cNvSpPr>
          <p:nvPr>
            <p:ph type="body" sz="quarter" idx="10"/>
          </p:nvPr>
        </p:nvSpPr>
        <p:spPr/>
        <p:txBody>
          <a:bodyPr>
            <a:normAutofit fontScale="92500" lnSpcReduction="10000"/>
          </a:bodyPr>
          <a:lstStyle/>
          <a:p>
            <a:pPr lvl="1">
              <a:lnSpc>
                <a:spcPct val="120000"/>
              </a:lnSpc>
              <a:spcBef>
                <a:spcPts val="1200"/>
              </a:spcBef>
            </a:pPr>
            <a:r>
              <a:rPr lang="en-ZA" dirty="0"/>
              <a:t>Introduction</a:t>
            </a:r>
          </a:p>
          <a:p>
            <a:pPr lvl="1">
              <a:lnSpc>
                <a:spcPct val="120000"/>
              </a:lnSpc>
              <a:spcBef>
                <a:spcPts val="1200"/>
              </a:spcBef>
            </a:pPr>
            <a:r>
              <a:rPr lang="en-ZA" dirty="0"/>
              <a:t>Risk Management </a:t>
            </a:r>
          </a:p>
          <a:p>
            <a:pPr lvl="1">
              <a:lnSpc>
                <a:spcPct val="120000"/>
              </a:lnSpc>
              <a:spcBef>
                <a:spcPts val="1200"/>
              </a:spcBef>
            </a:pPr>
            <a:r>
              <a:rPr lang="en-ZA" dirty="0"/>
              <a:t>Fraud and Corruption</a:t>
            </a:r>
          </a:p>
          <a:p>
            <a:pPr lvl="1">
              <a:lnSpc>
                <a:spcPct val="120000"/>
              </a:lnSpc>
              <a:spcBef>
                <a:spcPts val="1200"/>
              </a:spcBef>
            </a:pPr>
            <a:r>
              <a:rPr lang="en-ZA" dirty="0"/>
              <a:t>Minimising Conflict of Interest</a:t>
            </a:r>
          </a:p>
          <a:p>
            <a:pPr lvl="1">
              <a:lnSpc>
                <a:spcPct val="120000"/>
              </a:lnSpc>
              <a:spcBef>
                <a:spcPts val="1200"/>
              </a:spcBef>
            </a:pPr>
            <a:r>
              <a:rPr lang="en-ZA" dirty="0"/>
              <a:t>Code of Conduct</a:t>
            </a:r>
          </a:p>
          <a:p>
            <a:pPr lvl="1">
              <a:lnSpc>
                <a:spcPct val="120000"/>
              </a:lnSpc>
              <a:spcBef>
                <a:spcPts val="1200"/>
              </a:spcBef>
            </a:pPr>
            <a:r>
              <a:rPr lang="en-ZA" dirty="0"/>
              <a:t>Health Safety and Environmental </a:t>
            </a:r>
            <a:r>
              <a:rPr lang="en-ZA" dirty="0" smtClean="0"/>
              <a:t>Issues</a:t>
            </a:r>
          </a:p>
          <a:p>
            <a:pPr lvl="1">
              <a:lnSpc>
                <a:spcPct val="120000"/>
              </a:lnSpc>
              <a:spcBef>
                <a:spcPts val="1200"/>
              </a:spcBef>
            </a:pPr>
            <a:r>
              <a:rPr lang="en-ZA" dirty="0" smtClean="0"/>
              <a:t>Portfolio Committees</a:t>
            </a:r>
          </a:p>
          <a:p>
            <a:pPr lvl="1">
              <a:lnSpc>
                <a:spcPct val="120000"/>
              </a:lnSpc>
              <a:spcBef>
                <a:spcPts val="1200"/>
              </a:spcBef>
            </a:pPr>
            <a:r>
              <a:rPr lang="en-ZA" dirty="0" smtClean="0"/>
              <a:t>SCOPA Resolutions</a:t>
            </a:r>
          </a:p>
          <a:p>
            <a:pPr lvl="1">
              <a:lnSpc>
                <a:spcPct val="120000"/>
              </a:lnSpc>
              <a:spcBef>
                <a:spcPts val="1200"/>
              </a:spcBef>
            </a:pPr>
            <a:r>
              <a:rPr lang="en-ZA" dirty="0" smtClean="0"/>
              <a:t>Prior modifications to audit reports</a:t>
            </a:r>
            <a:endParaRPr lang="en-ZA" dirty="0"/>
          </a:p>
          <a:p>
            <a:pPr lvl="1">
              <a:lnSpc>
                <a:spcPct val="120000"/>
              </a:lnSpc>
              <a:spcBef>
                <a:spcPts val="1200"/>
              </a:spcBef>
            </a:pPr>
            <a:r>
              <a:rPr lang="en-ZA" dirty="0"/>
              <a:t>Internal Control </a:t>
            </a:r>
            <a:r>
              <a:rPr lang="en-ZA" dirty="0" smtClean="0"/>
              <a:t>Unit</a:t>
            </a:r>
          </a:p>
          <a:p>
            <a:pPr lvl="1">
              <a:lnSpc>
                <a:spcPct val="120000"/>
              </a:lnSpc>
              <a:spcBef>
                <a:spcPts val="1200"/>
              </a:spcBef>
            </a:pPr>
            <a:r>
              <a:rPr lang="en-ZA" dirty="0" smtClean="0"/>
              <a:t>Internal Audit and Audit Committees</a:t>
            </a:r>
          </a:p>
          <a:p>
            <a:pPr lvl="1">
              <a:lnSpc>
                <a:spcPct val="120000"/>
              </a:lnSpc>
              <a:spcBef>
                <a:spcPts val="1200"/>
              </a:spcBef>
            </a:pPr>
            <a:r>
              <a:rPr lang="en-ZA" dirty="0" smtClean="0"/>
              <a:t>Audit Committee Report</a:t>
            </a:r>
            <a:endParaRPr lang="en-ZA"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19</a:t>
            </a:fld>
            <a:endParaRPr lang="en-ZA" dirty="0">
              <a:solidFill>
                <a:srgbClr val="003399"/>
              </a:solidFill>
            </a:endParaRPr>
          </a:p>
        </p:txBody>
      </p:sp>
    </p:spTree>
    <p:extLst>
      <p:ext uri="{BB962C8B-B14F-4D97-AF65-F5344CB8AC3E}">
        <p14:creationId xmlns:p14="http://schemas.microsoft.com/office/powerpoint/2010/main" xmlns="" val="69746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ZA" sz="2400" dirty="0"/>
              <a:t>Outline</a:t>
            </a:r>
          </a:p>
        </p:txBody>
      </p:sp>
      <p:graphicFrame>
        <p:nvGraphicFramePr>
          <p:cNvPr id="4" name="Group 81"/>
          <p:cNvGraphicFramePr>
            <a:graphicFrameLocks/>
          </p:cNvGraphicFramePr>
          <p:nvPr>
            <p:extLst>
              <p:ext uri="{D42A27DB-BD31-4B8C-83A1-F6EECF244321}">
                <p14:modId xmlns:p14="http://schemas.microsoft.com/office/powerpoint/2010/main" xmlns="" val="1547223527"/>
              </p:ext>
            </p:extLst>
          </p:nvPr>
        </p:nvGraphicFramePr>
        <p:xfrm>
          <a:off x="295275" y="1308265"/>
          <a:ext cx="7848600" cy="3438852"/>
        </p:xfrm>
        <a:graphic>
          <a:graphicData uri="http://schemas.openxmlformats.org/drawingml/2006/table">
            <a:tbl>
              <a:tblPr/>
              <a:tblGrid>
                <a:gridCol w="7848600">
                  <a:extLst>
                    <a:ext uri="{9D8B030D-6E8A-4147-A177-3AD203B41FA5}">
                      <a16:colId xmlns="" xmlns:a16="http://schemas.microsoft.com/office/drawing/2014/main" val="20000"/>
                    </a:ext>
                  </a:extLst>
                </a:gridCol>
              </a:tblGrid>
              <a:tr h="588774">
                <a:tc>
                  <a:txBody>
                    <a:bodyPr/>
                    <a:lstStyle/>
                    <a:p>
                      <a:pPr marL="180975" marR="0" lvl="1" indent="0" algn="just" defTabSz="914400" rtl="0" eaLnBrk="1" fontAlgn="base" latinLnBrk="0" hangingPunct="1">
                        <a:lnSpc>
                          <a:spcPct val="160000"/>
                        </a:lnSpc>
                        <a:spcBef>
                          <a:spcPts val="300"/>
                        </a:spcBef>
                        <a:spcAft>
                          <a:spcPts val="600"/>
                        </a:spcAft>
                        <a:buClr>
                          <a:srgbClr val="002060"/>
                        </a:buClr>
                        <a:buSzTx/>
                        <a:buFont typeface="Arial" pitchFamily="34" charset="0"/>
                        <a:buNone/>
                        <a:tabLst/>
                      </a:pPr>
                      <a:r>
                        <a:rPr lang="en-US" sz="1800" b="1" i="0" kern="1200" dirty="0">
                          <a:solidFill>
                            <a:schemeClr val="tx1"/>
                          </a:solidFill>
                          <a:latin typeface="Century Gothic" pitchFamily="34" charset="0"/>
                          <a:ea typeface="+mn-ea"/>
                          <a:cs typeface="+mn-cs"/>
                        </a:rPr>
                        <a:t>Introduction </a:t>
                      </a:r>
                    </a:p>
                  </a:txBody>
                  <a:tcPr horzOverflow="overflow">
                    <a:lnL cap="flat">
                      <a:noFill/>
                    </a:lnL>
                    <a:lnR cap="flat">
                      <a:noFill/>
                    </a:lnR>
                    <a:lnT>
                      <a:noFill/>
                    </a:lnT>
                    <a:lnB>
                      <a:noFill/>
                    </a:lnB>
                    <a:lnTlToBr>
                      <a:noFill/>
                    </a:lnTlToBr>
                    <a:lnBlToTr>
                      <a:noFill/>
                    </a:lnBlToTr>
                    <a:noFill/>
                  </a:tcPr>
                </a:tc>
                <a:extLst>
                  <a:ext uri="{0D108BD9-81ED-4DB2-BD59-A6C34878D82A}">
                    <a16:rowId xmlns="" xmlns:a16="http://schemas.microsoft.com/office/drawing/2014/main" val="10000"/>
                  </a:ext>
                </a:extLst>
              </a:tr>
              <a:tr h="570016">
                <a:tc>
                  <a:txBody>
                    <a:bodyPr/>
                    <a:lstStyle/>
                    <a:p>
                      <a:pPr marL="400050" marR="0" lvl="1" indent="-168275" algn="just" defTabSz="914400" rtl="0" eaLnBrk="1" fontAlgn="base" latinLnBrk="0" hangingPunct="1">
                        <a:lnSpc>
                          <a:spcPct val="160000"/>
                        </a:lnSpc>
                        <a:spcBef>
                          <a:spcPts val="600"/>
                        </a:spcBef>
                        <a:spcAft>
                          <a:spcPts val="0"/>
                        </a:spcAft>
                        <a:buClr>
                          <a:srgbClr val="002060"/>
                        </a:buClr>
                        <a:buSzTx/>
                        <a:buFont typeface="Arial" pitchFamily="34" charset="0"/>
                        <a:buBlip>
                          <a:blip r:embed="rId3"/>
                        </a:buBlip>
                        <a:tabLst/>
                      </a:pPr>
                      <a:r>
                        <a:rPr lang="en-US" sz="1600" kern="1200" dirty="0">
                          <a:solidFill>
                            <a:schemeClr val="tx1"/>
                          </a:solidFill>
                          <a:latin typeface="Century Gothic" pitchFamily="34" charset="0"/>
                          <a:ea typeface="+mn-ea"/>
                          <a:cs typeface="+mn-cs"/>
                        </a:rPr>
                        <a:t>Part A:  General  Information </a:t>
                      </a:r>
                    </a:p>
                  </a:txBody>
                  <a:tcPr horzOverflow="overflow">
                    <a:lnL cap="flat">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581891">
                <a:tc>
                  <a:txBody>
                    <a:bodyPr/>
                    <a:lstStyle/>
                    <a:p>
                      <a:pPr marL="400050" marR="0" lvl="1" indent="-168275" algn="just" defTabSz="914400" rtl="0" eaLnBrk="1" fontAlgn="base" latinLnBrk="0" hangingPunct="1">
                        <a:lnSpc>
                          <a:spcPct val="160000"/>
                        </a:lnSpc>
                        <a:spcBef>
                          <a:spcPts val="600"/>
                        </a:spcBef>
                        <a:spcAft>
                          <a:spcPts val="0"/>
                        </a:spcAft>
                        <a:buClr>
                          <a:srgbClr val="002060"/>
                        </a:buClr>
                        <a:buSzTx/>
                        <a:buFont typeface="Arial" pitchFamily="34" charset="0"/>
                        <a:buBlip>
                          <a:blip r:embed="rId3"/>
                        </a:buBlip>
                        <a:tabLst>
                          <a:tab pos="1033463" algn="l"/>
                        </a:tabLst>
                      </a:pPr>
                      <a:r>
                        <a:rPr lang="en-US" sz="1600" kern="1200" dirty="0">
                          <a:solidFill>
                            <a:schemeClr val="tx1"/>
                          </a:solidFill>
                          <a:latin typeface="Century Gothic" pitchFamily="34" charset="0"/>
                          <a:ea typeface="+mn-ea"/>
                          <a:cs typeface="+mn-cs"/>
                        </a:rPr>
                        <a:t>Part B:	  Performance Information</a:t>
                      </a:r>
                    </a:p>
                  </a:txBody>
                  <a:tcPr horzOverflow="overflow">
                    <a:lnL cap="flat">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581891">
                <a:tc>
                  <a:txBody>
                    <a:bodyPr/>
                    <a:lstStyle/>
                    <a:p>
                      <a:pPr marL="395288" marR="0" lvl="1" indent="-163513" algn="just" defTabSz="914400" rtl="0" eaLnBrk="1" fontAlgn="base" latinLnBrk="0" hangingPunct="1">
                        <a:lnSpc>
                          <a:spcPct val="160000"/>
                        </a:lnSpc>
                        <a:spcBef>
                          <a:spcPts val="600"/>
                        </a:spcBef>
                        <a:spcAft>
                          <a:spcPts val="0"/>
                        </a:spcAft>
                        <a:buClr>
                          <a:srgbClr val="002060"/>
                        </a:buClr>
                        <a:buSzTx/>
                        <a:buFont typeface="Arial" pitchFamily="34" charset="0"/>
                        <a:buBlip>
                          <a:blip r:embed="rId3"/>
                        </a:buBlip>
                        <a:tabLst>
                          <a:tab pos="1033463" algn="l"/>
                        </a:tabLst>
                      </a:pPr>
                      <a:r>
                        <a:rPr lang="en-US" sz="1600" kern="1200" dirty="0">
                          <a:solidFill>
                            <a:schemeClr val="tx1"/>
                          </a:solidFill>
                          <a:latin typeface="Century Gothic" pitchFamily="34" charset="0"/>
                          <a:ea typeface="+mn-ea"/>
                          <a:cs typeface="+mn-cs"/>
                        </a:rPr>
                        <a:t>Part C:  Governance</a:t>
                      </a:r>
                    </a:p>
                  </a:txBody>
                  <a:tcPr horzOverflow="overflow">
                    <a:lnL cap="flat">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58140">
                <a:tc>
                  <a:txBody>
                    <a:bodyPr/>
                    <a:lstStyle/>
                    <a:p>
                      <a:pPr marL="400050" marR="0" lvl="1" indent="-168275" algn="just" defTabSz="914400" rtl="0" eaLnBrk="1" fontAlgn="base" latinLnBrk="0" hangingPunct="1">
                        <a:lnSpc>
                          <a:spcPct val="160000"/>
                        </a:lnSpc>
                        <a:spcBef>
                          <a:spcPts val="600"/>
                        </a:spcBef>
                        <a:spcAft>
                          <a:spcPts val="0"/>
                        </a:spcAft>
                        <a:buClr>
                          <a:srgbClr val="002060"/>
                        </a:buClr>
                        <a:buSzTx/>
                        <a:buFont typeface="Arial" pitchFamily="34" charset="0"/>
                        <a:buBlip>
                          <a:blip r:embed="rId3"/>
                        </a:buBlip>
                        <a:tabLst>
                          <a:tab pos="1033463" algn="l"/>
                        </a:tabLst>
                      </a:pPr>
                      <a:r>
                        <a:rPr lang="en-US" sz="1600" kern="1200" dirty="0">
                          <a:solidFill>
                            <a:schemeClr val="tx1"/>
                          </a:solidFill>
                          <a:latin typeface="Century Gothic" pitchFamily="34" charset="0"/>
                          <a:ea typeface="+mn-ea"/>
                          <a:cs typeface="+mn-cs"/>
                        </a:rPr>
                        <a:t>Part D:  Human Resource Management</a:t>
                      </a:r>
                    </a:p>
                  </a:txBody>
                  <a:tcPr horzOverflow="overflow">
                    <a:lnL cap="flat">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58140">
                <a:tc>
                  <a:txBody>
                    <a:bodyPr/>
                    <a:lstStyle/>
                    <a:p>
                      <a:pPr marL="395288" marR="0" lvl="1" indent="-163513" algn="just" defTabSz="914400" rtl="0" eaLnBrk="1" fontAlgn="base" latinLnBrk="0" hangingPunct="1">
                        <a:lnSpc>
                          <a:spcPct val="160000"/>
                        </a:lnSpc>
                        <a:spcBef>
                          <a:spcPts val="600"/>
                        </a:spcBef>
                        <a:spcAft>
                          <a:spcPts val="0"/>
                        </a:spcAft>
                        <a:buClr>
                          <a:srgbClr val="002060"/>
                        </a:buClr>
                        <a:buSzTx/>
                        <a:buFont typeface="Arial" pitchFamily="34" charset="0"/>
                        <a:buBlip>
                          <a:blip r:embed="rId3"/>
                        </a:buBlip>
                        <a:tabLst>
                          <a:tab pos="1033463" algn="l"/>
                        </a:tabLst>
                      </a:pPr>
                      <a:r>
                        <a:rPr lang="en-US" sz="1600" kern="1200" dirty="0">
                          <a:solidFill>
                            <a:schemeClr val="tx1"/>
                          </a:solidFill>
                          <a:latin typeface="Century Gothic" pitchFamily="34" charset="0"/>
                          <a:ea typeface="+mn-ea"/>
                          <a:cs typeface="+mn-cs"/>
                        </a:rPr>
                        <a:t>Part E:	  Financial</a:t>
                      </a:r>
                      <a:r>
                        <a:rPr lang="en-US" sz="1600" kern="1200" baseline="0" dirty="0">
                          <a:solidFill>
                            <a:schemeClr val="tx1"/>
                          </a:solidFill>
                          <a:latin typeface="Century Gothic" pitchFamily="34" charset="0"/>
                          <a:ea typeface="+mn-ea"/>
                          <a:cs typeface="+mn-cs"/>
                        </a:rPr>
                        <a:t> Information</a:t>
                      </a:r>
                      <a:endParaRPr lang="en-US" sz="1600" kern="1200" dirty="0">
                        <a:solidFill>
                          <a:schemeClr val="tx1"/>
                        </a:solidFill>
                        <a:latin typeface="Century Gothic" pitchFamily="34" charset="0"/>
                        <a:ea typeface="+mn-ea"/>
                        <a:cs typeface="+mn-cs"/>
                      </a:endParaRPr>
                    </a:p>
                  </a:txBody>
                  <a:tcPr horzOverflow="overflow">
                    <a:lnL cap="flat">
                      <a:noFill/>
                    </a:lnL>
                    <a:lnR cap="flat">
                      <a:noFill/>
                    </a:lnR>
                    <a:lnT>
                      <a:noFill/>
                    </a:lnT>
                    <a:lnB>
                      <a:noFill/>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 name="Footer Placeholder 2"/>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Tree>
    <p:extLst>
      <p:ext uri="{BB962C8B-B14F-4D97-AF65-F5344CB8AC3E}">
        <p14:creationId xmlns:p14="http://schemas.microsoft.com/office/powerpoint/2010/main" xmlns="" val="114256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Requirement per area</a:t>
            </a:r>
            <a:endParaRPr lang="en-ZA" sz="2400" dirty="0"/>
          </a:p>
        </p:txBody>
      </p:sp>
      <p:sp>
        <p:nvSpPr>
          <p:cNvPr id="3" name="Subtitle 2"/>
          <p:cNvSpPr>
            <a:spLocks noGrp="1"/>
          </p:cNvSpPr>
          <p:nvPr>
            <p:ph type="body" sz="quarter" idx="10"/>
          </p:nvPr>
        </p:nvSpPr>
        <p:spPr/>
        <p:txBody>
          <a:bodyPr>
            <a:normAutofit fontScale="92500" lnSpcReduction="20000"/>
          </a:bodyPr>
          <a:lstStyle/>
          <a:p>
            <a:pPr lvl="1">
              <a:lnSpc>
                <a:spcPct val="120000"/>
              </a:lnSpc>
              <a:spcBef>
                <a:spcPts val="1200"/>
              </a:spcBef>
            </a:pPr>
            <a:r>
              <a:rPr lang="en-ZA" dirty="0" smtClean="0"/>
              <a:t>Introduction</a:t>
            </a:r>
          </a:p>
          <a:p>
            <a:pPr marL="180000" lvl="2" indent="0">
              <a:lnSpc>
                <a:spcPct val="120000"/>
              </a:lnSpc>
              <a:spcBef>
                <a:spcPts val="1200"/>
              </a:spcBef>
              <a:buNone/>
            </a:pPr>
            <a:r>
              <a:rPr lang="en-ZA" dirty="0" smtClean="0"/>
              <a:t>Description of the department’s governance structures in place to effectively, efficiently and economically utilize state resources</a:t>
            </a:r>
          </a:p>
          <a:p>
            <a:pPr lvl="1">
              <a:lnSpc>
                <a:spcPct val="120000"/>
              </a:lnSpc>
              <a:spcBef>
                <a:spcPts val="1200"/>
              </a:spcBef>
            </a:pPr>
            <a:r>
              <a:rPr lang="en-ZA" dirty="0" smtClean="0"/>
              <a:t>Risk Management</a:t>
            </a:r>
          </a:p>
          <a:p>
            <a:pPr marL="180000" lvl="2" indent="0">
              <a:lnSpc>
                <a:spcPct val="120000"/>
              </a:lnSpc>
              <a:spcBef>
                <a:spcPts val="1200"/>
              </a:spcBef>
              <a:buNone/>
            </a:pPr>
            <a:r>
              <a:rPr lang="en-ZA" dirty="0" smtClean="0"/>
              <a:t>Description of:</a:t>
            </a:r>
          </a:p>
          <a:p>
            <a:pPr lvl="2">
              <a:lnSpc>
                <a:spcPct val="120000"/>
              </a:lnSpc>
              <a:spcBef>
                <a:spcPts val="1200"/>
              </a:spcBef>
            </a:pPr>
            <a:r>
              <a:rPr lang="en-US" dirty="0"/>
              <a:t>Whether the department has a risk management policy and </a:t>
            </a:r>
            <a:r>
              <a:rPr lang="en-US" dirty="0" smtClean="0"/>
              <a:t>strategy</a:t>
            </a:r>
          </a:p>
          <a:p>
            <a:pPr lvl="2">
              <a:lnSpc>
                <a:spcPct val="120000"/>
              </a:lnSpc>
              <a:spcBef>
                <a:spcPts val="1200"/>
              </a:spcBef>
            </a:pPr>
            <a:r>
              <a:rPr lang="en-US" dirty="0" smtClean="0"/>
              <a:t>Whether </a:t>
            </a:r>
            <a:r>
              <a:rPr lang="en-US" dirty="0"/>
              <a:t>the department conducts regular risk assessments </a:t>
            </a:r>
          </a:p>
          <a:p>
            <a:pPr lvl="2">
              <a:lnSpc>
                <a:spcPct val="120000"/>
              </a:lnSpc>
              <a:spcBef>
                <a:spcPts val="1200"/>
              </a:spcBef>
            </a:pPr>
            <a:r>
              <a:rPr lang="en-US" dirty="0" smtClean="0"/>
              <a:t>Whether </a:t>
            </a:r>
            <a:r>
              <a:rPr lang="en-US" dirty="0"/>
              <a:t>there is a Risk Management Committee that advises management on the overall system of risk management, especially the mitigation of unacceptable levels of </a:t>
            </a:r>
            <a:r>
              <a:rPr lang="en-US" dirty="0" smtClean="0"/>
              <a:t>risk</a:t>
            </a:r>
          </a:p>
          <a:p>
            <a:pPr lvl="2">
              <a:lnSpc>
                <a:spcPct val="120000"/>
              </a:lnSpc>
              <a:spcBef>
                <a:spcPts val="1200"/>
              </a:spcBef>
            </a:pPr>
            <a:r>
              <a:rPr lang="en-US" dirty="0" smtClean="0"/>
              <a:t>Whether </a:t>
            </a:r>
            <a:r>
              <a:rPr lang="en-US" dirty="0"/>
              <a:t>the Audit Committee advises the department on risk management and independently monitors the effectiveness of the system of risk </a:t>
            </a:r>
            <a:r>
              <a:rPr lang="en-US" dirty="0" smtClean="0"/>
              <a:t>management</a:t>
            </a:r>
          </a:p>
          <a:p>
            <a:pPr lvl="2">
              <a:lnSpc>
                <a:spcPct val="120000"/>
              </a:lnSpc>
              <a:spcBef>
                <a:spcPts val="1200"/>
              </a:spcBef>
            </a:pPr>
            <a:r>
              <a:rPr lang="en-US" dirty="0" smtClean="0"/>
              <a:t>Whether </a:t>
            </a:r>
            <a:r>
              <a:rPr lang="en-US" dirty="0"/>
              <a:t>the department sees progress in the management of risks, whether this has transmitted into improvements in the department’s performance, and if not, what it plans on doing to address this </a:t>
            </a:r>
            <a:r>
              <a:rPr lang="en-US" dirty="0" smtClean="0"/>
              <a:t>problem</a:t>
            </a:r>
            <a:endParaRPr lang="en-ZA" dirty="0"/>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20</a:t>
            </a:fld>
            <a:endParaRPr lang="en-ZA" dirty="0">
              <a:solidFill>
                <a:srgbClr val="003399"/>
              </a:solidFill>
            </a:endParaRPr>
          </a:p>
        </p:txBody>
      </p:sp>
    </p:spTree>
    <p:extLst>
      <p:ext uri="{BB962C8B-B14F-4D97-AF65-F5344CB8AC3E}">
        <p14:creationId xmlns:p14="http://schemas.microsoft.com/office/powerpoint/2010/main" xmlns="" val="161615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Requirement per area</a:t>
            </a:r>
            <a:endParaRPr lang="en-ZA" sz="2400" dirty="0"/>
          </a:p>
        </p:txBody>
      </p:sp>
      <p:sp>
        <p:nvSpPr>
          <p:cNvPr id="3" name="Subtitle 2"/>
          <p:cNvSpPr>
            <a:spLocks noGrp="1"/>
          </p:cNvSpPr>
          <p:nvPr>
            <p:ph type="body" sz="quarter" idx="10"/>
          </p:nvPr>
        </p:nvSpPr>
        <p:spPr/>
        <p:txBody>
          <a:bodyPr>
            <a:normAutofit/>
          </a:bodyPr>
          <a:lstStyle/>
          <a:p>
            <a:pPr lvl="1">
              <a:lnSpc>
                <a:spcPct val="120000"/>
              </a:lnSpc>
              <a:spcBef>
                <a:spcPts val="1200"/>
              </a:spcBef>
            </a:pPr>
            <a:r>
              <a:rPr lang="en-ZA" dirty="0" smtClean="0"/>
              <a:t>Fraud and Corruption</a:t>
            </a:r>
          </a:p>
          <a:p>
            <a:pPr marL="180000" lvl="2" indent="0">
              <a:lnSpc>
                <a:spcPct val="120000"/>
              </a:lnSpc>
              <a:spcBef>
                <a:spcPts val="1200"/>
              </a:spcBef>
              <a:buNone/>
            </a:pPr>
            <a:r>
              <a:rPr lang="en-ZA" dirty="0" smtClean="0"/>
              <a:t>Description of:</a:t>
            </a:r>
          </a:p>
          <a:p>
            <a:pPr lvl="2">
              <a:lnSpc>
                <a:spcPct val="120000"/>
              </a:lnSpc>
              <a:spcBef>
                <a:spcPts val="1200"/>
              </a:spcBef>
            </a:pPr>
            <a:r>
              <a:rPr lang="en-US" dirty="0"/>
              <a:t>The department’s fraud prevention plan and how it has been </a:t>
            </a:r>
            <a:r>
              <a:rPr lang="en-US" dirty="0" smtClean="0"/>
              <a:t>implemented</a:t>
            </a:r>
          </a:p>
          <a:p>
            <a:pPr lvl="2">
              <a:lnSpc>
                <a:spcPct val="120000"/>
              </a:lnSpc>
              <a:spcBef>
                <a:spcPts val="1200"/>
              </a:spcBef>
            </a:pPr>
            <a:r>
              <a:rPr lang="en-US" dirty="0" smtClean="0"/>
              <a:t>Mechanisms </a:t>
            </a:r>
            <a:r>
              <a:rPr lang="en-US" dirty="0"/>
              <a:t>in place to report fraud and corruption and how these </a:t>
            </a:r>
            <a:r>
              <a:rPr lang="en-US" dirty="0" smtClean="0"/>
              <a:t>operate</a:t>
            </a:r>
            <a:endParaRPr lang="en-US" dirty="0"/>
          </a:p>
          <a:p>
            <a:pPr lvl="2">
              <a:lnSpc>
                <a:spcPct val="120000"/>
              </a:lnSpc>
              <a:spcBef>
                <a:spcPts val="1200"/>
              </a:spcBef>
            </a:pPr>
            <a:r>
              <a:rPr lang="en-US" dirty="0" smtClean="0"/>
              <a:t>How </a:t>
            </a:r>
            <a:r>
              <a:rPr lang="en-US" dirty="0"/>
              <a:t>these cases are reported and what action is taken</a:t>
            </a:r>
            <a:endParaRPr lang="en-ZA" dirty="0" smtClean="0"/>
          </a:p>
          <a:p>
            <a:pPr lvl="1">
              <a:lnSpc>
                <a:spcPct val="120000"/>
              </a:lnSpc>
              <a:spcBef>
                <a:spcPts val="1200"/>
              </a:spcBef>
            </a:pPr>
            <a:r>
              <a:rPr lang="en-ZA" dirty="0" smtClean="0"/>
              <a:t>Minimising Conflict of Interest</a:t>
            </a:r>
          </a:p>
          <a:p>
            <a:pPr lvl="2">
              <a:lnSpc>
                <a:spcPct val="120000"/>
              </a:lnSpc>
              <a:spcBef>
                <a:spcPts val="1200"/>
              </a:spcBef>
            </a:pPr>
            <a:r>
              <a:rPr lang="en-US" dirty="0"/>
              <a:t>Brief description on the processes implemented to </a:t>
            </a:r>
            <a:r>
              <a:rPr lang="en-US" dirty="0" err="1"/>
              <a:t>minimise</a:t>
            </a:r>
            <a:r>
              <a:rPr lang="en-US" dirty="0"/>
              <a:t> conflict of interest in supply chain </a:t>
            </a:r>
            <a:r>
              <a:rPr lang="en-US" dirty="0" smtClean="0"/>
              <a:t>management</a:t>
            </a:r>
          </a:p>
          <a:p>
            <a:pPr lvl="2">
              <a:lnSpc>
                <a:spcPct val="120000"/>
              </a:lnSpc>
              <a:spcBef>
                <a:spcPts val="1200"/>
              </a:spcBef>
            </a:pPr>
            <a:r>
              <a:rPr lang="en-US" dirty="0" smtClean="0"/>
              <a:t>Discuss </a:t>
            </a:r>
            <a:r>
              <a:rPr lang="en-US" dirty="0"/>
              <a:t>the process followed where conflict of interest has been </a:t>
            </a:r>
            <a:r>
              <a:rPr lang="en-US" dirty="0" smtClean="0"/>
              <a:t>identified</a:t>
            </a:r>
            <a:endParaRPr lang="en-ZA" dirty="0" smtClean="0"/>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21</a:t>
            </a:fld>
            <a:endParaRPr lang="en-ZA" dirty="0">
              <a:solidFill>
                <a:srgbClr val="003399"/>
              </a:solidFill>
            </a:endParaRPr>
          </a:p>
        </p:txBody>
      </p:sp>
    </p:spTree>
    <p:extLst>
      <p:ext uri="{BB962C8B-B14F-4D97-AF65-F5344CB8AC3E}">
        <p14:creationId xmlns:p14="http://schemas.microsoft.com/office/powerpoint/2010/main" xmlns="" val="333917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Requirement per area</a:t>
            </a:r>
            <a:endParaRPr lang="en-ZA" sz="2400" dirty="0"/>
          </a:p>
        </p:txBody>
      </p:sp>
      <p:sp>
        <p:nvSpPr>
          <p:cNvPr id="3" name="Subtitle 2"/>
          <p:cNvSpPr>
            <a:spLocks noGrp="1"/>
          </p:cNvSpPr>
          <p:nvPr>
            <p:ph type="body" sz="quarter" idx="10"/>
          </p:nvPr>
        </p:nvSpPr>
        <p:spPr/>
        <p:txBody>
          <a:bodyPr>
            <a:normAutofit/>
          </a:bodyPr>
          <a:lstStyle/>
          <a:p>
            <a:pPr lvl="1">
              <a:lnSpc>
                <a:spcPct val="120000"/>
              </a:lnSpc>
              <a:spcBef>
                <a:spcPts val="1200"/>
              </a:spcBef>
            </a:pPr>
            <a:r>
              <a:rPr lang="en-ZA" dirty="0" smtClean="0"/>
              <a:t>Code of Conduct</a:t>
            </a:r>
          </a:p>
          <a:p>
            <a:pPr lvl="2">
              <a:lnSpc>
                <a:spcPct val="120000"/>
              </a:lnSpc>
              <a:spcBef>
                <a:spcPts val="1200"/>
              </a:spcBef>
            </a:pPr>
            <a:r>
              <a:rPr lang="en-US" dirty="0"/>
              <a:t>Brief description and nature of code of conduct /ethics and the effect it has on the department </a:t>
            </a:r>
            <a:endParaRPr lang="en-US" dirty="0" smtClean="0"/>
          </a:p>
          <a:p>
            <a:pPr lvl="2">
              <a:lnSpc>
                <a:spcPct val="120000"/>
              </a:lnSpc>
              <a:spcBef>
                <a:spcPts val="1200"/>
              </a:spcBef>
            </a:pPr>
            <a:r>
              <a:rPr lang="en-US" dirty="0" smtClean="0"/>
              <a:t>Discuss </a:t>
            </a:r>
            <a:r>
              <a:rPr lang="en-US" dirty="0"/>
              <a:t>the process followed for the breach of code of conduct</a:t>
            </a:r>
            <a:r>
              <a:rPr lang="en-US" dirty="0" smtClean="0"/>
              <a:t>.</a:t>
            </a:r>
          </a:p>
          <a:p>
            <a:pPr lvl="1">
              <a:lnSpc>
                <a:spcPct val="120000"/>
              </a:lnSpc>
              <a:spcBef>
                <a:spcPts val="1200"/>
              </a:spcBef>
            </a:pPr>
            <a:r>
              <a:rPr lang="en-ZA" dirty="0" smtClean="0"/>
              <a:t>Health Safety and Environmental Issues</a:t>
            </a:r>
            <a:endParaRPr lang="en-ZA" dirty="0"/>
          </a:p>
          <a:p>
            <a:pPr lvl="2">
              <a:lnSpc>
                <a:spcPct val="120000"/>
              </a:lnSpc>
              <a:spcBef>
                <a:spcPts val="1200"/>
              </a:spcBef>
            </a:pPr>
            <a:r>
              <a:rPr lang="en-US" dirty="0" smtClean="0"/>
              <a:t>A </a:t>
            </a:r>
            <a:r>
              <a:rPr lang="en-US" dirty="0"/>
              <a:t>brief description and nature of Health Safety and Environmental issues and the </a:t>
            </a:r>
            <a:r>
              <a:rPr lang="en-US" dirty="0" smtClean="0"/>
              <a:t>effect </a:t>
            </a:r>
            <a:r>
              <a:rPr lang="en-US" dirty="0"/>
              <a:t>it has on the </a:t>
            </a:r>
            <a:r>
              <a:rPr lang="en-US" dirty="0" smtClean="0"/>
              <a:t>department</a:t>
            </a:r>
          </a:p>
          <a:p>
            <a:pPr lvl="1">
              <a:lnSpc>
                <a:spcPct val="120000"/>
              </a:lnSpc>
              <a:spcBef>
                <a:spcPts val="1200"/>
              </a:spcBef>
            </a:pPr>
            <a:r>
              <a:rPr lang="en-ZA" dirty="0"/>
              <a:t>Portfolio </a:t>
            </a:r>
            <a:r>
              <a:rPr lang="en-ZA" dirty="0" smtClean="0"/>
              <a:t>Committees</a:t>
            </a:r>
          </a:p>
          <a:p>
            <a:pPr marL="180000" lvl="2" indent="0">
              <a:lnSpc>
                <a:spcPct val="120000"/>
              </a:lnSpc>
              <a:spcBef>
                <a:spcPts val="1200"/>
              </a:spcBef>
              <a:buNone/>
            </a:pPr>
            <a:r>
              <a:rPr lang="en-ZA" dirty="0" smtClean="0"/>
              <a:t>Commentary on:</a:t>
            </a:r>
          </a:p>
          <a:p>
            <a:pPr lvl="2">
              <a:lnSpc>
                <a:spcPct val="120000"/>
              </a:lnSpc>
              <a:spcBef>
                <a:spcPts val="1200"/>
              </a:spcBef>
            </a:pPr>
            <a:r>
              <a:rPr lang="en-ZA" dirty="0" smtClean="0"/>
              <a:t>Dates of portfolio committee meetings</a:t>
            </a:r>
          </a:p>
          <a:p>
            <a:pPr lvl="2">
              <a:lnSpc>
                <a:spcPct val="120000"/>
              </a:lnSpc>
              <a:spcBef>
                <a:spcPts val="1200"/>
              </a:spcBef>
            </a:pPr>
            <a:r>
              <a:rPr lang="en-ZA" dirty="0" smtClean="0"/>
              <a:t>Matters raised by the portfolio committee and how the department addressed these matters</a:t>
            </a:r>
            <a:endParaRPr lang="en-ZA" dirty="0"/>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22</a:t>
            </a:fld>
            <a:endParaRPr lang="en-ZA" dirty="0">
              <a:solidFill>
                <a:srgbClr val="003399"/>
              </a:solidFill>
            </a:endParaRPr>
          </a:p>
        </p:txBody>
      </p:sp>
    </p:spTree>
    <p:extLst>
      <p:ext uri="{BB962C8B-B14F-4D97-AF65-F5344CB8AC3E}">
        <p14:creationId xmlns:p14="http://schemas.microsoft.com/office/powerpoint/2010/main" xmlns="" val="191405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Requirement per area</a:t>
            </a:r>
            <a:endParaRPr lang="en-ZA" sz="2400" dirty="0"/>
          </a:p>
        </p:txBody>
      </p:sp>
      <p:sp>
        <p:nvSpPr>
          <p:cNvPr id="3" name="Subtitle 2"/>
          <p:cNvSpPr>
            <a:spLocks noGrp="1"/>
          </p:cNvSpPr>
          <p:nvPr>
            <p:ph type="body" sz="quarter" idx="10"/>
          </p:nvPr>
        </p:nvSpPr>
        <p:spPr/>
        <p:txBody>
          <a:bodyPr>
            <a:normAutofit/>
          </a:bodyPr>
          <a:lstStyle/>
          <a:p>
            <a:pPr lvl="1">
              <a:lnSpc>
                <a:spcPct val="120000"/>
              </a:lnSpc>
              <a:spcBef>
                <a:spcPts val="1200"/>
              </a:spcBef>
            </a:pPr>
            <a:r>
              <a:rPr lang="en-ZA" dirty="0" smtClean="0"/>
              <a:t>SCOPA resolutions</a:t>
            </a:r>
          </a:p>
          <a:p>
            <a:pPr lvl="2">
              <a:lnSpc>
                <a:spcPct val="120000"/>
              </a:lnSpc>
              <a:spcBef>
                <a:spcPts val="1200"/>
              </a:spcBef>
            </a:pPr>
            <a:r>
              <a:rPr lang="en-US" dirty="0" smtClean="0"/>
              <a:t>Dates of SCOPA meetings</a:t>
            </a:r>
          </a:p>
          <a:p>
            <a:pPr lvl="2">
              <a:lnSpc>
                <a:spcPct val="120000"/>
              </a:lnSpc>
              <a:spcBef>
                <a:spcPts val="1200"/>
              </a:spcBef>
            </a:pPr>
            <a:r>
              <a:rPr lang="en-US" dirty="0" smtClean="0"/>
              <a:t>Details pertaining to resolutions and progress made by department with regard to each</a:t>
            </a:r>
          </a:p>
          <a:p>
            <a:pPr lvl="1">
              <a:lnSpc>
                <a:spcPct val="120000"/>
              </a:lnSpc>
              <a:spcBef>
                <a:spcPts val="1200"/>
              </a:spcBef>
            </a:pPr>
            <a:r>
              <a:rPr lang="en-ZA" dirty="0" smtClean="0"/>
              <a:t>Prior modifications to audit reports</a:t>
            </a:r>
            <a:endParaRPr lang="en-ZA" dirty="0"/>
          </a:p>
          <a:p>
            <a:pPr lvl="2">
              <a:lnSpc>
                <a:spcPct val="120000"/>
              </a:lnSpc>
              <a:spcBef>
                <a:spcPts val="1200"/>
              </a:spcBef>
            </a:pPr>
            <a:r>
              <a:rPr lang="en-US" dirty="0" smtClean="0"/>
              <a:t>A </a:t>
            </a:r>
            <a:r>
              <a:rPr lang="en-US" dirty="0"/>
              <a:t>brief description </a:t>
            </a:r>
            <a:r>
              <a:rPr lang="en-US" dirty="0" smtClean="0"/>
              <a:t>of mechanisms in place to resolve matters reported by AGSA in the previous financial year</a:t>
            </a:r>
          </a:p>
          <a:p>
            <a:pPr lvl="2">
              <a:lnSpc>
                <a:spcPct val="120000"/>
              </a:lnSpc>
              <a:spcBef>
                <a:spcPts val="1200"/>
              </a:spcBef>
            </a:pPr>
            <a:r>
              <a:rPr lang="en-US" dirty="0" smtClean="0"/>
              <a:t>Limited to matters that gave rise to a qualification, disclaimer, adverse opinion and non-compliance matters</a:t>
            </a:r>
          </a:p>
          <a:p>
            <a:pPr lvl="1">
              <a:lnSpc>
                <a:spcPct val="120000"/>
              </a:lnSpc>
              <a:spcBef>
                <a:spcPts val="1200"/>
              </a:spcBef>
            </a:pPr>
            <a:r>
              <a:rPr lang="en-ZA" dirty="0" smtClean="0"/>
              <a:t>Internal Control Unit</a:t>
            </a:r>
          </a:p>
          <a:p>
            <a:pPr marL="180000" lvl="2" indent="0">
              <a:lnSpc>
                <a:spcPct val="120000"/>
              </a:lnSpc>
              <a:spcBef>
                <a:spcPts val="1200"/>
              </a:spcBef>
              <a:buNone/>
            </a:pPr>
            <a:r>
              <a:rPr lang="en-ZA" dirty="0" smtClean="0"/>
              <a:t>Discuss the work performed by the internal control unit during the year</a:t>
            </a: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23</a:t>
            </a:fld>
            <a:endParaRPr lang="en-ZA" dirty="0">
              <a:solidFill>
                <a:srgbClr val="003399"/>
              </a:solidFill>
            </a:endParaRPr>
          </a:p>
        </p:txBody>
      </p:sp>
    </p:spTree>
    <p:extLst>
      <p:ext uri="{BB962C8B-B14F-4D97-AF65-F5344CB8AC3E}">
        <p14:creationId xmlns:p14="http://schemas.microsoft.com/office/powerpoint/2010/main" xmlns="" val="69438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Internal Audit and Audit Committees</a:t>
            </a:r>
            <a:endParaRPr lang="en-ZA" sz="2400" dirty="0"/>
          </a:p>
        </p:txBody>
      </p:sp>
      <p:sp>
        <p:nvSpPr>
          <p:cNvPr id="3" name="Subtitle 2"/>
          <p:cNvSpPr>
            <a:spLocks noGrp="1"/>
          </p:cNvSpPr>
          <p:nvPr>
            <p:ph type="body" sz="quarter" idx="10"/>
          </p:nvPr>
        </p:nvSpPr>
        <p:spPr/>
        <p:txBody>
          <a:bodyPr>
            <a:normAutofit fontScale="92500" lnSpcReduction="10000"/>
          </a:bodyPr>
          <a:lstStyle/>
          <a:p>
            <a:pPr lvl="1">
              <a:lnSpc>
                <a:spcPct val="120000"/>
              </a:lnSpc>
              <a:spcBef>
                <a:spcPts val="1200"/>
              </a:spcBef>
            </a:pPr>
            <a:r>
              <a:rPr lang="en-ZA" dirty="0" smtClean="0"/>
              <a:t>Description of:</a:t>
            </a:r>
          </a:p>
          <a:p>
            <a:pPr lvl="2">
              <a:lnSpc>
                <a:spcPct val="120000"/>
              </a:lnSpc>
              <a:spcBef>
                <a:spcPts val="1200"/>
              </a:spcBef>
            </a:pPr>
            <a:r>
              <a:rPr lang="en-ZA" dirty="0" smtClean="0"/>
              <a:t>Key activities and objectives of Internal Audit</a:t>
            </a:r>
          </a:p>
          <a:p>
            <a:pPr lvl="2">
              <a:lnSpc>
                <a:spcPct val="120000"/>
              </a:lnSpc>
              <a:spcBef>
                <a:spcPts val="1200"/>
              </a:spcBef>
            </a:pPr>
            <a:r>
              <a:rPr lang="en-ZA" dirty="0" smtClean="0"/>
              <a:t>Summary of work performed</a:t>
            </a:r>
          </a:p>
          <a:p>
            <a:pPr lvl="2">
              <a:lnSpc>
                <a:spcPct val="120000"/>
              </a:lnSpc>
              <a:spcBef>
                <a:spcPts val="1200"/>
              </a:spcBef>
            </a:pPr>
            <a:r>
              <a:rPr lang="en-ZA" dirty="0" smtClean="0"/>
              <a:t>Key activities and objectives of the audit committee</a:t>
            </a:r>
          </a:p>
          <a:p>
            <a:pPr lvl="2">
              <a:lnSpc>
                <a:spcPct val="120000"/>
              </a:lnSpc>
              <a:spcBef>
                <a:spcPts val="1200"/>
              </a:spcBef>
            </a:pPr>
            <a:r>
              <a:rPr lang="en-ZA" dirty="0" smtClean="0"/>
              <a:t>Attendance of audit committee meetings</a:t>
            </a:r>
          </a:p>
          <a:p>
            <a:pPr lvl="1">
              <a:lnSpc>
                <a:spcPct val="120000"/>
              </a:lnSpc>
              <a:spcBef>
                <a:spcPts val="1200"/>
              </a:spcBef>
            </a:pPr>
            <a:r>
              <a:rPr lang="en-ZA" dirty="0"/>
              <a:t>Audit Committee </a:t>
            </a:r>
            <a:r>
              <a:rPr lang="en-ZA" dirty="0" smtClean="0"/>
              <a:t>Report</a:t>
            </a:r>
          </a:p>
          <a:p>
            <a:pPr marL="180000" lvl="2" indent="0">
              <a:lnSpc>
                <a:spcPct val="120000"/>
              </a:lnSpc>
              <a:spcBef>
                <a:spcPts val="1200"/>
              </a:spcBef>
              <a:buNone/>
            </a:pPr>
            <a:r>
              <a:rPr lang="en-ZA" dirty="0" smtClean="0"/>
              <a:t>Comment on:</a:t>
            </a:r>
          </a:p>
          <a:p>
            <a:pPr lvl="2">
              <a:lnSpc>
                <a:spcPct val="120000"/>
              </a:lnSpc>
              <a:spcBef>
                <a:spcPts val="1200"/>
              </a:spcBef>
            </a:pPr>
            <a:r>
              <a:rPr lang="en-US" dirty="0" smtClean="0"/>
              <a:t>Has </a:t>
            </a:r>
            <a:r>
              <a:rPr lang="en-US" dirty="0"/>
              <a:t>the audit committee adopted a format terms of </a:t>
            </a:r>
            <a:r>
              <a:rPr lang="en-US" dirty="0" smtClean="0"/>
              <a:t>reference</a:t>
            </a:r>
          </a:p>
          <a:p>
            <a:pPr lvl="2">
              <a:lnSpc>
                <a:spcPct val="120000"/>
              </a:lnSpc>
              <a:spcBef>
                <a:spcPts val="1200"/>
              </a:spcBef>
            </a:pPr>
            <a:r>
              <a:rPr lang="en-US" dirty="0" smtClean="0"/>
              <a:t>Has </a:t>
            </a:r>
            <a:r>
              <a:rPr lang="en-US" dirty="0"/>
              <a:t>the audit committee satisfied its </a:t>
            </a:r>
            <a:r>
              <a:rPr lang="en-US" dirty="0" smtClean="0"/>
              <a:t>responsibilities</a:t>
            </a:r>
          </a:p>
          <a:p>
            <a:pPr lvl="2">
              <a:lnSpc>
                <a:spcPct val="120000"/>
              </a:lnSpc>
              <a:spcBef>
                <a:spcPts val="1200"/>
              </a:spcBef>
            </a:pPr>
            <a:r>
              <a:rPr lang="en-US" dirty="0" smtClean="0"/>
              <a:t>Effectiveness </a:t>
            </a:r>
            <a:r>
              <a:rPr lang="en-US" dirty="0"/>
              <a:t>of internal control </a:t>
            </a:r>
            <a:r>
              <a:rPr lang="en-US" dirty="0" smtClean="0"/>
              <a:t>systems</a:t>
            </a:r>
          </a:p>
          <a:p>
            <a:pPr lvl="2">
              <a:lnSpc>
                <a:spcPct val="120000"/>
              </a:lnSpc>
              <a:spcBef>
                <a:spcPts val="1200"/>
              </a:spcBef>
            </a:pPr>
            <a:r>
              <a:rPr lang="en-US" dirty="0" smtClean="0"/>
              <a:t>Summary </a:t>
            </a:r>
            <a:r>
              <a:rPr lang="en-US" dirty="0"/>
              <a:t>of main activities undertaken by audit committee during the financial year under </a:t>
            </a:r>
            <a:r>
              <a:rPr lang="en-US" dirty="0" smtClean="0"/>
              <a:t>review</a:t>
            </a:r>
            <a:endParaRPr lang="en-ZA" dirty="0"/>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24</a:t>
            </a:fld>
            <a:endParaRPr lang="en-ZA" dirty="0">
              <a:solidFill>
                <a:srgbClr val="003399"/>
              </a:solidFill>
            </a:endParaRPr>
          </a:p>
        </p:txBody>
      </p:sp>
    </p:spTree>
    <p:extLst>
      <p:ext uri="{BB962C8B-B14F-4D97-AF65-F5344CB8AC3E}">
        <p14:creationId xmlns:p14="http://schemas.microsoft.com/office/powerpoint/2010/main" xmlns="" val="129739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Internal Audit and Audit Committees</a:t>
            </a:r>
            <a:endParaRPr lang="en-ZA" sz="2400" dirty="0"/>
          </a:p>
        </p:txBody>
      </p:sp>
      <p:sp>
        <p:nvSpPr>
          <p:cNvPr id="3" name="Subtitle 2"/>
          <p:cNvSpPr>
            <a:spLocks noGrp="1"/>
          </p:cNvSpPr>
          <p:nvPr>
            <p:ph type="body" sz="quarter" idx="10"/>
          </p:nvPr>
        </p:nvSpPr>
        <p:spPr/>
        <p:txBody>
          <a:bodyPr>
            <a:normAutofit fontScale="92500" lnSpcReduction="20000"/>
          </a:bodyPr>
          <a:lstStyle/>
          <a:p>
            <a:pPr lvl="1">
              <a:lnSpc>
                <a:spcPct val="120000"/>
              </a:lnSpc>
              <a:spcBef>
                <a:spcPts val="1200"/>
              </a:spcBef>
            </a:pPr>
            <a:r>
              <a:rPr lang="en-ZA" dirty="0" smtClean="0"/>
              <a:t>Audit </a:t>
            </a:r>
            <a:r>
              <a:rPr lang="en-ZA" dirty="0"/>
              <a:t>Committee </a:t>
            </a:r>
            <a:r>
              <a:rPr lang="en-ZA" dirty="0" smtClean="0"/>
              <a:t>Report (</a:t>
            </a:r>
            <a:r>
              <a:rPr lang="en-ZA" dirty="0" err="1" smtClean="0"/>
              <a:t>cont</a:t>
            </a:r>
            <a:r>
              <a:rPr lang="en-ZA" dirty="0" smtClean="0"/>
              <a:t>)</a:t>
            </a:r>
          </a:p>
          <a:p>
            <a:pPr marL="180000" lvl="2" indent="0">
              <a:lnSpc>
                <a:spcPct val="120000"/>
              </a:lnSpc>
              <a:spcBef>
                <a:spcPts val="1200"/>
              </a:spcBef>
              <a:buNone/>
            </a:pPr>
            <a:r>
              <a:rPr lang="en-ZA" dirty="0" smtClean="0"/>
              <a:t>Comment on:</a:t>
            </a:r>
          </a:p>
          <a:p>
            <a:pPr lvl="2">
              <a:lnSpc>
                <a:spcPct val="120000"/>
              </a:lnSpc>
              <a:spcBef>
                <a:spcPts val="1200"/>
              </a:spcBef>
            </a:pPr>
            <a:r>
              <a:rPr lang="en-US" dirty="0" smtClean="0"/>
              <a:t>The </a:t>
            </a:r>
            <a:r>
              <a:rPr lang="en-US" dirty="0"/>
              <a:t>quality of the in-year management and </a:t>
            </a:r>
            <a:r>
              <a:rPr lang="en-US" dirty="0" smtClean="0"/>
              <a:t>monthly/quarterly </a:t>
            </a:r>
            <a:r>
              <a:rPr lang="en-US" dirty="0"/>
              <a:t>reports submitted in terms of legislation</a:t>
            </a:r>
            <a:r>
              <a:rPr lang="en-US" dirty="0" smtClean="0"/>
              <a:t>.</a:t>
            </a:r>
          </a:p>
          <a:p>
            <a:pPr lvl="2">
              <a:lnSpc>
                <a:spcPct val="120000"/>
              </a:lnSpc>
              <a:spcBef>
                <a:spcPts val="1200"/>
              </a:spcBef>
            </a:pPr>
            <a:r>
              <a:rPr lang="en-US" dirty="0" smtClean="0"/>
              <a:t>Evaluation </a:t>
            </a:r>
            <a:r>
              <a:rPr lang="en-US" dirty="0"/>
              <a:t>of annual financial statements</a:t>
            </a:r>
            <a:r>
              <a:rPr lang="en-US" dirty="0" smtClean="0"/>
              <a:t>:</a:t>
            </a:r>
          </a:p>
          <a:p>
            <a:pPr lvl="3">
              <a:lnSpc>
                <a:spcPct val="120000"/>
              </a:lnSpc>
              <a:spcBef>
                <a:spcPts val="1200"/>
              </a:spcBef>
            </a:pPr>
            <a:r>
              <a:rPr lang="en-US" dirty="0" smtClean="0"/>
              <a:t>review </a:t>
            </a:r>
            <a:r>
              <a:rPr lang="en-US" dirty="0"/>
              <a:t>and discussion of the audited / unaudited annual financial statements </a:t>
            </a:r>
            <a:endParaRPr lang="en-US" dirty="0" smtClean="0"/>
          </a:p>
          <a:p>
            <a:pPr lvl="3">
              <a:lnSpc>
                <a:spcPct val="120000"/>
              </a:lnSpc>
              <a:spcBef>
                <a:spcPts val="1200"/>
              </a:spcBef>
            </a:pPr>
            <a:r>
              <a:rPr lang="en-US" dirty="0" smtClean="0"/>
              <a:t>review </a:t>
            </a:r>
            <a:r>
              <a:rPr lang="en-US" dirty="0"/>
              <a:t>of the Auditor-General’s management report and management’s response </a:t>
            </a:r>
            <a:r>
              <a:rPr lang="en-US" dirty="0" smtClean="0"/>
              <a:t>thereto</a:t>
            </a:r>
          </a:p>
          <a:p>
            <a:pPr lvl="3">
              <a:lnSpc>
                <a:spcPct val="120000"/>
              </a:lnSpc>
              <a:spcBef>
                <a:spcPts val="1200"/>
              </a:spcBef>
            </a:pPr>
            <a:r>
              <a:rPr lang="en-US" dirty="0" smtClean="0"/>
              <a:t>review </a:t>
            </a:r>
            <a:r>
              <a:rPr lang="en-US" dirty="0"/>
              <a:t>of any changes in accounting policies and </a:t>
            </a:r>
            <a:r>
              <a:rPr lang="en-US" dirty="0" smtClean="0"/>
              <a:t>practices</a:t>
            </a:r>
          </a:p>
          <a:p>
            <a:pPr lvl="3">
              <a:lnSpc>
                <a:spcPct val="120000"/>
              </a:lnSpc>
              <a:spcBef>
                <a:spcPts val="1200"/>
              </a:spcBef>
            </a:pPr>
            <a:r>
              <a:rPr lang="en-US" dirty="0" smtClean="0"/>
              <a:t>review </a:t>
            </a:r>
            <a:r>
              <a:rPr lang="en-US" dirty="0"/>
              <a:t>of the departments compliance with legal and regulatory </a:t>
            </a:r>
            <a:r>
              <a:rPr lang="en-US" dirty="0" smtClean="0"/>
              <a:t>provisions</a:t>
            </a:r>
          </a:p>
          <a:p>
            <a:pPr lvl="3">
              <a:lnSpc>
                <a:spcPct val="120000"/>
              </a:lnSpc>
              <a:spcBef>
                <a:spcPts val="1200"/>
              </a:spcBef>
            </a:pPr>
            <a:r>
              <a:rPr lang="en-US" dirty="0" smtClean="0"/>
              <a:t>review </a:t>
            </a:r>
            <a:r>
              <a:rPr lang="en-US" dirty="0"/>
              <a:t>of the information on </a:t>
            </a:r>
            <a:r>
              <a:rPr lang="en-US" dirty="0" smtClean="0"/>
              <a:t>predetermined</a:t>
            </a:r>
          </a:p>
          <a:p>
            <a:pPr lvl="3">
              <a:lnSpc>
                <a:spcPct val="120000"/>
              </a:lnSpc>
              <a:spcBef>
                <a:spcPts val="1200"/>
              </a:spcBef>
            </a:pPr>
            <a:r>
              <a:rPr lang="en-US" dirty="0" smtClean="0"/>
              <a:t>review </a:t>
            </a:r>
            <a:r>
              <a:rPr lang="en-US" dirty="0"/>
              <a:t>of any significant adjustments resulting from the </a:t>
            </a:r>
            <a:r>
              <a:rPr lang="en-US" dirty="0" smtClean="0"/>
              <a:t>audit</a:t>
            </a:r>
          </a:p>
          <a:p>
            <a:pPr lvl="3">
              <a:lnSpc>
                <a:spcPct val="120000"/>
              </a:lnSpc>
              <a:spcBef>
                <a:spcPts val="1200"/>
              </a:spcBef>
            </a:pPr>
            <a:r>
              <a:rPr lang="en-US" dirty="0" smtClean="0"/>
              <a:t>the </a:t>
            </a:r>
            <a:r>
              <a:rPr lang="en-US" dirty="0"/>
              <a:t>quality and timeliness of the financial information availed to the audit committee for oversight purposes during the year such as interim financial </a:t>
            </a:r>
            <a:r>
              <a:rPr lang="en-US" dirty="0" smtClean="0"/>
              <a:t>statements</a:t>
            </a:r>
            <a:endParaRPr lang="en-ZA" dirty="0"/>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25</a:t>
            </a:fld>
            <a:endParaRPr lang="en-ZA" dirty="0">
              <a:solidFill>
                <a:srgbClr val="003399"/>
              </a:solidFill>
            </a:endParaRPr>
          </a:p>
        </p:txBody>
      </p:sp>
    </p:spTree>
    <p:extLst>
      <p:ext uri="{BB962C8B-B14F-4D97-AF65-F5344CB8AC3E}">
        <p14:creationId xmlns:p14="http://schemas.microsoft.com/office/powerpoint/2010/main" xmlns="" val="314954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ZA" dirty="0" smtClean="0"/>
              <a:t>Internal Audit and Audit Committees</a:t>
            </a:r>
            <a:endParaRPr lang="en-ZA" sz="2400" dirty="0"/>
          </a:p>
        </p:txBody>
      </p:sp>
      <p:sp>
        <p:nvSpPr>
          <p:cNvPr id="3" name="Subtitle 2"/>
          <p:cNvSpPr>
            <a:spLocks noGrp="1"/>
          </p:cNvSpPr>
          <p:nvPr>
            <p:ph type="body" sz="quarter" idx="10"/>
          </p:nvPr>
        </p:nvSpPr>
        <p:spPr/>
        <p:txBody>
          <a:bodyPr>
            <a:normAutofit/>
          </a:bodyPr>
          <a:lstStyle/>
          <a:p>
            <a:pPr lvl="1">
              <a:lnSpc>
                <a:spcPct val="120000"/>
              </a:lnSpc>
              <a:spcBef>
                <a:spcPts val="1200"/>
              </a:spcBef>
            </a:pPr>
            <a:r>
              <a:rPr lang="en-ZA" dirty="0" smtClean="0"/>
              <a:t>Audit </a:t>
            </a:r>
            <a:r>
              <a:rPr lang="en-ZA" dirty="0"/>
              <a:t>Committee </a:t>
            </a:r>
            <a:r>
              <a:rPr lang="en-ZA" dirty="0" smtClean="0"/>
              <a:t>Report (</a:t>
            </a:r>
            <a:r>
              <a:rPr lang="en-ZA" dirty="0" err="1" smtClean="0"/>
              <a:t>cont</a:t>
            </a:r>
            <a:r>
              <a:rPr lang="en-ZA" dirty="0" smtClean="0"/>
              <a:t>)</a:t>
            </a:r>
          </a:p>
          <a:p>
            <a:pPr marL="180000" lvl="2" indent="0">
              <a:lnSpc>
                <a:spcPct val="120000"/>
              </a:lnSpc>
              <a:spcBef>
                <a:spcPts val="1200"/>
              </a:spcBef>
              <a:buNone/>
            </a:pPr>
            <a:r>
              <a:rPr lang="en-ZA" dirty="0" smtClean="0"/>
              <a:t>Comment on:</a:t>
            </a:r>
          </a:p>
          <a:p>
            <a:pPr lvl="2">
              <a:lnSpc>
                <a:spcPct val="120000"/>
              </a:lnSpc>
              <a:spcBef>
                <a:spcPts val="1200"/>
              </a:spcBef>
            </a:pPr>
            <a:r>
              <a:rPr lang="en-US" dirty="0"/>
              <a:t>Internal Audit </a:t>
            </a:r>
            <a:r>
              <a:rPr lang="en-US" dirty="0" smtClean="0"/>
              <a:t>(Effectiveness </a:t>
            </a:r>
            <a:r>
              <a:rPr lang="en-US" dirty="0"/>
              <a:t>of internal audit </a:t>
            </a:r>
            <a:r>
              <a:rPr lang="en-US" dirty="0" smtClean="0"/>
              <a:t>function and detail of any </a:t>
            </a:r>
            <a:r>
              <a:rPr lang="en-US" dirty="0"/>
              <a:t>specific investigations undertaken in the department and whether adequately </a:t>
            </a:r>
            <a:r>
              <a:rPr lang="en-US" dirty="0" smtClean="0"/>
              <a:t>resolved) </a:t>
            </a:r>
          </a:p>
          <a:p>
            <a:pPr lvl="2">
              <a:lnSpc>
                <a:spcPct val="120000"/>
              </a:lnSpc>
              <a:spcBef>
                <a:spcPts val="1200"/>
              </a:spcBef>
            </a:pPr>
            <a:r>
              <a:rPr lang="en-US" dirty="0" smtClean="0"/>
              <a:t>External Audit (state </a:t>
            </a:r>
            <a:r>
              <a:rPr lang="en-US" dirty="0"/>
              <a:t>unresolved issues raised and not adequately addressed by </a:t>
            </a:r>
            <a:r>
              <a:rPr lang="en-US" dirty="0" smtClean="0"/>
              <a:t>department)</a:t>
            </a:r>
          </a:p>
          <a:p>
            <a:pPr lvl="2">
              <a:lnSpc>
                <a:spcPct val="120000"/>
              </a:lnSpc>
              <a:spcBef>
                <a:spcPts val="1200"/>
              </a:spcBef>
            </a:pPr>
            <a:r>
              <a:rPr lang="en-US" dirty="0" smtClean="0"/>
              <a:t>Risk </a:t>
            </a:r>
            <a:r>
              <a:rPr lang="en-US" dirty="0"/>
              <a:t>management </a:t>
            </a:r>
            <a:r>
              <a:rPr lang="en-US" dirty="0" smtClean="0"/>
              <a:t>(How </a:t>
            </a:r>
            <a:r>
              <a:rPr lang="en-US" dirty="0"/>
              <a:t>the committee obtains assurance on the overall system of risk </a:t>
            </a:r>
            <a:r>
              <a:rPr lang="en-US" dirty="0" smtClean="0"/>
              <a:t>management; effectiveness </a:t>
            </a:r>
            <a:r>
              <a:rPr lang="en-US" dirty="0"/>
              <a:t>of the overall system of risk </a:t>
            </a:r>
            <a:r>
              <a:rPr lang="en-US" dirty="0" smtClean="0"/>
              <a:t>management; any </a:t>
            </a:r>
            <a:r>
              <a:rPr lang="en-US" dirty="0"/>
              <a:t>major incidents/losses attributable to the failure of risk management, and any major successes/gains achieved or losses/incidents avoided through applying a rigorous risk management </a:t>
            </a:r>
            <a:r>
              <a:rPr lang="en-US" dirty="0" smtClean="0"/>
              <a:t>process)</a:t>
            </a:r>
          </a:p>
          <a:p>
            <a:pPr lvl="2">
              <a:lnSpc>
                <a:spcPct val="120000"/>
              </a:lnSpc>
              <a:spcBef>
                <a:spcPts val="1200"/>
              </a:spcBef>
            </a:pPr>
            <a:r>
              <a:rPr lang="en-US" dirty="0" smtClean="0"/>
              <a:t>Any </a:t>
            </a:r>
            <a:r>
              <a:rPr lang="en-US" dirty="0"/>
              <a:t>issues /matters that pertain specifically to the </a:t>
            </a:r>
            <a:r>
              <a:rPr lang="en-US" dirty="0" smtClean="0"/>
              <a:t>department</a:t>
            </a:r>
            <a:endParaRPr lang="en-US" dirty="0"/>
          </a:p>
          <a:p>
            <a:pPr lvl="2">
              <a:lnSpc>
                <a:spcPct val="120000"/>
              </a:lnSpc>
              <a:spcBef>
                <a:spcPts val="1200"/>
              </a:spcBef>
            </a:pPr>
            <a:r>
              <a:rPr lang="en-US" dirty="0" smtClean="0"/>
              <a:t>Date </a:t>
            </a:r>
            <a:r>
              <a:rPr lang="en-US" dirty="0"/>
              <a:t>Audit Committee recommended AFS </a:t>
            </a:r>
            <a:r>
              <a:rPr lang="en-US" dirty="0" smtClean="0"/>
              <a:t>for approval</a:t>
            </a: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26</a:t>
            </a:fld>
            <a:endParaRPr lang="en-ZA" dirty="0">
              <a:solidFill>
                <a:srgbClr val="003399"/>
              </a:solidFill>
            </a:endParaRPr>
          </a:p>
        </p:txBody>
      </p:sp>
    </p:spTree>
    <p:extLst>
      <p:ext uri="{BB962C8B-B14F-4D97-AF65-F5344CB8AC3E}">
        <p14:creationId xmlns:p14="http://schemas.microsoft.com/office/powerpoint/2010/main" xmlns="" val="100921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US" dirty="0" smtClean="0"/>
              <a:t>WCG </a:t>
            </a:r>
            <a:r>
              <a:rPr lang="en-US" sz="2400" dirty="0" smtClean="0"/>
              <a:t>Audit Committee </a:t>
            </a:r>
            <a:r>
              <a:rPr lang="en-US" sz="2400" dirty="0"/>
              <a:t>Background</a:t>
            </a:r>
          </a:p>
        </p:txBody>
      </p:sp>
      <p:sp>
        <p:nvSpPr>
          <p:cNvPr id="3" name="Subtitle 2"/>
          <p:cNvSpPr>
            <a:spLocks noGrp="1"/>
          </p:cNvSpPr>
          <p:nvPr>
            <p:ph type="body" sz="quarter" idx="10"/>
          </p:nvPr>
        </p:nvSpPr>
        <p:spPr/>
        <p:txBody>
          <a:bodyPr>
            <a:normAutofit/>
          </a:bodyPr>
          <a:lstStyle/>
          <a:p>
            <a:pPr>
              <a:lnSpc>
                <a:spcPct val="120000"/>
              </a:lnSpc>
            </a:pPr>
            <a:r>
              <a:rPr lang="en-US" dirty="0"/>
              <a:t>6 Departmental/Cluster Audit Committees</a:t>
            </a:r>
          </a:p>
          <a:p>
            <a:pPr lvl="1">
              <a:lnSpc>
                <a:spcPct val="120000"/>
              </a:lnSpc>
              <a:spcBef>
                <a:spcPts val="1200"/>
              </a:spcBef>
            </a:pPr>
            <a:r>
              <a:rPr lang="en-US" dirty="0"/>
              <a:t>Health</a:t>
            </a:r>
          </a:p>
          <a:p>
            <a:pPr lvl="1">
              <a:lnSpc>
                <a:spcPct val="120000"/>
              </a:lnSpc>
              <a:spcBef>
                <a:spcPts val="1200"/>
              </a:spcBef>
            </a:pPr>
            <a:r>
              <a:rPr lang="en-US" dirty="0"/>
              <a:t>Education</a:t>
            </a:r>
          </a:p>
          <a:p>
            <a:pPr lvl="1">
              <a:lnSpc>
                <a:spcPct val="120000"/>
              </a:lnSpc>
              <a:spcBef>
                <a:spcPts val="1200"/>
              </a:spcBef>
            </a:pPr>
            <a:r>
              <a:rPr lang="en-US" dirty="0"/>
              <a:t>Transport and Public Works</a:t>
            </a:r>
          </a:p>
          <a:p>
            <a:pPr lvl="1">
              <a:lnSpc>
                <a:spcPct val="120000"/>
              </a:lnSpc>
              <a:spcBef>
                <a:spcPts val="1200"/>
              </a:spcBef>
            </a:pPr>
            <a:r>
              <a:rPr lang="en-US" dirty="0"/>
              <a:t>Social Cluster (Social Development, Community Safety, Human Settlements and entity, Cultural Affairs and Sport and Entities)</a:t>
            </a:r>
          </a:p>
          <a:p>
            <a:pPr lvl="1">
              <a:lnSpc>
                <a:spcPct val="120000"/>
              </a:lnSpc>
              <a:spcBef>
                <a:spcPts val="1200"/>
              </a:spcBef>
            </a:pPr>
            <a:r>
              <a:rPr lang="en-US" dirty="0"/>
              <a:t>Economic Cluster (Agriculture, </a:t>
            </a:r>
            <a:r>
              <a:rPr lang="en-US" dirty="0" smtClean="0"/>
              <a:t>DEA&amp;DP</a:t>
            </a:r>
            <a:r>
              <a:rPr lang="en-US" dirty="0"/>
              <a:t>, </a:t>
            </a:r>
            <a:r>
              <a:rPr lang="en-US" dirty="0" smtClean="0"/>
              <a:t>DEDAT)</a:t>
            </a:r>
            <a:endParaRPr lang="en-US" dirty="0"/>
          </a:p>
          <a:p>
            <a:pPr lvl="1">
              <a:lnSpc>
                <a:spcPct val="120000"/>
              </a:lnSpc>
              <a:spcBef>
                <a:spcPts val="1200"/>
              </a:spcBef>
            </a:pPr>
            <a:r>
              <a:rPr lang="en-US" dirty="0"/>
              <a:t>Governance and Administration Cluster (</a:t>
            </a:r>
            <a:r>
              <a:rPr lang="en-US" dirty="0" err="1"/>
              <a:t>DotP</a:t>
            </a:r>
            <a:r>
              <a:rPr lang="en-US" dirty="0"/>
              <a:t>, PT, LG) </a:t>
            </a:r>
          </a:p>
          <a:p>
            <a:pPr marL="0" lvl="1" indent="0">
              <a:lnSpc>
                <a:spcPct val="120000"/>
              </a:lnSpc>
              <a:spcBef>
                <a:spcPts val="1200"/>
              </a:spcBef>
              <a:buNone/>
              <a:tabLst>
                <a:tab pos="682625" algn="l"/>
              </a:tabLst>
            </a:pPr>
            <a:r>
              <a:rPr lang="en-US" dirty="0"/>
              <a:t>Note:	Governance and Administration Cluster </a:t>
            </a:r>
            <a:r>
              <a:rPr lang="en-US" dirty="0" smtClean="0"/>
              <a:t>renders </a:t>
            </a:r>
            <a:r>
              <a:rPr lang="en-US" dirty="0"/>
              <a:t>Audit Committee 	service to the Western Cape Provincial </a:t>
            </a:r>
            <a:r>
              <a:rPr lang="en-US" dirty="0" smtClean="0"/>
              <a:t>Parliament (WCPP)</a:t>
            </a:r>
            <a:endParaRPr lang="en-US" dirty="0">
              <a:solidFill>
                <a:srgbClr val="000000"/>
              </a:solidFill>
            </a:endParaRP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27</a:t>
            </a:fld>
            <a:endParaRPr lang="en-ZA" dirty="0">
              <a:solidFill>
                <a:srgbClr val="003399"/>
              </a:solidFill>
            </a:endParaRPr>
          </a:p>
        </p:txBody>
      </p:sp>
    </p:spTree>
    <p:extLst>
      <p:ext uri="{BB962C8B-B14F-4D97-AF65-F5344CB8AC3E}">
        <p14:creationId xmlns:p14="http://schemas.microsoft.com/office/powerpoint/2010/main" xmlns="" val="223910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sz="2400" dirty="0" smtClean="0"/>
              <a:t>Audit </a:t>
            </a:r>
            <a:r>
              <a:rPr lang="en-US" sz="2400" dirty="0"/>
              <a:t>Committee </a:t>
            </a:r>
            <a:r>
              <a:rPr lang="en-US" dirty="0" smtClean="0"/>
              <a:t>Terms of Reference</a:t>
            </a:r>
            <a:endParaRPr lang="en-US" sz="2400" dirty="0"/>
          </a:p>
        </p:txBody>
      </p:sp>
      <p:sp>
        <p:nvSpPr>
          <p:cNvPr id="3" name="Subtitle 2"/>
          <p:cNvSpPr>
            <a:spLocks noGrp="1"/>
          </p:cNvSpPr>
          <p:nvPr>
            <p:ph type="body" sz="quarter" idx="10"/>
          </p:nvPr>
        </p:nvSpPr>
        <p:spPr>
          <a:xfrm>
            <a:off x="230733" y="1196752"/>
            <a:ext cx="8597205" cy="4896073"/>
          </a:xfrm>
        </p:spPr>
        <p:txBody>
          <a:bodyPr>
            <a:normAutofit/>
          </a:bodyPr>
          <a:lstStyle/>
          <a:p>
            <a:pPr>
              <a:lnSpc>
                <a:spcPct val="120000"/>
              </a:lnSpc>
              <a:spcBef>
                <a:spcPts val="1200"/>
              </a:spcBef>
              <a:defRPr/>
            </a:pPr>
            <a:r>
              <a:rPr lang="en-US" dirty="0" smtClean="0"/>
              <a:t>Audit Committees legislative responsibilities </a:t>
            </a:r>
          </a:p>
          <a:p>
            <a:pPr lvl="1">
              <a:lnSpc>
                <a:spcPct val="120000"/>
              </a:lnSpc>
              <a:spcBef>
                <a:spcPts val="1200"/>
              </a:spcBef>
              <a:defRPr/>
            </a:pPr>
            <a:r>
              <a:rPr lang="en-US" dirty="0" smtClean="0"/>
              <a:t>The </a:t>
            </a:r>
            <a:r>
              <a:rPr lang="en-US" dirty="0"/>
              <a:t>Audit Committees must provide oversight on the following:</a:t>
            </a:r>
          </a:p>
          <a:p>
            <a:pPr lvl="2">
              <a:lnSpc>
                <a:spcPct val="120000"/>
              </a:lnSpc>
              <a:spcBef>
                <a:spcPts val="1200"/>
              </a:spcBef>
              <a:defRPr/>
            </a:pPr>
            <a:r>
              <a:rPr lang="en-US" dirty="0"/>
              <a:t>The </a:t>
            </a:r>
            <a:r>
              <a:rPr lang="en-US" b="1" dirty="0">
                <a:solidFill>
                  <a:srgbClr val="FF0000"/>
                </a:solidFill>
              </a:rPr>
              <a:t>effectiveness of internal control systems</a:t>
            </a:r>
          </a:p>
          <a:p>
            <a:pPr lvl="2">
              <a:lnSpc>
                <a:spcPct val="120000"/>
              </a:lnSpc>
              <a:spcBef>
                <a:spcPts val="1200"/>
              </a:spcBef>
              <a:defRPr/>
            </a:pPr>
            <a:r>
              <a:rPr lang="en-US" dirty="0"/>
              <a:t>The </a:t>
            </a:r>
            <a:r>
              <a:rPr lang="en-US" b="1" dirty="0">
                <a:solidFill>
                  <a:srgbClr val="FF0000"/>
                </a:solidFill>
              </a:rPr>
              <a:t>effectiveness of the Internal Audit function</a:t>
            </a:r>
          </a:p>
          <a:p>
            <a:pPr lvl="2">
              <a:lnSpc>
                <a:spcPct val="120000"/>
              </a:lnSpc>
              <a:spcBef>
                <a:spcPts val="1200"/>
              </a:spcBef>
              <a:defRPr/>
            </a:pPr>
            <a:r>
              <a:rPr lang="en-US" dirty="0"/>
              <a:t>The </a:t>
            </a:r>
            <a:r>
              <a:rPr lang="en-US" b="1" dirty="0">
                <a:solidFill>
                  <a:srgbClr val="FF0000"/>
                </a:solidFill>
              </a:rPr>
              <a:t>risk areas to be covered</a:t>
            </a:r>
            <a:r>
              <a:rPr lang="en-US" dirty="0"/>
              <a:t> in the scope of internal and external audits</a:t>
            </a:r>
          </a:p>
          <a:p>
            <a:pPr lvl="2">
              <a:lnSpc>
                <a:spcPct val="120000"/>
              </a:lnSpc>
              <a:spcBef>
                <a:spcPts val="1200"/>
              </a:spcBef>
              <a:defRPr/>
            </a:pPr>
            <a:r>
              <a:rPr lang="en-US" b="1" dirty="0" smtClean="0">
                <a:solidFill>
                  <a:srgbClr val="FF0000"/>
                </a:solidFill>
              </a:rPr>
              <a:t>Commentary on the Annual </a:t>
            </a:r>
            <a:r>
              <a:rPr lang="en-US" b="1" dirty="0">
                <a:solidFill>
                  <a:srgbClr val="FF0000"/>
                </a:solidFill>
              </a:rPr>
              <a:t>Financial Statements</a:t>
            </a:r>
          </a:p>
          <a:p>
            <a:pPr lvl="2">
              <a:lnSpc>
                <a:spcPct val="120000"/>
              </a:lnSpc>
              <a:spcBef>
                <a:spcPts val="1200"/>
              </a:spcBef>
              <a:defRPr/>
            </a:pPr>
            <a:r>
              <a:rPr lang="en-US" dirty="0"/>
              <a:t>Any </a:t>
            </a:r>
            <a:r>
              <a:rPr lang="en-US" b="1" dirty="0">
                <a:solidFill>
                  <a:srgbClr val="FF0000"/>
                </a:solidFill>
              </a:rPr>
              <a:t>accounting and auditing concerns identified</a:t>
            </a:r>
          </a:p>
          <a:p>
            <a:pPr lvl="2">
              <a:lnSpc>
                <a:spcPct val="120000"/>
              </a:lnSpc>
              <a:spcBef>
                <a:spcPts val="1200"/>
              </a:spcBef>
              <a:defRPr/>
            </a:pPr>
            <a:r>
              <a:rPr lang="en-US" b="1" dirty="0">
                <a:solidFill>
                  <a:srgbClr val="FF0000"/>
                </a:solidFill>
              </a:rPr>
              <a:t>Compliance</a:t>
            </a:r>
            <a:r>
              <a:rPr lang="en-US" dirty="0"/>
              <a:t> with legal and regulatory provisions</a:t>
            </a:r>
          </a:p>
          <a:p>
            <a:pPr lvl="2">
              <a:lnSpc>
                <a:spcPct val="120000"/>
              </a:lnSpc>
              <a:spcBef>
                <a:spcPts val="1200"/>
              </a:spcBef>
              <a:defRPr/>
            </a:pPr>
            <a:r>
              <a:rPr lang="en-US" dirty="0"/>
              <a:t>The activities of the Internal Audit function, co-ordination with external auditors, internal audit reports, management responses to audit recommendations</a:t>
            </a:r>
          </a:p>
          <a:p>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28</a:t>
            </a:fld>
            <a:endParaRPr lang="en-ZA" dirty="0">
              <a:solidFill>
                <a:srgbClr val="003399"/>
              </a:solidFill>
            </a:endParaRPr>
          </a:p>
        </p:txBody>
      </p:sp>
    </p:spTree>
    <p:extLst>
      <p:ext uri="{BB962C8B-B14F-4D97-AF65-F5344CB8AC3E}">
        <p14:creationId xmlns:p14="http://schemas.microsoft.com/office/powerpoint/2010/main" xmlns="" val="347621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dirty="0"/>
              <a:t>Audit Committee Terms of Reference</a:t>
            </a:r>
            <a:endParaRPr lang="en-US" sz="2400" dirty="0"/>
          </a:p>
        </p:txBody>
      </p:sp>
      <p:sp>
        <p:nvSpPr>
          <p:cNvPr id="3" name="Subtitle 2"/>
          <p:cNvSpPr>
            <a:spLocks noGrp="1"/>
          </p:cNvSpPr>
          <p:nvPr>
            <p:ph type="body" sz="quarter" idx="10"/>
          </p:nvPr>
        </p:nvSpPr>
        <p:spPr>
          <a:xfrm>
            <a:off x="295275" y="1087568"/>
            <a:ext cx="8597205" cy="5012981"/>
          </a:xfrm>
        </p:spPr>
        <p:txBody>
          <a:bodyPr>
            <a:normAutofit fontScale="55000" lnSpcReduction="20000"/>
          </a:bodyPr>
          <a:lstStyle/>
          <a:p>
            <a:pPr>
              <a:lnSpc>
                <a:spcPct val="130000"/>
              </a:lnSpc>
              <a:spcBef>
                <a:spcPts val="600"/>
              </a:spcBef>
              <a:tabLst>
                <a:tab pos="95250" algn="l"/>
              </a:tabLst>
              <a:defRPr/>
            </a:pPr>
            <a:r>
              <a:rPr lang="en-US" sz="2600" dirty="0"/>
              <a:t>Audit Committee focus areas … </a:t>
            </a:r>
          </a:p>
          <a:p>
            <a:pPr lvl="1">
              <a:lnSpc>
                <a:spcPct val="130000"/>
              </a:lnSpc>
              <a:spcBef>
                <a:spcPts val="1200"/>
              </a:spcBef>
              <a:tabLst>
                <a:tab pos="531813" algn="l"/>
              </a:tabLst>
              <a:defRPr/>
            </a:pPr>
            <a:r>
              <a:rPr lang="en-US" sz="2600" b="1" dirty="0">
                <a:solidFill>
                  <a:srgbClr val="FF0000"/>
                </a:solidFill>
              </a:rPr>
              <a:t>Oversight of the Internal Audit function</a:t>
            </a:r>
            <a:r>
              <a:rPr lang="en-US" sz="2600" dirty="0"/>
              <a:t> encouraging a greater focus on adding value to departments through the audit process</a:t>
            </a:r>
          </a:p>
          <a:p>
            <a:pPr lvl="1">
              <a:lnSpc>
                <a:spcPct val="130000"/>
              </a:lnSpc>
              <a:spcBef>
                <a:spcPts val="700"/>
              </a:spcBef>
              <a:tabLst>
                <a:tab pos="531813" algn="l"/>
              </a:tabLst>
              <a:defRPr/>
            </a:pPr>
            <a:r>
              <a:rPr lang="en-US" sz="2600" b="1" dirty="0">
                <a:solidFill>
                  <a:srgbClr val="FF0000"/>
                </a:solidFill>
              </a:rPr>
              <a:t>Reviewed and approved</a:t>
            </a:r>
            <a:r>
              <a:rPr lang="en-US" sz="2600" b="1" dirty="0"/>
              <a:t> the risk-based Internal Audit plans</a:t>
            </a:r>
          </a:p>
          <a:p>
            <a:pPr lvl="1">
              <a:lnSpc>
                <a:spcPct val="130000"/>
              </a:lnSpc>
              <a:spcBef>
                <a:spcPts val="700"/>
              </a:spcBef>
              <a:tabLst>
                <a:tab pos="531813" algn="l"/>
              </a:tabLst>
              <a:defRPr/>
            </a:pPr>
            <a:r>
              <a:rPr lang="en-US" sz="2600" dirty="0"/>
              <a:t>Received </a:t>
            </a:r>
            <a:r>
              <a:rPr lang="en-US" sz="2600" b="1" dirty="0">
                <a:solidFill>
                  <a:srgbClr val="FF0000"/>
                </a:solidFill>
              </a:rPr>
              <a:t>quarterly progress reports from Internal Audit</a:t>
            </a:r>
            <a:r>
              <a:rPr lang="en-US" sz="2600" b="1" dirty="0"/>
              <a:t> </a:t>
            </a:r>
            <a:r>
              <a:rPr lang="en-US" sz="2600" dirty="0"/>
              <a:t>and monitored the delivery against approved operational plans</a:t>
            </a:r>
          </a:p>
          <a:p>
            <a:pPr lvl="1">
              <a:lnSpc>
                <a:spcPct val="130000"/>
              </a:lnSpc>
              <a:spcBef>
                <a:spcPts val="700"/>
              </a:spcBef>
              <a:tabLst>
                <a:tab pos="531813" algn="l"/>
              </a:tabLst>
              <a:defRPr/>
            </a:pPr>
            <a:r>
              <a:rPr lang="en-US" sz="2600" b="1" dirty="0">
                <a:solidFill>
                  <a:srgbClr val="FF0000"/>
                </a:solidFill>
              </a:rPr>
              <a:t>Oversight over IYM  and QPR</a:t>
            </a:r>
            <a:r>
              <a:rPr lang="en-US" sz="2600" dirty="0"/>
              <a:t> processes on a quarterly basis</a:t>
            </a:r>
          </a:p>
          <a:p>
            <a:pPr lvl="1">
              <a:lnSpc>
                <a:spcPct val="130000"/>
              </a:lnSpc>
              <a:spcBef>
                <a:spcPts val="700"/>
              </a:spcBef>
              <a:tabLst>
                <a:tab pos="531813" algn="l"/>
              </a:tabLst>
              <a:defRPr/>
            </a:pPr>
            <a:r>
              <a:rPr lang="en-US" sz="2600" b="1" dirty="0">
                <a:solidFill>
                  <a:srgbClr val="FF0000"/>
                </a:solidFill>
              </a:rPr>
              <a:t>Oversight over the Risk Management processes</a:t>
            </a:r>
            <a:r>
              <a:rPr lang="en-US" sz="2600" dirty="0"/>
              <a:t> and further encouraged embedding of risk management within departments</a:t>
            </a:r>
          </a:p>
          <a:p>
            <a:pPr lvl="1">
              <a:lnSpc>
                <a:spcPct val="130000"/>
              </a:lnSpc>
              <a:spcBef>
                <a:spcPts val="700"/>
              </a:spcBef>
              <a:tabLst>
                <a:tab pos="531813" algn="l"/>
              </a:tabLst>
              <a:defRPr/>
            </a:pPr>
            <a:r>
              <a:rPr lang="en-US" sz="2600" b="1" dirty="0">
                <a:solidFill>
                  <a:srgbClr val="FF0000"/>
                </a:solidFill>
              </a:rPr>
              <a:t>Oversight over </a:t>
            </a:r>
            <a:r>
              <a:rPr lang="en-US" sz="2600" b="1" dirty="0" smtClean="0">
                <a:solidFill>
                  <a:srgbClr val="FF0000"/>
                </a:solidFill>
              </a:rPr>
              <a:t>Ethics and Forensic Investigations</a:t>
            </a:r>
            <a:r>
              <a:rPr lang="en-US" sz="2600" dirty="0" smtClean="0"/>
              <a:t> and </a:t>
            </a:r>
            <a:r>
              <a:rPr lang="en-US" sz="2600" dirty="0"/>
              <a:t>monitor implementation of related recommendations</a:t>
            </a:r>
          </a:p>
          <a:p>
            <a:pPr lvl="1">
              <a:lnSpc>
                <a:spcPct val="130000"/>
              </a:lnSpc>
              <a:spcBef>
                <a:spcPts val="700"/>
              </a:spcBef>
              <a:tabLst>
                <a:tab pos="531813" algn="l"/>
              </a:tabLst>
              <a:defRPr/>
            </a:pPr>
            <a:r>
              <a:rPr lang="en-US" sz="2600" b="1" dirty="0" smtClean="0">
                <a:solidFill>
                  <a:srgbClr val="FF0000"/>
                </a:solidFill>
              </a:rPr>
              <a:t>Reviewed </a:t>
            </a:r>
            <a:r>
              <a:rPr lang="en-US" sz="2600" b="1" dirty="0">
                <a:solidFill>
                  <a:srgbClr val="FF0000"/>
                </a:solidFill>
              </a:rPr>
              <a:t>the final Annual Financial Statements</a:t>
            </a:r>
            <a:r>
              <a:rPr lang="en-US" sz="2600" dirty="0"/>
              <a:t> and AGSA Reports</a:t>
            </a:r>
          </a:p>
          <a:p>
            <a:pPr lvl="1">
              <a:lnSpc>
                <a:spcPct val="130000"/>
              </a:lnSpc>
              <a:spcBef>
                <a:spcPts val="700"/>
              </a:spcBef>
              <a:tabLst>
                <a:tab pos="531813" algn="l"/>
              </a:tabLst>
              <a:defRPr/>
            </a:pPr>
            <a:r>
              <a:rPr lang="en-US" sz="2600" dirty="0"/>
              <a:t>Reviewed </a:t>
            </a:r>
            <a:r>
              <a:rPr lang="en-US" sz="2600" b="1" dirty="0">
                <a:solidFill>
                  <a:srgbClr val="FF0000"/>
                </a:solidFill>
              </a:rPr>
              <a:t>progress on  implementation of recommendations</a:t>
            </a:r>
            <a:r>
              <a:rPr lang="en-US" sz="2600" dirty="0"/>
              <a:t> by  various assurance providers </a:t>
            </a:r>
          </a:p>
          <a:p>
            <a:pPr lvl="1">
              <a:lnSpc>
                <a:spcPct val="130000"/>
              </a:lnSpc>
              <a:spcBef>
                <a:spcPts val="700"/>
              </a:spcBef>
              <a:tabLst>
                <a:tab pos="531813" algn="l"/>
              </a:tabLst>
              <a:defRPr/>
            </a:pPr>
            <a:r>
              <a:rPr lang="en-US" sz="2600" b="1" dirty="0" smtClean="0">
                <a:solidFill>
                  <a:srgbClr val="FF0000"/>
                </a:solidFill>
              </a:rPr>
              <a:t>Encourages</a:t>
            </a:r>
            <a:r>
              <a:rPr lang="en-US" sz="2600" dirty="0" smtClean="0"/>
              <a:t> </a:t>
            </a:r>
            <a:r>
              <a:rPr lang="en-US" sz="2600" dirty="0"/>
              <a:t>departments to </a:t>
            </a:r>
            <a:r>
              <a:rPr lang="en-US" sz="2600" b="1" dirty="0">
                <a:solidFill>
                  <a:srgbClr val="FF0000"/>
                </a:solidFill>
              </a:rPr>
              <a:t>improve reporting</a:t>
            </a:r>
            <a:r>
              <a:rPr lang="en-US" sz="2600" dirty="0"/>
              <a:t> on performance information</a:t>
            </a:r>
          </a:p>
          <a:p>
            <a:pPr lvl="1">
              <a:lnSpc>
                <a:spcPct val="130000"/>
              </a:lnSpc>
              <a:spcBef>
                <a:spcPts val="700"/>
              </a:spcBef>
              <a:tabLst>
                <a:tab pos="531813" algn="l"/>
              </a:tabLst>
              <a:defRPr/>
            </a:pPr>
            <a:r>
              <a:rPr lang="en-US" sz="2600" b="1" dirty="0" smtClean="0">
                <a:solidFill>
                  <a:srgbClr val="FF0000"/>
                </a:solidFill>
              </a:rPr>
              <a:t>Encourages </a:t>
            </a:r>
            <a:r>
              <a:rPr lang="en-US" sz="2600" b="1" dirty="0">
                <a:solidFill>
                  <a:srgbClr val="FF0000"/>
                </a:solidFill>
              </a:rPr>
              <a:t>greater co –operation and coordination</a:t>
            </a:r>
            <a:r>
              <a:rPr lang="en-US" sz="2600" dirty="0"/>
              <a:t> of the various assurance providers, fostering the combined assurance principles </a:t>
            </a:r>
          </a:p>
          <a:p>
            <a:pPr lvl="1">
              <a:lnSpc>
                <a:spcPct val="120000"/>
              </a:lnSpc>
              <a:spcBef>
                <a:spcPts val="1200"/>
              </a:spcBef>
              <a:tabLst>
                <a:tab pos="531813" algn="l"/>
              </a:tabLst>
              <a:defRPr/>
            </a:pPr>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29</a:t>
            </a:fld>
            <a:endParaRPr lang="en-ZA" dirty="0">
              <a:solidFill>
                <a:srgbClr val="003399"/>
              </a:solidFill>
            </a:endParaRPr>
          </a:p>
        </p:txBody>
      </p:sp>
    </p:spTree>
    <p:extLst>
      <p:ext uri="{BB962C8B-B14F-4D97-AF65-F5344CB8AC3E}">
        <p14:creationId xmlns:p14="http://schemas.microsoft.com/office/powerpoint/2010/main" xmlns="" val="427592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solidFill>
                  <a:srgbClr val="003399"/>
                </a:solidFill>
              </a:rPr>
              <a:t>Introduction</a:t>
            </a:r>
          </a:p>
        </p:txBody>
      </p:sp>
      <p:sp>
        <p:nvSpPr>
          <p:cNvPr id="3" name="Subtitle 2"/>
          <p:cNvSpPr>
            <a:spLocks noGrp="1"/>
          </p:cNvSpPr>
          <p:nvPr>
            <p:ph type="body" sz="quarter" idx="10"/>
          </p:nvPr>
        </p:nvSpPr>
        <p:spPr>
          <a:xfrm>
            <a:off x="295275" y="876300"/>
            <a:ext cx="8597205" cy="5019675"/>
          </a:xfrm>
        </p:spPr>
        <p:txBody>
          <a:bodyPr>
            <a:noAutofit/>
          </a:bodyPr>
          <a:lstStyle/>
          <a:p>
            <a:pPr lvl="1" fontAlgn="base">
              <a:lnSpc>
                <a:spcPct val="120000"/>
              </a:lnSpc>
              <a:spcBef>
                <a:spcPts val="1200"/>
              </a:spcBef>
              <a:defRPr/>
            </a:pPr>
            <a:r>
              <a:rPr lang="en-ZA" dirty="0" smtClean="0"/>
              <a:t>An Annual Report that complies with statutory and policy requirements presents information in an understandable and concise manner.</a:t>
            </a:r>
          </a:p>
          <a:p>
            <a:pPr lvl="1" fontAlgn="base">
              <a:lnSpc>
                <a:spcPct val="120000"/>
              </a:lnSpc>
              <a:spcBef>
                <a:spcPts val="1200"/>
              </a:spcBef>
              <a:defRPr/>
            </a:pPr>
            <a:r>
              <a:rPr lang="en-ZA" b="1" dirty="0" smtClean="0">
                <a:solidFill>
                  <a:srgbClr val="FF0000"/>
                </a:solidFill>
              </a:rPr>
              <a:t>National Treasury </a:t>
            </a:r>
            <a:r>
              <a:rPr lang="en-ZA" dirty="0" smtClean="0"/>
              <a:t>provides an Annual Report </a:t>
            </a:r>
            <a:r>
              <a:rPr lang="en-ZA" b="1" dirty="0" smtClean="0">
                <a:solidFill>
                  <a:srgbClr val="FF0000"/>
                </a:solidFill>
              </a:rPr>
              <a:t>Guide for Provincial Departments</a:t>
            </a:r>
            <a:r>
              <a:rPr lang="en-ZA" dirty="0" smtClean="0"/>
              <a:t> and a separate Annual Report Guide for Schedule 3A and 3C Public Entities.</a:t>
            </a:r>
          </a:p>
          <a:p>
            <a:pPr lvl="1" fontAlgn="base">
              <a:lnSpc>
                <a:spcPct val="120000"/>
              </a:lnSpc>
              <a:spcBef>
                <a:spcPts val="600"/>
              </a:spcBef>
              <a:defRPr/>
            </a:pPr>
            <a:r>
              <a:rPr lang="en-ZA" dirty="0" smtClean="0"/>
              <a:t>The </a:t>
            </a:r>
            <a:r>
              <a:rPr lang="en-ZA" b="1" dirty="0" smtClean="0">
                <a:solidFill>
                  <a:srgbClr val="FF0000"/>
                </a:solidFill>
              </a:rPr>
              <a:t>significant achievements</a:t>
            </a:r>
            <a:r>
              <a:rPr lang="en-ZA" dirty="0"/>
              <a:t>, performance information, governance, human resources </a:t>
            </a:r>
            <a:r>
              <a:rPr lang="en-ZA" dirty="0" smtClean="0"/>
              <a:t>information </a:t>
            </a:r>
            <a:r>
              <a:rPr lang="en-ZA" dirty="0"/>
              <a:t>and financial information are reported in the Annual Report.</a:t>
            </a:r>
          </a:p>
          <a:p>
            <a:pPr lvl="1" fontAlgn="base">
              <a:lnSpc>
                <a:spcPct val="120000"/>
              </a:lnSpc>
              <a:spcBef>
                <a:spcPts val="1200"/>
              </a:spcBef>
              <a:defRPr/>
            </a:pPr>
            <a:r>
              <a:rPr lang="en-ZA" dirty="0" smtClean="0"/>
              <a:t>The </a:t>
            </a:r>
            <a:r>
              <a:rPr lang="en-ZA" dirty="0"/>
              <a:t>information reported on includes the actual achievements in relation to the planned targets and budgets as published in the Strategic Plan, Annual Performance Plan, Estimates of Provincial Revenue and Expenditure; and Adjusted Estimates.</a:t>
            </a:r>
          </a:p>
          <a:p>
            <a:pPr lvl="1" fontAlgn="base">
              <a:lnSpc>
                <a:spcPct val="120000"/>
              </a:lnSpc>
              <a:spcBef>
                <a:spcPts val="1200"/>
              </a:spcBef>
              <a:defRPr/>
            </a:pPr>
            <a:r>
              <a:rPr lang="en-ZA" dirty="0" smtClean="0"/>
              <a:t>The </a:t>
            </a:r>
            <a:r>
              <a:rPr lang="en-ZA" b="1" dirty="0">
                <a:solidFill>
                  <a:srgbClr val="FF0000"/>
                </a:solidFill>
              </a:rPr>
              <a:t>publishing</a:t>
            </a:r>
            <a:r>
              <a:rPr lang="en-ZA" dirty="0"/>
              <a:t> of financial and non-financial information </a:t>
            </a:r>
            <a:r>
              <a:rPr lang="en-ZA" b="1" dirty="0">
                <a:solidFill>
                  <a:srgbClr val="FF0000"/>
                </a:solidFill>
              </a:rPr>
              <a:t>promotes accountability and transparency</a:t>
            </a:r>
            <a:r>
              <a:rPr lang="en-ZA" dirty="0"/>
              <a:t> of the efficiency and effectiveness of provincial departments and </a:t>
            </a:r>
            <a:r>
              <a:rPr lang="en-ZA" b="1" dirty="0">
                <a:solidFill>
                  <a:srgbClr val="FF0000"/>
                </a:solidFill>
              </a:rPr>
              <a:t>improves trust and confidence</a:t>
            </a:r>
            <a:r>
              <a:rPr lang="en-ZA" dirty="0"/>
              <a:t> in government service delivery. </a:t>
            </a:r>
          </a:p>
          <a:p>
            <a:pPr lvl="1" fontAlgn="base">
              <a:lnSpc>
                <a:spcPct val="120000"/>
              </a:lnSpc>
              <a:spcBef>
                <a:spcPts val="1200"/>
              </a:spcBef>
              <a:defRPr/>
            </a:pPr>
            <a:r>
              <a:rPr lang="en-ZA" dirty="0" smtClean="0"/>
              <a:t>The </a:t>
            </a:r>
            <a:r>
              <a:rPr lang="en-ZA" dirty="0"/>
              <a:t>reported information </a:t>
            </a:r>
            <a:r>
              <a:rPr lang="en-ZA" b="1" dirty="0">
                <a:solidFill>
                  <a:srgbClr val="FF0000"/>
                </a:solidFill>
              </a:rPr>
              <a:t>must be accurate and balanced</a:t>
            </a:r>
            <a:r>
              <a:rPr lang="en-ZA" dirty="0"/>
              <a:t>, reporting the successes and explaining the shortcomings.</a:t>
            </a:r>
          </a:p>
          <a:p>
            <a:pPr lvl="1" fontAlgn="base">
              <a:lnSpc>
                <a:spcPct val="120000"/>
              </a:lnSpc>
              <a:spcBef>
                <a:spcPts val="1200"/>
              </a:spcBef>
              <a:defRPr/>
            </a:pPr>
            <a:endParaRPr lang="en-ZA" dirty="0">
              <a:solidFill>
                <a:prstClr val="black"/>
              </a:solidFill>
            </a:endParaRPr>
          </a:p>
        </p:txBody>
      </p:sp>
      <p:sp>
        <p:nvSpPr>
          <p:cNvPr id="4" name="Footer Placeholder 3"/>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Tree>
    <p:extLst>
      <p:ext uri="{BB962C8B-B14F-4D97-AF65-F5344CB8AC3E}">
        <p14:creationId xmlns:p14="http://schemas.microsoft.com/office/powerpoint/2010/main" xmlns="" val="3759732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36978" y="1975940"/>
            <a:ext cx="7983941" cy="2038350"/>
          </a:xfrm>
        </p:spPr>
        <p:txBody>
          <a:bodyPr/>
          <a:lstStyle/>
          <a:p>
            <a:r>
              <a:rPr lang="en-ZA" dirty="0">
                <a:latin typeface="Century Gothic" panose="020B0502020202020204" pitchFamily="34" charset="0"/>
              </a:rPr>
              <a:t>Part D: Human Resource Management</a:t>
            </a:r>
          </a:p>
        </p:txBody>
      </p:sp>
    </p:spTree>
    <p:extLst>
      <p:ext uri="{BB962C8B-B14F-4D97-AF65-F5344CB8AC3E}">
        <p14:creationId xmlns:p14="http://schemas.microsoft.com/office/powerpoint/2010/main" xmlns="" val="126390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US" sz="2400" dirty="0"/>
              <a:t>Part D: Human Resource Management</a:t>
            </a:r>
          </a:p>
        </p:txBody>
      </p:sp>
      <p:sp>
        <p:nvSpPr>
          <p:cNvPr id="4" name="Rectangle 3"/>
          <p:cNvSpPr>
            <a:spLocks noChangeArrowheads="1"/>
          </p:cNvSpPr>
          <p:nvPr/>
        </p:nvSpPr>
        <p:spPr bwMode="auto">
          <a:xfrm>
            <a:off x="372096" y="1774371"/>
            <a:ext cx="3810000" cy="3890160"/>
          </a:xfrm>
          <a:prstGeom prst="rect">
            <a:avLst/>
          </a:prstGeom>
          <a:noFill/>
          <a:ln w="9525">
            <a:noFill/>
            <a:miter lim="800000"/>
            <a:headEnd/>
            <a:tailEnd/>
          </a:ln>
          <a:effectLst/>
        </p:spPr>
        <p:txBody>
          <a:bodyPr/>
          <a:lstStyle/>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Legislation that governs HR</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Introduction to HR</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Personnel Related Expenditure</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Employment and Vacancies</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Job Evaluation</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Employment Changes</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Employment Equity</a:t>
            </a:r>
          </a:p>
          <a:p>
            <a:pPr marL="180000" lvl="1" indent="-180000" defTabSz="914400" fontAlgn="base">
              <a:lnSpc>
                <a:spcPct val="120000"/>
              </a:lnSpc>
              <a:spcBef>
                <a:spcPts val="700"/>
              </a:spcBef>
              <a:spcAft>
                <a:spcPts val="600"/>
              </a:spcAft>
              <a:buClr>
                <a:srgbClr val="002060"/>
              </a:buClr>
              <a:buSzPct val="110000"/>
              <a:buFontTx/>
              <a:buBlip>
                <a:blip r:embed="rId3"/>
              </a:buBlip>
              <a:tabLst>
                <a:tab pos="292100" algn="l"/>
              </a:tabLst>
              <a:defRPr/>
            </a:pPr>
            <a:r>
              <a:rPr lang="en-US" sz="1600" dirty="0">
                <a:solidFill>
                  <a:prstClr val="black"/>
                </a:solidFill>
              </a:rPr>
              <a:t>Signing of Performance Agreements by SMS Members</a:t>
            </a:r>
          </a:p>
        </p:txBody>
      </p:sp>
      <p:sp>
        <p:nvSpPr>
          <p:cNvPr id="5" name="Rectangle 4"/>
          <p:cNvSpPr>
            <a:spLocks noChangeArrowheads="1"/>
          </p:cNvSpPr>
          <p:nvPr/>
        </p:nvSpPr>
        <p:spPr bwMode="auto">
          <a:xfrm>
            <a:off x="4707575" y="1774371"/>
            <a:ext cx="4114800" cy="4317674"/>
          </a:xfrm>
          <a:prstGeom prst="rect">
            <a:avLst/>
          </a:prstGeom>
          <a:noFill/>
          <a:ln w="9525">
            <a:noFill/>
            <a:miter lim="800000"/>
            <a:headEnd/>
            <a:tailEnd/>
          </a:ln>
          <a:effectLst/>
        </p:spPr>
        <p:txBody>
          <a:bodyPr/>
          <a:lstStyle/>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Filling of SMS Posts</a:t>
            </a: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Employee Performance</a:t>
            </a:r>
            <a:endParaRPr lang="en-GB" sz="1600" dirty="0">
              <a:solidFill>
                <a:prstClr val="black"/>
              </a:solidFill>
            </a:endParaRP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Foreign Workers</a:t>
            </a:r>
            <a:endParaRPr lang="en-GB" sz="1600" dirty="0">
              <a:solidFill>
                <a:prstClr val="black"/>
              </a:solidFill>
            </a:endParaRP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Leave Utilisation</a:t>
            </a: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HIV/Aids and Health Promotion Programmes</a:t>
            </a: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Labour Relations</a:t>
            </a: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Skills Development</a:t>
            </a: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Injury on Duty</a:t>
            </a:r>
          </a:p>
          <a:p>
            <a:pPr marL="180000" lvl="1" indent="-180000" defTabSz="914400" fontAlgn="base">
              <a:lnSpc>
                <a:spcPct val="120000"/>
              </a:lnSpc>
              <a:spcBef>
                <a:spcPts val="300"/>
              </a:spcBef>
              <a:spcAft>
                <a:spcPts val="600"/>
              </a:spcAft>
              <a:buClr>
                <a:srgbClr val="002060"/>
              </a:buClr>
              <a:buSzPct val="110000"/>
              <a:buFontTx/>
              <a:buBlip>
                <a:blip r:embed="rId3"/>
              </a:buBlip>
              <a:tabLst>
                <a:tab pos="292100" algn="l"/>
              </a:tabLst>
              <a:defRPr/>
            </a:pPr>
            <a:r>
              <a:rPr lang="en-US" sz="1600" dirty="0">
                <a:solidFill>
                  <a:prstClr val="black"/>
                </a:solidFill>
              </a:rPr>
              <a:t>Utilisation of Consultants</a:t>
            </a:r>
          </a:p>
        </p:txBody>
      </p:sp>
      <p:sp>
        <p:nvSpPr>
          <p:cNvPr id="3" name="TextBox 2"/>
          <p:cNvSpPr txBox="1"/>
          <p:nvPr/>
        </p:nvSpPr>
        <p:spPr>
          <a:xfrm>
            <a:off x="372096" y="1283340"/>
            <a:ext cx="4887685" cy="338554"/>
          </a:xfrm>
          <a:prstGeom prst="rect">
            <a:avLst/>
          </a:prstGeom>
          <a:noFill/>
        </p:spPr>
        <p:txBody>
          <a:bodyPr wrap="square" rtlCol="0">
            <a:spAutoFit/>
          </a:bodyPr>
          <a:lstStyle/>
          <a:p>
            <a:pPr defTabSz="914400">
              <a:spcBef>
                <a:spcPts val="300"/>
              </a:spcBef>
            </a:pPr>
            <a:r>
              <a:rPr lang="en-ZA" sz="1600" b="1" dirty="0">
                <a:solidFill>
                  <a:prstClr val="black"/>
                </a:solidFill>
              </a:rPr>
              <a:t>Provides information on:</a:t>
            </a:r>
          </a:p>
        </p:txBody>
      </p:sp>
      <p:sp>
        <p:nvSpPr>
          <p:cNvPr id="6" name="Footer Placeholder 5"/>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7" name="Slide Number Placeholder 6"/>
          <p:cNvSpPr>
            <a:spLocks noGrp="1"/>
          </p:cNvSpPr>
          <p:nvPr>
            <p:ph type="sldNum" sz="quarter" idx="4"/>
          </p:nvPr>
        </p:nvSpPr>
        <p:spPr/>
        <p:txBody>
          <a:bodyPr/>
          <a:lstStyle/>
          <a:p>
            <a:fld id="{8406839F-D7A4-4E5D-B93D-768AD4D1DB36}" type="slidenum">
              <a:rPr lang="en-ZA" smtClean="0">
                <a:solidFill>
                  <a:srgbClr val="003399"/>
                </a:solidFill>
              </a:rPr>
              <a:pPr/>
              <a:t>31</a:t>
            </a:fld>
            <a:endParaRPr lang="en-ZA" dirty="0">
              <a:solidFill>
                <a:srgbClr val="003399"/>
              </a:solidFill>
            </a:endParaRPr>
          </a:p>
        </p:txBody>
      </p:sp>
    </p:spTree>
    <p:extLst>
      <p:ext uri="{BB962C8B-B14F-4D97-AF65-F5344CB8AC3E}">
        <p14:creationId xmlns:p14="http://schemas.microsoft.com/office/powerpoint/2010/main" xmlns="" val="192145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92481"/>
          </a:xfrm>
        </p:spPr>
        <p:txBody>
          <a:bodyPr>
            <a:normAutofit/>
          </a:bodyPr>
          <a:lstStyle/>
          <a:p>
            <a:r>
              <a:rPr lang="en-US" dirty="0">
                <a:solidFill>
                  <a:srgbClr val="003399"/>
                </a:solidFill>
              </a:rPr>
              <a:t>Part D: </a:t>
            </a:r>
            <a:r>
              <a:rPr lang="en-US" sz="2400" dirty="0"/>
              <a:t>Introduction to Human Resources</a:t>
            </a:r>
          </a:p>
        </p:txBody>
      </p:sp>
      <p:sp>
        <p:nvSpPr>
          <p:cNvPr id="3" name="Subtitle 2"/>
          <p:cNvSpPr>
            <a:spLocks noGrp="1"/>
          </p:cNvSpPr>
          <p:nvPr>
            <p:ph type="body" sz="quarter" idx="10"/>
          </p:nvPr>
        </p:nvSpPr>
        <p:spPr>
          <a:xfrm>
            <a:off x="295275" y="1196752"/>
            <a:ext cx="8597205" cy="1355379"/>
          </a:xfrm>
        </p:spPr>
        <p:txBody>
          <a:bodyPr>
            <a:normAutofit/>
          </a:bodyPr>
          <a:lstStyle/>
          <a:p>
            <a:pPr lvl="1">
              <a:lnSpc>
                <a:spcPct val="150000"/>
              </a:lnSpc>
              <a:defRPr/>
            </a:pPr>
            <a:r>
              <a:rPr lang="en-US" dirty="0"/>
              <a:t>This section contextualises human resources by providing an overview of HR as well as highlighting the priorities for the period under review</a:t>
            </a:r>
          </a:p>
          <a:p>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32</a:t>
            </a:fld>
            <a:endParaRPr lang="en-ZA" dirty="0">
              <a:solidFill>
                <a:srgbClr val="003399"/>
              </a:solidFill>
            </a:endParaRPr>
          </a:p>
        </p:txBody>
      </p:sp>
    </p:spTree>
    <p:extLst>
      <p:ext uri="{BB962C8B-B14F-4D97-AF65-F5344CB8AC3E}">
        <p14:creationId xmlns:p14="http://schemas.microsoft.com/office/powerpoint/2010/main" xmlns="" val="282736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92481"/>
          </a:xfrm>
        </p:spPr>
        <p:txBody>
          <a:bodyPr>
            <a:normAutofit/>
          </a:bodyPr>
          <a:lstStyle/>
          <a:p>
            <a:r>
              <a:rPr lang="en-US" dirty="0">
                <a:solidFill>
                  <a:srgbClr val="003399"/>
                </a:solidFill>
              </a:rPr>
              <a:t>Part D: </a:t>
            </a:r>
            <a:r>
              <a:rPr lang="en-US" sz="2400" dirty="0"/>
              <a:t>Personnel Related Expenditure</a:t>
            </a:r>
          </a:p>
        </p:txBody>
      </p:sp>
      <p:sp>
        <p:nvSpPr>
          <p:cNvPr id="3" name="Subtitle 2"/>
          <p:cNvSpPr>
            <a:spLocks noGrp="1"/>
          </p:cNvSpPr>
          <p:nvPr>
            <p:ph type="body" sz="quarter" idx="10"/>
          </p:nvPr>
        </p:nvSpPr>
        <p:spPr>
          <a:xfrm>
            <a:off x="295275" y="1005679"/>
            <a:ext cx="8597205" cy="5026627"/>
          </a:xfrm>
        </p:spPr>
        <p:txBody>
          <a:bodyPr>
            <a:noAutofit/>
          </a:bodyPr>
          <a:lstStyle/>
          <a:p>
            <a:pPr lvl="1" algn="just">
              <a:lnSpc>
                <a:spcPct val="170000"/>
              </a:lnSpc>
              <a:defRPr/>
            </a:pPr>
            <a:r>
              <a:rPr lang="en-US" dirty="0"/>
              <a:t>This section summarise final audited expenditure by programme (Table 3.1.1) and by salary bands (Table 3.1.2). </a:t>
            </a:r>
          </a:p>
          <a:p>
            <a:pPr lvl="1" algn="just">
              <a:lnSpc>
                <a:spcPct val="170000"/>
              </a:lnSpc>
              <a:defRPr/>
            </a:pPr>
            <a:r>
              <a:rPr lang="en-US" dirty="0"/>
              <a:t>The figures in Table 3.1.1 are drawn from the basic accounting system (BAS) and the figures in Table 3.1.2 are drawn from the PERSAL system. The two systems are not synchronised for salary refunds. This means there may be a difference in total expenditure reflected on these systems. </a:t>
            </a:r>
          </a:p>
          <a:p>
            <a:pPr lvl="1" algn="just">
              <a:lnSpc>
                <a:spcPct val="170000"/>
              </a:lnSpc>
              <a:defRPr/>
            </a:pPr>
            <a:r>
              <a:rPr lang="en-US" dirty="0"/>
              <a:t>The number of employees in this section refer to all employees that have been remunerated during the period under review, including those who have left the employ of the department.</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33</a:t>
            </a:fld>
            <a:endParaRPr lang="en-ZA" dirty="0">
              <a:solidFill>
                <a:srgbClr val="003399"/>
              </a:solidFill>
            </a:endParaRPr>
          </a:p>
        </p:txBody>
      </p:sp>
    </p:spTree>
    <p:extLst>
      <p:ext uri="{BB962C8B-B14F-4D97-AF65-F5344CB8AC3E}">
        <p14:creationId xmlns:p14="http://schemas.microsoft.com/office/powerpoint/2010/main" xmlns="" val="885199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dirty="0">
                <a:solidFill>
                  <a:srgbClr val="003399"/>
                </a:solidFill>
              </a:rPr>
              <a:t>Part D: </a:t>
            </a:r>
            <a:r>
              <a:rPr lang="en-US" sz="2400" dirty="0"/>
              <a:t>Job Evaluation</a:t>
            </a:r>
          </a:p>
        </p:txBody>
      </p:sp>
      <p:sp>
        <p:nvSpPr>
          <p:cNvPr id="3" name="Subtitle 2"/>
          <p:cNvSpPr>
            <a:spLocks noGrp="1"/>
          </p:cNvSpPr>
          <p:nvPr>
            <p:ph type="body" sz="quarter" idx="10"/>
          </p:nvPr>
        </p:nvSpPr>
        <p:spPr>
          <a:xfrm>
            <a:off x="295275" y="1196752"/>
            <a:ext cx="8597205" cy="3102293"/>
          </a:xfrm>
        </p:spPr>
        <p:txBody>
          <a:bodyPr>
            <a:normAutofit/>
          </a:bodyPr>
          <a:lstStyle/>
          <a:p>
            <a:pPr lvl="1">
              <a:lnSpc>
                <a:spcPct val="120000"/>
              </a:lnSpc>
              <a:spcBef>
                <a:spcPts val="1200"/>
              </a:spcBef>
              <a:tabLst>
                <a:tab pos="355600" algn="l"/>
              </a:tabLst>
            </a:pPr>
            <a:r>
              <a:rPr lang="en-US" dirty="0"/>
              <a:t>Determines the grading and salary level of a post</a:t>
            </a:r>
          </a:p>
          <a:p>
            <a:pPr lvl="1">
              <a:lnSpc>
                <a:spcPct val="120000"/>
              </a:lnSpc>
              <a:spcBef>
                <a:spcPts val="1800"/>
              </a:spcBef>
            </a:pPr>
            <a:r>
              <a:rPr lang="en-US" dirty="0"/>
              <a:t>Focuses on post and not individuals </a:t>
            </a:r>
          </a:p>
          <a:p>
            <a:pPr lvl="1">
              <a:lnSpc>
                <a:spcPct val="120000"/>
              </a:lnSpc>
              <a:spcBef>
                <a:spcPts val="1800"/>
              </a:spcBef>
            </a:pPr>
            <a:r>
              <a:rPr lang="en-US" dirty="0"/>
              <a:t>Based on the principle of equal pay for work of equal value</a:t>
            </a:r>
          </a:p>
          <a:p>
            <a:pPr lvl="1">
              <a:lnSpc>
                <a:spcPct val="120000"/>
              </a:lnSpc>
              <a:spcBef>
                <a:spcPts val="1800"/>
              </a:spcBef>
              <a:tabLst>
                <a:tab pos="355600" algn="l"/>
              </a:tabLst>
            </a:pPr>
            <a:r>
              <a:rPr lang="en-US" dirty="0"/>
              <a:t>Introduction of national benchmarks which could contribute to the reduction of the number of posts evaluated. </a:t>
            </a:r>
            <a:endParaRPr lang="en-US" strike="sngStrike"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34</a:t>
            </a:fld>
            <a:endParaRPr lang="en-ZA" dirty="0">
              <a:solidFill>
                <a:srgbClr val="003399"/>
              </a:solidFill>
            </a:endParaRPr>
          </a:p>
        </p:txBody>
      </p:sp>
    </p:spTree>
    <p:extLst>
      <p:ext uri="{BB962C8B-B14F-4D97-AF65-F5344CB8AC3E}">
        <p14:creationId xmlns:p14="http://schemas.microsoft.com/office/powerpoint/2010/main" xmlns="" val="359024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706128"/>
          </a:xfrm>
        </p:spPr>
        <p:txBody>
          <a:bodyPr>
            <a:normAutofit/>
          </a:bodyPr>
          <a:lstStyle/>
          <a:p>
            <a:r>
              <a:rPr lang="en-US" dirty="0">
                <a:solidFill>
                  <a:srgbClr val="003399"/>
                </a:solidFill>
              </a:rPr>
              <a:t>Part D: </a:t>
            </a:r>
            <a:r>
              <a:rPr lang="en-US" sz="2400" dirty="0"/>
              <a:t>Employment Changes</a:t>
            </a:r>
          </a:p>
        </p:txBody>
      </p:sp>
      <p:sp>
        <p:nvSpPr>
          <p:cNvPr id="3" name="Subtitle 2"/>
          <p:cNvSpPr>
            <a:spLocks noGrp="1"/>
          </p:cNvSpPr>
          <p:nvPr>
            <p:ph type="body" sz="quarter" idx="10"/>
          </p:nvPr>
        </p:nvSpPr>
        <p:spPr>
          <a:xfrm>
            <a:off x="295275" y="1196752"/>
            <a:ext cx="8597205" cy="3279714"/>
          </a:xfrm>
        </p:spPr>
        <p:txBody>
          <a:bodyPr>
            <a:noAutofit/>
          </a:bodyPr>
          <a:lstStyle/>
          <a:p>
            <a:pPr lvl="1" algn="just">
              <a:lnSpc>
                <a:spcPct val="120000"/>
              </a:lnSpc>
              <a:spcBef>
                <a:spcPts val="1800"/>
              </a:spcBef>
            </a:pPr>
            <a:r>
              <a:rPr lang="en-US" dirty="0"/>
              <a:t>Turnover rates provide an indication of trends in the employment profile of the department during the year under review. </a:t>
            </a:r>
          </a:p>
          <a:p>
            <a:pPr lvl="1" algn="just">
              <a:lnSpc>
                <a:spcPct val="120000"/>
              </a:lnSpc>
              <a:spcBef>
                <a:spcPts val="1800"/>
              </a:spcBef>
            </a:pPr>
            <a:r>
              <a:rPr lang="en-US" dirty="0"/>
              <a:t>Turnover rates must be read in conjunction with Table 3.4.3 (reasons why staff are leaving)</a:t>
            </a:r>
          </a:p>
          <a:p>
            <a:pPr lvl="1" algn="just">
              <a:lnSpc>
                <a:spcPct val="120000"/>
              </a:lnSpc>
              <a:spcBef>
                <a:spcPts val="1800"/>
              </a:spcBef>
              <a:tabLst>
                <a:tab pos="355600" algn="l"/>
              </a:tabLst>
            </a:pPr>
            <a:r>
              <a:rPr lang="en-US" dirty="0"/>
              <a:t>Employment practices in government that prescribe open competition when vacancies occur, further contributes to increased turnover, as employees leave to seek “promotions” elsewhere in government</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35</a:t>
            </a:fld>
            <a:endParaRPr lang="en-ZA" dirty="0">
              <a:solidFill>
                <a:srgbClr val="003399"/>
              </a:solidFill>
            </a:endParaRPr>
          </a:p>
        </p:txBody>
      </p:sp>
    </p:spTree>
    <p:extLst>
      <p:ext uri="{BB962C8B-B14F-4D97-AF65-F5344CB8AC3E}">
        <p14:creationId xmlns:p14="http://schemas.microsoft.com/office/powerpoint/2010/main" xmlns="" val="879503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92481"/>
          </a:xfrm>
        </p:spPr>
        <p:txBody>
          <a:bodyPr>
            <a:normAutofit/>
          </a:bodyPr>
          <a:lstStyle/>
          <a:p>
            <a:r>
              <a:rPr lang="en-US" dirty="0">
                <a:solidFill>
                  <a:srgbClr val="003399"/>
                </a:solidFill>
              </a:rPr>
              <a:t>Part D: </a:t>
            </a:r>
            <a:r>
              <a:rPr lang="en-US" sz="2400" dirty="0"/>
              <a:t>Employment Equity</a:t>
            </a:r>
          </a:p>
        </p:txBody>
      </p:sp>
      <p:sp>
        <p:nvSpPr>
          <p:cNvPr id="3" name="Subtitle 2"/>
          <p:cNvSpPr>
            <a:spLocks noGrp="1"/>
          </p:cNvSpPr>
          <p:nvPr>
            <p:ph type="body" sz="quarter" idx="10"/>
          </p:nvPr>
        </p:nvSpPr>
        <p:spPr>
          <a:xfrm>
            <a:off x="295275" y="1196752"/>
            <a:ext cx="8597205" cy="3334305"/>
          </a:xfrm>
        </p:spPr>
        <p:txBody>
          <a:bodyPr>
            <a:noAutofit/>
          </a:bodyPr>
          <a:lstStyle/>
          <a:p>
            <a:pPr lvl="1">
              <a:lnSpc>
                <a:spcPct val="120000"/>
              </a:lnSpc>
              <a:spcBef>
                <a:spcPts val="1800"/>
              </a:spcBef>
              <a:tabLst>
                <a:tab pos="355600" algn="l"/>
              </a:tabLst>
            </a:pPr>
            <a:r>
              <a:rPr lang="en-US" dirty="0"/>
              <a:t>This section reflects the employment equity profile of employees in the following categories:</a:t>
            </a:r>
          </a:p>
          <a:p>
            <a:pPr marL="860425" lvl="1" indent="-396875">
              <a:lnSpc>
                <a:spcPct val="120000"/>
              </a:lnSpc>
              <a:spcBef>
                <a:spcPts val="600"/>
              </a:spcBef>
              <a:buFont typeface="+mj-lt"/>
              <a:buAutoNum type="arabicPeriod"/>
            </a:pPr>
            <a:r>
              <a:rPr lang="en-US" dirty="0"/>
              <a:t>Overall Headcount</a:t>
            </a:r>
          </a:p>
          <a:p>
            <a:pPr marL="860425" lvl="1" indent="-396875">
              <a:lnSpc>
                <a:spcPct val="120000"/>
              </a:lnSpc>
              <a:spcBef>
                <a:spcPts val="600"/>
              </a:spcBef>
              <a:buFont typeface="+mj-lt"/>
              <a:buAutoNum type="arabicPeriod"/>
            </a:pPr>
            <a:r>
              <a:rPr lang="en-US" dirty="0"/>
              <a:t>Employees with Disabilities</a:t>
            </a:r>
          </a:p>
          <a:p>
            <a:pPr marL="860425" lvl="1" indent="-396875">
              <a:lnSpc>
                <a:spcPct val="120000"/>
              </a:lnSpc>
              <a:spcBef>
                <a:spcPts val="600"/>
              </a:spcBef>
              <a:buFont typeface="+mj-lt"/>
              <a:buAutoNum type="arabicPeriod"/>
            </a:pPr>
            <a:r>
              <a:rPr lang="en-US" dirty="0"/>
              <a:t>Recruitment</a:t>
            </a:r>
          </a:p>
          <a:p>
            <a:pPr marL="860425" lvl="1" indent="-396875">
              <a:lnSpc>
                <a:spcPct val="120000"/>
              </a:lnSpc>
              <a:spcBef>
                <a:spcPts val="600"/>
              </a:spcBef>
              <a:buFont typeface="+mj-lt"/>
              <a:buAutoNum type="arabicPeriod"/>
            </a:pPr>
            <a:r>
              <a:rPr lang="en-US" dirty="0"/>
              <a:t>Promotions</a:t>
            </a:r>
          </a:p>
          <a:p>
            <a:pPr marL="860425" lvl="1" indent="-396875">
              <a:lnSpc>
                <a:spcPct val="120000"/>
              </a:lnSpc>
              <a:spcBef>
                <a:spcPts val="600"/>
              </a:spcBef>
              <a:buFont typeface="+mj-lt"/>
              <a:buAutoNum type="arabicPeriod"/>
            </a:pPr>
            <a:r>
              <a:rPr lang="en-US" dirty="0"/>
              <a:t>Termination</a:t>
            </a:r>
          </a:p>
          <a:p>
            <a:pPr marL="860425" lvl="1" indent="-396875">
              <a:lnSpc>
                <a:spcPct val="120000"/>
              </a:lnSpc>
              <a:spcBef>
                <a:spcPts val="600"/>
              </a:spcBef>
              <a:buFont typeface="+mj-lt"/>
              <a:buAutoNum type="arabicPeriod"/>
            </a:pPr>
            <a:r>
              <a:rPr lang="en-US" dirty="0"/>
              <a:t>Disciplinary Actions</a:t>
            </a:r>
          </a:p>
          <a:p>
            <a:pPr marL="860425" lvl="1" indent="-396875">
              <a:lnSpc>
                <a:spcPct val="120000"/>
              </a:lnSpc>
              <a:spcBef>
                <a:spcPts val="600"/>
              </a:spcBef>
              <a:buFont typeface="+mj-lt"/>
              <a:buAutoNum type="arabicPeriod"/>
            </a:pPr>
            <a:r>
              <a:rPr lang="en-US" dirty="0"/>
              <a:t>Skills Development</a:t>
            </a:r>
          </a:p>
          <a:p>
            <a:pPr marL="342900" lvl="1" indent="-342900">
              <a:lnSpc>
                <a:spcPct val="120000"/>
              </a:lnSpc>
              <a:spcBef>
                <a:spcPts val="600"/>
              </a:spcBef>
              <a:buFont typeface="+mj-lt"/>
              <a:buAutoNum type="arabicPeriod"/>
              <a:tabLst>
                <a:tab pos="355600" algn="l"/>
              </a:tabLst>
            </a:pPr>
            <a:endParaRPr lang="en-US" dirty="0"/>
          </a:p>
          <a:p>
            <a:pPr lvl="1">
              <a:lnSpc>
                <a:spcPct val="120000"/>
              </a:lnSpc>
              <a:spcBef>
                <a:spcPts val="600"/>
              </a:spcBef>
              <a:tabLst>
                <a:tab pos="355600" algn="l"/>
              </a:tabLst>
            </a:pPr>
            <a:r>
              <a:rPr lang="en-US" dirty="0"/>
              <a:t>This section includes the number of posts filled plus the number of persons additional to the establishment (as reflected in Table 3.2.1)</a:t>
            </a:r>
          </a:p>
          <a:p>
            <a:pPr lvl="1">
              <a:lnSpc>
                <a:spcPct val="120000"/>
              </a:lnSpc>
              <a:spcBef>
                <a:spcPts val="600"/>
              </a:spcBef>
              <a:tabLst>
                <a:tab pos="355600" algn="l"/>
              </a:tabLst>
            </a:pPr>
            <a:r>
              <a:rPr lang="en-US" dirty="0"/>
              <a:t>This must be read in conjunction with an approved EE Plan</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36</a:t>
            </a:fld>
            <a:endParaRPr lang="en-ZA" dirty="0">
              <a:solidFill>
                <a:srgbClr val="003399"/>
              </a:solidFill>
            </a:endParaRPr>
          </a:p>
        </p:txBody>
      </p:sp>
    </p:spTree>
    <p:extLst>
      <p:ext uri="{BB962C8B-B14F-4D97-AF65-F5344CB8AC3E}">
        <p14:creationId xmlns:p14="http://schemas.microsoft.com/office/powerpoint/2010/main" xmlns="" val="3377689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US" dirty="0">
                <a:solidFill>
                  <a:srgbClr val="003399"/>
                </a:solidFill>
              </a:rPr>
              <a:t>Part D: </a:t>
            </a:r>
            <a:r>
              <a:rPr lang="en-US" sz="2400" dirty="0"/>
              <a:t>Senior Management Service (SMS)</a:t>
            </a:r>
          </a:p>
        </p:txBody>
      </p:sp>
      <p:sp>
        <p:nvSpPr>
          <p:cNvPr id="3" name="Footer Placeholder 2"/>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4" name="Slide Number Placeholder 3"/>
          <p:cNvSpPr>
            <a:spLocks noGrp="1"/>
          </p:cNvSpPr>
          <p:nvPr>
            <p:ph type="sldNum" sz="quarter" idx="4"/>
          </p:nvPr>
        </p:nvSpPr>
        <p:spPr/>
        <p:txBody>
          <a:bodyPr/>
          <a:lstStyle/>
          <a:p>
            <a:fld id="{8406839F-D7A4-4E5D-B93D-768AD4D1DB36}" type="slidenum">
              <a:rPr lang="en-ZA" smtClean="0">
                <a:solidFill>
                  <a:srgbClr val="003399"/>
                </a:solidFill>
              </a:rPr>
              <a:pPr/>
              <a:t>37</a:t>
            </a:fld>
            <a:endParaRPr lang="en-ZA" dirty="0">
              <a:solidFill>
                <a:srgbClr val="003399"/>
              </a:solidFill>
            </a:endParaRPr>
          </a:p>
        </p:txBody>
      </p:sp>
      <p:sp>
        <p:nvSpPr>
          <p:cNvPr id="10" name="Rectangle 9"/>
          <p:cNvSpPr>
            <a:spLocks noGrp="1" noChangeArrowheads="1"/>
          </p:cNvSpPr>
          <p:nvPr/>
        </p:nvSpPr>
        <p:spPr bwMode="auto">
          <a:xfrm>
            <a:off x="295275" y="1241946"/>
            <a:ext cx="8229600" cy="4681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just" defTabSz="914400" eaLnBrk="1" hangingPunct="1">
              <a:lnSpc>
                <a:spcPct val="120000"/>
              </a:lnSpc>
              <a:spcBef>
                <a:spcPts val="1200"/>
              </a:spcBef>
              <a:buClr>
                <a:srgbClr val="002060"/>
              </a:buClr>
              <a:buFontTx/>
              <a:buNone/>
            </a:pPr>
            <a:r>
              <a:rPr lang="en-ZA" sz="1600" b="1" dirty="0">
                <a:solidFill>
                  <a:prstClr val="black"/>
                </a:solidFill>
              </a:rPr>
              <a:t>Performance Management</a:t>
            </a:r>
          </a:p>
          <a:p>
            <a:pPr marL="180000" lvl="1" indent="-180000" algn="just" defTabSz="914400" eaLnBrk="1" hangingPunct="1">
              <a:lnSpc>
                <a:spcPct val="120000"/>
              </a:lnSpc>
              <a:spcBef>
                <a:spcPts val="1200"/>
              </a:spcBef>
              <a:buClr>
                <a:srgbClr val="002060"/>
              </a:buClr>
              <a:buFontTx/>
              <a:buBlip>
                <a:blip r:embed="rId2"/>
              </a:buBlip>
            </a:pPr>
            <a:r>
              <a:rPr lang="en-US" sz="1600" dirty="0">
                <a:solidFill>
                  <a:prstClr val="black"/>
                </a:solidFill>
              </a:rPr>
              <a:t>SMS Performance Agreements must be signed annually by 31 May (with the exception within an election year which has a due date of 31 August). </a:t>
            </a:r>
          </a:p>
          <a:p>
            <a:pPr marL="180000" lvl="1" indent="-180000" algn="just" defTabSz="914400" eaLnBrk="1" hangingPunct="1">
              <a:lnSpc>
                <a:spcPct val="120000"/>
              </a:lnSpc>
              <a:spcBef>
                <a:spcPts val="1200"/>
              </a:spcBef>
              <a:buClr>
                <a:srgbClr val="002060"/>
              </a:buClr>
              <a:buFontTx/>
              <a:buBlip>
                <a:blip r:embed="rId2"/>
              </a:buBlip>
            </a:pPr>
            <a:r>
              <a:rPr lang="en-US" sz="1600" dirty="0">
                <a:solidFill>
                  <a:prstClr val="black"/>
                </a:solidFill>
              </a:rPr>
              <a:t>Failure to do so could result in disciplinary action as well as the employee forfeiting the opportunity for notch progression and performance rewards.</a:t>
            </a:r>
          </a:p>
          <a:p>
            <a:pPr marL="180000" lvl="1" indent="-180000" algn="just" defTabSz="914400" eaLnBrk="1" hangingPunct="1">
              <a:lnSpc>
                <a:spcPct val="120000"/>
              </a:lnSpc>
              <a:spcBef>
                <a:spcPts val="1200"/>
              </a:spcBef>
              <a:buClr>
                <a:srgbClr val="002060"/>
              </a:buClr>
              <a:buFontTx/>
              <a:buBlip>
                <a:blip r:embed="rId2"/>
              </a:buBlip>
            </a:pPr>
            <a:r>
              <a:rPr lang="en-US" sz="1600" dirty="0">
                <a:solidFill>
                  <a:prstClr val="black"/>
                </a:solidFill>
              </a:rPr>
              <a:t>Newly Appointed SMS must conclude a Performance Agreement within 3 months of the appointment date.</a:t>
            </a:r>
          </a:p>
          <a:p>
            <a:pPr marL="0" lvl="1" indent="0" algn="just" defTabSz="914400" eaLnBrk="1" hangingPunct="1">
              <a:lnSpc>
                <a:spcPct val="120000"/>
              </a:lnSpc>
              <a:spcBef>
                <a:spcPts val="1200"/>
              </a:spcBef>
              <a:buClr>
                <a:srgbClr val="002060"/>
              </a:buClr>
              <a:buFontTx/>
              <a:buNone/>
            </a:pPr>
            <a:r>
              <a:rPr lang="en-US" sz="1600" b="1" dirty="0">
                <a:solidFill>
                  <a:prstClr val="black"/>
                </a:solidFill>
              </a:rPr>
              <a:t>Filling of SMS posts</a:t>
            </a:r>
          </a:p>
          <a:p>
            <a:pPr marL="180000" lvl="1" indent="-180000" algn="just" defTabSz="914400" eaLnBrk="1" hangingPunct="1">
              <a:lnSpc>
                <a:spcPct val="120000"/>
              </a:lnSpc>
              <a:spcBef>
                <a:spcPts val="1200"/>
              </a:spcBef>
              <a:buClr>
                <a:srgbClr val="002060"/>
              </a:buClr>
              <a:buFontTx/>
              <a:buBlip>
                <a:blip r:embed="rId2"/>
              </a:buBlip>
            </a:pPr>
            <a:r>
              <a:rPr lang="en-US" sz="1600" dirty="0">
                <a:solidFill>
                  <a:prstClr val="black"/>
                </a:solidFill>
              </a:rPr>
              <a:t>SMS posts must be advertised within 6 months and filled within 12 months of becoming vacant.</a:t>
            </a:r>
          </a:p>
          <a:p>
            <a:pPr marL="180000" lvl="1" indent="-180000" algn="just" defTabSz="914400" eaLnBrk="1" hangingPunct="1">
              <a:lnSpc>
                <a:spcPct val="120000"/>
              </a:lnSpc>
              <a:spcBef>
                <a:spcPts val="1200"/>
              </a:spcBef>
              <a:buClr>
                <a:srgbClr val="002060"/>
              </a:buClr>
              <a:buFontTx/>
              <a:buBlip>
                <a:blip r:embed="rId2"/>
              </a:buBlip>
            </a:pPr>
            <a:r>
              <a:rPr lang="en-US" sz="1600" dirty="0">
                <a:solidFill>
                  <a:prstClr val="black"/>
                </a:solidFill>
              </a:rPr>
              <a:t>The number of SMS posts, filled and vacant is reviewed midway through the financial year (30 September) and the end of the financial year (31 March).</a:t>
            </a:r>
            <a:endParaRPr lang="en-ZA" sz="1600" dirty="0">
              <a:solidFill>
                <a:prstClr val="black"/>
              </a:solidFill>
            </a:endParaRPr>
          </a:p>
        </p:txBody>
      </p:sp>
    </p:spTree>
    <p:extLst>
      <p:ext uri="{BB962C8B-B14F-4D97-AF65-F5344CB8AC3E}">
        <p14:creationId xmlns:p14="http://schemas.microsoft.com/office/powerpoint/2010/main" xmlns="" val="750872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dirty="0">
                <a:solidFill>
                  <a:srgbClr val="003399"/>
                </a:solidFill>
              </a:rPr>
              <a:t>Part D: </a:t>
            </a:r>
            <a:r>
              <a:rPr lang="en-US" sz="2400" dirty="0"/>
              <a:t>Employee Performance</a:t>
            </a:r>
          </a:p>
        </p:txBody>
      </p:sp>
      <p:sp>
        <p:nvSpPr>
          <p:cNvPr id="3" name="Subtitle 2"/>
          <p:cNvSpPr>
            <a:spLocks noGrp="1"/>
          </p:cNvSpPr>
          <p:nvPr>
            <p:ph type="body" sz="quarter" idx="10"/>
          </p:nvPr>
        </p:nvSpPr>
        <p:spPr>
          <a:xfrm>
            <a:off x="295275" y="1196752"/>
            <a:ext cx="8597205" cy="3457135"/>
          </a:xfrm>
        </p:spPr>
        <p:txBody>
          <a:bodyPr/>
          <a:lstStyle/>
          <a:p>
            <a:pPr lvl="1" algn="just">
              <a:lnSpc>
                <a:spcPct val="120000"/>
              </a:lnSpc>
              <a:spcBef>
                <a:spcPts val="1800"/>
              </a:spcBef>
              <a:tabLst>
                <a:tab pos="273050" algn="l"/>
              </a:tabLst>
            </a:pPr>
            <a:r>
              <a:rPr lang="en-US" dirty="0"/>
              <a:t>Indicates distribution of performance rewards per race, gender and salary levels</a:t>
            </a:r>
          </a:p>
          <a:p>
            <a:pPr lvl="1" algn="just">
              <a:lnSpc>
                <a:spcPct val="120000"/>
              </a:lnSpc>
              <a:spcBef>
                <a:spcPts val="1800"/>
              </a:spcBef>
              <a:tabLst>
                <a:tab pos="273050" algn="l"/>
              </a:tabLst>
            </a:pPr>
            <a:r>
              <a:rPr lang="en-US" dirty="0"/>
              <a:t>Information in respect of performance rewards for Non-SMS, SMS and critical occupations</a:t>
            </a:r>
          </a:p>
          <a:p>
            <a:pPr lvl="1" algn="just">
              <a:lnSpc>
                <a:spcPct val="120000"/>
              </a:lnSpc>
              <a:spcBef>
                <a:spcPts val="1800"/>
              </a:spcBef>
              <a:tabLst>
                <a:tab pos="273050" algn="l"/>
              </a:tabLst>
            </a:pPr>
            <a:r>
              <a:rPr lang="en-ZA" dirty="0"/>
              <a:t>The value of performance rewards must not exceed 1.5% of the total personnel expenditure </a:t>
            </a:r>
          </a:p>
          <a:p>
            <a:pPr lvl="1" algn="just">
              <a:lnSpc>
                <a:spcPct val="120000"/>
              </a:lnSpc>
              <a:spcBef>
                <a:spcPts val="1800"/>
              </a:spcBef>
              <a:tabLst>
                <a:tab pos="273050" algn="l"/>
              </a:tabLst>
            </a:pPr>
            <a:r>
              <a:rPr lang="en-ZA" dirty="0"/>
              <a:t>Performance rewards paid out in the period under review is for employee performance in the previous financial year as the performance cycle runs concurrent with the financial year.</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38</a:t>
            </a:fld>
            <a:endParaRPr lang="en-ZA" dirty="0">
              <a:solidFill>
                <a:srgbClr val="003399"/>
              </a:solidFill>
            </a:endParaRPr>
          </a:p>
        </p:txBody>
      </p:sp>
    </p:spTree>
    <p:extLst>
      <p:ext uri="{BB962C8B-B14F-4D97-AF65-F5344CB8AC3E}">
        <p14:creationId xmlns:p14="http://schemas.microsoft.com/office/powerpoint/2010/main" xmlns="" val="2507032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706128"/>
          </a:xfrm>
        </p:spPr>
        <p:txBody>
          <a:bodyPr>
            <a:normAutofit/>
          </a:bodyPr>
          <a:lstStyle/>
          <a:p>
            <a:r>
              <a:rPr lang="en-US" dirty="0">
                <a:solidFill>
                  <a:srgbClr val="003399"/>
                </a:solidFill>
              </a:rPr>
              <a:t>Part D: </a:t>
            </a:r>
            <a:r>
              <a:rPr lang="en-US" sz="2400" dirty="0"/>
              <a:t>Foreign Workers</a:t>
            </a:r>
          </a:p>
        </p:txBody>
      </p:sp>
      <p:sp>
        <p:nvSpPr>
          <p:cNvPr id="3" name="Subtitle 2"/>
          <p:cNvSpPr>
            <a:spLocks noGrp="1"/>
          </p:cNvSpPr>
          <p:nvPr>
            <p:ph type="body" sz="quarter" idx="10"/>
          </p:nvPr>
        </p:nvSpPr>
        <p:spPr/>
        <p:txBody>
          <a:bodyPr>
            <a:normAutofit/>
          </a:bodyPr>
          <a:lstStyle/>
          <a:p>
            <a:pPr lvl="1" algn="just">
              <a:lnSpc>
                <a:spcPct val="130000"/>
              </a:lnSpc>
              <a:spcBef>
                <a:spcPts val="1200"/>
              </a:spcBef>
              <a:defRPr/>
            </a:pPr>
            <a:r>
              <a:rPr lang="en-US" dirty="0"/>
              <a:t>Summarise the employment of foreign nationals in the Department in terms of salary bands and by major occupation. </a:t>
            </a:r>
          </a:p>
          <a:p>
            <a:pPr algn="just"/>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39</a:t>
            </a:fld>
            <a:endParaRPr lang="en-ZA" dirty="0">
              <a:solidFill>
                <a:srgbClr val="003399"/>
              </a:solidFill>
            </a:endParaRPr>
          </a:p>
        </p:txBody>
      </p:sp>
    </p:spTree>
    <p:extLst>
      <p:ext uri="{BB962C8B-B14F-4D97-AF65-F5344CB8AC3E}">
        <p14:creationId xmlns:p14="http://schemas.microsoft.com/office/powerpoint/2010/main" xmlns="" val="259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Annual Report: Closing the Accountability Loop</a:t>
            </a:r>
            <a:endParaRPr lang="en-ZA" sz="2400" dirty="0"/>
          </a:p>
        </p:txBody>
      </p:sp>
      <p:grpSp>
        <p:nvGrpSpPr>
          <p:cNvPr id="4" name="Group 34"/>
          <p:cNvGrpSpPr>
            <a:grpSpLocks/>
          </p:cNvGrpSpPr>
          <p:nvPr/>
        </p:nvGrpSpPr>
        <p:grpSpPr bwMode="auto">
          <a:xfrm>
            <a:off x="63500" y="1177331"/>
            <a:ext cx="8929688" cy="5305425"/>
            <a:chOff x="63500" y="1143000"/>
            <a:chExt cx="8929688" cy="5305425"/>
          </a:xfrm>
        </p:grpSpPr>
        <p:grpSp>
          <p:nvGrpSpPr>
            <p:cNvPr id="5" name="Group 2"/>
            <p:cNvGrpSpPr>
              <a:grpSpLocks/>
            </p:cNvGrpSpPr>
            <p:nvPr/>
          </p:nvGrpSpPr>
          <p:grpSpPr bwMode="auto">
            <a:xfrm>
              <a:off x="3581400" y="1219200"/>
              <a:ext cx="1962150" cy="2436813"/>
              <a:chOff x="2195" y="488"/>
              <a:chExt cx="1236" cy="1535"/>
            </a:xfrm>
          </p:grpSpPr>
          <p:sp>
            <p:nvSpPr>
              <p:cNvPr id="28" name="Rectangle 3"/>
              <p:cNvSpPr>
                <a:spLocks noChangeArrowheads="1"/>
              </p:cNvSpPr>
              <p:nvPr/>
            </p:nvSpPr>
            <p:spPr bwMode="auto">
              <a:xfrm>
                <a:off x="2195" y="488"/>
                <a:ext cx="826" cy="636"/>
              </a:xfrm>
              <a:prstGeom prst="rect">
                <a:avLst/>
              </a:prstGeom>
              <a:solidFill>
                <a:srgbClr val="FFCC99">
                  <a:alpha val="50000"/>
                </a:srgbClr>
              </a:solidFill>
              <a:ln w="9525">
                <a:solidFill>
                  <a:schemeClr val="tx1"/>
                </a:solidFill>
                <a:miter lim="800000"/>
                <a:headEnd/>
                <a:tailEnd/>
              </a:ln>
              <a:effectLst/>
            </p:spPr>
            <p:txBody>
              <a:bodyPr wrap="none" anchor="ctr"/>
              <a:lstStyle/>
              <a:p>
                <a:pPr algn="ctr" eaLnBrk="0" hangingPunct="0">
                  <a:defRPr/>
                </a:pPr>
                <a:r>
                  <a:rPr lang="en-US" b="1" dirty="0">
                    <a:latin typeface="+mn-lt"/>
                  </a:rPr>
                  <a:t>Strategic</a:t>
                </a:r>
              </a:p>
              <a:p>
                <a:pPr algn="ctr" eaLnBrk="0" hangingPunct="0">
                  <a:defRPr/>
                </a:pPr>
                <a:r>
                  <a:rPr lang="en-US" b="1" dirty="0">
                    <a:latin typeface="+mn-lt"/>
                  </a:rPr>
                  <a:t>Plan/APP</a:t>
                </a:r>
              </a:p>
            </p:txBody>
          </p:sp>
          <p:sp>
            <p:nvSpPr>
              <p:cNvPr id="29" name="Rectangle 4"/>
              <p:cNvSpPr>
                <a:spLocks noChangeArrowheads="1"/>
              </p:cNvSpPr>
              <p:nvPr/>
            </p:nvSpPr>
            <p:spPr bwMode="auto">
              <a:xfrm>
                <a:off x="2879" y="986"/>
                <a:ext cx="552" cy="509"/>
              </a:xfrm>
              <a:prstGeom prst="rect">
                <a:avLst/>
              </a:prstGeom>
              <a:solidFill>
                <a:srgbClr val="FFCC66">
                  <a:alpha val="50000"/>
                </a:srgbClr>
              </a:solidFill>
              <a:ln w="9525">
                <a:solidFill>
                  <a:schemeClr val="tx1"/>
                </a:solidFill>
                <a:miter lim="800000"/>
                <a:headEnd/>
                <a:tailEnd/>
              </a:ln>
              <a:effectLst/>
            </p:spPr>
            <p:txBody>
              <a:bodyPr wrap="none" anchor="ctr"/>
              <a:lstStyle/>
              <a:p>
                <a:pPr algn="ctr" eaLnBrk="0" hangingPunct="0">
                  <a:defRPr/>
                </a:pPr>
                <a:r>
                  <a:rPr lang="en-US" b="1" dirty="0">
                    <a:latin typeface="+mn-lt"/>
                  </a:rPr>
                  <a:t>Year 1</a:t>
                </a:r>
              </a:p>
            </p:txBody>
          </p:sp>
          <p:sp>
            <p:nvSpPr>
              <p:cNvPr id="30" name="Rectangle 5"/>
              <p:cNvSpPr>
                <a:spLocks noChangeArrowheads="1"/>
              </p:cNvSpPr>
              <p:nvPr/>
            </p:nvSpPr>
            <p:spPr bwMode="auto">
              <a:xfrm>
                <a:off x="2225" y="1368"/>
                <a:ext cx="796" cy="655"/>
              </a:xfrm>
              <a:prstGeom prst="rect">
                <a:avLst/>
              </a:prstGeom>
              <a:solidFill>
                <a:srgbClr val="FFFF00">
                  <a:alpha val="50000"/>
                </a:srgbClr>
              </a:solidFill>
              <a:ln w="9525">
                <a:solidFill>
                  <a:schemeClr val="tx1"/>
                </a:solidFill>
                <a:miter lim="800000"/>
                <a:headEnd/>
                <a:tailEnd/>
              </a:ln>
              <a:effectLst/>
            </p:spPr>
            <p:txBody>
              <a:bodyPr wrap="none" anchor="ctr"/>
              <a:lstStyle/>
              <a:p>
                <a:pPr algn="ctr" eaLnBrk="0" hangingPunct="0">
                  <a:defRPr/>
                </a:pPr>
                <a:r>
                  <a:rPr lang="en-US" b="1" dirty="0">
                    <a:latin typeface="+mn-lt"/>
                  </a:rPr>
                  <a:t>Medium</a:t>
                </a:r>
              </a:p>
              <a:p>
                <a:pPr algn="ctr" eaLnBrk="0" hangingPunct="0">
                  <a:defRPr/>
                </a:pPr>
                <a:r>
                  <a:rPr lang="en-US" b="1" dirty="0">
                    <a:latin typeface="+mn-lt"/>
                  </a:rPr>
                  <a:t>Term</a:t>
                </a:r>
              </a:p>
              <a:p>
                <a:pPr algn="ctr" eaLnBrk="0" hangingPunct="0">
                  <a:defRPr/>
                </a:pPr>
                <a:r>
                  <a:rPr lang="en-US" b="1" dirty="0">
                    <a:latin typeface="+mn-lt"/>
                  </a:rPr>
                  <a:t>Budget</a:t>
                </a:r>
              </a:p>
            </p:txBody>
          </p:sp>
        </p:grpSp>
        <p:grpSp>
          <p:nvGrpSpPr>
            <p:cNvPr id="6" name="Group 6"/>
            <p:cNvGrpSpPr>
              <a:grpSpLocks/>
            </p:cNvGrpSpPr>
            <p:nvPr/>
          </p:nvGrpSpPr>
          <p:grpSpPr bwMode="auto">
            <a:xfrm>
              <a:off x="3657600" y="3581400"/>
              <a:ext cx="1438275" cy="1381125"/>
              <a:chOff x="2240" y="2033"/>
              <a:chExt cx="906" cy="870"/>
            </a:xfrm>
          </p:grpSpPr>
          <p:sp>
            <p:nvSpPr>
              <p:cNvPr id="26" name="Rectangle 7"/>
              <p:cNvSpPr>
                <a:spLocks noChangeArrowheads="1"/>
              </p:cNvSpPr>
              <p:nvPr/>
            </p:nvSpPr>
            <p:spPr bwMode="auto">
              <a:xfrm>
                <a:off x="2240" y="2267"/>
                <a:ext cx="906" cy="636"/>
              </a:xfrm>
              <a:prstGeom prst="rect">
                <a:avLst/>
              </a:prstGeom>
              <a:gradFill rotWithShape="0">
                <a:gsLst>
                  <a:gs pos="0">
                    <a:srgbClr val="FFCC99"/>
                  </a:gs>
                  <a:gs pos="100000">
                    <a:srgbClr val="FFFF99"/>
                  </a:gs>
                </a:gsLst>
                <a:lin ang="5400000" scaled="1"/>
              </a:gradFill>
              <a:ln w="9525">
                <a:solidFill>
                  <a:schemeClr val="tx1"/>
                </a:solidFill>
                <a:miter lim="800000"/>
                <a:headEnd/>
                <a:tailEnd/>
              </a:ln>
              <a:effectLst/>
            </p:spPr>
            <p:txBody>
              <a:bodyPr wrap="none" anchor="ctr"/>
              <a:lstStyle/>
              <a:p>
                <a:pPr algn="ctr" eaLnBrk="0" hangingPunct="0">
                  <a:defRPr/>
                </a:pPr>
                <a:r>
                  <a:rPr lang="en-US" b="1" dirty="0">
                    <a:latin typeface="+mn-lt"/>
                  </a:rPr>
                  <a:t>Individual</a:t>
                </a:r>
              </a:p>
              <a:p>
                <a:pPr algn="ctr" eaLnBrk="0" hangingPunct="0">
                  <a:defRPr/>
                </a:pPr>
                <a:r>
                  <a:rPr lang="en-US" b="1" dirty="0">
                    <a:latin typeface="+mn-lt"/>
                  </a:rPr>
                  <a:t> Performance </a:t>
                </a:r>
              </a:p>
              <a:p>
                <a:pPr algn="ctr" eaLnBrk="0" hangingPunct="0">
                  <a:defRPr/>
                </a:pPr>
                <a:r>
                  <a:rPr lang="en-US" b="1" dirty="0">
                    <a:latin typeface="+mn-lt"/>
                  </a:rPr>
                  <a:t>Plans</a:t>
                </a:r>
              </a:p>
            </p:txBody>
          </p:sp>
          <p:sp>
            <p:nvSpPr>
              <p:cNvPr id="27" name="Line 8"/>
              <p:cNvSpPr>
                <a:spLocks noChangeShapeType="1"/>
              </p:cNvSpPr>
              <p:nvPr/>
            </p:nvSpPr>
            <p:spPr bwMode="auto">
              <a:xfrm>
                <a:off x="2643" y="2033"/>
                <a:ext cx="0" cy="254"/>
              </a:xfrm>
              <a:prstGeom prst="line">
                <a:avLst/>
              </a:prstGeom>
              <a:noFill/>
              <a:ln w="9525">
                <a:solidFill>
                  <a:schemeClr val="tx1"/>
                </a:solidFill>
                <a:round/>
                <a:headEnd/>
                <a:tailEnd type="triangle" w="med" len="med"/>
              </a:ln>
              <a:effectLst/>
            </p:spPr>
            <p:txBody>
              <a:bodyPr wrap="none" anchor="ctr"/>
              <a:lstStyle/>
              <a:p>
                <a:pPr>
                  <a:defRPr/>
                </a:pPr>
                <a:endParaRPr lang="en-US" dirty="0">
                  <a:latin typeface="+mn-lt"/>
                </a:endParaRPr>
              </a:p>
            </p:txBody>
          </p:sp>
        </p:grpSp>
        <p:grpSp>
          <p:nvGrpSpPr>
            <p:cNvPr id="7" name="Group 9"/>
            <p:cNvGrpSpPr>
              <a:grpSpLocks/>
            </p:cNvGrpSpPr>
            <p:nvPr/>
          </p:nvGrpSpPr>
          <p:grpSpPr bwMode="auto">
            <a:xfrm>
              <a:off x="3657600" y="5029200"/>
              <a:ext cx="1168400" cy="1419225"/>
              <a:chOff x="2255" y="2898"/>
              <a:chExt cx="736" cy="894"/>
            </a:xfrm>
          </p:grpSpPr>
          <p:sp>
            <p:nvSpPr>
              <p:cNvPr id="24" name="Rectangle 10"/>
              <p:cNvSpPr>
                <a:spLocks noChangeArrowheads="1"/>
              </p:cNvSpPr>
              <p:nvPr/>
            </p:nvSpPr>
            <p:spPr bwMode="auto">
              <a:xfrm>
                <a:off x="2255" y="3157"/>
                <a:ext cx="736" cy="635"/>
              </a:xfrm>
              <a:prstGeom prst="rect">
                <a:avLst/>
              </a:prstGeom>
              <a:solidFill>
                <a:srgbClr val="339966">
                  <a:alpha val="50000"/>
                </a:srgbClr>
              </a:solidFill>
              <a:ln w="9525">
                <a:solidFill>
                  <a:schemeClr val="tx1"/>
                </a:solidFill>
                <a:miter lim="800000"/>
                <a:headEnd/>
                <a:tailEnd/>
              </a:ln>
              <a:effectLst/>
            </p:spPr>
            <p:txBody>
              <a:bodyPr wrap="none" anchor="ctr"/>
              <a:lstStyle/>
              <a:p>
                <a:pPr algn="ctr" eaLnBrk="0" hangingPunct="0">
                  <a:defRPr/>
                </a:pPr>
                <a:r>
                  <a:rPr lang="en-US" b="1" dirty="0">
                    <a:latin typeface="+mn-lt"/>
                  </a:rPr>
                  <a:t>Monthly/</a:t>
                </a:r>
              </a:p>
              <a:p>
                <a:pPr algn="ctr" eaLnBrk="0" hangingPunct="0">
                  <a:defRPr/>
                </a:pPr>
                <a:r>
                  <a:rPr lang="en-US" b="1" dirty="0">
                    <a:latin typeface="+mn-lt"/>
                  </a:rPr>
                  <a:t>QPR</a:t>
                </a:r>
              </a:p>
              <a:p>
                <a:pPr algn="ctr" eaLnBrk="0" hangingPunct="0">
                  <a:defRPr/>
                </a:pPr>
                <a:r>
                  <a:rPr lang="en-US" b="1" dirty="0">
                    <a:latin typeface="+mn-lt"/>
                  </a:rPr>
                  <a:t>Reports</a:t>
                </a:r>
              </a:p>
            </p:txBody>
          </p:sp>
          <p:sp>
            <p:nvSpPr>
              <p:cNvPr id="25" name="Line 11"/>
              <p:cNvSpPr>
                <a:spLocks noChangeShapeType="1"/>
              </p:cNvSpPr>
              <p:nvPr/>
            </p:nvSpPr>
            <p:spPr bwMode="auto">
              <a:xfrm>
                <a:off x="2678" y="2898"/>
                <a:ext cx="0" cy="254"/>
              </a:xfrm>
              <a:prstGeom prst="line">
                <a:avLst/>
              </a:prstGeom>
              <a:noFill/>
              <a:ln w="9525">
                <a:solidFill>
                  <a:schemeClr val="tx1"/>
                </a:solidFill>
                <a:round/>
                <a:headEnd/>
                <a:tailEnd type="triangle" w="med" len="med"/>
              </a:ln>
              <a:effectLst/>
            </p:spPr>
            <p:txBody>
              <a:bodyPr wrap="none" anchor="ctr"/>
              <a:lstStyle/>
              <a:p>
                <a:pPr>
                  <a:defRPr/>
                </a:pPr>
                <a:endParaRPr lang="en-US" dirty="0">
                  <a:latin typeface="+mn-lt"/>
                </a:endParaRPr>
              </a:p>
            </p:txBody>
          </p:sp>
        </p:grpSp>
        <p:grpSp>
          <p:nvGrpSpPr>
            <p:cNvPr id="8" name="Group 12"/>
            <p:cNvGrpSpPr>
              <a:grpSpLocks/>
            </p:cNvGrpSpPr>
            <p:nvPr/>
          </p:nvGrpSpPr>
          <p:grpSpPr bwMode="auto">
            <a:xfrm>
              <a:off x="2238375" y="4305300"/>
              <a:ext cx="1357313" cy="1311275"/>
              <a:chOff x="1370" y="2712"/>
              <a:chExt cx="855" cy="826"/>
            </a:xfrm>
          </p:grpSpPr>
          <p:sp>
            <p:nvSpPr>
              <p:cNvPr id="21" name="Rectangle 13"/>
              <p:cNvSpPr>
                <a:spLocks noChangeArrowheads="1"/>
              </p:cNvSpPr>
              <p:nvPr/>
            </p:nvSpPr>
            <p:spPr bwMode="auto">
              <a:xfrm>
                <a:off x="1370" y="2712"/>
                <a:ext cx="736" cy="635"/>
              </a:xfrm>
              <a:prstGeom prst="rect">
                <a:avLst/>
              </a:prstGeom>
              <a:solidFill>
                <a:srgbClr val="339966">
                  <a:alpha val="50000"/>
                </a:srgbClr>
              </a:solidFill>
              <a:ln w="9525">
                <a:solidFill>
                  <a:schemeClr val="tx1"/>
                </a:solidFill>
                <a:miter lim="800000"/>
                <a:headEnd/>
                <a:tailEnd/>
              </a:ln>
              <a:effectLst/>
            </p:spPr>
            <p:txBody>
              <a:bodyPr wrap="none" anchor="ctr"/>
              <a:lstStyle/>
              <a:p>
                <a:pPr algn="ctr" eaLnBrk="0" hangingPunct="0">
                  <a:defRPr/>
                </a:pPr>
                <a:r>
                  <a:rPr lang="en-US" b="1" dirty="0"/>
                  <a:t>Annual</a:t>
                </a:r>
              </a:p>
              <a:p>
                <a:pPr algn="ctr" eaLnBrk="0" hangingPunct="0">
                  <a:defRPr/>
                </a:pPr>
                <a:r>
                  <a:rPr lang="en-US" b="1" dirty="0"/>
                  <a:t>Reports</a:t>
                </a:r>
              </a:p>
            </p:txBody>
          </p:sp>
          <p:sp>
            <p:nvSpPr>
              <p:cNvPr id="22" name="Line 14"/>
              <p:cNvSpPr>
                <a:spLocks noChangeShapeType="1"/>
              </p:cNvSpPr>
              <p:nvPr/>
            </p:nvSpPr>
            <p:spPr bwMode="auto">
              <a:xfrm flipH="1">
                <a:off x="1677" y="3538"/>
                <a:ext cx="54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 name="Line 15"/>
              <p:cNvSpPr>
                <a:spLocks noChangeShapeType="1"/>
              </p:cNvSpPr>
              <p:nvPr/>
            </p:nvSpPr>
            <p:spPr bwMode="auto">
              <a:xfrm flipV="1">
                <a:off x="1677" y="3347"/>
                <a:ext cx="0" cy="19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grpSp>
        <p:grpSp>
          <p:nvGrpSpPr>
            <p:cNvPr id="9" name="Group 16"/>
            <p:cNvGrpSpPr>
              <a:grpSpLocks/>
            </p:cNvGrpSpPr>
            <p:nvPr/>
          </p:nvGrpSpPr>
          <p:grpSpPr bwMode="auto">
            <a:xfrm>
              <a:off x="2238375" y="1581150"/>
              <a:ext cx="1168400" cy="2724150"/>
              <a:chOff x="1370" y="996"/>
              <a:chExt cx="736" cy="1716"/>
            </a:xfrm>
          </p:grpSpPr>
          <p:sp>
            <p:nvSpPr>
              <p:cNvPr id="19" name="Rectangle 17"/>
              <p:cNvSpPr>
                <a:spLocks noChangeArrowheads="1"/>
              </p:cNvSpPr>
              <p:nvPr/>
            </p:nvSpPr>
            <p:spPr bwMode="auto">
              <a:xfrm>
                <a:off x="1370" y="996"/>
                <a:ext cx="736" cy="636"/>
              </a:xfrm>
              <a:prstGeom prst="rect">
                <a:avLst/>
              </a:prstGeom>
              <a:solidFill>
                <a:srgbClr val="800080">
                  <a:alpha val="50000"/>
                </a:srgbClr>
              </a:solidFill>
              <a:ln w="9525">
                <a:solidFill>
                  <a:schemeClr val="tx1"/>
                </a:solidFill>
                <a:miter lim="800000"/>
                <a:headEnd/>
                <a:tailEnd/>
              </a:ln>
              <a:effectLst/>
            </p:spPr>
            <p:txBody>
              <a:bodyPr wrap="none" anchor="ctr"/>
              <a:lstStyle/>
              <a:p>
                <a:pPr algn="ctr" eaLnBrk="0" hangingPunct="0">
                  <a:defRPr/>
                </a:pPr>
                <a:r>
                  <a:rPr lang="en-US" b="1" dirty="0"/>
                  <a:t>Annual</a:t>
                </a:r>
              </a:p>
              <a:p>
                <a:pPr algn="ctr" eaLnBrk="0" hangingPunct="0">
                  <a:defRPr/>
                </a:pPr>
                <a:r>
                  <a:rPr lang="en-US" b="1" dirty="0"/>
                  <a:t>Review</a:t>
                </a:r>
              </a:p>
            </p:txBody>
          </p:sp>
          <p:sp>
            <p:nvSpPr>
              <p:cNvPr id="20" name="Line 18"/>
              <p:cNvSpPr>
                <a:spLocks noChangeShapeType="1"/>
              </p:cNvSpPr>
              <p:nvPr/>
            </p:nvSpPr>
            <p:spPr bwMode="auto">
              <a:xfrm flipV="1">
                <a:off x="1677" y="1632"/>
                <a:ext cx="0" cy="10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grpSp>
        <p:sp>
          <p:nvSpPr>
            <p:cNvPr id="10" name="Line 19"/>
            <p:cNvSpPr>
              <a:spLocks noChangeShapeType="1"/>
            </p:cNvSpPr>
            <p:nvPr/>
          </p:nvSpPr>
          <p:spPr bwMode="auto">
            <a:xfrm flipV="1">
              <a:off x="2725738" y="1279525"/>
              <a:ext cx="0" cy="301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1" name="Line 20"/>
            <p:cNvSpPr>
              <a:spLocks noChangeShapeType="1"/>
            </p:cNvSpPr>
            <p:nvPr/>
          </p:nvSpPr>
          <p:spPr bwMode="auto">
            <a:xfrm>
              <a:off x="2725738" y="1279525"/>
              <a:ext cx="7429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2" name="Text Box 21"/>
            <p:cNvSpPr txBox="1">
              <a:spLocks noChangeArrowheads="1"/>
            </p:cNvSpPr>
            <p:nvPr/>
          </p:nvSpPr>
          <p:spPr bwMode="auto">
            <a:xfrm>
              <a:off x="5410200" y="1143000"/>
              <a:ext cx="3505200" cy="830262"/>
            </a:xfrm>
            <a:prstGeom prst="rect">
              <a:avLst/>
            </a:prstGeom>
            <a:noFill/>
            <a:ln w="9525">
              <a:noFill/>
              <a:miter lim="800000"/>
              <a:headEnd/>
              <a:tailEnd/>
            </a:ln>
            <a:effectLst/>
          </p:spPr>
          <p:txBody>
            <a:bodyPr>
              <a:spAutoFit/>
            </a:bodyPr>
            <a:lstStyle/>
            <a:p>
              <a:pPr eaLnBrk="0" hangingPunct="0">
                <a:defRPr/>
              </a:pPr>
              <a:r>
                <a:rPr lang="en-US" sz="1200" b="1" dirty="0">
                  <a:latin typeface="+mn-lt"/>
                </a:rPr>
                <a:t>5 years</a:t>
              </a:r>
            </a:p>
            <a:p>
              <a:pPr eaLnBrk="0" hangingPunct="0">
                <a:defRPr/>
              </a:pPr>
              <a:r>
                <a:rPr lang="en-US" sz="1200" b="1" dirty="0">
                  <a:latin typeface="+mn-lt"/>
                </a:rPr>
                <a:t>Updated annually</a:t>
              </a:r>
            </a:p>
            <a:p>
              <a:pPr eaLnBrk="0" hangingPunct="0">
                <a:defRPr/>
              </a:pPr>
              <a:r>
                <a:rPr lang="en-US" sz="1200" b="1" dirty="0">
                  <a:latin typeface="+mn-lt"/>
                </a:rPr>
                <a:t>Includes budget information</a:t>
              </a:r>
            </a:p>
            <a:p>
              <a:pPr eaLnBrk="0" hangingPunct="0">
                <a:defRPr/>
              </a:pPr>
              <a:r>
                <a:rPr lang="en-US" sz="1200" b="1" dirty="0">
                  <a:latin typeface="+mn-lt"/>
                </a:rPr>
                <a:t>Covers critical areas for department</a:t>
              </a:r>
            </a:p>
          </p:txBody>
        </p:sp>
        <p:sp>
          <p:nvSpPr>
            <p:cNvPr id="13" name="Text Box 22"/>
            <p:cNvSpPr txBox="1">
              <a:spLocks noChangeArrowheads="1"/>
            </p:cNvSpPr>
            <p:nvPr/>
          </p:nvSpPr>
          <p:spPr bwMode="auto">
            <a:xfrm>
              <a:off x="6019800" y="2133600"/>
              <a:ext cx="2859088" cy="830262"/>
            </a:xfrm>
            <a:prstGeom prst="rect">
              <a:avLst/>
            </a:prstGeom>
            <a:noFill/>
            <a:ln w="9525">
              <a:noFill/>
              <a:miter lim="800000"/>
              <a:headEnd/>
              <a:tailEnd/>
            </a:ln>
            <a:effectLst/>
          </p:spPr>
          <p:txBody>
            <a:bodyPr>
              <a:spAutoFit/>
            </a:bodyPr>
            <a:lstStyle/>
            <a:p>
              <a:pPr eaLnBrk="0" hangingPunct="0">
                <a:defRPr/>
              </a:pPr>
              <a:r>
                <a:rPr lang="en-US" sz="1200" b="1" dirty="0">
                  <a:latin typeface="+mn-lt"/>
                </a:rPr>
                <a:t>Detailed focus on first year of strategic plan</a:t>
              </a:r>
            </a:p>
            <a:p>
              <a:pPr eaLnBrk="0" hangingPunct="0">
                <a:defRPr/>
              </a:pPr>
              <a:r>
                <a:rPr lang="en-US" sz="1200" b="1" dirty="0">
                  <a:latin typeface="+mn-lt"/>
                </a:rPr>
                <a:t>Includes output and service delivery information</a:t>
              </a:r>
            </a:p>
          </p:txBody>
        </p:sp>
        <p:sp>
          <p:nvSpPr>
            <p:cNvPr id="14" name="Text Box 23"/>
            <p:cNvSpPr txBox="1">
              <a:spLocks noChangeArrowheads="1"/>
            </p:cNvSpPr>
            <p:nvPr/>
          </p:nvSpPr>
          <p:spPr bwMode="auto">
            <a:xfrm>
              <a:off x="5334000" y="3048000"/>
              <a:ext cx="3465513" cy="1016000"/>
            </a:xfrm>
            <a:prstGeom prst="rect">
              <a:avLst/>
            </a:prstGeom>
            <a:noFill/>
            <a:ln w="9525">
              <a:noFill/>
              <a:miter lim="800000"/>
              <a:headEnd/>
              <a:tailEnd/>
            </a:ln>
            <a:effectLst/>
          </p:spPr>
          <p:txBody>
            <a:bodyPr>
              <a:spAutoFit/>
            </a:bodyPr>
            <a:lstStyle/>
            <a:p>
              <a:pPr eaLnBrk="0" hangingPunct="0">
                <a:defRPr/>
              </a:pPr>
              <a:r>
                <a:rPr lang="en-US" sz="1200" b="1" dirty="0">
                  <a:latin typeface="+mn-lt"/>
                </a:rPr>
                <a:t>Expenditure trends</a:t>
              </a:r>
            </a:p>
            <a:p>
              <a:pPr eaLnBrk="0" hangingPunct="0">
                <a:defRPr/>
              </a:pPr>
              <a:r>
                <a:rPr lang="en-US" sz="1200" b="1" dirty="0">
                  <a:latin typeface="+mn-lt"/>
                </a:rPr>
                <a:t>3 year forward estimates</a:t>
              </a:r>
            </a:p>
            <a:p>
              <a:pPr eaLnBrk="0" hangingPunct="0">
                <a:defRPr/>
              </a:pPr>
              <a:r>
                <a:rPr lang="en-US" sz="1200" b="1" dirty="0">
                  <a:latin typeface="+mn-lt"/>
                </a:rPr>
                <a:t>Strategic direction explained</a:t>
              </a:r>
            </a:p>
            <a:p>
              <a:pPr eaLnBrk="0" hangingPunct="0">
                <a:defRPr/>
              </a:pPr>
              <a:r>
                <a:rPr lang="en-US" sz="1200" b="1" dirty="0">
                  <a:latin typeface="+mn-lt"/>
                </a:rPr>
                <a:t>Previous year outcome incorporated when deciding resource allocation</a:t>
              </a:r>
            </a:p>
          </p:txBody>
        </p:sp>
        <p:sp>
          <p:nvSpPr>
            <p:cNvPr id="15" name="Text Box 24"/>
            <p:cNvSpPr txBox="1">
              <a:spLocks noChangeArrowheads="1"/>
            </p:cNvSpPr>
            <p:nvPr/>
          </p:nvSpPr>
          <p:spPr bwMode="auto">
            <a:xfrm>
              <a:off x="5257800" y="4191000"/>
              <a:ext cx="3735388" cy="1200150"/>
            </a:xfrm>
            <a:prstGeom prst="rect">
              <a:avLst/>
            </a:prstGeom>
            <a:noFill/>
            <a:ln w="9525">
              <a:noFill/>
              <a:miter lim="800000"/>
              <a:headEnd/>
              <a:tailEnd/>
            </a:ln>
            <a:effectLst/>
          </p:spPr>
          <p:txBody>
            <a:bodyPr>
              <a:spAutoFit/>
            </a:bodyPr>
            <a:lstStyle/>
            <a:p>
              <a:pPr eaLnBrk="0" hangingPunct="0">
                <a:defRPr/>
              </a:pPr>
              <a:r>
                <a:rPr lang="en-US" sz="1200" b="1" dirty="0">
                  <a:latin typeface="+mn-lt"/>
                </a:rPr>
                <a:t>Staff have performance contracts &amp; individual development plans</a:t>
              </a:r>
            </a:p>
            <a:p>
              <a:pPr eaLnBrk="0" hangingPunct="0">
                <a:defRPr/>
              </a:pPr>
              <a:r>
                <a:rPr lang="en-US" sz="1200" b="1" dirty="0">
                  <a:latin typeface="+mn-lt"/>
                </a:rPr>
                <a:t>Linked to departmental key objectives and outputs</a:t>
              </a:r>
            </a:p>
            <a:p>
              <a:pPr eaLnBrk="0" hangingPunct="0">
                <a:defRPr/>
              </a:pPr>
              <a:r>
                <a:rPr lang="en-US" sz="1200" b="1" dirty="0">
                  <a:latin typeface="+mn-lt"/>
                </a:rPr>
                <a:t>Indicate individual contribution towards achieving departmental objectives</a:t>
              </a:r>
            </a:p>
          </p:txBody>
        </p:sp>
        <p:sp>
          <p:nvSpPr>
            <p:cNvPr id="16" name="Text Box 25"/>
            <p:cNvSpPr txBox="1">
              <a:spLocks noChangeArrowheads="1"/>
            </p:cNvSpPr>
            <p:nvPr/>
          </p:nvSpPr>
          <p:spPr bwMode="auto">
            <a:xfrm>
              <a:off x="5257800" y="5562600"/>
              <a:ext cx="3603625" cy="830262"/>
            </a:xfrm>
            <a:prstGeom prst="rect">
              <a:avLst/>
            </a:prstGeom>
            <a:noFill/>
            <a:ln w="9525">
              <a:noFill/>
              <a:miter lim="800000"/>
              <a:headEnd/>
              <a:tailEnd/>
            </a:ln>
            <a:effectLst/>
          </p:spPr>
          <p:txBody>
            <a:bodyPr>
              <a:spAutoFit/>
            </a:bodyPr>
            <a:lstStyle/>
            <a:p>
              <a:pPr eaLnBrk="0" hangingPunct="0">
                <a:defRPr/>
              </a:pPr>
              <a:r>
                <a:rPr lang="en-US" sz="1200" b="1" dirty="0">
                  <a:latin typeface="+mn-lt"/>
                </a:rPr>
                <a:t>Progress against budget &amp; implementing strategic plan</a:t>
              </a:r>
            </a:p>
            <a:p>
              <a:pPr eaLnBrk="0" hangingPunct="0">
                <a:defRPr/>
              </a:pPr>
              <a:r>
                <a:rPr lang="en-US" sz="1200" b="1" dirty="0">
                  <a:latin typeface="+mn-lt"/>
                </a:rPr>
                <a:t>Highlights departmental performance (financial &amp; non-financial) against targets</a:t>
              </a:r>
            </a:p>
          </p:txBody>
        </p:sp>
        <p:sp>
          <p:nvSpPr>
            <p:cNvPr id="17" name="Text Box 26"/>
            <p:cNvSpPr txBox="1">
              <a:spLocks noChangeArrowheads="1"/>
            </p:cNvSpPr>
            <p:nvPr/>
          </p:nvSpPr>
          <p:spPr bwMode="auto">
            <a:xfrm>
              <a:off x="63500" y="1476375"/>
              <a:ext cx="21082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1200" b="1" dirty="0"/>
                <a:t>Environmental changes</a:t>
              </a:r>
            </a:p>
            <a:p>
              <a:pPr algn="r"/>
              <a:r>
                <a:rPr lang="en-US" sz="1200" b="1" dirty="0"/>
                <a:t>Expenditure outcomes and new budget allocations</a:t>
              </a:r>
            </a:p>
            <a:p>
              <a:pPr algn="r"/>
              <a:r>
                <a:rPr lang="en-US" sz="1200" b="1" dirty="0"/>
                <a:t>Strategic direction changes</a:t>
              </a:r>
            </a:p>
          </p:txBody>
        </p:sp>
        <p:sp>
          <p:nvSpPr>
            <p:cNvPr id="18" name="Text Box 27"/>
            <p:cNvSpPr txBox="1">
              <a:spLocks noChangeArrowheads="1"/>
            </p:cNvSpPr>
            <p:nvPr/>
          </p:nvSpPr>
          <p:spPr bwMode="auto">
            <a:xfrm>
              <a:off x="63500" y="4121150"/>
              <a:ext cx="2108200" cy="1016000"/>
            </a:xfrm>
            <a:prstGeom prst="rect">
              <a:avLst/>
            </a:prstGeom>
            <a:noFill/>
            <a:ln w="9525">
              <a:noFill/>
              <a:miter lim="800000"/>
              <a:headEnd/>
              <a:tailEnd/>
            </a:ln>
            <a:effectLst/>
          </p:spPr>
          <p:txBody>
            <a:bodyPr>
              <a:spAutoFit/>
            </a:bodyPr>
            <a:lstStyle/>
            <a:p>
              <a:pPr algn="r" eaLnBrk="0" hangingPunct="0">
                <a:defRPr/>
              </a:pPr>
              <a:r>
                <a:rPr lang="en-US" sz="1200" b="1" dirty="0">
                  <a:latin typeface="Arial" charset="0"/>
                </a:rPr>
                <a:t>Performance against budget and strategic plan</a:t>
              </a:r>
            </a:p>
            <a:p>
              <a:pPr algn="r" eaLnBrk="0" hangingPunct="0">
                <a:defRPr/>
              </a:pPr>
              <a:r>
                <a:rPr lang="en-US" sz="1200" b="1" dirty="0">
                  <a:latin typeface="Arial" charset="0"/>
                </a:rPr>
                <a:t>Meeting reporting </a:t>
              </a:r>
              <a:r>
                <a:rPr lang="en-US" sz="1200" b="1" dirty="0">
                  <a:latin typeface="+mn-lt"/>
                </a:rPr>
                <a:t>requirements</a:t>
              </a:r>
              <a:r>
                <a:rPr lang="en-US" sz="1200" b="1" dirty="0">
                  <a:latin typeface="Arial" charset="0"/>
                </a:rPr>
                <a:t> - Treasury &amp; PS Regulations</a:t>
              </a:r>
            </a:p>
          </p:txBody>
        </p:sp>
      </p:grpSp>
      <p:sp>
        <p:nvSpPr>
          <p:cNvPr id="3" name="Footer Placeholder 2"/>
          <p:cNvSpPr>
            <a:spLocks noGrp="1"/>
          </p:cNvSpPr>
          <p:nvPr>
            <p:ph type="ftr" sz="quarter" idx="3"/>
          </p:nvPr>
        </p:nvSpPr>
        <p:spPr/>
        <p:txBody>
          <a:bodyPr/>
          <a:lstStyle/>
          <a:p>
            <a:r>
              <a:rPr lang="en-ZA" dirty="0">
                <a:solidFill>
                  <a:srgbClr val="998F86"/>
                </a:solidFill>
              </a:rPr>
              <a:t>Annual Report Process and Guidelines</a:t>
            </a:r>
            <a:endParaRPr lang="en-GB" dirty="0">
              <a:solidFill>
                <a:srgbClr val="998F86"/>
              </a:solidFill>
            </a:endParaRPr>
          </a:p>
        </p:txBody>
      </p:sp>
      <p:sp>
        <p:nvSpPr>
          <p:cNvPr id="31" name="Slide Number Placeholder 30"/>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spTree>
    <p:extLst>
      <p:ext uri="{BB962C8B-B14F-4D97-AF65-F5344CB8AC3E}">
        <p14:creationId xmlns:p14="http://schemas.microsoft.com/office/powerpoint/2010/main" xmlns="" val="1510081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dirty="0">
                <a:solidFill>
                  <a:srgbClr val="003399"/>
                </a:solidFill>
              </a:rPr>
              <a:t>Part D: </a:t>
            </a:r>
            <a:r>
              <a:rPr lang="en-US" sz="2400" dirty="0"/>
              <a:t>Leave </a:t>
            </a:r>
            <a:r>
              <a:rPr lang="en-US" dirty="0" err="1"/>
              <a:t>U</a:t>
            </a:r>
            <a:r>
              <a:rPr lang="en-US" sz="2400" dirty="0" err="1"/>
              <a:t>tilisation</a:t>
            </a:r>
            <a:r>
              <a:rPr lang="en-US" sz="2400" dirty="0"/>
              <a:t> </a:t>
            </a:r>
          </a:p>
        </p:txBody>
      </p:sp>
      <p:sp>
        <p:nvSpPr>
          <p:cNvPr id="3" name="Subtitle 2"/>
          <p:cNvSpPr>
            <a:spLocks noGrp="1"/>
          </p:cNvSpPr>
          <p:nvPr>
            <p:ph type="body" sz="quarter" idx="10"/>
          </p:nvPr>
        </p:nvSpPr>
        <p:spPr/>
        <p:txBody>
          <a:bodyPr>
            <a:normAutofit/>
          </a:bodyPr>
          <a:lstStyle/>
          <a:p>
            <a:pPr lvl="1" algn="just">
              <a:lnSpc>
                <a:spcPct val="130000"/>
              </a:lnSpc>
              <a:spcBef>
                <a:spcPts val="1200"/>
              </a:spcBef>
              <a:defRPr/>
            </a:pPr>
            <a:r>
              <a:rPr lang="en-US" dirty="0"/>
              <a:t>Tables reflect number of staff who have used:</a:t>
            </a:r>
          </a:p>
          <a:p>
            <a:pPr lvl="2" algn="just">
              <a:lnSpc>
                <a:spcPct val="130000"/>
              </a:lnSpc>
              <a:spcBef>
                <a:spcPts val="1200"/>
              </a:spcBef>
              <a:defRPr/>
            </a:pPr>
            <a:r>
              <a:rPr lang="en-US" dirty="0"/>
              <a:t>Sick Leave</a:t>
            </a:r>
          </a:p>
          <a:p>
            <a:pPr lvl="2" algn="just">
              <a:lnSpc>
                <a:spcPct val="130000"/>
              </a:lnSpc>
              <a:spcBef>
                <a:spcPts val="1200"/>
              </a:spcBef>
              <a:defRPr/>
            </a:pPr>
            <a:r>
              <a:rPr lang="en-US" dirty="0"/>
              <a:t>Temporary Incapacity Leave</a:t>
            </a:r>
          </a:p>
          <a:p>
            <a:pPr lvl="2" algn="just">
              <a:lnSpc>
                <a:spcPct val="130000"/>
              </a:lnSpc>
              <a:spcBef>
                <a:spcPts val="1200"/>
              </a:spcBef>
              <a:defRPr/>
            </a:pPr>
            <a:r>
              <a:rPr lang="en-US" dirty="0"/>
              <a:t>Annual Vacation Leave</a:t>
            </a:r>
          </a:p>
          <a:p>
            <a:pPr lvl="2" algn="just">
              <a:lnSpc>
                <a:spcPct val="130000"/>
              </a:lnSpc>
              <a:spcBef>
                <a:spcPts val="1200"/>
              </a:spcBef>
              <a:defRPr/>
            </a:pPr>
            <a:r>
              <a:rPr lang="en-US" dirty="0"/>
              <a:t>Capped Leave</a:t>
            </a:r>
          </a:p>
          <a:p>
            <a:pPr lvl="1" algn="just">
              <a:lnSpc>
                <a:spcPct val="130000"/>
              </a:lnSpc>
              <a:spcBef>
                <a:spcPts val="1200"/>
              </a:spcBef>
              <a:defRPr/>
            </a:pPr>
            <a:r>
              <a:rPr lang="en-US" dirty="0"/>
              <a:t>This section also summarises payments made to employees as a result of leave that was not taken</a:t>
            </a:r>
          </a:p>
          <a:p>
            <a:pPr lvl="1" algn="just">
              <a:lnSpc>
                <a:spcPct val="130000"/>
              </a:lnSpc>
              <a:spcBef>
                <a:spcPts val="1200"/>
              </a:spcBef>
              <a:defRPr/>
            </a:pPr>
            <a:r>
              <a:rPr lang="en-US" dirty="0"/>
              <a:t>All leave runs over a calendar year (1 Jan – 31 Dec) and is therefore not synchronized with the financial year (1 Apr – 31 Mar)</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40</a:t>
            </a:fld>
            <a:endParaRPr lang="en-ZA" dirty="0">
              <a:solidFill>
                <a:srgbClr val="003399"/>
              </a:solidFill>
            </a:endParaRPr>
          </a:p>
        </p:txBody>
      </p:sp>
    </p:spTree>
    <p:extLst>
      <p:ext uri="{BB962C8B-B14F-4D97-AF65-F5344CB8AC3E}">
        <p14:creationId xmlns:p14="http://schemas.microsoft.com/office/powerpoint/2010/main" xmlns="" val="2693124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US" dirty="0">
                <a:solidFill>
                  <a:srgbClr val="003399"/>
                </a:solidFill>
              </a:rPr>
              <a:t>Part D: </a:t>
            </a:r>
            <a:r>
              <a:rPr lang="en-US" sz="2400" dirty="0"/>
              <a:t>HIV and AIDS &amp; Health Promotion </a:t>
            </a:r>
            <a:r>
              <a:rPr lang="en-US" dirty="0" err="1"/>
              <a:t>P</a:t>
            </a:r>
            <a:r>
              <a:rPr lang="en-US" sz="2400" dirty="0" err="1"/>
              <a:t>rogrammes</a:t>
            </a:r>
            <a:endParaRPr lang="en-US" sz="2400" dirty="0"/>
          </a:p>
        </p:txBody>
      </p:sp>
      <p:sp>
        <p:nvSpPr>
          <p:cNvPr id="3" name="Subtitle 2"/>
          <p:cNvSpPr>
            <a:spLocks noGrp="1"/>
          </p:cNvSpPr>
          <p:nvPr>
            <p:ph type="body" sz="quarter" idx="10"/>
          </p:nvPr>
        </p:nvSpPr>
        <p:spPr/>
        <p:txBody>
          <a:bodyPr/>
          <a:lstStyle/>
          <a:p>
            <a:pPr lvl="1">
              <a:lnSpc>
                <a:spcPct val="130000"/>
              </a:lnSpc>
              <a:spcBef>
                <a:spcPts val="1200"/>
              </a:spcBef>
              <a:tabLst>
                <a:tab pos="447675" algn="l"/>
              </a:tabLst>
              <a:defRPr/>
            </a:pPr>
            <a:r>
              <a:rPr lang="en-US" dirty="0"/>
              <a:t>Responds to specific questions relating to compliance issues in respect of HIV and AIDS and Health Promotion Programmes</a:t>
            </a:r>
          </a:p>
          <a:p>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41</a:t>
            </a:fld>
            <a:endParaRPr lang="en-ZA" dirty="0">
              <a:solidFill>
                <a:srgbClr val="003399"/>
              </a:solidFill>
            </a:endParaRPr>
          </a:p>
        </p:txBody>
      </p:sp>
    </p:spTree>
    <p:extLst>
      <p:ext uri="{BB962C8B-B14F-4D97-AF65-F5344CB8AC3E}">
        <p14:creationId xmlns:p14="http://schemas.microsoft.com/office/powerpoint/2010/main" xmlns="" val="3082680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dirty="0">
                <a:solidFill>
                  <a:srgbClr val="003399"/>
                </a:solidFill>
              </a:rPr>
              <a:t>Part D: </a:t>
            </a:r>
            <a:r>
              <a:rPr lang="en-US" sz="2400" dirty="0"/>
              <a:t>Labour Relations</a:t>
            </a:r>
          </a:p>
        </p:txBody>
      </p:sp>
      <p:sp>
        <p:nvSpPr>
          <p:cNvPr id="3" name="Subtitle 2"/>
          <p:cNvSpPr>
            <a:spLocks noGrp="1"/>
          </p:cNvSpPr>
          <p:nvPr>
            <p:ph type="body" sz="quarter" idx="10"/>
          </p:nvPr>
        </p:nvSpPr>
        <p:spPr/>
        <p:txBody>
          <a:bodyPr>
            <a:normAutofit/>
          </a:bodyPr>
          <a:lstStyle/>
          <a:p>
            <a:pPr lvl="1">
              <a:lnSpc>
                <a:spcPct val="120000"/>
              </a:lnSpc>
              <a:spcBef>
                <a:spcPts val="1800"/>
              </a:spcBef>
              <a:tabLst>
                <a:tab pos="447675" algn="l"/>
              </a:tabLst>
            </a:pPr>
            <a:r>
              <a:rPr lang="en-US" dirty="0"/>
              <a:t>Collective agreements with unions</a:t>
            </a:r>
          </a:p>
          <a:p>
            <a:pPr lvl="1">
              <a:lnSpc>
                <a:spcPct val="120000"/>
              </a:lnSpc>
              <a:spcBef>
                <a:spcPts val="1800"/>
              </a:spcBef>
              <a:tabLst>
                <a:tab pos="447675" algn="l"/>
              </a:tabLst>
            </a:pPr>
            <a:r>
              <a:rPr lang="en-US" dirty="0"/>
              <a:t>Information on:</a:t>
            </a:r>
          </a:p>
          <a:p>
            <a:pPr lvl="2">
              <a:lnSpc>
                <a:spcPct val="120000"/>
              </a:lnSpc>
              <a:spcBef>
                <a:spcPts val="1200"/>
              </a:spcBef>
              <a:tabLst>
                <a:tab pos="447675" algn="l"/>
              </a:tabLst>
            </a:pPr>
            <a:r>
              <a:rPr lang="en-US" dirty="0"/>
              <a:t>Misconduct and disciplinary hearing finalised</a:t>
            </a:r>
          </a:p>
          <a:p>
            <a:pPr lvl="2">
              <a:lnSpc>
                <a:spcPct val="120000"/>
              </a:lnSpc>
              <a:spcBef>
                <a:spcPts val="1200"/>
              </a:spcBef>
              <a:tabLst>
                <a:tab pos="447675" algn="l"/>
              </a:tabLst>
            </a:pPr>
            <a:r>
              <a:rPr lang="en-US" dirty="0"/>
              <a:t>Grievances lodged </a:t>
            </a:r>
          </a:p>
          <a:p>
            <a:pPr lvl="2">
              <a:lnSpc>
                <a:spcPct val="120000"/>
              </a:lnSpc>
              <a:spcBef>
                <a:spcPts val="1200"/>
              </a:spcBef>
              <a:tabLst>
                <a:tab pos="447675" algn="l"/>
              </a:tabLst>
            </a:pPr>
            <a:r>
              <a:rPr lang="en-US" dirty="0"/>
              <a:t>Disputes lodged with Councils</a:t>
            </a:r>
          </a:p>
          <a:p>
            <a:pPr lvl="2">
              <a:lnSpc>
                <a:spcPct val="120000"/>
              </a:lnSpc>
              <a:spcBef>
                <a:spcPts val="1200"/>
              </a:spcBef>
              <a:tabLst>
                <a:tab pos="447675" algn="l"/>
              </a:tabLst>
            </a:pPr>
            <a:r>
              <a:rPr lang="en-US" dirty="0"/>
              <a:t>Strike action</a:t>
            </a:r>
          </a:p>
          <a:p>
            <a:pPr lvl="2">
              <a:lnSpc>
                <a:spcPct val="120000"/>
              </a:lnSpc>
              <a:spcBef>
                <a:spcPts val="1200"/>
              </a:spcBef>
              <a:tabLst>
                <a:tab pos="447675" algn="l"/>
              </a:tabLst>
            </a:pPr>
            <a:r>
              <a:rPr lang="en-US" dirty="0"/>
              <a:t>Precautionary suspensions</a:t>
            </a:r>
          </a:p>
          <a:p>
            <a:pPr algn="just">
              <a:lnSpc>
                <a:spcPct val="120000"/>
              </a:lnSpc>
              <a:spcBef>
                <a:spcPts val="1800"/>
              </a:spcBef>
              <a:tabLst>
                <a:tab pos="447675" algn="l"/>
              </a:tabLst>
            </a:pPr>
            <a:endParaRPr lang="en-US" sz="2600"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42</a:t>
            </a:fld>
            <a:endParaRPr lang="en-ZA" dirty="0">
              <a:solidFill>
                <a:srgbClr val="003399"/>
              </a:solidFill>
            </a:endParaRPr>
          </a:p>
        </p:txBody>
      </p:sp>
    </p:spTree>
    <p:extLst>
      <p:ext uri="{BB962C8B-B14F-4D97-AF65-F5344CB8AC3E}">
        <p14:creationId xmlns:p14="http://schemas.microsoft.com/office/powerpoint/2010/main" xmlns="" val="3015640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rmAutofit/>
          </a:bodyPr>
          <a:lstStyle/>
          <a:p>
            <a:r>
              <a:rPr lang="en-US" dirty="0">
                <a:solidFill>
                  <a:srgbClr val="003399"/>
                </a:solidFill>
              </a:rPr>
              <a:t>Part D: </a:t>
            </a:r>
            <a:r>
              <a:rPr lang="en-US" sz="2400" dirty="0"/>
              <a:t>Skills Development</a:t>
            </a:r>
          </a:p>
        </p:txBody>
      </p:sp>
      <p:sp>
        <p:nvSpPr>
          <p:cNvPr id="3" name="Subtitle 2"/>
          <p:cNvSpPr>
            <a:spLocks noGrp="1"/>
          </p:cNvSpPr>
          <p:nvPr>
            <p:ph type="body" sz="quarter" idx="10"/>
          </p:nvPr>
        </p:nvSpPr>
        <p:spPr/>
        <p:txBody>
          <a:bodyPr>
            <a:normAutofit/>
          </a:bodyPr>
          <a:lstStyle/>
          <a:p>
            <a:pPr lvl="1">
              <a:lnSpc>
                <a:spcPct val="120000"/>
              </a:lnSpc>
              <a:spcBef>
                <a:spcPts val="1800"/>
              </a:spcBef>
              <a:defRPr/>
            </a:pPr>
            <a:r>
              <a:rPr lang="en-US" dirty="0"/>
              <a:t>Indicates the training needs of the departments as extracted from the Workplace Skills Plan</a:t>
            </a:r>
          </a:p>
          <a:p>
            <a:pPr lvl="1">
              <a:lnSpc>
                <a:spcPct val="120000"/>
              </a:lnSpc>
              <a:spcBef>
                <a:spcPts val="1800"/>
              </a:spcBef>
              <a:defRPr/>
            </a:pPr>
            <a:r>
              <a:rPr lang="en-US" dirty="0"/>
              <a:t>Details the number of persons within the various occupational categories who have attended training interventions</a:t>
            </a:r>
          </a:p>
          <a:p>
            <a:endParaRPr lang="en-US" sz="2600"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43</a:t>
            </a:fld>
            <a:endParaRPr lang="en-ZA" dirty="0">
              <a:solidFill>
                <a:srgbClr val="003399"/>
              </a:solidFill>
            </a:endParaRPr>
          </a:p>
        </p:txBody>
      </p:sp>
    </p:spTree>
    <p:extLst>
      <p:ext uri="{BB962C8B-B14F-4D97-AF65-F5344CB8AC3E}">
        <p14:creationId xmlns:p14="http://schemas.microsoft.com/office/powerpoint/2010/main" xmlns="" val="394585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706128"/>
          </a:xfrm>
        </p:spPr>
        <p:txBody>
          <a:bodyPr>
            <a:normAutofit/>
          </a:bodyPr>
          <a:lstStyle/>
          <a:p>
            <a:r>
              <a:rPr lang="en-US" dirty="0">
                <a:solidFill>
                  <a:srgbClr val="003399"/>
                </a:solidFill>
              </a:rPr>
              <a:t>Part D: </a:t>
            </a:r>
            <a:r>
              <a:rPr lang="en-US" sz="2400" dirty="0"/>
              <a:t>Injury on Duty</a:t>
            </a:r>
          </a:p>
        </p:txBody>
      </p:sp>
      <p:sp>
        <p:nvSpPr>
          <p:cNvPr id="3" name="Subtitle 2"/>
          <p:cNvSpPr>
            <a:spLocks noGrp="1"/>
          </p:cNvSpPr>
          <p:nvPr>
            <p:ph type="body" sz="quarter" idx="10"/>
          </p:nvPr>
        </p:nvSpPr>
        <p:spPr/>
        <p:txBody>
          <a:bodyPr>
            <a:normAutofit/>
          </a:bodyPr>
          <a:lstStyle/>
          <a:p>
            <a:pPr lvl="1">
              <a:lnSpc>
                <a:spcPct val="120000"/>
              </a:lnSpc>
              <a:spcBef>
                <a:spcPts val="1800"/>
              </a:spcBef>
              <a:defRPr/>
            </a:pPr>
            <a:r>
              <a:rPr lang="en-US" dirty="0"/>
              <a:t>Indicates</a:t>
            </a:r>
          </a:p>
          <a:p>
            <a:pPr lvl="2">
              <a:lnSpc>
                <a:spcPct val="120000"/>
              </a:lnSpc>
              <a:spcBef>
                <a:spcPts val="1200"/>
              </a:spcBef>
              <a:defRPr/>
            </a:pPr>
            <a:r>
              <a:rPr lang="en-US" dirty="0"/>
              <a:t>The nature of the injury</a:t>
            </a:r>
          </a:p>
          <a:p>
            <a:pPr lvl="2">
              <a:lnSpc>
                <a:spcPct val="120000"/>
              </a:lnSpc>
              <a:spcBef>
                <a:spcPts val="1200"/>
              </a:spcBef>
              <a:defRPr/>
            </a:pPr>
            <a:r>
              <a:rPr lang="en-US" dirty="0"/>
              <a:t>Degree of disablement</a:t>
            </a:r>
          </a:p>
          <a:p>
            <a:pPr lvl="2">
              <a:lnSpc>
                <a:spcPct val="120000"/>
              </a:lnSpc>
              <a:spcBef>
                <a:spcPts val="1200"/>
              </a:spcBef>
              <a:defRPr/>
            </a:pPr>
            <a:r>
              <a:rPr lang="en-US" dirty="0"/>
              <a:t>Workplace Fatalities (if any)</a:t>
            </a:r>
          </a:p>
          <a:p>
            <a:pPr>
              <a:spcBef>
                <a:spcPts val="1800"/>
              </a:spcBef>
            </a:pPr>
            <a:endParaRPr lang="en-US" sz="2600"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44</a:t>
            </a:fld>
            <a:endParaRPr lang="en-ZA" dirty="0">
              <a:solidFill>
                <a:srgbClr val="003399"/>
              </a:solidFill>
            </a:endParaRPr>
          </a:p>
        </p:txBody>
      </p:sp>
    </p:spTree>
    <p:extLst>
      <p:ext uri="{BB962C8B-B14F-4D97-AF65-F5344CB8AC3E}">
        <p14:creationId xmlns:p14="http://schemas.microsoft.com/office/powerpoint/2010/main" xmlns="" val="627914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78833"/>
          </a:xfrm>
        </p:spPr>
        <p:txBody>
          <a:bodyPr>
            <a:normAutofit/>
          </a:bodyPr>
          <a:lstStyle/>
          <a:p>
            <a:r>
              <a:rPr lang="en-US" dirty="0">
                <a:solidFill>
                  <a:srgbClr val="003399"/>
                </a:solidFill>
              </a:rPr>
              <a:t>Part D: </a:t>
            </a:r>
            <a:r>
              <a:rPr lang="en-US" sz="2400" dirty="0"/>
              <a:t>Use of Consultants</a:t>
            </a:r>
          </a:p>
        </p:txBody>
      </p:sp>
      <p:sp>
        <p:nvSpPr>
          <p:cNvPr id="3" name="Subtitle 2"/>
          <p:cNvSpPr>
            <a:spLocks noGrp="1"/>
          </p:cNvSpPr>
          <p:nvPr>
            <p:ph type="body" sz="quarter" idx="10"/>
          </p:nvPr>
        </p:nvSpPr>
        <p:spPr/>
        <p:txBody>
          <a:bodyPr>
            <a:normAutofit/>
          </a:bodyPr>
          <a:lstStyle/>
          <a:p>
            <a:pPr lvl="1">
              <a:lnSpc>
                <a:spcPct val="120000"/>
              </a:lnSpc>
              <a:spcBef>
                <a:spcPts val="1800"/>
              </a:spcBef>
              <a:defRPr/>
            </a:pPr>
            <a:r>
              <a:rPr lang="en-US" dirty="0"/>
              <a:t>Indicates:</a:t>
            </a:r>
          </a:p>
          <a:p>
            <a:pPr lvl="2">
              <a:lnSpc>
                <a:spcPct val="120000"/>
              </a:lnSpc>
              <a:spcBef>
                <a:spcPts val="1200"/>
              </a:spcBef>
              <a:defRPr/>
            </a:pPr>
            <a:r>
              <a:rPr lang="en-US" dirty="0"/>
              <a:t>The projects on which consultants were used</a:t>
            </a:r>
          </a:p>
          <a:p>
            <a:pPr lvl="2">
              <a:lnSpc>
                <a:spcPct val="120000"/>
              </a:lnSpc>
              <a:spcBef>
                <a:spcPts val="1200"/>
              </a:spcBef>
              <a:defRPr/>
            </a:pPr>
            <a:r>
              <a:rPr lang="en-US" dirty="0"/>
              <a:t>The number of consultants utilised per project</a:t>
            </a:r>
          </a:p>
          <a:p>
            <a:pPr lvl="2">
              <a:lnSpc>
                <a:spcPct val="120000"/>
              </a:lnSpc>
              <a:spcBef>
                <a:spcPts val="1200"/>
              </a:spcBef>
              <a:defRPr/>
            </a:pPr>
            <a:r>
              <a:rPr lang="en-US" dirty="0"/>
              <a:t>Number of days worked by the consultant/s</a:t>
            </a:r>
          </a:p>
          <a:p>
            <a:pPr lvl="2">
              <a:lnSpc>
                <a:spcPct val="120000"/>
              </a:lnSpc>
              <a:spcBef>
                <a:spcPts val="1200"/>
              </a:spcBef>
              <a:defRPr/>
            </a:pPr>
            <a:r>
              <a:rPr lang="en-US" dirty="0"/>
              <a:t>The contract value</a:t>
            </a:r>
          </a:p>
          <a:p>
            <a:pPr marL="361950" indent="-361950" algn="just">
              <a:lnSpc>
                <a:spcPct val="120000"/>
              </a:lnSpc>
              <a:spcBef>
                <a:spcPts val="1800"/>
              </a:spcBef>
            </a:pPr>
            <a:endParaRPr lang="en-US" sz="2600"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45</a:t>
            </a:fld>
            <a:endParaRPr lang="en-ZA" dirty="0">
              <a:solidFill>
                <a:srgbClr val="003399"/>
              </a:solidFill>
            </a:endParaRPr>
          </a:p>
        </p:txBody>
      </p:sp>
    </p:spTree>
    <p:extLst>
      <p:ext uri="{BB962C8B-B14F-4D97-AF65-F5344CB8AC3E}">
        <p14:creationId xmlns:p14="http://schemas.microsoft.com/office/powerpoint/2010/main" xmlns="" val="2325924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05218" y="1962292"/>
            <a:ext cx="7689496" cy="2038350"/>
          </a:xfrm>
        </p:spPr>
        <p:txBody>
          <a:bodyPr/>
          <a:lstStyle/>
          <a:p>
            <a:r>
              <a:rPr lang="en-ZA" dirty="0">
                <a:latin typeface="Century Gothic" panose="020B0502020202020204" pitchFamily="34" charset="0"/>
              </a:rPr>
              <a:t>Part E: Financial Information</a:t>
            </a:r>
          </a:p>
        </p:txBody>
      </p:sp>
    </p:spTree>
    <p:extLst>
      <p:ext uri="{BB962C8B-B14F-4D97-AF65-F5344CB8AC3E}">
        <p14:creationId xmlns:p14="http://schemas.microsoft.com/office/powerpoint/2010/main" xmlns="" val="248738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50297"/>
          </a:xfrm>
        </p:spPr>
        <p:txBody>
          <a:bodyPr/>
          <a:lstStyle/>
          <a:p>
            <a:r>
              <a:rPr lang="en-US" dirty="0">
                <a:solidFill>
                  <a:srgbClr val="003399"/>
                </a:solidFill>
              </a:rPr>
              <a:t>Part E:  </a:t>
            </a:r>
            <a:r>
              <a:rPr lang="en-US" dirty="0"/>
              <a:t>Report of the AG – Audit Opinion</a:t>
            </a:r>
          </a:p>
        </p:txBody>
      </p:sp>
      <p:graphicFrame>
        <p:nvGraphicFramePr>
          <p:cNvPr id="4" name="Group 27"/>
          <p:cNvGraphicFramePr>
            <a:graphicFrameLocks noGrp="1"/>
          </p:cNvGraphicFramePr>
          <p:nvPr>
            <p:extLst>
              <p:ext uri="{D42A27DB-BD31-4B8C-83A1-F6EECF244321}">
                <p14:modId xmlns:p14="http://schemas.microsoft.com/office/powerpoint/2010/main" xmlns="" val="854370196"/>
              </p:ext>
            </p:extLst>
          </p:nvPr>
        </p:nvGraphicFramePr>
        <p:xfrm>
          <a:off x="427512" y="1280560"/>
          <a:ext cx="8464968" cy="4145598"/>
        </p:xfrm>
        <a:graphic>
          <a:graphicData uri="http://schemas.openxmlformats.org/drawingml/2006/table">
            <a:tbl>
              <a:tblPr/>
              <a:tblGrid>
                <a:gridCol w="4137585">
                  <a:extLst>
                    <a:ext uri="{9D8B030D-6E8A-4147-A177-3AD203B41FA5}">
                      <a16:colId xmlns="" xmlns:a16="http://schemas.microsoft.com/office/drawing/2014/main" val="20000"/>
                    </a:ext>
                  </a:extLst>
                </a:gridCol>
                <a:gridCol w="4327383">
                  <a:extLst>
                    <a:ext uri="{9D8B030D-6E8A-4147-A177-3AD203B41FA5}">
                      <a16:colId xmlns=""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a:ln>
                            <a:noFill/>
                          </a:ln>
                          <a:solidFill>
                            <a:schemeClr val="tx1"/>
                          </a:solidFill>
                          <a:effectLst/>
                          <a:latin typeface="Century Gothic" pitchFamily="34" charset="0"/>
                          <a:cs typeface="Arial" charset="0"/>
                        </a:rPr>
                        <a:t>Audit Opinion</a:t>
                      </a:r>
                      <a:endParaRPr kumimoji="0" lang="en-GB" sz="1600" b="1" i="0" u="none" strike="noStrike" cap="none" normalizeH="0" baseline="0" dirty="0">
                        <a:ln>
                          <a:noFill/>
                        </a:ln>
                        <a:solidFill>
                          <a:schemeClr val="tx1"/>
                        </a:solidFill>
                        <a:effectLst/>
                        <a:latin typeface="Century Gothic" pitchFamily="34" charset="0"/>
                        <a:cs typeface="Arial"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8F86"/>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a:ln>
                            <a:noFill/>
                          </a:ln>
                          <a:solidFill>
                            <a:schemeClr val="tx1"/>
                          </a:solidFill>
                          <a:effectLst/>
                          <a:latin typeface="Century Gothic" pitchFamily="34" charset="0"/>
                          <a:cs typeface="Arial" charset="0"/>
                        </a:rPr>
                        <a:t>Severity of Opinion</a:t>
                      </a:r>
                      <a:endParaRPr kumimoji="0" lang="en-US" sz="1600" b="1" i="0" u="none" strike="noStrike" cap="none" normalizeH="0" baseline="0" dirty="0">
                        <a:ln>
                          <a:noFill/>
                        </a:ln>
                        <a:solidFill>
                          <a:schemeClr val="tx1"/>
                        </a:solidFill>
                        <a:effectLst/>
                        <a:latin typeface="Century Gothic" pitchFamily="34" charset="0"/>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8F86"/>
                    </a:solidFill>
                  </a:tcPr>
                </a:tc>
                <a:extLst>
                  <a:ext uri="{0D108BD9-81ED-4DB2-BD59-A6C34878D82A}">
                    <a16:rowId xmlns="" xmlns:a16="http://schemas.microsoft.com/office/drawing/2014/main" val="10000"/>
                  </a:ext>
                </a:extLst>
              </a:tr>
              <a:tr h="4572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a:ln>
                            <a:noFill/>
                          </a:ln>
                          <a:solidFill>
                            <a:schemeClr val="tx1"/>
                          </a:solidFill>
                          <a:effectLst/>
                          <a:latin typeface="Century Gothic" pitchFamily="34" charset="0"/>
                          <a:cs typeface="Arial" charset="0"/>
                        </a:rPr>
                        <a:t>Disclaimer</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tc>
                  <a:txBody>
                    <a:bodyPr/>
                    <a:lstStyle/>
                    <a:p>
                      <a:pPr marL="0" marR="0" lvl="0" indent="0" algn="just" defTabSz="914400" rtl="0" eaLnBrk="1" fontAlgn="base" latinLnBrk="0" hangingPunct="1">
                        <a:lnSpc>
                          <a:spcPct val="100000"/>
                        </a:lnSpc>
                        <a:spcBef>
                          <a:spcPts val="600"/>
                        </a:spcBef>
                        <a:spcAft>
                          <a:spcPts val="600"/>
                        </a:spcAft>
                        <a:buClrTx/>
                        <a:buSzTx/>
                        <a:buFontTx/>
                        <a:buNone/>
                        <a:tabLst/>
                        <a:defRPr/>
                      </a:pPr>
                      <a:r>
                        <a:rPr kumimoji="0" lang="en-US" sz="1600" b="0" i="0" u="none" strike="noStrike" cap="none" normalizeH="0" baseline="0" dirty="0" smtClean="0">
                          <a:ln>
                            <a:noFill/>
                          </a:ln>
                          <a:solidFill>
                            <a:schemeClr val="tx1"/>
                          </a:solidFill>
                          <a:effectLst/>
                          <a:latin typeface="Century Gothic" pitchFamily="34" charset="0"/>
                          <a:cs typeface="Arial" charset="0"/>
                        </a:rPr>
                        <a:t>Worst </a:t>
                      </a:r>
                      <a:r>
                        <a:rPr kumimoji="0" lang="en-US" sz="1600" b="0" i="0" u="none" strike="noStrike" cap="none" normalizeH="0" baseline="0" dirty="0">
                          <a:ln>
                            <a:noFill/>
                          </a:ln>
                          <a:solidFill>
                            <a:schemeClr val="tx1"/>
                          </a:solidFill>
                          <a:effectLst/>
                          <a:latin typeface="Century Gothic" pitchFamily="34" charset="0"/>
                          <a:cs typeface="Arial" charset="0"/>
                        </a:rPr>
                        <a:t>opinion</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extLst>
                  <a:ext uri="{0D108BD9-81ED-4DB2-BD59-A6C34878D82A}">
                    <a16:rowId xmlns="" xmlns:a16="http://schemas.microsoft.com/office/drawing/2014/main" val="10001"/>
                  </a:ext>
                </a:extLst>
              </a:tr>
              <a:tr h="457200">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600" b="0" i="0" u="none" strike="noStrike" cap="none" normalizeH="0" baseline="0" dirty="0">
                          <a:ln>
                            <a:noFill/>
                          </a:ln>
                          <a:solidFill>
                            <a:schemeClr val="tx1"/>
                          </a:solidFill>
                          <a:effectLst/>
                          <a:latin typeface="Century Gothic" pitchFamily="34" charset="0"/>
                          <a:cs typeface="Arial" charset="0"/>
                        </a:rPr>
                        <a:t>Adverse</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cs typeface="Arial" charset="0"/>
                        </a:rPr>
                        <a:t>Negative opinion with opposing views</a:t>
                      </a:r>
                      <a:endParaRPr kumimoji="0" lang="en-US" sz="1600" b="0" i="0" u="none" strike="noStrike" cap="none" normalizeH="0" baseline="0" dirty="0">
                        <a:ln>
                          <a:noFill/>
                        </a:ln>
                        <a:solidFill>
                          <a:schemeClr val="tx1"/>
                        </a:solidFill>
                        <a:effectLst/>
                        <a:latin typeface="Century Gothic" pitchFamily="34" charset="0"/>
                        <a:cs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extLst>
                  <a:ext uri="{0D108BD9-81ED-4DB2-BD59-A6C34878D82A}">
                    <a16:rowId xmlns="" xmlns:a16="http://schemas.microsoft.com/office/drawing/2014/main" val="10002"/>
                  </a:ext>
                </a:extLst>
              </a:tr>
              <a:tr h="50323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a:ln>
                            <a:noFill/>
                          </a:ln>
                          <a:solidFill>
                            <a:schemeClr val="tx1"/>
                          </a:solidFill>
                          <a:effectLst/>
                          <a:latin typeface="Century Gothic" pitchFamily="34" charset="0"/>
                          <a:cs typeface="Arial" charset="0"/>
                        </a:rPr>
                        <a:t>Qualified Opinion </a:t>
                      </a:r>
                      <a:endParaRPr kumimoji="0" lang="en-GB" sz="1600" b="0" i="0" u="none" strike="noStrike" cap="none" normalizeH="0" baseline="0" dirty="0">
                        <a:ln>
                          <a:noFill/>
                        </a:ln>
                        <a:solidFill>
                          <a:schemeClr val="tx1"/>
                        </a:solidFill>
                        <a:effectLst/>
                        <a:latin typeface="Century Gothic" pitchFamily="34" charset="0"/>
                        <a:cs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cs typeface="Arial" charset="0"/>
                        </a:rPr>
                        <a:t>Negative </a:t>
                      </a:r>
                      <a:r>
                        <a:rPr kumimoji="0" lang="en-US" sz="1600" b="0" i="0" u="none" strike="noStrike" cap="none" normalizeH="0" baseline="0" dirty="0">
                          <a:ln>
                            <a:noFill/>
                          </a:ln>
                          <a:solidFill>
                            <a:schemeClr val="tx1"/>
                          </a:solidFill>
                          <a:effectLst/>
                          <a:latin typeface="Century Gothic" pitchFamily="34" charset="0"/>
                          <a:cs typeface="Arial" charset="0"/>
                        </a:rPr>
                        <a:t>opinion</a:t>
                      </a:r>
                      <a:endParaRPr kumimoji="0" lang="en-US" sz="1600" b="0" i="0" u="none" strike="noStrike" cap="none" normalizeH="0" baseline="0" dirty="0">
                        <a:ln>
                          <a:noFill/>
                        </a:ln>
                        <a:solidFill>
                          <a:schemeClr val="tx1"/>
                        </a:solidFill>
                        <a:effectLst/>
                        <a:latin typeface="Century Gothic"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extLst>
                  <a:ext uri="{0D108BD9-81ED-4DB2-BD59-A6C34878D82A}">
                    <a16:rowId xmlns="" xmlns:a16="http://schemas.microsoft.com/office/drawing/2014/main" val="10003"/>
                  </a:ext>
                </a:extLst>
              </a:tr>
              <a:tr h="45720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a:ln>
                            <a:noFill/>
                          </a:ln>
                          <a:solidFill>
                            <a:schemeClr val="tx1"/>
                          </a:solidFill>
                          <a:effectLst/>
                          <a:latin typeface="Century Gothic" pitchFamily="34" charset="0"/>
                          <a:cs typeface="Arial" charset="0"/>
                        </a:rPr>
                        <a:t>Financially Unqualified Audit Opinion with other matters</a:t>
                      </a:r>
                      <a:endParaRPr kumimoji="0" lang="en-GB" sz="1600" b="0" i="0" u="none" strike="noStrike" cap="none" normalizeH="0" baseline="0" dirty="0">
                        <a:ln>
                          <a:noFill/>
                        </a:ln>
                        <a:solidFill>
                          <a:schemeClr val="tx1"/>
                        </a:solidFill>
                        <a:effectLst/>
                        <a:latin typeface="Century Gothic" pitchFamily="34" charset="0"/>
                        <a:cs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lang="en-ZA" sz="1600" dirty="0">
                          <a:solidFill>
                            <a:schemeClr val="tx1"/>
                          </a:solidFill>
                          <a:effectLst/>
                        </a:rPr>
                        <a:t>Financial records and statements are fairly and appropriately presented.  </a:t>
                      </a:r>
                    </a:p>
                    <a:p>
                      <a:pPr marL="0" marR="0" lvl="0" indent="0" algn="just" defTabSz="914400" rtl="0" eaLnBrk="1" fontAlgn="base" latinLnBrk="0" hangingPunct="1">
                        <a:lnSpc>
                          <a:spcPct val="100000"/>
                        </a:lnSpc>
                        <a:spcBef>
                          <a:spcPts val="600"/>
                        </a:spcBef>
                        <a:spcAft>
                          <a:spcPts val="600"/>
                        </a:spcAft>
                        <a:buClrTx/>
                        <a:buSzTx/>
                        <a:buFontTx/>
                        <a:buNone/>
                        <a:tabLst/>
                      </a:pPr>
                      <a:r>
                        <a:rPr lang="en-ZA" sz="1600" dirty="0">
                          <a:solidFill>
                            <a:schemeClr val="tx1"/>
                          </a:solidFill>
                          <a:effectLst/>
                        </a:rPr>
                        <a:t>There are however other</a:t>
                      </a:r>
                      <a:r>
                        <a:rPr lang="en-ZA" sz="1600" baseline="0" dirty="0">
                          <a:solidFill>
                            <a:schemeClr val="tx1"/>
                          </a:solidFill>
                          <a:effectLst/>
                        </a:rPr>
                        <a:t> important matters reported.</a:t>
                      </a:r>
                      <a:endParaRPr kumimoji="0" lang="en-US" sz="1600" b="0" i="0" u="none" strike="noStrike" cap="none" normalizeH="0" baseline="0" dirty="0">
                        <a:ln>
                          <a:noFill/>
                        </a:ln>
                        <a:solidFill>
                          <a:schemeClr val="tx1"/>
                        </a:solidFill>
                        <a:effectLst/>
                        <a:latin typeface="Century Gothic"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extLst>
                  <a:ext uri="{0D108BD9-81ED-4DB2-BD59-A6C34878D82A}">
                    <a16:rowId xmlns="" xmlns:a16="http://schemas.microsoft.com/office/drawing/2014/main" val="10004"/>
                  </a:ext>
                </a:extLst>
              </a:tr>
              <a:tr h="85248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a:ln>
                            <a:noFill/>
                          </a:ln>
                          <a:solidFill>
                            <a:schemeClr val="tx1"/>
                          </a:solidFill>
                          <a:effectLst/>
                          <a:latin typeface="Century Gothic" pitchFamily="34" charset="0"/>
                          <a:cs typeface="Arial" charset="0"/>
                        </a:rPr>
                        <a:t>Financially Unqualified Audit Opinion with no other matters (Clean Audit)</a:t>
                      </a:r>
                      <a:endParaRPr kumimoji="0" lang="en-GB" sz="1600" b="0" i="0" u="none" strike="noStrike" cap="none" normalizeH="0" baseline="0" dirty="0">
                        <a:ln>
                          <a:noFill/>
                        </a:ln>
                        <a:solidFill>
                          <a:schemeClr val="tx1"/>
                        </a:solidFill>
                        <a:effectLst/>
                        <a:latin typeface="Century Gothic" pitchFamily="34" charset="0"/>
                        <a:cs typeface="Arial"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lang="en-ZA" sz="1600" dirty="0">
                          <a:solidFill>
                            <a:schemeClr val="tx1"/>
                          </a:solidFill>
                          <a:effectLst/>
                        </a:rPr>
                        <a:t>Financial records and statements are fairly and appropriately presented. </a:t>
                      </a: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a:ln>
                            <a:noFill/>
                          </a:ln>
                          <a:solidFill>
                            <a:schemeClr val="tx1"/>
                          </a:solidFill>
                          <a:effectLst/>
                          <a:latin typeface="Century Gothic" pitchFamily="34" charset="0"/>
                        </a:rPr>
                        <a:t>No other important matters noted.</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3F2F1"/>
                    </a:solidFill>
                  </a:tcPr>
                </a:tc>
                <a:extLst>
                  <a:ext uri="{0D108BD9-81ED-4DB2-BD59-A6C34878D82A}">
                    <a16:rowId xmlns="" xmlns:a16="http://schemas.microsoft.com/office/drawing/2014/main" val="10005"/>
                  </a:ext>
                </a:extLst>
              </a:tr>
            </a:tbl>
          </a:graphicData>
        </a:graphic>
      </p:graphicFrame>
      <p:sp>
        <p:nvSpPr>
          <p:cNvPr id="5" name="Footer Placeholder 4"/>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6" name="Slide Number Placeholder 5"/>
          <p:cNvSpPr>
            <a:spLocks noGrp="1"/>
          </p:cNvSpPr>
          <p:nvPr>
            <p:ph type="sldNum" sz="quarter" idx="4"/>
          </p:nvPr>
        </p:nvSpPr>
        <p:spPr/>
        <p:txBody>
          <a:bodyPr/>
          <a:lstStyle/>
          <a:p>
            <a:fld id="{8406839F-D7A4-4E5D-B93D-768AD4D1DB36}" type="slidenum">
              <a:rPr lang="en-ZA" smtClean="0">
                <a:solidFill>
                  <a:srgbClr val="003399"/>
                </a:solidFill>
              </a:rPr>
              <a:pPr/>
              <a:t>47</a:t>
            </a:fld>
            <a:endParaRPr lang="en-ZA" dirty="0">
              <a:solidFill>
                <a:srgbClr val="003399"/>
              </a:solidFill>
            </a:endParaRPr>
          </a:p>
        </p:txBody>
      </p:sp>
    </p:spTree>
    <p:extLst>
      <p:ext uri="{BB962C8B-B14F-4D97-AF65-F5344CB8AC3E}">
        <p14:creationId xmlns:p14="http://schemas.microsoft.com/office/powerpoint/2010/main" xmlns="" val="2837816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50297"/>
          </a:xfrm>
        </p:spPr>
        <p:txBody>
          <a:bodyPr/>
          <a:lstStyle/>
          <a:p>
            <a:r>
              <a:rPr lang="en-US" dirty="0">
                <a:solidFill>
                  <a:srgbClr val="003399"/>
                </a:solidFill>
              </a:rPr>
              <a:t>Part E:  </a:t>
            </a:r>
            <a:r>
              <a:rPr lang="en-US" dirty="0"/>
              <a:t>Annual Financial Statements (1)</a:t>
            </a:r>
          </a:p>
        </p:txBody>
      </p:sp>
      <p:sp>
        <p:nvSpPr>
          <p:cNvPr id="3" name="Subtitle 2"/>
          <p:cNvSpPr>
            <a:spLocks noGrp="1"/>
          </p:cNvSpPr>
          <p:nvPr>
            <p:ph type="body" sz="quarter" idx="10"/>
          </p:nvPr>
        </p:nvSpPr>
        <p:spPr>
          <a:xfrm>
            <a:off x="295275" y="1101752"/>
            <a:ext cx="8597205" cy="4896073"/>
          </a:xfrm>
        </p:spPr>
        <p:txBody>
          <a:bodyPr>
            <a:noAutofit/>
          </a:bodyPr>
          <a:lstStyle/>
          <a:p>
            <a:pPr lvl="1">
              <a:lnSpc>
                <a:spcPct val="120000"/>
              </a:lnSpc>
              <a:spcBef>
                <a:spcPts val="1200"/>
              </a:spcBef>
            </a:pPr>
            <a:r>
              <a:rPr lang="en-US" sz="1400" b="1" dirty="0"/>
              <a:t>Formats</a:t>
            </a:r>
            <a:r>
              <a:rPr lang="en-US" sz="1400" dirty="0"/>
              <a:t> are prescribed by National Treasury to ensure consistency</a:t>
            </a:r>
          </a:p>
          <a:p>
            <a:pPr lvl="1">
              <a:lnSpc>
                <a:spcPct val="120000"/>
              </a:lnSpc>
              <a:spcBef>
                <a:spcPts val="1200"/>
              </a:spcBef>
            </a:pPr>
            <a:r>
              <a:rPr lang="en-US" sz="1400" b="1" dirty="0"/>
              <a:t>Modified Cash Standard </a:t>
            </a:r>
            <a:r>
              <a:rPr lang="en-US" sz="1400" dirty="0"/>
              <a:t>–</a:t>
            </a:r>
            <a:r>
              <a:rPr lang="en-US" sz="1400" b="1" dirty="0"/>
              <a:t> </a:t>
            </a:r>
            <a:r>
              <a:rPr lang="en-US" sz="1400" dirty="0" smtClean="0"/>
              <a:t>Reporting </a:t>
            </a:r>
            <a:r>
              <a:rPr lang="en-US" sz="1400" dirty="0"/>
              <a:t>framework for departments </a:t>
            </a:r>
            <a:r>
              <a:rPr lang="en-US" sz="1400" dirty="0" smtClean="0"/>
              <a:t>issued by NT (since 2014/15</a:t>
            </a:r>
            <a:r>
              <a:rPr lang="en-US" sz="1400" dirty="0"/>
              <a:t>, with further guidance in the Accounting Manual for </a:t>
            </a:r>
            <a:r>
              <a:rPr lang="en-US" sz="1400" dirty="0" smtClean="0"/>
              <a:t>Departments)</a:t>
            </a:r>
            <a:endParaRPr lang="en-US" sz="1400" dirty="0"/>
          </a:p>
          <a:p>
            <a:pPr lvl="1">
              <a:lnSpc>
                <a:spcPct val="120000"/>
              </a:lnSpc>
              <a:spcBef>
                <a:spcPts val="1200"/>
              </a:spcBef>
            </a:pPr>
            <a:r>
              <a:rPr lang="en-US" sz="1400" b="1" dirty="0"/>
              <a:t>Appropriation Statement and Notes </a:t>
            </a:r>
            <a:r>
              <a:rPr lang="en-US" sz="1400" dirty="0"/>
              <a:t>– Budget vs Expenditure: - Reasons, causes, non-delivery of services related to over or under spending as explained in the appropriation notes?</a:t>
            </a:r>
          </a:p>
          <a:p>
            <a:pPr lvl="1">
              <a:lnSpc>
                <a:spcPct val="120000"/>
              </a:lnSpc>
              <a:spcBef>
                <a:spcPts val="1200"/>
              </a:spcBef>
            </a:pPr>
            <a:r>
              <a:rPr lang="en-ZA" sz="1400" b="1" dirty="0"/>
              <a:t>Statement of Financial Performance </a:t>
            </a:r>
            <a:r>
              <a:rPr lang="en-ZA" sz="1400" dirty="0"/>
              <a:t>- NT norm that under-expenditure may not be more than 2% of total expenditure budget (entities excluded – on accrual basis – surplus not cash)</a:t>
            </a:r>
          </a:p>
          <a:p>
            <a:pPr lvl="1">
              <a:lnSpc>
                <a:spcPct val="120000"/>
              </a:lnSpc>
              <a:spcBef>
                <a:spcPts val="1200"/>
              </a:spcBef>
            </a:pPr>
            <a:r>
              <a:rPr lang="en-ZA" sz="1400" dirty="0"/>
              <a:t>Year-on-year revenue and expenditure trends – also refer to notes</a:t>
            </a:r>
          </a:p>
          <a:p>
            <a:pPr lvl="1">
              <a:lnSpc>
                <a:spcPct val="120000"/>
              </a:lnSpc>
              <a:spcBef>
                <a:spcPts val="1200"/>
              </a:spcBef>
            </a:pPr>
            <a:r>
              <a:rPr lang="en-US" sz="1400" dirty="0"/>
              <a:t>Losses, debts and theft written off – also refer to notes</a:t>
            </a:r>
            <a:endParaRPr lang="en-ZA" sz="1400" dirty="0"/>
          </a:p>
          <a:p>
            <a:pPr lvl="1">
              <a:lnSpc>
                <a:spcPct val="120000"/>
              </a:lnSpc>
              <a:spcBef>
                <a:spcPts val="1200"/>
              </a:spcBef>
            </a:pPr>
            <a:r>
              <a:rPr lang="en-US" sz="1400" b="1" dirty="0"/>
              <a:t>Statement of Financial Position </a:t>
            </a:r>
            <a:r>
              <a:rPr lang="en-US" sz="1400" dirty="0"/>
              <a:t>- What are the reasons for large balances in Receivables? Ageing of these. What is being done to collect the debts owing to the department?</a:t>
            </a:r>
          </a:p>
          <a:p>
            <a:pPr lvl="1">
              <a:lnSpc>
                <a:spcPct val="120000"/>
              </a:lnSpc>
              <a:spcBef>
                <a:spcPts val="1200"/>
              </a:spcBef>
            </a:pPr>
            <a:r>
              <a:rPr lang="en-US" sz="1400" b="1" dirty="0" smtClean="0"/>
              <a:t>Secondary information : Disclosure Notes supplementary information</a:t>
            </a:r>
            <a:r>
              <a:rPr lang="en-US" sz="1400" dirty="0" smtClean="0"/>
              <a:t>- </a:t>
            </a:r>
            <a:r>
              <a:rPr lang="en-US" sz="1400" dirty="0"/>
              <a:t>provide further information on amounts </a:t>
            </a:r>
            <a:r>
              <a:rPr lang="en-US" sz="1400" dirty="0" smtClean="0"/>
              <a:t>on the face </a:t>
            </a:r>
            <a:r>
              <a:rPr lang="en-US" sz="1400" dirty="0"/>
              <a:t>of annual financial statements</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48</a:t>
            </a:fld>
            <a:endParaRPr lang="en-ZA" dirty="0">
              <a:solidFill>
                <a:srgbClr val="003399"/>
              </a:solidFill>
            </a:endParaRPr>
          </a:p>
        </p:txBody>
      </p:sp>
    </p:spTree>
    <p:extLst>
      <p:ext uri="{BB962C8B-B14F-4D97-AF65-F5344CB8AC3E}">
        <p14:creationId xmlns:p14="http://schemas.microsoft.com/office/powerpoint/2010/main" xmlns="" val="3353127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85923"/>
          </a:xfrm>
        </p:spPr>
        <p:txBody>
          <a:bodyPr/>
          <a:lstStyle/>
          <a:p>
            <a:r>
              <a:rPr lang="en-US" dirty="0">
                <a:solidFill>
                  <a:srgbClr val="003399"/>
                </a:solidFill>
              </a:rPr>
              <a:t>Part E:  </a:t>
            </a:r>
            <a:r>
              <a:rPr lang="en-US" dirty="0"/>
              <a:t>Annual Financial Statements (2)</a:t>
            </a:r>
          </a:p>
        </p:txBody>
      </p:sp>
      <p:sp>
        <p:nvSpPr>
          <p:cNvPr id="3" name="Subtitle 2"/>
          <p:cNvSpPr>
            <a:spLocks noGrp="1"/>
          </p:cNvSpPr>
          <p:nvPr>
            <p:ph type="body" sz="quarter" idx="10"/>
          </p:nvPr>
        </p:nvSpPr>
        <p:spPr>
          <a:xfrm>
            <a:off x="354650" y="1125502"/>
            <a:ext cx="8597205" cy="4896073"/>
          </a:xfrm>
        </p:spPr>
        <p:txBody>
          <a:bodyPr/>
          <a:lstStyle/>
          <a:p>
            <a:pPr lvl="1">
              <a:lnSpc>
                <a:spcPct val="120000"/>
              </a:lnSpc>
              <a:spcBef>
                <a:spcPts val="1200"/>
              </a:spcBef>
              <a:defRPr/>
            </a:pPr>
            <a:r>
              <a:rPr lang="en-US" b="1" dirty="0"/>
              <a:t>Secondary information (disclosure notes) </a:t>
            </a:r>
            <a:r>
              <a:rPr lang="en-US" dirty="0"/>
              <a:t>- provide information on amounts not recognised in the annual financial statements – disclosed to enhance the usefulness of annual financial statements</a:t>
            </a:r>
          </a:p>
          <a:p>
            <a:pPr lvl="1">
              <a:lnSpc>
                <a:spcPct val="120000"/>
              </a:lnSpc>
              <a:spcBef>
                <a:spcPts val="1200"/>
              </a:spcBef>
              <a:defRPr/>
            </a:pPr>
            <a:r>
              <a:rPr lang="en-US" dirty="0"/>
              <a:t>Scrutinise contingent liabilities, commitments, accruals, provisions, irregular expenditure, key management personnel, related party disclosures and asset management (tangible and intangible assets) Fruitless and wasteful expenditure</a:t>
            </a:r>
          </a:p>
          <a:p>
            <a:pPr lvl="1">
              <a:lnSpc>
                <a:spcPct val="120000"/>
              </a:lnSpc>
              <a:spcBef>
                <a:spcPts val="1200"/>
              </a:spcBef>
              <a:defRPr/>
            </a:pPr>
            <a:r>
              <a:rPr lang="en-US" dirty="0"/>
              <a:t>Accruals - especially those that are 30+ days - Look at the increase from year to year. Compare the accruals with the surplus (departments only)</a:t>
            </a:r>
          </a:p>
          <a:p>
            <a:pPr lvl="1">
              <a:lnSpc>
                <a:spcPct val="120000"/>
              </a:lnSpc>
              <a:spcBef>
                <a:spcPts val="1200"/>
              </a:spcBef>
              <a:defRPr/>
            </a:pPr>
            <a:r>
              <a:rPr lang="en-US" dirty="0"/>
              <a:t>To what extent do commitments bind the budget of the department in terms of future expenditure?</a:t>
            </a:r>
          </a:p>
          <a:p>
            <a:pPr lvl="1">
              <a:lnSpc>
                <a:spcPct val="120000"/>
              </a:lnSpc>
              <a:spcBef>
                <a:spcPts val="1200"/>
              </a:spcBef>
              <a:defRPr/>
            </a:pPr>
            <a:r>
              <a:rPr lang="en-US" dirty="0"/>
              <a:t>Irregular expenditure = expenditure that is not made in terms of legislation, such as non-compliance to SCM prescripts, etc. – points towards inadequate internal controls</a:t>
            </a:r>
          </a:p>
          <a:p>
            <a:pPr marL="355600" indent="-355600"/>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49</a:t>
            </a:fld>
            <a:endParaRPr lang="en-ZA" dirty="0">
              <a:solidFill>
                <a:srgbClr val="003399"/>
              </a:solidFill>
            </a:endParaRPr>
          </a:p>
        </p:txBody>
      </p:sp>
    </p:spTree>
    <p:extLst>
      <p:ext uri="{BB962C8B-B14F-4D97-AF65-F5344CB8AC3E}">
        <p14:creationId xmlns:p14="http://schemas.microsoft.com/office/powerpoint/2010/main" xmlns="" val="268540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a:t>Guide to the Role of Standing Committees</a:t>
            </a:r>
          </a:p>
        </p:txBody>
      </p:sp>
      <p:sp>
        <p:nvSpPr>
          <p:cNvPr id="3" name="Rectangle 2"/>
          <p:cNvSpPr/>
          <p:nvPr/>
        </p:nvSpPr>
        <p:spPr>
          <a:xfrm>
            <a:off x="336219" y="1150305"/>
            <a:ext cx="8646844" cy="5690789"/>
          </a:xfrm>
          <a:prstGeom prst="rect">
            <a:avLst/>
          </a:prstGeom>
        </p:spPr>
        <p:txBody>
          <a:bodyPr wrap="square">
            <a:spAutoFit/>
          </a:bodyPr>
          <a:lstStyle/>
          <a:p>
            <a:pPr defTabSz="914400">
              <a:lnSpc>
                <a:spcPct val="120000"/>
              </a:lnSpc>
              <a:spcBef>
                <a:spcPts val="1800"/>
              </a:spcBef>
            </a:pPr>
            <a:r>
              <a:rPr lang="en-ZA" sz="1600" b="1" dirty="0">
                <a:latin typeface="Century Gothic" pitchFamily="34" charset="0"/>
              </a:rPr>
              <a:t>Evaluation of the performance </a:t>
            </a:r>
            <a:r>
              <a:rPr lang="en-ZA" sz="1600" b="1" dirty="0" smtClean="0">
                <a:latin typeface="Century Gothic" pitchFamily="34" charset="0"/>
              </a:rPr>
              <a:t>of a department /public entity in </a:t>
            </a:r>
            <a:r>
              <a:rPr lang="en-ZA" sz="1600" b="1" dirty="0">
                <a:latin typeface="Century Gothic" pitchFamily="34" charset="0"/>
              </a:rPr>
              <a:t>terms of:</a:t>
            </a:r>
          </a:p>
          <a:p>
            <a:pPr marL="180000" lvl="1" indent="-180000" defTabSz="914400" fontAlgn="base">
              <a:lnSpc>
                <a:spcPct val="120000"/>
              </a:lnSpc>
              <a:spcBef>
                <a:spcPts val="1800"/>
              </a:spcBef>
              <a:buClr>
                <a:srgbClr val="002060"/>
              </a:buClr>
              <a:buBlip>
                <a:blip r:embed="rId2"/>
              </a:buBlip>
              <a:defRPr/>
            </a:pPr>
            <a:r>
              <a:rPr lang="en-GB" sz="1600" dirty="0">
                <a:latin typeface="Century Gothic" pitchFamily="34" charset="0"/>
              </a:rPr>
              <a:t> </a:t>
            </a:r>
            <a:r>
              <a:rPr lang="en-GB" sz="1600" b="1" dirty="0" smtClean="0">
                <a:solidFill>
                  <a:srgbClr val="FF0000"/>
                </a:solidFill>
                <a:latin typeface="Century Gothic" pitchFamily="34" charset="0"/>
              </a:rPr>
              <a:t>Assessing the level of service delivery </a:t>
            </a:r>
            <a:r>
              <a:rPr lang="en-GB" sz="1600" dirty="0" smtClean="0">
                <a:latin typeface="Century Gothic" pitchFamily="34" charset="0"/>
              </a:rPr>
              <a:t>against </a:t>
            </a:r>
            <a:r>
              <a:rPr lang="en-GB" sz="1600" dirty="0">
                <a:latin typeface="Century Gothic" pitchFamily="34" charset="0"/>
              </a:rPr>
              <a:t>the APP deliverables, including the extent of actual service delivery</a:t>
            </a:r>
          </a:p>
          <a:p>
            <a:pPr marL="180000" lvl="1" indent="-180000" defTabSz="914400" fontAlgn="base">
              <a:lnSpc>
                <a:spcPct val="120000"/>
              </a:lnSpc>
              <a:spcBef>
                <a:spcPts val="1200"/>
              </a:spcBef>
              <a:buClr>
                <a:srgbClr val="002060"/>
              </a:buClr>
              <a:buBlip>
                <a:blip r:embed="rId2"/>
              </a:buBlip>
              <a:defRPr/>
            </a:pPr>
            <a:endParaRPr lang="en-ZA" sz="1600" dirty="0" smtClean="0">
              <a:latin typeface="Century Gothic" pitchFamily="34" charset="0"/>
            </a:endParaRPr>
          </a:p>
          <a:p>
            <a:pPr marL="180000" lvl="1" indent="-180000" defTabSz="914400" fontAlgn="base">
              <a:lnSpc>
                <a:spcPct val="120000"/>
              </a:lnSpc>
              <a:spcBef>
                <a:spcPts val="1200"/>
              </a:spcBef>
              <a:buClr>
                <a:srgbClr val="002060"/>
              </a:buClr>
              <a:buBlip>
                <a:blip r:embed="rId2"/>
              </a:buBlip>
              <a:defRPr/>
            </a:pPr>
            <a:r>
              <a:rPr lang="en-ZA" sz="1600" b="1" dirty="0" smtClean="0">
                <a:solidFill>
                  <a:srgbClr val="FF0000"/>
                </a:solidFill>
                <a:latin typeface="Century Gothic" pitchFamily="34" charset="0"/>
              </a:rPr>
              <a:t>Assessing</a:t>
            </a:r>
            <a:r>
              <a:rPr lang="en-ZA" sz="1600" dirty="0" smtClean="0">
                <a:latin typeface="Century Gothic" pitchFamily="34" charset="0"/>
              </a:rPr>
              <a:t> </a:t>
            </a:r>
            <a:r>
              <a:rPr lang="en-ZA" sz="1600" dirty="0">
                <a:latin typeface="Century Gothic" pitchFamily="34" charset="0"/>
              </a:rPr>
              <a:t>whether the performance information clearly show the department’s achievements against performance targets as identified in the Strategic Plans, Annual Performance Plans, budget documents and other long term plans</a:t>
            </a:r>
          </a:p>
          <a:p>
            <a:pPr marL="180000" lvl="1" indent="-180000" defTabSz="914400" fontAlgn="base">
              <a:lnSpc>
                <a:spcPct val="120000"/>
              </a:lnSpc>
              <a:spcBef>
                <a:spcPts val="1200"/>
              </a:spcBef>
              <a:buClr>
                <a:srgbClr val="002060"/>
              </a:buClr>
              <a:buBlip>
                <a:blip r:embed="rId2"/>
              </a:buBlip>
              <a:defRPr/>
            </a:pPr>
            <a:endParaRPr lang="en-GB" sz="1600" b="1" u="sng" dirty="0" smtClean="0">
              <a:latin typeface="Century Gothic" pitchFamily="34" charset="0"/>
            </a:endParaRPr>
          </a:p>
          <a:p>
            <a:pPr marL="180000" lvl="1" indent="-180000" defTabSz="914400" fontAlgn="base">
              <a:lnSpc>
                <a:spcPct val="120000"/>
              </a:lnSpc>
              <a:spcBef>
                <a:spcPts val="1200"/>
              </a:spcBef>
              <a:buClr>
                <a:srgbClr val="002060"/>
              </a:buClr>
              <a:buBlip>
                <a:blip r:embed="rId2"/>
              </a:buBlip>
              <a:defRPr/>
            </a:pPr>
            <a:r>
              <a:rPr lang="en-GB" sz="1600" b="1" dirty="0" smtClean="0">
                <a:solidFill>
                  <a:srgbClr val="FF0000"/>
                </a:solidFill>
                <a:latin typeface="Century Gothic" pitchFamily="34" charset="0"/>
              </a:rPr>
              <a:t>Understanding</a:t>
            </a:r>
            <a:r>
              <a:rPr lang="en-GB" sz="1600" dirty="0" smtClean="0">
                <a:solidFill>
                  <a:srgbClr val="FF0000"/>
                </a:solidFill>
                <a:latin typeface="Century Gothic" pitchFamily="34" charset="0"/>
              </a:rPr>
              <a:t> </a:t>
            </a:r>
            <a:r>
              <a:rPr lang="en-GB" sz="1600" dirty="0">
                <a:latin typeface="Century Gothic" pitchFamily="34" charset="0"/>
              </a:rPr>
              <a:t>reasons for </a:t>
            </a:r>
            <a:r>
              <a:rPr lang="en-GB" sz="1600" b="1" dirty="0">
                <a:solidFill>
                  <a:srgbClr val="FF0000"/>
                </a:solidFill>
                <a:latin typeface="Century Gothic" pitchFamily="34" charset="0"/>
              </a:rPr>
              <a:t>deviations </a:t>
            </a:r>
            <a:r>
              <a:rPr lang="en-GB" sz="1600" dirty="0">
                <a:latin typeface="Century Gothic" pitchFamily="34" charset="0"/>
              </a:rPr>
              <a:t>from </a:t>
            </a:r>
            <a:r>
              <a:rPr lang="en-GB" sz="1600" dirty="0" smtClean="0">
                <a:latin typeface="Century Gothic" pitchFamily="34" charset="0"/>
              </a:rPr>
              <a:t>targets</a:t>
            </a:r>
          </a:p>
          <a:p>
            <a:pPr marL="0" lvl="1" defTabSz="914400" fontAlgn="base">
              <a:lnSpc>
                <a:spcPct val="120000"/>
              </a:lnSpc>
              <a:spcBef>
                <a:spcPts val="1200"/>
              </a:spcBef>
              <a:buClr>
                <a:srgbClr val="002060"/>
              </a:buClr>
              <a:defRPr/>
            </a:pPr>
            <a:endParaRPr lang="en-GB" sz="1600" dirty="0">
              <a:latin typeface="Century Gothic" pitchFamily="34" charset="0"/>
            </a:endParaRPr>
          </a:p>
          <a:p>
            <a:pPr marL="180000" lvl="1" indent="-180000" defTabSz="914400" fontAlgn="base">
              <a:lnSpc>
                <a:spcPct val="120000"/>
              </a:lnSpc>
              <a:spcBef>
                <a:spcPts val="1200"/>
              </a:spcBef>
              <a:buClr>
                <a:srgbClr val="002060"/>
              </a:buClr>
              <a:buBlip>
                <a:blip r:embed="rId2"/>
              </a:buBlip>
              <a:defRPr/>
            </a:pPr>
            <a:r>
              <a:rPr lang="en-GB" sz="1600" dirty="0" smtClean="0">
                <a:latin typeface="Century Gothic" pitchFamily="34" charset="0"/>
              </a:rPr>
              <a:t>By </a:t>
            </a:r>
            <a:r>
              <a:rPr lang="en-GB" sz="1600" b="1" dirty="0" smtClean="0">
                <a:solidFill>
                  <a:srgbClr val="FF0000"/>
                </a:solidFill>
                <a:latin typeface="Century Gothic" pitchFamily="34" charset="0"/>
              </a:rPr>
              <a:t>Reporting</a:t>
            </a:r>
            <a:r>
              <a:rPr lang="en-GB" sz="1600" b="1" dirty="0" smtClean="0">
                <a:latin typeface="Century Gothic" pitchFamily="34" charset="0"/>
              </a:rPr>
              <a:t> </a:t>
            </a:r>
            <a:r>
              <a:rPr lang="en-GB" sz="1600" dirty="0" smtClean="0">
                <a:latin typeface="Century Gothic" pitchFamily="34" charset="0"/>
              </a:rPr>
              <a:t>transparently, the </a:t>
            </a:r>
            <a:r>
              <a:rPr lang="en-GB" sz="1600" b="1" dirty="0" smtClean="0">
                <a:solidFill>
                  <a:srgbClr val="FF0000"/>
                </a:solidFill>
                <a:latin typeface="Century Gothic" pitchFamily="34" charset="0"/>
              </a:rPr>
              <a:t>oversight</a:t>
            </a:r>
            <a:r>
              <a:rPr lang="en-GB" sz="1600" b="1" dirty="0" smtClean="0">
                <a:latin typeface="Century Gothic" pitchFamily="34" charset="0"/>
              </a:rPr>
              <a:t> </a:t>
            </a:r>
            <a:r>
              <a:rPr lang="en-GB" sz="1600" dirty="0" smtClean="0">
                <a:latin typeface="Century Gothic" pitchFamily="34" charset="0"/>
              </a:rPr>
              <a:t>body is able to hold the institutions </a:t>
            </a:r>
            <a:r>
              <a:rPr lang="en-GB" sz="1600" b="1" dirty="0" smtClean="0">
                <a:solidFill>
                  <a:srgbClr val="FF0000"/>
                </a:solidFill>
                <a:latin typeface="Century Gothic" pitchFamily="34" charset="0"/>
              </a:rPr>
              <a:t>accountable</a:t>
            </a:r>
            <a:r>
              <a:rPr lang="en-GB" sz="1600" dirty="0" smtClean="0">
                <a:latin typeface="Century Gothic" pitchFamily="34" charset="0"/>
              </a:rPr>
              <a:t>. </a:t>
            </a:r>
          </a:p>
          <a:p>
            <a:pPr marL="180000" lvl="1" indent="-180000" defTabSz="914400" fontAlgn="base">
              <a:lnSpc>
                <a:spcPct val="120000"/>
              </a:lnSpc>
              <a:spcBef>
                <a:spcPts val="1200"/>
              </a:spcBef>
              <a:buClr>
                <a:srgbClr val="002060"/>
              </a:buClr>
              <a:buBlip>
                <a:blip r:embed="rId2"/>
              </a:buBlip>
              <a:defRPr/>
            </a:pPr>
            <a:endParaRPr lang="en-GB" sz="1600" dirty="0">
              <a:latin typeface="Century Gothic" pitchFamily="34" charset="0"/>
            </a:endParaRPr>
          </a:p>
          <a:p>
            <a:pPr marL="180000" lvl="1" indent="-180000" defTabSz="914400" fontAlgn="base">
              <a:lnSpc>
                <a:spcPct val="120000"/>
              </a:lnSpc>
              <a:spcBef>
                <a:spcPts val="1200"/>
              </a:spcBef>
              <a:buClr>
                <a:srgbClr val="002060"/>
              </a:buClr>
              <a:buBlip>
                <a:blip r:embed="rId2"/>
              </a:buBlip>
              <a:defRPr/>
            </a:pPr>
            <a:endParaRPr lang="en-GB" sz="1600" dirty="0">
              <a:latin typeface="Century Gothic" pitchFamily="34" charset="0"/>
            </a:endParaRP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Tree>
    <p:extLst>
      <p:ext uri="{BB962C8B-B14F-4D97-AF65-F5344CB8AC3E}">
        <p14:creationId xmlns:p14="http://schemas.microsoft.com/office/powerpoint/2010/main" xmlns="" val="944626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Differences between the Annual Report Guides for </a:t>
            </a:r>
            <a:br>
              <a:rPr lang="en-ZA" dirty="0"/>
            </a:br>
            <a:r>
              <a:rPr lang="en-ZA" dirty="0"/>
              <a:t>Provincial Departments and Schedule 3A/3C Public Entities</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50</a:t>
            </a:fld>
            <a:endParaRPr lang="en-ZA" dirty="0">
              <a:solidFill>
                <a:srgbClr val="003399"/>
              </a:solidFill>
            </a:endParaRPr>
          </a:p>
        </p:txBody>
      </p:sp>
      <p:sp>
        <p:nvSpPr>
          <p:cNvPr id="4" name="Footer Placeholder 3"/>
          <p:cNvSpPr>
            <a:spLocks noGrp="1"/>
          </p:cNvSpPr>
          <p:nvPr>
            <p:ph type="ftr" sz="quarter" idx="3"/>
          </p:nvPr>
        </p:nvSpPr>
        <p:spPr>
          <a:xfrm>
            <a:off x="4043080" y="6467268"/>
            <a:ext cx="4138573" cy="230832"/>
          </a:xfrm>
        </p:spPr>
        <p:txBody>
          <a:bodyPr/>
          <a:lstStyle/>
          <a:p>
            <a:r>
              <a:rPr lang="en-ZA" dirty="0">
                <a:solidFill>
                  <a:srgbClr val="998F86"/>
                </a:solidFill>
              </a:rPr>
              <a:t>Annual Report Process and Guidelines</a:t>
            </a:r>
            <a:endParaRPr lang="en-GB" dirty="0">
              <a:solidFill>
                <a:srgbClr val="998F86"/>
              </a:solidFill>
            </a:endParaRPr>
          </a:p>
        </p:txBody>
      </p:sp>
      <p:sp>
        <p:nvSpPr>
          <p:cNvPr id="5" name="Text Placeholder 4"/>
          <p:cNvSpPr>
            <a:spLocks noGrp="1"/>
          </p:cNvSpPr>
          <p:nvPr>
            <p:ph type="body" sz="quarter" idx="10"/>
          </p:nvPr>
        </p:nvSpPr>
        <p:spPr>
          <a:xfrm>
            <a:off x="295275" y="991275"/>
            <a:ext cx="8597205" cy="5142825"/>
          </a:xfrm>
        </p:spPr>
        <p:txBody>
          <a:bodyPr>
            <a:normAutofit fontScale="77500" lnSpcReduction="20000"/>
          </a:bodyPr>
          <a:lstStyle/>
          <a:p>
            <a:pPr lvl="1"/>
            <a:r>
              <a:rPr lang="en-ZA" b="1" dirty="0"/>
              <a:t>Part A: General Information</a:t>
            </a:r>
          </a:p>
          <a:p>
            <a:pPr lvl="2">
              <a:lnSpc>
                <a:spcPct val="120000"/>
              </a:lnSpc>
              <a:spcBef>
                <a:spcPts val="1200"/>
              </a:spcBef>
              <a:defRPr/>
            </a:pPr>
            <a:r>
              <a:rPr lang="en-ZA" dirty="0"/>
              <a:t>Foreword by the Chairman of the Board for the Public Entity (as opposed to Foreword by MEC/ Minister)</a:t>
            </a:r>
          </a:p>
          <a:p>
            <a:pPr lvl="2">
              <a:lnSpc>
                <a:spcPct val="120000"/>
              </a:lnSpc>
              <a:spcBef>
                <a:spcPts val="1200"/>
              </a:spcBef>
              <a:defRPr/>
            </a:pPr>
            <a:r>
              <a:rPr lang="en-ZA" dirty="0"/>
              <a:t>Overview by the Chief Executive Officer for the Public Entity (as opposed to the Accounting Officer)</a:t>
            </a:r>
          </a:p>
          <a:p>
            <a:pPr lvl="2">
              <a:lnSpc>
                <a:spcPct val="120000"/>
              </a:lnSpc>
              <a:spcBef>
                <a:spcPts val="1200"/>
              </a:spcBef>
              <a:defRPr/>
            </a:pPr>
            <a:r>
              <a:rPr lang="en-ZA" dirty="0"/>
              <a:t>The Annual Report Guide for Provincial Departments Guide contains a section for ‘Entities reporting to the MEC/ Minister’ which outlines relevant Public Entity-related information reporting to the Executive Authority (not contained in the Annual Report Guide for Public Entities)</a:t>
            </a:r>
          </a:p>
          <a:p>
            <a:pPr marL="180000" lvl="2" indent="0">
              <a:lnSpc>
                <a:spcPct val="120000"/>
              </a:lnSpc>
              <a:spcBef>
                <a:spcPts val="1200"/>
              </a:spcBef>
              <a:buNone/>
              <a:defRPr/>
            </a:pPr>
            <a:endParaRPr lang="en-ZA" sz="1100" dirty="0"/>
          </a:p>
          <a:p>
            <a:pPr lvl="1"/>
            <a:r>
              <a:rPr lang="en-ZA" b="1" dirty="0"/>
              <a:t>Part B: Performance Information</a:t>
            </a:r>
          </a:p>
          <a:p>
            <a:pPr lvl="2">
              <a:lnSpc>
                <a:spcPct val="130000"/>
              </a:lnSpc>
              <a:spcBef>
                <a:spcPts val="1200"/>
              </a:spcBef>
              <a:defRPr/>
            </a:pPr>
            <a:r>
              <a:rPr lang="en-ZA" dirty="0"/>
              <a:t>Transfer payments section for Provincial Departments as opposed to revenue collection section for Public Entities. </a:t>
            </a:r>
          </a:p>
          <a:p>
            <a:pPr lvl="2">
              <a:lnSpc>
                <a:spcPct val="130000"/>
              </a:lnSpc>
              <a:spcBef>
                <a:spcPts val="1200"/>
              </a:spcBef>
              <a:defRPr/>
            </a:pPr>
            <a:r>
              <a:rPr lang="en-ZA" dirty="0"/>
              <a:t>Conditional Grants and Donor funds only applicable to Provincial Departments.</a:t>
            </a:r>
          </a:p>
          <a:p>
            <a:pPr lvl="2">
              <a:lnSpc>
                <a:spcPct val="130000"/>
              </a:lnSpc>
              <a:spcBef>
                <a:spcPts val="1200"/>
              </a:spcBef>
              <a:defRPr/>
            </a:pPr>
            <a:endParaRPr lang="en-ZA" sz="1100" dirty="0"/>
          </a:p>
          <a:p>
            <a:pPr lvl="1"/>
            <a:r>
              <a:rPr lang="en-ZA" b="1" dirty="0"/>
              <a:t>Part C: Governance</a:t>
            </a:r>
          </a:p>
          <a:p>
            <a:pPr lvl="2">
              <a:lnSpc>
                <a:spcPct val="130000"/>
              </a:lnSpc>
              <a:spcBef>
                <a:spcPts val="1200"/>
              </a:spcBef>
              <a:defRPr/>
            </a:pPr>
            <a:r>
              <a:rPr lang="en-ZA" dirty="0"/>
              <a:t>Commentary by Public Entities on the reports submitted to the Executive Authority (not applicable to Provincial Departments)</a:t>
            </a:r>
          </a:p>
          <a:p>
            <a:pPr lvl="2">
              <a:lnSpc>
                <a:spcPct val="130000"/>
              </a:lnSpc>
              <a:spcBef>
                <a:spcPts val="1200"/>
              </a:spcBef>
              <a:defRPr/>
            </a:pPr>
            <a:endParaRPr lang="en-ZA" sz="1100" dirty="0"/>
          </a:p>
          <a:p>
            <a:pPr lvl="1"/>
            <a:r>
              <a:rPr lang="en-ZA" b="1" dirty="0"/>
              <a:t>Part E: Financial Information</a:t>
            </a:r>
          </a:p>
          <a:p>
            <a:pPr lvl="2">
              <a:lnSpc>
                <a:spcPct val="130000"/>
              </a:lnSpc>
              <a:spcBef>
                <a:spcPts val="1200"/>
              </a:spcBef>
              <a:defRPr/>
            </a:pPr>
            <a:r>
              <a:rPr lang="en-ZA" sz="1500" dirty="0"/>
              <a:t>Departments provide a report by the Auditor General and Public Entities provide a report by the External Auditor</a:t>
            </a:r>
          </a:p>
        </p:txBody>
      </p:sp>
    </p:spTree>
    <p:extLst>
      <p:ext uri="{BB962C8B-B14F-4D97-AF65-F5344CB8AC3E}">
        <p14:creationId xmlns:p14="http://schemas.microsoft.com/office/powerpoint/2010/main" xmlns="" val="3596458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34997" y="2883845"/>
            <a:ext cx="3897243" cy="610189"/>
          </a:xfrm>
        </p:spPr>
        <p:txBody>
          <a:bodyPr/>
          <a:lstStyle/>
          <a:p>
            <a:pPr marL="0" indent="0">
              <a:buNone/>
            </a:pPr>
            <a:endParaRPr lang="en-ZA" dirty="0">
              <a:latin typeface="Century Gothic" panose="020B0502020202020204" pitchFamily="34" charset="0"/>
            </a:endParaRPr>
          </a:p>
          <a:p>
            <a:pPr marL="0" indent="0">
              <a:buNone/>
            </a:pPr>
            <a:endParaRPr lang="en-ZA" dirty="0">
              <a:latin typeface="Century Gothic" panose="020B0502020202020204" pitchFamily="34" charset="0"/>
            </a:endParaRPr>
          </a:p>
        </p:txBody>
      </p:sp>
      <p:sp>
        <p:nvSpPr>
          <p:cNvPr id="4" name="Text Placeholder 3"/>
          <p:cNvSpPr>
            <a:spLocks noGrp="1"/>
          </p:cNvSpPr>
          <p:nvPr>
            <p:ph type="body" sz="quarter" idx="12"/>
          </p:nvPr>
        </p:nvSpPr>
        <p:spPr/>
        <p:txBody>
          <a:bodyPr/>
          <a:lstStyle/>
          <a:p>
            <a:pPr marL="0" indent="0">
              <a:buNone/>
            </a:pPr>
            <a:r>
              <a:rPr lang="en-ZA" dirty="0"/>
              <a:t>+27 (0)21 483 </a:t>
            </a:r>
            <a:r>
              <a:rPr lang="en-ZA" dirty="0" smtClean="0"/>
              <a:t>4550</a:t>
            </a:r>
            <a:endParaRPr lang="en-ZA" dirty="0"/>
          </a:p>
        </p:txBody>
      </p:sp>
      <p:sp>
        <p:nvSpPr>
          <p:cNvPr id="5" name="Text Placeholder 4"/>
          <p:cNvSpPr>
            <a:spLocks noGrp="1"/>
          </p:cNvSpPr>
          <p:nvPr>
            <p:ph type="body" sz="quarter" idx="13"/>
          </p:nvPr>
        </p:nvSpPr>
        <p:spPr/>
        <p:txBody>
          <a:bodyPr/>
          <a:lstStyle/>
          <a:p>
            <a:pPr marL="0" indent="0">
              <a:buNone/>
            </a:pPr>
            <a:r>
              <a:rPr lang="en-ZA" dirty="0"/>
              <a:t>+27 (0)21 483 6601</a:t>
            </a:r>
          </a:p>
        </p:txBody>
      </p:sp>
      <p:sp>
        <p:nvSpPr>
          <p:cNvPr id="6" name="Text Placeholder 5"/>
          <p:cNvSpPr>
            <a:spLocks noGrp="1"/>
          </p:cNvSpPr>
          <p:nvPr>
            <p:ph type="body" sz="quarter" idx="14"/>
          </p:nvPr>
        </p:nvSpPr>
        <p:spPr/>
        <p:txBody>
          <a:bodyPr/>
          <a:lstStyle/>
          <a:p>
            <a:pPr marL="0" indent="0">
              <a:buNone/>
            </a:pPr>
            <a:r>
              <a:rPr lang="en-ZA" dirty="0" smtClean="0">
                <a:latin typeface="Century Gothic" panose="020B0502020202020204" pitchFamily="34" charset="0"/>
              </a:rPr>
              <a:t>Aziz.hardien@westerncape.gov.za</a:t>
            </a:r>
            <a:endParaRPr lang="en-ZA" dirty="0">
              <a:latin typeface="Century Gothic" panose="020B0502020202020204" pitchFamily="34" charset="0"/>
            </a:endParaRPr>
          </a:p>
        </p:txBody>
      </p:sp>
      <p:sp>
        <p:nvSpPr>
          <p:cNvPr id="7" name="Text Placeholder 6"/>
          <p:cNvSpPr>
            <a:spLocks noGrp="1"/>
          </p:cNvSpPr>
          <p:nvPr>
            <p:ph type="body" sz="quarter" idx="10"/>
          </p:nvPr>
        </p:nvSpPr>
        <p:spPr>
          <a:xfrm>
            <a:off x="2834997" y="2872311"/>
            <a:ext cx="3897243" cy="266322"/>
          </a:xfrm>
        </p:spPr>
        <p:txBody>
          <a:bodyPr/>
          <a:lstStyle/>
          <a:p>
            <a:pPr marL="0" indent="0">
              <a:buNone/>
            </a:pPr>
            <a:r>
              <a:rPr lang="en-ZA" sz="1800" b="1" dirty="0" smtClean="0"/>
              <a:t>Aziz Hardien </a:t>
            </a:r>
          </a:p>
          <a:p>
            <a:pPr marL="0" indent="0">
              <a:buNone/>
            </a:pPr>
            <a:r>
              <a:rPr lang="en-ZA" sz="1800" b="1" dirty="0" smtClean="0"/>
              <a:t>Provincial Accountant General </a:t>
            </a:r>
            <a:endParaRPr lang="en-ZA" sz="1800" b="1" dirty="0"/>
          </a:p>
        </p:txBody>
      </p:sp>
    </p:spTree>
    <p:extLst>
      <p:ext uri="{BB962C8B-B14F-4D97-AF65-F5344CB8AC3E}">
        <p14:creationId xmlns:p14="http://schemas.microsoft.com/office/powerpoint/2010/main" xmlns="" val="266262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4647" y="1945659"/>
            <a:ext cx="6008688" cy="2038350"/>
          </a:xfrm>
        </p:spPr>
        <p:txBody>
          <a:bodyPr/>
          <a:lstStyle/>
          <a:p>
            <a:r>
              <a:rPr lang="en-ZA" dirty="0">
                <a:latin typeface="Century Gothic" panose="020B0502020202020204" pitchFamily="34" charset="0"/>
              </a:rPr>
              <a:t>Part A: General Information</a:t>
            </a:r>
          </a:p>
        </p:txBody>
      </p:sp>
    </p:spTree>
    <p:extLst>
      <p:ext uri="{BB962C8B-B14F-4D97-AF65-F5344CB8AC3E}">
        <p14:creationId xmlns:p14="http://schemas.microsoft.com/office/powerpoint/2010/main" xmlns="" val="240792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Part A: General Information</a:t>
            </a:r>
          </a:p>
        </p:txBody>
      </p:sp>
      <p:sp>
        <p:nvSpPr>
          <p:cNvPr id="3" name="Subtitle 2"/>
          <p:cNvSpPr>
            <a:spLocks noGrp="1"/>
          </p:cNvSpPr>
          <p:nvPr>
            <p:ph type="body" sz="quarter" idx="10"/>
          </p:nvPr>
        </p:nvSpPr>
        <p:spPr>
          <a:xfrm>
            <a:off x="390811" y="889720"/>
            <a:ext cx="8597205" cy="5502230"/>
          </a:xfrm>
        </p:spPr>
        <p:txBody>
          <a:bodyPr>
            <a:normAutofit/>
          </a:bodyPr>
          <a:lstStyle/>
          <a:p>
            <a:pPr lvl="1" fontAlgn="base">
              <a:lnSpc>
                <a:spcPct val="130000"/>
              </a:lnSpc>
              <a:spcBef>
                <a:spcPts val="1200"/>
              </a:spcBef>
              <a:buSzPct val="110000"/>
              <a:defRPr/>
            </a:pPr>
            <a:r>
              <a:rPr lang="en-ZA" dirty="0"/>
              <a:t>Department’s General Information</a:t>
            </a:r>
          </a:p>
          <a:p>
            <a:pPr lvl="1" fontAlgn="base">
              <a:lnSpc>
                <a:spcPct val="130000"/>
              </a:lnSpc>
              <a:spcBef>
                <a:spcPts val="1200"/>
              </a:spcBef>
              <a:buSzPct val="110000"/>
              <a:defRPr/>
            </a:pPr>
            <a:r>
              <a:rPr lang="en-ZA" dirty="0"/>
              <a:t>List of Abbreviations/Acronyms</a:t>
            </a:r>
          </a:p>
          <a:p>
            <a:pPr lvl="1" fontAlgn="base">
              <a:lnSpc>
                <a:spcPct val="130000"/>
              </a:lnSpc>
              <a:spcBef>
                <a:spcPts val="1200"/>
              </a:spcBef>
              <a:buSzPct val="110000"/>
              <a:defRPr/>
            </a:pPr>
            <a:r>
              <a:rPr lang="en-ZA" dirty="0"/>
              <a:t>Foreword by Minister/MEC of the Department</a:t>
            </a:r>
          </a:p>
          <a:p>
            <a:pPr lvl="1" fontAlgn="base">
              <a:lnSpc>
                <a:spcPct val="130000"/>
              </a:lnSpc>
              <a:spcBef>
                <a:spcPts val="1200"/>
              </a:spcBef>
              <a:buSzPct val="110000"/>
              <a:defRPr/>
            </a:pPr>
            <a:r>
              <a:rPr lang="en-ZA" dirty="0"/>
              <a:t>Report of the Accounting Officer </a:t>
            </a:r>
          </a:p>
          <a:p>
            <a:pPr lvl="1" fontAlgn="base">
              <a:lnSpc>
                <a:spcPct val="130000"/>
              </a:lnSpc>
              <a:spcBef>
                <a:spcPts val="1200"/>
              </a:spcBef>
              <a:buSzPct val="110000"/>
              <a:defRPr/>
            </a:pPr>
            <a:r>
              <a:rPr lang="en-ZA" dirty="0"/>
              <a:t>Statement of Responsibility and Confirmation of the Accuracy of the Annual Report</a:t>
            </a:r>
          </a:p>
          <a:p>
            <a:pPr lvl="1" fontAlgn="base">
              <a:lnSpc>
                <a:spcPct val="130000"/>
              </a:lnSpc>
              <a:spcBef>
                <a:spcPts val="1200"/>
              </a:spcBef>
              <a:buSzPct val="110000"/>
              <a:defRPr/>
            </a:pPr>
            <a:r>
              <a:rPr lang="en-ZA" dirty="0"/>
              <a:t>Strategic Overview	</a:t>
            </a:r>
          </a:p>
          <a:p>
            <a:pPr lvl="2" fontAlgn="base">
              <a:lnSpc>
                <a:spcPct val="140000"/>
              </a:lnSpc>
              <a:buSzPct val="110000"/>
              <a:buFont typeface="Arial" charset="0"/>
              <a:buChar char="•"/>
              <a:defRPr/>
            </a:pPr>
            <a:r>
              <a:rPr lang="en-ZA" sz="1500" dirty="0"/>
              <a:t>Vision, </a:t>
            </a:r>
          </a:p>
          <a:p>
            <a:pPr lvl="2" fontAlgn="base">
              <a:lnSpc>
                <a:spcPct val="140000"/>
              </a:lnSpc>
              <a:buSzPct val="110000"/>
              <a:buFont typeface="Arial" charset="0"/>
              <a:buChar char="•"/>
              <a:defRPr/>
            </a:pPr>
            <a:r>
              <a:rPr lang="en-ZA" sz="1500" dirty="0"/>
              <a:t>Mission, </a:t>
            </a:r>
          </a:p>
          <a:p>
            <a:pPr lvl="2" fontAlgn="base">
              <a:lnSpc>
                <a:spcPct val="140000"/>
              </a:lnSpc>
              <a:buSzPct val="110000"/>
              <a:buFont typeface="Arial" charset="0"/>
              <a:buChar char="•"/>
              <a:defRPr/>
            </a:pPr>
            <a:r>
              <a:rPr lang="en-ZA" sz="1500" dirty="0"/>
              <a:t>Values</a:t>
            </a:r>
            <a:r>
              <a:rPr lang="en-ZA" dirty="0"/>
              <a:t>	</a:t>
            </a:r>
          </a:p>
          <a:p>
            <a:pPr lvl="1" fontAlgn="base">
              <a:lnSpc>
                <a:spcPct val="130000"/>
              </a:lnSpc>
              <a:spcBef>
                <a:spcPts val="1200"/>
              </a:spcBef>
              <a:buSzPct val="110000"/>
              <a:defRPr/>
            </a:pPr>
            <a:r>
              <a:rPr lang="en-ZA" dirty="0"/>
              <a:t>Legislative and Other Mandates	</a:t>
            </a:r>
          </a:p>
          <a:p>
            <a:pPr lvl="1" fontAlgn="base">
              <a:lnSpc>
                <a:spcPct val="130000"/>
              </a:lnSpc>
              <a:spcBef>
                <a:spcPts val="1200"/>
              </a:spcBef>
              <a:buSzPct val="110000"/>
              <a:defRPr/>
            </a:pPr>
            <a:r>
              <a:rPr lang="en-ZA" dirty="0"/>
              <a:t>Organisational Structure</a:t>
            </a:r>
          </a:p>
          <a:p>
            <a:pPr lvl="1" fontAlgn="base">
              <a:lnSpc>
                <a:spcPct val="130000"/>
              </a:lnSpc>
              <a:spcBef>
                <a:spcPts val="1200"/>
              </a:spcBef>
              <a:buSzPct val="110000"/>
              <a:defRPr/>
            </a:pPr>
            <a:r>
              <a:rPr lang="en-ZA" dirty="0"/>
              <a:t>Entities reporting to the Minister/MEC	</a:t>
            </a:r>
            <a:endParaRPr lang="en-US" dirty="0"/>
          </a:p>
          <a:p>
            <a:pPr lvl="2" fontAlgn="base">
              <a:lnSpc>
                <a:spcPct val="140000"/>
              </a:lnSpc>
              <a:spcBef>
                <a:spcPts val="1200"/>
              </a:spcBef>
              <a:buSzPct val="110000"/>
              <a:defRPr/>
            </a:pPr>
            <a:endParaRPr lang="en-ZA" dirty="0"/>
          </a:p>
          <a:p>
            <a:endParaRPr lang="en-US" dirty="0"/>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7</a:t>
            </a:fld>
            <a:endParaRPr lang="en-ZA" dirty="0">
              <a:solidFill>
                <a:srgbClr val="003399"/>
              </a:solidFill>
            </a:endParaRPr>
          </a:p>
        </p:txBody>
      </p:sp>
    </p:spTree>
    <p:extLst>
      <p:ext uri="{BB962C8B-B14F-4D97-AF65-F5344CB8AC3E}">
        <p14:creationId xmlns:p14="http://schemas.microsoft.com/office/powerpoint/2010/main" xmlns="" val="233395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14401" y="1839462"/>
            <a:ext cx="7211824" cy="2038350"/>
          </a:xfrm>
        </p:spPr>
        <p:txBody>
          <a:bodyPr/>
          <a:lstStyle/>
          <a:p>
            <a:r>
              <a:rPr lang="en-ZA" dirty="0">
                <a:latin typeface="Century Gothic" panose="020B0502020202020204" pitchFamily="34" charset="0"/>
              </a:rPr>
              <a:t>Part B: Performance Information</a:t>
            </a:r>
          </a:p>
        </p:txBody>
      </p:sp>
    </p:spTree>
    <p:extLst>
      <p:ext uri="{BB962C8B-B14F-4D97-AF65-F5344CB8AC3E}">
        <p14:creationId xmlns:p14="http://schemas.microsoft.com/office/powerpoint/2010/main" xmlns="" val="238437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5"/>
            <a:ext cx="8597205" cy="665185"/>
          </a:xfrm>
        </p:spPr>
        <p:txBody>
          <a:bodyPr>
            <a:noAutofit/>
          </a:bodyPr>
          <a:lstStyle/>
          <a:p>
            <a:r>
              <a:rPr lang="en-US" sz="2400" dirty="0"/>
              <a:t>Part B:  Performance Information (1)</a:t>
            </a:r>
          </a:p>
        </p:txBody>
      </p:sp>
      <p:sp>
        <p:nvSpPr>
          <p:cNvPr id="3" name="Subtitle 2"/>
          <p:cNvSpPr>
            <a:spLocks noGrp="1"/>
          </p:cNvSpPr>
          <p:nvPr>
            <p:ph type="body" sz="quarter" idx="10"/>
          </p:nvPr>
        </p:nvSpPr>
        <p:spPr>
          <a:xfrm>
            <a:off x="295275" y="1196753"/>
            <a:ext cx="8597205" cy="4767320"/>
          </a:xfrm>
        </p:spPr>
        <p:txBody>
          <a:bodyPr>
            <a:noAutofit/>
          </a:bodyPr>
          <a:lstStyle/>
          <a:p>
            <a:pPr lvl="1" fontAlgn="base">
              <a:lnSpc>
                <a:spcPct val="110000"/>
              </a:lnSpc>
              <a:spcBef>
                <a:spcPts val="1200"/>
              </a:spcBef>
              <a:buSzPct val="110000"/>
              <a:tabLst>
                <a:tab pos="292100" algn="l"/>
              </a:tabLst>
              <a:defRPr/>
            </a:pPr>
            <a:r>
              <a:rPr lang="en-ZA" dirty="0"/>
              <a:t>Auditor General’s Report: Predetermined Objectives </a:t>
            </a:r>
          </a:p>
          <a:p>
            <a:pPr lvl="3" fontAlgn="base">
              <a:lnSpc>
                <a:spcPct val="130000"/>
              </a:lnSpc>
              <a:spcBef>
                <a:spcPts val="600"/>
              </a:spcBef>
              <a:buSzPct val="110000"/>
              <a:buFontTx/>
              <a:buChar char="-"/>
              <a:tabLst>
                <a:tab pos="292100" algn="l"/>
              </a:tabLst>
              <a:defRPr/>
            </a:pPr>
            <a:r>
              <a:rPr lang="en-ZA" sz="1400" dirty="0"/>
              <a:t>Attention must be drawn to the AGSA’s audit findings on the audit of the performance information</a:t>
            </a:r>
          </a:p>
          <a:p>
            <a:pPr lvl="3" fontAlgn="base">
              <a:lnSpc>
                <a:spcPct val="130000"/>
              </a:lnSpc>
              <a:spcBef>
                <a:spcPts val="600"/>
              </a:spcBef>
              <a:buSzPct val="110000"/>
              <a:buFontTx/>
              <a:buChar char="-"/>
              <a:tabLst>
                <a:tab pos="292100" algn="l"/>
              </a:tabLst>
              <a:defRPr/>
            </a:pPr>
            <a:r>
              <a:rPr lang="en-ZA" sz="1400" dirty="0"/>
              <a:t>Reference must be made to the related </a:t>
            </a:r>
            <a:r>
              <a:rPr lang="en-ZA" sz="1400" b="1" dirty="0">
                <a:solidFill>
                  <a:srgbClr val="FF0000"/>
                </a:solidFill>
              </a:rPr>
              <a:t>paragraph in the AGSA’s report</a:t>
            </a:r>
            <a:endParaRPr lang="en-ZA" b="1" dirty="0">
              <a:solidFill>
                <a:srgbClr val="FF0000"/>
              </a:solidFill>
            </a:endParaRPr>
          </a:p>
          <a:p>
            <a:pPr lvl="1" fontAlgn="base">
              <a:lnSpc>
                <a:spcPct val="110000"/>
              </a:lnSpc>
              <a:spcBef>
                <a:spcPts val="1200"/>
              </a:spcBef>
              <a:buSzPct val="110000"/>
              <a:tabLst>
                <a:tab pos="292100" algn="l"/>
              </a:tabLst>
              <a:defRPr/>
            </a:pPr>
            <a:r>
              <a:rPr lang="en-ZA" dirty="0" smtClean="0"/>
              <a:t>Overview </a:t>
            </a:r>
            <a:r>
              <a:rPr lang="en-ZA" dirty="0"/>
              <a:t>of Departmental Performance</a:t>
            </a:r>
          </a:p>
          <a:p>
            <a:pPr lvl="2" fontAlgn="base">
              <a:lnSpc>
                <a:spcPct val="130000"/>
              </a:lnSpc>
              <a:spcBef>
                <a:spcPts val="600"/>
              </a:spcBef>
              <a:buSzPct val="110000"/>
              <a:buFont typeface="Arial" charset="0"/>
              <a:buChar char="•"/>
              <a:tabLst>
                <a:tab pos="292100" algn="l"/>
              </a:tabLst>
              <a:defRPr/>
            </a:pPr>
            <a:r>
              <a:rPr lang="en-ZA" sz="1500" dirty="0"/>
              <a:t>Service delivery environment </a:t>
            </a:r>
          </a:p>
          <a:p>
            <a:pPr lvl="3" fontAlgn="base">
              <a:lnSpc>
                <a:spcPct val="130000"/>
              </a:lnSpc>
              <a:spcBef>
                <a:spcPts val="600"/>
              </a:spcBef>
              <a:buSzPct val="110000"/>
              <a:buFontTx/>
              <a:buChar char="-"/>
              <a:tabLst>
                <a:tab pos="292100" algn="l"/>
              </a:tabLst>
              <a:defRPr/>
            </a:pPr>
            <a:r>
              <a:rPr lang="en-ZA" sz="1400" b="1" dirty="0" smtClean="0"/>
              <a:t>Provides an Overview</a:t>
            </a:r>
            <a:r>
              <a:rPr lang="en-ZA" sz="1400" b="1" strike="sngStrike" dirty="0" smtClean="0"/>
              <a:t>s</a:t>
            </a:r>
            <a:r>
              <a:rPr lang="en-ZA" sz="1400" b="1" dirty="0" smtClean="0"/>
              <a:t> of the </a:t>
            </a:r>
            <a:r>
              <a:rPr lang="en-ZA" sz="1400" b="1" dirty="0"/>
              <a:t>context and environment</a:t>
            </a:r>
            <a:r>
              <a:rPr lang="en-ZA" sz="1400" dirty="0"/>
              <a:t> within which the department </a:t>
            </a:r>
            <a:r>
              <a:rPr lang="en-ZA" sz="1400" dirty="0" smtClean="0"/>
              <a:t>operated to implement its strategic plan and annual performance plan</a:t>
            </a:r>
            <a:r>
              <a:rPr lang="en-ZA" sz="1400" dirty="0" smtClean="0">
                <a:solidFill>
                  <a:schemeClr val="tx2">
                    <a:lumMod val="60000"/>
                    <a:lumOff val="40000"/>
                  </a:schemeClr>
                </a:solidFill>
              </a:rPr>
              <a:t>. </a:t>
            </a:r>
            <a:endParaRPr lang="en-ZA" sz="1400" dirty="0"/>
          </a:p>
          <a:p>
            <a:pPr lvl="3" fontAlgn="base">
              <a:lnSpc>
                <a:spcPct val="130000"/>
              </a:lnSpc>
              <a:spcBef>
                <a:spcPts val="600"/>
              </a:spcBef>
              <a:buSzPct val="110000"/>
              <a:buFontTx/>
              <a:buChar char="-"/>
              <a:tabLst>
                <a:tab pos="292100" algn="l"/>
              </a:tabLst>
              <a:defRPr/>
            </a:pPr>
            <a:r>
              <a:rPr lang="en-ZA" sz="1400" dirty="0"/>
              <a:t>Provides a balanced overview of the </a:t>
            </a:r>
            <a:r>
              <a:rPr lang="en-ZA" sz="1400" dirty="0">
                <a:solidFill>
                  <a:srgbClr val="FF0000"/>
                </a:solidFill>
              </a:rPr>
              <a:t>service delivery environment</a:t>
            </a:r>
            <a:r>
              <a:rPr lang="en-ZA" sz="1400" dirty="0"/>
              <a:t>.</a:t>
            </a:r>
          </a:p>
          <a:p>
            <a:pPr lvl="3" fontAlgn="base">
              <a:lnSpc>
                <a:spcPct val="130000"/>
              </a:lnSpc>
              <a:spcBef>
                <a:spcPts val="600"/>
              </a:spcBef>
              <a:buSzPct val="110000"/>
              <a:buFontTx/>
              <a:buChar char="-"/>
              <a:tabLst>
                <a:tab pos="292100" algn="l"/>
              </a:tabLst>
              <a:defRPr/>
            </a:pPr>
            <a:r>
              <a:rPr lang="en-ZA" sz="1400" dirty="0"/>
              <a:t>Provides a comment on departmental services delivered directly to the public and problems encountered when providing </a:t>
            </a:r>
            <a:r>
              <a:rPr lang="en-ZA" sz="1400" dirty="0" smtClean="0"/>
              <a:t>those services</a:t>
            </a:r>
            <a:r>
              <a:rPr lang="en-ZA" sz="1400" dirty="0"/>
              <a:t>, as well as what corrective steps were/are to be taken in dealing with such challenges. </a:t>
            </a:r>
          </a:p>
          <a:p>
            <a:pPr lvl="3" fontAlgn="base">
              <a:lnSpc>
                <a:spcPct val="130000"/>
              </a:lnSpc>
              <a:spcBef>
                <a:spcPts val="600"/>
              </a:spcBef>
              <a:buSzPct val="110000"/>
              <a:buFontTx/>
              <a:buChar char="-"/>
              <a:tabLst>
                <a:tab pos="292100" algn="l"/>
              </a:tabLst>
              <a:defRPr/>
            </a:pPr>
            <a:r>
              <a:rPr lang="en-ZA" sz="1400" dirty="0">
                <a:solidFill>
                  <a:srgbClr val="FF0000"/>
                </a:solidFill>
              </a:rPr>
              <a:t>Describes any significant developments</a:t>
            </a:r>
            <a:r>
              <a:rPr lang="en-ZA" sz="1400" dirty="0"/>
              <a:t>, external to the department, that may have impacted either on the demand for the department’s services or on the department’s ability to deliver those services. </a:t>
            </a:r>
          </a:p>
        </p:txBody>
      </p:sp>
      <p:sp>
        <p:nvSpPr>
          <p:cNvPr id="4" name="Footer Placeholder 3"/>
          <p:cNvSpPr>
            <a:spLocks noGrp="1"/>
          </p:cNvSpPr>
          <p:nvPr>
            <p:ph type="ftr" sz="quarter" idx="3"/>
          </p:nvPr>
        </p:nvSpPr>
        <p:spPr/>
        <p:txBody>
          <a:bodyPr/>
          <a:lstStyle/>
          <a:p>
            <a:r>
              <a:rPr lang="en-ZA">
                <a:solidFill>
                  <a:srgbClr val="998F86"/>
                </a:solidFill>
              </a:rPr>
              <a:t>Annual Report Process and Guidelines</a:t>
            </a:r>
            <a:endParaRPr lang="en-GB" dirty="0">
              <a:solidFill>
                <a:srgbClr val="998F86"/>
              </a:solidFill>
            </a:endParaRPr>
          </a:p>
        </p:txBody>
      </p:sp>
      <p:sp>
        <p:nvSpPr>
          <p:cNvPr id="5" name="Slide Number Placeholder 4"/>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Tree>
    <p:extLst>
      <p:ext uri="{BB962C8B-B14F-4D97-AF65-F5344CB8AC3E}">
        <p14:creationId xmlns:p14="http://schemas.microsoft.com/office/powerpoint/2010/main" xmlns="" val="3558307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84.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Provincial Treasury</Template>
  <TotalTime>7913</TotalTime>
  <Words>4668</Words>
  <Application>Microsoft Office PowerPoint</Application>
  <PresentationFormat>On-screen Show (4:3)</PresentationFormat>
  <Paragraphs>552</Paragraphs>
  <Slides>51</Slides>
  <Notes>6</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51</vt:i4>
      </vt:variant>
    </vt:vector>
  </HeadingPairs>
  <TitlesOfParts>
    <vt:vector size="62" baseType="lpstr">
      <vt:lpstr>Custom Design</vt:lpstr>
      <vt:lpstr>2_Custom Design</vt:lpstr>
      <vt:lpstr>1_Custom Design</vt:lpstr>
      <vt:lpstr>3_Custom Design</vt:lpstr>
      <vt:lpstr>WCG-Provincial Treasury-New PPT Master-01112012</vt:lpstr>
      <vt:lpstr>1_WCG-Provincial Treasury-New PPT Master-01112012</vt:lpstr>
      <vt:lpstr>2_WCG-Provincial Treasury-New PPT Master-01112012</vt:lpstr>
      <vt:lpstr>3_WCG-Provincial Treasury-New PPT Master-01112012</vt:lpstr>
      <vt:lpstr>4_WCG-Provincial Treasury-New PPT Master-01112012</vt:lpstr>
      <vt:lpstr>5_WCG-Provincial Treasury-New PPT Master-01112012</vt:lpstr>
      <vt:lpstr>think-cell Slide</vt:lpstr>
      <vt:lpstr>Annual Report PROCESS AND GUIDELINES</vt:lpstr>
      <vt:lpstr>Outline</vt:lpstr>
      <vt:lpstr>Introduction</vt:lpstr>
      <vt:lpstr>Annual Report: Closing the Accountability Loop</vt:lpstr>
      <vt:lpstr>Guide to the Role of Standing Committees</vt:lpstr>
      <vt:lpstr>Slide 6</vt:lpstr>
      <vt:lpstr>Part A: General Information</vt:lpstr>
      <vt:lpstr>Slide 8</vt:lpstr>
      <vt:lpstr>Part B:  Performance Information (1)</vt:lpstr>
      <vt:lpstr>Part B:  Performance Information (2)</vt:lpstr>
      <vt:lpstr>Part B:  Performance Information (4)</vt:lpstr>
      <vt:lpstr>Part B:  Performance Information (5)</vt:lpstr>
      <vt:lpstr>Part B:  Performance Information (6)</vt:lpstr>
      <vt:lpstr>Part B:  Performance Information (7)</vt:lpstr>
      <vt:lpstr>Part B:  Performance Information (8)</vt:lpstr>
      <vt:lpstr>Part B:  Performance Information (9)</vt:lpstr>
      <vt:lpstr>Part B:  Performance Information (10)</vt:lpstr>
      <vt:lpstr>Slide 18</vt:lpstr>
      <vt:lpstr>Contents</vt:lpstr>
      <vt:lpstr>Requirement per area</vt:lpstr>
      <vt:lpstr>Requirement per area</vt:lpstr>
      <vt:lpstr>Requirement per area</vt:lpstr>
      <vt:lpstr>Requirement per area</vt:lpstr>
      <vt:lpstr>Internal Audit and Audit Committees</vt:lpstr>
      <vt:lpstr>Internal Audit and Audit Committees</vt:lpstr>
      <vt:lpstr>Internal Audit and Audit Committees</vt:lpstr>
      <vt:lpstr>WCG Audit Committee Background</vt:lpstr>
      <vt:lpstr>Audit Committee Terms of Reference</vt:lpstr>
      <vt:lpstr>Audit Committee Terms of Reference</vt:lpstr>
      <vt:lpstr>Slide 30</vt:lpstr>
      <vt:lpstr>Part D: Human Resource Management</vt:lpstr>
      <vt:lpstr>Part D: Introduction to Human Resources</vt:lpstr>
      <vt:lpstr>Part D: Personnel Related Expenditure</vt:lpstr>
      <vt:lpstr>Part D: Job Evaluation</vt:lpstr>
      <vt:lpstr>Part D: Employment Changes</vt:lpstr>
      <vt:lpstr>Part D: Employment Equity</vt:lpstr>
      <vt:lpstr>Part D: Senior Management Service (SMS)</vt:lpstr>
      <vt:lpstr>Part D: Employee Performance</vt:lpstr>
      <vt:lpstr>Part D: Foreign Workers</vt:lpstr>
      <vt:lpstr>Part D: Leave Utilisation </vt:lpstr>
      <vt:lpstr>Part D: HIV and AIDS &amp; Health Promotion Programmes</vt:lpstr>
      <vt:lpstr>Part D: Labour Relations</vt:lpstr>
      <vt:lpstr>Part D: Skills Development</vt:lpstr>
      <vt:lpstr>Part D: Injury on Duty</vt:lpstr>
      <vt:lpstr>Part D: Use of Consultants</vt:lpstr>
      <vt:lpstr>Slide 46</vt:lpstr>
      <vt:lpstr>Part E:  Report of the AG – Audit Opinion</vt:lpstr>
      <vt:lpstr>Part E:  Annual Financial Statements (1)</vt:lpstr>
      <vt:lpstr>Part E:  Annual Financial Statements (2)</vt:lpstr>
      <vt:lpstr>Differences between the Annual Report Guides for  Provincial Departments and Schedule 3A/3C Public Entities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Ammaarah Kamish</dc:creator>
  <cp:lastModifiedBy>PUMZA</cp:lastModifiedBy>
  <cp:revision>667</cp:revision>
  <cp:lastPrinted>2018-09-20T11:35:36Z</cp:lastPrinted>
  <dcterms:created xsi:type="dcterms:W3CDTF">2012-02-20T12:06:35Z</dcterms:created>
  <dcterms:modified xsi:type="dcterms:W3CDTF">2018-09-28T09:49:45Z</dcterms:modified>
</cp:coreProperties>
</file>