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342.xml" ContentType="application/vnd.openxmlformats-officedocument.presentationml.tags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tags/tag134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415.xml" ContentType="application/vnd.openxmlformats-officedocument.presentationml.tags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Layouts/slideLayout216.xml" ContentType="application/vnd.openxmlformats-officedocument.presentationml.slideLayout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150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Layouts/slideLayout213.xml" ContentType="application/vnd.openxmlformats-officedocument.presentationml.slideLayout+xml"/>
  <Override PartName="/ppt/tags/tag352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06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368.xml" ContentType="application/vnd.openxmlformats-officedocument.presentationml.tags+xml"/>
  <Override PartName="/ppt/tags/tag67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heme/theme14.xml" ContentType="application/vnd.openxmlformats-officedocument.theme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210.xml" ContentType="application/vnd.openxmlformats-officedocument.presentationml.slideLayout+xml"/>
  <Default Extension="bin" ContentType="application/vnd.openxmlformats-officedocument.oleObject"/>
  <Override PartName="/ppt/tags/tag141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150.xml" ContentType="application/vnd.openxmlformats-officedocument.presentationml.slideLayout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slideMasters/slideMaster6.xml" ContentType="application/vnd.openxmlformats-officedocument.presentationml.slideMaster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277.xml" ContentType="application/vnd.openxmlformats-officedocument.presentationml.tags+xml"/>
  <Override PartName="/ppt/slideLayouts/slideLayout201.xml" ContentType="application/vnd.openxmlformats-officedocument.presentationml.slideLayout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ags/tag416.xml" ContentType="application/vnd.openxmlformats-officedocument.presentationml.tags+xml"/>
  <Override PartName="/ppt/diagrams/colors2.xml" ContentType="application/vnd.openxmlformats-officedocument.drawingml.diagramColor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slideLayouts/slideLayout217.xml" ContentType="application/vnd.openxmlformats-officedocument.presentationml.slideLayout+xml"/>
  <Override PartName="/ppt/diagrams/layout4.xml" ContentType="application/vnd.openxmlformats-officedocument.drawingml.diagramLayout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13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slideLayouts/slideLayout82.xml" ContentType="application/vnd.openxmlformats-officedocument.presentationml.slideLayout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diagrams/layout1.xml" ContentType="application/vnd.openxmlformats-officedocument.drawingml.diagramLayout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407.xml" ContentType="application/vnd.openxmlformats-officedocument.presentationml.tags+xml"/>
  <Override PartName="/ppt/diagrams/drawing3.xml" ContentType="application/vnd.ms-office.drawingml.diagramDrawing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heme/theme15.xml" ContentType="application/vnd.openxmlformats-officedocument.theme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slideLayouts/slideLayout233.xml" ContentType="application/vnd.openxmlformats-officedocument.presentationml.slideLayout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heme/theme7.xml" ContentType="application/vnd.openxmlformats-officedocument.them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Layouts/slideLayout211.xml" ContentType="application/vnd.openxmlformats-officedocument.presentationml.slideLayout+xml"/>
  <Override PartName="/ppt/tags/tag350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tags/tag136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30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01.xml" ContentType="application/vnd.openxmlformats-officedocument.presentationml.slideLayout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278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417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218.xml" ContentType="application/vnd.openxmlformats-officedocument.presentationml.slideLayou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297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ags/tag414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heme/theme19.xml" ContentType="application/vnd.openxmlformats-officedocument.theme+xml"/>
  <Override PartName="/ppt/tags/tag168.xml" ContentType="application/vnd.openxmlformats-officedocument.presentationml.tags+xml"/>
  <Override PartName="/ppt/slideLayouts/slideLayout237.xml" ContentType="application/vnd.openxmlformats-officedocument.presentationml.slideLayout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Override PartName="/ppt/tags/tag31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332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08.xml" ContentType="application/vnd.openxmlformats-officedocument.presentationml.tag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69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411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slideLayouts/slideLayout234.xml" ContentType="application/vnd.openxmlformats-officedocument.presentationml.slideLayout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28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style3.xml" ContentType="application/vnd.ms-office.chartstyl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diagrams/drawing1.xml" ContentType="application/vnd.ms-office.drawingml.diagramDrawing+xml"/>
  <Default Extension="jpeg" ContentType="image/jpeg"/>
  <Override PartName="/ppt/tags/tag88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Layouts/slideLayout2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301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ags/tag216.xml" ContentType="application/vnd.openxmlformats-officedocument.presentationml.tags+xml"/>
  <Override PartName="/ppt/tags/tag4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9" r:id="rId1"/>
    <p:sldMasterId id="2147483654" r:id="rId2"/>
    <p:sldMasterId id="2147483669" r:id="rId3"/>
    <p:sldMasterId id="2147483671" r:id="rId4"/>
    <p:sldMasterId id="2147483673" r:id="rId5"/>
    <p:sldMasterId id="2147483709" r:id="rId6"/>
    <p:sldMasterId id="2147483720" r:id="rId7"/>
    <p:sldMasterId id="2147483729" r:id="rId8"/>
    <p:sldMasterId id="2147483746" r:id="rId9"/>
    <p:sldMasterId id="2147483771" r:id="rId10"/>
    <p:sldMasterId id="2147483796" r:id="rId11"/>
    <p:sldMasterId id="2147483824" r:id="rId12"/>
    <p:sldMasterId id="2147483830" r:id="rId13"/>
    <p:sldMasterId id="2147483857" r:id="rId14"/>
    <p:sldMasterId id="2147483883" r:id="rId15"/>
    <p:sldMasterId id="2147483909" r:id="rId16"/>
    <p:sldMasterId id="2147483934" r:id="rId17"/>
  </p:sldMasterIdLst>
  <p:notesMasterIdLst>
    <p:notesMasterId r:id="rId44"/>
  </p:notesMasterIdLst>
  <p:handoutMasterIdLst>
    <p:handoutMasterId r:id="rId45"/>
  </p:handoutMasterIdLst>
  <p:sldIdLst>
    <p:sldId id="411" r:id="rId18"/>
    <p:sldId id="698" r:id="rId19"/>
    <p:sldId id="686" r:id="rId20"/>
    <p:sldId id="636" r:id="rId21"/>
    <p:sldId id="699" r:id="rId22"/>
    <p:sldId id="687" r:id="rId23"/>
    <p:sldId id="669" r:id="rId24"/>
    <p:sldId id="670" r:id="rId25"/>
    <p:sldId id="705" r:id="rId26"/>
    <p:sldId id="696" r:id="rId27"/>
    <p:sldId id="684" r:id="rId28"/>
    <p:sldId id="673" r:id="rId29"/>
    <p:sldId id="674" r:id="rId30"/>
    <p:sldId id="688" r:id="rId31"/>
    <p:sldId id="697" r:id="rId32"/>
    <p:sldId id="704" r:id="rId33"/>
    <p:sldId id="703" r:id="rId34"/>
    <p:sldId id="693" r:id="rId35"/>
    <p:sldId id="706" r:id="rId36"/>
    <p:sldId id="710" r:id="rId37"/>
    <p:sldId id="711" r:id="rId38"/>
    <p:sldId id="678" r:id="rId39"/>
    <p:sldId id="701" r:id="rId40"/>
    <p:sldId id="679" r:id="rId41"/>
    <p:sldId id="702" r:id="rId42"/>
    <p:sldId id="550" r:id="rId4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j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89"/>
    <a:srgbClr val="D1CDC9"/>
    <a:srgbClr val="FFC600"/>
    <a:srgbClr val="FFFFFF"/>
    <a:srgbClr val="D0D8E8"/>
    <a:srgbClr val="003399"/>
    <a:srgbClr val="7F030F"/>
    <a:srgbClr val="BC8F00"/>
    <a:srgbClr val="5C8727"/>
    <a:srgbClr val="956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 snapToObjects="1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urbaneconsa-my.sharepoint.com/personal/marietha_urban-econ_com/Documents/8.%20MERO%202018/3.%20Quantec/SectionA_District%20Overview%202018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21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1387546274773687"/>
          <c:y val="2.7428682070478893E-2"/>
          <c:w val="0.65055098751084395"/>
          <c:h val="0.74431242782268803"/>
        </c:manualLayout>
      </c:layout>
      <c:barChart>
        <c:barDir val="bar"/>
        <c:grouping val="clustered"/>
        <c:ser>
          <c:idx val="0"/>
          <c:order val="0"/>
          <c:tx>
            <c:strRef>
              <c:f>'fig 3.2'!$B$3</c:f>
              <c:strCache>
                <c:ptCount val="1"/>
                <c:pt idx="0">
                  <c:v>2013 - 2017</c:v>
                </c:pt>
              </c:strCache>
            </c:strRef>
          </c:tx>
          <c:spPr>
            <a:solidFill>
              <a:srgbClr val="001489"/>
            </a:solidFill>
            <a:ln>
              <a:noFill/>
            </a:ln>
          </c:spPr>
          <c:dPt>
            <c:idx val="4"/>
            <c:spPr>
              <a:solidFill>
                <a:srgbClr val="001489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B9-4819-93C5-8F0A0225C5FD}"/>
              </c:ext>
            </c:extLst>
          </c:dPt>
          <c:cat>
            <c:strRef>
              <c:f>'fig 3.2'!$A$4:$A$12</c:f>
              <c:strCache>
                <c:ptCount val="9"/>
                <c:pt idx="0">
                  <c:v>Catering &amp; accommodation services</c:v>
                </c:pt>
                <c:pt idx="1">
                  <c:v>General government</c:v>
                </c:pt>
                <c:pt idx="2">
                  <c:v>Communication</c:v>
                </c:pt>
                <c:pt idx="3">
                  <c:v>Community, social &amp; personal services</c:v>
                </c:pt>
                <c:pt idx="4">
                  <c:v>Transport &amp; storage</c:v>
                </c:pt>
                <c:pt idx="5">
                  <c:v>Wholesale &amp; retail trade</c:v>
                </c:pt>
                <c:pt idx="6">
                  <c:v>Finance &amp; insurance</c:v>
                </c:pt>
                <c:pt idx="7">
                  <c:v>Business services</c:v>
                </c:pt>
                <c:pt idx="8">
                  <c:v>Total private services</c:v>
                </c:pt>
              </c:strCache>
            </c:strRef>
          </c:cat>
          <c:val>
            <c:numRef>
              <c:f>'fig 3.2'!$B$4:$B$12</c:f>
              <c:numCache>
                <c:formatCode>General</c:formatCode>
                <c:ptCount val="9"/>
                <c:pt idx="0">
                  <c:v>-1.2798379682691836</c:v>
                </c:pt>
                <c:pt idx="1">
                  <c:v>11.421809251609483</c:v>
                </c:pt>
                <c:pt idx="2">
                  <c:v>6.6254497090722335</c:v>
                </c:pt>
                <c:pt idx="3">
                  <c:v>6.412460913275682</c:v>
                </c:pt>
                <c:pt idx="4">
                  <c:v>3.5481993176672333</c:v>
                </c:pt>
                <c:pt idx="5">
                  <c:v>15.663925255340725</c:v>
                </c:pt>
                <c:pt idx="6">
                  <c:v>12.67833925664471</c:v>
                </c:pt>
                <c:pt idx="7">
                  <c:v>34.112878292830004</c:v>
                </c:pt>
                <c:pt idx="8">
                  <c:v>77.761414776561381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B9-4819-93C5-8F0A0225C5FD}"/>
            </c:ext>
          </c:extLst>
        </c:ser>
        <c:ser>
          <c:idx val="1"/>
          <c:order val="1"/>
          <c:tx>
            <c:strRef>
              <c:f>'fig 3.2'!$C$3</c:f>
              <c:strCache>
                <c:ptCount val="1"/>
                <c:pt idx="0">
                  <c:v>2018 - 2022 (forecast)</c:v>
                </c:pt>
              </c:strCache>
            </c:strRef>
          </c:tx>
          <c:spPr>
            <a:solidFill>
              <a:srgbClr val="998F86"/>
            </a:solidFill>
            <a:ln>
              <a:noFill/>
            </a:ln>
          </c:spPr>
          <c:dPt>
            <c:idx val="4"/>
            <c:spPr>
              <a:solidFill>
                <a:srgbClr val="998F86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B9-4819-93C5-8F0A0225C5FD}"/>
              </c:ext>
            </c:extLst>
          </c:dPt>
          <c:cat>
            <c:strRef>
              <c:f>'fig 3.2'!$A$4:$A$12</c:f>
              <c:strCache>
                <c:ptCount val="9"/>
                <c:pt idx="0">
                  <c:v>Catering &amp; accommodation services</c:v>
                </c:pt>
                <c:pt idx="1">
                  <c:v>General government</c:v>
                </c:pt>
                <c:pt idx="2">
                  <c:v>Communication</c:v>
                </c:pt>
                <c:pt idx="3">
                  <c:v>Community, social &amp; personal services</c:v>
                </c:pt>
                <c:pt idx="4">
                  <c:v>Transport &amp; storage</c:v>
                </c:pt>
                <c:pt idx="5">
                  <c:v>Wholesale &amp; retail trade</c:v>
                </c:pt>
                <c:pt idx="6">
                  <c:v>Finance &amp; insurance</c:v>
                </c:pt>
                <c:pt idx="7">
                  <c:v>Business services</c:v>
                </c:pt>
                <c:pt idx="8">
                  <c:v>Total private services</c:v>
                </c:pt>
              </c:strCache>
            </c:strRef>
          </c:cat>
          <c:val>
            <c:numRef>
              <c:f>'fig 3.2'!$C$4:$C$12</c:f>
              <c:numCache>
                <c:formatCode>General</c:formatCode>
                <c:ptCount val="9"/>
                <c:pt idx="0">
                  <c:v>2.8608137512218583</c:v>
                </c:pt>
                <c:pt idx="1">
                  <c:v>8.4720802052411486</c:v>
                </c:pt>
                <c:pt idx="2">
                  <c:v>11.946675353394101</c:v>
                </c:pt>
                <c:pt idx="3">
                  <c:v>19.005684989492231</c:v>
                </c:pt>
                <c:pt idx="4" formatCode="0.0">
                  <c:v>23.162574889087903</c:v>
                </c:pt>
                <c:pt idx="5">
                  <c:v>35.540580750151072</c:v>
                </c:pt>
                <c:pt idx="6">
                  <c:v>35.917605810038509</c:v>
                </c:pt>
                <c:pt idx="7">
                  <c:v>74.321952501644915</c:v>
                </c:pt>
                <c:pt idx="8">
                  <c:v>202.75588804503144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FB9-4819-93C5-8F0A0225C5FD}"/>
            </c:ext>
          </c:extLst>
        </c:ser>
        <c:dLbls/>
        <c:axId val="126820352"/>
        <c:axId val="126821888"/>
      </c:barChart>
      <c:catAx>
        <c:axId val="126820352"/>
        <c:scaling>
          <c:orientation val="minMax"/>
        </c:scaling>
        <c:axPos val="l"/>
        <c:numFmt formatCode="General" sourceLinked="0"/>
        <c:tickLblPos val="low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6821888"/>
        <c:crosses val="autoZero"/>
        <c:auto val="1"/>
        <c:lblAlgn val="ctr"/>
        <c:lblOffset val="100"/>
      </c:catAx>
      <c:valAx>
        <c:axId val="126821888"/>
        <c:scaling>
          <c:orientation val="minMax"/>
          <c:max val="75"/>
          <c:min val="-5"/>
        </c:scaling>
        <c:axPos val="b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ZA" sz="1200" dirty="0"/>
                  <a:t>Per</a:t>
                </a:r>
                <a:r>
                  <a:rPr lang="en-ZA" sz="1200" baseline="0" dirty="0"/>
                  <a:t>centage contribution to growth (average)</a:t>
                </a:r>
                <a:endParaRPr lang="en-ZA" sz="1200" dirty="0"/>
              </a:p>
            </c:rich>
          </c:tx>
          <c:layout>
            <c:manualLayout>
              <c:xMode val="edge"/>
              <c:yMode val="edge"/>
              <c:x val="0.49904672506936854"/>
              <c:y val="0.82985431287199074"/>
            </c:manualLayout>
          </c:layout>
        </c:title>
        <c:numFmt formatCode="#,##0" sourceLinked="0"/>
        <c:tickLblPos val="nextTo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26820352"/>
        <c:crosses val="autoZero"/>
        <c:crossBetween val="between"/>
      </c:valAx>
      <c:spPr>
        <a:noFill/>
        <a:ln w="3175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45898212907113389"/>
          <c:y val="0.90654725948298831"/>
          <c:w val="0.45183629802264197"/>
          <c:h val="5.9607133339255582E-2"/>
        </c:manualLayout>
      </c:layout>
      <c:spPr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b="1" dirty="0"/>
              <a:t>Sectoral contribution per region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39991276902464"/>
          <c:y val="8.9323263452551524E-2"/>
          <c:w val="0.81737222742748605"/>
          <c:h val="0.53479107299155515"/>
        </c:manualLayout>
      </c:layout>
      <c:barChart>
        <c:barDir val="bar"/>
        <c:grouping val="percentStacked"/>
        <c:ser>
          <c:idx val="2"/>
          <c:order val="0"/>
          <c:tx>
            <c:strRef>
              <c:f>'Table 6'!$A$21</c:f>
              <c:strCache>
                <c:ptCount val="1"/>
                <c:pt idx="0">
                  <c:v>Agriculture, forestry and fishing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6'!$C$21:$H$21</c:f>
              <c:numCache>
                <c:formatCode>0\.0%</c:formatCode>
                <c:ptCount val="6"/>
                <c:pt idx="0">
                  <c:v>1.4587039589292217E-2</c:v>
                </c:pt>
                <c:pt idx="1">
                  <c:v>0.20178173519363155</c:v>
                </c:pt>
                <c:pt idx="2">
                  <c:v>9.4949123375319452E-2</c:v>
                </c:pt>
                <c:pt idx="3">
                  <c:v>0.10827381849229067</c:v>
                </c:pt>
                <c:pt idx="4">
                  <c:v>5.699097152149922E-2</c:v>
                </c:pt>
                <c:pt idx="5">
                  <c:v>0.15802668184451799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2-4E52-82B1-C81B6886DF99}"/>
            </c:ext>
          </c:extLst>
        </c:ser>
        <c:ser>
          <c:idx val="4"/>
          <c:order val="1"/>
          <c:tx>
            <c:strRef>
              <c:f>'Table 6'!$A$22</c:f>
              <c:strCache>
                <c:ptCount val="1"/>
                <c:pt idx="0">
                  <c:v>Mining and quarrying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6'!$C$22:$H$22</c:f>
              <c:numCache>
                <c:formatCode>0\.0%</c:formatCode>
                <c:ptCount val="6"/>
                <c:pt idx="0">
                  <c:v>2.4514743317393733E-3</c:v>
                </c:pt>
                <c:pt idx="1">
                  <c:v>1.0584624177217457E-2</c:v>
                </c:pt>
                <c:pt idx="2">
                  <c:v>2.0116453054684802E-3</c:v>
                </c:pt>
                <c:pt idx="3">
                  <c:v>1.064466606126995E-3</c:v>
                </c:pt>
                <c:pt idx="4">
                  <c:v>3.674340072566039E-3</c:v>
                </c:pt>
                <c:pt idx="5">
                  <c:v>5.2262025291011701E-4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2-4E52-82B1-C81B6886DF99}"/>
            </c:ext>
          </c:extLst>
        </c:ser>
        <c:ser>
          <c:idx val="5"/>
          <c:order val="2"/>
          <c:tx>
            <c:strRef>
              <c:f>'Table 6'!$A$24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6'!$C$24:$H$24</c:f>
              <c:numCache>
                <c:formatCode>0\.0%</c:formatCode>
                <c:ptCount val="6"/>
                <c:pt idx="0">
                  <c:v>0.1528190611159238</c:v>
                </c:pt>
                <c:pt idx="1">
                  <c:v>0.20293673531987516</c:v>
                </c:pt>
                <c:pt idx="2">
                  <c:v>0.15685965153785833</c:v>
                </c:pt>
                <c:pt idx="3">
                  <c:v>0.13509110134693983</c:v>
                </c:pt>
                <c:pt idx="4">
                  <c:v>0.14536296117507172</c:v>
                </c:pt>
                <c:pt idx="5">
                  <c:v>2.4643202357362941E-2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82-4E52-82B1-C81B6886DF99}"/>
            </c:ext>
          </c:extLst>
        </c:ser>
        <c:ser>
          <c:idx val="6"/>
          <c:order val="3"/>
          <c:tx>
            <c:strRef>
              <c:f>'Table 6'!$A$25</c:f>
              <c:strCache>
                <c:ptCount val="1"/>
                <c:pt idx="0">
                  <c:v>Electricity, gas and water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6'!$C$25:$H$25</c:f>
              <c:numCache>
                <c:formatCode>0\.0%</c:formatCode>
                <c:ptCount val="6"/>
                <c:pt idx="0">
                  <c:v>3.0185876925403223E-2</c:v>
                </c:pt>
                <c:pt idx="1">
                  <c:v>1.9621126391780493E-2</c:v>
                </c:pt>
                <c:pt idx="2">
                  <c:v>2.2532534565085516E-2</c:v>
                </c:pt>
                <c:pt idx="3">
                  <c:v>2.5297329874699175E-2</c:v>
                </c:pt>
                <c:pt idx="4">
                  <c:v>3.0905588041788484E-2</c:v>
                </c:pt>
                <c:pt idx="5">
                  <c:v>5.6721929702991593E-2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82-4E52-82B1-C81B6886DF99}"/>
            </c:ext>
          </c:extLst>
        </c:ser>
        <c:ser>
          <c:idx val="8"/>
          <c:order val="4"/>
          <c:tx>
            <c:strRef>
              <c:f>'Table 6'!$A$26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6'!$C$26:$H$26</c:f>
              <c:numCache>
                <c:formatCode>0\.0%</c:formatCode>
                <c:ptCount val="6"/>
                <c:pt idx="0">
                  <c:v>5.3415612490349762E-2</c:v>
                </c:pt>
                <c:pt idx="1">
                  <c:v>5.0489674267218475E-2</c:v>
                </c:pt>
                <c:pt idx="2">
                  <c:v>6.6467722123345743E-2</c:v>
                </c:pt>
                <c:pt idx="3">
                  <c:v>7.3773589771781722E-2</c:v>
                </c:pt>
                <c:pt idx="4">
                  <c:v>6.5848656741138559E-2</c:v>
                </c:pt>
                <c:pt idx="5">
                  <c:v>5.586676498416094E-2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82-4E52-82B1-C81B6886DF99}"/>
            </c:ext>
          </c:extLst>
        </c:ser>
        <c:ser>
          <c:idx val="9"/>
          <c:order val="5"/>
          <c:tx>
            <c:strRef>
              <c:f>'Table 6'!$A$28</c:f>
              <c:strCache>
                <c:ptCount val="1"/>
                <c:pt idx="0">
                  <c:v>Wholesale and retail trade, catering and accommodation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6'!$C$28:$H$28</c:f>
              <c:numCache>
                <c:formatCode>0\.0%</c:formatCode>
                <c:ptCount val="6"/>
                <c:pt idx="0">
                  <c:v>0.16898784229003458</c:v>
                </c:pt>
                <c:pt idx="1">
                  <c:v>0.15347206339534042</c:v>
                </c:pt>
                <c:pt idx="2">
                  <c:v>0.18359296560084384</c:v>
                </c:pt>
                <c:pt idx="3">
                  <c:v>0.19096161703363748</c:v>
                </c:pt>
                <c:pt idx="4">
                  <c:v>0.17936917484223419</c:v>
                </c:pt>
                <c:pt idx="5">
                  <c:v>0.14513009259406198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82-4E52-82B1-C81B6886DF99}"/>
            </c:ext>
          </c:extLst>
        </c:ser>
        <c:ser>
          <c:idx val="0"/>
          <c:order val="6"/>
          <c:tx>
            <c:strRef>
              <c:f>'Table 6'!$A$29</c:f>
              <c:strCache>
                <c:ptCount val="1"/>
                <c:pt idx="0">
                  <c:v>Transport, storage and communication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6'!$C$29:$H$29</c:f>
              <c:numCache>
                <c:formatCode>0\.0%</c:formatCode>
                <c:ptCount val="6"/>
                <c:pt idx="0">
                  <c:v>0.11477124546925652</c:v>
                </c:pt>
                <c:pt idx="1">
                  <c:v>8.1509788074904332E-2</c:v>
                </c:pt>
                <c:pt idx="2">
                  <c:v>9.4993495597060246E-2</c:v>
                </c:pt>
                <c:pt idx="3">
                  <c:v>0.10801254772928721</c:v>
                </c:pt>
                <c:pt idx="4">
                  <c:v>9.9818293132473729E-2</c:v>
                </c:pt>
                <c:pt idx="5">
                  <c:v>0.14915165896665772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82-4E52-82B1-C81B6886DF99}"/>
            </c:ext>
          </c:extLst>
        </c:ser>
        <c:ser>
          <c:idx val="1"/>
          <c:order val="7"/>
          <c:tx>
            <c:strRef>
              <c:f>'Table 6'!$A$30</c:f>
              <c:strCache>
                <c:ptCount val="1"/>
                <c:pt idx="0">
                  <c:v>Finance, insurance, real estate and business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6'!$C$30:$H$30</c:f>
              <c:numCache>
                <c:formatCode>0\.0%</c:formatCode>
                <c:ptCount val="6"/>
                <c:pt idx="0">
                  <c:v>0.27690737590283665</c:v>
                </c:pt>
                <c:pt idx="1">
                  <c:v>0.11386631737552877</c:v>
                </c:pt>
                <c:pt idx="2">
                  <c:v>0.19947751089637769</c:v>
                </c:pt>
                <c:pt idx="3">
                  <c:v>0.20113434513313974</c:v>
                </c:pt>
                <c:pt idx="4">
                  <c:v>0.24867308047832554</c:v>
                </c:pt>
                <c:pt idx="5">
                  <c:v>0.10632183604041456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82-4E52-82B1-C81B6886DF99}"/>
            </c:ext>
          </c:extLst>
        </c:ser>
        <c:ser>
          <c:idx val="3"/>
          <c:order val="8"/>
          <c:tx>
            <c:strRef>
              <c:f>'Table 6'!$A$31</c:f>
              <c:strCache>
                <c:ptCount val="1"/>
                <c:pt idx="0">
                  <c:v>General government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6'!$C$31:$H$31</c:f>
              <c:numCache>
                <c:formatCode>0\.0%</c:formatCode>
                <c:ptCount val="6"/>
                <c:pt idx="0">
                  <c:v>0.11972493782466086</c:v>
                </c:pt>
                <c:pt idx="1">
                  <c:v>0.10450058804490031</c:v>
                </c:pt>
                <c:pt idx="2">
                  <c:v>0.10451037111096548</c:v>
                </c:pt>
                <c:pt idx="3">
                  <c:v>8.9950387331734341E-2</c:v>
                </c:pt>
                <c:pt idx="4">
                  <c:v>0.10196450762653587</c:v>
                </c:pt>
                <c:pt idx="5">
                  <c:v>0.20910452440322727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82-4E52-82B1-C81B6886DF99}"/>
            </c:ext>
          </c:extLst>
        </c:ser>
        <c:ser>
          <c:idx val="7"/>
          <c:order val="9"/>
          <c:tx>
            <c:strRef>
              <c:f>'Table 6'!$A$32</c:f>
              <c:strCache>
                <c:ptCount val="1"/>
                <c:pt idx="0">
                  <c:v>Community, social and personal services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6'!$C$19:$H$19</c:f>
              <c:strCache>
                <c:ptCount val="6"/>
                <c:pt idx="0">
                  <c:v>Cape Metro</c:v>
                </c:pt>
                <c:pt idx="1">
                  <c:v>West Coast</c:v>
                </c:pt>
                <c:pt idx="2">
                  <c:v>Cape Winelands</c:v>
                </c:pt>
                <c:pt idx="3">
                  <c:v>Overberg</c:v>
                </c:pt>
                <c:pt idx="4">
                  <c:v>Eden</c:v>
                </c:pt>
                <c:pt idx="5">
                  <c:v>Central Karoo</c:v>
                </c:pt>
              </c:strCache>
            </c:strRef>
          </c:cat>
          <c:val>
            <c:numRef>
              <c:f>'Table 6'!$C$32:$H$32</c:f>
              <c:numCache>
                <c:formatCode>0\.0%</c:formatCode>
                <c:ptCount val="6"/>
                <c:pt idx="0">
                  <c:v>6.614953406050339E-2</c:v>
                </c:pt>
                <c:pt idx="1">
                  <c:v>6.1237347759603024E-2</c:v>
                </c:pt>
                <c:pt idx="2">
                  <c:v>7.4604979887675366E-2</c:v>
                </c:pt>
                <c:pt idx="3">
                  <c:v>6.6440796680362735E-2</c:v>
                </c:pt>
                <c:pt idx="4">
                  <c:v>6.7392426368366953E-2</c:v>
                </c:pt>
                <c:pt idx="5">
                  <c:v>9.4510688853694916E-2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882-4E52-82B1-C81B6886DF99}"/>
            </c:ext>
          </c:extLst>
        </c:ser>
        <c:dLbls/>
        <c:overlap val="100"/>
        <c:axId val="111104768"/>
        <c:axId val="111106304"/>
      </c:barChart>
      <c:catAx>
        <c:axId val="111104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06304"/>
        <c:crosses val="autoZero"/>
        <c:auto val="1"/>
        <c:lblAlgn val="ctr"/>
        <c:lblOffset val="100"/>
      </c:catAx>
      <c:valAx>
        <c:axId val="111106304"/>
        <c:scaling>
          <c:orientation val="minMax"/>
        </c:scaling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04768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3.620673093585261E-2"/>
          <c:y val="0.71868502297051284"/>
          <c:w val="0.9443395863256272"/>
          <c:h val="0.2416417125873925"/>
        </c:manualLayout>
      </c:layout>
      <c:spPr>
        <a:noFill/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0595D-B476-4974-B867-78923BF29A1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FDE0786-D38E-4041-8CF1-80CA52A3D720}">
      <dgm:prSet phldrT="[Text]" custT="1"/>
      <dgm:spPr/>
      <dgm:t>
        <a:bodyPr/>
        <a:lstStyle/>
        <a:p>
          <a:r>
            <a:rPr lang="en-ZA" sz="1100" b="1" dirty="0"/>
            <a:t>Jan 2019</a:t>
          </a:r>
          <a:br>
            <a:rPr lang="en-ZA" sz="1100" b="1" dirty="0"/>
          </a:br>
          <a:r>
            <a:rPr lang="en-ZA" sz="1100" b="1" dirty="0"/>
            <a:t>PG MTEC 2</a:t>
          </a:r>
        </a:p>
      </dgm:t>
    </dgm:pt>
    <dgm:pt modelId="{B3D35EEE-ADC1-42D4-BCCA-7C9FEA1F8250}" type="parTrans" cxnId="{819B1303-9493-40E3-B1CC-DB45043874E3}">
      <dgm:prSet/>
      <dgm:spPr/>
      <dgm:t>
        <a:bodyPr/>
        <a:lstStyle/>
        <a:p>
          <a:endParaRPr lang="en-ZA"/>
        </a:p>
      </dgm:t>
    </dgm:pt>
    <dgm:pt modelId="{9F175546-1E52-43D3-BC6B-21BDC4BA9A31}" type="sibTrans" cxnId="{819B1303-9493-40E3-B1CC-DB45043874E3}">
      <dgm:prSet/>
      <dgm:spPr/>
      <dgm:t>
        <a:bodyPr/>
        <a:lstStyle/>
        <a:p>
          <a:endParaRPr lang="en-ZA"/>
        </a:p>
      </dgm:t>
    </dgm:pt>
    <dgm:pt modelId="{802A621F-0C74-449F-9B84-5CE7DE6C30D3}">
      <dgm:prSet phldrT="[Text]" custT="1"/>
      <dgm:spPr/>
      <dgm:t>
        <a:bodyPr/>
        <a:lstStyle/>
        <a:p>
          <a:r>
            <a:rPr lang="en-ZA" sz="1100" b="1" dirty="0"/>
            <a:t>Oct 2018</a:t>
          </a:r>
          <a:br>
            <a:rPr lang="en-ZA" sz="1100" b="1" dirty="0"/>
          </a:br>
          <a:r>
            <a:rPr lang="en-ZA" sz="1100" b="1" dirty="0"/>
            <a:t>PG MTEC 1</a:t>
          </a:r>
          <a:br>
            <a:rPr lang="en-ZA" sz="1100" b="1" dirty="0"/>
          </a:br>
          <a:r>
            <a:rPr lang="en-ZA" sz="1100" b="1" dirty="0"/>
            <a:t>National </a:t>
          </a:r>
          <a:br>
            <a:rPr lang="en-ZA" sz="1100" b="1" dirty="0"/>
          </a:br>
          <a:r>
            <a:rPr lang="en-ZA" sz="1100" b="1" dirty="0"/>
            <a:t>MTBPS</a:t>
          </a:r>
        </a:p>
      </dgm:t>
    </dgm:pt>
    <dgm:pt modelId="{14BFB05E-A983-432E-B67A-C8335A8D41A7}" type="parTrans" cxnId="{42988B7E-3E2E-41D4-B91E-361B712197EB}">
      <dgm:prSet/>
      <dgm:spPr/>
      <dgm:t>
        <a:bodyPr/>
        <a:lstStyle/>
        <a:p>
          <a:endParaRPr lang="en-ZA"/>
        </a:p>
      </dgm:t>
    </dgm:pt>
    <dgm:pt modelId="{F734A44C-93BC-4D94-83C4-43A53D81C6AD}" type="sibTrans" cxnId="{42988B7E-3E2E-41D4-B91E-361B712197EB}">
      <dgm:prSet/>
      <dgm:spPr/>
      <dgm:t>
        <a:bodyPr/>
        <a:lstStyle/>
        <a:p>
          <a:endParaRPr lang="en-ZA"/>
        </a:p>
      </dgm:t>
    </dgm:pt>
    <dgm:pt modelId="{8BCF472A-49E7-4FFB-ACE4-475781CA816F}">
      <dgm:prSet phldrT="[Text]" custT="1"/>
      <dgm:spPr/>
      <dgm:t>
        <a:bodyPr/>
        <a:lstStyle/>
        <a:p>
          <a:r>
            <a:rPr lang="en-ZA" sz="1100" b="1" dirty="0">
              <a:solidFill>
                <a:schemeClr val="tx1"/>
              </a:solidFill>
            </a:rPr>
            <a:t>Nov 2018</a:t>
          </a:r>
          <a:br>
            <a:rPr lang="en-ZA" sz="1100" b="1" dirty="0">
              <a:solidFill>
                <a:schemeClr val="tx1"/>
              </a:solidFill>
            </a:rPr>
          </a:br>
          <a:endParaRPr lang="en-ZA" sz="1100" b="1" dirty="0">
            <a:solidFill>
              <a:schemeClr val="tx1"/>
            </a:solidFill>
          </a:endParaRPr>
        </a:p>
      </dgm:t>
    </dgm:pt>
    <dgm:pt modelId="{79B21EA3-58DC-4A82-923E-62A90E613DD0}" type="parTrans" cxnId="{85087ECD-0815-4FAC-BC48-EC3A86A51097}">
      <dgm:prSet/>
      <dgm:spPr/>
      <dgm:t>
        <a:bodyPr/>
        <a:lstStyle/>
        <a:p>
          <a:endParaRPr lang="en-ZA"/>
        </a:p>
      </dgm:t>
    </dgm:pt>
    <dgm:pt modelId="{02E156E2-D2FE-4A7E-9A2D-F024D37E1FDD}" type="sibTrans" cxnId="{85087ECD-0815-4FAC-BC48-EC3A86A51097}">
      <dgm:prSet/>
      <dgm:spPr/>
      <dgm:t>
        <a:bodyPr/>
        <a:lstStyle/>
        <a:p>
          <a:endParaRPr lang="en-ZA"/>
        </a:p>
      </dgm:t>
    </dgm:pt>
    <dgm:pt modelId="{2F7C2674-7B4A-4DE0-85BC-6E822DB03B0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ZA" sz="1100" b="1" dirty="0">
              <a:solidFill>
                <a:schemeClr val="bg1"/>
              </a:solidFill>
            </a:rPr>
            <a:t>Feb 2019 </a:t>
          </a:r>
          <a:r>
            <a:rPr lang="en-ZA" sz="1100" b="1" dirty="0" err="1">
              <a:solidFill>
                <a:schemeClr val="bg1"/>
              </a:solidFill>
            </a:rPr>
            <a:t>Bosberaad</a:t>
          </a:r>
          <a:endParaRPr lang="en-ZA" sz="1100" b="1" dirty="0">
            <a:solidFill>
              <a:schemeClr val="bg1"/>
            </a:solidFill>
          </a:endParaRPr>
        </a:p>
      </dgm:t>
    </dgm:pt>
    <dgm:pt modelId="{93380098-8E7E-4FB8-BA01-0D72378CD0F6}" type="parTrans" cxnId="{D0254F56-8445-401B-BDEA-A5D0C924C07C}">
      <dgm:prSet/>
      <dgm:spPr/>
      <dgm:t>
        <a:bodyPr/>
        <a:lstStyle/>
        <a:p>
          <a:endParaRPr lang="en-ZA"/>
        </a:p>
      </dgm:t>
    </dgm:pt>
    <dgm:pt modelId="{7247D926-D8A6-4DB1-97FE-0CD80E53F172}" type="sibTrans" cxnId="{D0254F56-8445-401B-BDEA-A5D0C924C07C}">
      <dgm:prSet/>
      <dgm:spPr/>
      <dgm:t>
        <a:bodyPr/>
        <a:lstStyle/>
        <a:p>
          <a:endParaRPr lang="en-ZA"/>
        </a:p>
      </dgm:t>
    </dgm:pt>
    <dgm:pt modelId="{986451EC-34D6-46FA-9B82-4B24652E4162}">
      <dgm:prSet phldrT="[Text]" custT="1"/>
      <dgm:spPr/>
      <dgm:t>
        <a:bodyPr/>
        <a:lstStyle/>
        <a:p>
          <a:r>
            <a:rPr lang="en-ZA" sz="1100" b="1" dirty="0"/>
            <a:t>Feb 2019 SOPA</a:t>
          </a:r>
        </a:p>
      </dgm:t>
    </dgm:pt>
    <dgm:pt modelId="{815130F9-3384-45CA-A7EE-A1B84960F935}" type="parTrans" cxnId="{492B7E54-9F07-4FCB-B1FF-B97F1415BEAE}">
      <dgm:prSet/>
      <dgm:spPr/>
      <dgm:t>
        <a:bodyPr/>
        <a:lstStyle/>
        <a:p>
          <a:endParaRPr lang="en-ZA"/>
        </a:p>
      </dgm:t>
    </dgm:pt>
    <dgm:pt modelId="{83B9BB5E-B0F6-4896-AAFC-CD7F2C6E78C4}" type="sibTrans" cxnId="{492B7E54-9F07-4FCB-B1FF-B97F1415BEAE}">
      <dgm:prSet/>
      <dgm:spPr/>
      <dgm:t>
        <a:bodyPr/>
        <a:lstStyle/>
        <a:p>
          <a:endParaRPr lang="en-ZA"/>
        </a:p>
      </dgm:t>
    </dgm:pt>
    <dgm:pt modelId="{2F51E801-0E2D-446E-89AA-9E7D59EDC4D2}">
      <dgm:prSet phldrT="[Text]" custT="1"/>
      <dgm:spPr/>
      <dgm:t>
        <a:bodyPr/>
        <a:lstStyle/>
        <a:p>
          <a:r>
            <a:rPr lang="en-ZA" sz="1100" b="1" dirty="0"/>
            <a:t>May 2019 </a:t>
          </a:r>
          <a:br>
            <a:rPr lang="en-ZA" sz="1100" b="1" dirty="0"/>
          </a:br>
          <a:r>
            <a:rPr lang="en-ZA" sz="1100" b="1" dirty="0"/>
            <a:t>Strategic Integrated Budgeting Engagement</a:t>
          </a:r>
        </a:p>
      </dgm:t>
    </dgm:pt>
    <dgm:pt modelId="{478EEED9-0F9C-489F-8ED9-6250A2B23108}" type="parTrans" cxnId="{19C29D46-67A4-4D5E-9434-EFC01BD10837}">
      <dgm:prSet/>
      <dgm:spPr/>
      <dgm:t>
        <a:bodyPr/>
        <a:lstStyle/>
        <a:p>
          <a:endParaRPr lang="en-ZA"/>
        </a:p>
      </dgm:t>
    </dgm:pt>
    <dgm:pt modelId="{A1CAC7B2-FA83-45F6-9FE7-70FF101C2262}" type="sibTrans" cxnId="{19C29D46-67A4-4D5E-9434-EFC01BD10837}">
      <dgm:prSet/>
      <dgm:spPr/>
      <dgm:t>
        <a:bodyPr/>
        <a:lstStyle/>
        <a:p>
          <a:endParaRPr lang="en-ZA"/>
        </a:p>
      </dgm:t>
    </dgm:pt>
    <dgm:pt modelId="{168370C2-A2F2-406F-879F-68AAB54CFAE8}">
      <dgm:prSet phldrT="[Text]"/>
      <dgm:spPr/>
      <dgm:t>
        <a:bodyPr/>
        <a:lstStyle/>
        <a:p>
          <a:endParaRPr lang="en-ZA"/>
        </a:p>
      </dgm:t>
    </dgm:pt>
    <dgm:pt modelId="{B62CAF73-FA80-441A-BDE4-81D61478DE44}" type="parTrans" cxnId="{130B3829-80CB-4E5A-80BA-C9C8BB7A071E}">
      <dgm:prSet/>
      <dgm:spPr/>
      <dgm:t>
        <a:bodyPr/>
        <a:lstStyle/>
        <a:p>
          <a:endParaRPr lang="en-ZA"/>
        </a:p>
      </dgm:t>
    </dgm:pt>
    <dgm:pt modelId="{FB99D7E9-90CC-4596-A4A3-AA9F75474529}" type="sibTrans" cxnId="{130B3829-80CB-4E5A-80BA-C9C8BB7A071E}">
      <dgm:prSet/>
      <dgm:spPr/>
      <dgm:t>
        <a:bodyPr/>
        <a:lstStyle/>
        <a:p>
          <a:endParaRPr lang="en-ZA"/>
        </a:p>
      </dgm:t>
    </dgm:pt>
    <dgm:pt modelId="{F7AE86EF-173E-40C6-8862-6C7F111E0617}">
      <dgm:prSet phldrT="[Text]" custT="1"/>
      <dgm:spPr/>
      <dgm:t>
        <a:bodyPr/>
        <a:lstStyle/>
        <a:p>
          <a:endParaRPr lang="en-ZA" sz="1100" b="1" dirty="0"/>
        </a:p>
      </dgm:t>
    </dgm:pt>
    <dgm:pt modelId="{F3C1B2BF-83F9-4F18-8142-B03723891B0D}" type="sibTrans" cxnId="{EF680CB9-6544-4D87-88E0-82B4621F1316}">
      <dgm:prSet/>
      <dgm:spPr/>
      <dgm:t>
        <a:bodyPr/>
        <a:lstStyle/>
        <a:p>
          <a:endParaRPr lang="en-ZA"/>
        </a:p>
      </dgm:t>
    </dgm:pt>
    <dgm:pt modelId="{ED307336-F1D6-43DF-B4B5-9004CB1740DD}" type="parTrans" cxnId="{EF680CB9-6544-4D87-88E0-82B4621F1316}">
      <dgm:prSet/>
      <dgm:spPr/>
      <dgm:t>
        <a:bodyPr/>
        <a:lstStyle/>
        <a:p>
          <a:endParaRPr lang="en-ZA"/>
        </a:p>
      </dgm:t>
    </dgm:pt>
    <dgm:pt modelId="{AC6C48B3-60DE-47FB-8B1D-C359FB52FF53}" type="pres">
      <dgm:prSet presAssocID="{E3D0595D-B476-4974-B867-78923BF29A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BCF60B0-09FE-4704-8528-CCAAF01C0690}" type="pres">
      <dgm:prSet presAssocID="{E3D0595D-B476-4974-B867-78923BF29A1D}" presName="arrow" presStyleLbl="bgShp" presStyleIdx="0" presStyleCnt="1" custLinFactNeighborX="-323" custLinFactNeighborY="2850"/>
      <dgm:spPr>
        <a:solidFill>
          <a:srgbClr val="D0E4E6"/>
        </a:solidFill>
      </dgm:spPr>
    </dgm:pt>
    <dgm:pt modelId="{60ECD02C-B221-41C3-9A8E-AA33D627CAAE}" type="pres">
      <dgm:prSet presAssocID="{E3D0595D-B476-4974-B867-78923BF29A1D}" presName="points" presStyleCnt="0"/>
      <dgm:spPr/>
    </dgm:pt>
    <dgm:pt modelId="{7B728835-1D0F-4DE7-92EE-17203BBBD314}" type="pres">
      <dgm:prSet presAssocID="{F7AE86EF-173E-40C6-8862-6C7F111E0617}" presName="compositeA" presStyleCnt="0"/>
      <dgm:spPr/>
    </dgm:pt>
    <dgm:pt modelId="{0AC8C79C-19E0-4612-A3B9-C03942D66C4A}" type="pres">
      <dgm:prSet presAssocID="{F7AE86EF-173E-40C6-8862-6C7F111E0617}" presName="textA" presStyleLbl="revTx" presStyleIdx="0" presStyleCnt="8" custScaleX="242928" custLinFactX="100000" custLinFactNeighborX="186098" custLinFactNeighborY="-578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60DDE3-4FCB-4E8A-9196-71ABA2E5454C}" type="pres">
      <dgm:prSet presAssocID="{F7AE86EF-173E-40C6-8862-6C7F111E0617}" presName="circleA" presStyleLbl="node1" presStyleIdx="0" presStyleCnt="8"/>
      <dgm:spPr>
        <a:solidFill>
          <a:srgbClr val="73AFB6"/>
        </a:solidFill>
      </dgm:spPr>
    </dgm:pt>
    <dgm:pt modelId="{31C9A2FD-8DAC-45D2-BD1D-36B29AA28E10}" type="pres">
      <dgm:prSet presAssocID="{F7AE86EF-173E-40C6-8862-6C7F111E0617}" presName="spaceA" presStyleCnt="0"/>
      <dgm:spPr/>
    </dgm:pt>
    <dgm:pt modelId="{3215E53F-C7B5-4042-97DD-CB7D35ED0DA4}" type="pres">
      <dgm:prSet presAssocID="{F3C1B2BF-83F9-4F18-8142-B03723891B0D}" presName="space" presStyleCnt="0"/>
      <dgm:spPr/>
    </dgm:pt>
    <dgm:pt modelId="{0683098C-C500-4E58-9A63-291E5A09301C}" type="pres">
      <dgm:prSet presAssocID="{802A621F-0C74-449F-9B84-5CE7DE6C30D3}" presName="compositeB" presStyleCnt="0"/>
      <dgm:spPr/>
    </dgm:pt>
    <dgm:pt modelId="{C87A3FAA-0A6D-44EC-A265-0B36CEAAAD83}" type="pres">
      <dgm:prSet presAssocID="{802A621F-0C74-449F-9B84-5CE7DE6C30D3}" presName="textB" presStyleLbl="revTx" presStyleIdx="1" presStyleCnt="8" custScaleX="204616" custLinFactX="6308" custLinFactNeighborX="100000" custLinFactNeighborY="31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4AD779-654D-4907-B920-AE4BB16F7C8B}" type="pres">
      <dgm:prSet presAssocID="{802A621F-0C74-449F-9B84-5CE7DE6C30D3}" presName="circleB" presStyleLbl="node1" presStyleIdx="1" presStyleCnt="8" custLinFactX="65159" custLinFactNeighborX="100000" custLinFactNeighborY="-2585"/>
      <dgm:spPr>
        <a:solidFill>
          <a:srgbClr val="73AFB6"/>
        </a:solidFill>
      </dgm:spPr>
    </dgm:pt>
    <dgm:pt modelId="{2125DA7C-2B17-4392-8DC3-41347FD9874A}" type="pres">
      <dgm:prSet presAssocID="{802A621F-0C74-449F-9B84-5CE7DE6C30D3}" presName="spaceB" presStyleCnt="0"/>
      <dgm:spPr/>
    </dgm:pt>
    <dgm:pt modelId="{7585DBD6-52F0-4912-8BFA-04FBB89864AF}" type="pres">
      <dgm:prSet presAssocID="{F734A44C-93BC-4D94-83C4-43A53D81C6AD}" presName="space" presStyleCnt="0"/>
      <dgm:spPr/>
    </dgm:pt>
    <dgm:pt modelId="{51BF3B24-2AED-4C8C-8DEA-0FDE13A6F435}" type="pres">
      <dgm:prSet presAssocID="{8BCF472A-49E7-4FFB-ACE4-475781CA816F}" presName="compositeA" presStyleCnt="0"/>
      <dgm:spPr/>
    </dgm:pt>
    <dgm:pt modelId="{A98DD60B-DC49-475C-BD0D-4EBAF033603A}" type="pres">
      <dgm:prSet presAssocID="{8BCF472A-49E7-4FFB-ACE4-475781CA816F}" presName="textA" presStyleLbl="revTx" presStyleIdx="2" presStyleCnt="8" custScaleX="259653" custScaleY="79170" custLinFactX="100000" custLinFactY="6646" custLinFactNeighborX="157107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DA455AD-A49C-427E-8D2F-72DC861A3BB1}" type="pres">
      <dgm:prSet presAssocID="{8BCF472A-49E7-4FFB-ACE4-475781CA816F}" presName="circleA" presStyleLbl="node1" presStyleIdx="2" presStyleCnt="8" custLinFactNeighborX="98163" custLinFactNeighborY="25006"/>
      <dgm:spPr>
        <a:solidFill>
          <a:srgbClr val="73AFB6"/>
        </a:solidFill>
      </dgm:spPr>
    </dgm:pt>
    <dgm:pt modelId="{649CAD6A-041E-4E97-A797-2C243E966692}" type="pres">
      <dgm:prSet presAssocID="{8BCF472A-49E7-4FFB-ACE4-475781CA816F}" presName="spaceA" presStyleCnt="0"/>
      <dgm:spPr/>
    </dgm:pt>
    <dgm:pt modelId="{AA4F1517-BA57-448F-A5C0-46515A6010A1}" type="pres">
      <dgm:prSet presAssocID="{02E156E2-D2FE-4A7E-9A2D-F024D37E1FDD}" presName="space" presStyleCnt="0"/>
      <dgm:spPr/>
    </dgm:pt>
    <dgm:pt modelId="{98E01AC6-6F87-4F37-A2E3-631B4DB3B8E3}" type="pres">
      <dgm:prSet presAssocID="{2F7C2674-7B4A-4DE0-85BC-6E822DB03B04}" presName="compositeB" presStyleCnt="0"/>
      <dgm:spPr/>
    </dgm:pt>
    <dgm:pt modelId="{CD0F4471-0750-458E-9BE1-DE471BD4D454}" type="pres">
      <dgm:prSet presAssocID="{2F7C2674-7B4A-4DE0-85BC-6E822DB03B04}" presName="textB" presStyleLbl="revTx" presStyleIdx="3" presStyleCnt="8" custScaleX="229134" custScaleY="43230" custLinFactX="200000" custLinFactY="-39462" custLinFactNeighborX="213402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D09536-F25C-4F5F-A084-ED74BADBB05A}" type="pres">
      <dgm:prSet presAssocID="{2F7C2674-7B4A-4DE0-85BC-6E822DB03B04}" presName="circleB" presStyleLbl="node1" presStyleIdx="3" presStyleCnt="8" custLinFactNeighborX="30065" custLinFactNeighborY="-59355"/>
      <dgm:spPr>
        <a:solidFill>
          <a:srgbClr val="73AFB6"/>
        </a:solidFill>
      </dgm:spPr>
    </dgm:pt>
    <dgm:pt modelId="{F593EE7A-C193-4370-8B9D-245D87E5A2D1}" type="pres">
      <dgm:prSet presAssocID="{2F7C2674-7B4A-4DE0-85BC-6E822DB03B04}" presName="spaceB" presStyleCnt="0"/>
      <dgm:spPr/>
    </dgm:pt>
    <dgm:pt modelId="{342F256E-AC8C-4FEB-A5CD-D9C343B11743}" type="pres">
      <dgm:prSet presAssocID="{7247D926-D8A6-4DB1-97FE-0CD80E53F172}" presName="space" presStyleCnt="0"/>
      <dgm:spPr/>
    </dgm:pt>
    <dgm:pt modelId="{4E12387E-5F15-429C-A928-163FD8776A60}" type="pres">
      <dgm:prSet presAssocID="{EFDE0786-D38E-4041-8CF1-80CA52A3D720}" presName="compositeA" presStyleCnt="0"/>
      <dgm:spPr/>
    </dgm:pt>
    <dgm:pt modelId="{E3B3BAE7-DC3C-4350-BCF4-658EBE492F96}" type="pres">
      <dgm:prSet presAssocID="{EFDE0786-D38E-4041-8CF1-80CA52A3D720}" presName="textA" presStyleLbl="revTx" presStyleIdx="4" presStyleCnt="8" custScaleX="220042" custScaleY="52921" custLinFactY="27001" custLinFactNeighborX="-5545" custLinFactNeighborY="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00A0A0-08ED-48B8-9040-267B33062123}" type="pres">
      <dgm:prSet presAssocID="{EFDE0786-D38E-4041-8CF1-80CA52A3D720}" presName="circleA" presStyleLbl="node1" presStyleIdx="4" presStyleCnt="8" custLinFactNeighborX="-18106" custLinFactNeighborY="47113"/>
      <dgm:spPr>
        <a:solidFill>
          <a:srgbClr val="73AFB6"/>
        </a:solidFill>
      </dgm:spPr>
    </dgm:pt>
    <dgm:pt modelId="{0BC30113-197F-45B3-93E1-45BE50772904}" type="pres">
      <dgm:prSet presAssocID="{EFDE0786-D38E-4041-8CF1-80CA52A3D720}" presName="spaceA" presStyleCnt="0"/>
      <dgm:spPr/>
    </dgm:pt>
    <dgm:pt modelId="{1967BDBA-3D99-4796-B57D-38669461CACB}" type="pres">
      <dgm:prSet presAssocID="{9F175546-1E52-43D3-BC6B-21BDC4BA9A31}" presName="space" presStyleCnt="0"/>
      <dgm:spPr/>
    </dgm:pt>
    <dgm:pt modelId="{74A54E1E-A0A0-4C50-B575-10E6EA8CFA28}" type="pres">
      <dgm:prSet presAssocID="{986451EC-34D6-46FA-9B82-4B24652E4162}" presName="compositeB" presStyleCnt="0"/>
      <dgm:spPr/>
    </dgm:pt>
    <dgm:pt modelId="{A59AD061-5F22-48E1-94A9-D744CA088D5E}" type="pres">
      <dgm:prSet presAssocID="{986451EC-34D6-46FA-9B82-4B24652E4162}" presName="textB" presStyleLbl="revTx" presStyleIdx="5" presStyleCnt="8" custScaleX="176499" custLinFactNeighborX="-11422" custLinFactNeighborY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3BDC5F-3494-47DE-9B12-0A9F70F78747}" type="pres">
      <dgm:prSet presAssocID="{986451EC-34D6-46FA-9B82-4B24652E4162}" presName="circleB" presStyleLbl="node1" presStyleIdx="5" presStyleCnt="8" custLinFactNeighborX="-30358" custLinFactNeighborY="-2388"/>
      <dgm:spPr>
        <a:solidFill>
          <a:srgbClr val="73AFB6"/>
        </a:solidFill>
      </dgm:spPr>
    </dgm:pt>
    <dgm:pt modelId="{1362E94A-0D0A-4A07-9CF8-C7D16197C292}" type="pres">
      <dgm:prSet presAssocID="{986451EC-34D6-46FA-9B82-4B24652E4162}" presName="spaceB" presStyleCnt="0"/>
      <dgm:spPr/>
    </dgm:pt>
    <dgm:pt modelId="{407E06D1-D5C3-4C11-9408-51791442B749}" type="pres">
      <dgm:prSet presAssocID="{83B9BB5E-B0F6-4896-AAFC-CD7F2C6E78C4}" presName="space" presStyleCnt="0"/>
      <dgm:spPr/>
    </dgm:pt>
    <dgm:pt modelId="{E2CF1874-3F3D-43B0-81F1-146ABA3B8439}" type="pres">
      <dgm:prSet presAssocID="{168370C2-A2F2-406F-879F-68AAB54CFAE8}" presName="compositeA" presStyleCnt="0"/>
      <dgm:spPr/>
    </dgm:pt>
    <dgm:pt modelId="{488C02BC-EA5F-44CF-B709-5D1875FF5DAE}" type="pres">
      <dgm:prSet presAssocID="{168370C2-A2F2-406F-879F-68AAB54CFAE8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7DDE77-65F0-4736-A1EA-0AA5AEEE89C8}" type="pres">
      <dgm:prSet presAssocID="{168370C2-A2F2-406F-879F-68AAB54CFAE8}" presName="circleA" presStyleLbl="node1" presStyleIdx="6" presStyleCnt="8" custLinFactNeighborX="44661" custLinFactNeighborY="-4326"/>
      <dgm:spPr>
        <a:solidFill>
          <a:srgbClr val="73AFB6"/>
        </a:solidFill>
      </dgm:spPr>
    </dgm:pt>
    <dgm:pt modelId="{44563916-0CF7-4062-A7EB-60BC0AB4B53B}" type="pres">
      <dgm:prSet presAssocID="{168370C2-A2F2-406F-879F-68AAB54CFAE8}" presName="spaceA" presStyleCnt="0"/>
      <dgm:spPr/>
    </dgm:pt>
    <dgm:pt modelId="{6BBC3150-BD3D-4AA1-BE6B-FA44DE6350FA}" type="pres">
      <dgm:prSet presAssocID="{FB99D7E9-90CC-4596-A4A3-AA9F75474529}" presName="space" presStyleCnt="0"/>
      <dgm:spPr/>
    </dgm:pt>
    <dgm:pt modelId="{266539B5-E86A-4B11-952F-8B266F37C354}" type="pres">
      <dgm:prSet presAssocID="{2F51E801-0E2D-446E-89AA-9E7D59EDC4D2}" presName="compositeB" presStyleCnt="0"/>
      <dgm:spPr/>
    </dgm:pt>
    <dgm:pt modelId="{9E3C5330-9222-4011-9442-8BF72FECBB3F}" type="pres">
      <dgm:prSet presAssocID="{2F51E801-0E2D-446E-89AA-9E7D59EDC4D2}" presName="textB" presStyleLbl="revTx" presStyleIdx="7" presStyleCnt="8" custScaleX="233858" custScaleY="103119" custLinFactNeighborX="34265" custLinFactNeighborY="-110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58B0B7-4623-422F-8A3B-7B563249E188}" type="pres">
      <dgm:prSet presAssocID="{2F51E801-0E2D-446E-89AA-9E7D59EDC4D2}" presName="circleB" presStyleLbl="node1" presStyleIdx="7" presStyleCnt="8" custLinFactNeighborX="63479" custLinFactNeighborY="3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043590-3A2D-4563-9A27-6C02D4C4C63D}" type="pres">
      <dgm:prSet presAssocID="{2F51E801-0E2D-446E-89AA-9E7D59EDC4D2}" presName="spaceB" presStyleCnt="0"/>
      <dgm:spPr/>
    </dgm:pt>
  </dgm:ptLst>
  <dgm:cxnLst>
    <dgm:cxn modelId="{EF680CB9-6544-4D87-88E0-82B4621F1316}" srcId="{E3D0595D-B476-4974-B867-78923BF29A1D}" destId="{F7AE86EF-173E-40C6-8862-6C7F111E0617}" srcOrd="0" destOrd="0" parTransId="{ED307336-F1D6-43DF-B4B5-9004CB1740DD}" sibTransId="{F3C1B2BF-83F9-4F18-8142-B03723891B0D}"/>
    <dgm:cxn modelId="{89D7D788-82DF-4193-B6D6-1C60010A6FBE}" type="presOf" srcId="{2F7C2674-7B4A-4DE0-85BC-6E822DB03B04}" destId="{CD0F4471-0750-458E-9BE1-DE471BD4D454}" srcOrd="0" destOrd="0" presId="urn:microsoft.com/office/officeart/2005/8/layout/hProcess11"/>
    <dgm:cxn modelId="{27D470E1-B557-4426-93C3-DC209B6FCBDD}" type="presOf" srcId="{EFDE0786-D38E-4041-8CF1-80CA52A3D720}" destId="{E3B3BAE7-DC3C-4350-BCF4-658EBE492F96}" srcOrd="0" destOrd="0" presId="urn:microsoft.com/office/officeart/2005/8/layout/hProcess11"/>
    <dgm:cxn modelId="{AE4CFFC3-E6A1-490F-824A-B344E5B2E89C}" type="presOf" srcId="{168370C2-A2F2-406F-879F-68AAB54CFAE8}" destId="{488C02BC-EA5F-44CF-B709-5D1875FF5DAE}" srcOrd="0" destOrd="0" presId="urn:microsoft.com/office/officeart/2005/8/layout/hProcess11"/>
    <dgm:cxn modelId="{85087ECD-0815-4FAC-BC48-EC3A86A51097}" srcId="{E3D0595D-B476-4974-B867-78923BF29A1D}" destId="{8BCF472A-49E7-4FFB-ACE4-475781CA816F}" srcOrd="2" destOrd="0" parTransId="{79B21EA3-58DC-4A82-923E-62A90E613DD0}" sibTransId="{02E156E2-D2FE-4A7E-9A2D-F024D37E1FDD}"/>
    <dgm:cxn modelId="{00A52FDF-6D8A-4901-AF07-E3FB05404085}" type="presOf" srcId="{802A621F-0C74-449F-9B84-5CE7DE6C30D3}" destId="{C87A3FAA-0A6D-44EC-A265-0B36CEAAAD83}" srcOrd="0" destOrd="0" presId="urn:microsoft.com/office/officeart/2005/8/layout/hProcess11"/>
    <dgm:cxn modelId="{E2EFA5B2-70D5-4D59-B52B-766F45CC7B3B}" type="presOf" srcId="{8BCF472A-49E7-4FFB-ACE4-475781CA816F}" destId="{A98DD60B-DC49-475C-BD0D-4EBAF033603A}" srcOrd="0" destOrd="0" presId="urn:microsoft.com/office/officeart/2005/8/layout/hProcess11"/>
    <dgm:cxn modelId="{B7343889-7653-4BE6-A437-0570628753BC}" type="presOf" srcId="{E3D0595D-B476-4974-B867-78923BF29A1D}" destId="{AC6C48B3-60DE-47FB-8B1D-C359FB52FF53}" srcOrd="0" destOrd="0" presId="urn:microsoft.com/office/officeart/2005/8/layout/hProcess11"/>
    <dgm:cxn modelId="{D0254F56-8445-401B-BDEA-A5D0C924C07C}" srcId="{E3D0595D-B476-4974-B867-78923BF29A1D}" destId="{2F7C2674-7B4A-4DE0-85BC-6E822DB03B04}" srcOrd="3" destOrd="0" parTransId="{93380098-8E7E-4FB8-BA01-0D72378CD0F6}" sibTransId="{7247D926-D8A6-4DB1-97FE-0CD80E53F172}"/>
    <dgm:cxn modelId="{19C29D46-67A4-4D5E-9434-EFC01BD10837}" srcId="{E3D0595D-B476-4974-B867-78923BF29A1D}" destId="{2F51E801-0E2D-446E-89AA-9E7D59EDC4D2}" srcOrd="7" destOrd="0" parTransId="{478EEED9-0F9C-489F-8ED9-6250A2B23108}" sibTransId="{A1CAC7B2-FA83-45F6-9FE7-70FF101C2262}"/>
    <dgm:cxn modelId="{130B3829-80CB-4E5A-80BA-C9C8BB7A071E}" srcId="{E3D0595D-B476-4974-B867-78923BF29A1D}" destId="{168370C2-A2F2-406F-879F-68AAB54CFAE8}" srcOrd="6" destOrd="0" parTransId="{B62CAF73-FA80-441A-BDE4-81D61478DE44}" sibTransId="{FB99D7E9-90CC-4596-A4A3-AA9F75474529}"/>
    <dgm:cxn modelId="{468AF561-3FAC-4C23-BD0C-52F660D1E049}" type="presOf" srcId="{F7AE86EF-173E-40C6-8862-6C7F111E0617}" destId="{0AC8C79C-19E0-4612-A3B9-C03942D66C4A}" srcOrd="0" destOrd="0" presId="urn:microsoft.com/office/officeart/2005/8/layout/hProcess11"/>
    <dgm:cxn modelId="{819B1303-9493-40E3-B1CC-DB45043874E3}" srcId="{E3D0595D-B476-4974-B867-78923BF29A1D}" destId="{EFDE0786-D38E-4041-8CF1-80CA52A3D720}" srcOrd="4" destOrd="0" parTransId="{B3D35EEE-ADC1-42D4-BCCA-7C9FEA1F8250}" sibTransId="{9F175546-1E52-43D3-BC6B-21BDC4BA9A31}"/>
    <dgm:cxn modelId="{42988B7E-3E2E-41D4-B91E-361B712197EB}" srcId="{E3D0595D-B476-4974-B867-78923BF29A1D}" destId="{802A621F-0C74-449F-9B84-5CE7DE6C30D3}" srcOrd="1" destOrd="0" parTransId="{14BFB05E-A983-432E-B67A-C8335A8D41A7}" sibTransId="{F734A44C-93BC-4D94-83C4-43A53D81C6AD}"/>
    <dgm:cxn modelId="{A5F966C5-6EDD-4B1B-AFDD-6BD951207655}" type="presOf" srcId="{986451EC-34D6-46FA-9B82-4B24652E4162}" destId="{A59AD061-5F22-48E1-94A9-D744CA088D5E}" srcOrd="0" destOrd="0" presId="urn:microsoft.com/office/officeart/2005/8/layout/hProcess11"/>
    <dgm:cxn modelId="{492B7E54-9F07-4FCB-B1FF-B97F1415BEAE}" srcId="{E3D0595D-B476-4974-B867-78923BF29A1D}" destId="{986451EC-34D6-46FA-9B82-4B24652E4162}" srcOrd="5" destOrd="0" parTransId="{815130F9-3384-45CA-A7EE-A1B84960F935}" sibTransId="{83B9BB5E-B0F6-4896-AAFC-CD7F2C6E78C4}"/>
    <dgm:cxn modelId="{ADB62185-44B4-4E3A-9CC6-E0E91592EEC0}" type="presOf" srcId="{2F51E801-0E2D-446E-89AA-9E7D59EDC4D2}" destId="{9E3C5330-9222-4011-9442-8BF72FECBB3F}" srcOrd="0" destOrd="0" presId="urn:microsoft.com/office/officeart/2005/8/layout/hProcess11"/>
    <dgm:cxn modelId="{9B8B8E1B-1A1B-436F-876C-744CB8E6A5C8}" type="presParOf" srcId="{AC6C48B3-60DE-47FB-8B1D-C359FB52FF53}" destId="{5BCF60B0-09FE-4704-8528-CCAAF01C0690}" srcOrd="0" destOrd="0" presId="urn:microsoft.com/office/officeart/2005/8/layout/hProcess11"/>
    <dgm:cxn modelId="{88A1F270-4CAB-4E7F-8979-2D721671324F}" type="presParOf" srcId="{AC6C48B3-60DE-47FB-8B1D-C359FB52FF53}" destId="{60ECD02C-B221-41C3-9A8E-AA33D627CAAE}" srcOrd="1" destOrd="0" presId="urn:microsoft.com/office/officeart/2005/8/layout/hProcess11"/>
    <dgm:cxn modelId="{50F1991E-B60D-4B98-9B04-C668EE567434}" type="presParOf" srcId="{60ECD02C-B221-41C3-9A8E-AA33D627CAAE}" destId="{7B728835-1D0F-4DE7-92EE-17203BBBD314}" srcOrd="0" destOrd="0" presId="urn:microsoft.com/office/officeart/2005/8/layout/hProcess11"/>
    <dgm:cxn modelId="{7A3C154C-BA6A-48EA-A7B5-5691553042C7}" type="presParOf" srcId="{7B728835-1D0F-4DE7-92EE-17203BBBD314}" destId="{0AC8C79C-19E0-4612-A3B9-C03942D66C4A}" srcOrd="0" destOrd="0" presId="urn:microsoft.com/office/officeart/2005/8/layout/hProcess11"/>
    <dgm:cxn modelId="{40337643-FC47-4C66-B01F-C5AFB8B480EF}" type="presParOf" srcId="{7B728835-1D0F-4DE7-92EE-17203BBBD314}" destId="{2360DDE3-4FCB-4E8A-9196-71ABA2E5454C}" srcOrd="1" destOrd="0" presId="urn:microsoft.com/office/officeart/2005/8/layout/hProcess11"/>
    <dgm:cxn modelId="{0EA1ED5F-3139-4E25-84AE-D376E7F820CE}" type="presParOf" srcId="{7B728835-1D0F-4DE7-92EE-17203BBBD314}" destId="{31C9A2FD-8DAC-45D2-BD1D-36B29AA28E10}" srcOrd="2" destOrd="0" presId="urn:microsoft.com/office/officeart/2005/8/layout/hProcess11"/>
    <dgm:cxn modelId="{95EE285E-EC1B-4FAC-B66B-73E4EDD570B7}" type="presParOf" srcId="{60ECD02C-B221-41C3-9A8E-AA33D627CAAE}" destId="{3215E53F-C7B5-4042-97DD-CB7D35ED0DA4}" srcOrd="1" destOrd="0" presId="urn:microsoft.com/office/officeart/2005/8/layout/hProcess11"/>
    <dgm:cxn modelId="{E19D8249-A174-4077-9D38-D39B10AB513A}" type="presParOf" srcId="{60ECD02C-B221-41C3-9A8E-AA33D627CAAE}" destId="{0683098C-C500-4E58-9A63-291E5A09301C}" srcOrd="2" destOrd="0" presId="urn:microsoft.com/office/officeart/2005/8/layout/hProcess11"/>
    <dgm:cxn modelId="{52B53878-8A48-4554-B5B8-64E9BD9B8232}" type="presParOf" srcId="{0683098C-C500-4E58-9A63-291E5A09301C}" destId="{C87A3FAA-0A6D-44EC-A265-0B36CEAAAD83}" srcOrd="0" destOrd="0" presId="urn:microsoft.com/office/officeart/2005/8/layout/hProcess11"/>
    <dgm:cxn modelId="{4827D4D7-D8B3-4F96-B069-7CF27E8563F3}" type="presParOf" srcId="{0683098C-C500-4E58-9A63-291E5A09301C}" destId="{054AD779-654D-4907-B920-AE4BB16F7C8B}" srcOrd="1" destOrd="0" presId="urn:microsoft.com/office/officeart/2005/8/layout/hProcess11"/>
    <dgm:cxn modelId="{3446146E-65B3-4A12-89D4-09BA8F17AAAE}" type="presParOf" srcId="{0683098C-C500-4E58-9A63-291E5A09301C}" destId="{2125DA7C-2B17-4392-8DC3-41347FD9874A}" srcOrd="2" destOrd="0" presId="urn:microsoft.com/office/officeart/2005/8/layout/hProcess11"/>
    <dgm:cxn modelId="{010D799F-8D85-4FA7-9855-4C3AC6B9E79B}" type="presParOf" srcId="{60ECD02C-B221-41C3-9A8E-AA33D627CAAE}" destId="{7585DBD6-52F0-4912-8BFA-04FBB89864AF}" srcOrd="3" destOrd="0" presId="urn:microsoft.com/office/officeart/2005/8/layout/hProcess11"/>
    <dgm:cxn modelId="{D2A53376-B32A-41CA-83EA-DE5A938ECB71}" type="presParOf" srcId="{60ECD02C-B221-41C3-9A8E-AA33D627CAAE}" destId="{51BF3B24-2AED-4C8C-8DEA-0FDE13A6F435}" srcOrd="4" destOrd="0" presId="urn:microsoft.com/office/officeart/2005/8/layout/hProcess11"/>
    <dgm:cxn modelId="{44E099F7-767A-48DF-9CD2-5AF0938B31D3}" type="presParOf" srcId="{51BF3B24-2AED-4C8C-8DEA-0FDE13A6F435}" destId="{A98DD60B-DC49-475C-BD0D-4EBAF033603A}" srcOrd="0" destOrd="0" presId="urn:microsoft.com/office/officeart/2005/8/layout/hProcess11"/>
    <dgm:cxn modelId="{F00F982E-7A61-4B7F-BE8B-B31A1296D324}" type="presParOf" srcId="{51BF3B24-2AED-4C8C-8DEA-0FDE13A6F435}" destId="{1DA455AD-A49C-427E-8D2F-72DC861A3BB1}" srcOrd="1" destOrd="0" presId="urn:microsoft.com/office/officeart/2005/8/layout/hProcess11"/>
    <dgm:cxn modelId="{D90B98BE-54EF-4D9B-8CB9-AA8AD8F83BC4}" type="presParOf" srcId="{51BF3B24-2AED-4C8C-8DEA-0FDE13A6F435}" destId="{649CAD6A-041E-4E97-A797-2C243E966692}" srcOrd="2" destOrd="0" presId="urn:microsoft.com/office/officeart/2005/8/layout/hProcess11"/>
    <dgm:cxn modelId="{A441AA9E-0879-4E91-90E6-0A39FA5CD05A}" type="presParOf" srcId="{60ECD02C-B221-41C3-9A8E-AA33D627CAAE}" destId="{AA4F1517-BA57-448F-A5C0-46515A6010A1}" srcOrd="5" destOrd="0" presId="urn:microsoft.com/office/officeart/2005/8/layout/hProcess11"/>
    <dgm:cxn modelId="{F33C4991-10A7-422E-944B-E684385FAC06}" type="presParOf" srcId="{60ECD02C-B221-41C3-9A8E-AA33D627CAAE}" destId="{98E01AC6-6F87-4F37-A2E3-631B4DB3B8E3}" srcOrd="6" destOrd="0" presId="urn:microsoft.com/office/officeart/2005/8/layout/hProcess11"/>
    <dgm:cxn modelId="{DEDBC867-8C72-4DBC-A226-563E511C20F0}" type="presParOf" srcId="{98E01AC6-6F87-4F37-A2E3-631B4DB3B8E3}" destId="{CD0F4471-0750-458E-9BE1-DE471BD4D454}" srcOrd="0" destOrd="0" presId="urn:microsoft.com/office/officeart/2005/8/layout/hProcess11"/>
    <dgm:cxn modelId="{E212B19E-824E-41A8-A400-20D4FF14C92D}" type="presParOf" srcId="{98E01AC6-6F87-4F37-A2E3-631B4DB3B8E3}" destId="{50D09536-F25C-4F5F-A084-ED74BADBB05A}" srcOrd="1" destOrd="0" presId="urn:microsoft.com/office/officeart/2005/8/layout/hProcess11"/>
    <dgm:cxn modelId="{D75D33F5-C115-47A2-87EE-FD61588EFDDF}" type="presParOf" srcId="{98E01AC6-6F87-4F37-A2E3-631B4DB3B8E3}" destId="{F593EE7A-C193-4370-8B9D-245D87E5A2D1}" srcOrd="2" destOrd="0" presId="urn:microsoft.com/office/officeart/2005/8/layout/hProcess11"/>
    <dgm:cxn modelId="{481D6947-A66A-466C-805D-959373B0F9EA}" type="presParOf" srcId="{60ECD02C-B221-41C3-9A8E-AA33D627CAAE}" destId="{342F256E-AC8C-4FEB-A5CD-D9C343B11743}" srcOrd="7" destOrd="0" presId="urn:microsoft.com/office/officeart/2005/8/layout/hProcess11"/>
    <dgm:cxn modelId="{F6CDAA6B-9E26-406F-A70F-3D7CCC9EFAB1}" type="presParOf" srcId="{60ECD02C-B221-41C3-9A8E-AA33D627CAAE}" destId="{4E12387E-5F15-429C-A928-163FD8776A60}" srcOrd="8" destOrd="0" presId="urn:microsoft.com/office/officeart/2005/8/layout/hProcess11"/>
    <dgm:cxn modelId="{4A5E91D6-91D1-4BFD-94C8-8173CC6D076A}" type="presParOf" srcId="{4E12387E-5F15-429C-A928-163FD8776A60}" destId="{E3B3BAE7-DC3C-4350-BCF4-658EBE492F96}" srcOrd="0" destOrd="0" presId="urn:microsoft.com/office/officeart/2005/8/layout/hProcess11"/>
    <dgm:cxn modelId="{7BE451B1-A5AE-49E4-8801-1B4E0824F84A}" type="presParOf" srcId="{4E12387E-5F15-429C-A928-163FD8776A60}" destId="{C300A0A0-08ED-48B8-9040-267B33062123}" srcOrd="1" destOrd="0" presId="urn:microsoft.com/office/officeart/2005/8/layout/hProcess11"/>
    <dgm:cxn modelId="{1587DC9F-B8DF-476A-934F-16B2BD44A047}" type="presParOf" srcId="{4E12387E-5F15-429C-A928-163FD8776A60}" destId="{0BC30113-197F-45B3-93E1-45BE50772904}" srcOrd="2" destOrd="0" presId="urn:microsoft.com/office/officeart/2005/8/layout/hProcess11"/>
    <dgm:cxn modelId="{4AEEA7B4-9237-49CC-A3F0-9F1A12D36292}" type="presParOf" srcId="{60ECD02C-B221-41C3-9A8E-AA33D627CAAE}" destId="{1967BDBA-3D99-4796-B57D-38669461CACB}" srcOrd="9" destOrd="0" presId="urn:microsoft.com/office/officeart/2005/8/layout/hProcess11"/>
    <dgm:cxn modelId="{0F289CBA-9B2C-478B-ABDD-C37AFD8837A0}" type="presParOf" srcId="{60ECD02C-B221-41C3-9A8E-AA33D627CAAE}" destId="{74A54E1E-A0A0-4C50-B575-10E6EA8CFA28}" srcOrd="10" destOrd="0" presId="urn:microsoft.com/office/officeart/2005/8/layout/hProcess11"/>
    <dgm:cxn modelId="{C1D79976-FB28-4A4A-A234-9D8CCF163927}" type="presParOf" srcId="{74A54E1E-A0A0-4C50-B575-10E6EA8CFA28}" destId="{A59AD061-5F22-48E1-94A9-D744CA088D5E}" srcOrd="0" destOrd="0" presId="urn:microsoft.com/office/officeart/2005/8/layout/hProcess11"/>
    <dgm:cxn modelId="{DC76F714-782B-4FB1-BEF3-57330587037A}" type="presParOf" srcId="{74A54E1E-A0A0-4C50-B575-10E6EA8CFA28}" destId="{AF3BDC5F-3494-47DE-9B12-0A9F70F78747}" srcOrd="1" destOrd="0" presId="urn:microsoft.com/office/officeart/2005/8/layout/hProcess11"/>
    <dgm:cxn modelId="{7285DD8F-FDC4-4265-B27A-AEAC894F51DD}" type="presParOf" srcId="{74A54E1E-A0A0-4C50-B575-10E6EA8CFA28}" destId="{1362E94A-0D0A-4A07-9CF8-C7D16197C292}" srcOrd="2" destOrd="0" presId="urn:microsoft.com/office/officeart/2005/8/layout/hProcess11"/>
    <dgm:cxn modelId="{5857B782-BF54-489D-8BD7-424ED1B61863}" type="presParOf" srcId="{60ECD02C-B221-41C3-9A8E-AA33D627CAAE}" destId="{407E06D1-D5C3-4C11-9408-51791442B749}" srcOrd="11" destOrd="0" presId="urn:microsoft.com/office/officeart/2005/8/layout/hProcess11"/>
    <dgm:cxn modelId="{0B597A24-D809-4871-9483-7B2573CFD281}" type="presParOf" srcId="{60ECD02C-B221-41C3-9A8E-AA33D627CAAE}" destId="{E2CF1874-3F3D-43B0-81F1-146ABA3B8439}" srcOrd="12" destOrd="0" presId="urn:microsoft.com/office/officeart/2005/8/layout/hProcess11"/>
    <dgm:cxn modelId="{580993BB-FF9F-418A-BDC9-1D8FE2431534}" type="presParOf" srcId="{E2CF1874-3F3D-43B0-81F1-146ABA3B8439}" destId="{488C02BC-EA5F-44CF-B709-5D1875FF5DAE}" srcOrd="0" destOrd="0" presId="urn:microsoft.com/office/officeart/2005/8/layout/hProcess11"/>
    <dgm:cxn modelId="{6AF09096-1B97-4496-B817-487C1F9F6C4D}" type="presParOf" srcId="{E2CF1874-3F3D-43B0-81F1-146ABA3B8439}" destId="{C27DDE77-65F0-4736-A1EA-0AA5AEEE89C8}" srcOrd="1" destOrd="0" presId="urn:microsoft.com/office/officeart/2005/8/layout/hProcess11"/>
    <dgm:cxn modelId="{EED88E2E-7AFC-4C42-9065-0A44535813AB}" type="presParOf" srcId="{E2CF1874-3F3D-43B0-81F1-146ABA3B8439}" destId="{44563916-0CF7-4062-A7EB-60BC0AB4B53B}" srcOrd="2" destOrd="0" presId="urn:microsoft.com/office/officeart/2005/8/layout/hProcess11"/>
    <dgm:cxn modelId="{E10DD1DA-A2E4-4727-832C-FB7840DF6FFC}" type="presParOf" srcId="{60ECD02C-B221-41C3-9A8E-AA33D627CAAE}" destId="{6BBC3150-BD3D-4AA1-BE6B-FA44DE6350FA}" srcOrd="13" destOrd="0" presId="urn:microsoft.com/office/officeart/2005/8/layout/hProcess11"/>
    <dgm:cxn modelId="{0B1ED360-0D91-4A29-BC25-BE20A934D1E2}" type="presParOf" srcId="{60ECD02C-B221-41C3-9A8E-AA33D627CAAE}" destId="{266539B5-E86A-4B11-952F-8B266F37C354}" srcOrd="14" destOrd="0" presId="urn:microsoft.com/office/officeart/2005/8/layout/hProcess11"/>
    <dgm:cxn modelId="{40DF8C8B-8F1A-4712-8D63-1D683E5ED62F}" type="presParOf" srcId="{266539B5-E86A-4B11-952F-8B266F37C354}" destId="{9E3C5330-9222-4011-9442-8BF72FECBB3F}" srcOrd="0" destOrd="0" presId="urn:microsoft.com/office/officeart/2005/8/layout/hProcess11"/>
    <dgm:cxn modelId="{C8999CE6-89E5-4B5C-A539-58014BEB85D9}" type="presParOf" srcId="{266539B5-E86A-4B11-952F-8B266F37C354}" destId="{2F58B0B7-4623-422F-8A3B-7B563249E188}" srcOrd="1" destOrd="0" presId="urn:microsoft.com/office/officeart/2005/8/layout/hProcess11"/>
    <dgm:cxn modelId="{4CA3099D-F914-4AC2-A4B1-BDE9AB999EFB}" type="presParOf" srcId="{266539B5-E86A-4B11-952F-8B266F37C354}" destId="{04043590-3A2D-4563-9A27-6C02D4C4C6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ED41D-EAF7-4EF9-8F67-409337AA8A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2DE866F-46D1-4DAF-9358-EF77F60D7690}">
      <dgm:prSet custT="1"/>
      <dgm:spPr>
        <a:solidFill>
          <a:srgbClr val="003399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4400" b="1" dirty="0">
              <a:latin typeface="Century Gothic" pitchFamily="34" charset="0"/>
            </a:rPr>
            <a:t>PERO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2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2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400" b="1" dirty="0">
            <a:latin typeface="Century Gothic" pitchFamily="34" charset="0"/>
          </a:endParaRPr>
        </a:p>
      </dgm:t>
    </dgm:pt>
    <dgm:pt modelId="{0F021BC5-C5A4-4BFE-B5F2-3A8982EA8960}" type="parTrans" cxnId="{FAE26F21-10EE-497A-8B0C-D53A93FE5A9F}">
      <dgm:prSet/>
      <dgm:spPr/>
      <dgm:t>
        <a:bodyPr/>
        <a:lstStyle/>
        <a:p>
          <a:endParaRPr lang="en-ZA"/>
        </a:p>
      </dgm:t>
    </dgm:pt>
    <dgm:pt modelId="{6B032165-53BA-4BB4-B6F3-A03E71D44E2A}" type="sibTrans" cxnId="{FAE26F21-10EE-497A-8B0C-D53A93FE5A9F}">
      <dgm:prSet/>
      <dgm:spPr/>
      <dgm:t>
        <a:bodyPr/>
        <a:lstStyle/>
        <a:p>
          <a:endParaRPr lang="en-ZA"/>
        </a:p>
      </dgm:t>
    </dgm:pt>
    <dgm:pt modelId="{D7A05C45-F232-4470-B5A9-EA0C6A3DA33F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1200"/>
            </a:spcBef>
            <a:spcAft>
              <a:spcPts val="0"/>
            </a:spcAft>
          </a:pPr>
          <a:r>
            <a:rPr lang="en-ZA" sz="1600" b="1" dirty="0">
              <a:solidFill>
                <a:schemeClr val="tx1"/>
              </a:solidFill>
              <a:latin typeface="Century Gothic" pitchFamily="34" charset="0"/>
            </a:rPr>
            <a:t>Chapter 1: 	Introduction and executive summary</a:t>
          </a:r>
        </a:p>
      </dgm:t>
    </dgm:pt>
    <dgm:pt modelId="{51782273-7B6A-4021-B95B-B133FA4B9EB6}" type="parTrans" cxnId="{11922721-8C57-4968-B3B3-EC372DF4005B}">
      <dgm:prSet/>
      <dgm:spPr/>
      <dgm:t>
        <a:bodyPr/>
        <a:lstStyle/>
        <a:p>
          <a:endParaRPr lang="en-ZA"/>
        </a:p>
      </dgm:t>
    </dgm:pt>
    <dgm:pt modelId="{0937A4AB-1BFD-4CDB-BC29-3A86C0363833}" type="sibTrans" cxnId="{11922721-8C57-4968-B3B3-EC372DF4005B}">
      <dgm:prSet/>
      <dgm:spPr/>
      <dgm:t>
        <a:bodyPr/>
        <a:lstStyle/>
        <a:p>
          <a:endParaRPr lang="en-ZA"/>
        </a:p>
      </dgm:t>
    </dgm:pt>
    <dgm:pt modelId="{1A5035B3-264B-4456-8AC7-6DDAD2ED077A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1200"/>
            </a:spcBef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Chapter 3: 	Development of the Western Cape economy: 		Sectoral and spatial dimensions</a:t>
          </a:r>
          <a:endParaRPr lang="en-ZA" sz="16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9DFDF06E-792F-47DA-9305-4FDCB432F83B}" type="parTrans" cxnId="{D5C5C5BF-13D6-43E2-A899-50D076DD0B89}">
      <dgm:prSet/>
      <dgm:spPr/>
      <dgm:t>
        <a:bodyPr/>
        <a:lstStyle/>
        <a:p>
          <a:endParaRPr lang="en-ZA"/>
        </a:p>
      </dgm:t>
    </dgm:pt>
    <dgm:pt modelId="{63CDEF5B-717F-4FEF-B23B-D4A16D9193FE}" type="sibTrans" cxnId="{D5C5C5BF-13D6-43E2-A899-50D076DD0B89}">
      <dgm:prSet/>
      <dgm:spPr/>
      <dgm:t>
        <a:bodyPr/>
        <a:lstStyle/>
        <a:p>
          <a:endParaRPr lang="en-ZA"/>
        </a:p>
      </dgm:t>
    </dgm:pt>
    <dgm:pt modelId="{A0C63113-60A3-4AF7-93D9-F500361FB301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1200"/>
            </a:spcBef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Chapter 2: 	Macroeconomic performance and outlook</a:t>
          </a:r>
          <a:endParaRPr lang="en-ZA" sz="16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A10D12E1-8906-44F3-A5AB-87B8E6ADBF63}" type="parTrans" cxnId="{E00C6C88-CB5B-40DF-9D75-7ED451AD3F53}">
      <dgm:prSet/>
      <dgm:spPr/>
      <dgm:t>
        <a:bodyPr/>
        <a:lstStyle/>
        <a:p>
          <a:endParaRPr lang="en-ZA"/>
        </a:p>
      </dgm:t>
    </dgm:pt>
    <dgm:pt modelId="{8F03922D-9640-4485-BE36-10F3C6358F25}" type="sibTrans" cxnId="{E00C6C88-CB5B-40DF-9D75-7ED451AD3F53}">
      <dgm:prSet/>
      <dgm:spPr/>
      <dgm:t>
        <a:bodyPr/>
        <a:lstStyle/>
        <a:p>
          <a:endParaRPr lang="en-ZA"/>
        </a:p>
      </dgm:t>
    </dgm:pt>
    <dgm:pt modelId="{FFE5EA85-F399-43D9-AA0D-C10AA41F2181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1200"/>
            </a:spcBef>
            <a:spcAft>
              <a:spcPts val="0"/>
            </a:spcAft>
          </a:pPr>
          <a:r>
            <a:rPr lang="en-ZA" sz="1600" b="1" dirty="0">
              <a:solidFill>
                <a:schemeClr val="tx1"/>
              </a:solidFill>
              <a:latin typeface="Century Gothic" pitchFamily="34" charset="0"/>
            </a:rPr>
            <a:t>Chapter 5: 	Socio-economic developments in the 			Western Cape</a:t>
          </a:r>
        </a:p>
      </dgm:t>
    </dgm:pt>
    <dgm:pt modelId="{64420293-5882-4049-AEEB-464F9C3AD10A}" type="parTrans" cxnId="{47222CE3-5612-4551-A4B9-A8316248543B}">
      <dgm:prSet/>
      <dgm:spPr/>
      <dgm:t>
        <a:bodyPr/>
        <a:lstStyle/>
        <a:p>
          <a:endParaRPr lang="en-ZA"/>
        </a:p>
      </dgm:t>
    </dgm:pt>
    <dgm:pt modelId="{5506FE06-ADA2-4AD4-BC37-B126708B15E9}" type="sibTrans" cxnId="{47222CE3-5612-4551-A4B9-A8316248543B}">
      <dgm:prSet/>
      <dgm:spPr/>
      <dgm:t>
        <a:bodyPr/>
        <a:lstStyle/>
        <a:p>
          <a:endParaRPr lang="en-ZA"/>
        </a:p>
      </dgm:t>
    </dgm:pt>
    <dgm:pt modelId="{4F7E43B2-CA1D-4E9A-A9A9-F5A1CD21D94C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1200"/>
            </a:spcBef>
            <a:spcAft>
              <a:spcPts val="0"/>
            </a:spcAft>
          </a:pPr>
          <a:r>
            <a:rPr lang="en-US" sz="1600" b="1" dirty="0">
              <a:solidFill>
                <a:schemeClr val="tx1"/>
              </a:solidFill>
              <a:latin typeface="Century Gothic" pitchFamily="34" charset="0"/>
            </a:rPr>
            <a:t>Chapter 4: 	Labour market dynamics</a:t>
          </a:r>
          <a:endParaRPr lang="en-ZA" sz="16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8BF156B5-1CF8-4914-AFDD-717C5BB036F1}" type="parTrans" cxnId="{F5BD967C-0589-48C2-99CC-9E60D98341A4}">
      <dgm:prSet/>
      <dgm:spPr/>
      <dgm:t>
        <a:bodyPr/>
        <a:lstStyle/>
        <a:p>
          <a:endParaRPr lang="en-ZA"/>
        </a:p>
      </dgm:t>
    </dgm:pt>
    <dgm:pt modelId="{CFE67CD2-6895-40F3-90F7-237F8B882B87}" type="sibTrans" cxnId="{F5BD967C-0589-48C2-99CC-9E60D98341A4}">
      <dgm:prSet/>
      <dgm:spPr/>
      <dgm:t>
        <a:bodyPr/>
        <a:lstStyle/>
        <a:p>
          <a:endParaRPr lang="en-ZA"/>
        </a:p>
      </dgm:t>
    </dgm:pt>
    <dgm:pt modelId="{E571CC7E-6BF5-4C71-98B2-4D9D9B74FBB6}" type="pres">
      <dgm:prSet presAssocID="{B25ED41D-EAF7-4EF9-8F67-409337AA8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850CB71-A03F-4B42-8C66-8A1F07FA311F}" type="pres">
      <dgm:prSet presAssocID="{72DE866F-46D1-4DAF-9358-EF77F60D7690}" presName="linNode" presStyleCnt="0"/>
      <dgm:spPr/>
    </dgm:pt>
    <dgm:pt modelId="{3B1807DF-E1AB-44AF-92F9-2580B40524BF}" type="pres">
      <dgm:prSet presAssocID="{72DE866F-46D1-4DAF-9358-EF77F60D7690}" presName="parentText" presStyleLbl="node1" presStyleIdx="0" presStyleCnt="1" custScaleX="69247" custScaleY="100098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C8FC10-AB30-418D-98AD-31BF21DDAF72}" type="pres">
      <dgm:prSet presAssocID="{72DE866F-46D1-4DAF-9358-EF77F60D7690}" presName="descendantText" presStyleLbl="alignAccFollowNode1" presStyleIdx="0" presStyleCnt="1" custScaleX="117413" custScaleY="125122" custLinFactNeighborX="34" custLinFactNeighborY="-74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EA4D93F-561F-42EB-9CF8-27CEB99224B0}" type="presOf" srcId="{A0C63113-60A3-4AF7-93D9-F500361FB301}" destId="{69C8FC10-AB30-418D-98AD-31BF21DDAF72}" srcOrd="0" destOrd="1" presId="urn:microsoft.com/office/officeart/2005/8/layout/vList5"/>
    <dgm:cxn modelId="{D5C5C5BF-13D6-43E2-A899-50D076DD0B89}" srcId="{72DE866F-46D1-4DAF-9358-EF77F60D7690}" destId="{1A5035B3-264B-4456-8AC7-6DDAD2ED077A}" srcOrd="2" destOrd="0" parTransId="{9DFDF06E-792F-47DA-9305-4FDCB432F83B}" sibTransId="{63CDEF5B-717F-4FEF-B23B-D4A16D9193FE}"/>
    <dgm:cxn modelId="{AB1B8790-3DA2-4425-A99A-4E71C71F6372}" type="presOf" srcId="{D7A05C45-F232-4470-B5A9-EA0C6A3DA33F}" destId="{69C8FC10-AB30-418D-98AD-31BF21DDAF72}" srcOrd="0" destOrd="0" presId="urn:microsoft.com/office/officeart/2005/8/layout/vList5"/>
    <dgm:cxn modelId="{47222CE3-5612-4551-A4B9-A8316248543B}" srcId="{72DE866F-46D1-4DAF-9358-EF77F60D7690}" destId="{FFE5EA85-F399-43D9-AA0D-C10AA41F2181}" srcOrd="4" destOrd="0" parTransId="{64420293-5882-4049-AEEB-464F9C3AD10A}" sibTransId="{5506FE06-ADA2-4AD4-BC37-B126708B15E9}"/>
    <dgm:cxn modelId="{23CCF6A7-6323-469B-8688-28695011E6D9}" type="presOf" srcId="{72DE866F-46D1-4DAF-9358-EF77F60D7690}" destId="{3B1807DF-E1AB-44AF-92F9-2580B40524BF}" srcOrd="0" destOrd="0" presId="urn:microsoft.com/office/officeart/2005/8/layout/vList5"/>
    <dgm:cxn modelId="{6439FB15-40E7-40A8-A3CF-AC75C5F81D44}" type="presOf" srcId="{1A5035B3-264B-4456-8AC7-6DDAD2ED077A}" destId="{69C8FC10-AB30-418D-98AD-31BF21DDAF72}" srcOrd="0" destOrd="2" presId="urn:microsoft.com/office/officeart/2005/8/layout/vList5"/>
    <dgm:cxn modelId="{4E5E9487-E4CD-4776-9C1E-041A90C580C5}" type="presOf" srcId="{FFE5EA85-F399-43D9-AA0D-C10AA41F2181}" destId="{69C8FC10-AB30-418D-98AD-31BF21DDAF72}" srcOrd="0" destOrd="4" presId="urn:microsoft.com/office/officeart/2005/8/layout/vList5"/>
    <dgm:cxn modelId="{F5BD967C-0589-48C2-99CC-9E60D98341A4}" srcId="{72DE866F-46D1-4DAF-9358-EF77F60D7690}" destId="{4F7E43B2-CA1D-4E9A-A9A9-F5A1CD21D94C}" srcOrd="3" destOrd="0" parTransId="{8BF156B5-1CF8-4914-AFDD-717C5BB036F1}" sibTransId="{CFE67CD2-6895-40F3-90F7-237F8B882B87}"/>
    <dgm:cxn modelId="{11922721-8C57-4968-B3B3-EC372DF4005B}" srcId="{72DE866F-46D1-4DAF-9358-EF77F60D7690}" destId="{D7A05C45-F232-4470-B5A9-EA0C6A3DA33F}" srcOrd="0" destOrd="0" parTransId="{51782273-7B6A-4021-B95B-B133FA4B9EB6}" sibTransId="{0937A4AB-1BFD-4CDB-BC29-3A86C0363833}"/>
    <dgm:cxn modelId="{8725A223-6175-49AE-B04B-E67651276349}" type="presOf" srcId="{B25ED41D-EAF7-4EF9-8F67-409337AA8A1D}" destId="{E571CC7E-6BF5-4C71-98B2-4D9D9B74FBB6}" srcOrd="0" destOrd="0" presId="urn:microsoft.com/office/officeart/2005/8/layout/vList5"/>
    <dgm:cxn modelId="{E00C6C88-CB5B-40DF-9D75-7ED451AD3F53}" srcId="{72DE866F-46D1-4DAF-9358-EF77F60D7690}" destId="{A0C63113-60A3-4AF7-93D9-F500361FB301}" srcOrd="1" destOrd="0" parTransId="{A10D12E1-8906-44F3-A5AB-87B8E6ADBF63}" sibTransId="{8F03922D-9640-4485-BE36-10F3C6358F25}"/>
    <dgm:cxn modelId="{DDA9ECC2-CE4F-4934-9C12-01CE6D5B5E00}" type="presOf" srcId="{4F7E43B2-CA1D-4E9A-A9A9-F5A1CD21D94C}" destId="{69C8FC10-AB30-418D-98AD-31BF21DDAF72}" srcOrd="0" destOrd="3" presId="urn:microsoft.com/office/officeart/2005/8/layout/vList5"/>
    <dgm:cxn modelId="{FAE26F21-10EE-497A-8B0C-D53A93FE5A9F}" srcId="{B25ED41D-EAF7-4EF9-8F67-409337AA8A1D}" destId="{72DE866F-46D1-4DAF-9358-EF77F60D7690}" srcOrd="0" destOrd="0" parTransId="{0F021BC5-C5A4-4BFE-B5F2-3A8982EA8960}" sibTransId="{6B032165-53BA-4BB4-B6F3-A03E71D44E2A}"/>
    <dgm:cxn modelId="{7EBAD279-DEFA-44BA-87C9-D6103C106F68}" type="presParOf" srcId="{E571CC7E-6BF5-4C71-98B2-4D9D9B74FBB6}" destId="{A850CB71-A03F-4B42-8C66-8A1F07FA311F}" srcOrd="0" destOrd="0" presId="urn:microsoft.com/office/officeart/2005/8/layout/vList5"/>
    <dgm:cxn modelId="{B6E0D4D4-C877-4E7E-AC95-CD1E4D40D553}" type="presParOf" srcId="{A850CB71-A03F-4B42-8C66-8A1F07FA311F}" destId="{3B1807DF-E1AB-44AF-92F9-2580B40524BF}" srcOrd="0" destOrd="0" presId="urn:microsoft.com/office/officeart/2005/8/layout/vList5"/>
    <dgm:cxn modelId="{F0991EAA-9A26-4AC1-BC5B-3D9A2AC3128B}" type="presParOf" srcId="{A850CB71-A03F-4B42-8C66-8A1F07FA311F}" destId="{69C8FC10-AB30-418D-98AD-31BF21DDAF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ED41D-EAF7-4EF9-8F67-409337AA8A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2DE866F-46D1-4DAF-9358-EF77F60D7690}">
      <dgm:prSet custT="1"/>
      <dgm:spPr>
        <a:solidFill>
          <a:srgbClr val="003399"/>
        </a:solidFill>
        <a:ln>
          <a:noFill/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32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32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32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3200" b="1" dirty="0">
              <a:latin typeface="Century Gothic" pitchFamily="34" charset="0"/>
            </a:rPr>
            <a:t>MERO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dirty="0">
            <a:latin typeface="Century Gothic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400" b="1" dirty="0">
            <a:latin typeface="Century Gothic" pitchFamily="34" charset="0"/>
          </a:endParaRPr>
        </a:p>
      </dgm:t>
    </dgm:pt>
    <dgm:pt modelId="{6B032165-53BA-4BB4-B6F3-A03E71D44E2A}" type="sibTrans" cxnId="{FAE26F21-10EE-497A-8B0C-D53A93FE5A9F}">
      <dgm:prSet/>
      <dgm:spPr/>
      <dgm:t>
        <a:bodyPr/>
        <a:lstStyle/>
        <a:p>
          <a:endParaRPr lang="en-ZA"/>
        </a:p>
      </dgm:t>
    </dgm:pt>
    <dgm:pt modelId="{0F021BC5-C5A4-4BFE-B5F2-3A8982EA8960}" type="parTrans" cxnId="{FAE26F21-10EE-497A-8B0C-D53A93FE5A9F}">
      <dgm:prSet/>
      <dgm:spPr/>
      <dgm:t>
        <a:bodyPr/>
        <a:lstStyle/>
        <a:p>
          <a:endParaRPr lang="en-ZA"/>
        </a:p>
      </dgm:t>
    </dgm:pt>
    <dgm:pt modelId="{3417E484-1C63-4063-8BA5-231E50FF72D1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300"/>
            </a:spcBef>
          </a:pP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Chapter 1: Regional economic review &amp; outlook </a:t>
          </a:r>
          <a:endParaRPr lang="en-ZA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3B0E09F7-F8FB-4699-BD8F-D4E1447A73CA}" type="parTrans" cxnId="{2AA7E02C-7B10-48B7-9AAA-3146E8FD0450}">
      <dgm:prSet/>
      <dgm:spPr/>
      <dgm:t>
        <a:bodyPr/>
        <a:lstStyle/>
        <a:p>
          <a:endParaRPr lang="en-ZA"/>
        </a:p>
      </dgm:t>
    </dgm:pt>
    <dgm:pt modelId="{42E8D38B-FA77-4F9A-A7CF-AC5AC3266383}" type="sibTrans" cxnId="{2AA7E02C-7B10-48B7-9AAA-3146E8FD0450}">
      <dgm:prSet/>
      <dgm:spPr/>
      <dgm:t>
        <a:bodyPr/>
        <a:lstStyle/>
        <a:p>
          <a:endParaRPr lang="en-ZA"/>
        </a:p>
      </dgm:t>
    </dgm:pt>
    <dgm:pt modelId="{FA5F6089-A70A-4A62-B2CC-90BE05C7487D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300"/>
            </a:spcBef>
          </a:pP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Chapter 2: </a:t>
          </a:r>
          <a:r>
            <a:rPr lang="en-US" sz="1400" b="1">
              <a:solidFill>
                <a:schemeClr val="tx1"/>
              </a:solidFill>
              <a:latin typeface="Century Gothic" pitchFamily="34" charset="0"/>
            </a:rPr>
            <a:t>Sector Growth, </a:t>
          </a: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Employment and Skills Per Municipality</a:t>
          </a:r>
          <a:endParaRPr lang="en-ZA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8D8D89B7-B57C-4E42-93B7-282ACE204264}" type="parTrans" cxnId="{5AD68D17-43FA-4F43-A66A-D1F19524672C}">
      <dgm:prSet/>
      <dgm:spPr/>
      <dgm:t>
        <a:bodyPr/>
        <a:lstStyle/>
        <a:p>
          <a:endParaRPr lang="en-ZA"/>
        </a:p>
      </dgm:t>
    </dgm:pt>
    <dgm:pt modelId="{A21A8B65-BA2E-40BE-B91E-FE5BD3848E66}" type="sibTrans" cxnId="{5AD68D17-43FA-4F43-A66A-D1F19524672C}">
      <dgm:prSet/>
      <dgm:spPr/>
      <dgm:t>
        <a:bodyPr/>
        <a:lstStyle/>
        <a:p>
          <a:endParaRPr lang="en-ZA"/>
        </a:p>
      </dgm:t>
    </dgm:pt>
    <dgm:pt modelId="{0C63FA18-393D-41DE-BFD0-FE94E5C2D494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300"/>
            </a:spcBef>
          </a:pPr>
          <a:r>
            <a:rPr lang="en-ZA" sz="1400" b="1" dirty="0">
              <a:solidFill>
                <a:schemeClr val="tx1"/>
              </a:solidFill>
              <a:latin typeface="Century Gothic" pitchFamily="34" charset="0"/>
            </a:rPr>
            <a:t>Chapter 3: </a:t>
          </a: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Agricultural overview</a:t>
          </a:r>
          <a:endParaRPr lang="en-ZA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236DE2AC-88B9-457B-BEA5-DCF31BB73A7E}" type="parTrans" cxnId="{05B96652-8333-4BAF-9C67-BC83E49355E2}">
      <dgm:prSet/>
      <dgm:spPr/>
      <dgm:t>
        <a:bodyPr/>
        <a:lstStyle/>
        <a:p>
          <a:endParaRPr lang="en-ZA"/>
        </a:p>
      </dgm:t>
    </dgm:pt>
    <dgm:pt modelId="{19FF2FDD-558D-4722-8464-C208CF3B4BA0}" type="sibTrans" cxnId="{05B96652-8333-4BAF-9C67-BC83E49355E2}">
      <dgm:prSet/>
      <dgm:spPr/>
      <dgm:t>
        <a:bodyPr/>
        <a:lstStyle/>
        <a:p>
          <a:endParaRPr lang="en-ZA"/>
        </a:p>
      </dgm:t>
    </dgm:pt>
    <dgm:pt modelId="{D7C1574B-D0A6-4632-8600-F4C0B14EB854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300"/>
            </a:spcBef>
          </a:pP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Chapter 4: </a:t>
          </a:r>
          <a:r>
            <a:rPr lang="en-ZA" sz="1400" b="1" dirty="0">
              <a:solidFill>
                <a:schemeClr val="tx1"/>
              </a:solidFill>
              <a:latin typeface="Century Gothic" pitchFamily="34" charset="0"/>
            </a:rPr>
            <a:t>Municipal Infrastructure</a:t>
          </a:r>
        </a:p>
      </dgm:t>
    </dgm:pt>
    <dgm:pt modelId="{25CB3FB7-1BAA-4501-9911-82650BEF784A}" type="parTrans" cxnId="{0E7438A7-1C8B-48DC-9658-C4B74996F5D6}">
      <dgm:prSet/>
      <dgm:spPr/>
      <dgm:t>
        <a:bodyPr/>
        <a:lstStyle/>
        <a:p>
          <a:endParaRPr lang="en-ZA"/>
        </a:p>
      </dgm:t>
    </dgm:pt>
    <dgm:pt modelId="{D396DA86-594B-4899-B89F-275A4CEA114E}" type="sibTrans" cxnId="{0E7438A7-1C8B-48DC-9658-C4B74996F5D6}">
      <dgm:prSet/>
      <dgm:spPr/>
      <dgm:t>
        <a:bodyPr/>
        <a:lstStyle/>
        <a:p>
          <a:endParaRPr lang="en-ZA"/>
        </a:p>
      </dgm:t>
    </dgm:pt>
    <dgm:pt modelId="{A41B6ADF-D3D1-4196-9B51-4446C9515CE2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>
            <a:lnSpc>
              <a:spcPct val="120000"/>
            </a:lnSpc>
            <a:spcBef>
              <a:spcPts val="300"/>
            </a:spcBef>
          </a:pPr>
          <a:r>
            <a:rPr lang="en-US" sz="1400" b="1" dirty="0">
              <a:solidFill>
                <a:schemeClr val="tx1"/>
              </a:solidFill>
              <a:latin typeface="Century Gothic" pitchFamily="34" charset="0"/>
            </a:rPr>
            <a:t>Chapter 5: </a:t>
          </a:r>
          <a:r>
            <a:rPr lang="en-ZA" sz="1400" b="1" dirty="0">
              <a:solidFill>
                <a:schemeClr val="tx1"/>
              </a:solidFill>
              <a:latin typeface="Century Gothic" pitchFamily="34" charset="0"/>
            </a:rPr>
            <a:t>Socio-economic climate &amp; development indicators</a:t>
          </a:r>
        </a:p>
      </dgm:t>
    </dgm:pt>
    <dgm:pt modelId="{D7DDEA31-789B-4572-8598-4A8F3FD58168}" type="parTrans" cxnId="{C7378688-7A04-43C3-BC4C-1C027FF5E62D}">
      <dgm:prSet/>
      <dgm:spPr/>
      <dgm:t>
        <a:bodyPr/>
        <a:lstStyle/>
        <a:p>
          <a:endParaRPr lang="en-ZA"/>
        </a:p>
      </dgm:t>
    </dgm:pt>
    <dgm:pt modelId="{15096372-6645-49D2-98BA-5FC6FDAF044C}" type="sibTrans" cxnId="{C7378688-7A04-43C3-BC4C-1C027FF5E62D}">
      <dgm:prSet/>
      <dgm:spPr/>
      <dgm:t>
        <a:bodyPr/>
        <a:lstStyle/>
        <a:p>
          <a:endParaRPr lang="en-ZA"/>
        </a:p>
      </dgm:t>
    </dgm:pt>
    <dgm:pt modelId="{D395111B-E6BF-49BD-9B7E-A6E2BBFA9DCA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20000"/>
            </a:lnSpc>
            <a:spcBef>
              <a:spcPts val="300"/>
            </a:spcBef>
          </a:pPr>
          <a:r>
            <a:rPr lang="en-US" sz="1400" b="1" u="sng" dirty="0">
              <a:solidFill>
                <a:schemeClr val="tx1"/>
              </a:solidFill>
              <a:latin typeface="Century Gothic" pitchFamily="34" charset="0"/>
            </a:rPr>
            <a:t>SECTION B:   Western Cape regions </a:t>
          </a:r>
          <a:endParaRPr lang="en-ZA" sz="1400" b="1" u="sng" dirty="0">
            <a:solidFill>
              <a:schemeClr val="tx1"/>
            </a:solidFill>
            <a:latin typeface="Century Gothic" pitchFamily="34" charset="0"/>
          </a:endParaRPr>
        </a:p>
      </dgm:t>
    </dgm:pt>
    <dgm:pt modelId="{1905A6C8-7FD3-452A-9C6D-1EFD2A877912}" type="parTrans" cxnId="{C6911F71-8D29-4B7F-B7B3-0B21C6ECC912}">
      <dgm:prSet/>
      <dgm:spPr/>
      <dgm:t>
        <a:bodyPr/>
        <a:lstStyle/>
        <a:p>
          <a:endParaRPr lang="en-US"/>
        </a:p>
      </dgm:t>
    </dgm:pt>
    <dgm:pt modelId="{F0DF7AD4-BC9E-47D4-A902-762F5D5EA44A}" type="sibTrans" cxnId="{C6911F71-8D29-4B7F-B7B3-0B21C6ECC912}">
      <dgm:prSet/>
      <dgm:spPr/>
      <dgm:t>
        <a:bodyPr/>
        <a:lstStyle/>
        <a:p>
          <a:endParaRPr lang="en-US"/>
        </a:p>
      </dgm:t>
    </dgm:pt>
    <dgm:pt modelId="{7DA26FC9-07C6-4CE9-832D-FD41C27C1F5B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</a:pPr>
          <a:r>
            <a:rPr lang="en-ZA" sz="1400" b="1" u="sng" dirty="0">
              <a:solidFill>
                <a:schemeClr val="tx1"/>
              </a:solidFill>
              <a:latin typeface="Century Gothic" pitchFamily="34" charset="0"/>
            </a:rPr>
            <a:t>SECTION A: Background and macroeconomic outlook</a:t>
          </a:r>
        </a:p>
      </dgm:t>
    </dgm:pt>
    <dgm:pt modelId="{E14403F1-1881-437F-85D9-79FD6536320E}" type="sibTrans" cxnId="{6E1EB153-5B73-4B4A-B8C3-818FDC5AE4DB}">
      <dgm:prSet/>
      <dgm:spPr/>
      <dgm:t>
        <a:bodyPr/>
        <a:lstStyle/>
        <a:p>
          <a:endParaRPr lang="en-ZA"/>
        </a:p>
      </dgm:t>
    </dgm:pt>
    <dgm:pt modelId="{9E5C77CE-2D0E-4346-9903-BE7D33AABA59}" type="parTrans" cxnId="{6E1EB153-5B73-4B4A-B8C3-818FDC5AE4DB}">
      <dgm:prSet/>
      <dgm:spPr/>
      <dgm:t>
        <a:bodyPr/>
        <a:lstStyle/>
        <a:p>
          <a:endParaRPr lang="en-ZA"/>
        </a:p>
      </dgm:t>
    </dgm:pt>
    <dgm:pt modelId="{81D353A1-9882-41AA-9985-7863F755AD22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</a:pPr>
          <a:r>
            <a:rPr lang="en-ZA" sz="1400" b="1" u="none" dirty="0">
              <a:solidFill>
                <a:schemeClr val="tx1"/>
              </a:solidFill>
              <a:latin typeface="Century Gothic" pitchFamily="34" charset="0"/>
            </a:rPr>
            <a:t>District overview </a:t>
          </a:r>
          <a:endParaRPr lang="en-ZA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89428D61-9556-4505-9B65-C8ECB9FEFEBE}" type="parTrans" cxnId="{D1106F41-3A96-4346-9880-0A381A914F47}">
      <dgm:prSet/>
      <dgm:spPr/>
      <dgm:t>
        <a:bodyPr/>
        <a:lstStyle/>
        <a:p>
          <a:endParaRPr lang="en-US"/>
        </a:p>
      </dgm:t>
    </dgm:pt>
    <dgm:pt modelId="{D15C3F8A-435F-4D9C-97D4-DDC0F7ABF0E9}" type="sibTrans" cxnId="{D1106F41-3A96-4346-9880-0A381A914F47}">
      <dgm:prSet/>
      <dgm:spPr/>
      <dgm:t>
        <a:bodyPr/>
        <a:lstStyle/>
        <a:p>
          <a:endParaRPr lang="en-US"/>
        </a:p>
      </dgm:t>
    </dgm:pt>
    <dgm:pt modelId="{69E36746-7745-4812-987B-30A726702EBA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</a:pPr>
          <a:r>
            <a:rPr lang="en-ZA" sz="1400" b="1" dirty="0">
              <a:solidFill>
                <a:schemeClr val="tx1"/>
              </a:solidFill>
              <a:latin typeface="Century Gothic" pitchFamily="34" charset="0"/>
            </a:rPr>
            <a:t>Provincial drought</a:t>
          </a:r>
        </a:p>
      </dgm:t>
    </dgm:pt>
    <dgm:pt modelId="{5201FDD0-586E-4BD3-8213-77150145F3C9}" type="parTrans" cxnId="{79243B19-F159-4289-8B78-5CE6A152C9B1}">
      <dgm:prSet/>
      <dgm:spPr/>
      <dgm:t>
        <a:bodyPr/>
        <a:lstStyle/>
        <a:p>
          <a:endParaRPr lang="en-US"/>
        </a:p>
      </dgm:t>
    </dgm:pt>
    <dgm:pt modelId="{8842C0BF-387A-47A2-94D4-66D7A5E16B49}" type="sibTrans" cxnId="{79243B19-F159-4289-8B78-5CE6A152C9B1}">
      <dgm:prSet/>
      <dgm:spPr/>
      <dgm:t>
        <a:bodyPr/>
        <a:lstStyle/>
        <a:p>
          <a:endParaRPr lang="en-US"/>
        </a:p>
      </dgm:t>
    </dgm:pt>
    <dgm:pt modelId="{269AC5F5-8C89-4A66-A23A-727112667529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</a:pPr>
          <a:r>
            <a:rPr lang="en-ZA" sz="1400" b="1" dirty="0">
              <a:solidFill>
                <a:schemeClr val="tx1"/>
              </a:solidFill>
              <a:latin typeface="Century Gothic" pitchFamily="34" charset="0"/>
            </a:rPr>
            <a:t>Economic development initiatives</a:t>
          </a:r>
        </a:p>
      </dgm:t>
    </dgm:pt>
    <dgm:pt modelId="{3A6E8556-A576-4071-B2C2-91333E753046}" type="parTrans" cxnId="{AE4613C3-1F13-4189-9DCE-03B5E79D488E}">
      <dgm:prSet/>
      <dgm:spPr/>
      <dgm:t>
        <a:bodyPr/>
        <a:lstStyle/>
        <a:p>
          <a:endParaRPr lang="en-US"/>
        </a:p>
      </dgm:t>
    </dgm:pt>
    <dgm:pt modelId="{9E5E6B39-B7A6-4428-B7B2-598A1692AE52}" type="sibTrans" cxnId="{AE4613C3-1F13-4189-9DCE-03B5E79D488E}">
      <dgm:prSet/>
      <dgm:spPr/>
      <dgm:t>
        <a:bodyPr/>
        <a:lstStyle/>
        <a:p>
          <a:endParaRPr lang="en-US"/>
        </a:p>
      </dgm:t>
    </dgm:pt>
    <dgm:pt modelId="{A50D6FEB-E85E-4025-9795-6A8C3C1AC069}">
      <dgm:prSet custT="1"/>
      <dgm:spPr>
        <a:solidFill>
          <a:srgbClr val="D1CDC9">
            <a:alpha val="89804"/>
          </a:srgbClr>
        </a:solidFill>
        <a:ln>
          <a:noFill/>
        </a:ln>
      </dgm:spPr>
      <dgm:t>
        <a:bodyPr/>
        <a:lstStyle/>
        <a:p>
          <a:pPr algn="l" rtl="0">
            <a:lnSpc>
              <a:spcPct val="100000"/>
            </a:lnSpc>
            <a:spcBef>
              <a:spcPts val="1200"/>
            </a:spcBef>
          </a:pPr>
          <a:endParaRPr lang="en-ZA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A9D7D786-E6E9-4C52-9B92-7719C92FB5F9}" type="parTrans" cxnId="{65D5E9AA-673D-46AC-B39E-CB2D88DA72DD}">
      <dgm:prSet/>
      <dgm:spPr/>
      <dgm:t>
        <a:bodyPr/>
        <a:lstStyle/>
        <a:p>
          <a:endParaRPr lang="en-US"/>
        </a:p>
      </dgm:t>
    </dgm:pt>
    <dgm:pt modelId="{2C851CBA-8526-4511-96A7-17AA1E91052B}" type="sibTrans" cxnId="{65D5E9AA-673D-46AC-B39E-CB2D88DA72DD}">
      <dgm:prSet/>
      <dgm:spPr/>
      <dgm:t>
        <a:bodyPr/>
        <a:lstStyle/>
        <a:p>
          <a:endParaRPr lang="en-US"/>
        </a:p>
      </dgm:t>
    </dgm:pt>
    <dgm:pt modelId="{E571CC7E-6BF5-4C71-98B2-4D9D9B74FBB6}" type="pres">
      <dgm:prSet presAssocID="{B25ED41D-EAF7-4EF9-8F67-409337AA8A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850CB71-A03F-4B42-8C66-8A1F07FA311F}" type="pres">
      <dgm:prSet presAssocID="{72DE866F-46D1-4DAF-9358-EF77F60D7690}" presName="linNode" presStyleCnt="0"/>
      <dgm:spPr/>
    </dgm:pt>
    <dgm:pt modelId="{3B1807DF-E1AB-44AF-92F9-2580B40524BF}" type="pres">
      <dgm:prSet presAssocID="{72DE866F-46D1-4DAF-9358-EF77F60D7690}" presName="parentText" presStyleLbl="node1" presStyleIdx="0" presStyleCnt="1" custScaleX="69247" custLinFactNeighborX="-19" custLinFactNeighborY="49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C8FC10-AB30-418D-98AD-31BF21DDAF72}" type="pres">
      <dgm:prSet presAssocID="{72DE866F-46D1-4DAF-9358-EF77F60D7690}" presName="descendantText" presStyleLbl="alignAccFollowNode1" presStyleIdx="0" presStyleCnt="1" custScaleX="117413" custScaleY="125122" custLinFactNeighborX="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E4613C3-1F13-4189-9DCE-03B5E79D488E}" srcId="{72DE866F-46D1-4DAF-9358-EF77F60D7690}" destId="{269AC5F5-8C89-4A66-A23A-727112667529}" srcOrd="3" destOrd="0" parTransId="{3A6E8556-A576-4071-B2C2-91333E753046}" sibTransId="{9E5E6B39-B7A6-4428-B7B2-598A1692AE52}"/>
    <dgm:cxn modelId="{79243B19-F159-4289-8B78-5CE6A152C9B1}" srcId="{72DE866F-46D1-4DAF-9358-EF77F60D7690}" destId="{69E36746-7745-4812-987B-30A726702EBA}" srcOrd="2" destOrd="0" parTransId="{5201FDD0-586E-4BD3-8213-77150145F3C9}" sibTransId="{8842C0BF-387A-47A2-94D4-66D7A5E16B49}"/>
    <dgm:cxn modelId="{5AD68D17-43FA-4F43-A66A-D1F19524672C}" srcId="{72DE866F-46D1-4DAF-9358-EF77F60D7690}" destId="{FA5F6089-A70A-4A62-B2CC-90BE05C7487D}" srcOrd="7" destOrd="0" parTransId="{8D8D89B7-B57C-4E42-93B7-282ACE204264}" sibTransId="{A21A8B65-BA2E-40BE-B91E-FE5BD3848E66}"/>
    <dgm:cxn modelId="{05B96652-8333-4BAF-9C67-BC83E49355E2}" srcId="{72DE866F-46D1-4DAF-9358-EF77F60D7690}" destId="{0C63FA18-393D-41DE-BFD0-FE94E5C2D494}" srcOrd="8" destOrd="0" parTransId="{236DE2AC-88B9-457B-BEA5-DCF31BB73A7E}" sibTransId="{19FF2FDD-558D-4722-8464-C208CF3B4BA0}"/>
    <dgm:cxn modelId="{CE12D121-C979-42BE-BD4F-0D611237A9E5}" type="presOf" srcId="{72DE866F-46D1-4DAF-9358-EF77F60D7690}" destId="{3B1807DF-E1AB-44AF-92F9-2580B40524BF}" srcOrd="0" destOrd="0" presId="urn:microsoft.com/office/officeart/2005/8/layout/vList5"/>
    <dgm:cxn modelId="{0E7438A7-1C8B-48DC-9658-C4B74996F5D6}" srcId="{72DE866F-46D1-4DAF-9358-EF77F60D7690}" destId="{D7C1574B-D0A6-4632-8600-F4C0B14EB854}" srcOrd="9" destOrd="0" parTransId="{25CB3FB7-1BAA-4501-9911-82650BEF784A}" sibTransId="{D396DA86-594B-4899-B89F-275A4CEA114E}"/>
    <dgm:cxn modelId="{335A5087-E7D8-4FF7-A89D-4E011E5C2056}" type="presOf" srcId="{B25ED41D-EAF7-4EF9-8F67-409337AA8A1D}" destId="{E571CC7E-6BF5-4C71-98B2-4D9D9B74FBB6}" srcOrd="0" destOrd="0" presId="urn:microsoft.com/office/officeart/2005/8/layout/vList5"/>
    <dgm:cxn modelId="{C6911F71-8D29-4B7F-B7B3-0B21C6ECC912}" srcId="{72DE866F-46D1-4DAF-9358-EF77F60D7690}" destId="{D395111B-E6BF-49BD-9B7E-A6E2BBFA9DCA}" srcOrd="5" destOrd="0" parTransId="{1905A6C8-7FD3-452A-9C6D-1EFD2A877912}" sibTransId="{F0DF7AD4-BC9E-47D4-A902-762F5D5EA44A}"/>
    <dgm:cxn modelId="{D1106F41-3A96-4346-9880-0A381A914F47}" srcId="{72DE866F-46D1-4DAF-9358-EF77F60D7690}" destId="{81D353A1-9882-41AA-9985-7863F755AD22}" srcOrd="1" destOrd="0" parTransId="{89428D61-9556-4505-9B65-C8ECB9FEFEBE}" sibTransId="{D15C3F8A-435F-4D9C-97D4-DDC0F7ABF0E9}"/>
    <dgm:cxn modelId="{6E1EB153-5B73-4B4A-B8C3-818FDC5AE4DB}" srcId="{72DE866F-46D1-4DAF-9358-EF77F60D7690}" destId="{7DA26FC9-07C6-4CE9-832D-FD41C27C1F5B}" srcOrd="0" destOrd="0" parTransId="{9E5C77CE-2D0E-4346-9903-BE7D33AABA59}" sibTransId="{E14403F1-1881-437F-85D9-79FD6536320E}"/>
    <dgm:cxn modelId="{D0DA929F-30E4-49E6-84AE-98A512C4A09C}" type="presOf" srcId="{3417E484-1C63-4063-8BA5-231E50FF72D1}" destId="{69C8FC10-AB30-418D-98AD-31BF21DDAF72}" srcOrd="0" destOrd="6" presId="urn:microsoft.com/office/officeart/2005/8/layout/vList5"/>
    <dgm:cxn modelId="{2AA7E02C-7B10-48B7-9AAA-3146E8FD0450}" srcId="{72DE866F-46D1-4DAF-9358-EF77F60D7690}" destId="{3417E484-1C63-4063-8BA5-231E50FF72D1}" srcOrd="6" destOrd="0" parTransId="{3B0E09F7-F8FB-4699-BD8F-D4E1447A73CA}" sibTransId="{42E8D38B-FA77-4F9A-A7CF-AC5AC3266383}"/>
    <dgm:cxn modelId="{FFF75A69-0192-40AF-A1B4-A1314B6B9708}" type="presOf" srcId="{A50D6FEB-E85E-4025-9795-6A8C3C1AC069}" destId="{69C8FC10-AB30-418D-98AD-31BF21DDAF72}" srcOrd="0" destOrd="4" presId="urn:microsoft.com/office/officeart/2005/8/layout/vList5"/>
    <dgm:cxn modelId="{F1249B4F-F491-4767-B219-A72360067F67}" type="presOf" srcId="{269AC5F5-8C89-4A66-A23A-727112667529}" destId="{69C8FC10-AB30-418D-98AD-31BF21DDAF72}" srcOrd="0" destOrd="3" presId="urn:microsoft.com/office/officeart/2005/8/layout/vList5"/>
    <dgm:cxn modelId="{ABC28868-9188-453B-9180-B57530C45BA0}" type="presOf" srcId="{A41B6ADF-D3D1-4196-9B51-4446C9515CE2}" destId="{69C8FC10-AB30-418D-98AD-31BF21DDAF72}" srcOrd="0" destOrd="10" presId="urn:microsoft.com/office/officeart/2005/8/layout/vList5"/>
    <dgm:cxn modelId="{FAE26F21-10EE-497A-8B0C-D53A93FE5A9F}" srcId="{B25ED41D-EAF7-4EF9-8F67-409337AA8A1D}" destId="{72DE866F-46D1-4DAF-9358-EF77F60D7690}" srcOrd="0" destOrd="0" parTransId="{0F021BC5-C5A4-4BFE-B5F2-3A8982EA8960}" sibTransId="{6B032165-53BA-4BB4-B6F3-A03E71D44E2A}"/>
    <dgm:cxn modelId="{5810BB1E-3A87-4603-B2ED-FF412FBB637A}" type="presOf" srcId="{69E36746-7745-4812-987B-30A726702EBA}" destId="{69C8FC10-AB30-418D-98AD-31BF21DDAF72}" srcOrd="0" destOrd="2" presId="urn:microsoft.com/office/officeart/2005/8/layout/vList5"/>
    <dgm:cxn modelId="{1E2D560C-2299-4278-A7CA-FB06460B573A}" type="presOf" srcId="{FA5F6089-A70A-4A62-B2CC-90BE05C7487D}" destId="{69C8FC10-AB30-418D-98AD-31BF21DDAF72}" srcOrd="0" destOrd="7" presId="urn:microsoft.com/office/officeart/2005/8/layout/vList5"/>
    <dgm:cxn modelId="{70B774DD-A863-4116-9344-301E62D96662}" type="presOf" srcId="{0C63FA18-393D-41DE-BFD0-FE94E5C2D494}" destId="{69C8FC10-AB30-418D-98AD-31BF21DDAF72}" srcOrd="0" destOrd="8" presId="urn:microsoft.com/office/officeart/2005/8/layout/vList5"/>
    <dgm:cxn modelId="{D55AF98A-F0D0-4620-B9F0-8388F867234A}" type="presOf" srcId="{D395111B-E6BF-49BD-9B7E-A6E2BBFA9DCA}" destId="{69C8FC10-AB30-418D-98AD-31BF21DDAF72}" srcOrd="0" destOrd="5" presId="urn:microsoft.com/office/officeart/2005/8/layout/vList5"/>
    <dgm:cxn modelId="{0CB86A8E-B7D4-465A-AE4E-59FACBDE66BB}" type="presOf" srcId="{81D353A1-9882-41AA-9985-7863F755AD22}" destId="{69C8FC10-AB30-418D-98AD-31BF21DDAF72}" srcOrd="0" destOrd="1" presId="urn:microsoft.com/office/officeart/2005/8/layout/vList5"/>
    <dgm:cxn modelId="{C7378688-7A04-43C3-BC4C-1C027FF5E62D}" srcId="{72DE866F-46D1-4DAF-9358-EF77F60D7690}" destId="{A41B6ADF-D3D1-4196-9B51-4446C9515CE2}" srcOrd="10" destOrd="0" parTransId="{D7DDEA31-789B-4572-8598-4A8F3FD58168}" sibTransId="{15096372-6645-49D2-98BA-5FC6FDAF044C}"/>
    <dgm:cxn modelId="{C7830F53-F632-4B9E-A464-BC41C1A75E43}" type="presOf" srcId="{7DA26FC9-07C6-4CE9-832D-FD41C27C1F5B}" destId="{69C8FC10-AB30-418D-98AD-31BF21DDAF72}" srcOrd="0" destOrd="0" presId="urn:microsoft.com/office/officeart/2005/8/layout/vList5"/>
    <dgm:cxn modelId="{65D5E9AA-673D-46AC-B39E-CB2D88DA72DD}" srcId="{72DE866F-46D1-4DAF-9358-EF77F60D7690}" destId="{A50D6FEB-E85E-4025-9795-6A8C3C1AC069}" srcOrd="4" destOrd="0" parTransId="{A9D7D786-E6E9-4C52-9B92-7719C92FB5F9}" sibTransId="{2C851CBA-8526-4511-96A7-17AA1E91052B}"/>
    <dgm:cxn modelId="{8B8A06BE-E5E7-4910-BD7A-B9D6E6C98217}" type="presOf" srcId="{D7C1574B-D0A6-4632-8600-F4C0B14EB854}" destId="{69C8FC10-AB30-418D-98AD-31BF21DDAF72}" srcOrd="0" destOrd="9" presId="urn:microsoft.com/office/officeart/2005/8/layout/vList5"/>
    <dgm:cxn modelId="{5A3F2E29-2E70-423F-92EA-B0C42B486B27}" type="presParOf" srcId="{E571CC7E-6BF5-4C71-98B2-4D9D9B74FBB6}" destId="{A850CB71-A03F-4B42-8C66-8A1F07FA311F}" srcOrd="0" destOrd="0" presId="urn:microsoft.com/office/officeart/2005/8/layout/vList5"/>
    <dgm:cxn modelId="{6EB3B05F-5E76-417A-9C09-176E4E803EB5}" type="presParOf" srcId="{A850CB71-A03F-4B42-8C66-8A1F07FA311F}" destId="{3B1807DF-E1AB-44AF-92F9-2580B40524BF}" srcOrd="0" destOrd="0" presId="urn:microsoft.com/office/officeart/2005/8/layout/vList5"/>
    <dgm:cxn modelId="{5335BAAA-9687-452B-9412-5C67DC86DB8D}" type="presParOf" srcId="{A850CB71-A03F-4B42-8C66-8A1F07FA311F}" destId="{69C8FC10-AB30-418D-98AD-31BF21DDAF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D2961C-57B4-46E3-9565-ECDDCC449B15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0B19F5EC-0C9A-4208-9255-9728BBB274D4}">
      <dgm:prSet phldrT="[Text]"/>
      <dgm:spPr/>
      <dgm:t>
        <a:bodyPr/>
        <a:lstStyle/>
        <a:p>
          <a:r>
            <a:rPr lang="en-ZA" b="1" dirty="0"/>
            <a:t>Jobs</a:t>
          </a:r>
        </a:p>
      </dgm:t>
    </dgm:pt>
    <dgm:pt modelId="{2AC13E7F-72E3-43FA-8C84-908CDC26F13F}" type="parTrans" cxnId="{1C333B6B-A342-4798-BC05-EDC965C66E44}">
      <dgm:prSet/>
      <dgm:spPr/>
      <dgm:t>
        <a:bodyPr/>
        <a:lstStyle/>
        <a:p>
          <a:endParaRPr lang="en-ZA"/>
        </a:p>
      </dgm:t>
    </dgm:pt>
    <dgm:pt modelId="{D0802362-1614-4071-9C95-56C0F323074D}" type="sibTrans" cxnId="{1C333B6B-A342-4798-BC05-EDC965C66E44}">
      <dgm:prSet/>
      <dgm:spPr/>
      <dgm:t>
        <a:bodyPr/>
        <a:lstStyle/>
        <a:p>
          <a:endParaRPr lang="en-ZA"/>
        </a:p>
      </dgm:t>
    </dgm:pt>
    <dgm:pt modelId="{63A82942-C459-4ADC-86B2-9F86A4883709}">
      <dgm:prSet phldrT="[Text]"/>
      <dgm:spPr/>
      <dgm:t>
        <a:bodyPr/>
        <a:lstStyle/>
        <a:p>
          <a:r>
            <a:rPr lang="en-ZA" b="1" dirty="0"/>
            <a:t>Manufacturing sector </a:t>
          </a:r>
        </a:p>
        <a:p>
          <a:r>
            <a:rPr lang="en-ZA" dirty="0"/>
            <a:t>(</a:t>
          </a:r>
          <a:r>
            <a:rPr lang="en-ZA" b="1" dirty="0" err="1"/>
            <a:t>agro</a:t>
          </a:r>
          <a:r>
            <a:rPr lang="en-ZA" b="1" dirty="0"/>
            <a:t>-processing</a:t>
          </a:r>
          <a:r>
            <a:rPr lang="en-ZA" dirty="0"/>
            <a:t>)</a:t>
          </a:r>
        </a:p>
      </dgm:t>
    </dgm:pt>
    <dgm:pt modelId="{A569B888-BA51-4D6E-9E06-6205FEBC4899}" type="parTrans" cxnId="{D936EC6B-5C99-49DF-866E-8B7C8CA0F295}">
      <dgm:prSet/>
      <dgm:spPr/>
      <dgm:t>
        <a:bodyPr/>
        <a:lstStyle/>
        <a:p>
          <a:endParaRPr lang="en-ZA"/>
        </a:p>
      </dgm:t>
    </dgm:pt>
    <dgm:pt modelId="{4FD6321D-C3E4-4F1D-AAE4-10B637F09D1D}" type="sibTrans" cxnId="{D936EC6B-5C99-49DF-866E-8B7C8CA0F295}">
      <dgm:prSet/>
      <dgm:spPr/>
      <dgm:t>
        <a:bodyPr/>
        <a:lstStyle/>
        <a:p>
          <a:endParaRPr lang="en-ZA"/>
        </a:p>
      </dgm:t>
    </dgm:pt>
    <dgm:pt modelId="{3FC56747-E448-4E99-9367-934F21E9BBE4}">
      <dgm:prSet phldrT="[Text]"/>
      <dgm:spPr/>
      <dgm:t>
        <a:bodyPr/>
        <a:lstStyle/>
        <a:p>
          <a:r>
            <a:rPr lang="en-ZA" b="1" dirty="0"/>
            <a:t>Exports</a:t>
          </a:r>
        </a:p>
      </dgm:t>
    </dgm:pt>
    <dgm:pt modelId="{033B632A-E213-4681-B56C-11FFB8978917}" type="parTrans" cxnId="{B4A08C9A-7E08-4805-B664-9BA1DD977DC4}">
      <dgm:prSet/>
      <dgm:spPr/>
      <dgm:t>
        <a:bodyPr/>
        <a:lstStyle/>
        <a:p>
          <a:endParaRPr lang="en-ZA"/>
        </a:p>
      </dgm:t>
    </dgm:pt>
    <dgm:pt modelId="{BF69C348-CE7B-4E67-AE5B-EFACFB0EED66}" type="sibTrans" cxnId="{B4A08C9A-7E08-4805-B664-9BA1DD977DC4}">
      <dgm:prSet/>
      <dgm:spPr/>
      <dgm:t>
        <a:bodyPr/>
        <a:lstStyle/>
        <a:p>
          <a:endParaRPr lang="en-ZA"/>
        </a:p>
      </dgm:t>
    </dgm:pt>
    <dgm:pt modelId="{67985619-A3F2-4195-A766-EBD14088BA1E}" type="pres">
      <dgm:prSet presAssocID="{7CD2961C-57B4-46E3-9565-ECDDCC449B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B5B1E95-B083-40A2-B912-32F5D77A29B7}" type="pres">
      <dgm:prSet presAssocID="{0B19F5EC-0C9A-4208-9255-9728BBB274D4}" presName="node" presStyleLbl="node1" presStyleIdx="0" presStyleCnt="3" custLinFactNeighborX="831" custLinFactNeighborY="-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AA5F61-71D4-464C-A4EF-384EBD8DA199}" type="pres">
      <dgm:prSet presAssocID="{D0802362-1614-4071-9C95-56C0F323074D}" presName="sibTrans" presStyleCnt="0"/>
      <dgm:spPr/>
    </dgm:pt>
    <dgm:pt modelId="{72EC6DEF-9889-4B83-8FCB-687F6E1346F2}" type="pres">
      <dgm:prSet presAssocID="{63A82942-C459-4ADC-86B2-9F86A4883709}" presName="node" presStyleLbl="node1" presStyleIdx="1" presStyleCnt="3" custScaleX="10447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EB3CB2-BA13-436C-9B6C-A4ACA45978F2}" type="pres">
      <dgm:prSet presAssocID="{4FD6321D-C3E4-4F1D-AAE4-10B637F09D1D}" presName="sibTrans" presStyleCnt="0"/>
      <dgm:spPr/>
    </dgm:pt>
    <dgm:pt modelId="{D49DA139-A166-47F3-8AF2-42D4F998ED1C}" type="pres">
      <dgm:prSet presAssocID="{3FC56747-E448-4E99-9367-934F21E9BB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C3566A5-49F6-432A-8563-6DDEC14368A1}" type="presOf" srcId="{3FC56747-E448-4E99-9367-934F21E9BBE4}" destId="{D49DA139-A166-47F3-8AF2-42D4F998ED1C}" srcOrd="0" destOrd="0" presId="urn:microsoft.com/office/officeart/2005/8/layout/default#1"/>
    <dgm:cxn modelId="{1C333B6B-A342-4798-BC05-EDC965C66E44}" srcId="{7CD2961C-57B4-46E3-9565-ECDDCC449B15}" destId="{0B19F5EC-0C9A-4208-9255-9728BBB274D4}" srcOrd="0" destOrd="0" parTransId="{2AC13E7F-72E3-43FA-8C84-908CDC26F13F}" sibTransId="{D0802362-1614-4071-9C95-56C0F323074D}"/>
    <dgm:cxn modelId="{D936EC6B-5C99-49DF-866E-8B7C8CA0F295}" srcId="{7CD2961C-57B4-46E3-9565-ECDDCC449B15}" destId="{63A82942-C459-4ADC-86B2-9F86A4883709}" srcOrd="1" destOrd="0" parTransId="{A569B888-BA51-4D6E-9E06-6205FEBC4899}" sibTransId="{4FD6321D-C3E4-4F1D-AAE4-10B637F09D1D}"/>
    <dgm:cxn modelId="{58DB7EFB-679F-4018-A16F-419141C5DBC0}" type="presOf" srcId="{0B19F5EC-0C9A-4208-9255-9728BBB274D4}" destId="{0B5B1E95-B083-40A2-B912-32F5D77A29B7}" srcOrd="0" destOrd="0" presId="urn:microsoft.com/office/officeart/2005/8/layout/default#1"/>
    <dgm:cxn modelId="{084DB4C0-CFBB-44BB-84BB-BD03ED93803E}" type="presOf" srcId="{7CD2961C-57B4-46E3-9565-ECDDCC449B15}" destId="{67985619-A3F2-4195-A766-EBD14088BA1E}" srcOrd="0" destOrd="0" presId="urn:microsoft.com/office/officeart/2005/8/layout/default#1"/>
    <dgm:cxn modelId="{B4A08C9A-7E08-4805-B664-9BA1DD977DC4}" srcId="{7CD2961C-57B4-46E3-9565-ECDDCC449B15}" destId="{3FC56747-E448-4E99-9367-934F21E9BBE4}" srcOrd="2" destOrd="0" parTransId="{033B632A-E213-4681-B56C-11FFB8978917}" sibTransId="{BF69C348-CE7B-4E67-AE5B-EFACFB0EED66}"/>
    <dgm:cxn modelId="{06C0E2EC-B05C-4C18-9906-1081C5E80658}" type="presOf" srcId="{63A82942-C459-4ADC-86B2-9F86A4883709}" destId="{72EC6DEF-9889-4B83-8FCB-687F6E1346F2}" srcOrd="0" destOrd="0" presId="urn:microsoft.com/office/officeart/2005/8/layout/default#1"/>
    <dgm:cxn modelId="{3D671F78-F8A9-4ADC-87ED-E62844633459}" type="presParOf" srcId="{67985619-A3F2-4195-A766-EBD14088BA1E}" destId="{0B5B1E95-B083-40A2-B912-32F5D77A29B7}" srcOrd="0" destOrd="0" presId="urn:microsoft.com/office/officeart/2005/8/layout/default#1"/>
    <dgm:cxn modelId="{1BB5C66A-0DEE-424C-9B91-230CD8FFEC02}" type="presParOf" srcId="{67985619-A3F2-4195-A766-EBD14088BA1E}" destId="{54AA5F61-71D4-464C-A4EF-384EBD8DA199}" srcOrd="1" destOrd="0" presId="urn:microsoft.com/office/officeart/2005/8/layout/default#1"/>
    <dgm:cxn modelId="{80147D65-8CC6-4DE4-8695-D4E763E19326}" type="presParOf" srcId="{67985619-A3F2-4195-A766-EBD14088BA1E}" destId="{72EC6DEF-9889-4B83-8FCB-687F6E1346F2}" srcOrd="2" destOrd="0" presId="urn:microsoft.com/office/officeart/2005/8/layout/default#1"/>
    <dgm:cxn modelId="{B0A2F403-6723-469A-8540-0CE553B73900}" type="presParOf" srcId="{67985619-A3F2-4195-A766-EBD14088BA1E}" destId="{C3EB3CB2-BA13-436C-9B6C-A4ACA45978F2}" srcOrd="3" destOrd="0" presId="urn:microsoft.com/office/officeart/2005/8/layout/default#1"/>
    <dgm:cxn modelId="{DA900855-B6C9-4B31-924D-B974BD7E16F9}" type="presParOf" srcId="{67985619-A3F2-4195-A766-EBD14088BA1E}" destId="{D49DA139-A166-47F3-8AF2-42D4F998ED1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CF60B0-09FE-4704-8528-CCAAF01C0690}">
      <dsp:nvSpPr>
        <dsp:cNvPr id="0" name=""/>
        <dsp:cNvSpPr/>
      </dsp:nvSpPr>
      <dsp:spPr>
        <a:xfrm>
          <a:off x="0" y="906239"/>
          <a:ext cx="8412480" cy="1164083"/>
        </a:xfrm>
        <a:prstGeom prst="notchedRightArrow">
          <a:avLst/>
        </a:prstGeom>
        <a:solidFill>
          <a:srgbClr val="D0E4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8C79C-19E0-4612-A3B9-C03942D66C4A}">
      <dsp:nvSpPr>
        <dsp:cNvPr id="0" name=""/>
        <dsp:cNvSpPr/>
      </dsp:nvSpPr>
      <dsp:spPr>
        <a:xfrm>
          <a:off x="1277389" y="0"/>
          <a:ext cx="1078884" cy="116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b="1" kern="1200" dirty="0"/>
        </a:p>
      </dsp:txBody>
      <dsp:txXfrm>
        <a:off x="1277389" y="0"/>
        <a:ext cx="1078884" cy="1164083"/>
      </dsp:txXfrm>
    </dsp:sp>
    <dsp:sp modelId="{2360DDE3-4FCB-4E8A-9196-71ABA2E5454C}">
      <dsp:nvSpPr>
        <dsp:cNvPr id="0" name=""/>
        <dsp:cNvSpPr/>
      </dsp:nvSpPr>
      <dsp:spPr>
        <a:xfrm>
          <a:off x="400711" y="1309594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A3FAA-0A6D-44EC-A265-0B36CEAAAD83}">
      <dsp:nvSpPr>
        <dsp:cNvPr id="0" name=""/>
        <dsp:cNvSpPr/>
      </dsp:nvSpPr>
      <dsp:spPr>
        <a:xfrm>
          <a:off x="1580002" y="1746125"/>
          <a:ext cx="908734" cy="116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Oct 2018</a:t>
          </a:r>
          <a:br>
            <a:rPr lang="en-ZA" sz="1100" b="1" kern="1200" dirty="0"/>
          </a:br>
          <a:r>
            <a:rPr lang="en-ZA" sz="1100" b="1" kern="1200" dirty="0"/>
            <a:t>PG MTEC 1</a:t>
          </a:r>
          <a:br>
            <a:rPr lang="en-ZA" sz="1100" b="1" kern="1200" dirty="0"/>
          </a:br>
          <a:r>
            <a:rPr lang="en-ZA" sz="1100" b="1" kern="1200" dirty="0"/>
            <a:t>National </a:t>
          </a:r>
          <a:br>
            <a:rPr lang="en-ZA" sz="1100" b="1" kern="1200" dirty="0"/>
          </a:br>
          <a:r>
            <a:rPr lang="en-ZA" sz="1100" b="1" kern="1200" dirty="0"/>
            <a:t>MTBPS</a:t>
          </a:r>
        </a:p>
      </dsp:txBody>
      <dsp:txXfrm>
        <a:off x="1580002" y="1746125"/>
        <a:ext cx="908734" cy="1164083"/>
      </dsp:txXfrm>
    </dsp:sp>
    <dsp:sp modelId="{054AD779-654D-4907-B920-AE4BB16F7C8B}">
      <dsp:nvSpPr>
        <dsp:cNvPr id="0" name=""/>
        <dsp:cNvSpPr/>
      </dsp:nvSpPr>
      <dsp:spPr>
        <a:xfrm>
          <a:off x="1897374" y="1302071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D60B-DC49-475C-BD0D-4EBAF033603A}">
      <dsp:nvSpPr>
        <dsp:cNvPr id="0" name=""/>
        <dsp:cNvSpPr/>
      </dsp:nvSpPr>
      <dsp:spPr>
        <a:xfrm>
          <a:off x="3180666" y="1302068"/>
          <a:ext cx="1153163" cy="921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tx1"/>
              </a:solidFill>
            </a:rPr>
            <a:t>Nov 2018</a:t>
          </a:r>
          <a:br>
            <a:rPr lang="en-ZA" sz="1100" b="1" kern="1200" dirty="0">
              <a:solidFill>
                <a:schemeClr val="tx1"/>
              </a:solidFill>
            </a:rPr>
          </a:br>
          <a:endParaRPr lang="en-ZA" sz="1100" b="1" kern="1200" dirty="0">
            <a:solidFill>
              <a:schemeClr val="tx1"/>
            </a:solidFill>
          </a:endParaRPr>
        </a:p>
      </dsp:txBody>
      <dsp:txXfrm>
        <a:off x="3180666" y="1302068"/>
        <a:ext cx="1153163" cy="921604"/>
      </dsp:txXfrm>
    </dsp:sp>
    <dsp:sp modelId="{1DA455AD-A49C-427E-8D2F-72DC861A3BB1}">
      <dsp:nvSpPr>
        <dsp:cNvPr id="0" name=""/>
        <dsp:cNvSpPr/>
      </dsp:nvSpPr>
      <dsp:spPr>
        <a:xfrm>
          <a:off x="2755556" y="1321747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F4471-0750-458E-9BE1-DE471BD4D454}">
      <dsp:nvSpPr>
        <dsp:cNvPr id="0" name=""/>
        <dsp:cNvSpPr/>
      </dsp:nvSpPr>
      <dsp:spPr>
        <a:xfrm>
          <a:off x="5050168" y="618308"/>
          <a:ext cx="1017622" cy="50323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>
              <a:solidFill>
                <a:schemeClr val="bg1"/>
              </a:solidFill>
            </a:rPr>
            <a:t>Feb 2019 </a:t>
          </a:r>
          <a:r>
            <a:rPr lang="en-ZA" sz="1100" b="1" kern="1200" dirty="0" err="1">
              <a:solidFill>
                <a:schemeClr val="bg1"/>
              </a:solidFill>
            </a:rPr>
            <a:t>Bosberaad</a:t>
          </a:r>
          <a:endParaRPr lang="en-ZA" sz="1100" b="1" kern="1200" dirty="0">
            <a:solidFill>
              <a:schemeClr val="bg1"/>
            </a:solidFill>
          </a:endParaRPr>
        </a:p>
      </dsp:txBody>
      <dsp:txXfrm>
        <a:off x="5050168" y="618308"/>
        <a:ext cx="1017622" cy="503233"/>
      </dsp:txXfrm>
    </dsp:sp>
    <dsp:sp modelId="{50D09536-F25C-4F5F-A084-ED74BADBB05A}">
      <dsp:nvSpPr>
        <dsp:cNvPr id="0" name=""/>
        <dsp:cNvSpPr/>
      </dsp:nvSpPr>
      <dsp:spPr>
        <a:xfrm>
          <a:off x="3664976" y="1302071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3BAE7-DC3C-4350-BCF4-658EBE492F96}">
      <dsp:nvSpPr>
        <dsp:cNvPr id="0" name=""/>
        <dsp:cNvSpPr/>
      </dsp:nvSpPr>
      <dsp:spPr>
        <a:xfrm>
          <a:off x="4229382" y="1615407"/>
          <a:ext cx="977243" cy="616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Jan 2019</a:t>
          </a:r>
          <a:br>
            <a:rPr lang="en-ZA" sz="1100" b="1" kern="1200" dirty="0"/>
          </a:br>
          <a:r>
            <a:rPr lang="en-ZA" sz="1100" b="1" kern="1200" dirty="0"/>
            <a:t>PG MTEC 2</a:t>
          </a:r>
        </a:p>
      </dsp:txBody>
      <dsp:txXfrm>
        <a:off x="4229382" y="1615407"/>
        <a:ext cx="977243" cy="616044"/>
      </dsp:txXfrm>
    </dsp:sp>
    <dsp:sp modelId="{C300A0A0-08ED-48B8-9040-267B33062123}">
      <dsp:nvSpPr>
        <dsp:cNvPr id="0" name=""/>
        <dsp:cNvSpPr/>
      </dsp:nvSpPr>
      <dsp:spPr>
        <a:xfrm>
          <a:off x="4544427" y="1309692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AD061-5F22-48E1-94A9-D744CA088D5E}">
      <dsp:nvSpPr>
        <dsp:cNvPr id="0" name=""/>
        <dsp:cNvSpPr/>
      </dsp:nvSpPr>
      <dsp:spPr>
        <a:xfrm>
          <a:off x="5202731" y="1746125"/>
          <a:ext cx="783862" cy="116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Feb 2019 SOPA</a:t>
          </a:r>
        </a:p>
      </dsp:txBody>
      <dsp:txXfrm>
        <a:off x="5202731" y="1746125"/>
        <a:ext cx="783862" cy="1164083"/>
      </dsp:txXfrm>
    </dsp:sp>
    <dsp:sp modelId="{AF3BDC5F-3494-47DE-9B12-0A9F70F78747}">
      <dsp:nvSpPr>
        <dsp:cNvPr id="0" name=""/>
        <dsp:cNvSpPr/>
      </dsp:nvSpPr>
      <dsp:spPr>
        <a:xfrm>
          <a:off x="5411530" y="1302644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02BC-EA5F-44CF-B709-5D1875FF5DAE}">
      <dsp:nvSpPr>
        <dsp:cNvPr id="0" name=""/>
        <dsp:cNvSpPr/>
      </dsp:nvSpPr>
      <dsp:spPr>
        <a:xfrm>
          <a:off x="6059525" y="0"/>
          <a:ext cx="444116" cy="116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100" kern="1200"/>
        </a:p>
      </dsp:txBody>
      <dsp:txXfrm>
        <a:off x="6059525" y="0"/>
        <a:ext cx="444116" cy="1164083"/>
      </dsp:txXfrm>
    </dsp:sp>
    <dsp:sp modelId="{C27DDE77-65F0-4736-A1EA-0AA5AEEE89C8}">
      <dsp:nvSpPr>
        <dsp:cNvPr id="0" name=""/>
        <dsp:cNvSpPr/>
      </dsp:nvSpPr>
      <dsp:spPr>
        <a:xfrm>
          <a:off x="6266046" y="1297004"/>
          <a:ext cx="291020" cy="291020"/>
        </a:xfrm>
        <a:prstGeom prst="ellipse">
          <a:avLst/>
        </a:prstGeom>
        <a:solidFill>
          <a:srgbClr val="73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C5330-9222-4011-9442-8BF72FECBB3F}">
      <dsp:nvSpPr>
        <dsp:cNvPr id="0" name=""/>
        <dsp:cNvSpPr/>
      </dsp:nvSpPr>
      <dsp:spPr>
        <a:xfrm>
          <a:off x="6678025" y="1706043"/>
          <a:ext cx="1038603" cy="1200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dirty="0"/>
            <a:t>May 2019 </a:t>
          </a:r>
          <a:br>
            <a:rPr lang="en-ZA" sz="1100" b="1" kern="1200" dirty="0"/>
          </a:br>
          <a:r>
            <a:rPr lang="en-ZA" sz="1100" b="1" kern="1200" dirty="0"/>
            <a:t>Strategic Integrated Budgeting Engagement</a:t>
          </a:r>
        </a:p>
      </dsp:txBody>
      <dsp:txXfrm>
        <a:off x="6678025" y="1706043"/>
        <a:ext cx="1038603" cy="1200391"/>
      </dsp:txXfrm>
    </dsp:sp>
    <dsp:sp modelId="{2F58B0B7-4623-422F-8A3B-7B563249E188}">
      <dsp:nvSpPr>
        <dsp:cNvPr id="0" name=""/>
        <dsp:cNvSpPr/>
      </dsp:nvSpPr>
      <dsp:spPr>
        <a:xfrm>
          <a:off x="7084377" y="1309692"/>
          <a:ext cx="291020" cy="291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8FC10-AB30-418D-98AD-31BF21DDAF72}">
      <dsp:nvSpPr>
        <dsp:cNvPr id="0" name=""/>
        <dsp:cNvSpPr/>
      </dsp:nvSpPr>
      <dsp:spPr>
        <a:xfrm rot="5400000">
          <a:off x="3774619" y="-1595145"/>
          <a:ext cx="3372941" cy="6563232"/>
        </a:xfrm>
        <a:prstGeom prst="round2SameRect">
          <a:avLst/>
        </a:prstGeom>
        <a:solidFill>
          <a:srgbClr val="D1CDC9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ZA" sz="1600" b="1" kern="1200" dirty="0">
              <a:solidFill>
                <a:schemeClr val="tx1"/>
              </a:solidFill>
              <a:latin typeface="Century Gothic" pitchFamily="34" charset="0"/>
            </a:rPr>
            <a:t>Chapter 1: 	Introduction and executive summary</a:t>
          </a: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Chapter 2: 	Macroeconomic performance and outlook</a:t>
          </a:r>
          <a:endParaRPr lang="en-ZA" sz="1600" b="1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Chapter 3: 	Development of the Western Cape economy: 		Sectoral and spatial dimensions</a:t>
          </a:r>
          <a:endParaRPr lang="en-ZA" sz="1600" b="1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b="1" kern="1200" dirty="0">
              <a:solidFill>
                <a:schemeClr val="tx1"/>
              </a:solidFill>
              <a:latin typeface="Century Gothic" pitchFamily="34" charset="0"/>
            </a:rPr>
            <a:t>Chapter 4: 	Labour market dynamics</a:t>
          </a:r>
          <a:endParaRPr lang="en-ZA" sz="1600" b="1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ZA" sz="1600" b="1" kern="1200" dirty="0">
              <a:solidFill>
                <a:schemeClr val="tx1"/>
              </a:solidFill>
              <a:latin typeface="Century Gothic" pitchFamily="34" charset="0"/>
            </a:rPr>
            <a:t>Chapter 5: 	Socio-economic developments in the 			Western Cape</a:t>
          </a:r>
        </a:p>
      </dsp:txBody>
      <dsp:txXfrm rot="5400000">
        <a:off x="3774619" y="-1595145"/>
        <a:ext cx="3372941" cy="6563232"/>
      </dsp:txXfrm>
    </dsp:sp>
    <dsp:sp modelId="{3B1807DF-E1AB-44AF-92F9-2580B40524BF}">
      <dsp:nvSpPr>
        <dsp:cNvPr id="0" name=""/>
        <dsp:cNvSpPr/>
      </dsp:nvSpPr>
      <dsp:spPr>
        <a:xfrm>
          <a:off x="1070" y="1645"/>
          <a:ext cx="2177334" cy="3372955"/>
        </a:xfrm>
        <a:prstGeom prst="roundRect">
          <a:avLst/>
        </a:prstGeom>
        <a:solidFill>
          <a:srgbClr val="0033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kern="1200" dirty="0">
            <a:latin typeface="Century Gothic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000" b="1" kern="1200" dirty="0">
            <a:latin typeface="Century Gothic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4400" b="1" kern="1200" dirty="0">
              <a:latin typeface="Century Gothic" pitchFamily="34" charset="0"/>
            </a:rPr>
            <a:t>PERO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200" b="1" kern="1200" dirty="0">
            <a:latin typeface="Century Gothic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200" b="1" kern="1200" dirty="0">
            <a:latin typeface="Century Gothic" pitchFamily="34" charset="0"/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2400" b="1" kern="1200" dirty="0">
            <a:latin typeface="Century Gothic" pitchFamily="34" charset="0"/>
          </a:endParaRPr>
        </a:p>
      </dsp:txBody>
      <dsp:txXfrm>
        <a:off x="1070" y="1645"/>
        <a:ext cx="2177334" cy="33729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46400" cy="496492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6"/>
            <a:ext cx="2946400" cy="496492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r">
              <a:defRPr sz="1200"/>
            </a:lvl1pPr>
          </a:lstStyle>
          <a:p>
            <a:fld id="{73FB7783-57C4-442F-8FA4-623BE65DFC45}" type="datetimeFigureOut">
              <a:rPr lang="en-ZA" smtClean="0"/>
              <a:pPr/>
              <a:t>2018/09/28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140"/>
            <a:ext cx="2946400" cy="496491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30140"/>
            <a:ext cx="2946400" cy="496491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r">
              <a:defRPr sz="1200"/>
            </a:lvl1pPr>
          </a:lstStyle>
          <a:p>
            <a:fld id="{3042547B-C7F3-4218-86E5-F99419DFF40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1553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9"/>
            <a:ext cx="2945659" cy="496412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4" y="9"/>
            <a:ext cx="2945659" cy="496412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r">
              <a:defRPr sz="1200"/>
            </a:lvl1pPr>
          </a:lstStyle>
          <a:p>
            <a:fld id="{4E92C107-3DD0-4845-ABE1-E17DAD5A732A}" type="datetimeFigureOut">
              <a:rPr lang="en-ZA" smtClean="0"/>
              <a:pPr/>
              <a:t>2018/09/28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7" rIns="91552" bIns="45777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913"/>
            <a:ext cx="5438140" cy="4467702"/>
          </a:xfrm>
          <a:prstGeom prst="rect">
            <a:avLst/>
          </a:prstGeom>
        </p:spPr>
        <p:txBody>
          <a:bodyPr vert="horz" lIns="91552" tIns="45777" rIns="91552" bIns="457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430098"/>
            <a:ext cx="2945659" cy="496412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4" y="9430098"/>
            <a:ext cx="2945659" cy="496412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r">
              <a:defRPr sz="1200"/>
            </a:lvl1pPr>
          </a:lstStyle>
          <a:p>
            <a:fld id="{6E001475-3DAE-488D-AFE4-E53F22D491D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422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7102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ZA" dirty="0"/>
              <a:t>The main economic sectors in most of the regional economies are </a:t>
            </a:r>
            <a:r>
              <a:rPr lang="en-ZA"/>
              <a:t>the finance, insurance, </a:t>
            </a:r>
            <a:r>
              <a:rPr lang="en-ZA" dirty="0"/>
              <a:t>real estate and business </a:t>
            </a:r>
            <a:r>
              <a:rPr lang="en-ZA"/>
              <a:t>services sector, </a:t>
            </a:r>
            <a:r>
              <a:rPr lang="en-ZA" dirty="0"/>
              <a:t>the wholesale and </a:t>
            </a:r>
            <a:r>
              <a:rPr lang="en-ZA"/>
              <a:t>retail trade, </a:t>
            </a:r>
            <a:r>
              <a:rPr lang="en-ZA" dirty="0"/>
              <a:t>catering and accommodation sector and the manufacturing sector. </a:t>
            </a:r>
          </a:p>
          <a:p>
            <a:pPr marL="171450" indent="-171450">
              <a:buFontTx/>
              <a:buChar char="-"/>
            </a:pPr>
            <a:r>
              <a:rPr lang="en-ZA" dirty="0"/>
              <a:t>In the West Coast and Central </a:t>
            </a:r>
            <a:r>
              <a:rPr lang="en-ZA"/>
              <a:t>Karoo Districts, the agriculture, </a:t>
            </a:r>
            <a:r>
              <a:rPr lang="en-ZA" dirty="0"/>
              <a:t>forestry and fishing sector also makes a large economic contribution. </a:t>
            </a:r>
          </a:p>
          <a:p>
            <a:pPr marL="171450" indent="-171450">
              <a:buFontTx/>
              <a:buChar char="-"/>
            </a:pPr>
            <a:r>
              <a:rPr lang="en-ZA" dirty="0"/>
              <a:t>In the Central </a:t>
            </a:r>
            <a:r>
              <a:rPr lang="en-ZA"/>
              <a:t>Karoo District, </a:t>
            </a:r>
            <a:r>
              <a:rPr lang="en-ZA" dirty="0"/>
              <a:t>the general government sector is the main </a:t>
            </a:r>
            <a:r>
              <a:rPr lang="en-ZA"/>
              <a:t>economic sector, contributing 20,9 </a:t>
            </a:r>
            <a:r>
              <a:rPr lang="en-ZA" dirty="0"/>
              <a:t>per cent.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889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ZA" dirty="0"/>
              <a:t>In general growth has been declining across </a:t>
            </a:r>
            <a:r>
              <a:rPr lang="en-ZA"/>
              <a:t>all sectors, </a:t>
            </a:r>
            <a:r>
              <a:rPr lang="en-ZA" dirty="0"/>
              <a:t>particularly the tertiary sectors. The performance of the tertiary sectors as well as </a:t>
            </a:r>
            <a:r>
              <a:rPr lang="en-ZA"/>
              <a:t>the agriculture, </a:t>
            </a:r>
            <a:r>
              <a:rPr lang="en-ZA" dirty="0"/>
              <a:t>forestry and fishing sectors has a large influence of overall economic growth. </a:t>
            </a:r>
            <a:r>
              <a:rPr lang="en-ZA"/>
              <a:t>The agriculture, </a:t>
            </a:r>
            <a:r>
              <a:rPr lang="en-ZA" dirty="0"/>
              <a:t>forestry and fishing sector has experienced very volatile growth rates over the past five years and is expected to contract severely </a:t>
            </a:r>
            <a:r>
              <a:rPr lang="en-ZA"/>
              <a:t>in 2018, </a:t>
            </a:r>
            <a:r>
              <a:rPr lang="en-ZA" dirty="0"/>
              <a:t>which will also impact the manufacturing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3524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Growth is expected to slow down </a:t>
            </a:r>
            <a:r>
              <a:rPr lang="en-ZA"/>
              <a:t>in 2018, </a:t>
            </a:r>
            <a:r>
              <a:rPr lang="en-ZA" dirty="0"/>
              <a:t>mainly due to a severe contraction in </a:t>
            </a:r>
            <a:r>
              <a:rPr lang="en-ZA"/>
              <a:t>the agriculture, </a:t>
            </a:r>
            <a:r>
              <a:rPr lang="en-ZA" dirty="0"/>
              <a:t>forestry and fishing sector. This is expected to lead to contracting economies in the </a:t>
            </a:r>
            <a:r>
              <a:rPr lang="en-ZA"/>
              <a:t>West Coast, Cape Winelands, </a:t>
            </a:r>
            <a:r>
              <a:rPr lang="en-ZA" dirty="0"/>
              <a:t>Overberg and Central Karoo economies. </a:t>
            </a:r>
          </a:p>
          <a:p>
            <a:r>
              <a:rPr lang="en-ZA" dirty="0"/>
              <a:t>Growth is expected to recover </a:t>
            </a:r>
            <a:r>
              <a:rPr lang="en-ZA"/>
              <a:t>in 2019, </a:t>
            </a:r>
            <a:r>
              <a:rPr lang="en-ZA" dirty="0"/>
              <a:t>with a provincial estimated growth rate </a:t>
            </a:r>
            <a:r>
              <a:rPr lang="en-ZA"/>
              <a:t>of 2,7 </a:t>
            </a:r>
            <a:r>
              <a:rPr lang="en-ZA" dirty="0"/>
              <a:t>per cent.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8216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286" indent="-229286">
              <a:lnSpc>
                <a:spcPct val="120000"/>
              </a:lnSpc>
              <a:spcBef>
                <a:spcPts val="1204"/>
              </a:spcBef>
              <a:buBlip>
                <a:blip r:embed="rId3"/>
              </a:buBlip>
            </a:pPr>
            <a:r>
              <a:rPr lang="en-US" dirty="0"/>
              <a:t>Agriculture and exports: </a:t>
            </a:r>
            <a:r>
              <a:rPr lang="en-US" b="0" dirty="0"/>
              <a:t>The fastest growing export sector in the Western Cape </a:t>
            </a:r>
            <a:r>
              <a:rPr lang="en-US" b="0"/>
              <a:t>was agriculture, </a:t>
            </a:r>
            <a:r>
              <a:rPr lang="en-US" b="0" dirty="0"/>
              <a:t>increasing by 15.2 per cent compared to 2016. More than half </a:t>
            </a:r>
            <a:br>
              <a:rPr lang="en-US" b="0" dirty="0"/>
            </a:br>
            <a:r>
              <a:rPr lang="en-US" b="0" dirty="0"/>
              <a:t>(52.7 per cent) of South Africa’s agriculture exports came from the Western Cape </a:t>
            </a:r>
          </a:p>
          <a:p>
            <a:pPr marL="229286" indent="-229286">
              <a:lnSpc>
                <a:spcPct val="120000"/>
              </a:lnSpc>
              <a:spcBef>
                <a:spcPts val="1204"/>
              </a:spcBef>
              <a:buBlip>
                <a:blip r:embed="rId3"/>
              </a:buBlip>
            </a:pPr>
            <a:r>
              <a:rPr lang="en-ZA" dirty="0"/>
              <a:t>Impact of drought: </a:t>
            </a:r>
            <a:r>
              <a:rPr lang="en-US" b="0" dirty="0"/>
              <a:t>Due to a drought-induced decline in value added by the agriculture sector </a:t>
            </a:r>
            <a:r>
              <a:rPr lang="en-US" b="0"/>
              <a:t>in 2018, </a:t>
            </a:r>
            <a:r>
              <a:rPr lang="en-US" b="0" dirty="0"/>
              <a:t>the sector is expected to be a major drag on growth from 2018 to 2022</a:t>
            </a:r>
          </a:p>
          <a:p>
            <a:pPr marL="229286" indent="-229286">
              <a:lnSpc>
                <a:spcPct val="120000"/>
              </a:lnSpc>
              <a:spcBef>
                <a:spcPts val="1204"/>
              </a:spcBef>
              <a:buBlip>
                <a:blip r:embed="rId3"/>
              </a:buBlip>
            </a:pPr>
            <a:r>
              <a:rPr lang="en-ZA" dirty="0"/>
              <a:t>Vulnerable districts: </a:t>
            </a:r>
            <a:r>
              <a:rPr lang="en-US" b="0"/>
              <a:t>Two districts, </a:t>
            </a:r>
            <a:r>
              <a:rPr lang="en-US" b="0" dirty="0"/>
              <a:t>Central Karoo (-0.8 per cent) and West Coast </a:t>
            </a:r>
            <a:br>
              <a:rPr lang="en-US" b="0" dirty="0"/>
            </a:br>
            <a:r>
              <a:rPr lang="en-US" b="0" dirty="0"/>
              <a:t>(-0.3 per cent) recorded negative growth rates in 2016 with </a:t>
            </a:r>
            <a:r>
              <a:rPr lang="en-US" b="0"/>
              <a:t>the Agriculture, </a:t>
            </a:r>
            <a:r>
              <a:rPr lang="en-US" b="0" dirty="0"/>
              <a:t>forestry and fishing sector as the largest contributor to these negative growth rates</a:t>
            </a:r>
          </a:p>
          <a:p>
            <a:pPr marL="229286" indent="-229286" defTabSz="917146">
              <a:lnSpc>
                <a:spcPct val="120000"/>
              </a:lnSpc>
              <a:spcBef>
                <a:spcPts val="1204"/>
              </a:spcBef>
              <a:buBlip>
                <a:blip r:embed="rId3"/>
              </a:buBlip>
              <a:defRPr/>
            </a:pPr>
            <a:r>
              <a:rPr lang="en-ZA" dirty="0"/>
              <a:t>Agriculture sector employment has declined in 2016 and 2017. </a:t>
            </a:r>
          </a:p>
          <a:p>
            <a:pPr marL="229286" indent="-229286" defTabSz="917146">
              <a:lnSpc>
                <a:spcPct val="120000"/>
              </a:lnSpc>
              <a:spcBef>
                <a:spcPts val="1204"/>
              </a:spcBef>
              <a:buBlip>
                <a:blip r:embed="rId3"/>
              </a:buBlip>
              <a:defRPr/>
            </a:pPr>
            <a:r>
              <a:rPr lang="en-ZA" dirty="0"/>
              <a:t>Crop in brackets indicate the main increase/or decrease that resulted in the net increase/decrease</a:t>
            </a:r>
          </a:p>
          <a:p>
            <a:pPr>
              <a:lnSpc>
                <a:spcPct val="120000"/>
              </a:lnSpc>
              <a:spcBef>
                <a:spcPts val="1204"/>
              </a:spcBef>
            </a:pPr>
            <a:endParaRPr lang="en-US" b="0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6E001475-3DAE-488D-AFE4-E53F22D491DC}" type="slidenum">
              <a:rPr lang="en-ZA" sz="1800" kern="0">
                <a:solidFill>
                  <a:sysClr val="windowText" lastClr="000000"/>
                </a:solidFill>
              </a:rPr>
              <a:pPr defTabSz="915772">
                <a:defRPr/>
              </a:pPr>
              <a:t>19</a:t>
            </a:fld>
            <a:endParaRPr lang="en-ZA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88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4588"/>
            <a:ext cx="4121150" cy="3092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Labour market performance was muted over the past five years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Employment growth in the Agriculture and </a:t>
            </a:r>
            <a:r>
              <a:rPr lang="en-GB" sz="1300" dirty="0" err="1"/>
              <a:t>agri</a:t>
            </a:r>
            <a:r>
              <a:rPr lang="en-GB" sz="1300" dirty="0"/>
              <a:t> processing to be muted due to the drought 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Youth faces the burden of unemployment</a:t>
            </a:r>
            <a:endParaRPr lang="en-US" sz="13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146">
              <a:defRPr/>
            </a:pPr>
            <a:fld id="{97CD83B6-4871-47F0-A8BA-CBC12105903C}" type="slidenum">
              <a:rPr lang="en-ZA" sz="1800" kern="0">
                <a:solidFill>
                  <a:sysClr val="windowText" lastClr="000000"/>
                </a:solidFill>
              </a:rPr>
              <a:pPr defTabSz="917146">
                <a:defRPr/>
              </a:pPr>
              <a:t>20</a:t>
            </a:fld>
            <a:endParaRPr lang="en-ZA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69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150" indent="-286150">
              <a:lnSpc>
                <a:spcPct val="130000"/>
              </a:lnSpc>
              <a:spcBef>
                <a:spcPts val="601"/>
              </a:spcBef>
              <a:buBlip>
                <a:blip r:embed="rId3"/>
              </a:buBlip>
            </a:pPr>
            <a:r>
              <a:rPr lang="en-US" sz="1800" dirty="0"/>
              <a:t>PERO and MERO are examples of evidence-based approach to inform policy making</a:t>
            </a:r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The economic and socio-economic research used to inform and guide provincial and </a:t>
            </a:r>
            <a:r>
              <a:rPr lang="en-US" sz="1800"/>
              <a:t>municipal planning, </a:t>
            </a:r>
            <a:r>
              <a:rPr lang="en-US" sz="1800" dirty="0"/>
              <a:t>and fiscal &amp; budget policy implementation </a:t>
            </a:r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Trends highlighted in the PERO and MERO also speak to impact of implementation of provincial and municipal services and </a:t>
            </a:r>
            <a:r>
              <a:rPr lang="en-US" sz="1800" dirty="0" err="1"/>
              <a:t>programmes</a:t>
            </a:r>
            <a:endParaRPr lang="en-US" sz="1800" dirty="0"/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Evidence-based approach supports </a:t>
            </a:r>
            <a:r>
              <a:rPr lang="en-US" sz="1800"/>
              <a:t>good governance, financial sustainability, </a:t>
            </a:r>
            <a:r>
              <a:rPr lang="en-US" sz="1800" dirty="0"/>
              <a:t>and  facilitates the creation of public value </a:t>
            </a:r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Collaborative effort and acknowledgement of contributions by the following departments:</a:t>
            </a:r>
          </a:p>
          <a:p>
            <a:pPr marL="457839" lvl="1" indent="-176459">
              <a:lnSpc>
                <a:spcPct val="130000"/>
              </a:lnSpc>
              <a:spcBef>
                <a:spcPts val="601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Social Development ; Education; Health; Human Settlements; Economic Development and Tourism;  Environmental Affairs and Development Planning; and Agriculture </a:t>
            </a:r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PERO and MERO Seminar was held on 6 September 20187 where the preliminary findings were deliberated by departmental representatives and other stakeholders</a:t>
            </a:r>
          </a:p>
          <a:p>
            <a:pPr marL="286150" indent="-286150">
              <a:lnSpc>
                <a:spcPct val="130000"/>
              </a:lnSpc>
              <a:spcBef>
                <a:spcPts val="901"/>
              </a:spcBef>
              <a:buBlip>
                <a:blip r:embed="rId3"/>
              </a:buBlip>
            </a:pPr>
            <a:r>
              <a:rPr lang="en-US" sz="1800" dirty="0"/>
              <a:t>PERO and MERO will inform and guide </a:t>
            </a:r>
            <a:r>
              <a:rPr lang="en-US" sz="1800"/>
              <a:t>the policy, planning, </a:t>
            </a:r>
            <a:r>
              <a:rPr lang="en-US" sz="1800" dirty="0"/>
              <a:t>budgeting and implementation cycle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922">
              <a:defRPr/>
            </a:pPr>
            <a:fld id="{6E001475-3DAE-488D-AFE4-E53F22D491DC}" type="slidenum">
              <a:rPr lang="en-ZA" sz="1800" kern="0">
                <a:solidFill>
                  <a:prstClr val="black"/>
                </a:solidFill>
              </a:rPr>
              <a:pPr defTabSz="909922">
                <a:defRPr/>
              </a:pPr>
              <a:t>4</a:t>
            </a:fld>
            <a:endParaRPr lang="en-ZA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30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7661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 dirty="0">
                <a:solidFill>
                  <a:prstClr val="black"/>
                </a:solidFill>
              </a:rPr>
              <a:t>Global outlook uncertain. Escalating </a:t>
            </a:r>
            <a:r>
              <a:rPr lang="en-ZA" sz="1300">
                <a:solidFill>
                  <a:prstClr val="black"/>
                </a:solidFill>
              </a:rPr>
              <a:t>trade tensions, </a:t>
            </a:r>
            <a:r>
              <a:rPr lang="en-ZA" sz="1300" dirty="0">
                <a:solidFill>
                  <a:prstClr val="black"/>
                </a:solidFill>
              </a:rPr>
              <a:t>increasing monetary  </a:t>
            </a:r>
            <a:r>
              <a:rPr lang="en-ZA" sz="1300">
                <a:solidFill>
                  <a:prstClr val="black"/>
                </a:solidFill>
              </a:rPr>
              <a:t>policy tightening, </a:t>
            </a:r>
            <a:r>
              <a:rPr lang="en-ZA" sz="1300" dirty="0">
                <a:solidFill>
                  <a:prstClr val="black"/>
                </a:solidFill>
              </a:rPr>
              <a:t>and changing sentiment towards emerging and developing economies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 dirty="0">
                <a:solidFill>
                  <a:prstClr val="black"/>
                </a:solidFill>
              </a:rPr>
              <a:t>National economic outlook weak. Technical recession </a:t>
            </a:r>
            <a:r>
              <a:rPr lang="en-ZA" sz="1300">
                <a:solidFill>
                  <a:prstClr val="black"/>
                </a:solidFill>
              </a:rPr>
              <a:t>in 2018, </a:t>
            </a:r>
            <a:r>
              <a:rPr lang="en-ZA" sz="1300" dirty="0">
                <a:solidFill>
                  <a:prstClr val="black"/>
                </a:solidFill>
              </a:rPr>
              <a:t>loss in business confidence due to policy uncertainty “land </a:t>
            </a:r>
            <a:r>
              <a:rPr lang="en-ZA" sz="1300">
                <a:solidFill>
                  <a:prstClr val="black"/>
                </a:solidFill>
              </a:rPr>
              <a:t>reform”, </a:t>
            </a:r>
            <a:r>
              <a:rPr lang="en-ZA" sz="1300" dirty="0">
                <a:solidFill>
                  <a:prstClr val="black"/>
                </a:solidFill>
              </a:rPr>
              <a:t>fiscal </a:t>
            </a:r>
            <a:r>
              <a:rPr lang="en-ZA" sz="1300">
                <a:solidFill>
                  <a:prstClr val="black"/>
                </a:solidFill>
              </a:rPr>
              <a:t>targets credibility, </a:t>
            </a:r>
            <a:r>
              <a:rPr lang="en-ZA" sz="1300" dirty="0">
                <a:solidFill>
                  <a:prstClr val="black"/>
                </a:solidFill>
              </a:rPr>
              <a:t>and performance of state owned entities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 dirty="0">
                <a:solidFill>
                  <a:prstClr val="black"/>
                </a:solidFill>
              </a:rPr>
              <a:t>The Western Cape cannot escape the risks of the national economy. Additional risks include the uncertain rainfall outlook impacting agriculture and the impact of the VAT increase on consumer spending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>
                <a:solidFill>
                  <a:prstClr val="black"/>
                </a:solidFill>
              </a:rPr>
              <a:t>However, </a:t>
            </a:r>
            <a:r>
              <a:rPr lang="en-ZA" sz="1300" dirty="0">
                <a:solidFill>
                  <a:prstClr val="black"/>
                </a:solidFill>
              </a:rPr>
              <a:t>if the rainfall </a:t>
            </a:r>
            <a:r>
              <a:rPr lang="en-ZA" sz="1300">
                <a:solidFill>
                  <a:prstClr val="black"/>
                </a:solidFill>
              </a:rPr>
              <a:t>outlook improve, </a:t>
            </a:r>
            <a:r>
              <a:rPr lang="en-ZA" sz="1300" dirty="0">
                <a:solidFill>
                  <a:prstClr val="black"/>
                </a:solidFill>
              </a:rPr>
              <a:t>growth will accelerate in the Western Cape </a:t>
            </a:r>
            <a:endParaRPr lang="en-US" sz="1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4077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700" dirty="0"/>
              <a:t>A sharp moderation in economic growth is expected in the WC. 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700" dirty="0"/>
              <a:t>Due to a contraction in output in </a:t>
            </a:r>
            <a:r>
              <a:rPr lang="en-ZA" sz="1700"/>
              <a:t>the agriculture, </a:t>
            </a:r>
            <a:r>
              <a:rPr lang="en-ZA" sz="1700" dirty="0"/>
              <a:t>forestry and fisheries sector because of the drought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 dirty="0"/>
              <a:t>Related to this is the food and beverages manufacturing sector with a likely fall in output. 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ZA" sz="1300" dirty="0"/>
              <a:t>The poor performance of these sectors contributes greatly to the expectation of muted growth in 2018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/>
              <a:t>However, </a:t>
            </a:r>
            <a:r>
              <a:rPr lang="en-GB" sz="1300" dirty="0"/>
              <a:t>a rebound in </a:t>
            </a:r>
            <a:r>
              <a:rPr lang="en-GB" sz="1300"/>
              <a:t>the agriculture, </a:t>
            </a:r>
            <a:r>
              <a:rPr lang="en-GB" sz="1300" dirty="0"/>
              <a:t>forestry and fisheries and </a:t>
            </a:r>
            <a:r>
              <a:rPr lang="en-GB" sz="1300" dirty="0" err="1"/>
              <a:t>agri</a:t>
            </a:r>
            <a:r>
              <a:rPr lang="en-GB" sz="1300" dirty="0"/>
              <a:t>-processing sectors in 2019 should result in a strong uptick in growth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3651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43" indent="-228943">
              <a:lnSpc>
                <a:spcPct val="130000"/>
              </a:lnSpc>
              <a:buBlip>
                <a:blip r:embed="rId3"/>
              </a:buBlip>
            </a:pPr>
            <a:r>
              <a:rPr lang="en-US" dirty="0"/>
              <a:t>Over the </a:t>
            </a:r>
            <a:r>
              <a:rPr lang="en-US"/>
              <a:t>last decade, </a:t>
            </a:r>
            <a:r>
              <a:rPr lang="en-US" dirty="0"/>
              <a:t>the Western Cape has outperformed South Africa in terms of economic growth due to mainly a larger services sector and smaller mining sector</a:t>
            </a:r>
          </a:p>
          <a:p>
            <a:pPr marL="228943" indent="-228943">
              <a:lnSpc>
                <a:spcPct val="130000"/>
              </a:lnSpc>
              <a:buBlip>
                <a:blip r:embed="rId3"/>
              </a:buBlip>
            </a:pPr>
            <a:r>
              <a:rPr lang="en-US" dirty="0"/>
              <a:t>Private services sector was responsible for more than three-quarters (77.8 per cent) of the growth generated by the provincial economy between 2013 and 2017.</a:t>
            </a:r>
          </a:p>
          <a:p>
            <a:pPr marL="228943" indent="-228943">
              <a:lnSpc>
                <a:spcPct val="130000"/>
              </a:lnSpc>
              <a:buBlip>
                <a:blip r:embed="rId3"/>
              </a:buBlip>
            </a:pPr>
            <a:r>
              <a:rPr lang="en-US" dirty="0"/>
              <a:t>More than one-third (35.9 per cent) of exports from the Western Cape are destined </a:t>
            </a:r>
            <a:r>
              <a:rPr lang="en-US"/>
              <a:t>for Africa, </a:t>
            </a:r>
            <a:r>
              <a:rPr lang="en-US" dirty="0"/>
              <a:t>totaling R44.7 billion. Africa is followed by Europe (29.1 per cent equal to R36.2 billion) and Asia (18.6 </a:t>
            </a:r>
            <a:r>
              <a:rPr lang="en-US"/>
              <a:t>per cent, </a:t>
            </a:r>
            <a:r>
              <a:rPr lang="en-US" dirty="0"/>
              <a:t>R23.2 billion).</a:t>
            </a:r>
          </a:p>
          <a:p>
            <a:pPr marL="228943" indent="-228943">
              <a:lnSpc>
                <a:spcPct val="130000"/>
              </a:lnSpc>
              <a:buBlip>
                <a:blip r:embed="rId3"/>
              </a:buBlip>
            </a:pPr>
            <a:r>
              <a:rPr lang="en-ZA"/>
              <a:t>Oil, </a:t>
            </a:r>
            <a:r>
              <a:rPr lang="en-ZA" dirty="0"/>
              <a:t>The sector’s direct and indirect   job     contribution in the Province declined from 11 420 in 2015 to 10 280 jobs in 2017.</a:t>
            </a: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05E2897E-B052-44CE-92A6-D4B2AB10F3F6}" type="slidenum">
              <a:rPr lang="en-ZA" sz="1800" kern="0">
                <a:solidFill>
                  <a:sysClr val="windowText" lastClr="000000"/>
                </a:solidFill>
              </a:rPr>
              <a:pPr defTabSz="915772">
                <a:defRPr/>
              </a:pPr>
              <a:t>9</a:t>
            </a:fld>
            <a:endParaRPr lang="en-ZA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4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895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  <a:tabLst>
                <a:tab pos="458573" algn="l"/>
              </a:tabLst>
            </a:pPr>
            <a:r>
              <a:rPr lang="en-GB" sz="1300" dirty="0"/>
              <a:t>Labour market performance was muted over the past five years</a:t>
            </a:r>
          </a:p>
          <a:p>
            <a:pPr lvl="1">
              <a:lnSpc>
                <a:spcPct val="110000"/>
              </a:lnSpc>
              <a:tabLst>
                <a:tab pos="458573" algn="l"/>
              </a:tabLst>
            </a:pPr>
            <a:r>
              <a:rPr lang="en-GB" sz="1300" dirty="0"/>
              <a:t>Employment growth in the Agriculture and </a:t>
            </a:r>
            <a:r>
              <a:rPr lang="en-GB" sz="1300" dirty="0" err="1"/>
              <a:t>agri</a:t>
            </a:r>
            <a:r>
              <a:rPr lang="en-GB" sz="1300" dirty="0"/>
              <a:t> processing to be muted due to the drought </a:t>
            </a:r>
          </a:p>
          <a:p>
            <a:pPr lvl="1">
              <a:lnSpc>
                <a:spcPct val="110000"/>
              </a:lnSpc>
              <a:tabLst>
                <a:tab pos="458573" algn="l"/>
              </a:tabLst>
            </a:pPr>
            <a:r>
              <a:rPr lang="en-GB" sz="1300" dirty="0"/>
              <a:t>Youth faces the burden of unemployment</a:t>
            </a:r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475-3DAE-488D-AFE4-E53F22D491DC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491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4588"/>
            <a:ext cx="4121150" cy="3092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Labour market performance was muted over the past five years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Employment growth in the Agriculture and </a:t>
            </a:r>
            <a:r>
              <a:rPr lang="en-GB" sz="1300" dirty="0" err="1"/>
              <a:t>agri</a:t>
            </a:r>
            <a:r>
              <a:rPr lang="en-GB" sz="1300" dirty="0"/>
              <a:t> processing to be muted due to the drought </a:t>
            </a:r>
          </a:p>
          <a:p>
            <a:pPr marL="745180" lvl="1" indent="-28660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458573" algn="l"/>
              </a:tabLst>
            </a:pPr>
            <a:r>
              <a:rPr lang="en-GB" sz="1300" dirty="0"/>
              <a:t>Youth faces the burden of unemployment</a:t>
            </a:r>
            <a:endParaRPr lang="en-US" sz="13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146">
              <a:defRPr/>
            </a:pPr>
            <a:fld id="{97CD83B6-4871-47F0-A8BA-CBC12105903C}" type="slidenum">
              <a:rPr lang="en-ZA" sz="1800" kern="0">
                <a:solidFill>
                  <a:sysClr val="windowText" lastClr="000000"/>
                </a:solidFill>
              </a:rPr>
              <a:pPr defTabSz="917146">
                <a:defRPr/>
              </a:pPr>
              <a:t>12</a:t>
            </a:fld>
            <a:endParaRPr lang="en-ZA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5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88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35.xml"/><Relationship Id="rId4" Type="http://schemas.openxmlformats.org/officeDocument/2006/relationships/image" Target="../media/image15.pn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82.xml"/><Relationship Id="rId4" Type="http://schemas.openxmlformats.org/officeDocument/2006/relationships/image" Target="../media/image15.png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329.xml"/><Relationship Id="rId4" Type="http://schemas.openxmlformats.org/officeDocument/2006/relationships/image" Target="../media/image15.png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376.xml"/><Relationship Id="rId4" Type="http://schemas.openxmlformats.org/officeDocument/2006/relationships/image" Target="../media/image15.png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98.xml"/><Relationship Id="rId1" Type="http://schemas.openxmlformats.org/officeDocument/2006/relationships/tags" Target="../tags/tag39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6.xml"/><Relationship Id="rId1" Type="http://schemas.openxmlformats.org/officeDocument/2006/relationships/tags" Target="../tags/tag41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423.xml"/><Relationship Id="rId4" Type="http://schemas.openxmlformats.org/officeDocument/2006/relationships/image" Target="../media/image15.png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94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1.xml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250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235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1053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4264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4632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37775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82694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66666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5979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786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4996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04124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9526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5968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72997" y="6133514"/>
            <a:ext cx="1528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DBE7DE7-0ED3-44BB-95DC-3E64CC94D9A5}" type="slidenum">
              <a:rPr lang="en-ZA" sz="1400" smtClean="0">
                <a:solidFill>
                  <a:prstClr val="black"/>
                </a:solidFill>
              </a:rPr>
              <a:pPr algn="r"/>
              <a:t>‹#›</a:t>
            </a:fld>
            <a:endParaRPr lang="en-ZA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49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2018 PERO &amp; MERO Budget Committee Presentation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FAD7D-7372-4125-8AE7-ED5BB03B56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653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6988175" cy="13684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19989846"/>
      </p:ext>
    </p:extLst>
  </p:cSld>
  <p:clrMapOvr>
    <a:masterClrMapping/>
  </p:clrMapOvr>
  <p:transition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430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7407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8327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707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422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389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31937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3431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70942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601926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9963701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83429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60145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64556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3044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13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942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5770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0301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5439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29457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4860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1323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2201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5556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491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6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1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6" y="1266827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Century Gothic" pitchFamily="34" charset="0"/>
              </a:defRPr>
            </a:lvl1pPr>
            <a:lvl2pPr marL="135731" indent="-135731" algn="l"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Century Gothic" pitchFamily="34" charset="0"/>
              </a:defRPr>
            </a:lvl2pPr>
            <a:lvl3pPr marL="685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58871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90882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9973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9569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35365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142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63046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38034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35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76519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93737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11119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75069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1167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35139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72730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6755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78382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65017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486607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922796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55650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48639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2894363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32732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90788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1532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1399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37748192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479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8307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82951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7308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798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20478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47355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5526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84795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71002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4682255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01704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46671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79574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0262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0819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54162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2209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76526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27170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16787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96081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64940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21475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8351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94935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6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1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6" y="1266827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Century Gothic" pitchFamily="34" charset="0"/>
              </a:defRPr>
            </a:lvl1pPr>
            <a:lvl2pPr marL="135731" indent="-135731" algn="l"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Century Gothic" pitchFamily="34" charset="0"/>
              </a:defRPr>
            </a:lvl2pPr>
            <a:lvl3pPr marL="685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43451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13820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385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7615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42821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7762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93958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7850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5445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65147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59083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00659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PERO &amp; MERO Budget Committee Presentation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FAD7D-7372-4125-8AE7-ED5BB03B56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228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9820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331449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19446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849175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7116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19753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4736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155953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63717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67756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923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94549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236586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25736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9443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1967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7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7"/>
            <a:ext cx="1584176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7"/>
            <a:ext cx="1944216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605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901619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9281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9994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8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02946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690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57460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1894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00619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28417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290068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3485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954687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63006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2276874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2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80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8176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8"/>
            <a:ext cx="547260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07025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7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763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736459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1"/>
            <a:ext cx="8597205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43056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527128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1994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088820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14243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3" y="4540291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9"/>
            <a:ext cx="5553983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519481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8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8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8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 defTabSz="685800"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7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 defTabSz="685800"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8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7" y="4043102"/>
            <a:ext cx="373405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 defTabSz="685800"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6" y="565703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400" dirty="0">
                <a:solidFill>
                  <a:prstClr val="white"/>
                </a:solidFill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5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17826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9" y="3861050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2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8845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6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1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6" y="1266827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Century Gothic" pitchFamily="34" charset="0"/>
              </a:defRPr>
            </a:lvl1pPr>
            <a:lvl2pPr marL="135731" indent="-135731" algn="l"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Century Gothic" pitchFamily="34" charset="0"/>
              </a:defRPr>
            </a:lvl2pPr>
            <a:lvl3pPr marL="685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70542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7609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296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930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0871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3009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58217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PERO &amp; MERO Budget Committee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FAD7D-7372-4125-8AE7-ED5BB03B56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190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59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895600" cy="365125"/>
          </a:xfrm>
        </p:spPr>
        <p:txBody>
          <a:bodyPr/>
          <a:lstStyle/>
          <a:p>
            <a:r>
              <a:rPr lang="en-US"/>
              <a:t>2018 PERO &amp; MERO Budget Committee Presentation </a:t>
            </a:r>
            <a:endParaRPr lang="en-ZA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323850" y="1412875"/>
            <a:ext cx="84963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5953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312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4622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  <a:prstGeom prst="rect">
            <a:avLst/>
          </a:prstGeo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739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159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229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2018 PERO &amp; MERO Budget Committee Presentation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FAD7D-7372-4125-8AE7-ED5BB03B56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875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2018 PERO &amp; MERO Budget Committee Presentation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0FAD7D-7372-4125-8AE7-ED5BB03B56F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49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5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1458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8983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59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1123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2670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342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56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173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258845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79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188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0799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293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4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3918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3764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804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9634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16886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7627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92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9549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3783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156072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389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7" y="420713"/>
            <a:ext cx="5424968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821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7998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9002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761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4424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2494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6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7294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6184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4187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161801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9411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336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5372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770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5954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7959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127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73316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8968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8428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49098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475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76995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794" y="1912199"/>
            <a:ext cx="2492468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97105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254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8867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0604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901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5248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6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41870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46508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09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8393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06167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152340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12945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32222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5426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theme" Target="../theme/theme10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tags" Target="../tags/tag97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tags" Target="../tags/tag100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tags" Target="../tags/tag96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ags" Target="../tags/tag99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theme" Target="../theme/theme11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tags" Target="../tags/tag144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tags" Target="../tags/tag14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tags" Target="../tags/tag143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tags" Target="../tags/tag14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.jpe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theme" Target="../theme/theme13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tags" Target="../tags/tag194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tags" Target="../tags/tag19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tags" Target="../tags/tag193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ags" Target="../tags/tag189.xml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tags" Target="../tags/tag192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vmlDrawing" Target="../drawings/vmlDrawing5.vml"/><Relationship Id="rId30" Type="http://schemas.openxmlformats.org/officeDocument/2006/relationships/tags" Target="../tags/tag191.xml"/><Relationship Id="rId35" Type="http://schemas.openxmlformats.org/officeDocument/2006/relationships/image" Target="../media/image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theme" Target="../theme/theme14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tags" Target="../tags/tag241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tags" Target="../tags/tag237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tags" Target="../tags/tag240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tags" Target="../tags/tag236.xml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tags" Target="../tags/tag23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vmlDrawing" Target="../drawings/vmlDrawing6.vml"/><Relationship Id="rId30" Type="http://schemas.openxmlformats.org/officeDocument/2006/relationships/tags" Target="../tags/tag238.xml"/><Relationship Id="rId35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theme" Target="../theme/theme15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oleObject" Target="../embeddings/oleObject7.bin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tags" Target="../tags/tag288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tags" Target="../tags/tag2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tags" Target="../tags/tag287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tags" Target="../tags/tag283.xml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tags" Target="../tags/tag286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vmlDrawing" Target="../drawings/vmlDrawing7.vml"/><Relationship Id="rId30" Type="http://schemas.openxmlformats.org/officeDocument/2006/relationships/tags" Target="../tags/tag285.xml"/><Relationship Id="rId35" Type="http://schemas.openxmlformats.org/officeDocument/2006/relationships/image" Target="../media/image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210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theme" Target="../theme/theme16.xml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tags" Target="../tags/tag332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tags" Target="../tags/tag335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tags" Target="../tags/tag331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tags" Target="../tags/tag334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1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26" Type="http://schemas.openxmlformats.org/officeDocument/2006/relationships/theme" Target="../theme/theme17.xml"/><Relationship Id="rId3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34.xml"/><Relationship Id="rId34" Type="http://schemas.openxmlformats.org/officeDocument/2006/relationships/oleObject" Target="../embeddings/oleObject9.bin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8.xml"/><Relationship Id="rId33" Type="http://schemas.openxmlformats.org/officeDocument/2006/relationships/tags" Target="../tags/tag382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29" Type="http://schemas.openxmlformats.org/officeDocument/2006/relationships/tags" Target="../tags/tag378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slideLayout" Target="../slideLayouts/slideLayout237.xml"/><Relationship Id="rId32" Type="http://schemas.openxmlformats.org/officeDocument/2006/relationships/tags" Target="../tags/tag381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36.xml"/><Relationship Id="rId28" Type="http://schemas.openxmlformats.org/officeDocument/2006/relationships/tags" Target="../tags/tag377.xml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31" Type="http://schemas.openxmlformats.org/officeDocument/2006/relationships/tags" Target="../tags/tag380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Relationship Id="rId27" Type="http://schemas.openxmlformats.org/officeDocument/2006/relationships/vmlDrawing" Target="../drawings/vmlDrawing9.vml"/><Relationship Id="rId30" Type="http://schemas.openxmlformats.org/officeDocument/2006/relationships/tags" Target="../tags/tag379.xml"/><Relationship Id="rId35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tags" Target="../tags/tag5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ags" Target="../tags/tag1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vmlDrawing" Target="../drawings/vmlDrawing1.vml"/><Relationship Id="rId30" Type="http://schemas.openxmlformats.org/officeDocument/2006/relationships/tags" Target="../tags/tag3.xml"/><Relationship Id="rId35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9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5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5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49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ags" Target="../tags/tag5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4" r:id="rId2"/>
    <p:sldLayoutId id="214748370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57579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79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00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933909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82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2013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0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4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8" r:id="rId3"/>
    <p:sldLayoutId id="2147483829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640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45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6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36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8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333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4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  <p:sldLayoutId id="2147483905" r:id="rId22"/>
    <p:sldLayoutId id="2147483906" r:id="rId23"/>
    <p:sldLayoutId id="2147483907" r:id="rId24"/>
    <p:sldLayoutId id="2147483908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5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>
                <a:solidFill>
                  <a:srgbClr val="998F86"/>
                </a:solidFill>
              </a:rPr>
              <a:t>2018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9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3348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6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6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ZA">
                <a:solidFill>
                  <a:srgbClr val="998F86"/>
                </a:solidFill>
              </a:rPr>
              <a:t>2017 PERO &amp; MERO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54000" tIns="54000" rIns="0" bIns="0" rtlCol="0" anchor="b"/>
          <a:lstStyle/>
          <a:p>
            <a:pPr defTabSz="685800"/>
            <a:r>
              <a:rPr lang="en-US" sz="600" dirty="0">
                <a:solidFill>
                  <a:srgbClr val="998F86"/>
                </a:solidFill>
              </a:rPr>
              <a:t>© Western Cape Government 2012  |</a:t>
            </a:r>
            <a:endParaRPr lang="en-GB" sz="6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80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9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8" r:id="rId24"/>
    <p:sldLayoutId id="2147483959" r:id="rId25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7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New section heading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4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2648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79338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63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2013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1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82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New section heading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1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94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05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07262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77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2013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8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42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60914"/>
            <a:ext cx="8208912" cy="1476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/>
            </a:r>
            <a:br>
              <a:rPr lang="en-US" sz="2800" dirty="0">
                <a:latin typeface="Century Gothic"/>
                <a:cs typeface="Century Gothic"/>
              </a:rPr>
            </a:br>
            <a:r>
              <a:rPr lang="en-US" sz="3100" dirty="0">
                <a:latin typeface="Century Gothic"/>
                <a:cs typeface="Century Gothic"/>
              </a:rPr>
              <a:t>2018 Provincial and Municipal</a:t>
            </a:r>
            <a:br>
              <a:rPr lang="en-US" sz="3100" dirty="0">
                <a:latin typeface="Century Gothic"/>
                <a:cs typeface="Century Gothic"/>
              </a:rPr>
            </a:br>
            <a:r>
              <a:rPr lang="en-US" sz="3100" dirty="0">
                <a:latin typeface="Century Gothic"/>
                <a:cs typeface="Century Gothic"/>
              </a:rPr>
              <a:t>Economic Review and Outlook</a:t>
            </a:r>
            <a:endParaRPr lang="en-ZA" sz="3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Presentation to Budget Committee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827839" y="5430713"/>
            <a:ext cx="1944216" cy="508552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100" b="0" kern="1200" baseline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6262" y="5436568"/>
            <a:ext cx="2847586" cy="531416"/>
          </a:xfrm>
        </p:spPr>
        <p:txBody>
          <a:bodyPr>
            <a:normAutofit lnSpcReduction="10000"/>
          </a:bodyPr>
          <a:lstStyle/>
          <a:p>
            <a:r>
              <a:rPr lang="en-GB" sz="1200" dirty="0"/>
              <a:t>RH Slinger</a:t>
            </a:r>
          </a:p>
          <a:p>
            <a:r>
              <a:rPr lang="en-GB" sz="1200" dirty="0"/>
              <a:t>M Booysen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8656" y="5407849"/>
            <a:ext cx="1447800" cy="531416"/>
          </a:xfrm>
        </p:spPr>
        <p:txBody>
          <a:bodyPr>
            <a:normAutofit/>
          </a:bodyPr>
          <a:lstStyle/>
          <a:p>
            <a:r>
              <a:rPr lang="en-GB" dirty="0"/>
              <a:t>27 September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913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Key trends in regional sectors and industries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1798" y="1557541"/>
            <a:ext cx="8597205" cy="4557509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ZA" dirty="0"/>
              <a:t>“halal relevant” exports: </a:t>
            </a:r>
            <a:r>
              <a:rPr lang="en-ZA" b="0" dirty="0"/>
              <a:t>The overall Western Cape exports increased from 2015 to 2017, as opposed to the slight decline from 2016 to 2017</a:t>
            </a: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ZA" dirty="0"/>
              <a:t>Tourism: </a:t>
            </a:r>
            <a:r>
              <a:rPr lang="en-ZA" b="0" dirty="0"/>
              <a:t>The number of jobs in the tourism sector increased by 11 292 from 2016 to 2017 while estimated GVA rose by 7.5 per cent over the same period</a:t>
            </a:r>
            <a:endParaRPr lang="en-ZA" dirty="0"/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ZA" dirty="0"/>
              <a:t>4</a:t>
            </a:r>
            <a:r>
              <a:rPr lang="en-ZA" baseline="30000" dirty="0"/>
              <a:t>th</a:t>
            </a:r>
            <a:r>
              <a:rPr lang="en-ZA" dirty="0"/>
              <a:t> industrial revolution: </a:t>
            </a:r>
            <a:r>
              <a:rPr lang="en-US" b="0" dirty="0"/>
              <a:t>The next phase of digital disruptions will be driven by the </a:t>
            </a:r>
            <a:br>
              <a:rPr lang="en-US" b="0" dirty="0"/>
            </a:br>
            <a:r>
              <a:rPr lang="en-US" b="0" dirty="0"/>
              <a:t>4</a:t>
            </a:r>
            <a:r>
              <a:rPr lang="en-US" b="0" baseline="30000" dirty="0"/>
              <a:t>th</a:t>
            </a:r>
            <a:r>
              <a:rPr lang="en-US" b="0" dirty="0"/>
              <a:t> wave of </a:t>
            </a:r>
            <a:r>
              <a:rPr lang="en-US" b="0" dirty="0" err="1"/>
              <a:t>industrialisation</a:t>
            </a:r>
            <a:r>
              <a:rPr lang="en-US" b="0" dirty="0"/>
              <a:t> (internet of things, virtual reality, AI and robotics </a:t>
            </a:r>
            <a:r>
              <a:rPr lang="en-ZA" b="0" dirty="0"/>
              <a:t>will increasingly disrupt organisations across all sectors)</a:t>
            </a: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dirty="0"/>
              <a:t>The construction sector: </a:t>
            </a:r>
            <a:r>
              <a:rPr lang="en-US" b="0" dirty="0"/>
              <a:t>Sustains more than 181 000 jobs, providing more than </a:t>
            </a:r>
            <a:br>
              <a:rPr lang="en-US" b="0" dirty="0"/>
            </a:br>
            <a:r>
              <a:rPr lang="en-US" b="0" dirty="0" err="1"/>
              <a:t>R13</a:t>
            </a:r>
            <a:r>
              <a:rPr lang="en-US" b="0" dirty="0"/>
              <a:t> billion in salaries. A slowdown in construction activity would have a severe impact on disposable income and employment</a:t>
            </a:r>
          </a:p>
          <a:p>
            <a:pPr marL="228600" indent="-228600">
              <a:lnSpc>
                <a:spcPct val="12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ZA" dirty="0"/>
              <a:t>The waste economy: </a:t>
            </a:r>
            <a:r>
              <a:rPr lang="en-ZA" b="0" dirty="0"/>
              <a:t>Based on the premise that waste could potentially be a resource with economic value, the Western Cape generates an estimated </a:t>
            </a:r>
            <a:br>
              <a:rPr lang="en-ZA" b="0" dirty="0"/>
            </a:br>
            <a:r>
              <a:rPr lang="en-ZA" b="0" dirty="0"/>
              <a:t>7.7 million tonnes of waste annually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748" y="998285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Digital Disruptions will affect all sectors and industries</a:t>
            </a:r>
          </a:p>
        </p:txBody>
      </p:sp>
    </p:spTree>
    <p:extLst>
      <p:ext uri="{BB962C8B-B14F-4D97-AF65-F5344CB8AC3E}">
        <p14:creationId xmlns:p14="http://schemas.microsoft.com/office/powerpoint/2010/main" xmlns="" val="243101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682" y="1010320"/>
            <a:ext cx="8597205" cy="559256"/>
          </a:xfrm>
        </p:spPr>
        <p:txBody>
          <a:bodyPr/>
          <a:lstStyle/>
          <a:p>
            <a:r>
              <a:rPr lang="en-ZA" sz="1800" i="1" dirty="0">
                <a:solidFill>
                  <a:schemeClr val="bg1">
                    <a:lumMod val="50000"/>
                  </a:schemeClr>
                </a:solidFill>
              </a:rPr>
              <a:t>Muted labour market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9899" y="6477810"/>
            <a:ext cx="4138573" cy="230832"/>
          </a:xfrm>
        </p:spPr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395" y="1562373"/>
            <a:ext cx="580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Western Cape 5 </a:t>
            </a:r>
            <a:r>
              <a:rPr lang="en-US" sz="1600" b="1"/>
              <a:t>year performance, </a:t>
            </a:r>
            <a:r>
              <a:rPr lang="en-US" sz="1600" b="1" dirty="0"/>
              <a:t>2013 - 2018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74881" y="5219948"/>
            <a:ext cx="8237991" cy="2016242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tabLst>
                <a:tab pos="457200" algn="l"/>
              </a:tabLst>
            </a:pPr>
            <a:endParaRPr lang="en-US" sz="13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11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20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775933" y="5764799"/>
            <a:ext cx="8272817" cy="28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Source: </a:t>
            </a:r>
            <a:r>
              <a:rPr lang="en-US" sz="900" b="0"/>
              <a:t>Stats SA, </a:t>
            </a:r>
            <a:r>
              <a:rPr lang="en-US" sz="900" b="0" dirty="0"/>
              <a:t>own calculations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386078"/>
              </p:ext>
            </p:extLst>
          </p:nvPr>
        </p:nvGraphicFramePr>
        <p:xfrm>
          <a:off x="474882" y="1899101"/>
          <a:ext cx="8237990" cy="4200524"/>
        </p:xfrm>
        <a:graphic>
          <a:graphicData uri="http://schemas.openxmlformats.org/drawingml/2006/table">
            <a:tbl>
              <a:tblPr/>
              <a:tblGrid>
                <a:gridCol w="476500">
                  <a:extLst>
                    <a:ext uri="{9D8B030D-6E8A-4147-A177-3AD203B41FA5}">
                      <a16:colId xmlns:a16="http://schemas.microsoft.com/office/drawing/2014/main" xmlns="" val="255538082"/>
                    </a:ext>
                  </a:extLst>
                </a:gridCol>
                <a:gridCol w="2629924">
                  <a:extLst>
                    <a:ext uri="{9D8B030D-6E8A-4147-A177-3AD203B41FA5}">
                      <a16:colId xmlns:a16="http://schemas.microsoft.com/office/drawing/2014/main" xmlns="" val="3136713707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xmlns="" val="728179346"/>
                    </a:ext>
                  </a:extLst>
                </a:gridCol>
                <a:gridCol w="1300692">
                  <a:extLst>
                    <a:ext uri="{9D8B030D-6E8A-4147-A177-3AD203B41FA5}">
                      <a16:colId xmlns:a16="http://schemas.microsoft.com/office/drawing/2014/main" xmlns="" val="1508562912"/>
                    </a:ext>
                  </a:extLst>
                </a:gridCol>
                <a:gridCol w="1265090">
                  <a:extLst>
                    <a:ext uri="{9D8B030D-6E8A-4147-A177-3AD203B41FA5}">
                      <a16:colId xmlns:a16="http://schemas.microsoft.com/office/drawing/2014/main" xmlns="" val="4209398677"/>
                    </a:ext>
                  </a:extLst>
                </a:gridCol>
                <a:gridCol w="1282892">
                  <a:extLst>
                    <a:ext uri="{9D8B030D-6E8A-4147-A177-3AD203B41FA5}">
                      <a16:colId xmlns:a16="http://schemas.microsoft.com/office/drawing/2014/main" xmlns="" val="315658705"/>
                    </a:ext>
                  </a:extLst>
                </a:gridCol>
              </a:tblGrid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2013Q1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2018Q1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347005"/>
                  </a:ext>
                </a:extLst>
              </a:tr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Thousands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Thousands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Thousands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cent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098722"/>
                  </a:ext>
                </a:extLst>
              </a:tr>
              <a:tr h="16153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CAPE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361035"/>
                  </a:ext>
                </a:extLst>
              </a:tr>
              <a:tr h="1850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Working-age population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4 062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4 528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520825"/>
                  </a:ext>
                </a:extLst>
              </a:tr>
              <a:tr h="1850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Employment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2 091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2 530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8812639"/>
                  </a:ext>
                </a:extLst>
              </a:tr>
              <a:tr h="1850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unemployment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627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201940"/>
                  </a:ext>
                </a:extLst>
              </a:tr>
              <a:tr h="1865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force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2 718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3 150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976573"/>
                  </a:ext>
                </a:extLst>
              </a:tr>
              <a:tr h="1850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Non-searching unemployed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582942"/>
                  </a:ext>
                </a:extLst>
              </a:tr>
              <a:tr h="1850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unemployment rate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23.10%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19.70%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514442"/>
                  </a:ext>
                </a:extLst>
              </a:tr>
              <a:tr h="4761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AFRICA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25.00%</a:t>
                      </a:r>
                    </a:p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26.70%</a:t>
                      </a:r>
                    </a:p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425950"/>
                  </a:ext>
                </a:extLst>
              </a:tr>
              <a:tr h="31882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WESTERN CAPE YOUTH UNEMPLOYMENT </a:t>
                      </a:r>
                    </a:p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(15-34)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725522"/>
                  </a:ext>
                </a:extLst>
              </a:tr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Working-age population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2 033 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2 184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062048"/>
                  </a:ext>
                </a:extLst>
              </a:tr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Employment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823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982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4060022"/>
                  </a:ext>
                </a:extLst>
              </a:tr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unemployment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608678"/>
                  </a:ext>
                </a:extLst>
              </a:tr>
              <a:tr h="1380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labour force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1 233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1 383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870505"/>
                  </a:ext>
                </a:extLst>
              </a:tr>
              <a:tr h="161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Non-searching unemployed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 p.a.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2903240"/>
                  </a:ext>
                </a:extLst>
              </a:tr>
              <a:tr h="1985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 unemployment rate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33.20%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29.00%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045628"/>
                  </a:ext>
                </a:extLst>
              </a:tr>
              <a:tr h="4761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AFRICA</a:t>
                      </a:r>
                    </a:p>
                  </a:txBody>
                  <a:tcPr marL="4526" marR="4526" marT="4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36.20%               </a:t>
                      </a:r>
                    </a:p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38.20%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753103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916987"/>
                  </a:ext>
                </a:extLst>
              </a:tr>
            </a:tbl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295275" y="24699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rgbClr val="001489"/>
                </a:solidFill>
              </a:rPr>
              <a:t>Labour market dynamics</a:t>
            </a:r>
          </a:p>
        </p:txBody>
      </p:sp>
    </p:spTree>
    <p:extLst>
      <p:ext uri="{BB962C8B-B14F-4D97-AF65-F5344CB8AC3E}">
        <p14:creationId xmlns:p14="http://schemas.microsoft.com/office/powerpoint/2010/main" xmlns="" val="189036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Regional socio-economic developments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kern="0">
                <a:solidFill>
                  <a:srgbClr val="998F86"/>
                </a:solidFill>
              </a:rPr>
              <a:t>2018 PERO &amp; MERO Budget Committee Presentation </a:t>
            </a:r>
            <a:endParaRPr lang="en-GB" kern="0" dirty="0">
              <a:solidFill>
                <a:srgbClr val="998F86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46" y="1860908"/>
            <a:ext cx="1685030" cy="1385006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26" y="3720981"/>
            <a:ext cx="1759024" cy="143469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63" y="4702735"/>
            <a:ext cx="1022407" cy="869133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79" y="4668859"/>
            <a:ext cx="1022407" cy="869133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39" y="5256822"/>
            <a:ext cx="1013353" cy="847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94" y="5256822"/>
            <a:ext cx="1059890" cy="865577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11010" y="1533049"/>
            <a:ext cx="7481470" cy="4589350"/>
          </a:xfrm>
        </p:spPr>
        <p:txBody>
          <a:bodyPr>
            <a:normAutofit fontScale="85000" lnSpcReduction="20000"/>
          </a:bodyPr>
          <a:lstStyle/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Population growth largely driven by migration; relatively larger older population and relatively lower dependency ratio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Worsening inequality, but continued improvement in HDI 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Improved systemic test scores across Grades 3, 6 and 9 between 2012 and 2017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Increase in life expectancy, maternal mortality rates improving and infant and child mortality rates lower than SA 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Improvement in testing, access to ART and treatment retention but HIV remains leading cause of death in the Province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Housing backlog continues to grow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Basic service provision remains relatively high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Significant proportion of admissions for substance abuse presenting with dual diagnosis, mostly mental illness and hypertension</a:t>
            </a:r>
          </a:p>
          <a:p>
            <a:pPr marL="285750" lvl="2" indent="-285750">
              <a:lnSpc>
                <a:spcPct val="140000"/>
              </a:lnSpc>
              <a:spcBef>
                <a:spcPts val="800"/>
              </a:spcBef>
              <a:buBlip>
                <a:blip r:embed="rId9"/>
              </a:buBlip>
              <a:tabLst>
                <a:tab pos="392113" algn="l"/>
              </a:tabLst>
            </a:pPr>
            <a:r>
              <a:rPr lang="en-US" dirty="0"/>
              <a:t>Murder and attempted murder has increased but common assault and robbery with aggravated circumstances, arson and burglary have declined</a:t>
            </a:r>
          </a:p>
        </p:txBody>
      </p:sp>
      <p:pic>
        <p:nvPicPr>
          <p:cNvPr id="17" name="Picture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89" y="939902"/>
            <a:ext cx="1705575" cy="1319276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63" y="2811987"/>
            <a:ext cx="1652201" cy="133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12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31675" y="982738"/>
            <a:ext cx="771232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Mixed results in respect of socio-economic indicators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85765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Municipal Economic Review and Outlook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567160" y="4873861"/>
            <a:ext cx="2847586" cy="531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bg1"/>
                </a:solidFill>
              </a:rPr>
              <a:t>M Booysen</a:t>
            </a:r>
          </a:p>
        </p:txBody>
      </p:sp>
    </p:spTree>
    <p:extLst>
      <p:ext uri="{BB962C8B-B14F-4D97-AF65-F5344CB8AC3E}">
        <p14:creationId xmlns:p14="http://schemas.microsoft.com/office/powerpoint/2010/main" xmlns="" val="354340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657224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Outline of the 2018 Provincial and </a:t>
            </a:r>
            <a:br>
              <a:rPr lang="en-ZA" dirty="0">
                <a:solidFill>
                  <a:srgbClr val="001489"/>
                </a:solidFill>
              </a:rPr>
            </a:br>
            <a:r>
              <a:rPr lang="en-ZA" dirty="0">
                <a:solidFill>
                  <a:srgbClr val="001489"/>
                </a:solidFill>
              </a:rPr>
              <a:t>Municipal Economic Review and Outlook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14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84080909"/>
              </p:ext>
            </p:extLst>
          </p:nvPr>
        </p:nvGraphicFramePr>
        <p:xfrm>
          <a:off x="337120" y="1849902"/>
          <a:ext cx="8513514" cy="373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161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1C46D-AB34-4D99-941F-60E443C9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1489"/>
                </a:solidFill>
              </a:rPr>
              <a:t>Sectoral contribution per district,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314B7E-E9EF-4B7C-BC23-910824E7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16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FB3D5-7CAD-4D91-A5DF-A8918FDAD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9804037"/>
              </p:ext>
            </p:extLst>
          </p:nvPr>
        </p:nvGraphicFramePr>
        <p:xfrm>
          <a:off x="440250" y="982639"/>
          <a:ext cx="8338781" cy="517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9698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40032"/>
            <a:ext cx="8597205" cy="65722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1489"/>
                </a:solidFill>
              </a:rPr>
              <a:t>Real GDPR growth trend growth by sector and district: </a:t>
            </a:r>
            <a:br>
              <a:rPr lang="en-US" dirty="0">
                <a:solidFill>
                  <a:srgbClr val="001489"/>
                </a:solidFill>
              </a:rPr>
            </a:br>
            <a:r>
              <a:rPr lang="en-US" dirty="0">
                <a:solidFill>
                  <a:srgbClr val="001489"/>
                </a:solidFill>
              </a:rPr>
              <a:t>2013 – 2017e</a:t>
            </a:r>
            <a:endParaRPr lang="en-ZA" dirty="0">
              <a:solidFill>
                <a:srgbClr val="0014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1862CA4-5D98-4CEA-8CB6-70D34772A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724542"/>
              </p:ext>
            </p:extLst>
          </p:nvPr>
        </p:nvGraphicFramePr>
        <p:xfrm>
          <a:off x="369454" y="1113392"/>
          <a:ext cx="8561127" cy="4974410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2653043">
                  <a:extLst>
                    <a:ext uri="{9D8B030D-6E8A-4147-A177-3AD203B41FA5}">
                      <a16:colId xmlns:a16="http://schemas.microsoft.com/office/drawing/2014/main" xmlns="" val="1867619402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2714289244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2487291656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4278508375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3071854443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2657584454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1760517882"/>
                    </a:ext>
                  </a:extLst>
                </a:gridCol>
                <a:gridCol w="844012">
                  <a:extLst>
                    <a:ext uri="{9D8B030D-6E8A-4147-A177-3AD203B41FA5}">
                      <a16:colId xmlns:a16="http://schemas.microsoft.com/office/drawing/2014/main" xmlns="" val="1632586370"/>
                    </a:ext>
                  </a:extLst>
                </a:gridCol>
              </a:tblGrid>
              <a:tr h="501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Sector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Cape Metro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Coast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Cape Winelands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Overberg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Garden Route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Central Karoo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Cape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280805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Primary sector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2060844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Agriculture, </a:t>
                      </a:r>
                      <a:r>
                        <a:rPr lang="en-ZA" sz="1200" u="none" strike="noStrike" dirty="0">
                          <a:effectLst/>
                        </a:rPr>
                        <a:t>forestry and fishing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848157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Mining and quarrying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911708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Secondary sector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7186669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Manufacturing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720492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Electricity, </a:t>
                      </a:r>
                      <a:r>
                        <a:rPr lang="en-ZA" sz="1200" u="none" strike="noStrike" dirty="0">
                          <a:effectLst/>
                        </a:rPr>
                        <a:t>gas and water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175022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Construction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380602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Tertiary sector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250588"/>
                  </a:ext>
                </a:extLst>
              </a:tr>
              <a:tr h="50123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Wholesale and </a:t>
                      </a:r>
                      <a:r>
                        <a:rPr lang="en-ZA" sz="1200" u="none" strike="noStrike">
                          <a:effectLst/>
                        </a:rPr>
                        <a:t>retail trade, </a:t>
                      </a:r>
                      <a:r>
                        <a:rPr lang="en-ZA" sz="1200" u="none" strike="noStrike" dirty="0">
                          <a:effectLst/>
                        </a:rPr>
                        <a:t>catering and accommodation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489363"/>
                  </a:ext>
                </a:extLst>
              </a:tr>
              <a:tr h="35698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Transport, </a:t>
                      </a:r>
                      <a:r>
                        <a:rPr lang="en-ZA" sz="1200" u="none" strike="noStrike" dirty="0">
                          <a:effectLst/>
                        </a:rPr>
                        <a:t>storage and communication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442570"/>
                  </a:ext>
                </a:extLst>
              </a:tr>
              <a:tr h="41371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Finance, insurance, </a:t>
                      </a:r>
                      <a:r>
                        <a:rPr lang="en-ZA" sz="1200" u="none" strike="noStrike" dirty="0">
                          <a:effectLst/>
                        </a:rPr>
                        <a:t>real estate and business 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6933451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General government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999818"/>
                  </a:ext>
                </a:extLst>
              </a:tr>
              <a:tr h="35698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Community, </a:t>
                      </a:r>
                      <a:r>
                        <a:rPr lang="en-ZA" sz="1200" u="none" strike="noStrike" dirty="0">
                          <a:effectLst/>
                        </a:rPr>
                        <a:t>social and personal 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602214"/>
                  </a:ext>
                </a:extLst>
              </a:tr>
              <a:tr h="344761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GDPR growth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81397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2018 PERO &amp; MERO Budget Committee Presentation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343400" y="1981200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0" name="Oval 9"/>
          <p:cNvSpPr/>
          <p:nvPr/>
        </p:nvSpPr>
        <p:spPr>
          <a:xfrm>
            <a:off x="3166341" y="1869671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09CF8BF-F028-4DE6-BBAE-4F05AD1148A8}"/>
              </a:ext>
            </a:extLst>
          </p:cNvPr>
          <p:cNvSpPr/>
          <p:nvPr/>
        </p:nvSpPr>
        <p:spPr>
          <a:xfrm>
            <a:off x="5654279" y="2692148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55F7FDA-89F2-4E92-B907-E23687600195}"/>
              </a:ext>
            </a:extLst>
          </p:cNvPr>
          <p:cNvSpPr/>
          <p:nvPr/>
        </p:nvSpPr>
        <p:spPr>
          <a:xfrm>
            <a:off x="4845050" y="3231893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2ACFC3-F92E-4CF7-8B9E-4A1E1784529D}"/>
              </a:ext>
            </a:extLst>
          </p:cNvPr>
          <p:cNvSpPr/>
          <p:nvPr/>
        </p:nvSpPr>
        <p:spPr>
          <a:xfrm>
            <a:off x="4787900" y="3909389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7F7A1D-D6A8-407D-B3C9-8C6E03483BE2}"/>
              </a:ext>
            </a:extLst>
          </p:cNvPr>
          <p:cNvSpPr/>
          <p:nvPr/>
        </p:nvSpPr>
        <p:spPr>
          <a:xfrm>
            <a:off x="5654279" y="4333170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33F820C-AC6D-49C9-8EEE-1C65F2C2FF4E}"/>
              </a:ext>
            </a:extLst>
          </p:cNvPr>
          <p:cNvSpPr/>
          <p:nvPr/>
        </p:nvSpPr>
        <p:spPr>
          <a:xfrm>
            <a:off x="7357072" y="5068788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2B88804-1296-4B66-ABEA-57135CC6491A}"/>
              </a:ext>
            </a:extLst>
          </p:cNvPr>
          <p:cNvSpPr/>
          <p:nvPr/>
        </p:nvSpPr>
        <p:spPr>
          <a:xfrm>
            <a:off x="3943891" y="5391356"/>
            <a:ext cx="533400" cy="340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348228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62864"/>
            <a:ext cx="8597205" cy="559256"/>
          </a:xfrm>
        </p:spPr>
        <p:txBody>
          <a:bodyPr/>
          <a:lstStyle/>
          <a:p>
            <a:r>
              <a:rPr lang="en-US" dirty="0">
                <a:solidFill>
                  <a:srgbClr val="001489"/>
                </a:solidFill>
              </a:rPr>
              <a:t>GDPR forecast per district, 2018 - 2019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7" name="Table 6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392233"/>
              </p:ext>
            </p:extLst>
          </p:nvPr>
        </p:nvGraphicFramePr>
        <p:xfrm>
          <a:off x="377128" y="1474835"/>
          <a:ext cx="8515352" cy="4247470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3270947">
                  <a:extLst>
                    <a:ext uri="{9D8B030D-6E8A-4147-A177-3AD203B41FA5}">
                      <a16:colId xmlns:a16="http://schemas.microsoft.com/office/drawing/2014/main" xmlns="" val="1867619402"/>
                    </a:ext>
                  </a:extLst>
                </a:gridCol>
                <a:gridCol w="1748135">
                  <a:extLst>
                    <a:ext uri="{9D8B030D-6E8A-4147-A177-3AD203B41FA5}">
                      <a16:colId xmlns:a16="http://schemas.microsoft.com/office/drawing/2014/main" xmlns="" val="2714289244"/>
                    </a:ext>
                  </a:extLst>
                </a:gridCol>
                <a:gridCol w="1748135">
                  <a:extLst>
                    <a:ext uri="{9D8B030D-6E8A-4147-A177-3AD203B41FA5}">
                      <a16:colId xmlns:a16="http://schemas.microsoft.com/office/drawing/2014/main" xmlns="" val="2487291656"/>
                    </a:ext>
                  </a:extLst>
                </a:gridCol>
                <a:gridCol w="1748135">
                  <a:extLst>
                    <a:ext uri="{9D8B030D-6E8A-4147-A177-3AD203B41FA5}">
                      <a16:colId xmlns:a16="http://schemas.microsoft.com/office/drawing/2014/main" xmlns="" val="4278508375"/>
                    </a:ext>
                  </a:extLst>
                </a:gridCol>
              </a:tblGrid>
              <a:tr h="75401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>
                          <a:effectLst/>
                        </a:rPr>
                        <a:t>District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280805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 Cape Metro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848157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West Coast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911708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 Cape Winelands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8720492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Overberg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175022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Garden</a:t>
                      </a:r>
                      <a:r>
                        <a:rPr lang="en-ZA" sz="1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Route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380602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  Central Karoo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489363"/>
                  </a:ext>
                </a:extLst>
              </a:tr>
              <a:tr h="4990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Western Cape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81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272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38919-2331-49CB-9822-26508FC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1489"/>
                </a:solidFill>
              </a:rPr>
              <a:t>Agriculture sector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DF30F5-D7C2-4B5D-81F6-C4ABAD14A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472102-6AFE-4F36-A62D-C14864609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ZA" kern="0" dirty="0">
                <a:solidFill>
                  <a:srgbClr val="998F86"/>
                </a:solidFill>
              </a:rPr>
              <a:t>2018 PERO &amp; MERO Budget Committee Presentation 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CBC0F1-F1F2-472F-8324-DF1E34DD2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/>
              <a:t>Important sector for:</a:t>
            </a:r>
          </a:p>
          <a:p>
            <a:endParaRPr lang="en-Z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53882ABA-1E50-4CC6-B594-44A73129F29B}"/>
              </a:ext>
            </a:extLst>
          </p:cNvPr>
          <p:cNvGraphicFramePr/>
          <p:nvPr>
            <p:extLst/>
          </p:nvPr>
        </p:nvGraphicFramePr>
        <p:xfrm>
          <a:off x="3072100" y="1010504"/>
          <a:ext cx="6379112" cy="98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6A5874D-7F2C-4F13-BF18-B17C94C73D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2183180"/>
          <a:ext cx="8650060" cy="3695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1871">
                  <a:extLst>
                    <a:ext uri="{9D8B030D-6E8A-4147-A177-3AD203B41FA5}">
                      <a16:colId xmlns:a16="http://schemas.microsoft.com/office/drawing/2014/main" xmlns="" val="3051574597"/>
                    </a:ext>
                  </a:extLst>
                </a:gridCol>
                <a:gridCol w="4134836">
                  <a:extLst>
                    <a:ext uri="{9D8B030D-6E8A-4147-A177-3AD203B41FA5}">
                      <a16:colId xmlns:a16="http://schemas.microsoft.com/office/drawing/2014/main" xmlns="" val="1872445390"/>
                    </a:ext>
                  </a:extLst>
                </a:gridCol>
                <a:gridCol w="2883353">
                  <a:extLst>
                    <a:ext uri="{9D8B030D-6E8A-4147-A177-3AD203B41FA5}">
                      <a16:colId xmlns:a16="http://schemas.microsoft.com/office/drawing/2014/main" xmlns="" val="359622907"/>
                    </a:ext>
                  </a:extLst>
                </a:gridCol>
              </a:tblGrid>
              <a:tr h="536023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Top Crops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Net change in total hectares under production (2013 vs 2017)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19097405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r>
                        <a:rPr lang="en-ZA" sz="1200" dirty="0"/>
                        <a:t>Cape 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Wheat, pastures, canola, wine grapes, </a:t>
                      </a:r>
                      <a:r>
                        <a:rPr lang="en-ZA" sz="1200" dirty="0"/>
                        <a:t>vegetables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lvl="2" indent="0" algn="l"/>
                      <a:r>
                        <a:rPr lang="en-ZA" sz="1200" dirty="0"/>
                        <a:t>(wheat)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8977753"/>
                  </a:ext>
                </a:extLst>
              </a:tr>
              <a:tr h="535821">
                <a:tc>
                  <a:txBody>
                    <a:bodyPr/>
                    <a:lstStyle/>
                    <a:p>
                      <a:r>
                        <a:rPr lang="en-ZA" sz="1200" dirty="0"/>
                        <a:t>West Coast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Wheat, </a:t>
                      </a:r>
                      <a:r>
                        <a:rPr lang="en-ZA" sz="1200" dirty="0"/>
                        <a:t>small grains </a:t>
                      </a:r>
                      <a:r>
                        <a:rPr lang="en-ZA" sz="1200"/>
                        <a:t>for grazing, pastures, rooibos, </a:t>
                      </a:r>
                      <a:r>
                        <a:rPr lang="en-ZA" sz="1200" dirty="0"/>
                        <a:t>wine grapes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ZA" sz="1200" dirty="0"/>
                        <a:t>(</a:t>
                      </a:r>
                      <a:r>
                        <a:rPr lang="en-ZA" sz="1200"/>
                        <a:t>rooibos tea, canola, </a:t>
                      </a:r>
                      <a:r>
                        <a:rPr lang="en-ZA" sz="1200" dirty="0"/>
                        <a:t>wheat)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580832"/>
                  </a:ext>
                </a:extLst>
              </a:tr>
              <a:tr h="535821">
                <a:tc>
                  <a:txBody>
                    <a:bodyPr/>
                    <a:lstStyle/>
                    <a:p>
                      <a:r>
                        <a:rPr lang="en-ZA" sz="1200" dirty="0"/>
                        <a:t>Cape Winelands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Wine grapes, pastures, wheat, </a:t>
                      </a:r>
                      <a:r>
                        <a:rPr lang="en-ZA" sz="1200" dirty="0"/>
                        <a:t>small grains </a:t>
                      </a:r>
                      <a:r>
                        <a:rPr lang="en-ZA" sz="1200"/>
                        <a:t>for grazing, apples, pears, </a:t>
                      </a:r>
                      <a:r>
                        <a:rPr lang="en-ZA" sz="1200" dirty="0"/>
                        <a:t>stone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ZA" sz="1200" dirty="0"/>
                        <a:t>(</a:t>
                      </a:r>
                      <a:r>
                        <a:rPr lang="en-ZA" sz="1200"/>
                        <a:t>wine grapes,  </a:t>
                      </a:r>
                      <a:r>
                        <a:rPr lang="en-ZA" sz="1200" dirty="0"/>
                        <a:t>vegetables)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095466"/>
                  </a:ext>
                </a:extLst>
              </a:tr>
              <a:tr h="535821">
                <a:tc>
                  <a:txBody>
                    <a:bodyPr/>
                    <a:lstStyle/>
                    <a:p>
                      <a:r>
                        <a:rPr lang="en-ZA" sz="1200" dirty="0"/>
                        <a:t>Overberg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Wheat, barley, canola, </a:t>
                      </a:r>
                      <a:r>
                        <a:rPr lang="en-ZA" sz="1200" dirty="0"/>
                        <a:t>small grains </a:t>
                      </a:r>
                      <a:r>
                        <a:rPr lang="en-ZA" sz="1200"/>
                        <a:t>for grazing, pastures, apples, </a:t>
                      </a:r>
                      <a:r>
                        <a:rPr lang="en-ZA" sz="1200" dirty="0"/>
                        <a:t>pears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ZA" sz="1200"/>
                        <a:t>(vegetables, stone fruit, </a:t>
                      </a:r>
                      <a:r>
                        <a:rPr lang="en-ZA" sz="1200" dirty="0"/>
                        <a:t>wine grapes)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1128126"/>
                  </a:ext>
                </a:extLst>
              </a:tr>
              <a:tr h="535821">
                <a:tc>
                  <a:txBody>
                    <a:bodyPr/>
                    <a:lstStyle/>
                    <a:p>
                      <a:r>
                        <a:rPr lang="en-ZA" sz="1200" dirty="0"/>
                        <a:t>Garden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Pastures, wheat, </a:t>
                      </a:r>
                      <a:r>
                        <a:rPr lang="en-ZA" sz="1200" dirty="0"/>
                        <a:t>small grains </a:t>
                      </a:r>
                      <a:r>
                        <a:rPr lang="en-ZA" sz="1200"/>
                        <a:t>for grazing, canola, </a:t>
                      </a:r>
                      <a:r>
                        <a:rPr lang="en-ZA" sz="1200" dirty="0"/>
                        <a:t>barley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ZA" sz="1200" dirty="0"/>
                        <a:t>(wheat)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8092232"/>
                  </a:ext>
                </a:extLst>
              </a:tr>
              <a:tr h="507899">
                <a:tc>
                  <a:txBody>
                    <a:bodyPr/>
                    <a:lstStyle/>
                    <a:p>
                      <a:r>
                        <a:rPr lang="en-ZA" sz="1200" dirty="0"/>
                        <a:t>Central Karoo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/>
                        <a:t>Pastures, olives, </a:t>
                      </a:r>
                      <a:r>
                        <a:rPr lang="en-ZA" sz="1200" dirty="0"/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ZA" sz="1200"/>
                        <a:t>(maize, </a:t>
                      </a:r>
                      <a:r>
                        <a:rPr lang="en-ZA" sz="1200" dirty="0"/>
                        <a:t>wine grapes)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3476287"/>
                  </a:ext>
                </a:extLst>
              </a:tr>
            </a:tbl>
          </a:graphicData>
        </a:graphic>
      </p:graphicFrame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3907DD1C-64FD-4622-A2B9-51F430D2BC86}"/>
              </a:ext>
            </a:extLst>
          </p:cNvPr>
          <p:cNvSpPr/>
          <p:nvPr/>
        </p:nvSpPr>
        <p:spPr>
          <a:xfrm>
            <a:off x="6643527" y="2845841"/>
            <a:ext cx="272956" cy="345076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6674A34F-BD74-4356-A19A-7921356217B8}"/>
              </a:ext>
            </a:extLst>
          </p:cNvPr>
          <p:cNvSpPr/>
          <p:nvPr/>
        </p:nvSpPr>
        <p:spPr>
          <a:xfrm>
            <a:off x="6643527" y="3318380"/>
            <a:ext cx="272956" cy="345076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11CEED62-E3C3-4FAC-A7FC-709D0FE72AD9}"/>
              </a:ext>
            </a:extLst>
          </p:cNvPr>
          <p:cNvSpPr/>
          <p:nvPr/>
        </p:nvSpPr>
        <p:spPr>
          <a:xfrm rot="10800000">
            <a:off x="6626797" y="3863187"/>
            <a:ext cx="272956" cy="3450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D53727F4-EEBA-4DDB-B238-79835C401202}"/>
              </a:ext>
            </a:extLst>
          </p:cNvPr>
          <p:cNvSpPr/>
          <p:nvPr/>
        </p:nvSpPr>
        <p:spPr>
          <a:xfrm rot="10800000">
            <a:off x="6643527" y="4407994"/>
            <a:ext cx="272956" cy="3450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xmlns="" id="{0113CD77-3509-47DE-A11D-EFECF1D04B2C}"/>
              </a:ext>
            </a:extLst>
          </p:cNvPr>
          <p:cNvSpPr/>
          <p:nvPr/>
        </p:nvSpPr>
        <p:spPr>
          <a:xfrm>
            <a:off x="6645801" y="4943220"/>
            <a:ext cx="272956" cy="345076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xmlns="" id="{4D37BE1A-F76B-4665-8926-8A49056EAA5D}"/>
              </a:ext>
            </a:extLst>
          </p:cNvPr>
          <p:cNvSpPr/>
          <p:nvPr/>
        </p:nvSpPr>
        <p:spPr>
          <a:xfrm rot="10800000">
            <a:off x="6643525" y="5398446"/>
            <a:ext cx="272956" cy="3450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9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567160" y="4873861"/>
            <a:ext cx="2847586" cy="531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bg1"/>
                </a:solidFill>
              </a:rPr>
              <a:t>RH Slinger</a:t>
            </a:r>
          </a:p>
        </p:txBody>
      </p:sp>
    </p:spTree>
    <p:extLst>
      <p:ext uri="{BB962C8B-B14F-4D97-AF65-F5344CB8AC3E}">
        <p14:creationId xmlns:p14="http://schemas.microsoft.com/office/powerpoint/2010/main" xmlns="" val="335349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Infrastructure Investment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kern="0">
                <a:solidFill>
                  <a:srgbClr val="998F86"/>
                </a:solidFill>
              </a:rPr>
              <a:t>2018 PERO &amp; MERO Budget Committee Presentation </a:t>
            </a:r>
            <a:endParaRPr lang="en-GB" kern="0" dirty="0">
              <a:solidFill>
                <a:srgbClr val="998F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20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4" y="1145956"/>
            <a:ext cx="8597205" cy="4687870"/>
          </a:xfrm>
        </p:spPr>
        <p:txBody>
          <a:bodyPr>
            <a:normAutofit/>
          </a:bodyPr>
          <a:lstStyle/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dirty="0">
                <a:solidFill>
                  <a:prstClr val="black"/>
                </a:solidFill>
              </a:rPr>
              <a:t>Western Cape Government Strategy: </a:t>
            </a:r>
            <a:r>
              <a:rPr lang="en-ZA" b="1" dirty="0">
                <a:solidFill>
                  <a:schemeClr val="tx2"/>
                </a:solidFill>
              </a:rPr>
              <a:t>Enhanced investment in </a:t>
            </a:r>
            <a:r>
              <a:rPr lang="en-US" b="1" dirty="0" err="1">
                <a:solidFill>
                  <a:schemeClr val="tx2"/>
                </a:solidFill>
              </a:rPr>
              <a:t>organisational</a:t>
            </a:r>
            <a:r>
              <a:rPr lang="en-US" b="1" dirty="0">
                <a:solidFill>
                  <a:schemeClr val="tx2"/>
                </a:solidFill>
              </a:rPr>
              <a:t>, economic and social infrastructure investment</a:t>
            </a:r>
            <a:r>
              <a:rPr lang="en-US" dirty="0">
                <a:solidFill>
                  <a:prstClr val="black"/>
                </a:solidFill>
              </a:rPr>
              <a:t> serves as catalyst for growth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b="1" dirty="0">
                <a:solidFill>
                  <a:schemeClr val="tx2"/>
                </a:solidFill>
              </a:rPr>
              <a:t>Collective and collaborative investment unlocks growth</a:t>
            </a:r>
            <a:r>
              <a:rPr lang="en-ZA" dirty="0">
                <a:solidFill>
                  <a:prstClr val="black"/>
                </a:solidFill>
              </a:rPr>
              <a:t>: Provincial investment complimented by </a:t>
            </a:r>
            <a:r>
              <a:rPr lang="en-ZA" b="1" dirty="0">
                <a:solidFill>
                  <a:schemeClr val="tx2"/>
                </a:solidFill>
              </a:rPr>
              <a:t>municipal capital expenditure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dirty="0">
                <a:solidFill>
                  <a:prstClr val="black"/>
                </a:solidFill>
              </a:rPr>
              <a:t>Municipal spend strong focus on basic service delivery infrastructure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b="1" dirty="0">
                <a:solidFill>
                  <a:schemeClr val="tx2"/>
                </a:solidFill>
              </a:rPr>
              <a:t>HOWEVER</a:t>
            </a:r>
            <a:r>
              <a:rPr lang="en-ZA" dirty="0">
                <a:solidFill>
                  <a:prstClr val="black"/>
                </a:solidFill>
              </a:rPr>
              <a:t>, capital budgets to large extent </a:t>
            </a:r>
            <a:r>
              <a:rPr lang="en-ZA" b="1" dirty="0">
                <a:solidFill>
                  <a:schemeClr val="tx2"/>
                </a:solidFill>
              </a:rPr>
              <a:t>reliant on support from Provincial and National Government</a:t>
            </a:r>
            <a:endParaRPr lang="en-ZA" dirty="0">
              <a:solidFill>
                <a:prstClr val="black"/>
              </a:solidFill>
            </a:endParaRP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dirty="0">
                <a:solidFill>
                  <a:prstClr val="black"/>
                </a:solidFill>
              </a:rPr>
              <a:t>Impact of </a:t>
            </a:r>
            <a:r>
              <a:rPr lang="en-ZA" b="1" dirty="0">
                <a:solidFill>
                  <a:schemeClr val="tx2"/>
                </a:solidFill>
              </a:rPr>
              <a:t>constraining macro-economic environment </a:t>
            </a:r>
            <a:r>
              <a:rPr lang="en-ZA" dirty="0">
                <a:solidFill>
                  <a:prstClr val="black"/>
                </a:solidFill>
              </a:rPr>
              <a:t>on grants and transfers, in turn impact on basic service delivery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dirty="0">
                <a:solidFill>
                  <a:prstClr val="black"/>
                </a:solidFill>
              </a:rPr>
              <a:t>Necessitate </a:t>
            </a:r>
            <a:r>
              <a:rPr lang="en-ZA" b="1" dirty="0">
                <a:solidFill>
                  <a:schemeClr val="tx2"/>
                </a:solidFill>
              </a:rPr>
              <a:t>need for local government to diversify funding mix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b="1" dirty="0">
                <a:solidFill>
                  <a:schemeClr val="tx2"/>
                </a:solidFill>
              </a:rPr>
              <a:t>Quantity</a:t>
            </a:r>
            <a:r>
              <a:rPr lang="en-ZA" dirty="0">
                <a:solidFill>
                  <a:prstClr val="black"/>
                </a:solidFill>
              </a:rPr>
              <a:t> vs </a:t>
            </a:r>
            <a:r>
              <a:rPr lang="en-ZA" b="1" dirty="0">
                <a:solidFill>
                  <a:schemeClr val="tx2"/>
                </a:solidFill>
              </a:rPr>
              <a:t>Quality</a:t>
            </a:r>
            <a:r>
              <a:rPr lang="en-ZA" dirty="0">
                <a:solidFill>
                  <a:prstClr val="black"/>
                </a:solidFill>
              </a:rPr>
              <a:t> Infrastructure spend: </a:t>
            </a:r>
            <a:r>
              <a:rPr lang="en-ZA" b="1" dirty="0">
                <a:solidFill>
                  <a:schemeClr val="tx2"/>
                </a:solidFill>
              </a:rPr>
              <a:t>Targeted spend </a:t>
            </a:r>
            <a:r>
              <a:rPr lang="en-ZA" dirty="0">
                <a:solidFill>
                  <a:prstClr val="black"/>
                </a:solidFill>
              </a:rPr>
              <a:t>in line with spatial development priorities and basic service delivery needs</a:t>
            </a:r>
          </a:p>
          <a:p>
            <a:pPr marL="236538" lvl="1" indent="-236538" algn="just">
              <a:lnSpc>
                <a:spcPct val="130000"/>
              </a:lnSpc>
              <a:spcBef>
                <a:spcPts val="800"/>
              </a:spcBef>
            </a:pPr>
            <a:endParaRPr lang="en-ZA" sz="1800" dirty="0">
              <a:solidFill>
                <a:prstClr val="black"/>
              </a:solidFill>
            </a:endParaRPr>
          </a:p>
          <a:p>
            <a:pPr marL="236538" lvl="1" indent="-236538">
              <a:lnSpc>
                <a:spcPct val="130000"/>
              </a:lnSpc>
              <a:spcBef>
                <a:spcPts val="800"/>
              </a:spcBef>
            </a:pPr>
            <a:endParaRPr lang="en-US" dirty="0"/>
          </a:p>
          <a:p>
            <a:pPr marL="236538" lvl="1" indent="-236538">
              <a:lnSpc>
                <a:spcPct val="130000"/>
              </a:lnSpc>
              <a:spcBef>
                <a:spcPts val="8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25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1489"/>
                </a:solidFill>
              </a:rPr>
              <a:t>Key Socio-Economic findings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73631"/>
              </p:ext>
            </p:extLst>
          </p:nvPr>
        </p:nvGraphicFramePr>
        <p:xfrm>
          <a:off x="374073" y="3454977"/>
          <a:ext cx="8427027" cy="244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293">
                  <a:extLst>
                    <a:ext uri="{9D8B030D-6E8A-4147-A177-3AD203B41FA5}">
                      <a16:colId xmlns:a16="http://schemas.microsoft.com/office/drawing/2014/main" xmlns="" val="1334200436"/>
                    </a:ext>
                  </a:extLst>
                </a:gridCol>
                <a:gridCol w="5975734">
                  <a:extLst>
                    <a:ext uri="{9D8B030D-6E8A-4147-A177-3AD203B41FA5}">
                      <a16:colId xmlns:a16="http://schemas.microsoft.com/office/drawing/2014/main" xmlns="" val="229917035"/>
                    </a:ext>
                  </a:extLst>
                </a:gridCol>
              </a:tblGrid>
              <a:tr h="2440998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Negative indicators</a:t>
                      </a:r>
                    </a:p>
                  </a:txBody>
                  <a:tcPr marL="68580" marR="68580" marT="34290" marB="34290"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1. 	High proportion of low income earners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2.	Increasing income inequality in certain municipal areas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3. 	High Gr 12 drop-out rates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4.	 Informal dwellings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5. 	Crime, especially theft, assault, drugs, damage to property, DUI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6. 	HIV/AIDS, TB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315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373363"/>
              </p:ext>
            </p:extLst>
          </p:nvPr>
        </p:nvGraphicFramePr>
        <p:xfrm>
          <a:off x="374074" y="1371600"/>
          <a:ext cx="8427026" cy="208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293">
                  <a:extLst>
                    <a:ext uri="{9D8B030D-6E8A-4147-A177-3AD203B41FA5}">
                      <a16:colId xmlns:a16="http://schemas.microsoft.com/office/drawing/2014/main" xmlns="" val="3542669329"/>
                    </a:ext>
                  </a:extLst>
                </a:gridCol>
                <a:gridCol w="5975733">
                  <a:extLst>
                    <a:ext uri="{9D8B030D-6E8A-4147-A177-3AD203B41FA5}">
                      <a16:colId xmlns:a16="http://schemas.microsoft.com/office/drawing/2014/main" xmlns="" val="1915183418"/>
                    </a:ext>
                  </a:extLst>
                </a:gridCol>
              </a:tblGrid>
              <a:tr h="2083377">
                <a:tc>
                  <a:txBody>
                    <a:bodyPr/>
                    <a:lstStyle/>
                    <a:p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 indicators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</a:rPr>
                        <a:t>1. 	Average GDPR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 growth higher than average population growth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2. 	Rising nominal GDPR per capita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3. 	Rising HDI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4. 	Increasing access to basic services</a:t>
                      </a: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1200"/>
                        </a:spcBef>
                        <a:tabLst>
                          <a:tab pos="285750" algn="l"/>
                        </a:tabLst>
                      </a:pP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5. 	Increasing learner enrolment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931448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47781" y="6468825"/>
            <a:ext cx="4138573" cy="230832"/>
          </a:xfrm>
        </p:spPr>
        <p:txBody>
          <a:bodyPr/>
          <a:lstStyle/>
          <a:p>
            <a:r>
              <a:rPr lang="en-ZA" sz="800" dirty="0">
                <a:solidFill>
                  <a:srgbClr val="998F86"/>
                </a:solidFill>
              </a:rPr>
              <a:t>2018 &amp; MERO Budget Committee Presentation PERO</a:t>
            </a:r>
            <a:endParaRPr lang="en-GB" sz="800" dirty="0">
              <a:solidFill>
                <a:srgbClr val="998F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z="900" smtClean="0">
                <a:solidFill>
                  <a:srgbClr val="003399"/>
                </a:solidFill>
              </a:rPr>
              <a:pPr/>
              <a:t>21</a:t>
            </a:fld>
            <a:endParaRPr lang="en-ZA" sz="9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002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1188999"/>
          </a:xfrm>
        </p:spPr>
        <p:txBody>
          <a:bodyPr>
            <a:normAutofit/>
          </a:bodyPr>
          <a:lstStyle/>
          <a:p>
            <a:r>
              <a:rPr lang="en-ZA" dirty="0"/>
              <a:t>Implications </a:t>
            </a:r>
            <a:r>
              <a:rPr lang="en-ZA"/>
              <a:t>for policy, </a:t>
            </a:r>
            <a:r>
              <a:rPr lang="en-ZA" dirty="0"/>
              <a:t>planning and budgeting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567160" y="4873861"/>
            <a:ext cx="2847586" cy="531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bg1"/>
                </a:solidFill>
              </a:rPr>
              <a:t>M Booysen</a:t>
            </a:r>
          </a:p>
        </p:txBody>
      </p:sp>
    </p:spTree>
    <p:extLst>
      <p:ext uri="{BB962C8B-B14F-4D97-AF65-F5344CB8AC3E}">
        <p14:creationId xmlns:p14="http://schemas.microsoft.com/office/powerpoint/2010/main" xmlns="" val="548213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PERO and MERO in a VUCA 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23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9789" y="1061498"/>
            <a:ext cx="8597205" cy="521269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Blip>
                <a:blip r:embed="rId2"/>
              </a:buBlip>
            </a:pPr>
            <a:endParaRPr lang="en-US" b="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en-US" b="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500" i="1" dirty="0"/>
              <a:t>Within this </a:t>
            </a:r>
            <a:r>
              <a:rPr lang="en-US" sz="1500" i="1" dirty="0" err="1"/>
              <a:t>VUCA</a:t>
            </a:r>
            <a:r>
              <a:rPr lang="en-US" sz="1500" i="1" dirty="0"/>
              <a:t> state, the PERO and MERO provides credible, reliable and robust data and information in the area of economics and socio-economics for well-informed decisions to be made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551" y="1120171"/>
            <a:ext cx="2939994" cy="1538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Flux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217" y="1061498"/>
            <a:ext cx="2939994" cy="1538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Uncertainty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400" dirty="0"/>
              <a:t>Surprises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400" dirty="0"/>
              <a:t>Unpredictability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400" dirty="0"/>
              <a:t>Unknown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096" y="3456970"/>
            <a:ext cx="2939994" cy="1538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Complexity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Dualities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Unproductive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2315" y="3407846"/>
            <a:ext cx="2939994" cy="15385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Ambiguity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400" dirty="0"/>
              <a:t>Doubt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US" sz="1400" dirty="0"/>
              <a:t>Distrust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43284" y="2020503"/>
            <a:ext cx="1658140" cy="809784"/>
          </a:xfrm>
          <a:prstGeom prst="round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Vision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64759" y="2032534"/>
            <a:ext cx="1582058" cy="809786"/>
          </a:xfrm>
          <a:prstGeom prst="round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Understanding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99741" y="3033978"/>
            <a:ext cx="1687227" cy="809786"/>
          </a:xfrm>
          <a:prstGeom prst="round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Clarity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97375" y="3033978"/>
            <a:ext cx="1582058" cy="809786"/>
          </a:xfrm>
          <a:prstGeom prst="round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Agility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54629" y="2615145"/>
            <a:ext cx="0" cy="841825"/>
          </a:xfrm>
          <a:prstGeom prst="line">
            <a:avLst/>
          </a:prstGeom>
          <a:ln w="88900">
            <a:solidFill>
              <a:srgbClr val="890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8545" y="1509486"/>
            <a:ext cx="1999672" cy="0"/>
          </a:xfrm>
          <a:prstGeom prst="line">
            <a:avLst/>
          </a:prstGeom>
          <a:ln w="88900">
            <a:solidFill>
              <a:srgbClr val="890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2312" y="2600012"/>
            <a:ext cx="0" cy="798285"/>
          </a:xfrm>
          <a:prstGeom prst="line">
            <a:avLst/>
          </a:prstGeom>
          <a:ln w="88900">
            <a:solidFill>
              <a:srgbClr val="890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8545" y="4547438"/>
            <a:ext cx="1979859" cy="0"/>
          </a:xfrm>
          <a:prstGeom prst="line">
            <a:avLst/>
          </a:prstGeom>
          <a:ln w="88900">
            <a:solidFill>
              <a:srgbClr val="890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194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489"/>
                </a:solidFill>
              </a:rPr>
              <a:t>Implications for policy, planning and budgeting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311" y="1465407"/>
            <a:ext cx="8525168" cy="4687870"/>
          </a:xfrm>
        </p:spPr>
        <p:txBody>
          <a:bodyPr>
            <a:normAutofit/>
          </a:bodyPr>
          <a:lstStyle/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sz="1500" dirty="0">
                <a:solidFill>
                  <a:prstClr val="black"/>
                </a:solidFill>
              </a:rPr>
              <a:t>The </a:t>
            </a:r>
            <a:r>
              <a:rPr lang="en-ZA" sz="1500" b="1" dirty="0">
                <a:solidFill>
                  <a:prstClr val="black"/>
                </a:solidFill>
              </a:rPr>
              <a:t>economic outlook weakened</a:t>
            </a:r>
            <a:r>
              <a:rPr lang="en-ZA" sz="1500" dirty="0">
                <a:solidFill>
                  <a:prstClr val="black"/>
                </a:solidFill>
              </a:rPr>
              <a:t>. The decline of economic activity will potentially lead to a decrease in both domestic and foreign private investment. The loss of business confidence, the decline in private investment, potential capital flight, a depreciated rand, an increase in interest rates, </a:t>
            </a:r>
            <a:r>
              <a:rPr lang="en-ZA" sz="1500" b="1" dirty="0">
                <a:solidFill>
                  <a:prstClr val="black"/>
                </a:solidFill>
              </a:rPr>
              <a:t>could lead to further international credit ratings downgrades</a:t>
            </a:r>
            <a:r>
              <a:rPr lang="en-ZA" sz="1500" dirty="0">
                <a:solidFill>
                  <a:prstClr val="black"/>
                </a:solidFill>
              </a:rPr>
              <a:t> </a:t>
            </a:r>
            <a:endParaRPr lang="en-US" sz="1500" dirty="0">
              <a:solidFill>
                <a:prstClr val="black"/>
              </a:solidFill>
            </a:endParaRP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ZA" sz="1500" dirty="0">
                <a:solidFill>
                  <a:prstClr val="black"/>
                </a:solidFill>
              </a:rPr>
              <a:t>The VAT increase, depreciated rand, and increase in energy costs (fuel) may adversely impact inflation </a:t>
            </a:r>
            <a:r>
              <a:rPr lang="en-ZA" sz="1500" dirty="0"/>
              <a:t> 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US" sz="1500" dirty="0"/>
              <a:t>Sluggish economic performance, </a:t>
            </a:r>
            <a:r>
              <a:rPr lang="en-US" sz="1500" b="1" dirty="0"/>
              <a:t>living costs increase </a:t>
            </a:r>
            <a:r>
              <a:rPr lang="en-US" sz="1500" dirty="0"/>
              <a:t>→ poor business growth/ diminishing household (disposable) income 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</a:pPr>
            <a:r>
              <a:rPr lang="en-US" sz="1500" dirty="0"/>
              <a:t>HDI trend upwards </a:t>
            </a:r>
            <a:r>
              <a:rPr lang="en-US" sz="1500" b="0" dirty="0"/>
              <a:t>stemming from education and health improvements. </a:t>
            </a:r>
            <a:r>
              <a:rPr lang="en-US" sz="1500" dirty="0"/>
              <a:t>High drop-out rates </a:t>
            </a:r>
            <a:r>
              <a:rPr lang="en-US" sz="1500" b="0" dirty="0"/>
              <a:t>coupled with </a:t>
            </a:r>
            <a:r>
              <a:rPr lang="en-US" sz="1500" dirty="0"/>
              <a:t>demand for more skilled and semi-skilled </a:t>
            </a:r>
            <a:r>
              <a:rPr lang="en-US" sz="1500" dirty="0" err="1"/>
              <a:t>labour</a:t>
            </a:r>
            <a:r>
              <a:rPr lang="en-US" sz="1500" dirty="0"/>
              <a:t> </a:t>
            </a:r>
            <a:r>
              <a:rPr lang="en-US" sz="1500" b="0" dirty="0"/>
              <a:t>→ increased unemployment levels. </a:t>
            </a:r>
            <a:r>
              <a:rPr lang="en-US" sz="1500" dirty="0"/>
              <a:t>Heightened crime </a:t>
            </a:r>
            <a:r>
              <a:rPr lang="en-US" sz="1500" b="0" dirty="0"/>
              <a:t>→  adverse impact on citizens and business alike</a:t>
            </a:r>
          </a:p>
          <a:p>
            <a:pPr marL="236538" lvl="1" indent="-236538">
              <a:lnSpc>
                <a:spcPct val="12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1500" b="1" dirty="0"/>
              <a:t>Low economic growth → lower revenues → reduced fiscal framework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56864" y="6400801"/>
            <a:ext cx="4138573" cy="298182"/>
          </a:xfrm>
        </p:spPr>
        <p:txBody>
          <a:bodyPr/>
          <a:lstStyle/>
          <a:p>
            <a:r>
              <a:rPr lang="en-US"/>
              <a:t>2018 PERO &amp; MERO Budget Committee Presentation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24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1293" y="1083448"/>
            <a:ext cx="8597205" cy="7923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800" i="1" dirty="0">
                <a:solidFill>
                  <a:schemeClr val="bg1">
                    <a:lumMod val="50000"/>
                  </a:schemeClr>
                </a:solidFill>
              </a:rPr>
              <a:t>Uncertain economic and fiscal environment</a:t>
            </a:r>
          </a:p>
        </p:txBody>
      </p:sp>
    </p:spTree>
    <p:extLst>
      <p:ext uri="{BB962C8B-B14F-4D97-AF65-F5344CB8AC3E}">
        <p14:creationId xmlns:p14="http://schemas.microsoft.com/office/powerpoint/2010/main" xmlns="" val="124506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Budget Policy formulation and responses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817" y="1134927"/>
            <a:ext cx="8597205" cy="288925"/>
          </a:xfrm>
        </p:spPr>
        <p:txBody>
          <a:bodyPr/>
          <a:lstStyle/>
          <a:p>
            <a:r>
              <a:rPr lang="en-ZA" dirty="0"/>
              <a:t>Responses to be encapsulated in the WC MTBPS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25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816" y="1576892"/>
            <a:ext cx="8597205" cy="4471484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dirty="0">
                <a:solidFill>
                  <a:prstClr val="black"/>
                </a:solidFill>
              </a:rPr>
              <a:t>Integrated Management approach </a:t>
            </a:r>
            <a:r>
              <a:rPr lang="en-US" sz="1500" b="0" dirty="0">
                <a:solidFill>
                  <a:prstClr val="black"/>
                </a:solidFill>
              </a:rPr>
              <a:t>- coordinated and integrated approach to provincial and municipal government planning, budgeting and implementation which is spatially responsive to </a:t>
            </a:r>
            <a:r>
              <a:rPr lang="en-US" sz="1500" dirty="0">
                <a:solidFill>
                  <a:prstClr val="black"/>
                </a:solidFill>
              </a:rPr>
              <a:t>create service delivery impact 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b="0" dirty="0">
                <a:solidFill>
                  <a:prstClr val="black"/>
                </a:solidFill>
              </a:rPr>
              <a:t>Creating </a:t>
            </a:r>
            <a:r>
              <a:rPr lang="en-US" sz="1500" dirty="0">
                <a:solidFill>
                  <a:prstClr val="black"/>
                </a:solidFill>
              </a:rPr>
              <a:t>public value </a:t>
            </a:r>
            <a:r>
              <a:rPr lang="en-US" sz="1500" b="0" dirty="0">
                <a:solidFill>
                  <a:prstClr val="black"/>
                </a:solidFill>
              </a:rPr>
              <a:t>through budgets that are </a:t>
            </a:r>
            <a:r>
              <a:rPr lang="en-US" sz="1500" dirty="0">
                <a:solidFill>
                  <a:prstClr val="black"/>
                </a:solidFill>
              </a:rPr>
              <a:t>responsive to the socio-economic environment</a:t>
            </a:r>
            <a:r>
              <a:rPr lang="en-US" sz="1500" b="0" dirty="0">
                <a:solidFill>
                  <a:prstClr val="black"/>
                </a:solidFill>
              </a:rPr>
              <a:t> and are </a:t>
            </a:r>
            <a:r>
              <a:rPr lang="en-US" sz="1500" dirty="0">
                <a:solidFill>
                  <a:prstClr val="black"/>
                </a:solidFill>
              </a:rPr>
              <a:t>underpinned by the principles of good financial governance</a:t>
            </a:r>
            <a:r>
              <a:rPr lang="en-US" sz="1500" b="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dirty="0">
                <a:solidFill>
                  <a:prstClr val="black"/>
                </a:solidFill>
              </a:rPr>
              <a:t>Maintaining policy principles </a:t>
            </a:r>
            <a:r>
              <a:rPr lang="en-US" sz="1500" b="0" dirty="0">
                <a:solidFill>
                  <a:prstClr val="black"/>
                </a:solidFill>
              </a:rPr>
              <a:t>of Constitutionalism; Rule of Law; Creating Public Value; Partnerships; Evidence-Based; Whole of Society approach and Citizen Centric approaches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b="0" dirty="0">
                <a:solidFill>
                  <a:prstClr val="black"/>
                </a:solidFill>
              </a:rPr>
              <a:t>Continuing to give effect to the </a:t>
            </a:r>
            <a:r>
              <a:rPr lang="en-US" sz="1500" dirty="0">
                <a:solidFill>
                  <a:prstClr val="black"/>
                </a:solidFill>
              </a:rPr>
              <a:t>fiscal strategy and budget policy principles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dirty="0">
                <a:solidFill>
                  <a:prstClr val="black"/>
                </a:solidFill>
              </a:rPr>
              <a:t>Provincial Strategic Plan and Goals: </a:t>
            </a:r>
            <a:r>
              <a:rPr lang="en-US" sz="1500" b="0" dirty="0">
                <a:solidFill>
                  <a:prstClr val="black"/>
                </a:solidFill>
              </a:rPr>
              <a:t>Reflected in provincial medium term budget policy priorities and statement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500" dirty="0">
                <a:solidFill>
                  <a:prstClr val="black"/>
                </a:solidFill>
              </a:rPr>
              <a:t>Infrastructure-led growth </a:t>
            </a:r>
            <a:r>
              <a:rPr lang="en-US" sz="1500" b="0" dirty="0">
                <a:solidFill>
                  <a:prstClr val="black"/>
                </a:solidFill>
              </a:rPr>
              <a:t>to support socio-economic development and building economic resilience</a:t>
            </a:r>
            <a:endParaRPr lang="en-ZA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2018 PERO &amp; MERO Budget Committee Presentation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346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2638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1489"/>
                </a:solidFill>
              </a:rPr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4" y="1098216"/>
            <a:ext cx="8597206" cy="47882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b="0" dirty="0"/>
              <a:t>PERO and MERO: Western Cape Government economic intelligence publications informing </a:t>
            </a:r>
            <a:r>
              <a:rPr lang="en-US" b="0"/>
              <a:t>policy making, </a:t>
            </a:r>
            <a:r>
              <a:rPr lang="en-US" b="0" dirty="0"/>
              <a:t>planning and budgeting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b="0" dirty="0"/>
              <a:t>Evidence-based planning supports </a:t>
            </a:r>
            <a:r>
              <a:rPr lang="en-US" b="0"/>
              <a:t>good governance, financial sustainability, </a:t>
            </a:r>
            <a:r>
              <a:rPr lang="en-US" b="0" dirty="0"/>
              <a:t>and  facilitates the creation of public value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b="0" dirty="0"/>
              <a:t>Trends highlighted in the PERO and MERO also reflect on the impact of implementation of provincial and municipal services and </a:t>
            </a:r>
            <a:r>
              <a:rPr lang="en-US" b="0" dirty="0" err="1"/>
              <a:t>programmes</a:t>
            </a:r>
            <a:endParaRPr lang="en-US" b="0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b="0" dirty="0"/>
              <a:t>Collaborative effort and contributions by departments and municipalities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b="0" dirty="0"/>
              <a:t>PERO and MERO Seminar was held on 6 September 2018 where the preliminary findings were deliberated </a:t>
            </a:r>
            <a:r>
              <a:rPr lang="en-US" b="0"/>
              <a:t>between departments, municipalities, </a:t>
            </a:r>
            <a:r>
              <a:rPr lang="en-US" b="0" dirty="0"/>
              <a:t>researchers and key stakeholders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3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4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5"/>
            <a:ext cx="8597205" cy="623407"/>
          </a:xfrm>
        </p:spPr>
        <p:txBody>
          <a:bodyPr/>
          <a:lstStyle/>
          <a:p>
            <a:r>
              <a:rPr lang="en-ZA" dirty="0">
                <a:solidFill>
                  <a:srgbClr val="001489"/>
                </a:solidFill>
              </a:rPr>
              <a:t>Integrated policy, planning, budgeting and </a:t>
            </a:r>
            <a:br>
              <a:rPr lang="en-ZA" dirty="0">
                <a:solidFill>
                  <a:srgbClr val="001489"/>
                </a:solidFill>
              </a:rPr>
            </a:br>
            <a:r>
              <a:rPr lang="en-ZA" dirty="0">
                <a:solidFill>
                  <a:srgbClr val="001489"/>
                </a:solidFill>
              </a:rPr>
              <a:t>implementation cycle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>
          <a:xfrm>
            <a:off x="4076501" y="6461271"/>
            <a:ext cx="4138573" cy="230832"/>
          </a:xfrm>
        </p:spPr>
        <p:txBody>
          <a:bodyPr/>
          <a:lstStyle/>
          <a:p>
            <a:r>
              <a:rPr lang="en-US"/>
              <a:t>2018 PERO &amp; MERO Budget Committee Presentation 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510878739"/>
              </p:ext>
            </p:extLst>
          </p:nvPr>
        </p:nvGraphicFramePr>
        <p:xfrm>
          <a:off x="555325" y="2195191"/>
          <a:ext cx="8412480" cy="291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7811" y="1649319"/>
            <a:ext cx="1715809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End-of-term Review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84631" y="2582863"/>
            <a:ext cx="180345" cy="80596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255" y="4964747"/>
            <a:ext cx="1404496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100" b="1" kern="0" dirty="0">
                <a:solidFill>
                  <a:schemeClr val="bg1"/>
                </a:solidFill>
              </a:rPr>
              <a:t>Tabling</a:t>
            </a: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WC MTBPS,  </a:t>
            </a: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Adjusted Estimates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1632775"/>
            <a:ext cx="3833500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EoTR</a:t>
            </a:r>
            <a:r>
              <a: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&amp; Evaluation Data Collection &amp; 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97646" y="2511110"/>
            <a:ext cx="153812" cy="85782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8479" y="3962400"/>
            <a:ext cx="1024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Mar 2019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309" y="2703725"/>
            <a:ext cx="1328459" cy="613005"/>
            <a:chOff x="-391417" y="0"/>
            <a:chExt cx="1317993" cy="1152778"/>
          </a:xfrm>
        </p:grpSpPr>
        <p:sp>
          <p:nvSpPr>
            <p:cNvPr id="16" name="Rectangle 15"/>
            <p:cNvSpPr/>
            <p:nvPr/>
          </p:nvSpPr>
          <p:spPr>
            <a:xfrm>
              <a:off x="6297" y="0"/>
              <a:ext cx="920279" cy="112332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391417" y="120414"/>
              <a:ext cx="1039009" cy="103236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August 2018 </a:t>
              </a:r>
              <a:r>
                <a:rPr kumimoji="0" lang="en-ZA" sz="11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Bosberaad</a:t>
              </a:r>
              <a:endParaRPr kumimoji="0" lang="en-ZA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481586" y="1509361"/>
            <a:ext cx="1110375" cy="11233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b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7123" y="2167948"/>
            <a:ext cx="1312815" cy="43088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100" b="1" kern="0" dirty="0">
                <a:solidFill>
                  <a:prstClr val="white"/>
                </a:solidFill>
              </a:rPr>
              <a:t>Fiscal Policy Seminar</a:t>
            </a: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3661" y="3962400"/>
            <a:ext cx="11888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1100" b="1" dirty="0"/>
              <a:t>Nov 2018</a:t>
            </a:r>
          </a:p>
          <a:p>
            <a:pPr algn="ctr">
              <a:lnSpc>
                <a:spcPct val="110000"/>
              </a:lnSpc>
            </a:pPr>
            <a:r>
              <a:rPr lang="en-ZA" sz="1100" b="1" dirty="0"/>
              <a:t>Strategic Integrated Municipal Engagements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4566" y="605815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Planning             Formulation              Execution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210339" y="6116102"/>
            <a:ext cx="391561" cy="194295"/>
          </a:xfrm>
          <a:prstGeom prst="rightArrow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25" name="Right Arrow 24"/>
          <p:cNvSpPr/>
          <p:nvPr/>
        </p:nvSpPr>
        <p:spPr>
          <a:xfrm>
            <a:off x="5486400" y="6118678"/>
            <a:ext cx="391561" cy="194295"/>
          </a:xfrm>
          <a:prstGeom prst="rightArrow">
            <a:avLst/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6" name="Curved Left Arrow 5"/>
          <p:cNvSpPr/>
          <p:nvPr/>
        </p:nvSpPr>
        <p:spPr>
          <a:xfrm rot="5400000">
            <a:off x="3867925" y="1138416"/>
            <a:ext cx="1219200" cy="8700433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16200000">
            <a:off x="4077505" y="-2726887"/>
            <a:ext cx="1097490" cy="8532465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1807" y="2191031"/>
            <a:ext cx="1035790" cy="5770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General Elections</a:t>
            </a:r>
            <a:endParaRPr lang="en-ZA" sz="1050" b="1" kern="0" dirty="0">
              <a:solidFill>
                <a:prstClr val="whit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3463" y="2176153"/>
            <a:ext cx="1213669" cy="4994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PERO&amp;MERO Seminar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32713" y="4971577"/>
            <a:ext cx="1220217" cy="5334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Tabling PERO&amp;MERO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24278" y="2161194"/>
            <a:ext cx="888392" cy="922638"/>
          </a:xfrm>
          <a:prstGeom prst="rect">
            <a:avLst/>
          </a:prstGeom>
          <a:solidFill>
            <a:srgbClr val="5C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2019-2024 PSP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6273" y="2177770"/>
            <a:ext cx="1058296" cy="497790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b" anchorCtr="0">
            <a:noAutofit/>
          </a:bodyPr>
          <a:lstStyle/>
          <a:p>
            <a:pPr marL="0" marR="0" lvl="0" indent="0" algn="ctr" defTabSz="4889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ZA" sz="1100" b="1" kern="0" dirty="0">
                <a:solidFill>
                  <a:schemeClr val="bg1"/>
                </a:solidFill>
              </a:rPr>
              <a:t>July Planning Engagement</a:t>
            </a:r>
            <a:endParaRPr kumimoji="0" lang="en-Z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1446" y="3497263"/>
            <a:ext cx="291020" cy="291020"/>
          </a:xfrm>
          <a:prstGeom prst="ellipse">
            <a:avLst/>
          </a:prstGeom>
          <a:solidFill>
            <a:srgbClr val="73AFB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ectangle 34"/>
          <p:cNvSpPr/>
          <p:nvPr/>
        </p:nvSpPr>
        <p:spPr>
          <a:xfrm>
            <a:off x="6392658" y="4968050"/>
            <a:ext cx="1215150" cy="5334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Tabling </a:t>
            </a:r>
          </a:p>
          <a:p>
            <a:pPr algn="ctr"/>
            <a:r>
              <a:rPr lang="en-US" sz="1100" b="1" dirty="0"/>
              <a:t>2019 Budget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80373" y="3986233"/>
            <a:ext cx="1188859" cy="26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1100" b="1" dirty="0"/>
              <a:t>Sep 2018</a:t>
            </a:r>
          </a:p>
        </p:txBody>
      </p:sp>
      <p:sp>
        <p:nvSpPr>
          <p:cNvPr id="38" name="Down Arrow 37"/>
          <p:cNvSpPr/>
          <p:nvPr/>
        </p:nvSpPr>
        <p:spPr>
          <a:xfrm rot="10800000">
            <a:off x="1810465" y="4569722"/>
            <a:ext cx="180346" cy="40446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4275639" y="4649062"/>
            <a:ext cx="180346" cy="40446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0" name="Down Arrow 39"/>
          <p:cNvSpPr/>
          <p:nvPr/>
        </p:nvSpPr>
        <p:spPr>
          <a:xfrm rot="10800000">
            <a:off x="6912593" y="4563582"/>
            <a:ext cx="180346" cy="40446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4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12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Provincial Economic Review and Outlook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567160" y="4873861"/>
            <a:ext cx="2847586" cy="5314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schemeClr val="bg1"/>
                </a:solidFill>
              </a:rPr>
              <a:t>RH Slinger</a:t>
            </a:r>
          </a:p>
        </p:txBody>
      </p:sp>
    </p:spTree>
    <p:extLst>
      <p:ext uri="{BB962C8B-B14F-4D97-AF65-F5344CB8AC3E}">
        <p14:creationId xmlns:p14="http://schemas.microsoft.com/office/powerpoint/2010/main" xmlns="" val="267593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742708" cy="714374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Outline of the 2018 Provincial Economic Review and </a:t>
            </a:r>
            <a:br>
              <a:rPr lang="en-ZA" dirty="0">
                <a:solidFill>
                  <a:srgbClr val="001489"/>
                </a:solidFill>
              </a:rPr>
            </a:br>
            <a:r>
              <a:rPr lang="en-ZA" dirty="0">
                <a:solidFill>
                  <a:srgbClr val="001489"/>
                </a:solidFill>
              </a:rPr>
              <a:t>Outlook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6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26832829"/>
              </p:ext>
            </p:extLst>
          </p:nvPr>
        </p:nvGraphicFramePr>
        <p:xfrm>
          <a:off x="295275" y="1955408"/>
          <a:ext cx="8742708" cy="337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0279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9" y="229243"/>
            <a:ext cx="8597205" cy="559256"/>
          </a:xfrm>
        </p:spPr>
        <p:txBody>
          <a:bodyPr/>
          <a:lstStyle/>
          <a:p>
            <a:r>
              <a:rPr lang="en-US" dirty="0">
                <a:solidFill>
                  <a:srgbClr val="001489"/>
                </a:solidFill>
              </a:rPr>
              <a:t>Macroeconomic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019788"/>
              </p:ext>
            </p:extLst>
          </p:nvPr>
        </p:nvGraphicFramePr>
        <p:xfrm>
          <a:off x="304799" y="2066918"/>
          <a:ext cx="8587682" cy="3546529"/>
        </p:xfrm>
        <a:graphic>
          <a:graphicData uri="http://schemas.openxmlformats.org/drawingml/2006/table">
            <a:tbl>
              <a:tblPr/>
              <a:tblGrid>
                <a:gridCol w="587361">
                  <a:extLst>
                    <a:ext uri="{9D8B030D-6E8A-4147-A177-3AD203B41FA5}">
                      <a16:colId xmlns:a16="http://schemas.microsoft.com/office/drawing/2014/main" xmlns="" val="3299820916"/>
                    </a:ext>
                  </a:extLst>
                </a:gridCol>
                <a:gridCol w="4111553">
                  <a:extLst>
                    <a:ext uri="{9D8B030D-6E8A-4147-A177-3AD203B41FA5}">
                      <a16:colId xmlns:a16="http://schemas.microsoft.com/office/drawing/2014/main" xmlns="" val="2376620707"/>
                    </a:ext>
                  </a:extLst>
                </a:gridCol>
                <a:gridCol w="972192">
                  <a:extLst>
                    <a:ext uri="{9D8B030D-6E8A-4147-A177-3AD203B41FA5}">
                      <a16:colId xmlns:a16="http://schemas.microsoft.com/office/drawing/2014/main" xmlns="" val="3938194771"/>
                    </a:ext>
                  </a:extLst>
                </a:gridCol>
                <a:gridCol w="972192">
                  <a:extLst>
                    <a:ext uri="{9D8B030D-6E8A-4147-A177-3AD203B41FA5}">
                      <a16:colId xmlns:a16="http://schemas.microsoft.com/office/drawing/2014/main" xmlns="" val="1914647247"/>
                    </a:ext>
                  </a:extLst>
                </a:gridCol>
                <a:gridCol w="972192">
                  <a:extLst>
                    <a:ext uri="{9D8B030D-6E8A-4147-A177-3AD203B41FA5}">
                      <a16:colId xmlns:a16="http://schemas.microsoft.com/office/drawing/2014/main" xmlns="" val="1283005800"/>
                    </a:ext>
                  </a:extLst>
                </a:gridCol>
                <a:gridCol w="972192">
                  <a:extLst>
                    <a:ext uri="{9D8B030D-6E8A-4147-A177-3AD203B41FA5}">
                      <a16:colId xmlns:a16="http://schemas.microsoft.com/office/drawing/2014/main" xmlns="" val="719644043"/>
                    </a:ext>
                  </a:extLst>
                </a:gridCol>
              </a:tblGrid>
              <a:tr h="648291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2018(f)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2019(f)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4759231"/>
                  </a:ext>
                </a:extLst>
              </a:tr>
              <a:tr h="4140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World output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087627"/>
                  </a:ext>
                </a:extLst>
              </a:tr>
              <a:tr h="4140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Advanced Economies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200773"/>
                  </a:ext>
                </a:extLst>
              </a:tr>
              <a:tr h="4140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Emerging and Developing Countries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5.1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45662"/>
                  </a:ext>
                </a:extLst>
              </a:tr>
              <a:tr h="4140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China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6.7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6.9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6.6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6.4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821955"/>
                  </a:ext>
                </a:extLst>
              </a:tr>
              <a:tr h="4140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Sub-Saharan Countries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3.4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473694"/>
                  </a:ext>
                </a:extLst>
              </a:tr>
              <a:tr h="41403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South Africa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45313"/>
                  </a:ext>
                </a:extLst>
              </a:tr>
              <a:tr h="4140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Western Cape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</a:p>
                  </a:txBody>
                  <a:tcPr marL="9525" marR="182880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11759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649" y="1728364"/>
            <a:ext cx="510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Growth outlook, </a:t>
            </a:r>
            <a:r>
              <a:rPr lang="en-US" sz="1600" b="1" dirty="0"/>
              <a:t>2018 - 2019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7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49" y="5821196"/>
            <a:ext cx="6610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Forecasts for SA and WC are based on Stats SA Quarter 1 of 2018 GDP Report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749" y="1083947"/>
            <a:ext cx="8823799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Uncertain economic outlook</a:t>
            </a:r>
          </a:p>
        </p:txBody>
      </p:sp>
    </p:spTree>
    <p:extLst>
      <p:ext uri="{BB962C8B-B14F-4D97-AF65-F5344CB8AC3E}">
        <p14:creationId xmlns:p14="http://schemas.microsoft.com/office/powerpoint/2010/main" xmlns="" val="226828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23868"/>
            <a:ext cx="8597205" cy="559256"/>
          </a:xfrm>
        </p:spPr>
        <p:txBody>
          <a:bodyPr/>
          <a:lstStyle/>
          <a:p>
            <a:r>
              <a:rPr lang="en-US" dirty="0">
                <a:solidFill>
                  <a:srgbClr val="001489"/>
                </a:solidFill>
              </a:rPr>
              <a:t>Regional economic performance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0"/>
          </p:nvPr>
        </p:nvSpPr>
        <p:spPr>
          <a:xfrm>
            <a:off x="329087" y="1635327"/>
            <a:ext cx="8597205" cy="39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Western Cape </a:t>
            </a:r>
            <a:r>
              <a:rPr lang="en-US"/>
              <a:t>growth outlook, </a:t>
            </a:r>
            <a:r>
              <a:rPr lang="en-US" dirty="0"/>
              <a:t>2018 - 2019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8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75" y="5849929"/>
            <a:ext cx="6610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Forecasts for SA and WC are based on Stats SA Quarter 1 of 2018 GDP Report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696212"/>
              </p:ext>
            </p:extLst>
          </p:nvPr>
        </p:nvGraphicFramePr>
        <p:xfrm>
          <a:off x="367189" y="2009552"/>
          <a:ext cx="8559102" cy="3705443"/>
        </p:xfrm>
        <a:graphic>
          <a:graphicData uri="http://schemas.openxmlformats.org/drawingml/2006/table">
            <a:tbl>
              <a:tblPr firstRow="1" firstCol="1" bandRow="1"/>
              <a:tblGrid>
                <a:gridCol w="4522556">
                  <a:extLst>
                    <a:ext uri="{9D8B030D-6E8A-4147-A177-3AD203B41FA5}">
                      <a16:colId xmlns:a16="http://schemas.microsoft.com/office/drawing/2014/main" xmlns="" val="2805699747"/>
                    </a:ext>
                  </a:extLst>
                </a:gridCol>
                <a:gridCol w="1039513">
                  <a:extLst>
                    <a:ext uri="{9D8B030D-6E8A-4147-A177-3AD203B41FA5}">
                      <a16:colId xmlns:a16="http://schemas.microsoft.com/office/drawing/2014/main" xmlns="" val="847643349"/>
                    </a:ext>
                  </a:extLst>
                </a:gridCol>
                <a:gridCol w="999011">
                  <a:extLst>
                    <a:ext uri="{9D8B030D-6E8A-4147-A177-3AD203B41FA5}">
                      <a16:colId xmlns:a16="http://schemas.microsoft.com/office/drawing/2014/main" xmlns="" val="3093794830"/>
                    </a:ext>
                  </a:extLst>
                </a:gridCol>
                <a:gridCol w="999011">
                  <a:extLst>
                    <a:ext uri="{9D8B030D-6E8A-4147-A177-3AD203B41FA5}">
                      <a16:colId xmlns:a16="http://schemas.microsoft.com/office/drawing/2014/main" xmlns="" val="3566169235"/>
                    </a:ext>
                  </a:extLst>
                </a:gridCol>
                <a:gridCol w="999011">
                  <a:extLst>
                    <a:ext uri="{9D8B030D-6E8A-4147-A177-3AD203B41FA5}">
                      <a16:colId xmlns:a16="http://schemas.microsoft.com/office/drawing/2014/main" xmlns="" val="1478908965"/>
                    </a:ext>
                  </a:extLst>
                </a:gridCol>
              </a:tblGrid>
              <a:tr h="659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2018f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2019f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889524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forestry and fishing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-24.6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33903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Mining and quarrying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5128816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027544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and water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467347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642307"/>
                  </a:ext>
                </a:extLst>
              </a:tr>
              <a:tr h="499304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Wholesale and </a:t>
                      </a: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trade,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catering and accommodation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47617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storage and communication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6924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Finance, insurance,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estate and business services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83754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Community,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and personal services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545137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government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9619370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Gross Domestic Product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182880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D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886577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33375" y="1065499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Contraction expected in Agriculture and Manufacturing</a:t>
            </a:r>
          </a:p>
        </p:txBody>
      </p:sp>
    </p:spTree>
    <p:extLst>
      <p:ext uri="{BB962C8B-B14F-4D97-AF65-F5344CB8AC3E}">
        <p14:creationId xmlns:p14="http://schemas.microsoft.com/office/powerpoint/2010/main" xmlns="" val="369717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001489"/>
                </a:solidFill>
              </a:rPr>
              <a:t>Private Services Sector drives regional growth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6795" y="4070553"/>
            <a:ext cx="8597205" cy="5026025"/>
          </a:xfrm>
        </p:spPr>
        <p:txBody>
          <a:bodyPr>
            <a:noAutofit/>
          </a:bodyPr>
          <a:lstStyle/>
          <a:p>
            <a:pPr marL="228600" indent="-228600">
              <a:lnSpc>
                <a:spcPct val="130000"/>
              </a:lnSpc>
              <a:buBlip>
                <a:blip r:embed="rId3"/>
              </a:buBlip>
            </a:pPr>
            <a:endParaRPr lang="en-US" b="0" dirty="0"/>
          </a:p>
          <a:p>
            <a:pPr marL="228600" indent="-228600">
              <a:lnSpc>
                <a:spcPct val="130000"/>
              </a:lnSpc>
              <a:buBlip>
                <a:blip r:embed="rId3"/>
              </a:buBlip>
            </a:pPr>
            <a:endParaRPr lang="en-ZA" b="0" dirty="0"/>
          </a:p>
        </p:txBody>
      </p:sp>
      <p:graphicFrame>
        <p:nvGraphicFramePr>
          <p:cNvPr id="6" name="Chart 5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xmlns="" val="1802720359"/>
              </p:ext>
            </p:extLst>
          </p:nvPr>
        </p:nvGraphicFramePr>
        <p:xfrm>
          <a:off x="326831" y="1440800"/>
          <a:ext cx="8817169" cy="450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3718" y="1071468"/>
            <a:ext cx="866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Western Cape percentage contribution to growth per services subsector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78080" y="6468150"/>
            <a:ext cx="514400" cy="23083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10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>
                <a:solidFill>
                  <a:srgbClr val="998F86"/>
                </a:solidFill>
              </a:rPr>
              <a:t>2018 PERO &amp; MERO Budget Committee Presentation 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89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_WCG-Provincial Treasury-New PPT Master-01112012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5A5A5"/>
      </a:accent1>
      <a:accent2>
        <a:srgbClr val="000099"/>
      </a:accent2>
      <a:accent3>
        <a:srgbClr val="CC9900"/>
      </a:accent3>
      <a:accent4>
        <a:srgbClr val="008000"/>
      </a:accent4>
      <a:accent5>
        <a:srgbClr val="5B9BD5"/>
      </a:accent5>
      <a:accent6>
        <a:srgbClr val="FF9900"/>
      </a:accent6>
      <a:hlink>
        <a:srgbClr val="FFCC00"/>
      </a:hlink>
      <a:folHlink>
        <a:srgbClr val="954F7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Provincial Treasury</Template>
  <TotalTime>7148</TotalTime>
  <Words>2608</Words>
  <Application>Microsoft Office PowerPoint</Application>
  <PresentationFormat>On-screen Show (4:3)</PresentationFormat>
  <Paragraphs>667</Paragraphs>
  <Slides>26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Custom Design</vt:lpstr>
      <vt:lpstr>2_Custom Design</vt:lpstr>
      <vt:lpstr>1_Custom Design</vt:lpstr>
      <vt:lpstr>3_Custom Design</vt:lpstr>
      <vt:lpstr>Western Cape Government Master Template</vt:lpstr>
      <vt:lpstr>4_Custom Design</vt:lpstr>
      <vt:lpstr>5_Custom Design</vt:lpstr>
      <vt:lpstr>6_Custom Design</vt:lpstr>
      <vt:lpstr>1_Western Cape Government Master Template</vt:lpstr>
      <vt:lpstr>WCG-Provincial Treasury-New PPT Master-01112012</vt:lpstr>
      <vt:lpstr>2_Western Cape Government Master Template</vt:lpstr>
      <vt:lpstr>8_Custom Design</vt:lpstr>
      <vt:lpstr>1_WCG-Provincial Treasury-New PPT Master-01112012</vt:lpstr>
      <vt:lpstr>2_WCG-Provincial Treasury-New PPT Master-01112012</vt:lpstr>
      <vt:lpstr>3_WCG-Provincial Treasury-New PPT Master-01112012</vt:lpstr>
      <vt:lpstr>4_WCG-Provincial Treasury-New PPT Master-01112012</vt:lpstr>
      <vt:lpstr>5_WCG-Provincial Treasury-New PPT Master-01112012</vt:lpstr>
      <vt:lpstr>think-cell Slide</vt:lpstr>
      <vt:lpstr> 2018 Provincial and Municipal Economic Review and Outlook</vt:lpstr>
      <vt:lpstr>Slide 2</vt:lpstr>
      <vt:lpstr>Introduction</vt:lpstr>
      <vt:lpstr>Integrated policy, planning, budgeting and  implementation cycle</vt:lpstr>
      <vt:lpstr>Slide 5</vt:lpstr>
      <vt:lpstr>Outline of the 2018 Provincial Economic Review and  Outlook</vt:lpstr>
      <vt:lpstr>Macroeconomic performance</vt:lpstr>
      <vt:lpstr>Regional economic performance</vt:lpstr>
      <vt:lpstr>Private Services Sector drives regional growth</vt:lpstr>
      <vt:lpstr>Key trends in regional sectors and industries</vt:lpstr>
      <vt:lpstr>Muted labour market performance</vt:lpstr>
      <vt:lpstr>Regional socio-economic developments</vt:lpstr>
      <vt:lpstr>Slide 13</vt:lpstr>
      <vt:lpstr>Outline of the 2018 Provincial and  Municipal Economic Review and Outlook</vt:lpstr>
      <vt:lpstr>Slide 15</vt:lpstr>
      <vt:lpstr>Sectoral contribution per district, 2016</vt:lpstr>
      <vt:lpstr>Real GDPR growth trend growth by sector and district:  2013 – 2017e</vt:lpstr>
      <vt:lpstr>GDPR forecast per district, 2018 - 2019</vt:lpstr>
      <vt:lpstr>Agriculture sector trends</vt:lpstr>
      <vt:lpstr>Infrastructure Investment</vt:lpstr>
      <vt:lpstr>Key Socio-Economic findings</vt:lpstr>
      <vt:lpstr>Slide 22</vt:lpstr>
      <vt:lpstr>The role of PERO and MERO in a VUCA World</vt:lpstr>
      <vt:lpstr>Implications for policy, planning and budgeting</vt:lpstr>
      <vt:lpstr>Budget Policy formulation and responses</vt:lpstr>
      <vt:lpstr>Slide 26</vt:lpstr>
    </vt:vector>
  </TitlesOfParts>
  <Company>University of Stellenbosch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Lemboe, CJ, Mnr &lt;cjl@sun.ac.za&gt;</dc:creator>
  <cp:lastModifiedBy>PUMZA</cp:lastModifiedBy>
  <cp:revision>677</cp:revision>
  <cp:lastPrinted>2018-09-27T14:06:45Z</cp:lastPrinted>
  <dcterms:created xsi:type="dcterms:W3CDTF">2013-09-06T11:52:44Z</dcterms:created>
  <dcterms:modified xsi:type="dcterms:W3CDTF">2018-09-28T11:49:53Z</dcterms:modified>
</cp:coreProperties>
</file>