
<file path=[Content_Types].xml><?xml version="1.0" encoding="utf-8"?>
<Types xmlns="http://schemas.openxmlformats.org/package/2006/content-types">
  <Override PartName="/ppt/tags/tag8.xml" ContentType="application/vnd.openxmlformats-officedocument.presentationml.tags+xml"/>
  <Override PartName="/ppt/tags/tag140.xml" ContentType="application/vnd.openxmlformats-officedocument.presentationml.tags+xml"/>
  <Override PartName="/ppt/theme/theme5.xml" ContentType="application/vnd.openxmlformats-officedocument.theme+xml"/>
  <Override PartName="/ppt/tags/tag238.xml" ContentType="application/vnd.openxmlformats-officedocument.presentationml.tags+xml"/>
  <Override PartName="/ppt/tags/tag285.xml" ContentType="application/vnd.openxmlformats-officedocument.presentationml.tags+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tags/tag216.xml" ContentType="application/vnd.openxmlformats-officedocument.presentationml.tags+xml"/>
  <Override PartName="/ppt/tags/tag263.xml" ContentType="application/vnd.openxmlformats-officedocument.presentationml.tags+xml"/>
  <Default Extension="xml" ContentType="application/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slideLayouts/slideLayout71.xml" ContentType="application/vnd.openxmlformats-officedocument.presentationml.slideLayout+xml"/>
  <Override PartName="/ppt/tags/tag241.xml" ContentType="application/vnd.openxmlformats-officedocument.presentationml.tags+xml"/>
  <Override PartName="/ppt/tags/tag16.xml" ContentType="application/vnd.openxmlformats-officedocument.presentationml.tags+xml"/>
  <Override PartName="/ppt/tags/tag63.xml" ContentType="application/vnd.openxmlformats-officedocument.presentationml.tags+xml"/>
  <Override PartName="/ppt/tags/tag178.xml" ContentType="application/vnd.openxmlformats-officedocument.presentationml.tags+xml"/>
  <Override PartName="/ppt/slideLayouts/slideLayout102.xml" ContentType="application/vnd.openxmlformats-officedocument.presentationml.slideLayout+xml"/>
  <Override PartName="/ppt/tags/tag109.xml" ContentType="application/vnd.openxmlformats-officedocument.presentationml.tags+xml"/>
  <Override PartName="/ppt/tags/tag156.xml" ContentType="application/vnd.openxmlformats-officedocument.presentationml.tags+xml"/>
  <Override PartName="/ppt/tags/tag41.xml" ContentType="application/vnd.openxmlformats-officedocument.presentationml.tags+xml"/>
  <Override PartName="/ppt/tags/tag279.xml" ContentType="application/vnd.openxmlformats-officedocument.presentationml.tags+xml"/>
  <Override PartName="/ppt/tags/tag134.xml" ContentType="application/vnd.openxmlformats-officedocument.presentationml.tags+xml"/>
  <Override PartName="/ppt/slideLayouts/slideLayout87.xml" ContentType="application/vnd.openxmlformats-officedocument.presentationml.slideLayout+xml"/>
  <Override PartName="/ppt/tags/tag181.xml" ContentType="application/vnd.openxmlformats-officedocument.presentationml.tags+xml"/>
  <Override PartName="/ppt/slides/slide19.xml" ContentType="application/vnd.openxmlformats-officedocument.presentationml.slide+xml"/>
  <Default Extension="png" ContentType="image/png"/>
  <Override PartName="/ppt/tags/tag112.xml" ContentType="application/vnd.openxmlformats-officedocument.presentationml.tags+xml"/>
  <Override PartName="/ppt/slideLayouts/slideLayout118.xml" ContentType="application/vnd.openxmlformats-officedocument.presentationml.slideLayout+xml"/>
  <Override PartName="/ppt/tags/tag257.xml" ContentType="application/vnd.openxmlformats-officedocument.presentationml.tags+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slideLayouts/slideLayout65.xml" ContentType="application/vnd.openxmlformats-officedocument.presentationml.slideLayout+xml"/>
  <Default Extension="emf" ContentType="image/x-emf"/>
  <Override PartName="/ppt/slideLayouts/slideLayout43.xml" ContentType="application/vnd.openxmlformats-officedocument.presentationml.slideLayout+xml"/>
  <Override PartName="/ppt/slideLayouts/slideLayout90.xml" ContentType="application/vnd.openxmlformats-officedocument.presentationml.slideLayout+xml"/>
  <Override PartName="/ppt/tags/tag235.xml" ContentType="application/vnd.openxmlformats-officedocument.presentationml.tags+xml"/>
  <Override PartName="/ppt/tags/tag282.xml" ContentType="application/vnd.openxmlformats-officedocument.presentationml.tags+xml"/>
  <Override PartName="/ppt/slides/slide22.xml" ContentType="application/vnd.openxmlformats-officedocument.presentationml.slide+xml"/>
  <Override PartName="/ppt/tags/tag57.xml" ContentType="application/vnd.openxmlformats-officedocument.presentationml.tags+xml"/>
  <Override PartName="/ppt/tags/tag213.xml" ContentType="application/vnd.openxmlformats-officedocument.presentationml.tags+xml"/>
  <Override PartName="/ppt/tags/tag260.xml" ContentType="application/vnd.openxmlformats-officedocument.presentationml.tags+xml"/>
  <Override PartName="/ppt/slideLayouts/slideLayout21.xml" ContentType="application/vnd.openxmlformats-officedocument.presentationml.slideLayout+xml"/>
  <Override PartName="/ppt/tags/tag35.xml" ContentType="application/vnd.openxmlformats-officedocument.presentationml.tags+xml"/>
  <Override PartName="/ppt/tags/tag82.xml" ContentType="application/vnd.openxmlformats-officedocument.presentationml.tags+xml"/>
  <Override PartName="/ppt/tags/tag197.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298.xml" ContentType="application/vnd.openxmlformats-officedocument.presentationml.tags+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ags/tag106.xml" ContentType="application/vnd.openxmlformats-officedocument.presentationml.tags+xml"/>
  <Override PartName="/ppt/tags/tag153.xml" ContentType="application/vnd.openxmlformats-officedocument.presentationml.tags+xml"/>
  <Override PartName="/ppt/notesSlides/notesSlide4.xml" ContentType="application/vnd.openxmlformats-officedocument.presentationml.notesSlide+xml"/>
  <Override PartName="/ppt/slides/slide38.xml" ContentType="application/vnd.openxmlformats-officedocument.presentationml.slide+xml"/>
  <Override PartName="/ppt/tags/tag131.xml" ContentType="application/vnd.openxmlformats-officedocument.presentationml.tags+xml"/>
  <Override PartName="/ppt/tags/tag229.xml" ContentType="application/vnd.openxmlformats-officedocument.presentationml.tags+xml"/>
  <Override PartName="/ppt/tags/tag276.xml" ContentType="application/vnd.openxmlformats-officedocument.presentationml.tags+xml"/>
  <Override PartName="/ppt/slideLayouts/slideLayout37.xml" ContentType="application/vnd.openxmlformats-officedocument.presentationml.slideLayout+xml"/>
  <Override PartName="/ppt/tags/tag98.xml" ContentType="application/vnd.openxmlformats-officedocument.presentationml.tags+xml"/>
  <Override PartName="/ppt/slideLayouts/slideLayout84.xml" ContentType="application/vnd.openxmlformats-officedocument.presentationml.slideLayout+xml"/>
  <Override PartName="/ppt/tags/tag207.xml" ContentType="application/vnd.openxmlformats-officedocument.presentationml.tags+xml"/>
  <Override PartName="/ppt/tags/tag254.xml" ContentType="application/vnd.openxmlformats-officedocument.presentationml.tags+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62.xml" ContentType="application/vnd.openxmlformats-officedocument.presentationml.slideLayout+xml"/>
  <Override PartName="/ppt/slideLayouts/slideLayout115.xml" ContentType="application/vnd.openxmlformats-officedocument.presentationml.slideLayout+xml"/>
  <Override PartName="/ppt/tags/tag29.xml" ContentType="application/vnd.openxmlformats-officedocument.presentationml.tags+xml"/>
  <Override PartName="/ppt/tags/tag76.xml" ContentType="application/vnd.openxmlformats-officedocument.presentationml.tags+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tags/tag232.xml" ContentType="application/vnd.openxmlformats-officedocument.presentationml.tags+xml"/>
  <Override PartName="/ppt/slides/slide30.xml" ContentType="application/vnd.openxmlformats-officedocument.presentationml.slide+xml"/>
  <Override PartName="/ppt/tags/tag18.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tags/tag221.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Override PartName="/ppt/tags/tag147.xml" ContentType="application/vnd.openxmlformats-officedocument.presentationml.tags+xml"/>
  <Override PartName="/ppt/tags/tag194.xml" ContentType="application/vnd.openxmlformats-officedocument.presentationml.tags+xml"/>
  <Override PartName="/ppt/tags/tag32.xml" ContentType="application/vnd.openxmlformats-officedocument.presentationml.tags+xml"/>
  <Override PartName="/ppt/tags/tag136.xml" ContentType="application/vnd.openxmlformats-officedocument.presentationml.tags+xml"/>
  <Override PartName="/ppt/slideLayouts/slideLayout89.xml" ContentType="application/vnd.openxmlformats-officedocument.presentationml.slideLayout+xml"/>
  <Override PartName="/ppt/tags/tag183.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slideLayouts/slideLayout78.xml" ContentType="application/vnd.openxmlformats-officedocument.presentationml.slideLayout+xml"/>
  <Override PartName="/ppt/tags/tag161.xml" ContentType="application/vnd.openxmlformats-officedocument.presentationml.tags+xml"/>
  <Override PartName="/ppt/tags/tag172.xml" ContentType="application/vnd.openxmlformats-officedocument.presentationml.tags+xml"/>
  <Override PartName="/ppt/tags/tag259.xml" ContentType="application/vnd.openxmlformats-officedocument.presentationml.tags+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67.xml" ContentType="application/vnd.openxmlformats-officedocument.presentationml.slideLayout+xml"/>
  <Override PartName="/ppt/tags/tag103.xml" ContentType="application/vnd.openxmlformats-officedocument.presentationml.tags+xml"/>
  <Override PartName="/ppt/theme/theme4.xml" ContentType="application/vnd.openxmlformats-officedocument.theme+xml"/>
  <Override PartName="/ppt/tags/tag150.xml" ContentType="application/vnd.openxmlformats-officedocument.presentationml.tags+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tags/tag248.xml" ContentType="application/vnd.openxmlformats-officedocument.presentationml.tags+xml"/>
  <Override PartName="/ppt/tags/tag295.xml" ContentType="application/vnd.openxmlformats-officedocument.presentationml.tags+xml"/>
  <Override PartName="/ppt/tags/tag300.xml" ContentType="application/vnd.openxmlformats-officedocument.presentationml.tags+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tags/tag226.xml" ContentType="application/vnd.openxmlformats-officedocument.presentationml.tags+xml"/>
  <Override PartName="/ppt/tags/tag237.xml" ContentType="application/vnd.openxmlformats-officedocument.presentationml.tags+xml"/>
  <Override PartName="/ppt/tags/tag273.xml" ContentType="application/vnd.openxmlformats-officedocument.presentationml.tags+xml"/>
  <Override PartName="/ppt/tags/tag284.xml" ContentType="application/vnd.openxmlformats-officedocument.presentationml.tags+xml"/>
  <Override PartName="/ppt/slides/slide24.xml" ContentType="application/vnd.openxmlformats-officedocument.presentationml.slide+xml"/>
  <Override PartName="/ppt/slides/slide35.xml" ContentType="application/vnd.openxmlformats-officedocument.presentationml.slide+xml"/>
  <Override PartName="/ppt/slideLayouts/slideLayout34.xml" ContentType="application/vnd.openxmlformats-officedocument.presentationml.slideLayout+xml"/>
  <Override PartName="/ppt/tags/tag59.xml" ContentType="application/vnd.openxmlformats-officedocument.presentationml.tags+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tags/tag215.xml" ContentType="application/vnd.openxmlformats-officedocument.presentationml.tags+xml"/>
  <Override PartName="/ppt/tags/tag262.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37.xml" ContentType="application/vnd.openxmlformats-officedocument.presentationml.tags+xml"/>
  <Override PartName="/ppt/tags/tag48.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Layouts/slideLayout70.xml" ContentType="application/vnd.openxmlformats-officedocument.presentationml.slideLayout+xml"/>
  <Override PartName="/ppt/tags/tag188.xml" ContentType="application/vnd.openxmlformats-officedocument.presentationml.tags+xml"/>
  <Override PartName="/ppt/slideLayouts/slideLayout112.xml" ContentType="application/vnd.openxmlformats-officedocument.presentationml.slideLayout+xml"/>
  <Override PartName="/ppt/tags/tag199.xml" ContentType="application/vnd.openxmlformats-officedocument.presentationml.tags+xml"/>
  <Override PartName="/ppt/tags/tag204.xml" ContentType="application/vnd.openxmlformats-officedocument.presentationml.tags+xml"/>
  <Override PartName="/ppt/tags/tag251.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tags/tag73.xml" ContentType="application/vnd.openxmlformats-officedocument.presentationml.tags+xml"/>
  <Override PartName="/ppt/tags/tag177.xml" ContentType="application/vnd.openxmlformats-officedocument.presentationml.tags+xml"/>
  <Override PartName="/ppt/slideLayouts/slideLayout101.xml" ContentType="application/vnd.openxmlformats-officedocument.presentationml.slideLayout+xml"/>
  <Override PartName="/ppt/tags/tag240.xml" ContentType="application/vnd.openxmlformats-officedocument.presentationml.tags+xml"/>
  <Override PartName="/ppt/tags/tag15.xml" ContentType="application/vnd.openxmlformats-officedocument.presentationml.tags+xml"/>
  <Override PartName="/ppt/tags/tag62.xml" ContentType="application/vnd.openxmlformats-officedocument.presentationml.tags+xml"/>
  <Override PartName="/ppt/tags/tag119.xml" ContentType="application/vnd.openxmlformats-officedocument.presentationml.tags+xml"/>
  <Override PartName="/ppt/tags/tag166.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55.xml" ContentType="application/vnd.openxmlformats-officedocument.presentationml.tags+xml"/>
  <Override PartName="/ppt/notesSlides/notesSlide6.xml" ContentType="application/vnd.openxmlformats-officedocument.presentationml.notesSlide+xml"/>
  <Override PartName="/ppt/tags/tag289.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80.xml" ContentType="application/vnd.openxmlformats-officedocument.presentationml.tags+xml"/>
  <Override PartName="/ppt/slideLayouts/slideLayout97.xml" ContentType="application/vnd.openxmlformats-officedocument.presentationml.slideLayout+xml"/>
  <Override PartName="/ppt/tags/tag191.xml" ContentType="application/vnd.openxmlformats-officedocument.presentationml.tags+xml"/>
  <Override PartName="/ppt/tags/tag278.xml" ContentType="application/vnd.openxmlformats-officedocument.presentationml.tags+xml"/>
  <Override PartName="/ppt/slides/slide29.xml" ContentType="application/vnd.openxmlformats-officedocument.presentationml.slide+xml"/>
  <Override PartName="/ppt/slideLayouts/slideLayout39.xml" ContentType="application/vnd.openxmlformats-officedocument.presentationml.slideLayout+xml"/>
  <Override PartName="/ppt/tags/tag122.xml" ContentType="application/vnd.openxmlformats-officedocument.presentationml.tags+xml"/>
  <Override PartName="/ppt/slideLayouts/slideLayout86.xml" ContentType="application/vnd.openxmlformats-officedocument.presentationml.slideLayout+xml"/>
  <Override PartName="/ppt/tags/tag209.xml" ContentType="application/vnd.openxmlformats-officedocument.presentationml.tags+xml"/>
  <Override PartName="/ppt/tags/tag256.xml" ContentType="application/vnd.openxmlformats-officedocument.presentationml.tags+xml"/>
  <Override PartName="/ppt/tags/tag267.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ags/tag89.xml" ContentType="application/vnd.openxmlformats-officedocument.presentationml.tags+xml"/>
  <Override PartName="/ppt/slideLayouts/slideLayout64.xml" ContentType="application/vnd.openxmlformats-officedocument.presentationml.slideLayout+xml"/>
  <Override PartName="/ppt/tags/tag111.xml" ContentType="application/vnd.openxmlformats-officedocument.presentationml.tags+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ags/tag245.xml" ContentType="application/vnd.openxmlformats-officedocument.presentationml.tags+xml"/>
  <Override PartName="/ppt/tags/tag292.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slideLayouts/slideLayout53.xml" ContentType="application/vnd.openxmlformats-officedocument.presentationml.slideLayout+xml"/>
  <Override PartName="/ppt/tags/tag100.xml" ContentType="application/vnd.openxmlformats-officedocument.presentationml.tags+xml"/>
  <Override PartName="/ppt/slideLayouts/slideLayout106.xml" ContentType="application/vnd.openxmlformats-officedocument.presentationml.slideLayout+xml"/>
  <Override PartName="/ppt/tags/tag234.xml" ContentType="application/vnd.openxmlformats-officedocument.presentationml.tags+xml"/>
  <Override PartName="/ppt/tags/tag281.xml" ContentType="application/vnd.openxmlformats-officedocument.presentationml.tags+xml"/>
  <Override PartName="/ppt/slides/slide32.xml" ContentType="application/vnd.openxmlformats-officedocument.presentationml.slide+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tags/tag223.xml" ContentType="application/vnd.openxmlformats-officedocument.presentationml.tags+xml"/>
  <Override PartName="/ppt/tags/tag270.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tags/tag45.xml" ContentType="application/vnd.openxmlformats-officedocument.presentationml.tags+xml"/>
  <Override PartName="/ppt/slideLayouts/slideLayout31.xml" ContentType="application/vnd.openxmlformats-officedocument.presentationml.slideLayout+xml"/>
  <Override PartName="/ppt/tags/tag92.xml" ContentType="application/vnd.openxmlformats-officedocument.presentationml.tags+xml"/>
  <Override PartName="/ppt/tags/tag149.xml" ContentType="application/vnd.openxmlformats-officedocument.presentationml.tags+xml"/>
  <Override PartName="/ppt/slideLayouts/slideLayout120.xml" ContentType="application/vnd.openxmlformats-officedocument.presentationml.slideLayout+xml"/>
  <Override PartName="/ppt/tags/tag196.xml" ContentType="application/vnd.openxmlformats-officedocument.presentationml.tags+xml"/>
  <Override PartName="/ppt/tags/tag201.xml" ContentType="application/vnd.openxmlformats-officedocument.presentationml.tags+xml"/>
  <Override PartName="/ppt/tags/tag212.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Layouts/slideLayout69.xml" ContentType="application/vnd.openxmlformats-officedocument.presentationml.slideLayout+xml"/>
  <Override PartName="/ppt/tags/tag105.xml" ContentType="application/vnd.openxmlformats-officedocument.presentationml.tags+xml"/>
  <Override PartName="/ppt/tags/tag152.xml" ContentType="application/vnd.openxmlformats-officedocument.presentationml.tags+xml"/>
  <Override PartName="/ppt/theme/theme6.xml" ContentType="application/vnd.openxmlformats-officedocument.theme+xml"/>
  <Override PartName="/ppt/tags/tag297.xml" ContentType="application/vnd.openxmlformats-officedocument.presentationml.tags+xml"/>
  <Override PartName="/ppt/tags/tag302.xml" ContentType="application/vnd.openxmlformats-officedocument.presentationml.tags+xml"/>
  <Default Extension="bin" ContentType="application/vnd.openxmlformats-officedocument.oleObject"/>
  <Override PartName="/ppt/slideLayouts/slideLayout58.xml" ContentType="application/vnd.openxmlformats-officedocument.presentationml.slideLayout+xml"/>
  <Override PartName="/ppt/tags/tag141.xml" ContentType="application/vnd.openxmlformats-officedocument.presentationml.tags+xml"/>
  <Override PartName="/ppt/tags/tag228.xml" ContentType="application/vnd.openxmlformats-officedocument.presentationml.tags+xml"/>
  <Override PartName="/ppt/notesSlides/notesSlide3.xml" ContentType="application/vnd.openxmlformats-officedocument.presentationml.notesSlide+xml"/>
  <Override PartName="/ppt/tags/tag239.xml" ContentType="application/vnd.openxmlformats-officedocument.presentationml.tags+xml"/>
  <Override PartName="/ppt/tags/tag275.xml" ContentType="application/vnd.openxmlformats-officedocument.presentationml.tags+xml"/>
  <Override PartName="/ppt/tags/tag286.xml" ContentType="application/vnd.openxmlformats-officedocument.presentationml.tag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ags/tag130.xml" ContentType="application/vnd.openxmlformats-officedocument.presentationml.tags+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ags/tag217.xml" ContentType="application/vnd.openxmlformats-officedocument.presentationml.tags+xml"/>
  <Override PartName="/ppt/tags/tag264.xml" ContentType="application/vnd.openxmlformats-officedocument.presentationml.tag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slideLayouts/slideLayout25.xml" ContentType="application/vnd.openxmlformats-officedocument.presentationml.slideLayout+xml"/>
  <Override PartName="/ppt/tags/tag86.xml" ContentType="application/vnd.openxmlformats-officedocument.presentationml.tags+xml"/>
  <Override PartName="/ppt/slideLayouts/slideLayout72.xml" ContentType="application/vnd.openxmlformats-officedocument.presentationml.slideLayout+xml"/>
  <Override PartName="/ppt/tags/tag97.xml" ContentType="application/vnd.openxmlformats-officedocument.presentationml.tags+xml"/>
  <Override PartName="/ppt/slideLayouts/slideLayout114.xml" ContentType="application/vnd.openxmlformats-officedocument.presentationml.slideLayout+xml"/>
  <Override PartName="/ppt/tags/tag206.xml" ContentType="application/vnd.openxmlformats-officedocument.presentationml.tags+xml"/>
  <Override PartName="/ppt/tags/tag253.xml" ContentType="application/vnd.openxmlformats-officedocument.presentationml.tags+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75.xml" ContentType="application/vnd.openxmlformats-officedocument.presentationml.tags+xml"/>
  <Override PartName="/ppt/slideLayouts/slideLayout61.xml" ContentType="application/vnd.openxmlformats-officedocument.presentationml.slideLayout+xml"/>
  <Override PartName="/ppt/tags/tag179.xml" ContentType="application/vnd.openxmlformats-officedocument.presentationml.tags+xml"/>
  <Override PartName="/ppt/slideLayouts/slideLayout103.xml" ContentType="application/vnd.openxmlformats-officedocument.presentationml.slideLayout+xml"/>
  <Override PartName="/ppt/tags/tag231.xml" ContentType="application/vnd.openxmlformats-officedocument.presentationml.tags+xml"/>
  <Override PartName="/ppt/tags/tag242.xml" ContentType="application/vnd.openxmlformats-officedocument.presentationml.tags+xml"/>
  <Override PartName="/ppt/tags/tag17.xml" ContentType="application/vnd.openxmlformats-officedocument.presentationml.tags+xml"/>
  <Override PartName="/ppt/tags/tag64.xml" ContentType="application/vnd.openxmlformats-officedocument.presentationml.tags+xml"/>
  <Override PartName="/ppt/slideLayouts/slideLayout50.xml" ContentType="application/vnd.openxmlformats-officedocument.presentationml.slideLayout+xml"/>
  <Override PartName="/ppt/tags/tag168.xml" ContentType="application/vnd.openxmlformats-officedocument.presentationml.tags+xml"/>
  <Override PartName="/ppt/tags/tag220.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157.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82.xml" ContentType="application/vnd.openxmlformats-officedocument.presentationml.tags+xml"/>
  <Override PartName="/ppt/slideLayouts/slideLayout99.xml" ContentType="application/vnd.openxmlformats-officedocument.presentationml.slideLayout+xml"/>
  <Override PartName="/ppt/tags/tag193.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slideLayouts/slideLayout88.xml" ContentType="application/vnd.openxmlformats-officedocument.presentationml.slideLayout+xml"/>
  <Override PartName="/ppt/tags/tag171.xml" ContentType="application/vnd.openxmlformats-officedocument.presentationml.tags+xml"/>
  <Override PartName="/ppt/tags/tag269.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66.xml" ContentType="application/vnd.openxmlformats-officedocument.presentationml.slideLayout+xml"/>
  <Override PartName="/ppt/tags/tag113.xml" ContentType="application/vnd.openxmlformats-officedocument.presentationml.tags+xml"/>
  <Override PartName="/ppt/slideLayouts/slideLayout77.xml" ContentType="application/vnd.openxmlformats-officedocument.presentationml.slideLayout+xml"/>
  <Override PartName="/ppt/tags/tag160.xml" ContentType="application/vnd.openxmlformats-officedocument.presentationml.tags+xml"/>
  <Override PartName="/ppt/slideLayouts/slideLayout119.xml" ContentType="application/vnd.openxmlformats-officedocument.presentationml.slideLayout+xml"/>
  <Override PartName="/ppt/tags/tag247.xml" ContentType="application/vnd.openxmlformats-officedocument.presentationml.tags+xml"/>
  <Override PartName="/ppt/tags/tag258.xml" ContentType="application/vnd.openxmlformats-officedocument.presentationml.tags+xml"/>
  <Override PartName="/ppt/tags/tag294.xml" ContentType="application/vnd.openxmlformats-officedocument.presentationml.tags+xml"/>
  <Override PartName="/ppt/slideMasters/slideMaster1.xml" ContentType="application/vnd.openxmlformats-officedocument.presentationml.slideMaster+xml"/>
  <Override PartName="/ppt/slideLayouts/slideLayout55.xml" ContentType="application/vnd.openxmlformats-officedocument.presentationml.slideLayout+xml"/>
  <Override PartName="/ppt/theme/theme3.xml" ContentType="application/vnd.openxmlformats-officedocument.theme+xml"/>
  <Override PartName="/ppt/tags/tag102.xml" ContentType="application/vnd.openxmlformats-officedocument.presentationml.tags+xml"/>
  <Override PartName="/ppt/slideLayouts/slideLayout108.xml" ContentType="application/vnd.openxmlformats-officedocument.presentationml.slideLayout+xml"/>
  <Override PartName="/ppt/tags/tag236.xml" ContentType="application/vnd.openxmlformats-officedocument.presentationml.tags+xml"/>
  <Override PartName="/ppt/tags/tag283.xml" ContentType="application/vnd.openxmlformats-officedocument.presentationml.tags+xml"/>
  <Override PartName="/ppt/slides/slide34.xml" ContentType="application/vnd.openxmlformats-officedocument.presentationml.slide+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slideLayouts/slideLayout91.xml" ContentType="application/vnd.openxmlformats-officedocument.presentationml.slideLayout+xml"/>
  <Override PartName="/ppt/tags/tag225.xml" ContentType="application/vnd.openxmlformats-officedocument.presentationml.tags+xml"/>
  <Override PartName="/ppt/tags/tag27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47.xml" ContentType="application/vnd.openxmlformats-officedocument.presentationml.tags+xml"/>
  <Override PartName="/ppt/slideLayouts/slideLayout33.xml" ContentType="application/vnd.openxmlformats-officedocument.presentationml.slideLayout+xml"/>
  <Override PartName="/ppt/tags/tag94.xml" ContentType="application/vnd.openxmlformats-officedocument.presentationml.tags+xml"/>
  <Override PartName="/ppt/slideLayouts/slideLayout80.xml" ContentType="application/vnd.openxmlformats-officedocument.presentationml.slideLayout+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tags/tag250.xml" ContentType="application/vnd.openxmlformats-officedocument.presentationml.tags+xml"/>
  <Override PartName="/ppt/tags/tag261.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tags/tag187.xml" ContentType="application/vnd.openxmlformats-officedocument.presentationml.tags+xml"/>
  <Override PartName="/ppt/slideLayouts/slideLayout111.xml" ContentType="application/vnd.openxmlformats-officedocument.presentationml.slideLayout+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slideLayouts/slideLayout100.xml" ContentType="application/vnd.openxmlformats-officedocument.presentationml.slideLayout+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Override PartName="/ppt/tags/tag299.xml" ContentType="application/vnd.openxmlformats-officedocument.presentationml.tags+xml"/>
  <Override PartName="/ppt/tags/tag143.xml" ContentType="application/vnd.openxmlformats-officedocument.presentationml.tags+xml"/>
  <Override PartName="/ppt/tags/tag190.xml" ContentType="application/vnd.openxmlformats-officedocument.presentationml.tags+xml"/>
  <Override PartName="/ppt/notesSlides/notesSlide5.xml" ContentType="application/vnd.openxmlformats-officedocument.presentationml.notesSlide+xml"/>
  <Override PartName="/ppt/tags/tag277.xml" ContentType="application/vnd.openxmlformats-officedocument.presentationml.tags+xml"/>
  <Override PartName="/ppt/tags/tag288.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ags/tag132.xml" ContentType="application/vnd.openxmlformats-officedocument.presentationml.tags+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tags/tag219.xml" ContentType="application/vnd.openxmlformats-officedocument.presentationml.tags+xml"/>
  <Override PartName="/ppt/tags/tag266.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tags/tag208.xml" ContentType="application/vnd.openxmlformats-officedocument.presentationml.tags+xml"/>
  <Override PartName="/ppt/tags/tag255.xml" ContentType="application/vnd.openxmlformats-officedocument.presentationml.tags+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tags/tag77.xml" ContentType="application/vnd.openxmlformats-officedocument.presentationml.tags+xml"/>
  <Override PartName="/ppt/tags/tag88.xml" ContentType="application/vnd.openxmlformats-officedocument.presentationml.tags+xml"/>
  <Override PartName="/ppt/slideLayouts/slideLayout63.xml" ContentType="application/vnd.openxmlformats-officedocument.presentationml.slideLayout+xml"/>
  <Override PartName="/ppt/slideLayouts/slideLayout105.xml" ContentType="application/vnd.openxmlformats-officedocument.presentationml.slideLayout+xml"/>
  <Override PartName="/ppt/tags/tag233.xml" ContentType="application/vnd.openxmlformats-officedocument.presentationml.tags+xml"/>
  <Override PartName="/ppt/tags/tag244.xml" ContentType="application/vnd.openxmlformats-officedocument.presentationml.tags+xml"/>
  <Override PartName="/ppt/tags/tag280.xml" ContentType="application/vnd.openxmlformats-officedocument.presentationml.tags+xml"/>
  <Override PartName="/ppt/tags/tag291.xml" ContentType="application/vnd.openxmlformats-officedocument.presentationml.tags+xml"/>
  <Override PartName="/ppt/slides/slide31.xml" ContentType="application/vnd.openxmlformats-officedocument.presentationml.slide+xml"/>
  <Override PartName="/ppt/tags/tag19.xml" ContentType="application/vnd.openxmlformats-officedocument.presentationml.tags+xml"/>
  <Override PartName="/ppt/slideLayouts/slideLayout41.xml" ContentType="application/vnd.openxmlformats-officedocument.presentationml.slideLayout+xml"/>
  <Override PartName="/ppt/tags/tag66.xml" ContentType="application/vnd.openxmlformats-officedocument.presentationml.tags+xml"/>
  <Override PartName="/ppt/slideLayouts/slideLayout52.xml" ContentType="application/vnd.openxmlformats-officedocument.presentationml.slideLayout+xml"/>
  <Override PartName="/ppt/tags/tag222.xml" ContentType="application/vnd.openxmlformats-officedocument.presentationml.tags+xml"/>
  <Override PartName="/ppt/slides/slide20.xml" ContentType="application/vnd.openxmlformats-officedocument.presentationml.slide+xml"/>
  <Override PartName="/ppt/slideLayouts/slideLayout30.xml" ContentType="application/vnd.openxmlformats-officedocument.presentationml.slideLayout+xml"/>
  <Override PartName="/ppt/tags/tag55.xml" ContentType="application/vnd.openxmlformats-officedocument.presentationml.tags+xml"/>
  <Override PartName="/ppt/tags/tag159.xml" ContentType="application/vnd.openxmlformats-officedocument.presentationml.tags+xml"/>
  <Override PartName="/ppt/tags/tag211.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22.xml" ContentType="application/vnd.openxmlformats-officedocument.presentationml.tags+xml"/>
  <Override PartName="/ppt/tags/tag126.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Layouts/slideLayout68.xml" ContentType="application/vnd.openxmlformats-officedocument.presentationml.slideLayout+xml"/>
  <Override PartName="/ppt/tags/tag115.xml" ContentType="application/vnd.openxmlformats-officedocument.presentationml.tags+xml"/>
  <Override PartName="/ppt/slideLayouts/slideLayout79.xml" ContentType="application/vnd.openxmlformats-officedocument.presentationml.slideLayout+xml"/>
  <Override PartName="/ppt/tags/tag162.xml" ContentType="application/vnd.openxmlformats-officedocument.presentationml.tags+xml"/>
  <Override PartName="/ppt/tags/tag249.xml" ContentType="application/vnd.openxmlformats-officedocument.presentationml.tags+xml"/>
  <Override PartName="/ppt/tags/tag296.xml" ContentType="application/vnd.openxmlformats-officedocument.presentationml.tags+xml"/>
  <Override PartName="/ppt/tags/tag301.xml" ContentType="application/vnd.openxmlformats-officedocument.presentationml.tags+xml"/>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ags/tag104.xml" ContentType="application/vnd.openxmlformats-officedocument.presentationml.tags+xml"/>
  <Override PartName="/ppt/tags/tag151.xml" ContentType="application/vnd.openxmlformats-officedocument.presentationml.tags+xml"/>
  <Override PartName="/ppt/notesSlides/notesSlide2.xml" ContentType="application/vnd.openxmlformats-officedocument.presentationml.notesSlide+xml"/>
  <Override PartName="/ppt/slides/slide36.xml" ContentType="application/vnd.openxmlformats-officedocument.presentationml.slide+xml"/>
  <Override PartName="/ppt/tags/tag227.xml" ContentType="application/vnd.openxmlformats-officedocument.presentationml.tags+xml"/>
  <Override PartName="/ppt/tags/tag274.xml" ContentType="application/vnd.openxmlformats-officedocument.presentationml.tags+xml"/>
  <Override PartName="/ppt/slideLayouts/slideLayout35.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slideLayouts/slideLayout82.xml" ContentType="application/vnd.openxmlformats-officedocument.presentationml.slideLayout+xml"/>
  <Override PartName="/ppt/tags/tag205.xml" ContentType="application/vnd.openxmlformats-officedocument.presentationml.tags+xml"/>
  <Override PartName="/ppt/tags/tag252.xml" ContentType="application/vnd.openxmlformats-officedocument.presentationml.tags+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60.xml" ContentType="application/vnd.openxmlformats-officedocument.presentationml.slideLayout+xml"/>
  <Override PartName="/ppt/tags/tag189.xml" ContentType="application/vnd.openxmlformats-officedocument.presentationml.tags+xml"/>
  <Override PartName="/ppt/slideLayouts/slideLayout113.xml" ContentType="application/vnd.openxmlformats-officedocument.presentationml.slideLayout+xml"/>
  <Override PartName="/ppt/tableStyles.xml" ContentType="application/vnd.openxmlformats-officedocument.presentationml.tableStyles+xml"/>
  <Override PartName="/ppt/tags/tag27.xml" ContentType="application/vnd.openxmlformats-officedocument.presentationml.tags+xml"/>
  <Override PartName="/ppt/tags/tag74.xml" ContentType="application/vnd.openxmlformats-officedocument.presentationml.tags+xml"/>
  <Override PartName="/ppt/tags/tag230.xml" ContentType="application/vnd.openxmlformats-officedocument.presentationml.tags+xml"/>
  <Override PartName="/ppt/tags/tag52.xml" ContentType="application/vnd.openxmlformats-officedocument.presentationml.tags+xml"/>
  <Override PartName="/ppt/tags/tag167.xml" ContentType="application/vnd.openxmlformats-officedocument.presentationml.tags+xml"/>
  <Override PartName="/ppt/tags/tag145.xml" ContentType="application/vnd.openxmlformats-officedocument.presentationml.tags+xml"/>
  <Override PartName="/ppt/tags/tag192.xml" ContentType="application/vnd.openxmlformats-officedocument.presentationml.tags+xml"/>
  <Override PartName="/ppt/tags/tag30.xml" ContentType="application/vnd.openxmlformats-officedocument.presentationml.tags+xml"/>
  <Override PartName="/ppt/slideLayouts/slideLayout98.xml" ContentType="application/vnd.openxmlformats-officedocument.presentationml.slideLayout+xml"/>
  <Override PartName="/ppt/tags/tag268.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ags/tag123.xml" ContentType="application/vnd.openxmlformats-officedocument.presentationml.tags+xml"/>
  <Override PartName="/ppt/slideLayouts/slideLayout76.xml" ContentType="application/vnd.openxmlformats-officedocument.presentationml.slideLayout+xml"/>
  <Override PartName="/ppt/tags/tag170.xml" ContentType="application/vnd.openxmlformats-officedocument.presentationml.tags+xml"/>
  <Override PartName="/ppt/tags/tag101.xml" ContentType="application/vnd.openxmlformats-officedocument.presentationml.tags+xml"/>
  <Override PartName="/ppt/slideLayouts/slideLayout107.xml" ContentType="application/vnd.openxmlformats-officedocument.presentationml.slideLayout+xml"/>
  <Override PartName="/ppt/tags/tag246.xml" ContentType="application/vnd.openxmlformats-officedocument.presentationml.tags+xml"/>
  <Override PartName="/ppt/tags/tag293.xml" ContentType="application/vnd.openxmlformats-officedocument.presentationml.tags+xml"/>
  <Override PartName="/ppt/slides/slide33.xml" ContentType="application/vnd.openxmlformats-officedocument.presentationml.slide+xml"/>
  <Override PartName="/ppt/tags/tag68.xml" ContentType="application/vnd.openxmlformats-officedocument.presentationml.tags+xml"/>
  <Override PartName="/ppt/slideLayouts/slideLayout54.xml" ContentType="application/vnd.openxmlformats-officedocument.presentationml.slideLayout+xml"/>
  <Override PartName="/ppt/tags/tag224.xml" ContentType="application/vnd.openxmlformats-officedocument.presentationml.tags+xml"/>
  <Override PartName="/ppt/tags/tag271.xml" ContentType="application/vnd.openxmlformats-officedocument.presentationml.tags+xml"/>
  <Override PartName="/ppt/presentation.xml" ContentType="application/vnd.openxmlformats-officedocument.presentationml.presentation.main+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tags/tag46.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slideLayouts/slideLayout110.xml" ContentType="application/vnd.openxmlformats-officedocument.presentationml.slideLayout+xml"/>
  <Override PartName="/ppt/tags/tag20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tags/tag142.xml" ContentType="application/vnd.openxmlformats-officedocument.presentationml.tags+xml"/>
  <Override PartName="/ppt/theme/theme7.xml" ContentType="application/vnd.openxmlformats-officedocument.theme+xml"/>
  <Override PartName="/ppt/tags/tag287.xml" ContentType="application/vnd.openxmlformats-officedocument.presentationml.tags+xml"/>
  <Override PartName="/ppt/tags/tag303.xml" ContentType="application/vnd.openxmlformats-officedocument.presentationml.tags+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s/slide27.xml" ContentType="application/vnd.openxmlformats-officedocument.presentationml.slide+xml"/>
  <Override PartName="/ppt/slideLayouts/slideLayout4.xml" ContentType="application/vnd.openxmlformats-officedocument.presentationml.slideLayout+xml"/>
  <Override PartName="/ppt/tags/tag120.xml" ContentType="application/vnd.openxmlformats-officedocument.presentationml.tags+xml"/>
  <Override PartName="/ppt/tags/tag218.xml" ContentType="application/vnd.openxmlformats-officedocument.presentationml.tags+xml"/>
  <Override PartName="/ppt/tags/tag265.xml" ContentType="application/vnd.openxmlformats-officedocument.presentationml.tags+xml"/>
  <Override PartName="/ppt/slides/slide2.xml" ContentType="application/vnd.openxmlformats-officedocument.presentationml.slide+xml"/>
  <Override PartName="/ppt/slideLayouts/slideLayout26.xml" ContentType="application/vnd.openxmlformats-officedocument.presentationml.slideLayout+xml"/>
  <Override PartName="/ppt/tags/tag87.xml" ContentType="application/vnd.openxmlformats-officedocument.presentationml.tags+xml"/>
  <Override PartName="/ppt/slideLayouts/slideLayout73.xml" ContentType="application/vnd.openxmlformats-officedocument.presentationml.slideLayout+xml"/>
  <Override PartName="/ppt/tags/tag243.xml" ContentType="application/vnd.openxmlformats-officedocument.presentationml.tags+xml"/>
  <Override PartName="/ppt/tags/tag290.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 id="2147483700" r:id="rId2"/>
    <p:sldMasterId id="2147483725" r:id="rId3"/>
    <p:sldMasterId id="2147483750" r:id="rId4"/>
    <p:sldMasterId id="2147483775" r:id="rId5"/>
  </p:sldMasterIdLst>
  <p:notesMasterIdLst>
    <p:notesMasterId r:id="rId45"/>
  </p:notesMasterIdLst>
  <p:handoutMasterIdLst>
    <p:handoutMasterId r:id="rId46"/>
  </p:handoutMasterIdLst>
  <p:sldIdLst>
    <p:sldId id="611" r:id="rId6"/>
    <p:sldId id="559" r:id="rId7"/>
    <p:sldId id="613" r:id="rId8"/>
    <p:sldId id="614" r:id="rId9"/>
    <p:sldId id="615" r:id="rId10"/>
    <p:sldId id="616" r:id="rId11"/>
    <p:sldId id="617" r:id="rId12"/>
    <p:sldId id="511" r:id="rId13"/>
    <p:sldId id="571" r:id="rId14"/>
    <p:sldId id="572" r:id="rId15"/>
    <p:sldId id="573" r:id="rId16"/>
    <p:sldId id="574" r:id="rId17"/>
    <p:sldId id="576" r:id="rId18"/>
    <p:sldId id="578" r:id="rId19"/>
    <p:sldId id="580" r:id="rId20"/>
    <p:sldId id="581" r:id="rId21"/>
    <p:sldId id="582" r:id="rId22"/>
    <p:sldId id="583" r:id="rId23"/>
    <p:sldId id="584" r:id="rId24"/>
    <p:sldId id="585" r:id="rId25"/>
    <p:sldId id="586" r:id="rId26"/>
    <p:sldId id="587" r:id="rId27"/>
    <p:sldId id="588" r:id="rId28"/>
    <p:sldId id="589" r:id="rId29"/>
    <p:sldId id="621" r:id="rId30"/>
    <p:sldId id="590" r:id="rId31"/>
    <p:sldId id="591" r:id="rId32"/>
    <p:sldId id="592" r:id="rId33"/>
    <p:sldId id="622" r:id="rId34"/>
    <p:sldId id="593" r:id="rId35"/>
    <p:sldId id="595" r:id="rId36"/>
    <p:sldId id="596" r:id="rId37"/>
    <p:sldId id="597" r:id="rId38"/>
    <p:sldId id="598" r:id="rId39"/>
    <p:sldId id="619" r:id="rId40"/>
    <p:sldId id="599" r:id="rId41"/>
    <p:sldId id="620" r:id="rId42"/>
    <p:sldId id="612" r:id="rId43"/>
    <p:sldId id="602" r:id="rId44"/>
  </p:sldIdLst>
  <p:sldSz cx="9144000" cy="6858000" type="screen4x3"/>
  <p:notesSz cx="6797675" cy="9926638"/>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inzee Booysen" initials="QB" lastIdx="3" clrIdx="0"/>
  <p:cmAuthor id="1" name="Cindy-Leigh Gardner" initials="CG" lastIdx="1" clrIdx="1"/>
  <p:cmAuthor id="2" name="Terry Johnston" initials="TJ" lastIdx="1" clrIdx="2">
    <p:extLst>
      <p:ext uri="{19B8F6BF-5375-455C-9EA6-DF929625EA0E}">
        <p15:presenceInfo xmlns:p15="http://schemas.microsoft.com/office/powerpoint/2012/main" xmlns="" userId="S-1-5-21-3528385313-3887411669-492545649-1148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5EDEF"/>
    <a:srgbClr val="00329B"/>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p:cViewPr varScale="1">
        <p:scale>
          <a:sx n="116" d="100"/>
          <a:sy n="116" d="100"/>
        </p:scale>
        <p:origin x="-1494" y="-114"/>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45659" cy="496332"/>
          </a:xfrm>
          <a:prstGeom prst="rect">
            <a:avLst/>
          </a:prstGeom>
        </p:spPr>
        <p:txBody>
          <a:bodyPr vert="horz" lIns="92006" tIns="46003" rIns="92006" bIns="46003" rtlCol="0"/>
          <a:lstStyle>
            <a:lvl1pPr algn="l">
              <a:defRPr sz="1200"/>
            </a:lvl1pPr>
          </a:lstStyle>
          <a:p>
            <a:endParaRPr lang="en-GB"/>
          </a:p>
        </p:txBody>
      </p:sp>
      <p:sp>
        <p:nvSpPr>
          <p:cNvPr id="3" name="Date Placeholder 2"/>
          <p:cNvSpPr>
            <a:spLocks noGrp="1"/>
          </p:cNvSpPr>
          <p:nvPr>
            <p:ph type="dt" sz="quarter" idx="1"/>
          </p:nvPr>
        </p:nvSpPr>
        <p:spPr>
          <a:xfrm>
            <a:off x="3850449" y="1"/>
            <a:ext cx="2945659" cy="496332"/>
          </a:xfrm>
          <a:prstGeom prst="rect">
            <a:avLst/>
          </a:prstGeom>
        </p:spPr>
        <p:txBody>
          <a:bodyPr vert="horz" lIns="92006" tIns="46003" rIns="92006" bIns="46003" rtlCol="0"/>
          <a:lstStyle>
            <a:lvl1pPr algn="r">
              <a:defRPr sz="1200"/>
            </a:lvl1pPr>
          </a:lstStyle>
          <a:p>
            <a:fld id="{8BC7F027-379E-4D32-9199-1B8938F68AAE}" type="datetimeFigureOut">
              <a:rPr lang="en-GB" smtClean="0"/>
              <a:pPr/>
              <a:t>27/09/2018</a:t>
            </a:fld>
            <a:endParaRPr lang="en-GB"/>
          </a:p>
        </p:txBody>
      </p:sp>
      <p:sp>
        <p:nvSpPr>
          <p:cNvPr id="4" name="Footer Placeholder 3"/>
          <p:cNvSpPr>
            <a:spLocks noGrp="1"/>
          </p:cNvSpPr>
          <p:nvPr>
            <p:ph type="ftr" sz="quarter" idx="2"/>
          </p:nvPr>
        </p:nvSpPr>
        <p:spPr>
          <a:xfrm>
            <a:off x="7" y="9428586"/>
            <a:ext cx="2945659" cy="496332"/>
          </a:xfrm>
          <a:prstGeom prst="rect">
            <a:avLst/>
          </a:prstGeom>
        </p:spPr>
        <p:txBody>
          <a:bodyPr vert="horz" lIns="92006" tIns="46003" rIns="92006" bIns="46003" rtlCol="0" anchor="b"/>
          <a:lstStyle>
            <a:lvl1pPr algn="l">
              <a:defRPr sz="1200"/>
            </a:lvl1pPr>
          </a:lstStyle>
          <a:p>
            <a:endParaRPr lang="en-GB"/>
          </a:p>
        </p:txBody>
      </p:sp>
      <p:sp>
        <p:nvSpPr>
          <p:cNvPr id="5" name="Slide Number Placeholder 4"/>
          <p:cNvSpPr>
            <a:spLocks noGrp="1"/>
          </p:cNvSpPr>
          <p:nvPr>
            <p:ph type="sldNum" sz="quarter" idx="3"/>
          </p:nvPr>
        </p:nvSpPr>
        <p:spPr>
          <a:xfrm>
            <a:off x="3850449" y="9428586"/>
            <a:ext cx="2945659" cy="496332"/>
          </a:xfrm>
          <a:prstGeom prst="rect">
            <a:avLst/>
          </a:prstGeom>
        </p:spPr>
        <p:txBody>
          <a:bodyPr vert="horz" lIns="92006" tIns="46003" rIns="92006" bIns="46003"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45659" cy="496332"/>
          </a:xfrm>
          <a:prstGeom prst="rect">
            <a:avLst/>
          </a:prstGeom>
        </p:spPr>
        <p:txBody>
          <a:bodyPr vert="horz" lIns="92006" tIns="46003" rIns="92006" bIns="46003" rtlCol="0"/>
          <a:lstStyle>
            <a:lvl1pPr algn="l">
              <a:defRPr sz="1200"/>
            </a:lvl1pPr>
          </a:lstStyle>
          <a:p>
            <a:endParaRPr lang="en-ZA"/>
          </a:p>
        </p:txBody>
      </p:sp>
      <p:sp>
        <p:nvSpPr>
          <p:cNvPr id="3" name="Date Placeholder 2"/>
          <p:cNvSpPr>
            <a:spLocks noGrp="1"/>
          </p:cNvSpPr>
          <p:nvPr>
            <p:ph type="dt" idx="1"/>
          </p:nvPr>
        </p:nvSpPr>
        <p:spPr>
          <a:xfrm>
            <a:off x="3850449" y="1"/>
            <a:ext cx="2945659" cy="496332"/>
          </a:xfrm>
          <a:prstGeom prst="rect">
            <a:avLst/>
          </a:prstGeom>
        </p:spPr>
        <p:txBody>
          <a:bodyPr vert="horz" lIns="92006" tIns="46003" rIns="92006" bIns="46003" rtlCol="0"/>
          <a:lstStyle>
            <a:lvl1pPr algn="r">
              <a:defRPr sz="1200"/>
            </a:lvl1pPr>
          </a:lstStyle>
          <a:p>
            <a:fld id="{0B7E7989-31F3-4EB9-8547-909D99F43AE5}" type="datetimeFigureOut">
              <a:rPr lang="en-ZA" smtClean="0"/>
              <a:pPr/>
              <a:t>2018/09/27</a:t>
            </a:fld>
            <a:endParaRPr lang="en-ZA"/>
          </a:p>
        </p:txBody>
      </p:sp>
      <p:sp>
        <p:nvSpPr>
          <p:cNvPr id="4" name="Slide Image Placeholder 3"/>
          <p:cNvSpPr>
            <a:spLocks noGrp="1" noRot="1" noChangeAspect="1"/>
          </p:cNvSpPr>
          <p:nvPr>
            <p:ph type="sldImg" idx="2"/>
          </p:nvPr>
        </p:nvSpPr>
        <p:spPr>
          <a:xfrm>
            <a:off x="919163" y="744538"/>
            <a:ext cx="4959350" cy="3719512"/>
          </a:xfrm>
          <a:prstGeom prst="rect">
            <a:avLst/>
          </a:prstGeom>
          <a:noFill/>
          <a:ln w="12700">
            <a:solidFill>
              <a:prstClr val="black"/>
            </a:solidFill>
          </a:ln>
        </p:spPr>
        <p:txBody>
          <a:bodyPr vert="horz" lIns="92006" tIns="46003" rIns="92006" bIns="46003" rtlCol="0" anchor="ctr"/>
          <a:lstStyle/>
          <a:p>
            <a:endParaRPr lang="en-ZA"/>
          </a:p>
        </p:txBody>
      </p:sp>
      <p:sp>
        <p:nvSpPr>
          <p:cNvPr id="5" name="Notes Placeholder 4"/>
          <p:cNvSpPr>
            <a:spLocks noGrp="1"/>
          </p:cNvSpPr>
          <p:nvPr>
            <p:ph type="body" sz="quarter" idx="3"/>
          </p:nvPr>
        </p:nvSpPr>
        <p:spPr>
          <a:xfrm>
            <a:off x="679768" y="4715157"/>
            <a:ext cx="5438140" cy="4466987"/>
          </a:xfrm>
          <a:prstGeom prst="rect">
            <a:avLst/>
          </a:prstGeom>
        </p:spPr>
        <p:txBody>
          <a:bodyPr vert="horz" lIns="92006" tIns="46003" rIns="92006" bIns="460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7" y="9428586"/>
            <a:ext cx="2945659" cy="496332"/>
          </a:xfrm>
          <a:prstGeom prst="rect">
            <a:avLst/>
          </a:prstGeom>
        </p:spPr>
        <p:txBody>
          <a:bodyPr vert="horz" lIns="92006" tIns="46003" rIns="92006" bIns="46003" rtlCol="0" anchor="b"/>
          <a:lstStyle>
            <a:lvl1pPr algn="l">
              <a:defRPr sz="1200"/>
            </a:lvl1pPr>
          </a:lstStyle>
          <a:p>
            <a:endParaRPr lang="en-ZA"/>
          </a:p>
        </p:txBody>
      </p:sp>
      <p:sp>
        <p:nvSpPr>
          <p:cNvPr id="7" name="Slide Number Placeholder 6"/>
          <p:cNvSpPr>
            <a:spLocks noGrp="1"/>
          </p:cNvSpPr>
          <p:nvPr>
            <p:ph type="sldNum" sz="quarter" idx="5"/>
          </p:nvPr>
        </p:nvSpPr>
        <p:spPr>
          <a:xfrm>
            <a:off x="3850449" y="9428586"/>
            <a:ext cx="2945659" cy="496332"/>
          </a:xfrm>
          <a:prstGeom prst="rect">
            <a:avLst/>
          </a:prstGeom>
        </p:spPr>
        <p:txBody>
          <a:bodyPr vert="horz" lIns="92006" tIns="46003" rIns="92006" bIns="46003"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3028">
              <a:defRPr/>
            </a:pPr>
            <a:fld id="{05E2897E-B052-44CE-92A6-D4B2AB10F3F6}" type="slidenum">
              <a:rPr lang="en-ZA" sz="1800" kern="0">
                <a:solidFill>
                  <a:prstClr val="black"/>
                </a:solidFill>
              </a:rPr>
              <a:pPr defTabSz="913028">
                <a:defRPr/>
              </a:pPr>
              <a:t>1</a:t>
            </a:fld>
            <a:endParaRPr lang="en-ZA" sz="1800" kern="0" dirty="0">
              <a:solidFill>
                <a:prstClr val="black"/>
              </a:solidFill>
            </a:endParaRPr>
          </a:p>
        </p:txBody>
      </p:sp>
    </p:spTree>
    <p:extLst>
      <p:ext uri="{BB962C8B-B14F-4D97-AF65-F5344CB8AC3E}">
        <p14:creationId xmlns:p14="http://schemas.microsoft.com/office/powerpoint/2010/main" xmlns="" val="3322880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3</a:t>
            </a:fld>
            <a:endParaRPr lang="en-ZA" dirty="0"/>
          </a:p>
        </p:txBody>
      </p:sp>
    </p:spTree>
    <p:extLst>
      <p:ext uri="{BB962C8B-B14F-4D97-AF65-F5344CB8AC3E}">
        <p14:creationId xmlns:p14="http://schemas.microsoft.com/office/powerpoint/2010/main" xmlns="" val="3707998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4</a:t>
            </a:fld>
            <a:endParaRPr lang="en-ZA" dirty="0"/>
          </a:p>
        </p:txBody>
      </p:sp>
    </p:spTree>
    <p:extLst>
      <p:ext uri="{BB962C8B-B14F-4D97-AF65-F5344CB8AC3E}">
        <p14:creationId xmlns:p14="http://schemas.microsoft.com/office/powerpoint/2010/main" xmlns="" val="2483150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5</a:t>
            </a:fld>
            <a:endParaRPr lang="en-ZA" dirty="0"/>
          </a:p>
        </p:txBody>
      </p:sp>
    </p:spTree>
    <p:extLst>
      <p:ext uri="{BB962C8B-B14F-4D97-AF65-F5344CB8AC3E}">
        <p14:creationId xmlns:p14="http://schemas.microsoft.com/office/powerpoint/2010/main" xmlns="" val="3906601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6</a:t>
            </a:fld>
            <a:endParaRPr lang="en-ZA" dirty="0"/>
          </a:p>
        </p:txBody>
      </p:sp>
    </p:spTree>
    <p:extLst>
      <p:ext uri="{BB962C8B-B14F-4D97-AF65-F5344CB8AC3E}">
        <p14:creationId xmlns:p14="http://schemas.microsoft.com/office/powerpoint/2010/main" xmlns="" val="2660367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7</a:t>
            </a:fld>
            <a:endParaRPr lang="en-ZA" dirty="0"/>
          </a:p>
        </p:txBody>
      </p:sp>
    </p:spTree>
    <p:extLst>
      <p:ext uri="{BB962C8B-B14F-4D97-AF65-F5344CB8AC3E}">
        <p14:creationId xmlns:p14="http://schemas.microsoft.com/office/powerpoint/2010/main" xmlns="" val="30922547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0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1.xml"/><Relationship Id="rId1" Type="http://schemas.openxmlformats.org/officeDocument/2006/relationships/tags" Target="../tags/tag200.xml"/></Relationships>
</file>

<file path=ppt/slideLayouts/_rels/slideLayout10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3.xml"/><Relationship Id="rId1" Type="http://schemas.openxmlformats.org/officeDocument/2006/relationships/tags" Target="../tags/tag202.xml"/></Relationships>
</file>

<file path=ppt/slideLayouts/_rels/slideLayout10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5.xml"/><Relationship Id="rId1" Type="http://schemas.openxmlformats.org/officeDocument/2006/relationships/tags" Target="../tags/tag204.xml"/></Relationships>
</file>

<file path=ppt/slideLayouts/_rels/slideLayout10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7.xml"/><Relationship Id="rId1" Type="http://schemas.openxmlformats.org/officeDocument/2006/relationships/tags" Target="../tags/tag206.xml"/></Relationships>
</file>

<file path=ppt/slideLayouts/_rels/slideLayout10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9.xml"/><Relationship Id="rId1" Type="http://schemas.openxmlformats.org/officeDocument/2006/relationships/tags" Target="../tags/tag208.xml"/></Relationships>
</file>

<file path=ppt/slideLayouts/_rels/slideLayout10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1.xml"/><Relationship Id="rId1" Type="http://schemas.openxmlformats.org/officeDocument/2006/relationships/tags" Target="../tags/tag210.xml"/></Relationships>
</file>

<file path=ppt/slideLayouts/_rels/slideLayout10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3.xml"/><Relationship Id="rId1" Type="http://schemas.openxmlformats.org/officeDocument/2006/relationships/tags" Target="../tags/tag212.xml"/></Relationships>
</file>

<file path=ppt/slideLayouts/_rels/slideLayout10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5.xml"/><Relationship Id="rId1" Type="http://schemas.openxmlformats.org/officeDocument/2006/relationships/tags" Target="../tags/tag214.xml"/></Relationships>
</file>

<file path=ppt/slideLayouts/_rels/slideLayout10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7.xml"/><Relationship Id="rId1" Type="http://schemas.openxmlformats.org/officeDocument/2006/relationships/tags" Target="../tags/tag216.xml"/></Relationships>
</file>

<file path=ppt/slideLayouts/_rels/slideLayout10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9.xml"/><Relationship Id="rId1" Type="http://schemas.openxmlformats.org/officeDocument/2006/relationships/tags" Target="../tags/tag218.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11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1.xml"/><Relationship Id="rId1" Type="http://schemas.openxmlformats.org/officeDocument/2006/relationships/tags" Target="../tags/tag220.xml"/></Relationships>
</file>

<file path=ppt/slideLayouts/_rels/slideLayout11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3.xml"/><Relationship Id="rId1" Type="http://schemas.openxmlformats.org/officeDocument/2006/relationships/tags" Target="../tags/tag222.xml"/></Relationships>
</file>

<file path=ppt/slideLayouts/_rels/slideLayout11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5.xml"/><Relationship Id="rId1" Type="http://schemas.openxmlformats.org/officeDocument/2006/relationships/tags" Target="../tags/tag224.xml"/></Relationships>
</file>

<file path=ppt/slideLayouts/_rels/slideLayout11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7.xml"/><Relationship Id="rId1" Type="http://schemas.openxmlformats.org/officeDocument/2006/relationships/tags" Target="../tags/tag226.xml"/></Relationships>
</file>

<file path=ppt/slideLayouts/_rels/slideLayout11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9.xml"/><Relationship Id="rId1" Type="http://schemas.openxmlformats.org/officeDocument/2006/relationships/tags" Target="../tags/tag228.xml"/></Relationships>
</file>

<file path=ppt/slideLayouts/_rels/slideLayout11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1.xml"/><Relationship Id="rId1" Type="http://schemas.openxmlformats.org/officeDocument/2006/relationships/tags" Target="../tags/tag230.xml"/></Relationships>
</file>

<file path=ppt/slideLayouts/_rels/slideLayout11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3.xml"/><Relationship Id="rId1" Type="http://schemas.openxmlformats.org/officeDocument/2006/relationships/tags" Target="../tags/tag232.xml"/></Relationships>
</file>

<file path=ppt/slideLayouts/_rels/slideLayout11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5.xml"/><Relationship Id="rId1" Type="http://schemas.openxmlformats.org/officeDocument/2006/relationships/tags" Target="../tags/tag234.xml"/></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5.xml"/><Relationship Id="rId1" Type="http://schemas.openxmlformats.org/officeDocument/2006/relationships/tags" Target="../tags/tag236.xml"/><Relationship Id="rId4" Type="http://schemas.openxmlformats.org/officeDocument/2006/relationships/image" Target="../media/image9.png"/></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tags" Target="../tags/tag55.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8.xml"/><Relationship Id="rId1" Type="http://schemas.openxmlformats.org/officeDocument/2006/relationships/tags" Target="../tags/tag87.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0.xml"/><Relationship Id="rId1" Type="http://schemas.openxmlformats.org/officeDocument/2006/relationships/tags" Target="../tags/tag89.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2.xml"/><Relationship Id="rId1" Type="http://schemas.openxmlformats.org/officeDocument/2006/relationships/tags" Target="../tags/tag91.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4.xml"/><Relationship Id="rId1" Type="http://schemas.openxmlformats.org/officeDocument/2006/relationships/tags" Target="../tags/tag9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2.xml"/><Relationship Id="rId1" Type="http://schemas.openxmlformats.org/officeDocument/2006/relationships/tags" Target="../tags/tag95.xml"/><Relationship Id="rId4" Type="http://schemas.openxmlformats.org/officeDocument/2006/relationships/image" Target="../media/image9.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3.xml"/><Relationship Id="rId1" Type="http://schemas.openxmlformats.org/officeDocument/2006/relationships/tags" Target="../tags/tag102.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5.xml"/><Relationship Id="rId1" Type="http://schemas.openxmlformats.org/officeDocument/2006/relationships/tags" Target="../tags/tag104.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7.xml"/><Relationship Id="rId1" Type="http://schemas.openxmlformats.org/officeDocument/2006/relationships/tags" Target="../tags/tag106.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9.xml"/><Relationship Id="rId1" Type="http://schemas.openxmlformats.org/officeDocument/2006/relationships/tags" Target="../tags/tag108.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1.xml"/><Relationship Id="rId1" Type="http://schemas.openxmlformats.org/officeDocument/2006/relationships/tags" Target="../tags/tag110.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3.xml"/><Relationship Id="rId1" Type="http://schemas.openxmlformats.org/officeDocument/2006/relationships/tags" Target="../tags/tag112.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5.xml"/><Relationship Id="rId1" Type="http://schemas.openxmlformats.org/officeDocument/2006/relationships/tags" Target="../tags/tag114.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7.xml"/><Relationship Id="rId1" Type="http://schemas.openxmlformats.org/officeDocument/2006/relationships/tags" Target="../tags/tag116.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9.xml"/><Relationship Id="rId1" Type="http://schemas.openxmlformats.org/officeDocument/2006/relationships/tags" Target="../tags/tag118.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1.xml"/><Relationship Id="rId1" Type="http://schemas.openxmlformats.org/officeDocument/2006/relationships/tags" Target="../tags/tag12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3.xml"/><Relationship Id="rId1" Type="http://schemas.openxmlformats.org/officeDocument/2006/relationships/tags" Target="../tags/tag122.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5.xml"/><Relationship Id="rId1" Type="http://schemas.openxmlformats.org/officeDocument/2006/relationships/tags" Target="../tags/tag12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7.xml"/><Relationship Id="rId1" Type="http://schemas.openxmlformats.org/officeDocument/2006/relationships/tags" Target="../tags/tag126.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9.xml"/><Relationship Id="rId1" Type="http://schemas.openxmlformats.org/officeDocument/2006/relationships/tags" Target="../tags/tag128.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1.xml"/><Relationship Id="rId1" Type="http://schemas.openxmlformats.org/officeDocument/2006/relationships/tags" Target="../tags/tag130.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3.xml"/><Relationship Id="rId1" Type="http://schemas.openxmlformats.org/officeDocument/2006/relationships/tags" Target="../tags/tag132.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5.xml"/><Relationship Id="rId1" Type="http://schemas.openxmlformats.org/officeDocument/2006/relationships/tags" Target="../tags/tag134.xml"/></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7.xml"/><Relationship Id="rId1" Type="http://schemas.openxmlformats.org/officeDocument/2006/relationships/tags" Target="../tags/tag136.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9.xml"/><Relationship Id="rId1" Type="http://schemas.openxmlformats.org/officeDocument/2006/relationships/tags" Target="../tags/tag138.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1.xml"/><Relationship Id="rId1" Type="http://schemas.openxmlformats.org/officeDocument/2006/relationships/tags" Target="../tags/tag140.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3.xml"/><Relationship Id="rId1" Type="http://schemas.openxmlformats.org/officeDocument/2006/relationships/tags" Target="../tags/tag142.xml"/><Relationship Id="rId4" Type="http://schemas.openxmlformats.org/officeDocument/2006/relationships/image" Target="../media/image9.png"/></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0.xml"/><Relationship Id="rId1" Type="http://schemas.openxmlformats.org/officeDocument/2006/relationships/tags" Target="../tags/tag149.xml"/></Relationships>
</file>

<file path=ppt/slideLayouts/_rels/slideLayout7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2.xml"/><Relationship Id="rId1" Type="http://schemas.openxmlformats.org/officeDocument/2006/relationships/tags" Target="../tags/tag151.xml"/></Relationships>
</file>

<file path=ppt/slideLayouts/_rels/slideLayout7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4.xml"/><Relationship Id="rId1" Type="http://schemas.openxmlformats.org/officeDocument/2006/relationships/tags" Target="../tags/tag153.xml"/></Relationships>
</file>

<file path=ppt/slideLayouts/_rels/slideLayout7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6.xml"/><Relationship Id="rId1" Type="http://schemas.openxmlformats.org/officeDocument/2006/relationships/tags" Target="../tags/tag155.xml"/></Relationships>
</file>

<file path=ppt/slideLayouts/_rels/slideLayout7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8.xml"/><Relationship Id="rId1" Type="http://schemas.openxmlformats.org/officeDocument/2006/relationships/tags" Target="../tags/tag157.xml"/></Relationships>
</file>

<file path=ppt/slideLayouts/_rels/slideLayout7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0.xml"/><Relationship Id="rId1" Type="http://schemas.openxmlformats.org/officeDocument/2006/relationships/tags" Target="../tags/tag159.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8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2.xml"/><Relationship Id="rId1" Type="http://schemas.openxmlformats.org/officeDocument/2006/relationships/tags" Target="../tags/tag161.xml"/></Relationships>
</file>

<file path=ppt/slideLayouts/_rels/slideLayout8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4.xml"/><Relationship Id="rId1" Type="http://schemas.openxmlformats.org/officeDocument/2006/relationships/tags" Target="../tags/tag163.xml"/></Relationships>
</file>

<file path=ppt/slideLayouts/_rels/slideLayout8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6.xml"/><Relationship Id="rId1" Type="http://schemas.openxmlformats.org/officeDocument/2006/relationships/tags" Target="../tags/tag165.xml"/></Relationships>
</file>

<file path=ppt/slideLayouts/_rels/slideLayout8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8.xml"/><Relationship Id="rId1" Type="http://schemas.openxmlformats.org/officeDocument/2006/relationships/tags" Target="../tags/tag167.xml"/></Relationships>
</file>

<file path=ppt/slideLayouts/_rels/slideLayout8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0.xml"/><Relationship Id="rId1" Type="http://schemas.openxmlformats.org/officeDocument/2006/relationships/tags" Target="../tags/tag169.xml"/></Relationships>
</file>

<file path=ppt/slideLayouts/_rels/slideLayout8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2.xml"/><Relationship Id="rId1" Type="http://schemas.openxmlformats.org/officeDocument/2006/relationships/tags" Target="../tags/tag171.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4.xml"/><Relationship Id="rId1" Type="http://schemas.openxmlformats.org/officeDocument/2006/relationships/tags" Target="../tags/tag173.xml"/></Relationships>
</file>

<file path=ppt/slideLayouts/_rels/slideLayout8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6.xml"/><Relationship Id="rId1" Type="http://schemas.openxmlformats.org/officeDocument/2006/relationships/tags" Target="../tags/tag175.xml"/></Relationships>
</file>

<file path=ppt/slideLayouts/_rels/slideLayout8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8.xml"/><Relationship Id="rId1" Type="http://schemas.openxmlformats.org/officeDocument/2006/relationships/tags" Target="../tags/tag177.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9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0.xml"/><Relationship Id="rId1" Type="http://schemas.openxmlformats.org/officeDocument/2006/relationships/tags" Target="../tags/tag179.xml"/></Relationships>
</file>

<file path=ppt/slideLayouts/_rels/slideLayout9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2.xml"/><Relationship Id="rId1" Type="http://schemas.openxmlformats.org/officeDocument/2006/relationships/tags" Target="../tags/tag181.xml"/></Relationships>
</file>

<file path=ppt/slideLayouts/_rels/slideLayout9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4.xml"/><Relationship Id="rId1" Type="http://schemas.openxmlformats.org/officeDocument/2006/relationships/tags" Target="../tags/tag183.xml"/></Relationships>
</file>

<file path=ppt/slideLayouts/_rels/slideLayout9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6.xml"/><Relationship Id="rId1" Type="http://schemas.openxmlformats.org/officeDocument/2006/relationships/tags" Target="../tags/tag185.xml"/></Relationships>
</file>

<file path=ppt/slideLayouts/_rels/slideLayout9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8.xml"/><Relationship Id="rId1" Type="http://schemas.openxmlformats.org/officeDocument/2006/relationships/tags" Target="../tags/tag187.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4.xml"/><Relationship Id="rId1" Type="http://schemas.openxmlformats.org/officeDocument/2006/relationships/tags" Target="../tags/tag189.xml"/><Relationship Id="rId4" Type="http://schemas.openxmlformats.org/officeDocument/2006/relationships/image" Target="../media/image9.png"/></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7.xml"/><Relationship Id="rId1" Type="http://schemas.openxmlformats.org/officeDocument/2006/relationships/tags" Target="../tags/tag196.xml"/></Relationships>
</file>

<file path=ppt/slideLayouts/_rels/slideLayout9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9.xml"/><Relationship Id="rId1" Type="http://schemas.openxmlformats.org/officeDocument/2006/relationships/tags" Target="../tags/tag19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Tree>
    <p:extLst>
      <p:ext uri="{BB962C8B-B14F-4D97-AF65-F5344CB8AC3E}">
        <p14:creationId xmlns:p14="http://schemas.microsoft.com/office/powerpoint/2010/main" xmlns="" val="233577128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0888760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5261162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Tree>
    <p:extLst>
      <p:ext uri="{BB962C8B-B14F-4D97-AF65-F5344CB8AC3E}">
        <p14:creationId xmlns:p14="http://schemas.microsoft.com/office/powerpoint/2010/main" xmlns="" val="16519520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47258756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884141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32527313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79517621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71081050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527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020061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73921694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8166478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1853435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18187989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571164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17919460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35058907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4515619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585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53853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dirty="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9"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353376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493983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3193393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Tree>
    <p:extLst>
      <p:ext uri="{BB962C8B-B14F-4D97-AF65-F5344CB8AC3E}">
        <p14:creationId xmlns:p14="http://schemas.microsoft.com/office/powerpoint/2010/main" xmlns="" val="28448306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5149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518889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Tree>
    <p:extLst>
      <p:ext uri="{BB962C8B-B14F-4D97-AF65-F5344CB8AC3E}">
        <p14:creationId xmlns:p14="http://schemas.microsoft.com/office/powerpoint/2010/main" xmlns="" val="21562021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8574711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5781566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5222051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6623225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39286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7733036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3003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85360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1270817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1631016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7863116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9911442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9419163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41165222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7304851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3"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56553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15690862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391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691874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74828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Tree>
    <p:extLst>
      <p:ext uri="{BB962C8B-B14F-4D97-AF65-F5344CB8AC3E}">
        <p14:creationId xmlns:p14="http://schemas.microsoft.com/office/powerpoint/2010/main" xmlns="" val="19985910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152892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461028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Tree>
    <p:extLst>
      <p:ext uri="{BB962C8B-B14F-4D97-AF65-F5344CB8AC3E}">
        <p14:creationId xmlns:p14="http://schemas.microsoft.com/office/powerpoint/2010/main" xmlns="" val="1504227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250012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32464101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06863088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9522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4702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90329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11289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9038081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469905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734988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0012800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6363497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833875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5852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7085443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209479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42318861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613748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31039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3653536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Tree>
    <p:extLst>
      <p:ext uri="{BB962C8B-B14F-4D97-AF65-F5344CB8AC3E}">
        <p14:creationId xmlns:p14="http://schemas.microsoft.com/office/powerpoint/2010/main" xmlns="" val="41755124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740926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495129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Tree>
    <p:extLst>
      <p:ext uri="{BB962C8B-B14F-4D97-AF65-F5344CB8AC3E}">
        <p14:creationId xmlns:p14="http://schemas.microsoft.com/office/powerpoint/2010/main" xmlns="" val="253380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187900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64112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76469642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281212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6949800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77915562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34777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8481751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087104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369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45619621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7788615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24447773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6928585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1708444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769102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1777411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412383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1153698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1603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image" Target="../media/image2.jpe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oleObject" Target="../embeddings/oleObject2.bin"/><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51.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tags" Target="../tags/tag54.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50.xml"/><Relationship Id="rId36" Type="http://schemas.openxmlformats.org/officeDocument/2006/relationships/image" Target="../media/image4.png"/><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9.xml"/><Relationship Id="rId30" Type="http://schemas.openxmlformats.org/officeDocument/2006/relationships/tags" Target="../tags/tag52.xml"/><Relationship Id="rId35"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vmlDrawing" Target="../drawings/vmlDrawing3.vml"/><Relationship Id="rId3" Type="http://schemas.openxmlformats.org/officeDocument/2006/relationships/slideLayout" Target="../slideLayouts/slideLayout51.xml"/><Relationship Id="rId21" Type="http://schemas.openxmlformats.org/officeDocument/2006/relationships/slideLayout" Target="../slideLayouts/slideLayout69.xml"/><Relationship Id="rId34" Type="http://schemas.openxmlformats.org/officeDocument/2006/relationships/image" Target="../media/image2.jpeg"/><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theme" Target="../theme/theme3.xml"/><Relationship Id="rId33" Type="http://schemas.openxmlformats.org/officeDocument/2006/relationships/oleObject" Target="../embeddings/oleObject3.bin"/><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slideLayout" Target="../slideLayouts/slideLayout68.xml"/><Relationship Id="rId29" Type="http://schemas.openxmlformats.org/officeDocument/2006/relationships/tags" Target="../tags/tag98.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tags" Target="../tags/tag101.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tags" Target="../tags/tag97.xml"/><Relationship Id="rId36" Type="http://schemas.openxmlformats.org/officeDocument/2006/relationships/image" Target="../media/image4.png"/><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tags" Target="../tags/tag100.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tags" Target="../tags/tag96.xml"/><Relationship Id="rId30" Type="http://schemas.openxmlformats.org/officeDocument/2006/relationships/tags" Target="../tags/tag99.xml"/><Relationship Id="rId35"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26" Type="http://schemas.openxmlformats.org/officeDocument/2006/relationships/vmlDrawing" Target="../drawings/vmlDrawing4.vml"/><Relationship Id="rId3" Type="http://schemas.openxmlformats.org/officeDocument/2006/relationships/slideLayout" Target="../slideLayouts/slideLayout75.xml"/><Relationship Id="rId21" Type="http://schemas.openxmlformats.org/officeDocument/2006/relationships/slideLayout" Target="../slideLayouts/slideLayout93.xml"/><Relationship Id="rId34" Type="http://schemas.openxmlformats.org/officeDocument/2006/relationships/image" Target="../media/image2.jpeg"/><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5" Type="http://schemas.openxmlformats.org/officeDocument/2006/relationships/theme" Target="../theme/theme4.xml"/><Relationship Id="rId33" Type="http://schemas.openxmlformats.org/officeDocument/2006/relationships/oleObject" Target="../embeddings/oleObject4.bin"/><Relationship Id="rId2" Type="http://schemas.openxmlformats.org/officeDocument/2006/relationships/slideLayout" Target="../slideLayouts/slideLayout74.xml"/><Relationship Id="rId16" Type="http://schemas.openxmlformats.org/officeDocument/2006/relationships/slideLayout" Target="../slideLayouts/slideLayout88.xml"/><Relationship Id="rId20" Type="http://schemas.openxmlformats.org/officeDocument/2006/relationships/slideLayout" Target="../slideLayouts/slideLayout92.xml"/><Relationship Id="rId29" Type="http://schemas.openxmlformats.org/officeDocument/2006/relationships/tags" Target="../tags/tag145.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24" Type="http://schemas.openxmlformats.org/officeDocument/2006/relationships/slideLayout" Target="../slideLayouts/slideLayout96.xml"/><Relationship Id="rId32" Type="http://schemas.openxmlformats.org/officeDocument/2006/relationships/tags" Target="../tags/tag148.xml"/><Relationship Id="rId5" Type="http://schemas.openxmlformats.org/officeDocument/2006/relationships/slideLayout" Target="../slideLayouts/slideLayout77.xml"/><Relationship Id="rId15" Type="http://schemas.openxmlformats.org/officeDocument/2006/relationships/slideLayout" Target="../slideLayouts/slideLayout87.xml"/><Relationship Id="rId23" Type="http://schemas.openxmlformats.org/officeDocument/2006/relationships/slideLayout" Target="../slideLayouts/slideLayout95.xml"/><Relationship Id="rId28" Type="http://schemas.openxmlformats.org/officeDocument/2006/relationships/tags" Target="../tags/tag144.xml"/><Relationship Id="rId36" Type="http://schemas.openxmlformats.org/officeDocument/2006/relationships/image" Target="../media/image4.png"/><Relationship Id="rId10" Type="http://schemas.openxmlformats.org/officeDocument/2006/relationships/slideLayout" Target="../slideLayouts/slideLayout82.xml"/><Relationship Id="rId19" Type="http://schemas.openxmlformats.org/officeDocument/2006/relationships/slideLayout" Target="../slideLayouts/slideLayout91.xml"/><Relationship Id="rId31" Type="http://schemas.openxmlformats.org/officeDocument/2006/relationships/tags" Target="../tags/tag147.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 Id="rId22" Type="http://schemas.openxmlformats.org/officeDocument/2006/relationships/slideLayout" Target="../slideLayouts/slideLayout94.xml"/><Relationship Id="rId27" Type="http://schemas.openxmlformats.org/officeDocument/2006/relationships/tags" Target="../tags/tag143.xml"/><Relationship Id="rId30" Type="http://schemas.openxmlformats.org/officeDocument/2006/relationships/tags" Target="../tags/tag146.xml"/><Relationship Id="rId35"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slideLayout" Target="../slideLayouts/slideLayout114.xml"/><Relationship Id="rId26" Type="http://schemas.openxmlformats.org/officeDocument/2006/relationships/vmlDrawing" Target="../drawings/vmlDrawing5.vml"/><Relationship Id="rId3" Type="http://schemas.openxmlformats.org/officeDocument/2006/relationships/slideLayout" Target="../slideLayouts/slideLayout99.xml"/><Relationship Id="rId21" Type="http://schemas.openxmlformats.org/officeDocument/2006/relationships/slideLayout" Target="../slideLayouts/slideLayout117.xml"/><Relationship Id="rId34" Type="http://schemas.openxmlformats.org/officeDocument/2006/relationships/image" Target="../media/image2.jpeg"/><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slideLayout" Target="../slideLayouts/slideLayout113.xml"/><Relationship Id="rId25" Type="http://schemas.openxmlformats.org/officeDocument/2006/relationships/theme" Target="../theme/theme5.xml"/><Relationship Id="rId33" Type="http://schemas.openxmlformats.org/officeDocument/2006/relationships/oleObject" Target="../embeddings/oleObject5.bin"/><Relationship Id="rId2" Type="http://schemas.openxmlformats.org/officeDocument/2006/relationships/slideLayout" Target="../slideLayouts/slideLayout98.xml"/><Relationship Id="rId16" Type="http://schemas.openxmlformats.org/officeDocument/2006/relationships/slideLayout" Target="../slideLayouts/slideLayout112.xml"/><Relationship Id="rId20" Type="http://schemas.openxmlformats.org/officeDocument/2006/relationships/slideLayout" Target="../slideLayouts/slideLayout116.xml"/><Relationship Id="rId29" Type="http://schemas.openxmlformats.org/officeDocument/2006/relationships/tags" Target="../tags/tag19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24" Type="http://schemas.openxmlformats.org/officeDocument/2006/relationships/slideLayout" Target="../slideLayouts/slideLayout120.xml"/><Relationship Id="rId32" Type="http://schemas.openxmlformats.org/officeDocument/2006/relationships/tags" Target="../tags/tag195.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23" Type="http://schemas.openxmlformats.org/officeDocument/2006/relationships/slideLayout" Target="../slideLayouts/slideLayout119.xml"/><Relationship Id="rId28" Type="http://schemas.openxmlformats.org/officeDocument/2006/relationships/tags" Target="../tags/tag191.xml"/><Relationship Id="rId36" Type="http://schemas.openxmlformats.org/officeDocument/2006/relationships/image" Target="../media/image4.png"/><Relationship Id="rId10" Type="http://schemas.openxmlformats.org/officeDocument/2006/relationships/slideLayout" Target="../slideLayouts/slideLayout106.xml"/><Relationship Id="rId19" Type="http://schemas.openxmlformats.org/officeDocument/2006/relationships/slideLayout" Target="../slideLayouts/slideLayout115.xml"/><Relationship Id="rId31" Type="http://schemas.openxmlformats.org/officeDocument/2006/relationships/tags" Target="../tags/tag194.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 Id="rId22" Type="http://schemas.openxmlformats.org/officeDocument/2006/relationships/slideLayout" Target="../slideLayouts/slideLayout118.xml"/><Relationship Id="rId27" Type="http://schemas.openxmlformats.org/officeDocument/2006/relationships/tags" Target="../tags/tag190.xml"/><Relationship Id="rId30" Type="http://schemas.openxmlformats.org/officeDocument/2006/relationships/tags" Target="../tags/tag193.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595"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SCOF PROVINCIAL TREASURY 3rd QPR 2017/18</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4" name="Picture 116" descr="C:\Users\Conny\Desktop\WCG\WCG - Logo\PNG\Logos blue\Provincial Government\WCG - Logo - Provincial Government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710626345"/>
              </p:ext>
            </p:extLst>
          </p:nvPr>
        </p:nvGraphicFramePr>
        <p:xfrm>
          <a:off x="0" y="0"/>
          <a:ext cx="158750" cy="158750"/>
        </p:xfrm>
        <a:graphic>
          <a:graphicData uri="http://schemas.openxmlformats.org/presentationml/2006/ole">
            <p:oleObj spid="_x0000_s2482"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pic>
        <p:nvPicPr>
          <p:cNvPr id="11" name="Picture 116" descr="C:\Users\Conny\Desktop\WCG\WCG - Logo\PNG\Logos blue\Provincial Government\WCG - Logo - Provincial Government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4821505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583952177"/>
              </p:ext>
            </p:extLst>
          </p:nvPr>
        </p:nvGraphicFramePr>
        <p:xfrm>
          <a:off x="0" y="0"/>
          <a:ext cx="158750" cy="158750"/>
        </p:xfrm>
        <a:graphic>
          <a:graphicData uri="http://schemas.openxmlformats.org/presentationml/2006/ole">
            <p:oleObj spid="_x0000_s3351"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pic>
        <p:nvPicPr>
          <p:cNvPr id="14" name="Picture 116" descr="C:\Users\Conny\Desktop\WCG\WCG - Logo\PNG\Logos blue\Provincial Government\WCG - Logo - Provincial Government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05003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 id="2147483747" r:id="rId22"/>
    <p:sldLayoutId id="2147483748" r:id="rId23"/>
    <p:sldLayoutId id="2147483749"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3864731376"/>
              </p:ext>
            </p:extLst>
          </p:nvPr>
        </p:nvGraphicFramePr>
        <p:xfrm>
          <a:off x="0" y="0"/>
          <a:ext cx="158750" cy="158750"/>
        </p:xfrm>
        <a:graphic>
          <a:graphicData uri="http://schemas.openxmlformats.org/presentationml/2006/ole">
            <p:oleObj spid="_x0000_s9489"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487564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72" r:id="rId22"/>
    <p:sldLayoutId id="2147483773" r:id="rId23"/>
    <p:sldLayoutId id="2147483774"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583038007"/>
              </p:ext>
            </p:extLst>
          </p:nvPr>
        </p:nvGraphicFramePr>
        <p:xfrm>
          <a:off x="0" y="0"/>
          <a:ext cx="158750" cy="158750"/>
        </p:xfrm>
        <a:graphic>
          <a:graphicData uri="http://schemas.openxmlformats.org/presentationml/2006/ole">
            <p:oleObj spid="_x0000_s10513"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SCOF PROVINCIAL TREASURY 3rd QPR 2017/18</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6690270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3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4.xml"/><Relationship Id="rId1" Type="http://schemas.openxmlformats.org/officeDocument/2006/relationships/tags" Target="../tags/tag243.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tags" Target="../tags/tag247.xml"/><Relationship Id="rId2" Type="http://schemas.openxmlformats.org/officeDocument/2006/relationships/tags" Target="../tags/tag246.xml"/><Relationship Id="rId1" Type="http://schemas.openxmlformats.org/officeDocument/2006/relationships/tags" Target="../tags/tag245.xml"/><Relationship Id="rId5" Type="http://schemas.openxmlformats.org/officeDocument/2006/relationships/image" Target="../media/image4.png"/><Relationship Id="rId4"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tags" Target="../tags/tag250.xml"/><Relationship Id="rId2" Type="http://schemas.openxmlformats.org/officeDocument/2006/relationships/tags" Target="../tags/tag249.xml"/><Relationship Id="rId1" Type="http://schemas.openxmlformats.org/officeDocument/2006/relationships/tags" Target="../tags/tag248.xml"/><Relationship Id="rId5" Type="http://schemas.openxmlformats.org/officeDocument/2006/relationships/image" Target="../media/image4.png"/><Relationship Id="rId4"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tags" Target="../tags/tag253.xml"/><Relationship Id="rId2" Type="http://schemas.openxmlformats.org/officeDocument/2006/relationships/tags" Target="../tags/tag252.xml"/><Relationship Id="rId1" Type="http://schemas.openxmlformats.org/officeDocument/2006/relationships/tags" Target="../tags/tag251.xml"/><Relationship Id="rId5" Type="http://schemas.openxmlformats.org/officeDocument/2006/relationships/image" Target="../media/image4.png"/><Relationship Id="rId4"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tags" Target="../tags/tag256.xml"/><Relationship Id="rId2" Type="http://schemas.openxmlformats.org/officeDocument/2006/relationships/tags" Target="../tags/tag255.xml"/><Relationship Id="rId1" Type="http://schemas.openxmlformats.org/officeDocument/2006/relationships/tags" Target="../tags/tag254.xml"/><Relationship Id="rId5" Type="http://schemas.openxmlformats.org/officeDocument/2006/relationships/image" Target="../media/image4.png"/><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58.xml"/><Relationship Id="rId1" Type="http://schemas.openxmlformats.org/officeDocument/2006/relationships/tags" Target="../tags/tag25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0.xml"/><Relationship Id="rId1" Type="http://schemas.openxmlformats.org/officeDocument/2006/relationships/tags" Target="../tags/tag25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2.xml"/><Relationship Id="rId1" Type="http://schemas.openxmlformats.org/officeDocument/2006/relationships/tags" Target="../tags/tag26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4.xml"/><Relationship Id="rId1" Type="http://schemas.openxmlformats.org/officeDocument/2006/relationships/tags" Target="../tags/tag263.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6.xml"/><Relationship Id="rId1" Type="http://schemas.openxmlformats.org/officeDocument/2006/relationships/tags" Target="../tags/tag26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238.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8.xml"/><Relationship Id="rId1" Type="http://schemas.openxmlformats.org/officeDocument/2006/relationships/tags" Target="../tags/tag26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0.xml"/><Relationship Id="rId1" Type="http://schemas.openxmlformats.org/officeDocument/2006/relationships/tags" Target="../tags/tag269.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2.xml"/><Relationship Id="rId1" Type="http://schemas.openxmlformats.org/officeDocument/2006/relationships/tags" Target="../tags/tag271.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4.xml"/><Relationship Id="rId1" Type="http://schemas.openxmlformats.org/officeDocument/2006/relationships/tags" Target="../tags/tag27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6.xml"/><Relationship Id="rId1" Type="http://schemas.openxmlformats.org/officeDocument/2006/relationships/tags" Target="../tags/tag27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8.xml"/><Relationship Id="rId1" Type="http://schemas.openxmlformats.org/officeDocument/2006/relationships/tags" Target="../tags/tag27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0.xml"/><Relationship Id="rId1" Type="http://schemas.openxmlformats.org/officeDocument/2006/relationships/tags" Target="../tags/tag27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2.xml"/><Relationship Id="rId1" Type="http://schemas.openxmlformats.org/officeDocument/2006/relationships/tags" Target="../tags/tag281.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4.xml"/><Relationship Id="rId1" Type="http://schemas.openxmlformats.org/officeDocument/2006/relationships/tags" Target="../tags/tag283.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6.xml"/><Relationship Id="rId1" Type="http://schemas.openxmlformats.org/officeDocument/2006/relationships/tags" Target="../tags/tag28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8.xml"/><Relationship Id="rId1" Type="http://schemas.openxmlformats.org/officeDocument/2006/relationships/tags" Target="../tags/tag287.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0.xml"/><Relationship Id="rId1" Type="http://schemas.openxmlformats.org/officeDocument/2006/relationships/tags" Target="../tags/tag289.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2.xml"/><Relationship Id="rId1" Type="http://schemas.openxmlformats.org/officeDocument/2006/relationships/tags" Target="../tags/tag291.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4.xml"/><Relationship Id="rId1" Type="http://schemas.openxmlformats.org/officeDocument/2006/relationships/tags" Target="../tags/tag29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6.xml"/><Relationship Id="rId1" Type="http://schemas.openxmlformats.org/officeDocument/2006/relationships/tags" Target="../tags/tag295.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8.xml"/><Relationship Id="rId1" Type="http://schemas.openxmlformats.org/officeDocument/2006/relationships/tags" Target="../tags/tag29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00.xml"/><Relationship Id="rId1" Type="http://schemas.openxmlformats.org/officeDocument/2006/relationships/tags" Target="../tags/tag299.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02.xml"/><Relationship Id="rId1" Type="http://schemas.openxmlformats.org/officeDocument/2006/relationships/tags" Target="../tags/tag30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30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10.xml"/><Relationship Id="rId1" Type="http://schemas.openxmlformats.org/officeDocument/2006/relationships/tags" Target="../tags/tag239.xml"/></Relationships>
</file>

<file path=ppt/slides/_rels/slide9.xml.rels><?xml version="1.0" encoding="UTF-8" standalone="yes"?>
<Relationships xmlns="http://schemas.openxmlformats.org/package/2006/relationships"><Relationship Id="rId3" Type="http://schemas.openxmlformats.org/officeDocument/2006/relationships/tags" Target="../tags/tag242.xml"/><Relationship Id="rId2" Type="http://schemas.openxmlformats.org/officeDocument/2006/relationships/tags" Target="../tags/tag241.xml"/><Relationship Id="rId1" Type="http://schemas.openxmlformats.org/officeDocument/2006/relationships/tags" Target="../tags/tag240.xml"/><Relationship Id="rId5" Type="http://schemas.openxmlformats.org/officeDocument/2006/relationships/image" Target="../media/image4.png"/><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ZA" dirty="0"/>
              <a:t>Cape Town </a:t>
            </a:r>
            <a:endParaRPr lang="en-GB" dirty="0"/>
          </a:p>
        </p:txBody>
      </p:sp>
      <p:sp>
        <p:nvSpPr>
          <p:cNvPr id="8" name="Text Placeholder 7"/>
          <p:cNvSpPr>
            <a:spLocks noGrp="1"/>
          </p:cNvSpPr>
          <p:nvPr>
            <p:ph type="body" sz="quarter" idx="11"/>
          </p:nvPr>
        </p:nvSpPr>
        <p:spPr>
          <a:xfrm>
            <a:off x="5405336" y="5398044"/>
            <a:ext cx="1944216" cy="365125"/>
          </a:xfrm>
        </p:spPr>
        <p:txBody>
          <a:bodyPr>
            <a:normAutofit/>
          </a:bodyPr>
          <a:lstStyle/>
          <a:p>
            <a:r>
              <a:rPr lang="en-GB" sz="1400" dirty="0"/>
              <a:t>R Julie</a:t>
            </a:r>
          </a:p>
        </p:txBody>
      </p:sp>
      <p:sp>
        <p:nvSpPr>
          <p:cNvPr id="11" name="Title 10"/>
          <p:cNvSpPr>
            <a:spLocks noGrp="1"/>
          </p:cNvSpPr>
          <p:nvPr>
            <p:ph type="ctrTitle"/>
          </p:nvPr>
        </p:nvSpPr>
        <p:spPr>
          <a:xfrm>
            <a:off x="467544" y="3252740"/>
            <a:ext cx="8208912" cy="474713"/>
          </a:xfrm>
        </p:spPr>
        <p:txBody>
          <a:bodyPr>
            <a:normAutofit fontScale="90000"/>
          </a:bodyPr>
          <a:lstStyle/>
          <a:p>
            <a:r>
              <a:rPr lang="en-ZA" sz="2800" dirty="0">
                <a:latin typeface="Century Gothic"/>
                <a:cs typeface="Century Gothic"/>
              </a:rPr>
              <a:t/>
            </a:r>
            <a:br>
              <a:rPr lang="en-ZA" sz="2800" dirty="0">
                <a:latin typeface="Century Gothic"/>
                <a:cs typeface="Century Gothic"/>
              </a:rPr>
            </a:br>
            <a:r>
              <a:rPr lang="en-ZA" sz="2800" dirty="0">
                <a:latin typeface="Century Gothic"/>
                <a:cs typeface="Century Gothic"/>
              </a:rPr>
              <a:t/>
            </a:r>
            <a:br>
              <a:rPr lang="en-ZA" sz="2800" dirty="0">
                <a:latin typeface="Century Gothic"/>
                <a:cs typeface="Century Gothic"/>
              </a:rPr>
            </a:br>
            <a:r>
              <a:rPr lang="en-ZA" sz="2800" dirty="0">
                <a:latin typeface="Century Gothic"/>
                <a:cs typeface="Century Gothic"/>
              </a:rPr>
              <a:t/>
            </a:r>
            <a:br>
              <a:rPr lang="en-ZA" sz="2800" dirty="0">
                <a:latin typeface="Century Gothic"/>
                <a:cs typeface="Century Gothic"/>
              </a:rPr>
            </a:br>
            <a:r>
              <a:rPr lang="en-ZA" sz="2800" dirty="0">
                <a:latin typeface="Century Gothic"/>
                <a:cs typeface="Century Gothic"/>
              </a:rPr>
              <a:t/>
            </a:r>
            <a:br>
              <a:rPr lang="en-ZA" sz="2800" dirty="0">
                <a:latin typeface="Century Gothic"/>
                <a:cs typeface="Century Gothic"/>
              </a:rPr>
            </a:br>
            <a:r>
              <a:rPr lang="en-ZA" sz="2800" dirty="0">
                <a:latin typeface="Century Gothic"/>
                <a:cs typeface="Century Gothic"/>
              </a:rPr>
              <a:t>1</a:t>
            </a:r>
            <a:r>
              <a:rPr lang="en-ZA" sz="2800" baseline="30000" dirty="0">
                <a:latin typeface="Century Gothic"/>
                <a:cs typeface="Century Gothic"/>
              </a:rPr>
              <a:t>st</a:t>
            </a:r>
            <a:r>
              <a:rPr lang="en-ZA" sz="2800" dirty="0">
                <a:latin typeface="Century Gothic"/>
                <a:cs typeface="Century Gothic"/>
              </a:rPr>
              <a:t> Quarter performance report</a:t>
            </a:r>
            <a:endParaRPr lang="en-GB" dirty="0"/>
          </a:p>
        </p:txBody>
      </p:sp>
      <p:sp>
        <p:nvSpPr>
          <p:cNvPr id="2" name="Subtitle 1"/>
          <p:cNvSpPr>
            <a:spLocks noGrp="1"/>
          </p:cNvSpPr>
          <p:nvPr>
            <p:ph type="subTitle" idx="1"/>
          </p:nvPr>
        </p:nvSpPr>
        <p:spPr>
          <a:xfrm>
            <a:off x="467544" y="4114800"/>
            <a:ext cx="8208912" cy="508552"/>
          </a:xfrm>
        </p:spPr>
        <p:txBody>
          <a:bodyPr>
            <a:normAutofit/>
          </a:bodyPr>
          <a:lstStyle/>
          <a:p>
            <a:r>
              <a:rPr lang="en-GB" dirty="0"/>
              <a:t> Provincial Treasury</a:t>
            </a:r>
          </a:p>
        </p:txBody>
      </p:sp>
    </p:spTree>
    <p:custDataLst>
      <p:tags r:id="rId1"/>
    </p:custDataLst>
    <p:extLst>
      <p:ext uri="{BB962C8B-B14F-4D97-AF65-F5344CB8AC3E}">
        <p14:creationId xmlns:p14="http://schemas.microsoft.com/office/powerpoint/2010/main" xmlns="" val="41384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10</a:t>
            </a:fld>
            <a:endParaRPr lang="en-ZA" dirty="0"/>
          </a:p>
        </p:txBody>
      </p:sp>
      <p:sp>
        <p:nvSpPr>
          <p:cNvPr id="6" name="AutoShape 36"/>
          <p:cNvSpPr>
            <a:spLocks noChangeArrowheads="1"/>
          </p:cNvSpPr>
          <p:nvPr>
            <p:custDataLst>
              <p:tags r:id="rId1"/>
            </p:custDataLst>
          </p:nvPr>
        </p:nvSpPr>
        <p:spPr bwMode="auto">
          <a:xfrm>
            <a:off x="251520" y="257181"/>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
        <p:nvSpPr>
          <p:cNvPr id="13" name="Rectangle 6"/>
          <p:cNvSpPr>
            <a:spLocks noChangeArrowheads="1"/>
          </p:cNvSpPr>
          <p:nvPr/>
        </p:nvSpPr>
        <p:spPr bwMode="auto">
          <a:xfrm>
            <a:off x="1403648" y="6165304"/>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bmk="_Toc325015721">
                <a:ln>
                  <a:noFill/>
                </a:ln>
                <a:solidFill>
                  <a:schemeClr val="tx1"/>
                </a:solidFill>
                <a:effectLst/>
                <a:latin typeface="Century Gothic" pitchFamily="34" charset="0"/>
                <a:ea typeface="Times New Roman" pitchFamily="18" charset="0"/>
                <a:cs typeface="Times New Roman" pitchFamily="18" charset="0"/>
              </a:rPr>
              <a:t>Key: Between 0 – 49 % delivery = Red; 50% – 79% delivery = Yellow; 80-100 % delivery = Green</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a:extLst>
              <a:ext uri="{FF2B5EF4-FFF2-40B4-BE49-F238E27FC236}">
                <a16:creationId xmlns:a16="http://schemas.microsoft.com/office/drawing/2014/main" xmlns="" id="{6F701FF5-CACA-4BE2-8861-5F8FD4EA594B}"/>
              </a:ext>
            </a:extLst>
          </p:cNvPr>
          <p:cNvPicPr>
            <a:picLocks noChangeAspect="1"/>
          </p:cNvPicPr>
          <p:nvPr/>
        </p:nvPicPr>
        <p:blipFill>
          <a:blip r:embed="rId4" cstate="print"/>
          <a:stretch>
            <a:fillRect/>
          </a:stretch>
        </p:blipFill>
        <p:spPr>
          <a:xfrm>
            <a:off x="836837" y="1054435"/>
            <a:ext cx="7344816" cy="4964013"/>
          </a:xfrm>
          <a:prstGeom prst="rect">
            <a:avLst/>
          </a:prstGeom>
        </p:spPr>
      </p:pic>
    </p:spTree>
    <p:extLst>
      <p:ext uri="{BB962C8B-B14F-4D97-AF65-F5344CB8AC3E}">
        <p14:creationId xmlns:p14="http://schemas.microsoft.com/office/powerpoint/2010/main" xmlns="" val="357686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8406839F-D7A4-4E5D-B93D-768AD4D1DB36}" type="slidenum">
              <a:rPr lang="en-ZA" smtClean="0"/>
              <a:pPr/>
              <a:t>11</a:t>
            </a:fld>
            <a:endParaRPr lang="en-ZA" dirty="0"/>
          </a:p>
        </p:txBody>
      </p:sp>
      <p:sp>
        <p:nvSpPr>
          <p:cNvPr id="25" name="AutoShape 36"/>
          <p:cNvSpPr>
            <a:spLocks noGrp="1" noChangeArrowheads="1"/>
          </p:cNvSpPr>
          <p:nvPr>
            <p:ph type="title"/>
            <p:custDataLst>
              <p:tags r:id="rId2"/>
            </p:custDataLst>
          </p:nvPr>
        </p:nvSpPr>
        <p:spPr bwMode="auto">
          <a:xfrm>
            <a:off x="295275" y="188640"/>
            <a:ext cx="8597205" cy="551592"/>
          </a:xfrm>
          <a:prstGeom prst="homePlate">
            <a:avLst>
              <a:gd name="adj" fmla="val 27834"/>
            </a:avLst>
          </a:prstGeom>
          <a:solidFill>
            <a:schemeClr val="tx2"/>
          </a:solidFill>
          <a:ln w="12700">
            <a:noFill/>
            <a:miter lim="800000"/>
            <a:headEnd type="none" w="sm" len="sm"/>
            <a:tailEnd type="none" w="sm" len="sm"/>
          </a:ln>
        </p:spPr>
        <p:txBody>
          <a:bodyPr wrap="none" anchor="ctr">
            <a:normAutofit fontScale="90000"/>
          </a:bodyPr>
          <a:lstStyle/>
          <a:p>
            <a:pPr>
              <a:spcBef>
                <a:spcPts val="1800"/>
              </a:spcBef>
              <a:spcAft>
                <a:spcPct val="0"/>
              </a:spcAft>
            </a:pPr>
            <a:r>
              <a:rPr lang="en-ZA" sz="2600" dirty="0">
                <a:solidFill>
                  <a:schemeClr val="bg1"/>
                </a:solidFill>
              </a:rPr>
              <a:t/>
            </a:r>
            <a:br>
              <a:rPr lang="en-ZA" sz="2600" dirty="0">
                <a:solidFill>
                  <a:schemeClr val="bg1"/>
                </a:solidFill>
              </a:rPr>
            </a:br>
            <a:r>
              <a:rPr lang="en-ZA" sz="2600" dirty="0">
                <a:solidFill>
                  <a:schemeClr val="bg1"/>
                </a:solidFill>
              </a:rPr>
              <a:t>PROGRAMME 1 PERFORMANCE  -  </a:t>
            </a:r>
            <a:r>
              <a:rPr lang="en-GB" sz="2000" dirty="0">
                <a:solidFill>
                  <a:schemeClr val="bg1"/>
                </a:solidFill>
              </a:rPr>
              <a:t>ADMINISTRATION</a:t>
            </a:r>
            <a:r>
              <a:rPr lang="en-GB" sz="3600" dirty="0">
                <a:solidFill>
                  <a:schemeClr val="bg1"/>
                </a:solidFill>
                <a:effectLst>
                  <a:glow rad="63500">
                    <a:schemeClr val="accent4">
                      <a:satMod val="175000"/>
                      <a:alpha val="40000"/>
                    </a:schemeClr>
                  </a:glow>
                </a:effectLst>
              </a:rPr>
              <a:t/>
            </a:r>
            <a:br>
              <a:rPr lang="en-GB" sz="3600" dirty="0">
                <a:solidFill>
                  <a:schemeClr val="bg1"/>
                </a:solidFill>
                <a:effectLst>
                  <a:glow rad="63500">
                    <a:schemeClr val="accent4">
                      <a:satMod val="175000"/>
                      <a:alpha val="40000"/>
                    </a:schemeClr>
                  </a:glow>
                </a:effectLst>
              </a:rPr>
            </a:br>
            <a:endParaRPr lang="en-GB" sz="2600" b="1" dirty="0">
              <a:solidFill>
                <a:schemeClr val="bg1"/>
              </a:solidFill>
            </a:endParaRPr>
          </a:p>
        </p:txBody>
      </p:sp>
      <p:sp>
        <p:nvSpPr>
          <p:cNvPr id="14" name="Text Placeholder 5"/>
          <p:cNvSpPr txBox="1">
            <a:spLocks/>
          </p:cNvSpPr>
          <p:nvPr/>
        </p:nvSpPr>
        <p:spPr>
          <a:xfrm>
            <a:off x="1279418" y="2636912"/>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Administration achieved 6 of the 7    1</a:t>
            </a:r>
            <a:r>
              <a:rPr lang="en-US" sz="1400" b="1" baseline="30000" dirty="0">
                <a:solidFill>
                  <a:prstClr val="black"/>
                </a:solidFill>
                <a:latin typeface="Century Gothic" pitchFamily="34" charset="0"/>
              </a:rPr>
              <a:t>st</a:t>
            </a:r>
            <a:r>
              <a:rPr lang="en-US" sz="1400" b="1" dirty="0">
                <a:solidFill>
                  <a:prstClr val="black"/>
                </a:solidFill>
                <a:latin typeface="Century Gothic" pitchFamily="34" charset="0"/>
              </a:rPr>
              <a:t>  quarter planned targets</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1" name="Text Placeholder 5"/>
          <p:cNvSpPr txBox="1">
            <a:spLocks/>
          </p:cNvSpPr>
          <p:nvPr/>
        </p:nvSpPr>
        <p:spPr>
          <a:xfrm>
            <a:off x="1211513" y="3933056"/>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None</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3" name="Text Placeholder 5"/>
          <p:cNvSpPr txBox="1">
            <a:spLocks/>
          </p:cNvSpPr>
          <p:nvPr/>
        </p:nvSpPr>
        <p:spPr>
          <a:xfrm>
            <a:off x="878504" y="5085184"/>
            <a:ext cx="6069760" cy="1224136"/>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endParaRPr lang="en-US" sz="1200" dirty="0">
              <a:solidFill>
                <a:srgbClr val="FF0000"/>
              </a:solidFill>
              <a:latin typeface="Century Gothic" pitchFamily="34" charset="0"/>
            </a:endParaRPr>
          </a:p>
        </p:txBody>
      </p:sp>
      <p:sp>
        <p:nvSpPr>
          <p:cNvPr id="24" name="Text Placeholder 5"/>
          <p:cNvSpPr txBox="1">
            <a:spLocks/>
          </p:cNvSpPr>
          <p:nvPr/>
        </p:nvSpPr>
        <p:spPr>
          <a:xfrm>
            <a:off x="479539" y="5754286"/>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6" name="Rounded Rectangle 15"/>
          <p:cNvSpPr/>
          <p:nvPr/>
        </p:nvSpPr>
        <p:spPr>
          <a:xfrm>
            <a:off x="467544" y="1196752"/>
            <a:ext cx="8280920" cy="1069535"/>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17" name="Text Placeholder 5"/>
          <p:cNvSpPr txBox="1">
            <a:spLocks/>
          </p:cNvSpPr>
          <p:nvPr/>
        </p:nvSpPr>
        <p:spPr>
          <a:xfrm>
            <a:off x="878504" y="1273468"/>
            <a:ext cx="2260701"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8" name="Text Placeholder 5"/>
          <p:cNvSpPr txBox="1">
            <a:spLocks/>
          </p:cNvSpPr>
          <p:nvPr/>
        </p:nvSpPr>
        <p:spPr>
          <a:xfrm>
            <a:off x="1220738" y="1703572"/>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Administration achieved six (6) of the seven (7) 1</a:t>
            </a:r>
            <a:r>
              <a:rPr lang="en-US" sz="1400" b="1" baseline="30000" dirty="0">
                <a:solidFill>
                  <a:prstClr val="black"/>
                </a:solidFill>
                <a:latin typeface="Century Gothic" pitchFamily="34" charset="0"/>
              </a:rPr>
              <a:t>st</a:t>
            </a:r>
            <a:r>
              <a:rPr lang="en-US" sz="1400" b="1" dirty="0">
                <a:solidFill>
                  <a:prstClr val="black"/>
                </a:solidFill>
                <a:latin typeface="Century Gothic" pitchFamily="34" charset="0"/>
              </a:rPr>
              <a:t> quarter planned targets</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6" name="Rounded Rectangle 25"/>
          <p:cNvSpPr/>
          <p:nvPr/>
        </p:nvSpPr>
        <p:spPr>
          <a:xfrm>
            <a:off x="460795" y="2431333"/>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27" name="Text Placeholder 5"/>
          <p:cNvSpPr txBox="1">
            <a:spLocks/>
          </p:cNvSpPr>
          <p:nvPr/>
        </p:nvSpPr>
        <p:spPr>
          <a:xfrm>
            <a:off x="878504" y="2518634"/>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PARTIAL 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8" name="Text Placeholder 5"/>
          <p:cNvSpPr txBox="1">
            <a:spLocks/>
          </p:cNvSpPr>
          <p:nvPr/>
        </p:nvSpPr>
        <p:spPr>
          <a:xfrm>
            <a:off x="1211513" y="3007397"/>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None</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9" name="Rounded Rectangle 28"/>
          <p:cNvSpPr/>
          <p:nvPr/>
        </p:nvSpPr>
        <p:spPr>
          <a:xfrm>
            <a:off x="479539" y="3722699"/>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30" name="Text Placeholder 5"/>
          <p:cNvSpPr txBox="1">
            <a:spLocks/>
          </p:cNvSpPr>
          <p:nvPr/>
        </p:nvSpPr>
        <p:spPr>
          <a:xfrm>
            <a:off x="878504" y="3799485"/>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NON 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31" name="Text Placeholder 5"/>
          <p:cNvSpPr txBox="1">
            <a:spLocks/>
          </p:cNvSpPr>
          <p:nvPr/>
        </p:nvSpPr>
        <p:spPr>
          <a:xfrm>
            <a:off x="1211513" y="4288248"/>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One (1) (Details on slide 16)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9" name="Footer Placeholder 4"/>
          <p:cNvSpPr>
            <a:spLocks noGrp="1"/>
          </p:cNvSpPr>
          <p:nvPr>
            <p:ph type="ftr" sz="quarter" idx="3"/>
            <p:custDataLst>
              <p:tags r:id="rId3"/>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
        <p:nvSpPr>
          <p:cNvPr id="20" name="Rounded Rectangle 19"/>
          <p:cNvSpPr/>
          <p:nvPr/>
        </p:nvSpPr>
        <p:spPr>
          <a:xfrm>
            <a:off x="518568" y="5015564"/>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2" indent="0" fontAlgn="auto">
              <a:spcBef>
                <a:spcPts val="300"/>
              </a:spcBef>
              <a:spcAft>
                <a:spcPts val="0"/>
              </a:spcAft>
              <a:buClr>
                <a:srgbClr val="002060"/>
              </a:buClr>
              <a:buNone/>
            </a:pPr>
            <a:r>
              <a:rPr lang="en-US" b="1" dirty="0">
                <a:solidFill>
                  <a:prstClr val="black"/>
                </a:solidFill>
                <a:latin typeface="Century Gothic" pitchFamily="34" charset="0"/>
              </a:rPr>
              <a:t>BUDGET EXPENDITURE</a:t>
            </a:r>
            <a:endParaRPr lang="en-US" sz="1200" dirty="0">
              <a:solidFill>
                <a:prstClr val="black"/>
              </a:solidFill>
              <a:latin typeface="Century Gothic" pitchFamily="34" charset="0"/>
            </a:endParaRPr>
          </a:p>
          <a:p>
            <a:pPr marL="817200" lvl="3" indent="-180000">
              <a:spcBef>
                <a:spcPts val="300"/>
              </a:spcBef>
              <a:buClr>
                <a:srgbClr val="002060"/>
              </a:buClr>
              <a:buBlip>
                <a:blip r:embed="rId5"/>
              </a:buBlip>
            </a:pPr>
            <a:r>
              <a:rPr lang="en-US" sz="1400" b="1" dirty="0">
                <a:solidFill>
                  <a:srgbClr val="FF0000"/>
                </a:solidFill>
                <a:latin typeface="Century Gothic" pitchFamily="34" charset="0"/>
              </a:rPr>
              <a:t> </a:t>
            </a:r>
            <a:r>
              <a:rPr lang="en-US" sz="1400" b="1" dirty="0">
                <a:solidFill>
                  <a:schemeClr val="tx1"/>
                </a:solidFill>
                <a:latin typeface="Century Gothic" pitchFamily="34" charset="0"/>
              </a:rPr>
              <a:t>20% of the budget was spent for the period 01 April – June 2018</a:t>
            </a:r>
          </a:p>
        </p:txBody>
      </p:sp>
    </p:spTree>
    <p:custDataLst>
      <p:tags r:id="rId1"/>
    </p:custDataLst>
    <p:extLst>
      <p:ext uri="{BB962C8B-B14F-4D97-AF65-F5344CB8AC3E}">
        <p14:creationId xmlns:p14="http://schemas.microsoft.com/office/powerpoint/2010/main" xmlns="" val="192890198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nodePh="1">
                                  <p:stCondLst>
                                    <p:cond delay="0"/>
                                  </p:stCondLst>
                                  <p:endCondLst>
                                    <p:cond evt="begin" delay="0">
                                      <p:tn val="5"/>
                                    </p:cond>
                                  </p:endCondLst>
                                  <p:childTnLst>
                                    <p:anim calcmode="discrete" valueType="str">
                                      <p:cBhvr override="childStyle">
                                        <p:cTn id="6" dur="2000" fill="hold"/>
                                        <p:tgtEl>
                                          <p:spTgt spid="23"/>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10" presetClass="emph" presetSubtype="0" fill="hold" grpId="0" nodeType="withEffect">
                                  <p:stCondLst>
                                    <p:cond delay="0"/>
                                  </p:stCondLst>
                                  <p:childTnLst>
                                    <p:anim calcmode="discrete" valueType="str">
                                      <p:cBhvr override="childStyle">
                                        <p:cTn id="8" dur="2000" fill="hold"/>
                                        <p:tgtEl>
                                          <p:spTgt spid="1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9" presetID="10" presetClass="emph" presetSubtype="0" fill="hold" grpId="0" nodeType="withEffect">
                                  <p:stCondLst>
                                    <p:cond delay="0"/>
                                  </p:stCondLst>
                                  <p:childTnLst>
                                    <p:anim calcmode="discrete" valueType="str">
                                      <p:cBhvr override="childStyle">
                                        <p:cTn id="10" dur="2000" fill="hold"/>
                                        <p:tgtEl>
                                          <p:spTgt spid="2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1" presetID="10" presetClass="emph" presetSubtype="0" fill="hold" grpId="0" nodeType="withEffect">
                                  <p:stCondLst>
                                    <p:cond delay="0"/>
                                  </p:stCondLst>
                                  <p:childTnLst>
                                    <p:anim calcmode="discrete" valueType="str">
                                      <p:cBhvr override="childStyle">
                                        <p:cTn id="12" dur="2000" fill="hold"/>
                                        <p:tgtEl>
                                          <p:spTgt spid="3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7" grpId="0"/>
      <p:bldP spid="27"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8406839F-D7A4-4E5D-B93D-768AD4D1DB36}" type="slidenum">
              <a:rPr lang="en-ZA" smtClean="0"/>
              <a:pPr/>
              <a:t>12</a:t>
            </a:fld>
            <a:endParaRPr lang="en-ZA" dirty="0"/>
          </a:p>
        </p:txBody>
      </p:sp>
      <p:sp>
        <p:nvSpPr>
          <p:cNvPr id="25" name="AutoShape 36"/>
          <p:cNvSpPr>
            <a:spLocks noGrp="1" noChangeArrowheads="1"/>
          </p:cNvSpPr>
          <p:nvPr>
            <p:ph type="title"/>
            <p:custDataLst>
              <p:tags r:id="rId2"/>
            </p:custDataLst>
          </p:nvPr>
        </p:nvSpPr>
        <p:spPr bwMode="auto">
          <a:xfrm>
            <a:off x="295275" y="188640"/>
            <a:ext cx="8764602" cy="551592"/>
          </a:xfrm>
          <a:prstGeom prst="homePlate">
            <a:avLst>
              <a:gd name="adj" fmla="val 27834"/>
            </a:avLst>
          </a:prstGeom>
          <a:solidFill>
            <a:schemeClr val="tx2"/>
          </a:solidFill>
          <a:ln w="12700">
            <a:noFill/>
            <a:miter lim="800000"/>
            <a:headEnd type="none" w="sm" len="sm"/>
            <a:tailEnd type="none" w="sm" len="sm"/>
          </a:ln>
        </p:spPr>
        <p:txBody>
          <a:bodyPr wrap="none" anchor="ctr">
            <a:normAutofit fontScale="90000"/>
          </a:bodyPr>
          <a:lstStyle/>
          <a:p>
            <a:pPr>
              <a:spcBef>
                <a:spcPts val="1800"/>
              </a:spcBef>
              <a:spcAft>
                <a:spcPct val="0"/>
              </a:spcAft>
            </a:pPr>
            <a:r>
              <a:rPr lang="en-ZA" sz="2600" dirty="0">
                <a:solidFill>
                  <a:schemeClr val="bg1"/>
                </a:solidFill>
              </a:rPr>
              <a:t/>
            </a:r>
            <a:br>
              <a:rPr lang="en-ZA" sz="2600" dirty="0">
                <a:solidFill>
                  <a:schemeClr val="bg1"/>
                </a:solidFill>
              </a:rPr>
            </a:br>
            <a:r>
              <a:rPr lang="en-ZA" sz="2600" dirty="0">
                <a:solidFill>
                  <a:schemeClr val="bg1"/>
                </a:solidFill>
              </a:rPr>
              <a:t>PROGRAMME 2 PERFORMANCE - </a:t>
            </a:r>
            <a:r>
              <a:rPr lang="en-GB" sz="2000" dirty="0">
                <a:solidFill>
                  <a:schemeClr val="bg1"/>
                </a:solidFill>
              </a:rPr>
              <a:t>SUSTAINABLE RESOURCE MANAGENT</a:t>
            </a:r>
            <a:r>
              <a:rPr lang="en-GB" sz="3600" dirty="0">
                <a:solidFill>
                  <a:schemeClr val="bg1"/>
                </a:solidFill>
                <a:effectLst>
                  <a:glow rad="63500">
                    <a:schemeClr val="accent4">
                      <a:satMod val="175000"/>
                      <a:alpha val="40000"/>
                    </a:schemeClr>
                  </a:glow>
                </a:effectLst>
              </a:rPr>
              <a:t/>
            </a:r>
            <a:br>
              <a:rPr lang="en-GB" sz="3600" dirty="0">
                <a:solidFill>
                  <a:schemeClr val="bg1"/>
                </a:solidFill>
                <a:effectLst>
                  <a:glow rad="63500">
                    <a:schemeClr val="accent4">
                      <a:satMod val="175000"/>
                      <a:alpha val="40000"/>
                    </a:schemeClr>
                  </a:glow>
                </a:effectLst>
              </a:rPr>
            </a:br>
            <a:endParaRPr lang="en-GB" sz="2600" b="1" dirty="0">
              <a:solidFill>
                <a:schemeClr val="bg1"/>
              </a:solidFill>
            </a:endParaRPr>
          </a:p>
        </p:txBody>
      </p:sp>
      <p:sp>
        <p:nvSpPr>
          <p:cNvPr id="14" name="Text Placeholder 5"/>
          <p:cNvSpPr txBox="1">
            <a:spLocks/>
          </p:cNvSpPr>
          <p:nvPr/>
        </p:nvSpPr>
        <p:spPr>
          <a:xfrm>
            <a:off x="1279418" y="2636912"/>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Administration achieved 6 of the 7    1</a:t>
            </a:r>
            <a:r>
              <a:rPr lang="en-US" sz="1400" b="1" baseline="30000" dirty="0">
                <a:solidFill>
                  <a:prstClr val="black"/>
                </a:solidFill>
                <a:latin typeface="Century Gothic" pitchFamily="34" charset="0"/>
              </a:rPr>
              <a:t>st</a:t>
            </a:r>
            <a:r>
              <a:rPr lang="en-US" sz="1400" b="1" dirty="0">
                <a:solidFill>
                  <a:prstClr val="black"/>
                </a:solidFill>
                <a:latin typeface="Century Gothic" pitchFamily="34" charset="0"/>
              </a:rPr>
              <a:t>  quarter planned targets</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1" name="Text Placeholder 5"/>
          <p:cNvSpPr txBox="1">
            <a:spLocks/>
          </p:cNvSpPr>
          <p:nvPr/>
        </p:nvSpPr>
        <p:spPr>
          <a:xfrm>
            <a:off x="1211513" y="3933056"/>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None</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3" name="Text Placeholder 5"/>
          <p:cNvSpPr txBox="1">
            <a:spLocks/>
          </p:cNvSpPr>
          <p:nvPr/>
        </p:nvSpPr>
        <p:spPr>
          <a:xfrm>
            <a:off x="878504" y="5085184"/>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endParaRPr lang="en-US" sz="1200" dirty="0">
              <a:solidFill>
                <a:prstClr val="black"/>
              </a:solidFill>
              <a:latin typeface="Century Gothic" pitchFamily="34" charset="0"/>
            </a:endParaRPr>
          </a:p>
        </p:txBody>
      </p:sp>
      <p:sp>
        <p:nvSpPr>
          <p:cNvPr id="24" name="Text Placeholder 5"/>
          <p:cNvSpPr txBox="1">
            <a:spLocks/>
          </p:cNvSpPr>
          <p:nvPr/>
        </p:nvSpPr>
        <p:spPr>
          <a:xfrm>
            <a:off x="683568" y="5472064"/>
            <a:ext cx="7848872"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6" name="Rounded Rectangle 15"/>
          <p:cNvSpPr/>
          <p:nvPr/>
        </p:nvSpPr>
        <p:spPr>
          <a:xfrm>
            <a:off x="467544" y="1196752"/>
            <a:ext cx="8280920" cy="1069535"/>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17" name="Text Placeholder 5"/>
          <p:cNvSpPr txBox="1">
            <a:spLocks/>
          </p:cNvSpPr>
          <p:nvPr/>
        </p:nvSpPr>
        <p:spPr>
          <a:xfrm>
            <a:off x="878504" y="1273468"/>
            <a:ext cx="2260701"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8" name="Text Placeholder 5"/>
          <p:cNvSpPr txBox="1">
            <a:spLocks/>
          </p:cNvSpPr>
          <p:nvPr/>
        </p:nvSpPr>
        <p:spPr>
          <a:xfrm>
            <a:off x="1279418" y="1711253"/>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Sustainable Resource Management achieved eleven (11)  of the fourteen (14) </a:t>
            </a:r>
          </a:p>
          <a:p>
            <a:pPr marL="180000" lvl="2" indent="0" fontAlgn="auto">
              <a:spcBef>
                <a:spcPts val="300"/>
              </a:spcBef>
              <a:spcAft>
                <a:spcPts val="0"/>
              </a:spcAft>
              <a:buClr>
                <a:srgbClr val="002060"/>
              </a:buClr>
              <a:buNone/>
            </a:pPr>
            <a:r>
              <a:rPr lang="en-US" sz="1400" b="1" dirty="0">
                <a:solidFill>
                  <a:prstClr val="black"/>
                </a:solidFill>
                <a:latin typeface="Century Gothic" pitchFamily="34" charset="0"/>
              </a:rPr>
              <a:t>1</a:t>
            </a:r>
            <a:r>
              <a:rPr lang="en-US" sz="1400" b="1" baseline="30000" dirty="0">
                <a:solidFill>
                  <a:prstClr val="black"/>
                </a:solidFill>
                <a:latin typeface="Century Gothic" pitchFamily="34" charset="0"/>
              </a:rPr>
              <a:t>st</a:t>
            </a:r>
            <a:r>
              <a:rPr lang="en-US" sz="1400" b="1" dirty="0">
                <a:solidFill>
                  <a:prstClr val="black"/>
                </a:solidFill>
                <a:latin typeface="Century Gothic" pitchFamily="34" charset="0"/>
              </a:rPr>
              <a:t> quarter planned targets</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6" name="Rounded Rectangle 25"/>
          <p:cNvSpPr/>
          <p:nvPr/>
        </p:nvSpPr>
        <p:spPr>
          <a:xfrm>
            <a:off x="460795" y="2431333"/>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27" name="Text Placeholder 5"/>
          <p:cNvSpPr txBox="1">
            <a:spLocks/>
          </p:cNvSpPr>
          <p:nvPr/>
        </p:nvSpPr>
        <p:spPr>
          <a:xfrm>
            <a:off x="878504" y="2518634"/>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PARTIAL 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8" name="Text Placeholder 5"/>
          <p:cNvSpPr txBox="1">
            <a:spLocks/>
          </p:cNvSpPr>
          <p:nvPr/>
        </p:nvSpPr>
        <p:spPr>
          <a:xfrm>
            <a:off x="1211513" y="3007397"/>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Two (2) (Details on slide 23 – 24)</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9" name="Rounded Rectangle 28"/>
          <p:cNvSpPr/>
          <p:nvPr/>
        </p:nvSpPr>
        <p:spPr>
          <a:xfrm>
            <a:off x="479539" y="3722699"/>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30" name="Text Placeholder 5"/>
          <p:cNvSpPr txBox="1">
            <a:spLocks/>
          </p:cNvSpPr>
          <p:nvPr/>
        </p:nvSpPr>
        <p:spPr>
          <a:xfrm>
            <a:off x="878504" y="3799485"/>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NON 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31" name="Text Placeholder 5"/>
          <p:cNvSpPr txBox="1">
            <a:spLocks/>
          </p:cNvSpPr>
          <p:nvPr/>
        </p:nvSpPr>
        <p:spPr>
          <a:xfrm>
            <a:off x="1211513" y="4288248"/>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One (1) (Details on slide 25)</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9" name="Footer Placeholder 4"/>
          <p:cNvSpPr>
            <a:spLocks noGrp="1"/>
          </p:cNvSpPr>
          <p:nvPr>
            <p:ph type="ftr" sz="quarter" idx="3"/>
            <p:custDataLst>
              <p:tags r:id="rId3"/>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
        <p:nvSpPr>
          <p:cNvPr id="20" name="Rounded Rectangle 19"/>
          <p:cNvSpPr/>
          <p:nvPr/>
        </p:nvSpPr>
        <p:spPr>
          <a:xfrm>
            <a:off x="518568" y="5015564"/>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2" indent="0" fontAlgn="auto">
              <a:spcBef>
                <a:spcPts val="300"/>
              </a:spcBef>
              <a:spcAft>
                <a:spcPts val="0"/>
              </a:spcAft>
              <a:buClr>
                <a:srgbClr val="002060"/>
              </a:buClr>
              <a:buNone/>
            </a:pPr>
            <a:r>
              <a:rPr lang="en-US" b="1" dirty="0">
                <a:solidFill>
                  <a:prstClr val="black"/>
                </a:solidFill>
                <a:latin typeface="Century Gothic" pitchFamily="34" charset="0"/>
              </a:rPr>
              <a:t>BUDGET EXPENDITURE</a:t>
            </a:r>
            <a:endParaRPr lang="en-US" sz="1200" dirty="0">
              <a:solidFill>
                <a:prstClr val="black"/>
              </a:solidFill>
              <a:latin typeface="Century Gothic" pitchFamily="34" charset="0"/>
            </a:endParaRPr>
          </a:p>
          <a:p>
            <a:pPr marL="817200" lvl="3" indent="-180000">
              <a:spcBef>
                <a:spcPts val="300"/>
              </a:spcBef>
              <a:buClr>
                <a:srgbClr val="002060"/>
              </a:buClr>
              <a:buBlip>
                <a:blip r:embed="rId5"/>
              </a:buBlip>
            </a:pPr>
            <a:r>
              <a:rPr lang="en-US" sz="1400" b="1" dirty="0">
                <a:solidFill>
                  <a:schemeClr val="tx1"/>
                </a:solidFill>
                <a:latin typeface="Century Gothic" pitchFamily="34" charset="0"/>
              </a:rPr>
              <a:t>     11% of the budget was spent for the period 01 April – June 2018</a:t>
            </a:r>
          </a:p>
        </p:txBody>
      </p:sp>
    </p:spTree>
    <p:custDataLst>
      <p:tags r:id="rId1"/>
    </p:custDataLst>
    <p:extLst>
      <p:ext uri="{BB962C8B-B14F-4D97-AF65-F5344CB8AC3E}">
        <p14:creationId xmlns:p14="http://schemas.microsoft.com/office/powerpoint/2010/main" xmlns="" val="251569032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nodePh="1">
                                  <p:stCondLst>
                                    <p:cond delay="0"/>
                                  </p:stCondLst>
                                  <p:endCondLst>
                                    <p:cond evt="begin" delay="0">
                                      <p:tn val="5"/>
                                    </p:cond>
                                  </p:endCondLst>
                                  <p:childTnLst>
                                    <p:anim calcmode="discrete" valueType="str">
                                      <p:cBhvr override="childStyle">
                                        <p:cTn id="6" dur="2000" fill="hold"/>
                                        <p:tgtEl>
                                          <p:spTgt spid="23"/>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10" presetClass="emph" presetSubtype="0" fill="hold" grpId="0" nodeType="withEffect">
                                  <p:stCondLst>
                                    <p:cond delay="0"/>
                                  </p:stCondLst>
                                  <p:childTnLst>
                                    <p:anim calcmode="discrete" valueType="str">
                                      <p:cBhvr override="childStyle">
                                        <p:cTn id="8" dur="2000" fill="hold"/>
                                        <p:tgtEl>
                                          <p:spTgt spid="1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9" presetID="10" presetClass="emph" presetSubtype="0" fill="hold" grpId="0" nodeType="withEffect">
                                  <p:stCondLst>
                                    <p:cond delay="0"/>
                                  </p:stCondLst>
                                  <p:childTnLst>
                                    <p:anim calcmode="discrete" valueType="str">
                                      <p:cBhvr override="childStyle">
                                        <p:cTn id="10" dur="2000" fill="hold"/>
                                        <p:tgtEl>
                                          <p:spTgt spid="2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1" presetID="10" presetClass="emph" presetSubtype="0" fill="hold" grpId="0" nodeType="withEffect">
                                  <p:stCondLst>
                                    <p:cond delay="0"/>
                                  </p:stCondLst>
                                  <p:childTnLst>
                                    <p:anim calcmode="discrete" valueType="str">
                                      <p:cBhvr override="childStyle">
                                        <p:cTn id="12" dur="2000" fill="hold"/>
                                        <p:tgtEl>
                                          <p:spTgt spid="3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7" grpId="0"/>
      <p:bldP spid="27"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8406839F-D7A4-4E5D-B93D-768AD4D1DB36}" type="slidenum">
              <a:rPr lang="en-ZA" smtClean="0"/>
              <a:pPr/>
              <a:t>13</a:t>
            </a:fld>
            <a:endParaRPr lang="en-ZA" dirty="0"/>
          </a:p>
        </p:txBody>
      </p:sp>
      <p:sp>
        <p:nvSpPr>
          <p:cNvPr id="25" name="AutoShape 36"/>
          <p:cNvSpPr>
            <a:spLocks noGrp="1" noChangeArrowheads="1"/>
          </p:cNvSpPr>
          <p:nvPr>
            <p:ph type="title"/>
            <p:custDataLst>
              <p:tags r:id="rId2"/>
            </p:custDataLst>
          </p:nvPr>
        </p:nvSpPr>
        <p:spPr bwMode="auto">
          <a:xfrm>
            <a:off x="295275" y="188640"/>
            <a:ext cx="8764602" cy="551592"/>
          </a:xfrm>
          <a:prstGeom prst="homePlate">
            <a:avLst>
              <a:gd name="adj" fmla="val 27834"/>
            </a:avLst>
          </a:prstGeom>
          <a:solidFill>
            <a:schemeClr val="tx2"/>
          </a:solidFill>
          <a:ln w="12700">
            <a:noFill/>
            <a:miter lim="800000"/>
            <a:headEnd type="none" w="sm" len="sm"/>
            <a:tailEnd type="none" w="sm" len="sm"/>
          </a:ln>
        </p:spPr>
        <p:txBody>
          <a:bodyPr wrap="none" anchor="ctr">
            <a:normAutofit fontScale="90000"/>
          </a:bodyPr>
          <a:lstStyle/>
          <a:p>
            <a:pPr>
              <a:spcBef>
                <a:spcPts val="1800"/>
              </a:spcBef>
              <a:spcAft>
                <a:spcPct val="0"/>
              </a:spcAft>
            </a:pPr>
            <a:r>
              <a:rPr lang="en-ZA" sz="2600" dirty="0">
                <a:solidFill>
                  <a:schemeClr val="bg1"/>
                </a:solidFill>
              </a:rPr>
              <a:t/>
            </a:r>
            <a:br>
              <a:rPr lang="en-ZA" sz="2600" dirty="0">
                <a:solidFill>
                  <a:schemeClr val="bg1"/>
                </a:solidFill>
              </a:rPr>
            </a:br>
            <a:r>
              <a:rPr lang="en-ZA" sz="2600" dirty="0">
                <a:solidFill>
                  <a:schemeClr val="bg1"/>
                </a:solidFill>
              </a:rPr>
              <a:t>PROGRAMME 3 PERFORMANCE – </a:t>
            </a:r>
            <a:r>
              <a:rPr lang="en-GB" sz="2000" dirty="0">
                <a:solidFill>
                  <a:schemeClr val="bg1"/>
                </a:solidFill>
              </a:rPr>
              <a:t>Asset Management</a:t>
            </a:r>
            <a:r>
              <a:rPr lang="en-GB" sz="3600" dirty="0">
                <a:solidFill>
                  <a:schemeClr val="bg1"/>
                </a:solidFill>
                <a:effectLst>
                  <a:glow rad="63500">
                    <a:schemeClr val="accent4">
                      <a:satMod val="175000"/>
                      <a:alpha val="40000"/>
                    </a:schemeClr>
                  </a:glow>
                </a:effectLst>
              </a:rPr>
              <a:t/>
            </a:r>
            <a:br>
              <a:rPr lang="en-GB" sz="3600" dirty="0">
                <a:solidFill>
                  <a:schemeClr val="bg1"/>
                </a:solidFill>
                <a:effectLst>
                  <a:glow rad="63500">
                    <a:schemeClr val="accent4">
                      <a:satMod val="175000"/>
                      <a:alpha val="40000"/>
                    </a:schemeClr>
                  </a:glow>
                </a:effectLst>
              </a:rPr>
            </a:br>
            <a:endParaRPr lang="en-GB" sz="2600" b="1" dirty="0">
              <a:solidFill>
                <a:schemeClr val="bg1"/>
              </a:solidFill>
            </a:endParaRPr>
          </a:p>
        </p:txBody>
      </p:sp>
      <p:sp>
        <p:nvSpPr>
          <p:cNvPr id="14" name="Text Placeholder 5"/>
          <p:cNvSpPr txBox="1">
            <a:spLocks/>
          </p:cNvSpPr>
          <p:nvPr/>
        </p:nvSpPr>
        <p:spPr>
          <a:xfrm>
            <a:off x="1279418" y="2636912"/>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Administration achieved 6 of the 7    1</a:t>
            </a:r>
            <a:r>
              <a:rPr lang="en-US" sz="1400" b="1" baseline="30000" dirty="0">
                <a:solidFill>
                  <a:prstClr val="black"/>
                </a:solidFill>
                <a:latin typeface="Century Gothic" pitchFamily="34" charset="0"/>
              </a:rPr>
              <a:t>st</a:t>
            </a:r>
            <a:r>
              <a:rPr lang="en-US" sz="1400" b="1" dirty="0">
                <a:solidFill>
                  <a:prstClr val="black"/>
                </a:solidFill>
                <a:latin typeface="Century Gothic" pitchFamily="34" charset="0"/>
              </a:rPr>
              <a:t>  quarter planned targets</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1" name="Text Placeholder 5"/>
          <p:cNvSpPr txBox="1">
            <a:spLocks/>
          </p:cNvSpPr>
          <p:nvPr/>
        </p:nvSpPr>
        <p:spPr>
          <a:xfrm>
            <a:off x="1211513" y="3933056"/>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None</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3" name="Text Placeholder 5"/>
          <p:cNvSpPr txBox="1">
            <a:spLocks/>
          </p:cNvSpPr>
          <p:nvPr/>
        </p:nvSpPr>
        <p:spPr>
          <a:xfrm>
            <a:off x="856048" y="5085184"/>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6" name="Rounded Rectangle 15"/>
          <p:cNvSpPr/>
          <p:nvPr/>
        </p:nvSpPr>
        <p:spPr>
          <a:xfrm>
            <a:off x="467544" y="1196752"/>
            <a:ext cx="8280920" cy="1069535"/>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17" name="Text Placeholder 5"/>
          <p:cNvSpPr txBox="1">
            <a:spLocks/>
          </p:cNvSpPr>
          <p:nvPr/>
        </p:nvSpPr>
        <p:spPr>
          <a:xfrm>
            <a:off x="878504" y="1273468"/>
            <a:ext cx="2260701"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8" name="Text Placeholder 5"/>
          <p:cNvSpPr txBox="1">
            <a:spLocks/>
          </p:cNvSpPr>
          <p:nvPr/>
        </p:nvSpPr>
        <p:spPr>
          <a:xfrm>
            <a:off x="1279418" y="1711253"/>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latin typeface="Century Gothic" pitchFamily="34" charset="0"/>
              </a:rPr>
              <a:t>Asset Management achieved twelve (12) of the twelve (12) 1st quarter planned </a:t>
            </a:r>
          </a:p>
          <a:p>
            <a:pPr marL="180000" lvl="2" indent="0" fontAlgn="auto">
              <a:spcBef>
                <a:spcPts val="300"/>
              </a:spcBef>
              <a:spcAft>
                <a:spcPts val="0"/>
              </a:spcAft>
              <a:buClr>
                <a:srgbClr val="002060"/>
              </a:buClr>
              <a:buNone/>
            </a:pPr>
            <a:r>
              <a:rPr lang="en-US" sz="1400" b="1" dirty="0">
                <a:solidFill>
                  <a:prstClr val="black"/>
                </a:solidFill>
                <a:latin typeface="Century Gothic" pitchFamily="34" charset="0"/>
              </a:rPr>
              <a:t>targets</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6" name="Rounded Rectangle 25"/>
          <p:cNvSpPr/>
          <p:nvPr/>
        </p:nvSpPr>
        <p:spPr>
          <a:xfrm>
            <a:off x="460795" y="2431333"/>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27" name="Text Placeholder 5"/>
          <p:cNvSpPr txBox="1">
            <a:spLocks/>
          </p:cNvSpPr>
          <p:nvPr/>
        </p:nvSpPr>
        <p:spPr>
          <a:xfrm>
            <a:off x="878504" y="2518634"/>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PARTIAL 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8" name="Text Placeholder 5"/>
          <p:cNvSpPr txBox="1">
            <a:spLocks/>
          </p:cNvSpPr>
          <p:nvPr/>
        </p:nvSpPr>
        <p:spPr>
          <a:xfrm>
            <a:off x="900100" y="2945904"/>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3" fontAlgn="auto">
              <a:spcBef>
                <a:spcPts val="300"/>
              </a:spcBef>
              <a:spcAft>
                <a:spcPts val="0"/>
              </a:spcAft>
              <a:buClr>
                <a:srgbClr val="002060"/>
              </a:buClr>
              <a:buBlip>
                <a:blip r:embed="rId5"/>
              </a:buBlip>
            </a:pPr>
            <a:r>
              <a:rPr lang="en-US" sz="1200" b="1" dirty="0">
                <a:solidFill>
                  <a:prstClr val="black"/>
                </a:solidFill>
                <a:latin typeface="Century Gothic" pitchFamily="34" charset="0"/>
              </a:rPr>
              <a:t>None</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9" name="Rounded Rectangle 28"/>
          <p:cNvSpPr/>
          <p:nvPr/>
        </p:nvSpPr>
        <p:spPr>
          <a:xfrm>
            <a:off x="479539" y="3722699"/>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30" name="Text Placeholder 5"/>
          <p:cNvSpPr txBox="1">
            <a:spLocks/>
          </p:cNvSpPr>
          <p:nvPr/>
        </p:nvSpPr>
        <p:spPr>
          <a:xfrm>
            <a:off x="878504" y="3799485"/>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NON 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31" name="Text Placeholder 5"/>
          <p:cNvSpPr txBox="1">
            <a:spLocks/>
          </p:cNvSpPr>
          <p:nvPr/>
        </p:nvSpPr>
        <p:spPr>
          <a:xfrm>
            <a:off x="1043340" y="4270885"/>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200" b="1" dirty="0">
                <a:solidFill>
                  <a:prstClr val="black"/>
                </a:solidFill>
                <a:latin typeface="Century Gothic" pitchFamily="34" charset="0"/>
              </a:rPr>
              <a:t>None</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9" name="Footer Placeholder 4"/>
          <p:cNvSpPr>
            <a:spLocks noGrp="1"/>
          </p:cNvSpPr>
          <p:nvPr>
            <p:ph type="ftr" sz="quarter" idx="3"/>
            <p:custDataLst>
              <p:tags r:id="rId3"/>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
        <p:nvSpPr>
          <p:cNvPr id="20" name="Rounded Rectangle 19"/>
          <p:cNvSpPr/>
          <p:nvPr/>
        </p:nvSpPr>
        <p:spPr>
          <a:xfrm>
            <a:off x="518568" y="5015564"/>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2" indent="0" fontAlgn="auto">
              <a:spcBef>
                <a:spcPts val="300"/>
              </a:spcBef>
              <a:spcAft>
                <a:spcPts val="0"/>
              </a:spcAft>
              <a:buClr>
                <a:srgbClr val="002060"/>
              </a:buClr>
              <a:buNone/>
            </a:pPr>
            <a:r>
              <a:rPr lang="en-US" b="1" dirty="0">
                <a:solidFill>
                  <a:prstClr val="black"/>
                </a:solidFill>
                <a:latin typeface="Century Gothic" pitchFamily="34" charset="0"/>
              </a:rPr>
              <a:t>BUDGET EXPENDITURE</a:t>
            </a:r>
            <a:endParaRPr lang="en-US" sz="1200" dirty="0">
              <a:solidFill>
                <a:prstClr val="black"/>
              </a:solidFill>
              <a:latin typeface="Century Gothic" pitchFamily="34" charset="0"/>
            </a:endParaRPr>
          </a:p>
          <a:p>
            <a:pPr marL="817200" lvl="3" indent="-180000">
              <a:spcBef>
                <a:spcPts val="300"/>
              </a:spcBef>
              <a:buClr>
                <a:srgbClr val="002060"/>
              </a:buClr>
              <a:buBlip>
                <a:blip r:embed="rId5"/>
              </a:buBlip>
            </a:pPr>
            <a:r>
              <a:rPr lang="en-US" sz="1400" b="1" dirty="0">
                <a:solidFill>
                  <a:srgbClr val="FF0000"/>
                </a:solidFill>
                <a:latin typeface="Century Gothic" pitchFamily="34" charset="0"/>
              </a:rPr>
              <a:t>     </a:t>
            </a:r>
            <a:r>
              <a:rPr lang="en-US" sz="1400" b="1" dirty="0">
                <a:solidFill>
                  <a:schemeClr val="tx1"/>
                </a:solidFill>
                <a:latin typeface="Century Gothic" pitchFamily="34" charset="0"/>
              </a:rPr>
              <a:t>17% of the budget was spent for the period 01 April – June 2018</a:t>
            </a:r>
          </a:p>
        </p:txBody>
      </p:sp>
    </p:spTree>
    <p:custDataLst>
      <p:tags r:id="rId1"/>
    </p:custDataLst>
    <p:extLst>
      <p:ext uri="{BB962C8B-B14F-4D97-AF65-F5344CB8AC3E}">
        <p14:creationId xmlns:p14="http://schemas.microsoft.com/office/powerpoint/2010/main" xmlns="" val="1869167323"/>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p:stCondLst>
                                    <p:cond delay="0"/>
                                  </p:stCondLst>
                                  <p:childTnLst>
                                    <p:anim calcmode="discrete" valueType="str">
                                      <p:cBhvr override="childStyle">
                                        <p:cTn id="6" dur="2000" fill="hold"/>
                                        <p:tgtEl>
                                          <p:spTgt spid="23"/>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10" presetClass="emph" presetSubtype="0" fill="hold" grpId="0" nodeType="withEffect">
                                  <p:stCondLst>
                                    <p:cond delay="0"/>
                                  </p:stCondLst>
                                  <p:childTnLst>
                                    <p:anim calcmode="discrete" valueType="str">
                                      <p:cBhvr override="childStyle">
                                        <p:cTn id="8" dur="2000" fill="hold"/>
                                        <p:tgtEl>
                                          <p:spTgt spid="1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9" presetID="10" presetClass="emph" presetSubtype="0" fill="hold" grpId="0" nodeType="withEffect">
                                  <p:stCondLst>
                                    <p:cond delay="0"/>
                                  </p:stCondLst>
                                  <p:childTnLst>
                                    <p:anim calcmode="discrete" valueType="str">
                                      <p:cBhvr override="childStyle">
                                        <p:cTn id="10" dur="2000" fill="hold"/>
                                        <p:tgtEl>
                                          <p:spTgt spid="2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1" presetID="10" presetClass="emph" presetSubtype="0" fill="hold" grpId="0" nodeType="withEffect">
                                  <p:stCondLst>
                                    <p:cond delay="0"/>
                                  </p:stCondLst>
                                  <p:childTnLst>
                                    <p:anim calcmode="discrete" valueType="str">
                                      <p:cBhvr override="childStyle">
                                        <p:cTn id="12" dur="2000" fill="hold"/>
                                        <p:tgtEl>
                                          <p:spTgt spid="3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7" grpId="0"/>
      <p:bldP spid="27"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8406839F-D7A4-4E5D-B93D-768AD4D1DB36}" type="slidenum">
              <a:rPr lang="en-ZA" smtClean="0"/>
              <a:pPr/>
              <a:t>14</a:t>
            </a:fld>
            <a:endParaRPr lang="en-ZA" dirty="0"/>
          </a:p>
        </p:txBody>
      </p:sp>
      <p:sp>
        <p:nvSpPr>
          <p:cNvPr id="25" name="AutoShape 36"/>
          <p:cNvSpPr>
            <a:spLocks noGrp="1" noChangeArrowheads="1"/>
          </p:cNvSpPr>
          <p:nvPr>
            <p:ph type="title"/>
            <p:custDataLst>
              <p:tags r:id="rId2"/>
            </p:custDataLst>
          </p:nvPr>
        </p:nvSpPr>
        <p:spPr bwMode="auto">
          <a:xfrm>
            <a:off x="295275" y="188640"/>
            <a:ext cx="8764602" cy="551592"/>
          </a:xfrm>
          <a:prstGeom prst="homePlate">
            <a:avLst>
              <a:gd name="adj" fmla="val 27834"/>
            </a:avLst>
          </a:prstGeom>
          <a:solidFill>
            <a:schemeClr val="tx2"/>
          </a:solidFill>
          <a:ln w="12700">
            <a:noFill/>
            <a:miter lim="800000"/>
            <a:headEnd type="none" w="sm" len="sm"/>
            <a:tailEnd type="none" w="sm" len="sm"/>
          </a:ln>
        </p:spPr>
        <p:txBody>
          <a:bodyPr wrap="none" anchor="ctr">
            <a:normAutofit fontScale="90000"/>
          </a:bodyPr>
          <a:lstStyle/>
          <a:p>
            <a:pPr>
              <a:spcBef>
                <a:spcPts val="1800"/>
              </a:spcBef>
              <a:spcAft>
                <a:spcPct val="0"/>
              </a:spcAft>
            </a:pPr>
            <a:r>
              <a:rPr lang="en-ZA" sz="2600" dirty="0">
                <a:solidFill>
                  <a:schemeClr val="bg1"/>
                </a:solidFill>
              </a:rPr>
              <a:t/>
            </a:r>
            <a:br>
              <a:rPr lang="en-ZA" sz="2600" dirty="0">
                <a:solidFill>
                  <a:schemeClr val="bg1"/>
                </a:solidFill>
              </a:rPr>
            </a:br>
            <a:r>
              <a:rPr lang="en-ZA" sz="2600" dirty="0">
                <a:solidFill>
                  <a:schemeClr val="bg1"/>
                </a:solidFill>
              </a:rPr>
              <a:t>PROGRAMME 4 PERFORMANCE - </a:t>
            </a:r>
            <a:r>
              <a:rPr lang="en-GB" sz="2000" dirty="0">
                <a:solidFill>
                  <a:schemeClr val="bg1"/>
                </a:solidFill>
              </a:rPr>
              <a:t>  FINANCIAL GOVERNANCE</a:t>
            </a:r>
            <a:r>
              <a:rPr lang="en-GB" sz="3600" dirty="0">
                <a:solidFill>
                  <a:schemeClr val="bg1"/>
                </a:solidFill>
                <a:effectLst>
                  <a:glow rad="63500">
                    <a:schemeClr val="accent4">
                      <a:satMod val="175000"/>
                      <a:alpha val="40000"/>
                    </a:schemeClr>
                  </a:glow>
                </a:effectLst>
              </a:rPr>
              <a:t/>
            </a:r>
            <a:br>
              <a:rPr lang="en-GB" sz="3600" dirty="0">
                <a:solidFill>
                  <a:schemeClr val="bg1"/>
                </a:solidFill>
                <a:effectLst>
                  <a:glow rad="63500">
                    <a:schemeClr val="accent4">
                      <a:satMod val="175000"/>
                      <a:alpha val="40000"/>
                    </a:schemeClr>
                  </a:glow>
                </a:effectLst>
              </a:rPr>
            </a:br>
            <a:endParaRPr lang="en-GB" sz="2600" b="1" dirty="0">
              <a:solidFill>
                <a:schemeClr val="bg1"/>
              </a:solidFill>
            </a:endParaRPr>
          </a:p>
        </p:txBody>
      </p:sp>
      <p:sp>
        <p:nvSpPr>
          <p:cNvPr id="14" name="Text Placeholder 5"/>
          <p:cNvSpPr txBox="1">
            <a:spLocks/>
          </p:cNvSpPr>
          <p:nvPr/>
        </p:nvSpPr>
        <p:spPr>
          <a:xfrm>
            <a:off x="1279418" y="2636912"/>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Administration achieved 6 of the 7    1</a:t>
            </a:r>
            <a:r>
              <a:rPr lang="en-US" sz="1400" b="1" baseline="30000" dirty="0">
                <a:solidFill>
                  <a:prstClr val="black"/>
                </a:solidFill>
                <a:latin typeface="Century Gothic" pitchFamily="34" charset="0"/>
              </a:rPr>
              <a:t>st</a:t>
            </a:r>
            <a:r>
              <a:rPr lang="en-US" sz="1400" b="1" dirty="0">
                <a:solidFill>
                  <a:prstClr val="black"/>
                </a:solidFill>
                <a:latin typeface="Century Gothic" pitchFamily="34" charset="0"/>
              </a:rPr>
              <a:t>  quarter planned targets</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1" name="Text Placeholder 5"/>
          <p:cNvSpPr txBox="1">
            <a:spLocks/>
          </p:cNvSpPr>
          <p:nvPr/>
        </p:nvSpPr>
        <p:spPr>
          <a:xfrm>
            <a:off x="1211513" y="3933056"/>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None</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4" name="Text Placeholder 5"/>
          <p:cNvSpPr txBox="1">
            <a:spLocks/>
          </p:cNvSpPr>
          <p:nvPr/>
        </p:nvSpPr>
        <p:spPr>
          <a:xfrm>
            <a:off x="1219129" y="5478458"/>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6" name="Rounded Rectangle 15"/>
          <p:cNvSpPr/>
          <p:nvPr/>
        </p:nvSpPr>
        <p:spPr>
          <a:xfrm>
            <a:off x="467544" y="1196752"/>
            <a:ext cx="8352928" cy="1069535"/>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17" name="Text Placeholder 5"/>
          <p:cNvSpPr txBox="1">
            <a:spLocks/>
          </p:cNvSpPr>
          <p:nvPr/>
        </p:nvSpPr>
        <p:spPr>
          <a:xfrm>
            <a:off x="878504" y="1273468"/>
            <a:ext cx="2260701"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8" name="Text Placeholder 5"/>
          <p:cNvSpPr txBox="1">
            <a:spLocks/>
          </p:cNvSpPr>
          <p:nvPr/>
        </p:nvSpPr>
        <p:spPr>
          <a:xfrm>
            <a:off x="1262773" y="1695052"/>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Financial Governance  achieved nine (9</a:t>
            </a:r>
            <a:r>
              <a:rPr lang="en-US" sz="1400" b="1" dirty="0">
                <a:latin typeface="Century Gothic" pitchFamily="34" charset="0"/>
              </a:rPr>
              <a:t>) of the </a:t>
            </a:r>
            <a:r>
              <a:rPr lang="en-US" sz="1400" b="1" dirty="0">
                <a:solidFill>
                  <a:prstClr val="black"/>
                </a:solidFill>
                <a:latin typeface="Century Gothic" pitchFamily="34" charset="0"/>
              </a:rPr>
              <a:t>nine (9</a:t>
            </a:r>
            <a:r>
              <a:rPr lang="en-US" sz="1400" b="1" dirty="0">
                <a:latin typeface="Century Gothic" pitchFamily="34" charset="0"/>
              </a:rPr>
              <a:t>) 1</a:t>
            </a:r>
            <a:r>
              <a:rPr lang="en-US" sz="1400" b="1" baseline="30000" dirty="0">
                <a:latin typeface="Century Gothic" pitchFamily="34" charset="0"/>
              </a:rPr>
              <a:t>st</a:t>
            </a:r>
            <a:r>
              <a:rPr lang="en-US" sz="1400" b="1" dirty="0">
                <a:latin typeface="Century Gothic" pitchFamily="34" charset="0"/>
              </a:rPr>
              <a:t> </a:t>
            </a:r>
            <a:r>
              <a:rPr lang="en-US" sz="1400" b="1" dirty="0">
                <a:solidFill>
                  <a:prstClr val="black"/>
                </a:solidFill>
                <a:latin typeface="Century Gothic" pitchFamily="34" charset="0"/>
              </a:rPr>
              <a:t>quarter </a:t>
            </a:r>
          </a:p>
          <a:p>
            <a:pPr marL="180000" lvl="2" indent="0" fontAlgn="auto">
              <a:spcBef>
                <a:spcPts val="300"/>
              </a:spcBef>
              <a:spcAft>
                <a:spcPts val="0"/>
              </a:spcAft>
              <a:buClr>
                <a:srgbClr val="002060"/>
              </a:buClr>
              <a:buNone/>
            </a:pPr>
            <a:r>
              <a:rPr lang="en-US" sz="1400" b="1" dirty="0">
                <a:solidFill>
                  <a:prstClr val="black"/>
                </a:solidFill>
                <a:latin typeface="Century Gothic" pitchFamily="34" charset="0"/>
              </a:rPr>
              <a:t>planned targets</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6" name="Rounded Rectangle 25"/>
          <p:cNvSpPr/>
          <p:nvPr/>
        </p:nvSpPr>
        <p:spPr>
          <a:xfrm>
            <a:off x="460794" y="2431333"/>
            <a:ext cx="8359677"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27" name="Text Placeholder 5"/>
          <p:cNvSpPr txBox="1">
            <a:spLocks/>
          </p:cNvSpPr>
          <p:nvPr/>
        </p:nvSpPr>
        <p:spPr>
          <a:xfrm>
            <a:off x="878504" y="2518634"/>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PARTIAL 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8" name="Text Placeholder 5"/>
          <p:cNvSpPr txBox="1">
            <a:spLocks/>
          </p:cNvSpPr>
          <p:nvPr/>
        </p:nvSpPr>
        <p:spPr>
          <a:xfrm>
            <a:off x="1211513" y="3007397"/>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latin typeface="Century Gothic" pitchFamily="34" charset="0"/>
              </a:rPr>
              <a:t>None</a:t>
            </a:r>
            <a:endParaRPr lang="en-US" sz="1200" dirty="0">
              <a:latin typeface="Century Gothic" pitchFamily="34" charset="0"/>
            </a:endParaRP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29" name="Rounded Rectangle 28"/>
          <p:cNvSpPr/>
          <p:nvPr/>
        </p:nvSpPr>
        <p:spPr>
          <a:xfrm>
            <a:off x="479539" y="3722699"/>
            <a:ext cx="8340932"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
        <p:nvSpPr>
          <p:cNvPr id="30" name="Text Placeholder 5"/>
          <p:cNvSpPr txBox="1">
            <a:spLocks/>
          </p:cNvSpPr>
          <p:nvPr/>
        </p:nvSpPr>
        <p:spPr>
          <a:xfrm>
            <a:off x="878504" y="3799485"/>
            <a:ext cx="3261448"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marL="180000" lvl="2" indent="0" fontAlgn="auto">
              <a:spcBef>
                <a:spcPts val="300"/>
              </a:spcBef>
              <a:spcAft>
                <a:spcPts val="0"/>
              </a:spcAft>
              <a:buClr>
                <a:srgbClr val="002060"/>
              </a:buClr>
              <a:buNone/>
            </a:pPr>
            <a:r>
              <a:rPr lang="en-US" sz="1800" b="1" dirty="0">
                <a:solidFill>
                  <a:prstClr val="black"/>
                </a:solidFill>
                <a:latin typeface="Century Gothic" pitchFamily="34" charset="0"/>
              </a:rPr>
              <a:t>NON ACHIEVEMENTS</a:t>
            </a: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31" name="Text Placeholder 5"/>
          <p:cNvSpPr txBox="1">
            <a:spLocks/>
          </p:cNvSpPr>
          <p:nvPr/>
        </p:nvSpPr>
        <p:spPr>
          <a:xfrm>
            <a:off x="1199883" y="4275282"/>
            <a:ext cx="7848364" cy="555034"/>
          </a:xfrm>
          <a:prstGeom prst="rect">
            <a:avLst/>
          </a:prstGeom>
          <a:noFill/>
        </p:spPr>
        <p:txBody>
          <a:bodyPr lIns="72000" tIns="72000" rIns="72000" bIns="72000"/>
          <a:lstStyle>
            <a:lvl1pPr algn="l" rtl="0" eaLnBrk="1" fontAlgn="base" hangingPunct="1">
              <a:spcBef>
                <a:spcPts val="600"/>
              </a:spcBef>
              <a:spcAft>
                <a:spcPct val="0"/>
              </a:spcAft>
              <a:defRPr sz="1600" b="1">
                <a:solidFill>
                  <a:schemeClr val="tx1"/>
                </a:solidFill>
                <a:latin typeface="+mn-lt"/>
                <a:ea typeface="+mn-ea"/>
                <a:cs typeface="+mn-cs"/>
              </a:defRPr>
            </a:lvl1pPr>
            <a:lvl2pPr marL="180000" indent="-180000" algn="l" rtl="0" eaLnBrk="1" fontAlgn="base" hangingPunct="1">
              <a:spcBef>
                <a:spcPts val="600"/>
              </a:spcBef>
              <a:spcAft>
                <a:spcPct val="0"/>
              </a:spcAft>
              <a:buClr>
                <a:schemeClr val="tx2"/>
              </a:buClr>
              <a:buChar char="•"/>
              <a:defRPr sz="1600">
                <a:solidFill>
                  <a:schemeClr val="tx1"/>
                </a:solidFill>
                <a:latin typeface="+mn-lt"/>
                <a:cs typeface="+mn-cs"/>
              </a:defRPr>
            </a:lvl2pPr>
            <a:lvl3pPr marL="36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3pPr>
            <a:lvl4pPr marL="54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4pPr>
            <a:lvl5pPr marL="720000" indent="-180000" algn="l" rtl="0" eaLnBrk="1" fontAlgn="base" hangingPunct="1">
              <a:spcBef>
                <a:spcPts val="600"/>
              </a:spcBef>
              <a:spcAft>
                <a:spcPct val="0"/>
              </a:spcAft>
              <a:buClr>
                <a:schemeClr val="tx2"/>
              </a:buClr>
              <a:buFont typeface="Arial" charset="0"/>
              <a:buChar char="–"/>
              <a:defRPr sz="1600">
                <a:solidFill>
                  <a:schemeClr val="tx1"/>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1"/>
                </a:solidFill>
                <a:latin typeface="+mn-lt"/>
                <a:cs typeface="+mn-cs"/>
              </a:defRPr>
            </a:lvl9pPr>
          </a:lstStyle>
          <a:p>
            <a:pPr lvl="2" fontAlgn="auto">
              <a:spcBef>
                <a:spcPts val="300"/>
              </a:spcBef>
              <a:spcAft>
                <a:spcPts val="0"/>
              </a:spcAft>
              <a:buClr>
                <a:srgbClr val="002060"/>
              </a:buClr>
              <a:buBlip>
                <a:blip r:embed="rId5"/>
              </a:buBlip>
            </a:pPr>
            <a:r>
              <a:rPr lang="en-US" sz="1400" b="1" dirty="0">
                <a:solidFill>
                  <a:prstClr val="black"/>
                </a:solidFill>
                <a:latin typeface="Century Gothic" pitchFamily="34" charset="0"/>
              </a:rPr>
              <a:t>None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a:p>
            <a:pPr marL="180000" lvl="2" indent="0" fontAlgn="auto">
              <a:spcBef>
                <a:spcPts val="300"/>
              </a:spcBef>
              <a:spcAft>
                <a:spcPts val="0"/>
              </a:spcAft>
              <a:buClr>
                <a:srgbClr val="002060"/>
              </a:buClr>
              <a:buNone/>
            </a:pPr>
            <a:r>
              <a:rPr lang="en-US" sz="1200" dirty="0">
                <a:solidFill>
                  <a:prstClr val="black"/>
                </a:solidFill>
                <a:latin typeface="Century Gothic" pitchFamily="34" charset="0"/>
              </a:rPr>
              <a:t>     </a:t>
            </a:r>
          </a:p>
        </p:txBody>
      </p:sp>
      <p:sp>
        <p:nvSpPr>
          <p:cNvPr id="19" name="Footer Placeholder 4"/>
          <p:cNvSpPr>
            <a:spLocks noGrp="1"/>
          </p:cNvSpPr>
          <p:nvPr>
            <p:ph type="ftr" sz="quarter" idx="3"/>
            <p:custDataLst>
              <p:tags r:id="rId3"/>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
        <p:nvSpPr>
          <p:cNvPr id="20" name="Rounded Rectangle 19"/>
          <p:cNvSpPr/>
          <p:nvPr/>
        </p:nvSpPr>
        <p:spPr>
          <a:xfrm>
            <a:off x="502019" y="5014065"/>
            <a:ext cx="8280920" cy="1131098"/>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2" indent="0" fontAlgn="auto">
              <a:spcBef>
                <a:spcPts val="300"/>
              </a:spcBef>
              <a:spcAft>
                <a:spcPts val="0"/>
              </a:spcAft>
              <a:buClr>
                <a:srgbClr val="002060"/>
              </a:buClr>
              <a:buNone/>
            </a:pPr>
            <a:r>
              <a:rPr lang="en-US" b="1" dirty="0">
                <a:solidFill>
                  <a:prstClr val="black"/>
                </a:solidFill>
                <a:latin typeface="Century Gothic" pitchFamily="34" charset="0"/>
              </a:rPr>
              <a:t>BUDGET EXPENDITURE</a:t>
            </a:r>
            <a:endParaRPr lang="en-US" sz="1200" dirty="0">
              <a:solidFill>
                <a:prstClr val="black"/>
              </a:solidFill>
              <a:latin typeface="Century Gothic" pitchFamily="34" charset="0"/>
            </a:endParaRPr>
          </a:p>
          <a:p>
            <a:pPr marL="817200" lvl="3" indent="-180000">
              <a:spcBef>
                <a:spcPts val="300"/>
              </a:spcBef>
              <a:buClr>
                <a:srgbClr val="002060"/>
              </a:buClr>
              <a:buBlip>
                <a:blip r:embed="rId5"/>
              </a:buBlip>
            </a:pPr>
            <a:r>
              <a:rPr lang="en-US" sz="1400" b="1" dirty="0">
                <a:solidFill>
                  <a:srgbClr val="FF0000"/>
                </a:solidFill>
                <a:latin typeface="Century Gothic" pitchFamily="34" charset="0"/>
              </a:rPr>
              <a:t>     </a:t>
            </a:r>
            <a:r>
              <a:rPr lang="en-US" sz="1400" b="1" dirty="0">
                <a:solidFill>
                  <a:schemeClr val="tx1"/>
                </a:solidFill>
                <a:latin typeface="Century Gothic" pitchFamily="34" charset="0"/>
              </a:rPr>
              <a:t>19% of the budget was spent for the period 01 April – June 2018</a:t>
            </a:r>
          </a:p>
        </p:txBody>
      </p:sp>
    </p:spTree>
    <p:custDataLst>
      <p:tags r:id="rId1"/>
    </p:custDataLst>
    <p:extLst>
      <p:ext uri="{BB962C8B-B14F-4D97-AF65-F5344CB8AC3E}">
        <p14:creationId xmlns:p14="http://schemas.microsoft.com/office/powerpoint/2010/main" xmlns="" val="204152720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p:stCondLst>
                                    <p:cond delay="0"/>
                                  </p:stCondLst>
                                  <p:childTnLst>
                                    <p:anim calcmode="discrete" valueType="str">
                                      <p:cBhvr override="childStyle">
                                        <p:cTn id="6" dur="2000" fill="hold"/>
                                        <p:tgtEl>
                                          <p:spTgt spid="1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10" presetClass="emph" presetSubtype="0" fill="hold" grpId="0" nodeType="withEffect">
                                  <p:stCondLst>
                                    <p:cond delay="0"/>
                                  </p:stCondLst>
                                  <p:childTnLst>
                                    <p:anim calcmode="discrete" valueType="str">
                                      <p:cBhvr override="childStyle">
                                        <p:cTn id="8" dur="2000" fill="hold"/>
                                        <p:tgtEl>
                                          <p:spTgt spid="2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9" presetID="10" presetClass="emph" presetSubtype="0" fill="hold" grpId="0" nodeType="withEffect">
                                  <p:stCondLst>
                                    <p:cond delay="0"/>
                                  </p:stCondLst>
                                  <p:childTnLst>
                                    <p:anim calcmode="discrete" valueType="str">
                                      <p:cBhvr override="childStyle">
                                        <p:cTn id="10" dur="2000" fill="hold"/>
                                        <p:tgtEl>
                                          <p:spTgt spid="3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15</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609140800"/>
              </p:ext>
            </p:extLst>
          </p:nvPr>
        </p:nvGraphicFramePr>
        <p:xfrm>
          <a:off x="323427" y="1052737"/>
          <a:ext cx="8504116" cy="5200538"/>
        </p:xfrm>
        <a:graphic>
          <a:graphicData uri="http://schemas.openxmlformats.org/drawingml/2006/table">
            <a:tbl>
              <a:tblPr>
                <a:tableStyleId>{5C22544A-7EE6-4342-B048-85BDC9FD1C3A}</a:tableStyleId>
              </a:tblPr>
              <a:tblGrid>
                <a:gridCol w="39238">
                  <a:extLst>
                    <a:ext uri="{9D8B030D-6E8A-4147-A177-3AD203B41FA5}">
                      <a16:colId xmlns:a16="http://schemas.microsoft.com/office/drawing/2014/main" xmlns="" val="20000"/>
                    </a:ext>
                  </a:extLst>
                </a:gridCol>
                <a:gridCol w="320903">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576064">
                  <a:extLst>
                    <a:ext uri="{9D8B030D-6E8A-4147-A177-3AD203B41FA5}">
                      <a16:colId xmlns:a16="http://schemas.microsoft.com/office/drawing/2014/main" xmlns="" val="3409158440"/>
                    </a:ext>
                  </a:extLst>
                </a:gridCol>
                <a:gridCol w="792088">
                  <a:extLst>
                    <a:ext uri="{9D8B030D-6E8A-4147-A177-3AD203B41FA5}">
                      <a16:colId xmlns:a16="http://schemas.microsoft.com/office/drawing/2014/main" xmlns="" val="2559324409"/>
                    </a:ext>
                  </a:extLst>
                </a:gridCol>
                <a:gridCol w="720080">
                  <a:extLst>
                    <a:ext uri="{9D8B030D-6E8A-4147-A177-3AD203B41FA5}">
                      <a16:colId xmlns:a16="http://schemas.microsoft.com/office/drawing/2014/main" xmlns="" val="4213930743"/>
                    </a:ext>
                  </a:extLst>
                </a:gridCol>
                <a:gridCol w="936104">
                  <a:extLst>
                    <a:ext uri="{9D8B030D-6E8A-4147-A177-3AD203B41FA5}">
                      <a16:colId xmlns:a16="http://schemas.microsoft.com/office/drawing/2014/main" xmlns="" val="440755784"/>
                    </a:ext>
                  </a:extLst>
                </a:gridCol>
                <a:gridCol w="720080">
                  <a:extLst>
                    <a:ext uri="{9D8B030D-6E8A-4147-A177-3AD203B41FA5}">
                      <a16:colId xmlns:a16="http://schemas.microsoft.com/office/drawing/2014/main" xmlns="" val="2424950349"/>
                    </a:ext>
                  </a:extLst>
                </a:gridCol>
                <a:gridCol w="792088">
                  <a:extLst>
                    <a:ext uri="{9D8B030D-6E8A-4147-A177-3AD203B41FA5}">
                      <a16:colId xmlns:a16="http://schemas.microsoft.com/office/drawing/2014/main" xmlns="" val="316201528"/>
                    </a:ext>
                  </a:extLst>
                </a:gridCol>
                <a:gridCol w="864096">
                  <a:extLst>
                    <a:ext uri="{9D8B030D-6E8A-4147-A177-3AD203B41FA5}">
                      <a16:colId xmlns:a16="http://schemas.microsoft.com/office/drawing/2014/main" xmlns="" val="2992488283"/>
                    </a:ext>
                  </a:extLst>
                </a:gridCol>
                <a:gridCol w="1087191">
                  <a:extLst>
                    <a:ext uri="{9D8B030D-6E8A-4147-A177-3AD203B41FA5}">
                      <a16:colId xmlns:a16="http://schemas.microsoft.com/office/drawing/2014/main" xmlns="" val="20011"/>
                    </a:ext>
                  </a:extLst>
                </a:gridCol>
              </a:tblGrid>
              <a:tr h="1108974">
                <a:tc gridSpan="3">
                  <a:txBody>
                    <a:bodyPr/>
                    <a:lstStyle/>
                    <a:p>
                      <a:pPr algn="ctr" fontAlgn="t"/>
                      <a:r>
                        <a:rPr lang="en-ZA" sz="950" b="1" i="0" u="none" strike="noStrike" dirty="0">
                          <a:solidFill>
                            <a:schemeClr val="tx2"/>
                          </a:solidFill>
                          <a:effectLst/>
                          <a:latin typeface="+mn-lt"/>
                        </a:rPr>
                        <a:t>Programme / Sub programme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t>
                      </a:r>
                    </a:p>
                    <a:p>
                      <a:pPr algn="ctr" fontAlgn="t"/>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rgbClr val="FF0000"/>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547209">
                <a:tc gridSpan="10">
                  <a:txBody>
                    <a:bodyPr/>
                    <a:lstStyle/>
                    <a:p>
                      <a:pPr algn="l" fontAlgn="t"/>
                      <a:r>
                        <a:rPr lang="en-ZA" sz="900" u="none" strike="noStrike" dirty="0">
                          <a:effectLst/>
                          <a:latin typeface="+mn-lt"/>
                        </a:rPr>
                        <a:t> </a:t>
                      </a:r>
                      <a:r>
                        <a:rPr lang="en-ZA" sz="1200" b="1" u="none" strike="noStrike" dirty="0">
                          <a:effectLst/>
                          <a:latin typeface="+mn-lt"/>
                        </a:rPr>
                        <a:t>PROGRAMME 1: ADMINISTRATION </a:t>
                      </a:r>
                      <a:endParaRPr lang="en-ZA" sz="900" b="0" i="0" u="none" strike="noStrike" dirty="0">
                        <a:solidFill>
                          <a:srgbClr val="000000"/>
                        </a:solidFill>
                        <a:effectLst/>
                        <a:latin typeface="+mn-lt"/>
                      </a:endParaRPr>
                    </a:p>
                    <a:p>
                      <a:pPr algn="ctr"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marL="0" algn="ctr" defTabSz="914400" rtl="0" eaLnBrk="1" fontAlgn="t" latinLnBrk="0" hangingPunct="1"/>
                      <a:r>
                        <a:rPr lang="en-ZA" sz="1100" b="1" u="none" strike="noStrike" kern="1200" baseline="0" dirty="0">
                          <a:solidFill>
                            <a:schemeClr val="tx1"/>
                          </a:solidFill>
                          <a:effectLst/>
                          <a:latin typeface="+mn-lt"/>
                          <a:ea typeface="+mn-ea"/>
                          <a:cs typeface="+mn-cs"/>
                        </a:rPr>
                        <a:t>R61 161 </a:t>
                      </a:r>
                    </a:p>
                    <a:p>
                      <a:pPr algn="ctr" fontAlgn="t"/>
                      <a:r>
                        <a:rPr lang="en-ZA" sz="1100" b="1" u="none" strike="noStrike" dirty="0">
                          <a:solidFill>
                            <a:schemeClr val="tx1"/>
                          </a:solidFill>
                          <a:effectLst/>
                          <a:latin typeface="+mn-lt"/>
                        </a:rPr>
                        <a:t>R12 210 </a:t>
                      </a:r>
                    </a:p>
                    <a:p>
                      <a:pPr algn="ctr" fontAlgn="t"/>
                      <a:r>
                        <a:rPr lang="en-ZA" sz="1100" b="1" u="none" strike="noStrike" dirty="0">
                          <a:solidFill>
                            <a:schemeClr val="tx1"/>
                          </a:solidFill>
                          <a:effectLst/>
                          <a:latin typeface="+mn-lt"/>
                        </a:rPr>
                        <a:t>20%</a:t>
                      </a:r>
                    </a:p>
                    <a:p>
                      <a:pPr algn="ctr" fontAlgn="t"/>
                      <a:r>
                        <a:rPr lang="en-ZA" sz="900" u="none" strike="noStrike" dirty="0">
                          <a:solidFill>
                            <a:schemeClr val="tx1"/>
                          </a:solidFill>
                          <a:effectLst/>
                          <a:latin typeface="+mn-lt"/>
                        </a:rPr>
                        <a:t> </a:t>
                      </a:r>
                      <a:endParaRPr lang="en-ZA" sz="900" b="0" i="0" u="none" strike="noStrike" dirty="0">
                        <a:solidFill>
                          <a:schemeClr val="tx1"/>
                        </a:solidFill>
                        <a:effectLst/>
                        <a:latin typeface="+mn-lt"/>
                      </a:endParaRPr>
                    </a:p>
                  </a:txBody>
                  <a:tcPr marL="6919" marR="6919" marT="6919" marB="0"/>
                </a:tc>
                <a:extLst>
                  <a:ext uri="{0D108BD9-81ED-4DB2-BD59-A6C34878D82A}">
                    <a16:rowId xmlns:a16="http://schemas.microsoft.com/office/drawing/2014/main" xmlns="" val="10001"/>
                  </a:ext>
                </a:extLst>
              </a:tr>
              <a:tr h="315870">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latin typeface="+mn-lt"/>
                        </a:rPr>
                        <a:t>1.1</a:t>
                      </a:r>
                      <a:endParaRPr lang="en-ZA" sz="1200" b="1" i="0" u="none" strike="noStrike" dirty="0">
                        <a:solidFill>
                          <a:schemeClr val="bg2"/>
                        </a:solidFill>
                        <a:effectLst/>
                        <a:latin typeface="+mn-lt"/>
                      </a:endParaRPr>
                    </a:p>
                  </a:txBody>
                  <a:tcPr marL="6919" marR="6919" marT="6919" marB="0"/>
                </a:tc>
                <a:tc gridSpan="7">
                  <a:txBody>
                    <a:bodyPr/>
                    <a:lstStyle/>
                    <a:p>
                      <a:pPr algn="l" fontAlgn="t"/>
                      <a:r>
                        <a:rPr lang="en-ZA" sz="1200" b="1" u="none" strike="noStrike" dirty="0">
                          <a:solidFill>
                            <a:schemeClr val="bg2"/>
                          </a:solidFill>
                          <a:effectLst/>
                          <a:latin typeface="+mn-lt"/>
                        </a:rPr>
                        <a:t>Office of the Minister</a:t>
                      </a:r>
                      <a:endParaRPr lang="en-ZA" sz="900" b="0" i="0" u="none" strike="noStrike" dirty="0">
                        <a:solidFill>
                          <a:schemeClr val="bg2"/>
                        </a:solidFill>
                        <a:effectLst/>
                        <a:latin typeface="+mn-lt"/>
                      </a:endParaRPr>
                    </a:p>
                    <a:p>
                      <a:pPr algn="ctr" fontAlgn="t"/>
                      <a:r>
                        <a:rPr lang="en-ZA" sz="900" u="none" strike="noStrike" dirty="0">
                          <a:solidFill>
                            <a:schemeClr val="bg2"/>
                          </a:solidFill>
                          <a:effectLst/>
                          <a:latin typeface="+mn-lt"/>
                        </a:rPr>
                        <a:t> </a:t>
                      </a:r>
                      <a:endParaRPr lang="en-ZA" sz="900" b="0" i="0" u="none" strike="noStrike" dirty="0">
                        <a:solidFill>
                          <a:schemeClr val="bg2"/>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endParaRPr lang="en-ZA"/>
                    </a:p>
                  </a:txBody>
                  <a:tcPr marL="6919" marR="6919" marT="6919" marB="0"/>
                </a:tc>
                <a:tc rowSpan="4">
                  <a:txBody>
                    <a:bodyPr/>
                    <a:lstStyle/>
                    <a:p>
                      <a:pPr algn="ctr" fontAlgn="t"/>
                      <a:endParaRPr lang="en-ZA" sz="1000" b="0" u="none" strike="noStrike" dirty="0">
                        <a:solidFill>
                          <a:schemeClr val="tx1"/>
                        </a:solidFill>
                        <a:effectLst/>
                        <a:latin typeface="+mn-lt"/>
                      </a:endParaRPr>
                    </a:p>
                    <a:p>
                      <a:pPr algn="ctr" fontAlgn="t"/>
                      <a:r>
                        <a:rPr lang="en-ZA" sz="1000" b="0" u="none" strike="noStrike" dirty="0">
                          <a:solidFill>
                            <a:schemeClr val="tx1"/>
                          </a:solidFill>
                          <a:effectLst/>
                          <a:latin typeface="+mn-lt"/>
                        </a:rPr>
                        <a:t>R6 828</a:t>
                      </a:r>
                    </a:p>
                    <a:p>
                      <a:pPr algn="ctr" fontAlgn="t"/>
                      <a:r>
                        <a:rPr lang="en-ZA" sz="1000" b="0" u="none" strike="noStrike" dirty="0">
                          <a:solidFill>
                            <a:schemeClr val="tx1"/>
                          </a:solidFill>
                          <a:effectLst/>
                          <a:latin typeface="+mn-lt"/>
                        </a:rPr>
                        <a:t>R1 362</a:t>
                      </a:r>
                    </a:p>
                    <a:p>
                      <a:pPr algn="ctr" fontAlgn="t"/>
                      <a:r>
                        <a:rPr lang="en-ZA" sz="1000" b="0" u="none" strike="noStrike" dirty="0">
                          <a:solidFill>
                            <a:schemeClr val="tx1"/>
                          </a:solidFill>
                          <a:effectLst/>
                          <a:latin typeface="+mn-lt"/>
                        </a:rPr>
                        <a:t>20%</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2"/>
                  </a:ext>
                </a:extLst>
              </a:tr>
              <a:tr h="876892">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u="none" strike="noStrike" dirty="0">
                          <a:effectLst/>
                          <a:latin typeface="+mn-lt"/>
                        </a:rPr>
                        <a:t> 1.1</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latin typeface="+mn-lt"/>
                        </a:rPr>
                        <a:t>Number of formal</a:t>
                      </a:r>
                      <a:r>
                        <a:rPr lang="en-ZA" sz="1000" b="0" u="none" strike="noStrike" baseline="0" dirty="0">
                          <a:effectLst/>
                          <a:latin typeface="+mn-lt"/>
                        </a:rPr>
                        <a:t> engagements with the Department on meeting statutory and executive requirements</a:t>
                      </a:r>
                      <a:endParaRPr lang="en-ZA" sz="1000" b="0" i="0" u="none" strike="noStrike" dirty="0">
                        <a:solidFill>
                          <a:srgbClr val="000000"/>
                        </a:solidFill>
                        <a:effectLst/>
                        <a:latin typeface="+mn-lt"/>
                      </a:endParaRPr>
                    </a:p>
                  </a:txBody>
                  <a:tcPr marL="124540" marR="6919" marT="6919" marB="0" anchor="ctr"/>
                </a:tc>
                <a:tc>
                  <a:txBody>
                    <a:bodyPr/>
                    <a:lstStyle/>
                    <a:p>
                      <a:pPr algn="ctr" fontAlgn="t"/>
                      <a:r>
                        <a:rPr lang="en-ZA" sz="1000" b="0" u="none" strike="noStrike" dirty="0">
                          <a:effectLst/>
                          <a:latin typeface="+mn-lt"/>
                        </a:rPr>
                        <a:t> 8</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u="none" strike="noStrike" dirty="0">
                          <a:effectLst/>
                          <a:latin typeface="+mn-lt"/>
                        </a:rPr>
                        <a:t>2         </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u="none" strike="noStrike" dirty="0">
                          <a:solidFill>
                            <a:schemeClr val="tx1"/>
                          </a:solidFill>
                          <a:effectLst/>
                          <a:latin typeface="+mn-lt"/>
                        </a:rPr>
                        <a:t>2</a:t>
                      </a:r>
                      <a:endParaRPr lang="en-ZA" sz="1000" b="0" i="0" u="none" strike="noStrike" dirty="0">
                        <a:solidFill>
                          <a:schemeClr val="tx1"/>
                        </a:solidFill>
                        <a:effectLst/>
                        <a:latin typeface="+mn-lt"/>
                      </a:endParaRPr>
                    </a:p>
                  </a:txBody>
                  <a:tcPr marL="6919" marR="6919" marT="6919" marB="0" anchor="ctr"/>
                </a:tc>
                <a:tc>
                  <a:txBody>
                    <a:bodyPr/>
                    <a:lstStyle/>
                    <a:p>
                      <a:pPr algn="ctr" fontAlgn="t"/>
                      <a:r>
                        <a:rPr lang="en-ZA" sz="1000" b="0" u="none" strike="noStrike" dirty="0">
                          <a:effectLst/>
                          <a:latin typeface="+mn-lt"/>
                        </a:rPr>
                        <a:t> </a:t>
                      </a:r>
                    </a:p>
                    <a:p>
                      <a:pPr algn="ctr" fontAlgn="t"/>
                      <a:r>
                        <a:rPr lang="en-ZA" sz="1000" b="0" u="none" strike="noStrike" dirty="0">
                          <a:effectLst/>
                          <a:latin typeface="+mn-lt"/>
                        </a:rPr>
                        <a:t>Achieved </a:t>
                      </a:r>
                      <a:endParaRPr lang="en-ZA" sz="1000" b="0" i="0" u="none" strike="noStrike" dirty="0">
                        <a:solidFill>
                          <a:srgbClr val="000000"/>
                        </a:solidFill>
                        <a:effectLst/>
                        <a:latin typeface="+mn-lt"/>
                      </a:endParaRPr>
                    </a:p>
                  </a:txBody>
                  <a:tcPr marL="6919" marR="6919" marT="6919" marB="0" anchor="ctr"/>
                </a:tc>
                <a:tc>
                  <a:txBody>
                    <a:bodyPr/>
                    <a:lstStyle/>
                    <a:p>
                      <a:pPr algn="ctr" fontAlgn="t"/>
                      <a:endParaRPr lang="en-ZA" sz="1000" b="0" u="none" strike="noStrike" dirty="0">
                        <a:effectLst/>
                        <a:latin typeface="+mn-lt"/>
                      </a:endParaRPr>
                    </a:p>
                    <a:p>
                      <a:pPr algn="ctr" fontAlgn="t"/>
                      <a:r>
                        <a:rPr lang="en-ZA" sz="1000" b="0" u="none" strike="noStrike" dirty="0">
                          <a:effectLst/>
                          <a:latin typeface="+mn-lt"/>
                        </a:rPr>
                        <a:t>100%</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u="none" strike="noStrike" dirty="0">
                          <a:effectLst/>
                          <a:latin typeface="+mn-lt"/>
                        </a:rPr>
                        <a:t> None</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i="0" u="none" strike="noStrike" dirty="0">
                          <a:solidFill>
                            <a:schemeClr val="tx1"/>
                          </a:solidFill>
                          <a:effectLst/>
                          <a:latin typeface="+mn-lt"/>
                        </a:rPr>
                        <a:t>2</a:t>
                      </a:r>
                    </a:p>
                  </a:txBody>
                  <a:tcPr marL="6919" marR="6919" marT="6919"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tc>
                <a:extLst>
                  <a:ext uri="{0D108BD9-81ED-4DB2-BD59-A6C34878D82A}">
                    <a16:rowId xmlns:a16="http://schemas.microsoft.com/office/drawing/2014/main" xmlns="" val="10003"/>
                  </a:ext>
                </a:extLst>
              </a:tr>
              <a:tr h="1166995">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pPr marL="0" algn="l" defTabSz="914400" rtl="0" eaLnBrk="1" fontAlgn="t" latinLnBrk="0" hangingPunct="1"/>
                      <a:r>
                        <a:rPr lang="en-ZA" sz="1000" u="none" strike="noStrike" dirty="0">
                          <a:effectLst/>
                          <a:latin typeface="+mn-lt"/>
                        </a:rPr>
                        <a:t> </a:t>
                      </a:r>
                      <a:r>
                        <a:rPr lang="en-ZA" sz="1000" u="none" strike="noStrike" kern="1200" dirty="0">
                          <a:solidFill>
                            <a:schemeClr val="dk1"/>
                          </a:solidFill>
                          <a:effectLst/>
                          <a:latin typeface="+mn-lt"/>
                          <a:ea typeface="+mn-ea"/>
                          <a:cs typeface="+mn-cs"/>
                        </a:rPr>
                        <a:t>1.2</a:t>
                      </a:r>
                    </a:p>
                  </a:txBody>
                  <a:tcPr marL="6919" marR="6919" marT="6919" marB="0"/>
                </a:tc>
                <a:tc>
                  <a:txBody>
                    <a:bodyPr/>
                    <a:lstStyle/>
                    <a:p>
                      <a:pPr algn="l" fontAlgn="t"/>
                      <a:r>
                        <a:rPr lang="en-ZA" sz="1000" b="0" i="0" u="none" strike="noStrike" dirty="0">
                          <a:solidFill>
                            <a:srgbClr val="000000"/>
                          </a:solidFill>
                          <a:effectLst/>
                          <a:latin typeface="+mn-lt"/>
                        </a:rPr>
                        <a:t>Number of formal engagements with the Western Cape Gambling and</a:t>
                      </a:r>
                      <a:r>
                        <a:rPr lang="en-ZA" sz="1000" b="0" i="0" u="none" strike="noStrike" baseline="0" dirty="0">
                          <a:solidFill>
                            <a:srgbClr val="000000"/>
                          </a:solidFill>
                          <a:effectLst/>
                          <a:latin typeface="+mn-lt"/>
                        </a:rPr>
                        <a:t> </a:t>
                      </a:r>
                      <a:r>
                        <a:rPr lang="en-ZA" sz="1000" b="0" i="0" u="none" strike="noStrike" dirty="0">
                          <a:solidFill>
                            <a:srgbClr val="000000"/>
                          </a:solidFill>
                          <a:effectLst/>
                          <a:latin typeface="+mn-lt"/>
                        </a:rPr>
                        <a:t>Racing </a:t>
                      </a:r>
                      <a:r>
                        <a:rPr lang="en-ZA" sz="1000" b="0" i="0" u="none" strike="noStrike" baseline="0" dirty="0">
                          <a:solidFill>
                            <a:srgbClr val="000000"/>
                          </a:solidFill>
                          <a:effectLst/>
                          <a:latin typeface="+mn-lt"/>
                        </a:rPr>
                        <a:t>Board on meeting statutory and executive requirements  </a:t>
                      </a:r>
                      <a:endParaRPr lang="en-ZA" sz="1000" b="0" i="0" u="none" strike="noStrike" dirty="0">
                        <a:solidFill>
                          <a:srgbClr val="000000"/>
                        </a:solidFill>
                        <a:effectLst/>
                        <a:latin typeface="+mn-lt"/>
                      </a:endParaRPr>
                    </a:p>
                  </a:txBody>
                  <a:tcPr marL="124540" marR="6919" marT="6919" marB="0" anchor="ctr"/>
                </a:tc>
                <a:tc>
                  <a:txBody>
                    <a:bodyPr/>
                    <a:lstStyle/>
                    <a:p>
                      <a:pPr algn="ctr" fontAlgn="t"/>
                      <a:r>
                        <a:rPr lang="en-ZA" sz="1000" b="0" u="none" strike="noStrike" dirty="0">
                          <a:effectLst/>
                          <a:latin typeface="+mn-lt"/>
                        </a:rPr>
                        <a:t>4 </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u="none" strike="noStrike" dirty="0">
                          <a:effectLst/>
                          <a:latin typeface="+mn-lt"/>
                        </a:rPr>
                        <a:t>1          </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u="none" strike="noStrike" dirty="0">
                          <a:solidFill>
                            <a:schemeClr val="tx1"/>
                          </a:solidFill>
                          <a:effectLst/>
                          <a:latin typeface="+mn-lt"/>
                        </a:rPr>
                        <a:t>1 </a:t>
                      </a:r>
                      <a:endParaRPr lang="en-ZA" sz="1000" b="0" i="0" u="none" strike="noStrike" dirty="0">
                        <a:solidFill>
                          <a:schemeClr val="tx1"/>
                        </a:solidFill>
                        <a:effectLst/>
                        <a:latin typeface="+mn-lt"/>
                      </a:endParaRPr>
                    </a:p>
                  </a:txBody>
                  <a:tcPr marL="6919" marR="6919" marT="6919" marB="0" anchor="ctr"/>
                </a:tc>
                <a:tc>
                  <a:txBody>
                    <a:bodyPr/>
                    <a:lstStyle/>
                    <a:p>
                      <a:pPr algn="ctr" fontAlgn="t"/>
                      <a:r>
                        <a:rPr lang="en-ZA" sz="1000" b="0" u="none" strike="noStrike" dirty="0">
                          <a:effectLst/>
                          <a:latin typeface="+mn-lt"/>
                        </a:rPr>
                        <a:t> </a:t>
                      </a:r>
                    </a:p>
                    <a:p>
                      <a:pPr algn="ctr" fontAlgn="t"/>
                      <a:r>
                        <a:rPr lang="en-ZA" sz="1000" b="0" u="none" strike="noStrike" dirty="0">
                          <a:effectLst/>
                          <a:latin typeface="+mn-lt"/>
                        </a:rPr>
                        <a:t>Achieved </a:t>
                      </a:r>
                      <a:endParaRPr lang="en-ZA" sz="1000" b="0" i="0" u="none" strike="noStrike" dirty="0">
                        <a:solidFill>
                          <a:srgbClr val="000000"/>
                        </a:solidFill>
                        <a:effectLst/>
                        <a:latin typeface="+mn-lt"/>
                      </a:endParaRPr>
                    </a:p>
                  </a:txBody>
                  <a:tcPr marL="6919" marR="6919" marT="6919" marB="0" anchor="ctr"/>
                </a:tc>
                <a:tc>
                  <a:txBody>
                    <a:bodyPr/>
                    <a:lstStyle/>
                    <a:p>
                      <a:pPr algn="ctr" fontAlgn="t"/>
                      <a:endParaRPr lang="en-ZA" sz="1000" b="0" u="none" strike="noStrike" dirty="0">
                        <a:effectLst/>
                        <a:latin typeface="+mn-lt"/>
                      </a:endParaRPr>
                    </a:p>
                    <a:p>
                      <a:pPr algn="ctr" fontAlgn="t"/>
                      <a:r>
                        <a:rPr lang="en-ZA" sz="1000" b="0" u="none" strike="noStrike" dirty="0">
                          <a:effectLst/>
                          <a:latin typeface="+mn-lt"/>
                        </a:rPr>
                        <a:t>100%</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u="none" strike="noStrike" dirty="0">
                          <a:effectLst/>
                          <a:latin typeface="+mn-lt"/>
                        </a:rPr>
                        <a:t>None </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i="0" u="none" strike="noStrike" dirty="0">
                          <a:solidFill>
                            <a:schemeClr val="tx1"/>
                          </a:solidFill>
                          <a:effectLst/>
                          <a:latin typeface="+mn-lt"/>
                        </a:rPr>
                        <a:t>1</a:t>
                      </a:r>
                    </a:p>
                  </a:txBody>
                  <a:tcPr marL="6919" marR="6919" marT="6919"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tc>
                <a:extLst>
                  <a:ext uri="{0D108BD9-81ED-4DB2-BD59-A6C34878D82A}">
                    <a16:rowId xmlns:a16="http://schemas.microsoft.com/office/drawing/2014/main" xmlns="" val="10004"/>
                  </a:ext>
                </a:extLst>
              </a:tr>
              <a:tr h="1028036">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u="none" strike="noStrike" dirty="0">
                          <a:effectLst/>
                          <a:latin typeface="+mn-lt"/>
                        </a:rPr>
                        <a:t> 1.3</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latin typeface="+mn-lt"/>
                        </a:rPr>
                        <a:t>Number of meetings</a:t>
                      </a:r>
                      <a:r>
                        <a:rPr lang="en-ZA" sz="1000" b="0" u="none" strike="noStrike" baseline="0" dirty="0">
                          <a:effectLst/>
                          <a:latin typeface="+mn-lt"/>
                        </a:rPr>
                        <a:t> </a:t>
                      </a:r>
                      <a:r>
                        <a:rPr lang="en-ZA" sz="1000" b="0" u="none" strike="noStrike" dirty="0">
                          <a:effectLst/>
                          <a:latin typeface="+mn-lt"/>
                        </a:rPr>
                        <a:t>/engagements with the Consul General,</a:t>
                      </a:r>
                      <a:r>
                        <a:rPr lang="en-ZA" sz="1000" b="0" u="none" strike="noStrike" baseline="0" dirty="0">
                          <a:effectLst/>
                          <a:latin typeface="+mn-lt"/>
                        </a:rPr>
                        <a:t> members of the Diplomatic Corps and incoming foreign delegations</a:t>
                      </a:r>
                      <a:endParaRPr lang="en-ZA" sz="1000" b="0" i="0" u="none" strike="noStrike" dirty="0">
                        <a:solidFill>
                          <a:srgbClr val="000000"/>
                        </a:solidFill>
                        <a:effectLst/>
                        <a:latin typeface="+mn-lt"/>
                      </a:endParaRPr>
                    </a:p>
                  </a:txBody>
                  <a:tcPr marL="124540" marR="6919" marT="6919" marB="0" anchor="ctr"/>
                </a:tc>
                <a:tc>
                  <a:txBody>
                    <a:bodyPr/>
                    <a:lstStyle/>
                    <a:p>
                      <a:pPr algn="ctr" fontAlgn="t"/>
                      <a:r>
                        <a:rPr lang="en-ZA" sz="1000" b="0" i="0" u="none" strike="noStrike" dirty="0">
                          <a:solidFill>
                            <a:schemeClr val="dk1"/>
                          </a:solidFill>
                          <a:effectLst/>
                          <a:latin typeface="+mn-lt"/>
                        </a:rPr>
                        <a:t>7</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i="0" u="none" strike="noStrike" dirty="0">
                          <a:solidFill>
                            <a:srgbClr val="000000"/>
                          </a:solidFill>
                          <a:effectLst/>
                          <a:latin typeface="+mn-lt"/>
                        </a:rPr>
                        <a:t>2</a:t>
                      </a:r>
                    </a:p>
                  </a:txBody>
                  <a:tcPr marL="6919" marR="6919" marT="6919" marB="0" anchor="ctr"/>
                </a:tc>
                <a:tc>
                  <a:txBody>
                    <a:bodyPr/>
                    <a:lstStyle/>
                    <a:p>
                      <a:pPr algn="ctr" fontAlgn="t"/>
                      <a:r>
                        <a:rPr lang="en-ZA" sz="1000" b="0" i="0" u="none" strike="noStrike" dirty="0">
                          <a:solidFill>
                            <a:schemeClr val="tx1"/>
                          </a:solidFill>
                          <a:effectLst/>
                          <a:latin typeface="+mn-lt"/>
                        </a:rPr>
                        <a:t>2</a:t>
                      </a:r>
                    </a:p>
                  </a:txBody>
                  <a:tcPr marL="6919" marR="6919" marT="6919" marB="0" anchor="ctr"/>
                </a:tc>
                <a:tc>
                  <a:txBody>
                    <a:bodyPr/>
                    <a:lstStyle/>
                    <a:p>
                      <a:pPr algn="ctr" fontAlgn="t"/>
                      <a:endParaRPr lang="en-ZA" sz="1000" b="0" u="none" strike="noStrike" dirty="0">
                        <a:effectLst/>
                        <a:latin typeface="+mn-lt"/>
                      </a:endParaRPr>
                    </a:p>
                    <a:p>
                      <a:pPr algn="ctr" fontAlgn="t"/>
                      <a:r>
                        <a:rPr lang="en-ZA" sz="1000" b="0" u="none" strike="noStrike" dirty="0">
                          <a:effectLst/>
                          <a:latin typeface="+mn-lt"/>
                        </a:rPr>
                        <a:t> Achieved </a:t>
                      </a:r>
                      <a:endParaRPr lang="en-ZA" sz="1000" b="0" i="0" u="none" strike="noStrike" dirty="0">
                        <a:solidFill>
                          <a:srgbClr val="000000"/>
                        </a:solidFill>
                        <a:effectLst/>
                        <a:latin typeface="+mn-lt"/>
                      </a:endParaRPr>
                    </a:p>
                  </a:txBody>
                  <a:tcPr marL="6919" marR="6919" marT="6919" marB="0" anchor="ctr"/>
                </a:tc>
                <a:tc>
                  <a:txBody>
                    <a:bodyPr/>
                    <a:lstStyle/>
                    <a:p>
                      <a:pPr algn="ctr" fontAlgn="t"/>
                      <a:endParaRPr lang="en-ZA" sz="1000" b="0" u="none" strike="noStrike" dirty="0">
                        <a:effectLst/>
                        <a:latin typeface="+mn-lt"/>
                      </a:endParaRPr>
                    </a:p>
                    <a:p>
                      <a:pPr algn="ctr" fontAlgn="t"/>
                      <a:r>
                        <a:rPr lang="en-ZA" sz="1000" b="0" u="none" strike="noStrike" dirty="0">
                          <a:effectLst/>
                          <a:latin typeface="+mn-lt"/>
                        </a:rPr>
                        <a:t>100%</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u="none" strike="noStrike" dirty="0">
                          <a:effectLst/>
                          <a:latin typeface="+mn-lt"/>
                        </a:rPr>
                        <a:t>None </a:t>
                      </a:r>
                      <a:endParaRPr lang="en-ZA" sz="1000" b="0" i="0" u="none" strike="noStrike" dirty="0">
                        <a:solidFill>
                          <a:srgbClr val="000000"/>
                        </a:solidFill>
                        <a:effectLst/>
                        <a:latin typeface="+mn-lt"/>
                      </a:endParaRPr>
                    </a:p>
                  </a:txBody>
                  <a:tcPr marL="6919" marR="6919" marT="6919" marB="0" anchor="ctr"/>
                </a:tc>
                <a:tc>
                  <a:txBody>
                    <a:bodyPr/>
                    <a:lstStyle/>
                    <a:p>
                      <a:pPr algn="ctr" fontAlgn="t"/>
                      <a:r>
                        <a:rPr lang="en-ZA" sz="1000" b="0" i="0" u="none" strike="noStrike" dirty="0">
                          <a:solidFill>
                            <a:schemeClr val="tx1"/>
                          </a:solidFill>
                          <a:effectLst/>
                          <a:latin typeface="+mn-lt"/>
                        </a:rPr>
                        <a:t>2</a:t>
                      </a:r>
                    </a:p>
                  </a:txBody>
                  <a:tcPr marL="6919" marR="6919" marT="6919"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tc>
                <a:extLst>
                  <a:ext uri="{0D108BD9-81ED-4DB2-BD59-A6C34878D82A}">
                    <a16:rowId xmlns:a16="http://schemas.microsoft.com/office/drawing/2014/main" xmlns="" val="10005"/>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34316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16</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073765133"/>
              </p:ext>
            </p:extLst>
          </p:nvPr>
        </p:nvGraphicFramePr>
        <p:xfrm>
          <a:off x="277800" y="980729"/>
          <a:ext cx="8614675" cy="5095553"/>
        </p:xfrm>
        <a:graphic>
          <a:graphicData uri="http://schemas.openxmlformats.org/drawingml/2006/table">
            <a:tbl>
              <a:tblPr>
                <a:tableStyleId>{5C22544A-7EE6-4342-B048-85BDC9FD1C3A}</a:tableStyleId>
              </a:tblPr>
              <a:tblGrid>
                <a:gridCol w="41594">
                  <a:extLst>
                    <a:ext uri="{9D8B030D-6E8A-4147-A177-3AD203B41FA5}">
                      <a16:colId xmlns:a16="http://schemas.microsoft.com/office/drawing/2014/main" xmlns="" val="20000"/>
                    </a:ext>
                  </a:extLst>
                </a:gridCol>
                <a:gridCol w="263838">
                  <a:extLst>
                    <a:ext uri="{9D8B030D-6E8A-4147-A177-3AD203B41FA5}">
                      <a16:colId xmlns:a16="http://schemas.microsoft.com/office/drawing/2014/main" xmlns="" val="20001"/>
                    </a:ext>
                  </a:extLst>
                </a:gridCol>
                <a:gridCol w="1754343">
                  <a:extLst>
                    <a:ext uri="{9D8B030D-6E8A-4147-A177-3AD203B41FA5}">
                      <a16:colId xmlns:a16="http://schemas.microsoft.com/office/drawing/2014/main" xmlns="" val="20002"/>
                    </a:ext>
                  </a:extLst>
                </a:gridCol>
                <a:gridCol w="771757">
                  <a:extLst>
                    <a:ext uri="{9D8B030D-6E8A-4147-A177-3AD203B41FA5}">
                      <a16:colId xmlns:a16="http://schemas.microsoft.com/office/drawing/2014/main" xmlns="" val="20003"/>
                    </a:ext>
                  </a:extLst>
                </a:gridCol>
                <a:gridCol w="598572">
                  <a:extLst>
                    <a:ext uri="{9D8B030D-6E8A-4147-A177-3AD203B41FA5}">
                      <a16:colId xmlns:a16="http://schemas.microsoft.com/office/drawing/2014/main" xmlns="" val="20004"/>
                    </a:ext>
                  </a:extLst>
                </a:gridCol>
                <a:gridCol w="606738">
                  <a:extLst>
                    <a:ext uri="{9D8B030D-6E8A-4147-A177-3AD203B41FA5}">
                      <a16:colId xmlns:a16="http://schemas.microsoft.com/office/drawing/2014/main" xmlns="" val="20005"/>
                    </a:ext>
                  </a:extLst>
                </a:gridCol>
                <a:gridCol w="761249">
                  <a:extLst>
                    <a:ext uri="{9D8B030D-6E8A-4147-A177-3AD203B41FA5}">
                      <a16:colId xmlns:a16="http://schemas.microsoft.com/office/drawing/2014/main" xmlns="" val="20006"/>
                    </a:ext>
                  </a:extLst>
                </a:gridCol>
                <a:gridCol w="648237">
                  <a:extLst>
                    <a:ext uri="{9D8B030D-6E8A-4147-A177-3AD203B41FA5}">
                      <a16:colId xmlns:a16="http://schemas.microsoft.com/office/drawing/2014/main" xmlns="" val="20007"/>
                    </a:ext>
                  </a:extLst>
                </a:gridCol>
                <a:gridCol w="1224136">
                  <a:extLst>
                    <a:ext uri="{9D8B030D-6E8A-4147-A177-3AD203B41FA5}">
                      <a16:colId xmlns:a16="http://schemas.microsoft.com/office/drawing/2014/main" xmlns="" val="20008"/>
                    </a:ext>
                  </a:extLst>
                </a:gridCol>
                <a:gridCol w="925766">
                  <a:extLst>
                    <a:ext uri="{9D8B030D-6E8A-4147-A177-3AD203B41FA5}">
                      <a16:colId xmlns:a16="http://schemas.microsoft.com/office/drawing/2014/main" xmlns="" val="20009"/>
                    </a:ext>
                  </a:extLst>
                </a:gridCol>
                <a:gridCol w="1018445">
                  <a:extLst>
                    <a:ext uri="{9D8B030D-6E8A-4147-A177-3AD203B41FA5}">
                      <a16:colId xmlns:a16="http://schemas.microsoft.com/office/drawing/2014/main" xmlns="" val="20010"/>
                    </a:ext>
                  </a:extLst>
                </a:gridCol>
              </a:tblGrid>
              <a:tr h="1114403">
                <a:tc gridSpan="3">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t>
                      </a:r>
                    </a:p>
                    <a:p>
                      <a:pPr algn="ctr" fontAlgn="t"/>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rgbClr val="FF0000"/>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250349">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latin typeface="+mn-lt"/>
                        </a:rPr>
                        <a:t>1.2</a:t>
                      </a:r>
                      <a:endParaRPr lang="en-ZA" sz="1200" b="1" i="0" u="none" strike="noStrike" dirty="0">
                        <a:solidFill>
                          <a:schemeClr val="bg2"/>
                        </a:solidFill>
                        <a:effectLst/>
                        <a:latin typeface="+mn-lt"/>
                      </a:endParaRPr>
                    </a:p>
                  </a:txBody>
                  <a:tcPr marL="6919" marR="6919" marT="6919" marB="0"/>
                </a:tc>
                <a:tc>
                  <a:txBody>
                    <a:bodyPr/>
                    <a:lstStyle/>
                    <a:p>
                      <a:pPr algn="l" fontAlgn="t"/>
                      <a:r>
                        <a:rPr lang="en-ZA" sz="1200" b="1" i="0" u="none" strike="noStrike" dirty="0">
                          <a:solidFill>
                            <a:schemeClr val="bg2"/>
                          </a:solidFill>
                          <a:effectLst/>
                          <a:latin typeface="+mn-lt"/>
                        </a:rPr>
                        <a:t>Management</a:t>
                      </a:r>
                      <a:r>
                        <a:rPr lang="en-ZA" sz="1200" b="1" i="0" u="none" strike="noStrike" baseline="0" dirty="0">
                          <a:solidFill>
                            <a:schemeClr val="bg2"/>
                          </a:solidFill>
                          <a:effectLst/>
                          <a:latin typeface="+mn-lt"/>
                        </a:rPr>
                        <a:t> Services</a:t>
                      </a:r>
                      <a:endParaRPr lang="en-ZA" sz="1200" b="1" i="0" u="none" strike="noStrike" dirty="0">
                        <a:solidFill>
                          <a:schemeClr val="bg2"/>
                        </a:solidFill>
                        <a:effectLst/>
                        <a:latin typeface="+mn-lt"/>
                      </a:endParaRPr>
                    </a:p>
                  </a:txBody>
                  <a:tcPr marL="6919" marR="6919" marT="6919" marB="0"/>
                </a:tc>
                <a:tc>
                  <a:txBody>
                    <a:bodyPr/>
                    <a:lstStyle/>
                    <a:p>
                      <a:pPr algn="l" fontAlgn="t"/>
                      <a:r>
                        <a:rPr lang="en-ZA" sz="900" b="1" u="none" strike="noStrike" dirty="0">
                          <a:effectLst/>
                          <a:latin typeface="+mn-lt"/>
                        </a:rPr>
                        <a:t> </a:t>
                      </a:r>
                      <a:endParaRPr lang="en-ZA" sz="900" b="1" i="0" u="none" strike="noStrike" dirty="0">
                        <a:solidFill>
                          <a:srgbClr val="000000"/>
                        </a:solidFill>
                        <a:effectLst/>
                        <a:latin typeface="+mn-lt"/>
                      </a:endParaRPr>
                    </a:p>
                  </a:txBody>
                  <a:tcPr marL="6919" marR="6919" marT="6919" marB="0"/>
                </a:tc>
                <a:tc>
                  <a:txBody>
                    <a:bodyPr/>
                    <a:lstStyle/>
                    <a:p>
                      <a:pPr algn="l" fontAlgn="t"/>
                      <a:r>
                        <a:rPr lang="en-ZA" sz="900" b="1" u="none" strike="noStrike" dirty="0">
                          <a:effectLst/>
                          <a:latin typeface="+mn-lt"/>
                        </a:rPr>
                        <a:t> </a:t>
                      </a:r>
                      <a:endParaRPr lang="en-ZA" sz="900" b="1" i="0" u="none" strike="noStrike" dirty="0">
                        <a:solidFill>
                          <a:srgbClr val="000000"/>
                        </a:solidFill>
                        <a:effectLst/>
                        <a:latin typeface="+mn-lt"/>
                      </a:endParaRPr>
                    </a:p>
                  </a:txBody>
                  <a:tcPr marL="6919" marR="6919" marT="6919" marB="0"/>
                </a:tc>
                <a:tc>
                  <a:txBody>
                    <a:bodyPr/>
                    <a:lstStyle/>
                    <a:p>
                      <a:pPr algn="l" fontAlgn="t"/>
                      <a:r>
                        <a:rPr lang="en-ZA" sz="900" b="1" u="none" strike="noStrike" dirty="0">
                          <a:effectLst/>
                          <a:latin typeface="+mn-lt"/>
                        </a:rPr>
                        <a:t> </a:t>
                      </a:r>
                      <a:endParaRPr lang="en-ZA" sz="900" b="1" i="0" u="none" strike="noStrike" dirty="0">
                        <a:solidFill>
                          <a:srgbClr val="000000"/>
                        </a:solidFill>
                        <a:effectLst/>
                        <a:latin typeface="+mn-lt"/>
                      </a:endParaRPr>
                    </a:p>
                  </a:txBody>
                  <a:tcPr marL="6919" marR="6919" marT="6919" marB="0"/>
                </a:tc>
                <a:tc>
                  <a:txBody>
                    <a:bodyPr/>
                    <a:lstStyle/>
                    <a:p>
                      <a:pPr algn="ctr" fontAlgn="t"/>
                      <a:r>
                        <a:rPr lang="en-ZA" sz="900" b="1" u="none" strike="noStrike" dirty="0">
                          <a:effectLst/>
                          <a:latin typeface="+mn-lt"/>
                        </a:rPr>
                        <a:t> </a:t>
                      </a:r>
                      <a:endParaRPr lang="en-ZA" sz="900" b="1" i="0" u="none" strike="noStrike" dirty="0">
                        <a:solidFill>
                          <a:srgbClr val="000000"/>
                        </a:solidFill>
                        <a:effectLst/>
                        <a:latin typeface="+mn-lt"/>
                      </a:endParaRPr>
                    </a:p>
                  </a:txBody>
                  <a:tcPr marL="6919" marR="6919" marT="6919" marB="0"/>
                </a:tc>
                <a:tc>
                  <a:txBody>
                    <a:bodyPr/>
                    <a:lstStyle/>
                    <a:p>
                      <a:pPr algn="ctr" fontAlgn="t"/>
                      <a:r>
                        <a:rPr lang="en-ZA" sz="900" b="1" u="none" strike="noStrike" dirty="0">
                          <a:effectLst/>
                          <a:latin typeface="+mn-lt"/>
                        </a:rPr>
                        <a:t> </a:t>
                      </a:r>
                      <a:endParaRPr lang="en-ZA" sz="900" b="1" i="0" u="none" strike="noStrike" dirty="0">
                        <a:solidFill>
                          <a:srgbClr val="000000"/>
                        </a:solidFill>
                        <a:effectLst/>
                        <a:latin typeface="+mn-lt"/>
                      </a:endParaRPr>
                    </a:p>
                  </a:txBody>
                  <a:tcPr marL="6919" marR="6919" marT="6919" marB="0"/>
                </a:tc>
                <a:tc>
                  <a:txBody>
                    <a:bodyPr/>
                    <a:lstStyle/>
                    <a:p>
                      <a:pPr algn="ctr" fontAlgn="t"/>
                      <a:r>
                        <a:rPr lang="en-ZA" sz="900" b="1" u="none" strike="noStrike" dirty="0">
                          <a:effectLst/>
                          <a:latin typeface="+mn-lt"/>
                        </a:rPr>
                        <a:t> </a:t>
                      </a:r>
                      <a:endParaRPr lang="en-ZA" sz="900" b="1" i="0" u="none" strike="noStrike" dirty="0">
                        <a:solidFill>
                          <a:srgbClr val="000000"/>
                        </a:solidFill>
                        <a:effectLst/>
                        <a:latin typeface="+mn-lt"/>
                      </a:endParaRPr>
                    </a:p>
                  </a:txBody>
                  <a:tcPr marL="6919" marR="6919" marT="6919" marB="0"/>
                </a:tc>
                <a:tc>
                  <a:txBody>
                    <a:bodyPr/>
                    <a:lstStyle/>
                    <a:p>
                      <a:pPr algn="ctr" fontAlgn="t"/>
                      <a:endParaRPr lang="en-ZA" sz="900" b="1" i="0" u="none" strike="noStrike" dirty="0">
                        <a:solidFill>
                          <a:srgbClr val="000000"/>
                        </a:solidFill>
                        <a:effectLst/>
                        <a:latin typeface="+mn-lt"/>
                      </a:endParaRPr>
                    </a:p>
                  </a:txBody>
                  <a:tcPr marL="6919" marR="6919" marT="6919" marB="0"/>
                </a:tc>
                <a:tc rowSpan="3">
                  <a:txBody>
                    <a:bodyPr/>
                    <a:lstStyle/>
                    <a:p>
                      <a:pPr algn="ctr" fontAlgn="t"/>
                      <a:r>
                        <a:rPr lang="en-ZA" sz="1000" b="0" u="none" strike="noStrike" dirty="0">
                          <a:solidFill>
                            <a:schemeClr val="tx1"/>
                          </a:solidFill>
                          <a:effectLst/>
                          <a:latin typeface="+mn-lt"/>
                        </a:rPr>
                        <a:t> </a:t>
                      </a:r>
                    </a:p>
                    <a:p>
                      <a:pPr algn="ctr" fontAlgn="t"/>
                      <a:r>
                        <a:rPr lang="en-ZA" sz="1000" b="0" u="none" strike="noStrike" dirty="0">
                          <a:solidFill>
                            <a:schemeClr val="tx1"/>
                          </a:solidFill>
                          <a:effectLst/>
                          <a:latin typeface="+mn-lt"/>
                        </a:rPr>
                        <a:t>R</a:t>
                      </a:r>
                      <a:r>
                        <a:rPr lang="en-ZA" sz="1000" b="0" u="none" strike="noStrike" baseline="0" dirty="0">
                          <a:solidFill>
                            <a:schemeClr val="tx1"/>
                          </a:solidFill>
                          <a:effectLst/>
                          <a:latin typeface="+mn-lt"/>
                        </a:rPr>
                        <a:t>29 294</a:t>
                      </a:r>
                    </a:p>
                    <a:p>
                      <a:pPr algn="ctr" fontAlgn="t"/>
                      <a:r>
                        <a:rPr lang="en-ZA" sz="1000" b="0" u="none" strike="noStrike" dirty="0">
                          <a:solidFill>
                            <a:schemeClr val="tx1"/>
                          </a:solidFill>
                          <a:effectLst/>
                          <a:latin typeface="+mn-lt"/>
                        </a:rPr>
                        <a:t>R5 819</a:t>
                      </a:r>
                      <a:endParaRPr lang="en-ZA" sz="1000" b="0" u="none" strike="noStrike" baseline="0" dirty="0">
                        <a:solidFill>
                          <a:schemeClr val="tx1"/>
                        </a:solidFill>
                        <a:effectLst/>
                        <a:latin typeface="+mn-lt"/>
                      </a:endParaRPr>
                    </a:p>
                    <a:p>
                      <a:pPr algn="ctr" fontAlgn="t"/>
                      <a:r>
                        <a:rPr lang="en-ZA" sz="1000" b="0" u="none" strike="noStrike" dirty="0">
                          <a:solidFill>
                            <a:schemeClr val="tx1"/>
                          </a:solidFill>
                          <a:effectLst/>
                          <a:latin typeface="+mn-lt"/>
                        </a:rPr>
                        <a:t>20%</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614887">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2.1</a:t>
                      </a:r>
                      <a:endParaRPr lang="en-ZA" sz="1000" b="0" i="0" u="none" strike="noStrike" dirty="0">
                        <a:solidFill>
                          <a:srgbClr val="000000"/>
                        </a:solidFill>
                        <a:effectLst/>
                        <a:latin typeface="+mn-lt"/>
                      </a:endParaRPr>
                    </a:p>
                  </a:txBody>
                  <a:tcPr marL="6919" marR="6919" marT="6919" marB="0"/>
                </a:tc>
                <a:tc>
                  <a:txBody>
                    <a:bodyPr/>
                    <a:lstStyle/>
                    <a:p>
                      <a:pPr algn="l" fontAlgn="t"/>
                      <a:endParaRPr lang="en-ZA" sz="1000" b="0" i="0" u="none" strike="noStrike" dirty="0">
                        <a:solidFill>
                          <a:srgbClr val="000000"/>
                        </a:solidFill>
                        <a:effectLst/>
                        <a:latin typeface="+mn-lt"/>
                      </a:endParaRPr>
                    </a:p>
                    <a:p>
                      <a:pPr algn="l" fontAlgn="t"/>
                      <a:r>
                        <a:rPr lang="en-ZA" sz="1000" b="0" i="0" u="none" strike="noStrike" dirty="0">
                          <a:solidFill>
                            <a:srgbClr val="000000"/>
                          </a:solidFill>
                          <a:effectLst/>
                          <a:latin typeface="+mn-lt"/>
                        </a:rPr>
                        <a:t>Number of prescribed performance plans and reports submitted </a:t>
                      </a:r>
                    </a:p>
                  </a:txBody>
                  <a:tcPr marL="171450" marR="9525" marT="9525" marB="0" anchor="ctr"/>
                </a:tc>
                <a:tc>
                  <a:txBody>
                    <a:bodyPr/>
                    <a:lstStyle/>
                    <a:p>
                      <a:pPr algn="ctr" fontAlgn="t"/>
                      <a:r>
                        <a:rPr lang="en-ZA" sz="1000" b="0" i="0" u="none" strike="noStrike" dirty="0">
                          <a:solidFill>
                            <a:srgbClr val="000000"/>
                          </a:solidFill>
                          <a:effectLst/>
                          <a:latin typeface="+mn-lt"/>
                        </a:rPr>
                        <a:t>6</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a:txBody>
                    <a:bodyPr/>
                    <a:lstStyle/>
                    <a:p>
                      <a:pPr algn="ctr" fontAlgn="t"/>
                      <a:r>
                        <a:rPr lang="en-ZA" sz="1000" b="0" i="0" u="none" strike="noStrike" dirty="0">
                          <a:solidFill>
                            <a:srgbClr val="000000"/>
                          </a:solidFill>
                          <a:effectLst/>
                          <a:latin typeface="+mn-lt"/>
                        </a:rPr>
                        <a:t> </a:t>
                      </a:r>
                    </a:p>
                    <a:p>
                      <a:pPr algn="ctr" fontAlgn="t"/>
                      <a:r>
                        <a:rPr lang="en-ZA" sz="1000" b="0" i="0" u="none" strike="noStrike" dirty="0">
                          <a:solidFill>
                            <a:srgbClr val="000000"/>
                          </a:solidFill>
                          <a:effectLst/>
                          <a:latin typeface="+mn-lt"/>
                        </a:rPr>
                        <a:t>Achieved </a:t>
                      </a:r>
                    </a:p>
                  </a:txBody>
                  <a:tcPr marL="9525" marR="9525" marT="9525" marB="0" anchor="ctr"/>
                </a:tc>
                <a:tc>
                  <a:txBody>
                    <a:bodyPr/>
                    <a:lstStyle/>
                    <a:p>
                      <a:pPr algn="ctr" fontAlgn="t"/>
                      <a:endParaRPr lang="en-ZA" sz="1000" b="0" i="0" u="none" strike="noStrike" dirty="0">
                        <a:solidFill>
                          <a:srgbClr val="000000"/>
                        </a:solidFill>
                        <a:effectLst/>
                        <a:latin typeface="+mn-lt"/>
                      </a:endParaRPr>
                    </a:p>
                    <a:p>
                      <a:pPr algn="ctr" fontAlgn="t"/>
                      <a:r>
                        <a:rPr lang="en-ZA" sz="1000" b="0" i="0" u="none" strike="noStrike" dirty="0">
                          <a:solidFill>
                            <a:srgbClr val="000000"/>
                          </a:solidFill>
                          <a:effectLst/>
                          <a:latin typeface="+mn-lt"/>
                        </a:rPr>
                        <a:t>100%</a:t>
                      </a:r>
                    </a:p>
                  </a:txBody>
                  <a:tcPr marL="9525" marR="9525" marT="9525" marB="0" anchor="ctr"/>
                </a:tc>
                <a:tc>
                  <a:txBody>
                    <a:bodyPr/>
                    <a:lstStyle/>
                    <a:p>
                      <a:pPr algn="ctr" fontAlgn="t"/>
                      <a:endParaRPr lang="en-ZA" sz="1000" b="0" i="0" u="none" strike="noStrike" dirty="0">
                        <a:solidFill>
                          <a:srgbClr val="000000"/>
                        </a:solidFill>
                        <a:effectLst/>
                        <a:latin typeface="+mn-lt"/>
                      </a:endParaRPr>
                    </a:p>
                    <a:p>
                      <a:pPr algn="ctr" fontAlgn="t"/>
                      <a:r>
                        <a:rPr lang="en-ZA" sz="1000" b="0" i="0" u="none" strike="noStrike" dirty="0">
                          <a:solidFill>
                            <a:srgbClr val="000000"/>
                          </a:solidFill>
                          <a:effectLst/>
                          <a:latin typeface="+mn-lt"/>
                        </a:rPr>
                        <a:t>None</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3060920">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2.2</a:t>
                      </a:r>
                      <a:endParaRPr lang="en-ZA" sz="1000" b="0" i="0" u="none" strike="noStrike" dirty="0">
                        <a:solidFill>
                          <a:srgbClr val="000000"/>
                        </a:solidFill>
                        <a:effectLst/>
                        <a:latin typeface="+mn-lt"/>
                      </a:endParaRPr>
                    </a:p>
                  </a:txBody>
                  <a:tcPr marL="6919" marR="6919" marT="6919" marB="0"/>
                </a:tc>
                <a:tc>
                  <a:txBody>
                    <a:bodyPr/>
                    <a:lstStyle/>
                    <a:p>
                      <a:pPr algn="l" fontAlgn="t"/>
                      <a:endParaRPr lang="en-ZA" sz="1000" b="0" i="0" u="none" strike="noStrike" dirty="0">
                        <a:solidFill>
                          <a:srgbClr val="000000"/>
                        </a:solidFill>
                        <a:effectLst/>
                        <a:latin typeface="+mn-lt"/>
                      </a:endParaRPr>
                    </a:p>
                    <a:p>
                      <a:pPr algn="l" fontAlgn="t"/>
                      <a:r>
                        <a:rPr lang="en-ZA" sz="1000" b="0" i="0" u="none" strike="noStrike" dirty="0">
                          <a:solidFill>
                            <a:srgbClr val="000000"/>
                          </a:solidFill>
                          <a:effectLst/>
                          <a:latin typeface="+mn-lt"/>
                        </a:rPr>
                        <a:t>Number of reports on the implementation of the</a:t>
                      </a:r>
                      <a:r>
                        <a:rPr lang="en-ZA" sz="1000" b="0" i="0" u="none" strike="noStrike" baseline="0" dirty="0">
                          <a:solidFill>
                            <a:srgbClr val="000000"/>
                          </a:solidFill>
                          <a:effectLst/>
                          <a:latin typeface="+mn-lt"/>
                        </a:rPr>
                        <a:t> Workforce Plan </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algn="ctr" fontAlgn="t"/>
                      <a:r>
                        <a:rPr lang="en-ZA" sz="1000" b="0" i="0" u="none" strike="noStrike" dirty="0">
                          <a:solidFill>
                            <a:schemeClr val="tx1"/>
                          </a:solidFill>
                          <a:effectLst/>
                          <a:latin typeface="+mn-lt"/>
                        </a:rPr>
                        <a:t>0</a:t>
                      </a:r>
                    </a:p>
                  </a:txBody>
                  <a:tcPr marL="9525" marR="9525" marT="9525" marB="0" anchor="ctr"/>
                </a:tc>
                <a:tc>
                  <a:txBody>
                    <a:bodyPr/>
                    <a:lstStyle/>
                    <a:p>
                      <a:pPr algn="ctr" fontAlgn="t"/>
                      <a:endParaRPr lang="en-ZA" sz="1000" b="0" i="0" u="none" strike="noStrike" dirty="0">
                        <a:solidFill>
                          <a:srgbClr val="000000"/>
                        </a:solidFill>
                        <a:effectLst/>
                        <a:latin typeface="+mn-lt"/>
                      </a:endParaRPr>
                    </a:p>
                    <a:p>
                      <a:pPr algn="ctr" fontAlgn="t"/>
                      <a:r>
                        <a:rPr lang="en-ZA" sz="1000" b="0" i="0" u="none" strike="noStrike" dirty="0">
                          <a:solidFill>
                            <a:srgbClr val="000000"/>
                          </a:solidFill>
                          <a:effectLst/>
                          <a:latin typeface="+mn-lt"/>
                        </a:rPr>
                        <a:t> Not</a:t>
                      </a:r>
                      <a:r>
                        <a:rPr lang="en-ZA" sz="1000" b="0" i="0" u="none" strike="noStrike" baseline="0" dirty="0">
                          <a:solidFill>
                            <a:srgbClr val="000000"/>
                          </a:solidFill>
                          <a:effectLst/>
                          <a:latin typeface="+mn-lt"/>
                        </a:rPr>
                        <a:t> a</a:t>
                      </a:r>
                      <a:r>
                        <a:rPr lang="en-ZA" sz="1000" b="0" i="0" u="none" strike="noStrike" dirty="0">
                          <a:solidFill>
                            <a:srgbClr val="000000"/>
                          </a:solidFill>
                          <a:effectLst/>
                          <a:latin typeface="+mn-lt"/>
                        </a:rPr>
                        <a:t>chieved </a:t>
                      </a:r>
                    </a:p>
                  </a:txBody>
                  <a:tcPr marL="9525" marR="9525" marT="9525" marB="0" anchor="ctr"/>
                </a:tc>
                <a:tc>
                  <a:txBody>
                    <a:bodyPr/>
                    <a:lstStyle/>
                    <a:p>
                      <a:pPr algn="ctr" fontAlgn="t"/>
                      <a:endParaRPr lang="en-ZA" sz="1000" b="0" i="0" u="none" strike="noStrike" dirty="0">
                        <a:solidFill>
                          <a:srgbClr val="000000"/>
                        </a:solidFill>
                        <a:effectLst/>
                        <a:latin typeface="+mn-lt"/>
                      </a:endParaRPr>
                    </a:p>
                    <a:p>
                      <a:pPr algn="ctr" fontAlgn="t"/>
                      <a:r>
                        <a:rPr lang="en-ZA" sz="1000" b="0" i="0" u="none" strike="noStrike" dirty="0">
                          <a:solidFill>
                            <a:srgbClr val="000000"/>
                          </a:solidFill>
                          <a:effectLst/>
                          <a:latin typeface="+mn-lt"/>
                        </a:rPr>
                        <a:t>0%</a:t>
                      </a:r>
                    </a:p>
                  </a:txBody>
                  <a:tcPr marL="9525" marR="9525" marT="9525" marB="0" anchor="ctr"/>
                </a:tc>
                <a:tc>
                  <a:txBody>
                    <a:bodyPr/>
                    <a:lstStyle/>
                    <a:p>
                      <a:pPr algn="ctr" fontAlgn="t"/>
                      <a:r>
                        <a:rPr lang="en-ZA" sz="1000" b="0" i="0" u="none" strike="noStrike" dirty="0">
                          <a:solidFill>
                            <a:srgbClr val="000000"/>
                          </a:solidFill>
                          <a:effectLst/>
                          <a:latin typeface="+mn-lt"/>
                        </a:rPr>
                        <a:t>The</a:t>
                      </a:r>
                      <a:r>
                        <a:rPr lang="en-ZA" sz="1000" b="0" i="0" u="none" strike="noStrike" baseline="0" dirty="0">
                          <a:solidFill>
                            <a:srgbClr val="000000"/>
                          </a:solidFill>
                          <a:effectLst/>
                          <a:latin typeface="+mn-lt"/>
                        </a:rPr>
                        <a:t> sign-off of the report will only take place after 19 July 2018, due to progress on the implementation of the actions of the workforce plan will only be discussed at the scheduled 1</a:t>
                      </a:r>
                      <a:r>
                        <a:rPr lang="en-ZA" sz="1000" b="0" i="0" u="none" strike="noStrike" baseline="30000" dirty="0">
                          <a:solidFill>
                            <a:srgbClr val="000000"/>
                          </a:solidFill>
                          <a:effectLst/>
                          <a:latin typeface="+mn-lt"/>
                        </a:rPr>
                        <a:t>st</a:t>
                      </a:r>
                      <a:r>
                        <a:rPr lang="en-ZA" sz="1000" b="0" i="0" u="none" strike="noStrike" baseline="0" dirty="0">
                          <a:solidFill>
                            <a:srgbClr val="000000"/>
                          </a:solidFill>
                          <a:effectLst/>
                          <a:latin typeface="+mn-lt"/>
                        </a:rPr>
                        <a:t> quarter GMC on 19 July 2018.</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tx1"/>
                          </a:solidFill>
                          <a:effectLst/>
                          <a:latin typeface="+mn-lt"/>
                        </a:rPr>
                        <a:t>0</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387618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17</a:t>
            </a:fld>
            <a:endParaRPr lang="en-ZA" dirty="0"/>
          </a:p>
        </p:txBody>
      </p:sp>
      <p:sp>
        <p:nvSpPr>
          <p:cNvPr id="6" name="AutoShape 36"/>
          <p:cNvSpPr>
            <a:spLocks noChangeArrowheads="1"/>
          </p:cNvSpPr>
          <p:nvPr>
            <p:custDataLst>
              <p:tags r:id="rId1"/>
            </p:custDataLst>
          </p:nvPr>
        </p:nvSpPr>
        <p:spPr bwMode="auto">
          <a:xfrm>
            <a:off x="206615" y="227410"/>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764728421"/>
              </p:ext>
            </p:extLst>
          </p:nvPr>
        </p:nvGraphicFramePr>
        <p:xfrm>
          <a:off x="341224" y="1124744"/>
          <a:ext cx="8551255" cy="3466959"/>
        </p:xfrm>
        <a:graphic>
          <a:graphicData uri="http://schemas.openxmlformats.org/drawingml/2006/table">
            <a:tbl>
              <a:tblPr>
                <a:tableStyleId>{5C22544A-7EE6-4342-B048-85BDC9FD1C3A}</a:tableStyleId>
              </a:tblPr>
              <a:tblGrid>
                <a:gridCol w="39632">
                  <a:extLst>
                    <a:ext uri="{9D8B030D-6E8A-4147-A177-3AD203B41FA5}">
                      <a16:colId xmlns:a16="http://schemas.microsoft.com/office/drawing/2014/main" xmlns="" val="20000"/>
                    </a:ext>
                  </a:extLst>
                </a:gridCol>
                <a:gridCol w="251391">
                  <a:extLst>
                    <a:ext uri="{9D8B030D-6E8A-4147-A177-3AD203B41FA5}">
                      <a16:colId xmlns:a16="http://schemas.microsoft.com/office/drawing/2014/main" xmlns="" val="20001"/>
                    </a:ext>
                  </a:extLst>
                </a:gridCol>
                <a:gridCol w="1671584">
                  <a:extLst>
                    <a:ext uri="{9D8B030D-6E8A-4147-A177-3AD203B41FA5}">
                      <a16:colId xmlns:a16="http://schemas.microsoft.com/office/drawing/2014/main" xmlns="" val="20002"/>
                    </a:ext>
                  </a:extLst>
                </a:gridCol>
                <a:gridCol w="742556">
                  <a:extLst>
                    <a:ext uri="{9D8B030D-6E8A-4147-A177-3AD203B41FA5}">
                      <a16:colId xmlns:a16="http://schemas.microsoft.com/office/drawing/2014/main" xmlns="" val="20003"/>
                    </a:ext>
                  </a:extLst>
                </a:gridCol>
                <a:gridCol w="604448">
                  <a:extLst>
                    <a:ext uri="{9D8B030D-6E8A-4147-A177-3AD203B41FA5}">
                      <a16:colId xmlns:a16="http://schemas.microsoft.com/office/drawing/2014/main" xmlns="" val="20004"/>
                    </a:ext>
                  </a:extLst>
                </a:gridCol>
                <a:gridCol w="604448">
                  <a:extLst>
                    <a:ext uri="{9D8B030D-6E8A-4147-A177-3AD203B41FA5}">
                      <a16:colId xmlns:a16="http://schemas.microsoft.com/office/drawing/2014/main" xmlns="" val="20005"/>
                    </a:ext>
                  </a:extLst>
                </a:gridCol>
                <a:gridCol w="785783">
                  <a:extLst>
                    <a:ext uri="{9D8B030D-6E8A-4147-A177-3AD203B41FA5}">
                      <a16:colId xmlns:a16="http://schemas.microsoft.com/office/drawing/2014/main" xmlns="" val="20006"/>
                    </a:ext>
                  </a:extLst>
                </a:gridCol>
                <a:gridCol w="681948">
                  <a:extLst>
                    <a:ext uri="{9D8B030D-6E8A-4147-A177-3AD203B41FA5}">
                      <a16:colId xmlns:a16="http://schemas.microsoft.com/office/drawing/2014/main" xmlns="" val="20007"/>
                    </a:ext>
                  </a:extLst>
                </a:gridCol>
                <a:gridCol w="1010507">
                  <a:extLst>
                    <a:ext uri="{9D8B030D-6E8A-4147-A177-3AD203B41FA5}">
                      <a16:colId xmlns:a16="http://schemas.microsoft.com/office/drawing/2014/main" xmlns="" val="20008"/>
                    </a:ext>
                  </a:extLst>
                </a:gridCol>
                <a:gridCol w="1010507">
                  <a:extLst>
                    <a:ext uri="{9D8B030D-6E8A-4147-A177-3AD203B41FA5}">
                      <a16:colId xmlns:a16="http://schemas.microsoft.com/office/drawing/2014/main" xmlns="" val="20009"/>
                    </a:ext>
                  </a:extLst>
                </a:gridCol>
                <a:gridCol w="1148451">
                  <a:extLst>
                    <a:ext uri="{9D8B030D-6E8A-4147-A177-3AD203B41FA5}">
                      <a16:colId xmlns:a16="http://schemas.microsoft.com/office/drawing/2014/main" xmlns="" val="20010"/>
                    </a:ext>
                  </a:extLst>
                </a:gridCol>
              </a:tblGrid>
              <a:tr h="1152127">
                <a:tc gridSpan="3">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t>
                      </a:r>
                    </a:p>
                    <a:p>
                      <a:pPr algn="ctr" fontAlgn="t"/>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rgbClr val="FF0000"/>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347009">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latin typeface="+mn-lt"/>
                        </a:rPr>
                        <a:t>1.4</a:t>
                      </a:r>
                      <a:endParaRPr lang="en-ZA" sz="1200" b="1" i="0" u="none" strike="noStrike" dirty="0">
                        <a:solidFill>
                          <a:schemeClr val="bg2"/>
                        </a:solidFill>
                        <a:effectLst/>
                        <a:latin typeface="+mn-lt"/>
                      </a:endParaRPr>
                    </a:p>
                  </a:txBody>
                  <a:tcPr marL="6919" marR="6919" marT="6919" marB="0"/>
                </a:tc>
                <a:tc gridSpan="8">
                  <a:txBody>
                    <a:bodyPr/>
                    <a:lstStyle/>
                    <a:p>
                      <a:pPr algn="l" fontAlgn="t"/>
                      <a:r>
                        <a:rPr lang="en-ZA" sz="1200" b="1" i="0" u="none" strike="noStrike" dirty="0">
                          <a:solidFill>
                            <a:schemeClr val="bg2"/>
                          </a:solidFill>
                          <a:effectLst/>
                          <a:latin typeface="+mn-lt"/>
                        </a:rPr>
                        <a:t>Financial</a:t>
                      </a:r>
                      <a:r>
                        <a:rPr lang="en-ZA" sz="1200" b="1" i="0" u="none" strike="noStrike" baseline="0" dirty="0">
                          <a:solidFill>
                            <a:schemeClr val="bg2"/>
                          </a:solidFill>
                          <a:effectLst/>
                          <a:latin typeface="+mn-lt"/>
                        </a:rPr>
                        <a:t> Management</a:t>
                      </a:r>
                      <a:endParaRPr lang="en-ZA" sz="900" b="1" i="0" u="none" strike="noStrike" dirty="0">
                        <a:solidFill>
                          <a:schemeClr val="bg2"/>
                        </a:solidFill>
                        <a:effectLst/>
                        <a:latin typeface="+mn-lt"/>
                      </a:endParaRPr>
                    </a:p>
                    <a:p>
                      <a:pPr algn="ctr" fontAlgn="t"/>
                      <a:endParaRPr lang="en-ZA" sz="900" b="1" i="0" u="none" strike="noStrike" dirty="0">
                        <a:solidFill>
                          <a:schemeClr val="bg2"/>
                        </a:solidFill>
                        <a:effectLst/>
                        <a:latin typeface="+mn-lt"/>
                      </a:endParaRPr>
                    </a:p>
                  </a:txBody>
                  <a:tcPr marL="6919" marR="6919" marT="6919" marB="0"/>
                </a:tc>
                <a:tc hMerge="1">
                  <a:txBody>
                    <a:bodyPr/>
                    <a:lstStyle/>
                    <a:p>
                      <a:pPr algn="l" fontAlgn="t"/>
                      <a:endParaRPr lang="en-ZA" sz="900" b="1" i="0" u="none" strike="noStrike" dirty="0">
                        <a:solidFill>
                          <a:srgbClr val="000000"/>
                        </a:solidFill>
                        <a:effectLst/>
                        <a:latin typeface="+mn-lt"/>
                      </a:endParaRPr>
                    </a:p>
                  </a:txBody>
                  <a:tcPr marL="6919" marR="6919" marT="6919" marB="0"/>
                </a:tc>
                <a:tc hMerge="1">
                  <a:txBody>
                    <a:bodyPr/>
                    <a:lstStyle/>
                    <a:p>
                      <a:pPr algn="l" fontAlgn="t"/>
                      <a:endParaRPr lang="en-ZA" sz="900" b="1" i="0" u="none" strike="noStrike" dirty="0">
                        <a:solidFill>
                          <a:srgbClr val="000000"/>
                        </a:solidFill>
                        <a:effectLst/>
                        <a:latin typeface="+mn-lt"/>
                      </a:endParaRPr>
                    </a:p>
                  </a:txBody>
                  <a:tcPr marL="6919" marR="6919" marT="6919" marB="0"/>
                </a:tc>
                <a:tc hMerge="1">
                  <a:txBody>
                    <a:bodyPr/>
                    <a:lstStyle/>
                    <a:p>
                      <a:pPr algn="l" fontAlgn="t"/>
                      <a:endParaRPr lang="en-ZA" sz="900" b="1" i="0" u="none" strike="noStrike" dirty="0">
                        <a:solidFill>
                          <a:srgbClr val="C00000"/>
                        </a:solidFill>
                        <a:effectLst/>
                        <a:latin typeface="+mn-lt"/>
                      </a:endParaRPr>
                    </a:p>
                  </a:txBody>
                  <a:tcPr marL="6919" marR="6919" marT="6919" marB="0"/>
                </a:tc>
                <a:tc hMerge="1">
                  <a:txBody>
                    <a:bodyPr/>
                    <a:lstStyle/>
                    <a:p>
                      <a:pPr algn="ctr" fontAlgn="t"/>
                      <a:endParaRPr lang="en-ZA" sz="900" b="1" i="0" u="none" strike="noStrike" dirty="0">
                        <a:solidFill>
                          <a:srgbClr val="000000"/>
                        </a:solidFill>
                        <a:effectLst/>
                        <a:latin typeface="+mn-lt"/>
                      </a:endParaRPr>
                    </a:p>
                  </a:txBody>
                  <a:tcPr marL="6919" marR="6919" marT="6919" marB="0"/>
                </a:tc>
                <a:tc hMerge="1">
                  <a:txBody>
                    <a:bodyPr/>
                    <a:lstStyle/>
                    <a:p>
                      <a:pPr algn="ctr" fontAlgn="t"/>
                      <a:endParaRPr lang="en-ZA" sz="900" b="1" i="0" u="none" strike="noStrike" dirty="0">
                        <a:solidFill>
                          <a:srgbClr val="000000"/>
                        </a:solidFill>
                        <a:effectLst/>
                        <a:latin typeface="+mn-lt"/>
                      </a:endParaRPr>
                    </a:p>
                  </a:txBody>
                  <a:tcPr marL="6919" marR="6919" marT="6919" marB="0"/>
                </a:tc>
                <a:tc hMerge="1">
                  <a:txBody>
                    <a:bodyPr/>
                    <a:lstStyle/>
                    <a:p>
                      <a:pPr algn="ctr" fontAlgn="t"/>
                      <a:endParaRPr lang="en-ZA" sz="900" b="1" i="0" u="none" strike="noStrike" dirty="0">
                        <a:solidFill>
                          <a:srgbClr val="000000"/>
                        </a:solidFill>
                        <a:effectLst/>
                        <a:latin typeface="+mn-lt"/>
                      </a:endParaRPr>
                    </a:p>
                  </a:txBody>
                  <a:tcPr marL="6919" marR="6919" marT="6919" marB="0"/>
                </a:tc>
                <a:tc hMerge="1">
                  <a:txBody>
                    <a:bodyPr/>
                    <a:lstStyle/>
                    <a:p>
                      <a:pPr algn="ctr" fontAlgn="t"/>
                      <a:endParaRPr lang="en-ZA" sz="900" b="1" i="0" u="none" strike="noStrike" dirty="0">
                        <a:solidFill>
                          <a:srgbClr val="000000"/>
                        </a:solidFill>
                        <a:effectLst/>
                        <a:latin typeface="+mn-lt"/>
                      </a:endParaRPr>
                    </a:p>
                  </a:txBody>
                  <a:tcPr marL="6919" marR="6919" marT="6919" marB="0"/>
                </a:tc>
                <a:tc rowSpan="4">
                  <a:txBody>
                    <a:bodyPr/>
                    <a:lstStyle/>
                    <a:p>
                      <a:pPr algn="ctr" fontAlgn="t"/>
                      <a:r>
                        <a:rPr lang="en-ZA" sz="1000" b="0" u="none" strike="noStrike" dirty="0">
                          <a:solidFill>
                            <a:schemeClr val="tx1"/>
                          </a:solidFill>
                          <a:effectLst/>
                          <a:latin typeface="+mn-lt"/>
                        </a:rPr>
                        <a:t>R</a:t>
                      </a:r>
                      <a:r>
                        <a:rPr lang="en-ZA" sz="1000" b="0" u="none" strike="noStrike" baseline="0" dirty="0">
                          <a:solidFill>
                            <a:schemeClr val="tx1"/>
                          </a:solidFill>
                          <a:effectLst/>
                          <a:latin typeface="+mn-lt"/>
                        </a:rPr>
                        <a:t>25 039</a:t>
                      </a:r>
                      <a:endParaRPr lang="en-ZA" sz="1000" b="0" u="none" strike="noStrike" dirty="0">
                        <a:solidFill>
                          <a:schemeClr val="tx1"/>
                        </a:solidFill>
                        <a:effectLst/>
                        <a:latin typeface="+mn-lt"/>
                      </a:endParaRPr>
                    </a:p>
                    <a:p>
                      <a:pPr algn="ctr" fontAlgn="t"/>
                      <a:r>
                        <a:rPr lang="en-ZA" sz="1000" b="0" u="none" strike="noStrike" dirty="0">
                          <a:solidFill>
                            <a:schemeClr val="tx1"/>
                          </a:solidFill>
                          <a:effectLst/>
                          <a:latin typeface="+mn-lt"/>
                        </a:rPr>
                        <a:t>R5 029</a:t>
                      </a:r>
                    </a:p>
                    <a:p>
                      <a:pPr algn="ctr" fontAlgn="t"/>
                      <a:r>
                        <a:rPr lang="en-ZA" sz="1000" b="0" u="none" strike="noStrike" dirty="0">
                          <a:solidFill>
                            <a:schemeClr val="tx1"/>
                          </a:solidFill>
                          <a:effectLst/>
                          <a:latin typeface="+mn-lt"/>
                        </a:rPr>
                        <a:t>20%</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637497">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3.1</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i="0" u="none" strike="noStrike" dirty="0">
                          <a:solidFill>
                            <a:srgbClr val="000000"/>
                          </a:solidFill>
                          <a:effectLst/>
                          <a:latin typeface="+mn-lt"/>
                        </a:rPr>
                        <a:t>Number of IYM reports</a:t>
                      </a:r>
                    </a:p>
                  </a:txBody>
                  <a:tcPr marL="171450" marR="9525" marT="9525" marB="0" anchor="ctr"/>
                </a:tc>
                <a:tc>
                  <a:txBody>
                    <a:bodyPr/>
                    <a:lstStyle/>
                    <a:p>
                      <a:pPr algn="ctr" fontAlgn="t"/>
                      <a:r>
                        <a:rPr lang="en-ZA" sz="1000" b="0" i="0" u="none" strike="noStrike" dirty="0">
                          <a:solidFill>
                            <a:srgbClr val="000000"/>
                          </a:solidFill>
                          <a:effectLst/>
                          <a:latin typeface="+mn-lt"/>
                        </a:rPr>
                        <a:t>12</a:t>
                      </a:r>
                    </a:p>
                  </a:txBody>
                  <a:tcPr marL="9525" marR="9525" marT="9525" marB="0" anchor="ctr"/>
                </a:tc>
                <a:tc>
                  <a:txBody>
                    <a:bodyPr/>
                    <a:lstStyle/>
                    <a:p>
                      <a:pPr algn="ctr" fontAlgn="t"/>
                      <a:r>
                        <a:rPr lang="en-ZA" sz="1000" b="0" i="0" u="none" strike="noStrike" dirty="0">
                          <a:solidFill>
                            <a:srgbClr val="000000"/>
                          </a:solidFill>
                          <a:effectLst/>
                          <a:latin typeface="+mn-lt"/>
                        </a:rPr>
                        <a:t>3</a:t>
                      </a:r>
                    </a:p>
                  </a:txBody>
                  <a:tcPr marL="9525" marR="9525" marT="9525" marB="0" anchor="ctr"/>
                </a:tc>
                <a:tc>
                  <a:txBody>
                    <a:bodyPr/>
                    <a:lstStyle/>
                    <a:p>
                      <a:pPr algn="ctr" fontAlgn="t"/>
                      <a:r>
                        <a:rPr lang="en-ZA" sz="1000" b="0" i="0" u="none" strike="noStrike" dirty="0">
                          <a:solidFill>
                            <a:schemeClr val="tx1"/>
                          </a:solidFill>
                          <a:effectLst/>
                          <a:latin typeface="+mn-lt"/>
                        </a:rPr>
                        <a:t>3</a:t>
                      </a:r>
                    </a:p>
                  </a:txBody>
                  <a:tcPr marL="9525" marR="9525" marT="9525" marB="0" anchor="ctr"/>
                </a:tc>
                <a:tc>
                  <a:txBody>
                    <a:bodyPr/>
                    <a:lstStyle/>
                    <a:p>
                      <a:pPr algn="ctr" fontAlgn="t"/>
                      <a:r>
                        <a:rPr lang="en-ZA" sz="1000" b="0" i="0" u="none" strike="noStrike" dirty="0">
                          <a:solidFill>
                            <a:srgbClr val="000000"/>
                          </a:solidFill>
                          <a:effectLst/>
                          <a:latin typeface="+mn-lt"/>
                        </a:rPr>
                        <a:t>Achieved </a:t>
                      </a:r>
                    </a:p>
                  </a:txBody>
                  <a:tcPr marL="9525" marR="9525" marT="9525" marB="0" anchor="ctr"/>
                </a:tc>
                <a:tc>
                  <a:txBody>
                    <a:bodyPr/>
                    <a:lstStyle/>
                    <a:p>
                      <a:pPr algn="ctr" fontAlgn="t"/>
                      <a:r>
                        <a:rPr lang="en-ZA" sz="1000" b="0" i="0" u="none" strike="noStrike">
                          <a:solidFill>
                            <a:srgbClr val="000000"/>
                          </a:solidFill>
                          <a:effectLst/>
                          <a:latin typeface="+mn-lt"/>
                        </a:rPr>
                        <a:t>100%</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rgbClr val="000000"/>
                          </a:solidFill>
                          <a:effectLst/>
                          <a:latin typeface="+mn-lt"/>
                        </a:rPr>
                        <a:t>None</a:t>
                      </a:r>
                    </a:p>
                  </a:txBody>
                  <a:tcPr marL="9525" marR="9525" marT="9525" marB="0" anchor="ctr"/>
                </a:tc>
                <a:tc>
                  <a:txBody>
                    <a:bodyPr/>
                    <a:lstStyle/>
                    <a:p>
                      <a:pPr algn="ctr" fontAlgn="t"/>
                      <a:r>
                        <a:rPr lang="en-ZA" sz="1000" b="0" i="0" u="none" strike="noStrike" dirty="0">
                          <a:solidFill>
                            <a:schemeClr val="tx1"/>
                          </a:solidFill>
                          <a:effectLst/>
                          <a:latin typeface="+mn-lt"/>
                        </a:rPr>
                        <a:t>3</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tc>
                <a:extLst>
                  <a:ext uri="{0D108BD9-81ED-4DB2-BD59-A6C34878D82A}">
                    <a16:rowId xmlns:a16="http://schemas.microsoft.com/office/drawing/2014/main" xmlns="" val="10002"/>
                  </a:ext>
                </a:extLst>
              </a:tr>
              <a:tr h="658647">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3.2</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i="0" u="none" strike="noStrike" dirty="0">
                          <a:solidFill>
                            <a:srgbClr val="000000"/>
                          </a:solidFill>
                          <a:effectLst/>
                          <a:latin typeface="+mn-lt"/>
                        </a:rPr>
                        <a:t>Number of Budget submissions</a:t>
                      </a:r>
                    </a:p>
                  </a:txBody>
                  <a:tcPr marL="171450"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srgbClr val="000000"/>
                          </a:solidFill>
                          <a:effectLst/>
                          <a:uLnTx/>
                          <a:uFillTx/>
                          <a:latin typeface="Century Gothic"/>
                          <a:ea typeface="+mn-ea"/>
                          <a:cs typeface="+mn-cs"/>
                        </a:rPr>
                        <a:t>-</a:t>
                      </a:r>
                      <a:endParaRPr kumimoji="0" lang="en-ZA" sz="1000" b="0" i="0" u="none" strike="noStrike" kern="1200" cap="none" spc="0" normalizeH="0" baseline="0" noProof="0" dirty="0">
                        <a:ln>
                          <a:noFill/>
                        </a:ln>
                        <a:solidFill>
                          <a:srgbClr val="000000"/>
                        </a:solidFill>
                        <a:effectLst/>
                        <a:uLnTx/>
                        <a:uFillTx/>
                        <a:latin typeface="Century Gothic"/>
                        <a:ea typeface="+mn-ea"/>
                        <a:cs typeface="+mn-cs"/>
                      </a:endParaRP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tc>
                <a:extLst>
                  <a:ext uri="{0D108BD9-81ED-4DB2-BD59-A6C34878D82A}">
                    <a16:rowId xmlns:a16="http://schemas.microsoft.com/office/drawing/2014/main" xmlns="" val="10003"/>
                  </a:ext>
                </a:extLst>
              </a:tr>
              <a:tr h="658647">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3.3</a:t>
                      </a:r>
                    </a:p>
                  </a:txBody>
                  <a:tcPr marL="6919" marR="6919" marT="6919"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ZA" sz="1000" b="0" i="0" u="none" strike="noStrike" dirty="0">
                          <a:solidFill>
                            <a:srgbClr val="000000"/>
                          </a:solidFill>
                          <a:effectLst/>
                          <a:latin typeface="+mn-lt"/>
                        </a:rPr>
                        <a:t>Number of Corporate reports </a:t>
                      </a:r>
                    </a:p>
                    <a:p>
                      <a:pPr algn="l" fontAlgn="t"/>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a:r>
                        <a:rPr lang="en-ZA" sz="1000" dirty="0"/>
                        <a:t>1</a:t>
                      </a:r>
                    </a:p>
                  </a:txBody>
                  <a:tcPr marL="9525" marR="9525" marT="9525" marB="0" anchor="ctr">
                    <a:solidFill>
                      <a:srgbClr val="E5EDEF"/>
                    </a:solidFill>
                  </a:tcPr>
                </a:tc>
                <a:tc>
                  <a:txBody>
                    <a:bodyPr/>
                    <a:lstStyle/>
                    <a:p>
                      <a:pPr algn="ctr"/>
                      <a:r>
                        <a:rPr lang="en-ZA" sz="1000" dirty="0"/>
                        <a:t>1</a:t>
                      </a:r>
                    </a:p>
                  </a:txBody>
                  <a:tcPr marL="9525" marR="9525" marT="9525" marB="0" anchor="ctr">
                    <a:solidFill>
                      <a:srgbClr val="E5EDEF"/>
                    </a:solidFill>
                  </a:tcPr>
                </a:tc>
                <a:tc>
                  <a:txBody>
                    <a:bodyPr/>
                    <a:lstStyle/>
                    <a:p>
                      <a:pPr algn="ctr"/>
                      <a:r>
                        <a:rPr lang="en-ZA" sz="1000" baseline="0" dirty="0"/>
                        <a:t>Achieved </a:t>
                      </a:r>
                      <a:endParaRPr lang="en-ZA" sz="1000" dirty="0"/>
                    </a:p>
                  </a:txBody>
                  <a:tcPr marL="9525" marR="9525" marT="9525" marB="0" anchor="ctr">
                    <a:solidFill>
                      <a:srgbClr val="E5EDEF"/>
                    </a:solidFill>
                  </a:tcPr>
                </a:tc>
                <a:tc>
                  <a:txBody>
                    <a:bodyPr/>
                    <a:lstStyle/>
                    <a:p>
                      <a:pPr algn="ctr"/>
                      <a:r>
                        <a:rPr lang="en-ZA" sz="1000" dirty="0"/>
                        <a:t>100%</a:t>
                      </a:r>
                    </a:p>
                  </a:txBody>
                  <a:tcPr marL="9525" marR="9525" marT="9525" marB="0" anchor="ctr">
                    <a:solidFill>
                      <a:srgbClr val="E5EDEF"/>
                    </a:solidFill>
                  </a:tcPr>
                </a:tc>
                <a:tc>
                  <a:txBody>
                    <a:bodyPr/>
                    <a:lstStyle/>
                    <a:p>
                      <a:pPr algn="ctr"/>
                      <a:r>
                        <a:rPr lang="en-ZA" sz="1000" dirty="0"/>
                        <a:t>None</a:t>
                      </a:r>
                    </a:p>
                  </a:txBody>
                  <a:tcPr marL="9525" marR="9525" marT="9525" marB="0" anchor="ctr">
                    <a:solidFill>
                      <a:srgbClr val="E5EDEF"/>
                    </a:solidFill>
                  </a:tcPr>
                </a:tc>
                <a:tc>
                  <a:txBody>
                    <a:bodyPr/>
                    <a:lstStyle/>
                    <a:p>
                      <a:pPr algn="ctr"/>
                      <a:r>
                        <a:rPr lang="en-ZA" sz="1000" dirty="0">
                          <a:solidFill>
                            <a:schemeClr val="tx1"/>
                          </a:solidFill>
                        </a:rPr>
                        <a:t>1</a:t>
                      </a:r>
                    </a:p>
                  </a:txBody>
                  <a:tcPr marL="9525" marR="9525" marT="9525" marB="0" anchor="ctr">
                    <a:solidFill>
                      <a:srgbClr val="E5EDEF"/>
                    </a:solidFill>
                  </a:tcPr>
                </a:tc>
                <a:tc vMerge="1">
                  <a:txBody>
                    <a:bodyPr/>
                    <a:lstStyle/>
                    <a:p>
                      <a:pPr algn="ctr" fontAlgn="t"/>
                      <a:endParaRPr lang="en-ZA" sz="1000" b="0" i="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1165171013"/>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222353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18</a:t>
            </a:fld>
            <a:endParaRPr lang="en-ZA" dirty="0"/>
          </a:p>
        </p:txBody>
      </p:sp>
      <p:sp>
        <p:nvSpPr>
          <p:cNvPr id="6" name="AutoShape 36"/>
          <p:cNvSpPr>
            <a:spLocks noChangeArrowheads="1"/>
          </p:cNvSpPr>
          <p:nvPr>
            <p:custDataLst>
              <p:tags r:id="rId1"/>
            </p:custDataLst>
          </p:nvPr>
        </p:nvSpPr>
        <p:spPr bwMode="auto">
          <a:xfrm>
            <a:off x="288032" y="260648"/>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3464609846"/>
              </p:ext>
            </p:extLst>
          </p:nvPr>
        </p:nvGraphicFramePr>
        <p:xfrm>
          <a:off x="323528" y="1052736"/>
          <a:ext cx="8496943" cy="3917899"/>
        </p:xfrm>
        <a:graphic>
          <a:graphicData uri="http://schemas.openxmlformats.org/drawingml/2006/table">
            <a:tbl>
              <a:tblPr>
                <a:tableStyleId>{5C22544A-7EE6-4342-B048-85BDC9FD1C3A}</a:tableStyleId>
              </a:tblPr>
              <a:tblGrid>
                <a:gridCol w="49303">
                  <a:extLst>
                    <a:ext uri="{9D8B030D-6E8A-4147-A177-3AD203B41FA5}">
                      <a16:colId xmlns:a16="http://schemas.microsoft.com/office/drawing/2014/main" xmlns="" val="20000"/>
                    </a:ext>
                  </a:extLst>
                </a:gridCol>
                <a:gridCol w="263085">
                  <a:extLst>
                    <a:ext uri="{9D8B030D-6E8A-4147-A177-3AD203B41FA5}">
                      <a16:colId xmlns:a16="http://schemas.microsoft.com/office/drawing/2014/main" xmlns="" val="20001"/>
                    </a:ext>
                  </a:extLst>
                </a:gridCol>
                <a:gridCol w="1288348">
                  <a:extLst>
                    <a:ext uri="{9D8B030D-6E8A-4147-A177-3AD203B41FA5}">
                      <a16:colId xmlns:a16="http://schemas.microsoft.com/office/drawing/2014/main" xmlns="" val="20002"/>
                    </a:ext>
                  </a:extLst>
                </a:gridCol>
                <a:gridCol w="710932">
                  <a:extLst>
                    <a:ext uri="{9D8B030D-6E8A-4147-A177-3AD203B41FA5}">
                      <a16:colId xmlns:a16="http://schemas.microsoft.com/office/drawing/2014/main" xmlns="" val="20003"/>
                    </a:ext>
                  </a:extLst>
                </a:gridCol>
                <a:gridCol w="499820">
                  <a:extLst>
                    <a:ext uri="{9D8B030D-6E8A-4147-A177-3AD203B41FA5}">
                      <a16:colId xmlns:a16="http://schemas.microsoft.com/office/drawing/2014/main" xmlns="" val="20004"/>
                    </a:ext>
                  </a:extLst>
                </a:gridCol>
                <a:gridCol w="687253">
                  <a:extLst>
                    <a:ext uri="{9D8B030D-6E8A-4147-A177-3AD203B41FA5}">
                      <a16:colId xmlns:a16="http://schemas.microsoft.com/office/drawing/2014/main" xmlns="" val="20005"/>
                    </a:ext>
                  </a:extLst>
                </a:gridCol>
                <a:gridCol w="812207">
                  <a:extLst>
                    <a:ext uri="{9D8B030D-6E8A-4147-A177-3AD203B41FA5}">
                      <a16:colId xmlns:a16="http://schemas.microsoft.com/office/drawing/2014/main" xmlns="" val="20006"/>
                    </a:ext>
                  </a:extLst>
                </a:gridCol>
                <a:gridCol w="749731">
                  <a:extLst>
                    <a:ext uri="{9D8B030D-6E8A-4147-A177-3AD203B41FA5}">
                      <a16:colId xmlns:a16="http://schemas.microsoft.com/office/drawing/2014/main" xmlns="" val="20007"/>
                    </a:ext>
                  </a:extLst>
                </a:gridCol>
                <a:gridCol w="1249550">
                  <a:extLst>
                    <a:ext uri="{9D8B030D-6E8A-4147-A177-3AD203B41FA5}">
                      <a16:colId xmlns:a16="http://schemas.microsoft.com/office/drawing/2014/main" xmlns="" val="20008"/>
                    </a:ext>
                  </a:extLst>
                </a:gridCol>
                <a:gridCol w="1249550">
                  <a:extLst>
                    <a:ext uri="{9D8B030D-6E8A-4147-A177-3AD203B41FA5}">
                      <a16:colId xmlns:a16="http://schemas.microsoft.com/office/drawing/2014/main" xmlns="" val="20009"/>
                    </a:ext>
                  </a:extLst>
                </a:gridCol>
                <a:gridCol w="937164">
                  <a:extLst>
                    <a:ext uri="{9D8B030D-6E8A-4147-A177-3AD203B41FA5}">
                      <a16:colId xmlns:a16="http://schemas.microsoft.com/office/drawing/2014/main" xmlns="" val="20010"/>
                    </a:ext>
                  </a:extLst>
                </a:gridCol>
              </a:tblGrid>
              <a:tr h="1264785">
                <a:tc gridSpan="3">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t>
                      </a:r>
                    </a:p>
                    <a:p>
                      <a:pPr algn="ctr" fontAlgn="t"/>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rgbClr val="FF0000"/>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526769">
                <a:tc gridSpan="9">
                  <a:txBody>
                    <a:bodyPr/>
                    <a:lstStyle/>
                    <a:p>
                      <a:pPr algn="l" fontAlgn="t"/>
                      <a:r>
                        <a:rPr lang="en-ZA" sz="900" u="none" strike="noStrike" dirty="0">
                          <a:effectLst/>
                          <a:latin typeface="+mn-lt"/>
                        </a:rPr>
                        <a:t> </a:t>
                      </a:r>
                      <a:r>
                        <a:rPr lang="en-ZA" sz="1200" b="1" u="none" strike="noStrike" dirty="0">
                          <a:effectLst/>
                          <a:latin typeface="+mn-lt"/>
                        </a:rPr>
                        <a:t>PROGRAMME 2: SUSTAINABLE RESOURCE MANAGEMENT</a:t>
                      </a:r>
                      <a:endParaRPr lang="en-ZA" sz="900" b="0" i="0" u="none" strike="noStrike" dirty="0">
                        <a:solidFill>
                          <a:srgbClr val="000000"/>
                        </a:solidFill>
                        <a:effectLst/>
                        <a:latin typeface="+mn-lt"/>
                      </a:endParaRPr>
                    </a:p>
                    <a:p>
                      <a:pPr algn="ctr" fontAlgn="t"/>
                      <a:r>
                        <a:rPr lang="en-ZA" sz="900" u="none" strike="noStrike" dirty="0">
                          <a:effectLst/>
                          <a:latin typeface="+mn-lt"/>
                        </a:rPr>
                        <a:t> </a:t>
                      </a:r>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pPr algn="l" fontAlgn="t"/>
                      <a:endParaRPr lang="en-ZA" sz="900" b="0" i="0" u="none" strike="noStrike" dirty="0">
                        <a:solidFill>
                          <a:srgbClr val="000000"/>
                        </a:solidFill>
                        <a:effectLst/>
                        <a:latin typeface="Arial Narrow" panose="020B0606020202030204" pitchFamily="34" charset="0"/>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fontAlgn="t"/>
                      <a:endParaRPr lang="en-ZA" sz="900" b="0" i="0" u="none" strike="noStrike" dirty="0">
                        <a:solidFill>
                          <a:srgbClr val="000000"/>
                        </a:solidFill>
                        <a:effectLst/>
                        <a:latin typeface="+mn-lt"/>
                      </a:endParaRPr>
                    </a:p>
                  </a:txBody>
                  <a:tcPr marL="6919" marR="6919" marT="6919" marB="0"/>
                </a:tc>
                <a:tc>
                  <a:txBody>
                    <a:bodyPr/>
                    <a:lstStyle/>
                    <a:p>
                      <a:pPr algn="ctr" fontAlgn="t"/>
                      <a:r>
                        <a:rPr lang="en-ZA" sz="1100" b="1" u="none" strike="noStrike" dirty="0">
                          <a:solidFill>
                            <a:schemeClr val="tx1"/>
                          </a:solidFill>
                          <a:effectLst/>
                          <a:latin typeface="+mn-lt"/>
                        </a:rPr>
                        <a:t>R159 489</a:t>
                      </a:r>
                    </a:p>
                    <a:p>
                      <a:pPr algn="ctr" fontAlgn="t"/>
                      <a:r>
                        <a:rPr lang="en-ZA" sz="1100" b="1" u="none" strike="noStrike" dirty="0">
                          <a:solidFill>
                            <a:schemeClr val="tx1"/>
                          </a:solidFill>
                          <a:effectLst/>
                          <a:latin typeface="+mn-lt"/>
                        </a:rPr>
                        <a:t>R</a:t>
                      </a:r>
                      <a:r>
                        <a:rPr lang="en-ZA" sz="1100" b="1" u="none" strike="noStrike" baseline="0" dirty="0">
                          <a:solidFill>
                            <a:schemeClr val="tx1"/>
                          </a:solidFill>
                          <a:effectLst/>
                          <a:latin typeface="+mn-lt"/>
                        </a:rPr>
                        <a:t>18 056</a:t>
                      </a:r>
                      <a:endParaRPr lang="en-ZA" sz="1100" b="1" u="none" strike="noStrike" dirty="0">
                        <a:solidFill>
                          <a:schemeClr val="tx1"/>
                        </a:solidFill>
                        <a:effectLst/>
                        <a:latin typeface="+mn-lt"/>
                      </a:endParaRPr>
                    </a:p>
                    <a:p>
                      <a:pPr algn="ctr" fontAlgn="t"/>
                      <a:r>
                        <a:rPr lang="en-ZA" sz="1100" b="1" u="none" strike="noStrike" dirty="0">
                          <a:solidFill>
                            <a:schemeClr val="tx1"/>
                          </a:solidFill>
                          <a:effectLst/>
                          <a:latin typeface="+mn-lt"/>
                        </a:rPr>
                        <a:t>11%</a:t>
                      </a:r>
                      <a:endParaRPr lang="en-ZA" sz="1100" b="0" i="0" u="none" strike="noStrike" dirty="0">
                        <a:solidFill>
                          <a:schemeClr val="tx1"/>
                        </a:solidFill>
                        <a:effectLst/>
                        <a:latin typeface="+mn-lt"/>
                      </a:endParaRPr>
                    </a:p>
                  </a:txBody>
                  <a:tcPr marL="6919" marR="6919" marT="6919" marB="0"/>
                </a:tc>
                <a:extLst>
                  <a:ext uri="{0D108BD9-81ED-4DB2-BD59-A6C34878D82A}">
                    <a16:rowId xmlns:a16="http://schemas.microsoft.com/office/drawing/2014/main" xmlns="" val="10001"/>
                  </a:ext>
                </a:extLst>
              </a:tr>
              <a:tr h="440420">
                <a:tc>
                  <a:txBody>
                    <a:bodyPr/>
                    <a:lstStyle/>
                    <a:p>
                      <a:pPr algn="l" fontAlgn="t"/>
                      <a:r>
                        <a:rPr lang="en-ZA" sz="1000" u="none" strike="noStrike">
                          <a:solidFill>
                            <a:srgbClr val="FF0000"/>
                          </a:solidFill>
                          <a:effectLst/>
                        </a:rPr>
                        <a:t> </a:t>
                      </a:r>
                      <a:endParaRPr lang="en-ZA" sz="1000" b="0" i="0" u="none" strike="noStrike">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latin typeface="+mn-lt"/>
                        </a:rPr>
                        <a:t>2.1</a:t>
                      </a:r>
                      <a:endParaRPr lang="en-ZA" sz="1200" b="1" i="0" u="none" strike="noStrike" dirty="0">
                        <a:solidFill>
                          <a:schemeClr val="bg2"/>
                        </a:solidFill>
                        <a:effectLst/>
                        <a:latin typeface="+mn-lt"/>
                      </a:endParaRPr>
                    </a:p>
                  </a:txBody>
                  <a:tcPr marL="6919" marR="6919" marT="6919" marB="0"/>
                </a:tc>
                <a:tc gridSpan="8">
                  <a:txBody>
                    <a:bodyPr/>
                    <a:lstStyle/>
                    <a:p>
                      <a:pPr algn="l" fontAlgn="t"/>
                      <a:r>
                        <a:rPr lang="en-ZA" sz="1200" b="1" i="0" u="none" strike="noStrike" dirty="0">
                          <a:solidFill>
                            <a:schemeClr val="bg2"/>
                          </a:solidFill>
                          <a:effectLst/>
                          <a:latin typeface="+mn-lt"/>
                        </a:rPr>
                        <a:t>Programme Support</a:t>
                      </a:r>
                    </a:p>
                    <a:p>
                      <a:pPr algn="l" fontAlgn="t"/>
                      <a:r>
                        <a:rPr lang="en-ZA" sz="900" u="none" strike="noStrike" dirty="0">
                          <a:solidFill>
                            <a:schemeClr val="bg2"/>
                          </a:solidFill>
                          <a:effectLst/>
                          <a:latin typeface="+mn-lt"/>
                        </a:rPr>
                        <a:t> </a:t>
                      </a:r>
                      <a:endParaRPr lang="en-ZA" sz="900" b="0" i="0" u="none" strike="noStrike" dirty="0">
                        <a:solidFill>
                          <a:schemeClr val="bg2"/>
                        </a:solidFill>
                        <a:effectLst/>
                        <a:latin typeface="+mn-lt"/>
                      </a:endParaRPr>
                    </a:p>
                  </a:txBody>
                  <a:tcPr marL="6919" marR="6919" marT="6919" marB="0"/>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pPr algn="l" fontAlgn="t"/>
                      <a:endParaRPr lang="en-ZA" sz="900" b="0" i="0" u="none" strike="noStrike" dirty="0">
                        <a:solidFill>
                          <a:srgbClr val="C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rowSpan="2">
                  <a:txBody>
                    <a:bodyPr/>
                    <a:lstStyle/>
                    <a:p>
                      <a:pPr algn="ctr" fontAlgn="t"/>
                      <a:r>
                        <a:rPr lang="en-ZA" sz="1000" b="0" u="none" strike="noStrike" dirty="0">
                          <a:solidFill>
                            <a:schemeClr val="tx1"/>
                          </a:solidFill>
                          <a:effectLst/>
                          <a:latin typeface="+mn-lt"/>
                        </a:rPr>
                        <a:t>R8 049</a:t>
                      </a:r>
                    </a:p>
                    <a:p>
                      <a:pPr algn="ctr" fontAlgn="t"/>
                      <a:r>
                        <a:rPr lang="en-ZA" sz="1000" b="0" u="none" strike="noStrike" dirty="0">
                          <a:solidFill>
                            <a:schemeClr val="tx1"/>
                          </a:solidFill>
                          <a:effectLst/>
                          <a:latin typeface="+mn-lt"/>
                        </a:rPr>
                        <a:t>R1 390 </a:t>
                      </a:r>
                    </a:p>
                    <a:p>
                      <a:pPr algn="ctr" fontAlgn="t"/>
                      <a:r>
                        <a:rPr lang="en-ZA" sz="1000" b="0" u="none" strike="noStrike" dirty="0">
                          <a:solidFill>
                            <a:schemeClr val="tx1"/>
                          </a:solidFill>
                          <a:effectLst/>
                          <a:latin typeface="+mn-lt"/>
                        </a:rPr>
                        <a:t>17%</a:t>
                      </a:r>
                    </a:p>
                    <a:p>
                      <a:pPr algn="ctr" fontAlgn="t"/>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2"/>
                  </a:ext>
                </a:extLst>
              </a:tr>
              <a:tr h="1584449">
                <a:tc>
                  <a:txBody>
                    <a:bodyPr/>
                    <a:lstStyle/>
                    <a:p>
                      <a:pPr algn="l" fontAlgn="t"/>
                      <a:r>
                        <a:rPr lang="en-ZA" sz="1000" u="none" strike="noStrike" dirty="0">
                          <a:effectLst/>
                        </a:rPr>
                        <a:t> </a:t>
                      </a:r>
                      <a:endParaRPr lang="en-ZA" sz="1000" b="0" i="0" u="none" strike="noStrike" dirty="0">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4.1</a:t>
                      </a:r>
                      <a:endParaRPr lang="en-ZA" sz="1000" b="0" i="0" u="none" strike="noStrike" dirty="0">
                        <a:solidFill>
                          <a:srgbClr val="000000"/>
                        </a:solidFill>
                        <a:effectLst/>
                        <a:latin typeface="+mn-lt"/>
                      </a:endParaRPr>
                    </a:p>
                  </a:txBody>
                  <a:tcPr marL="6919" marR="6919" marT="6919" marB="0"/>
                </a:tc>
                <a:tc>
                  <a:txBody>
                    <a:bodyPr/>
                    <a:lstStyle/>
                    <a:p>
                      <a:pPr algn="l" fontAlgn="t"/>
                      <a:endParaRPr lang="en-ZA" sz="1000" b="0" i="0" u="none" strike="noStrike" dirty="0">
                        <a:solidFill>
                          <a:srgbClr val="000000"/>
                        </a:solidFill>
                        <a:effectLst/>
                        <a:latin typeface="+mn-lt"/>
                      </a:endParaRPr>
                    </a:p>
                    <a:p>
                      <a:pPr algn="l" fontAlgn="t"/>
                      <a:r>
                        <a:rPr lang="en-ZA" sz="1000" b="0" i="0" u="none" strike="noStrike" dirty="0">
                          <a:solidFill>
                            <a:srgbClr val="000000"/>
                          </a:solidFill>
                          <a:effectLst/>
                          <a:latin typeface="+mn-lt"/>
                        </a:rPr>
                        <a:t>Number of quarterly performance reports for Programme 2 – Sustainable Resource Management submitted</a:t>
                      </a:r>
                    </a:p>
                    <a:p>
                      <a:pPr algn="l" fontAlgn="t"/>
                      <a:endParaRPr lang="en-ZA" sz="1000" b="0" i="0" u="none" strike="noStrike" dirty="0">
                        <a:solidFill>
                          <a:srgbClr val="000000"/>
                        </a:solidFill>
                        <a:effectLst/>
                        <a:latin typeface="+mn-lt"/>
                      </a:endParaRPr>
                    </a:p>
                  </a:txBody>
                  <a:tcPr marL="171450" marR="9525" marT="9525" marB="0"/>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a:txBody>
                    <a:bodyPr/>
                    <a:lstStyle/>
                    <a:p>
                      <a:pPr algn="ctr" fontAlgn="t"/>
                      <a:r>
                        <a:rPr lang="en-ZA" sz="1000" b="0" i="0" u="none" strike="noStrike" dirty="0">
                          <a:solidFill>
                            <a:srgbClr val="000000"/>
                          </a:solidFill>
                          <a:effectLst/>
                          <a:latin typeface="+mn-lt"/>
                        </a:rPr>
                        <a:t> Achieved </a:t>
                      </a:r>
                    </a:p>
                  </a:txBody>
                  <a:tcPr marL="9525" marR="9525" marT="9525" marB="0" anchor="ctr"/>
                </a:tc>
                <a:tc>
                  <a:txBody>
                    <a:bodyPr/>
                    <a:lstStyle/>
                    <a:p>
                      <a:pPr algn="ctr" fontAlgn="t"/>
                      <a:r>
                        <a:rPr lang="en-ZA" sz="1000" b="0" i="0" u="none" strike="noStrike" dirty="0">
                          <a:solidFill>
                            <a:srgbClr val="000000"/>
                          </a:solidFill>
                          <a:effectLst/>
                          <a:latin typeface="+mn-lt"/>
                        </a:rPr>
                        <a:t>100 %</a:t>
                      </a:r>
                    </a:p>
                  </a:txBody>
                  <a:tcPr marL="9525" marR="9525" marT="9525" marB="0" anchor="ctr"/>
                </a:tc>
                <a:tc>
                  <a:txBody>
                    <a:bodyPr/>
                    <a:lstStyle/>
                    <a:p>
                      <a:pPr algn="ctr" fontAlgn="t"/>
                      <a:r>
                        <a:rPr lang="en-ZA" sz="1000" b="0" i="0" u="none" strike="noStrike" dirty="0">
                          <a:solidFill>
                            <a:srgbClr val="000000"/>
                          </a:solidFill>
                          <a:effectLst/>
                          <a:latin typeface="+mn-lt"/>
                        </a:rPr>
                        <a:t> None</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tc>
                <a:extLst>
                  <a:ext uri="{0D108BD9-81ED-4DB2-BD59-A6C34878D82A}">
                    <a16:rowId xmlns:a16="http://schemas.microsoft.com/office/drawing/2014/main" xmlns="" val="10003"/>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330057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19</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4160206733"/>
              </p:ext>
            </p:extLst>
          </p:nvPr>
        </p:nvGraphicFramePr>
        <p:xfrm>
          <a:off x="373379" y="1052736"/>
          <a:ext cx="8499577" cy="4405520"/>
        </p:xfrm>
        <a:graphic>
          <a:graphicData uri="http://schemas.openxmlformats.org/drawingml/2006/table">
            <a:tbl>
              <a:tblPr>
                <a:tableStyleId>{5C22544A-7EE6-4342-B048-85BDC9FD1C3A}</a:tableStyleId>
              </a:tblPr>
              <a:tblGrid>
                <a:gridCol w="39238">
                  <a:extLst>
                    <a:ext uri="{9D8B030D-6E8A-4147-A177-3AD203B41FA5}">
                      <a16:colId xmlns:a16="http://schemas.microsoft.com/office/drawing/2014/main" xmlns="" val="20000"/>
                    </a:ext>
                  </a:extLst>
                </a:gridCol>
                <a:gridCol w="232847">
                  <a:extLst>
                    <a:ext uri="{9D8B030D-6E8A-4147-A177-3AD203B41FA5}">
                      <a16:colId xmlns:a16="http://schemas.microsoft.com/office/drawing/2014/main" xmlns="" val="20001"/>
                    </a:ext>
                  </a:extLst>
                </a:gridCol>
                <a:gridCol w="1788164">
                  <a:extLst>
                    <a:ext uri="{9D8B030D-6E8A-4147-A177-3AD203B41FA5}">
                      <a16:colId xmlns:a16="http://schemas.microsoft.com/office/drawing/2014/main" xmlns="" val="20002"/>
                    </a:ext>
                  </a:extLst>
                </a:gridCol>
                <a:gridCol w="727817">
                  <a:extLst>
                    <a:ext uri="{9D8B030D-6E8A-4147-A177-3AD203B41FA5}">
                      <a16:colId xmlns:a16="http://schemas.microsoft.com/office/drawing/2014/main" xmlns="" val="20003"/>
                    </a:ext>
                  </a:extLst>
                </a:gridCol>
                <a:gridCol w="560028">
                  <a:extLst>
                    <a:ext uri="{9D8B030D-6E8A-4147-A177-3AD203B41FA5}">
                      <a16:colId xmlns:a16="http://schemas.microsoft.com/office/drawing/2014/main" xmlns="" val="20004"/>
                    </a:ext>
                  </a:extLst>
                </a:gridCol>
                <a:gridCol w="738666">
                  <a:extLst>
                    <a:ext uri="{9D8B030D-6E8A-4147-A177-3AD203B41FA5}">
                      <a16:colId xmlns:a16="http://schemas.microsoft.com/office/drawing/2014/main" xmlns="" val="20005"/>
                    </a:ext>
                  </a:extLst>
                </a:gridCol>
                <a:gridCol w="942059">
                  <a:extLst>
                    <a:ext uri="{9D8B030D-6E8A-4147-A177-3AD203B41FA5}">
                      <a16:colId xmlns:a16="http://schemas.microsoft.com/office/drawing/2014/main" xmlns="" val="20006"/>
                    </a:ext>
                  </a:extLst>
                </a:gridCol>
                <a:gridCol w="711076">
                  <a:extLst>
                    <a:ext uri="{9D8B030D-6E8A-4147-A177-3AD203B41FA5}">
                      <a16:colId xmlns:a16="http://schemas.microsoft.com/office/drawing/2014/main" xmlns="" val="20007"/>
                    </a:ext>
                  </a:extLst>
                </a:gridCol>
                <a:gridCol w="869049">
                  <a:extLst>
                    <a:ext uri="{9D8B030D-6E8A-4147-A177-3AD203B41FA5}">
                      <a16:colId xmlns:a16="http://schemas.microsoft.com/office/drawing/2014/main" xmlns="" val="20008"/>
                    </a:ext>
                  </a:extLst>
                </a:gridCol>
                <a:gridCol w="869049">
                  <a:extLst>
                    <a:ext uri="{9D8B030D-6E8A-4147-A177-3AD203B41FA5}">
                      <a16:colId xmlns:a16="http://schemas.microsoft.com/office/drawing/2014/main" xmlns="" val="20009"/>
                    </a:ext>
                  </a:extLst>
                </a:gridCol>
                <a:gridCol w="1021584">
                  <a:extLst>
                    <a:ext uri="{9D8B030D-6E8A-4147-A177-3AD203B41FA5}">
                      <a16:colId xmlns:a16="http://schemas.microsoft.com/office/drawing/2014/main" xmlns="" val="20010"/>
                    </a:ext>
                  </a:extLst>
                </a:gridCol>
              </a:tblGrid>
              <a:tr h="1152127">
                <a:tc gridSpan="3">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t>
                      </a:r>
                    </a:p>
                    <a:p>
                      <a:pPr algn="ctr" fontAlgn="t"/>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rgbClr val="FF0000"/>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357584">
                <a:tc>
                  <a:txBody>
                    <a:bodyPr/>
                    <a:lstStyle/>
                    <a:p>
                      <a:pPr algn="l" fontAlgn="t"/>
                      <a:r>
                        <a:rPr lang="en-ZA" sz="1000" b="1" u="none" strike="noStrike" dirty="0">
                          <a:solidFill>
                            <a:srgbClr val="FF0000"/>
                          </a:solidFill>
                          <a:effectLst/>
                        </a:rPr>
                        <a:t> </a:t>
                      </a:r>
                      <a:endParaRPr lang="en-ZA" sz="1000" b="1"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rPr>
                        <a:t>2.2</a:t>
                      </a:r>
                      <a:endParaRPr lang="en-ZA" sz="1200" b="1" i="0" u="none" strike="noStrike" dirty="0">
                        <a:solidFill>
                          <a:schemeClr val="bg2"/>
                        </a:solidFill>
                        <a:effectLst/>
                        <a:latin typeface="+mn-lt"/>
                      </a:endParaRPr>
                    </a:p>
                  </a:txBody>
                  <a:tcPr marL="6919" marR="6919" marT="6919" marB="0"/>
                </a:tc>
                <a:tc gridSpan="8">
                  <a:txBody>
                    <a:bodyPr/>
                    <a:lstStyle/>
                    <a:p>
                      <a:pPr algn="l" fontAlgn="t"/>
                      <a:r>
                        <a:rPr lang="en-ZA" sz="1200" b="1" u="none" strike="noStrike" dirty="0">
                          <a:solidFill>
                            <a:schemeClr val="bg2"/>
                          </a:solidFill>
                          <a:effectLst/>
                        </a:rPr>
                        <a:t>Fiscal</a:t>
                      </a:r>
                      <a:r>
                        <a:rPr lang="en-ZA" sz="1200" b="1" u="none" strike="noStrike" baseline="0" dirty="0">
                          <a:solidFill>
                            <a:schemeClr val="bg2"/>
                          </a:solidFill>
                          <a:effectLst/>
                        </a:rPr>
                        <a:t> Policy</a:t>
                      </a:r>
                      <a:endParaRPr lang="en-ZA" sz="900" b="1" i="0" u="none" strike="noStrike" dirty="0">
                        <a:solidFill>
                          <a:schemeClr val="bg2"/>
                        </a:solidFill>
                        <a:effectLst/>
                        <a:latin typeface="+mn-lt"/>
                      </a:endParaRPr>
                    </a:p>
                    <a:p>
                      <a:pPr algn="ctr" fontAlgn="t"/>
                      <a:r>
                        <a:rPr lang="en-ZA" sz="900" u="none" strike="noStrike" dirty="0">
                          <a:solidFill>
                            <a:schemeClr val="bg2"/>
                          </a:solidFill>
                          <a:effectLst/>
                        </a:rPr>
                        <a:t> </a:t>
                      </a:r>
                      <a:endParaRPr lang="en-ZA" sz="900" b="1" i="0" u="none" strike="noStrike" dirty="0">
                        <a:solidFill>
                          <a:schemeClr val="bg2"/>
                        </a:solidFill>
                        <a:effectLst/>
                        <a:latin typeface="+mn-lt"/>
                      </a:endParaRPr>
                    </a:p>
                  </a:txBody>
                  <a:tcPr marL="6919" marR="6919" marT="6919" marB="0">
                    <a:solidFill>
                      <a:srgbClr val="EBF2F3"/>
                    </a:solidFill>
                  </a:tcPr>
                </a:tc>
                <a:tc hMerge="1">
                  <a:txBody>
                    <a:bodyPr/>
                    <a:lstStyle/>
                    <a:p>
                      <a:pPr algn="l" fontAlgn="t"/>
                      <a:endParaRPr lang="en-ZA" sz="900" b="1" i="0" u="none" strike="noStrike" dirty="0">
                        <a:solidFill>
                          <a:srgbClr val="000000"/>
                        </a:solidFill>
                        <a:effectLst/>
                        <a:latin typeface="+mn-lt"/>
                      </a:endParaRPr>
                    </a:p>
                  </a:txBody>
                  <a:tcPr marL="6919" marR="6919" marT="6919" marB="0"/>
                </a:tc>
                <a:tc hMerge="1">
                  <a:txBody>
                    <a:bodyPr/>
                    <a:lstStyle/>
                    <a:p>
                      <a:pPr algn="l" fontAlgn="t"/>
                      <a:endParaRPr lang="en-ZA" sz="900" b="1" i="0" u="none" strike="noStrike" dirty="0">
                        <a:solidFill>
                          <a:srgbClr val="000000"/>
                        </a:solidFill>
                        <a:effectLst/>
                        <a:latin typeface="+mn-lt"/>
                      </a:endParaRPr>
                    </a:p>
                  </a:txBody>
                  <a:tcPr marL="6919" marR="6919" marT="6919" marB="0"/>
                </a:tc>
                <a:tc hMerge="1">
                  <a:txBody>
                    <a:bodyPr/>
                    <a:lstStyle/>
                    <a:p>
                      <a:pPr algn="l" fontAlgn="t"/>
                      <a:endParaRPr lang="en-ZA" sz="900" b="1" i="0" u="none" strike="noStrike" dirty="0">
                        <a:solidFill>
                          <a:srgbClr val="C00000"/>
                        </a:solidFill>
                        <a:effectLst/>
                        <a:latin typeface="+mn-lt"/>
                      </a:endParaRPr>
                    </a:p>
                  </a:txBody>
                  <a:tcPr marL="6919" marR="6919" marT="6919" marB="0"/>
                </a:tc>
                <a:tc hMerge="1">
                  <a:txBody>
                    <a:bodyPr/>
                    <a:lstStyle/>
                    <a:p>
                      <a:endParaRPr lang="en-ZA"/>
                    </a:p>
                  </a:txBody>
                  <a:tcPr/>
                </a:tc>
                <a:tc hMerge="1">
                  <a:txBody>
                    <a:bodyPr/>
                    <a:lstStyle/>
                    <a:p>
                      <a:pPr algn="ctr" fontAlgn="t"/>
                      <a:endParaRPr lang="en-ZA" sz="900" b="1" i="0" u="none" strike="noStrike" dirty="0">
                        <a:solidFill>
                          <a:srgbClr val="000000"/>
                        </a:solidFill>
                        <a:effectLst/>
                        <a:latin typeface="+mn-lt"/>
                      </a:endParaRPr>
                    </a:p>
                  </a:txBody>
                  <a:tcPr marL="6919" marR="6919" marT="6919" marB="0"/>
                </a:tc>
                <a:tc hMerge="1">
                  <a:txBody>
                    <a:bodyPr/>
                    <a:lstStyle/>
                    <a:p>
                      <a:pPr algn="ctr" fontAlgn="t"/>
                      <a:endParaRPr lang="en-ZA" sz="900" b="1" i="0" u="none" strike="noStrike" dirty="0">
                        <a:solidFill>
                          <a:srgbClr val="000000"/>
                        </a:solidFill>
                        <a:effectLst/>
                        <a:latin typeface="+mn-lt"/>
                      </a:endParaRPr>
                    </a:p>
                  </a:txBody>
                  <a:tcPr marL="6919" marR="6919" marT="6919" marB="0"/>
                </a:tc>
                <a:tc hMerge="1">
                  <a:txBody>
                    <a:bodyPr/>
                    <a:lstStyle/>
                    <a:p>
                      <a:pPr algn="ctr" fontAlgn="t"/>
                      <a:endParaRPr lang="en-ZA" sz="900" b="1" i="0" u="none" strike="noStrike" dirty="0">
                        <a:solidFill>
                          <a:srgbClr val="000000"/>
                        </a:solidFill>
                        <a:effectLst/>
                        <a:latin typeface="+mn-lt"/>
                      </a:endParaRPr>
                    </a:p>
                  </a:txBody>
                  <a:tcPr marL="6919" marR="6919" marT="6919" marB="0"/>
                </a:tc>
                <a:tc rowSpan="5">
                  <a:txBody>
                    <a:bodyPr/>
                    <a:lstStyle/>
                    <a:p>
                      <a:pPr algn="ctr" fontAlgn="t"/>
                      <a:r>
                        <a:rPr lang="en-ZA" sz="1000" b="0" u="none" strike="noStrike" dirty="0">
                          <a:solidFill>
                            <a:schemeClr val="tx1"/>
                          </a:solidFill>
                          <a:effectLst/>
                          <a:latin typeface="+mn-lt"/>
                        </a:rPr>
                        <a:t>R</a:t>
                      </a:r>
                      <a:r>
                        <a:rPr lang="en-ZA" sz="1000" b="0" u="none" strike="noStrike" baseline="0" dirty="0">
                          <a:solidFill>
                            <a:schemeClr val="tx1"/>
                          </a:solidFill>
                          <a:effectLst/>
                          <a:latin typeface="+mn-lt"/>
                        </a:rPr>
                        <a:t>43 685</a:t>
                      </a:r>
                      <a:endParaRPr lang="en-ZA" sz="1000" b="0" u="none" strike="noStrike" dirty="0">
                        <a:solidFill>
                          <a:schemeClr val="tx1"/>
                        </a:solidFill>
                        <a:effectLst/>
                        <a:latin typeface="+mn-lt"/>
                      </a:endParaRPr>
                    </a:p>
                    <a:p>
                      <a:pPr algn="ctr" fontAlgn="t"/>
                      <a:r>
                        <a:rPr lang="en-ZA" sz="1000" b="0" u="none" strike="noStrike" dirty="0">
                          <a:solidFill>
                            <a:schemeClr val="tx1"/>
                          </a:solidFill>
                          <a:effectLst/>
                          <a:latin typeface="+mn-lt"/>
                        </a:rPr>
                        <a:t>R2 224</a:t>
                      </a:r>
                    </a:p>
                    <a:p>
                      <a:pPr algn="ctr" fontAlgn="t"/>
                      <a:r>
                        <a:rPr lang="en-ZA" sz="1000" b="0" u="none" strike="noStrike" dirty="0">
                          <a:solidFill>
                            <a:schemeClr val="tx1"/>
                          </a:solidFill>
                          <a:effectLst/>
                          <a:latin typeface="+mn-lt"/>
                        </a:rPr>
                        <a:t>5%</a:t>
                      </a: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752529">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u="none" strike="noStrike" dirty="0">
                          <a:effectLst/>
                        </a:rPr>
                        <a:t> 5.1</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rPr>
                        <a:t>Number of research reports on the Provincial and Local Government Fiscal System</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kern="1200" dirty="0">
                          <a:solidFill>
                            <a:srgbClr val="000000"/>
                          </a:solidFill>
                          <a:effectLst/>
                          <a:latin typeface="+mn-lt"/>
                          <a:ea typeface="+mn-ea"/>
                          <a:cs typeface="+mn-cs"/>
                        </a:rPr>
                        <a:t>4</a:t>
                      </a:r>
                    </a:p>
                  </a:txBody>
                  <a:tcPr marL="9525" marR="9525" marT="9525" marB="0" anchor="ctr">
                    <a:solidFill>
                      <a:srgbClr val="EBF2F3"/>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algn="ctr" fontAlgn="t"/>
                      <a:r>
                        <a:rPr lang="en-ZA" sz="1000" b="0" u="none" strike="noStrike" dirty="0">
                          <a:effectLst/>
                        </a:rPr>
                        <a:t> - </a:t>
                      </a:r>
                      <a:endParaRPr lang="en-ZA" sz="1000" b="0" i="0" u="none" strike="noStrike" dirty="0">
                        <a:solidFill>
                          <a:srgbClr val="000000"/>
                        </a:solidFill>
                        <a:effectLst/>
                        <a:latin typeface="+mn-lt"/>
                      </a:endParaRP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prstClr val="black"/>
                          </a:solidFill>
                          <a:effectLst/>
                          <a:uLnTx/>
                          <a:uFillTx/>
                          <a:latin typeface="Century Gothic"/>
                          <a:ea typeface="+mn-ea"/>
                          <a:cs typeface="+mn-cs"/>
                        </a:rPr>
                        <a:t> - </a:t>
                      </a:r>
                      <a:endParaRPr kumimoji="0" lang="en-ZA" sz="1000" b="0" i="0" u="none" strike="noStrike" kern="1200" cap="none" spc="0" normalizeH="0" baseline="0" noProof="0" dirty="0">
                        <a:ln>
                          <a:noFill/>
                        </a:ln>
                        <a:solidFill>
                          <a:srgbClr val="000000"/>
                        </a:solidFill>
                        <a:effectLst/>
                        <a:uLnTx/>
                        <a:uFillTx/>
                        <a:latin typeface="Century Gothic"/>
                        <a:ea typeface="+mn-ea"/>
                        <a:cs typeface="+mn-cs"/>
                      </a:endParaRP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prstClr val="black"/>
                          </a:solidFill>
                          <a:effectLst/>
                          <a:uLnTx/>
                          <a:uFillTx/>
                          <a:latin typeface="Century Gothic"/>
                          <a:ea typeface="+mn-ea"/>
                          <a:cs typeface="+mn-cs"/>
                        </a:rPr>
                        <a:t> - </a:t>
                      </a:r>
                      <a:endParaRPr kumimoji="0" lang="en-ZA" sz="1000" b="0" i="0" u="none" strike="noStrike" kern="1200" cap="none" spc="0" normalizeH="0" baseline="0" noProof="0" dirty="0">
                        <a:ln>
                          <a:noFill/>
                        </a:ln>
                        <a:solidFill>
                          <a:srgbClr val="000000"/>
                        </a:solidFill>
                        <a:effectLst/>
                        <a:uLnTx/>
                        <a:uFillTx/>
                        <a:latin typeface="Century Gothic"/>
                        <a:ea typeface="+mn-ea"/>
                        <a:cs typeface="+mn-cs"/>
                      </a:endParaRP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black"/>
                          </a:solidFill>
                          <a:effectLst/>
                          <a:uLnTx/>
                          <a:uFillTx/>
                          <a:latin typeface="Century Gothic"/>
                          <a:ea typeface="+mn-ea"/>
                          <a:cs typeface="+mn-cs"/>
                        </a:rPr>
                        <a:t> - </a:t>
                      </a:r>
                      <a:endParaRPr kumimoji="0" lang="en-ZA" sz="1000" b="0" i="0" u="none" strike="noStrike" kern="1200" cap="none" spc="0" normalizeH="0" baseline="0" noProof="0" dirty="0">
                        <a:ln>
                          <a:noFill/>
                        </a:ln>
                        <a:solidFill>
                          <a:srgbClr val="000000"/>
                        </a:solidFill>
                        <a:effectLst/>
                        <a:uLnTx/>
                        <a:uFillTx/>
                        <a:latin typeface="Century Gothic"/>
                        <a:ea typeface="+mn-ea"/>
                        <a:cs typeface="+mn-cs"/>
                      </a:endParaRP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Arial Narrow" panose="020B0606020202030204" pitchFamily="34" charset="0"/>
                      </a:endParaRPr>
                    </a:p>
                  </a:txBody>
                  <a:tcPr marL="6919" marR="6919" marT="6919" marB="0" anchor="ctr"/>
                </a:tc>
                <a:extLst>
                  <a:ext uri="{0D108BD9-81ED-4DB2-BD59-A6C34878D82A}">
                    <a16:rowId xmlns:a16="http://schemas.microsoft.com/office/drawing/2014/main" xmlns="" val="10002"/>
                  </a:ext>
                </a:extLst>
              </a:tr>
              <a:tr h="759007">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u="none" strike="noStrike" dirty="0">
                          <a:effectLst/>
                        </a:rPr>
                        <a:t> 5.2</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rPr>
                        <a:t>Number of Provincial Revenue </a:t>
                      </a:r>
                    </a:p>
                    <a:p>
                      <a:pPr algn="l" fontAlgn="t"/>
                      <a:r>
                        <a:rPr lang="en-ZA" sz="1000" b="0" u="none" strike="noStrike" dirty="0">
                          <a:effectLst/>
                        </a:rPr>
                        <a:t>reports</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a:txBody>
                    <a:bodyPr/>
                    <a:lstStyle/>
                    <a:p>
                      <a:pPr algn="ctr" fontAlgn="t"/>
                      <a:r>
                        <a:rPr lang="en-ZA" sz="1000" b="0" u="none" strike="noStrike" dirty="0">
                          <a:effectLst/>
                        </a:rPr>
                        <a:t> Achieved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100%</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 None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Arial Narrow" panose="020B0606020202030204" pitchFamily="34" charset="0"/>
                      </a:endParaRPr>
                    </a:p>
                  </a:txBody>
                  <a:tcPr marL="6919" marR="6919" marT="6919" marB="0" anchor="ctr"/>
                </a:tc>
                <a:extLst>
                  <a:ext uri="{0D108BD9-81ED-4DB2-BD59-A6C34878D82A}">
                    <a16:rowId xmlns:a16="http://schemas.microsoft.com/office/drawing/2014/main" xmlns="" val="10003"/>
                  </a:ext>
                </a:extLst>
              </a:tr>
              <a:tr h="507145">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5.3</a:t>
                      </a:r>
                    </a:p>
                  </a:txBody>
                  <a:tcPr marL="6919" marR="6919" marT="6919" marB="0"/>
                </a:tc>
                <a:tc>
                  <a:txBody>
                    <a:bodyPr/>
                    <a:lstStyle/>
                    <a:p>
                      <a:pPr algn="l" fontAlgn="t"/>
                      <a:r>
                        <a:rPr lang="en-ZA" sz="1000" b="0" i="0" u="none" strike="noStrike" dirty="0">
                          <a:solidFill>
                            <a:srgbClr val="000000"/>
                          </a:solidFill>
                          <a:effectLst/>
                          <a:latin typeface="+mn-lt"/>
                        </a:rPr>
                        <a:t>Number of Cash</a:t>
                      </a:r>
                      <a:r>
                        <a:rPr lang="en-ZA" sz="1000" b="0" i="0" u="none" strike="noStrike" baseline="0" dirty="0">
                          <a:solidFill>
                            <a:srgbClr val="000000"/>
                          </a:solidFill>
                          <a:effectLst/>
                          <a:latin typeface="+mn-lt"/>
                        </a:rPr>
                        <a:t> Management Reports </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8</a:t>
                      </a:r>
                    </a:p>
                  </a:txBody>
                  <a:tcPr marL="9525" marR="9525" marT="9525" marB="0" anchor="ctr"/>
                </a:tc>
                <a:tc>
                  <a:txBody>
                    <a:bodyPr/>
                    <a:lstStyle/>
                    <a:p>
                      <a:pPr algn="ctr" fontAlgn="t"/>
                      <a:r>
                        <a:rPr lang="en-ZA" sz="1000" b="0" i="0" u="none" strike="noStrike" dirty="0">
                          <a:solidFill>
                            <a:srgbClr val="000000"/>
                          </a:solidFill>
                          <a:effectLst/>
                          <a:latin typeface="+mn-lt"/>
                        </a:rPr>
                        <a:t>2</a:t>
                      </a:r>
                    </a:p>
                  </a:txBody>
                  <a:tcPr marL="9525" marR="9525" marT="9525" marB="0" anchor="ctr"/>
                </a:tc>
                <a:tc>
                  <a:txBody>
                    <a:bodyPr/>
                    <a:lstStyle/>
                    <a:p>
                      <a:pPr algn="ctr" fontAlgn="t"/>
                      <a:r>
                        <a:rPr lang="en-ZA" sz="1000" b="0" i="0" u="none" strike="noStrike" dirty="0">
                          <a:solidFill>
                            <a:schemeClr val="tx1"/>
                          </a:solidFill>
                          <a:effectLst/>
                          <a:latin typeface="+mn-lt"/>
                        </a:rPr>
                        <a:t>2</a:t>
                      </a:r>
                    </a:p>
                  </a:txBody>
                  <a:tcPr marL="9525" marR="9525" marT="9525" marB="0" anchor="ctr"/>
                </a:tc>
                <a:tc>
                  <a:txBody>
                    <a:bodyPr/>
                    <a:lstStyle/>
                    <a:p>
                      <a:pPr algn="ctr" fontAlgn="t"/>
                      <a:r>
                        <a:rPr lang="en-ZA" sz="1000" b="0" u="none" strike="noStrike" dirty="0">
                          <a:effectLst/>
                        </a:rPr>
                        <a:t> Achieved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100%</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 None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tx1"/>
                          </a:solidFill>
                          <a:effectLst/>
                          <a:latin typeface="+mn-lt"/>
                        </a:rPr>
                        <a:t>2</a:t>
                      </a:r>
                    </a:p>
                  </a:txBody>
                  <a:tcPr marL="9525" marR="9525" marT="9525" marB="0" anchor="ctr"/>
                </a:tc>
                <a:tc vMerge="1">
                  <a:txBody>
                    <a:bodyPr/>
                    <a:lstStyle/>
                    <a:p>
                      <a:endParaRPr lang="en-ZA"/>
                    </a:p>
                  </a:txBody>
                  <a:tcPr/>
                </a:tc>
                <a:extLst>
                  <a:ext uri="{0D108BD9-81ED-4DB2-BD59-A6C34878D82A}">
                    <a16:rowId xmlns:a16="http://schemas.microsoft.com/office/drawing/2014/main" xmlns="" val="865925251"/>
                  </a:ext>
                </a:extLst>
              </a:tr>
              <a:tr h="864096">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5.4</a:t>
                      </a:r>
                    </a:p>
                  </a:txBody>
                  <a:tcPr marL="6919" marR="6919" marT="6919" marB="0"/>
                </a:tc>
                <a:tc>
                  <a:txBody>
                    <a:bodyPr/>
                    <a:lstStyle/>
                    <a:p>
                      <a:pPr algn="l" fontAlgn="t"/>
                      <a:r>
                        <a:rPr lang="en-ZA" sz="1000" b="0" u="none" strike="noStrike" dirty="0">
                          <a:effectLst/>
                        </a:rPr>
                        <a:t>Number of reports on the performance of the WCGRB</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a:txBody>
                    <a:bodyPr/>
                    <a:lstStyle/>
                    <a:p>
                      <a:pPr algn="ctr" fontAlgn="t"/>
                      <a:r>
                        <a:rPr lang="en-ZA" sz="1000" b="0" u="none" strike="noStrike" dirty="0">
                          <a:effectLst/>
                        </a:rPr>
                        <a:t> Achieved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100%</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 None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Arial Narrow" panose="020B0606020202030204" pitchFamily="34" charset="0"/>
                      </a:endParaRPr>
                    </a:p>
                  </a:txBody>
                  <a:tcPr marL="6919" marR="6919" marT="6919" marB="0" anchor="ctr"/>
                </a:tc>
                <a:extLst>
                  <a:ext uri="{0D108BD9-81ED-4DB2-BD59-A6C34878D82A}">
                    <a16:rowId xmlns:a16="http://schemas.microsoft.com/office/drawing/2014/main" xmlns="" val="1000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384981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GB" b="1" dirty="0"/>
              <a:t>Financial performance</a:t>
            </a:r>
          </a:p>
        </p:txBody>
      </p:sp>
    </p:spTree>
    <p:custDataLst>
      <p:tags r:id="rId1"/>
    </p:custDataLst>
    <p:extLst>
      <p:ext uri="{BB962C8B-B14F-4D97-AF65-F5344CB8AC3E}">
        <p14:creationId xmlns:p14="http://schemas.microsoft.com/office/powerpoint/2010/main" xmlns="" val="572087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20</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286313097"/>
              </p:ext>
            </p:extLst>
          </p:nvPr>
        </p:nvGraphicFramePr>
        <p:xfrm>
          <a:off x="311971" y="1484785"/>
          <a:ext cx="8375721" cy="3931492"/>
        </p:xfrm>
        <a:graphic>
          <a:graphicData uri="http://schemas.openxmlformats.org/drawingml/2006/table">
            <a:tbl>
              <a:tblPr>
                <a:tableStyleId>{5C22544A-7EE6-4342-B048-85BDC9FD1C3A}</a:tableStyleId>
              </a:tblPr>
              <a:tblGrid>
                <a:gridCol w="39238">
                  <a:extLst>
                    <a:ext uri="{9D8B030D-6E8A-4147-A177-3AD203B41FA5}">
                      <a16:colId xmlns:a16="http://schemas.microsoft.com/office/drawing/2014/main" xmlns="" val="20000"/>
                    </a:ext>
                  </a:extLst>
                </a:gridCol>
                <a:gridCol w="332359">
                  <a:extLst>
                    <a:ext uri="{9D8B030D-6E8A-4147-A177-3AD203B41FA5}">
                      <a16:colId xmlns:a16="http://schemas.microsoft.com/office/drawing/2014/main" xmlns="" val="20001"/>
                    </a:ext>
                  </a:extLst>
                </a:gridCol>
                <a:gridCol w="1465067">
                  <a:extLst>
                    <a:ext uri="{9D8B030D-6E8A-4147-A177-3AD203B41FA5}">
                      <a16:colId xmlns:a16="http://schemas.microsoft.com/office/drawing/2014/main" xmlns="" val="20002"/>
                    </a:ext>
                  </a:extLst>
                </a:gridCol>
                <a:gridCol w="839189">
                  <a:extLst>
                    <a:ext uri="{9D8B030D-6E8A-4147-A177-3AD203B41FA5}">
                      <a16:colId xmlns:a16="http://schemas.microsoft.com/office/drawing/2014/main" xmlns="" val="20003"/>
                    </a:ext>
                  </a:extLst>
                </a:gridCol>
                <a:gridCol w="720080">
                  <a:extLst>
                    <a:ext uri="{9D8B030D-6E8A-4147-A177-3AD203B41FA5}">
                      <a16:colId xmlns:a16="http://schemas.microsoft.com/office/drawing/2014/main" xmlns="" val="20004"/>
                    </a:ext>
                  </a:extLst>
                </a:gridCol>
                <a:gridCol w="792088">
                  <a:extLst>
                    <a:ext uri="{9D8B030D-6E8A-4147-A177-3AD203B41FA5}">
                      <a16:colId xmlns:a16="http://schemas.microsoft.com/office/drawing/2014/main" xmlns="" val="1735511607"/>
                    </a:ext>
                  </a:extLst>
                </a:gridCol>
                <a:gridCol w="792088">
                  <a:extLst>
                    <a:ext uri="{9D8B030D-6E8A-4147-A177-3AD203B41FA5}">
                      <a16:colId xmlns:a16="http://schemas.microsoft.com/office/drawing/2014/main" xmlns="" val="1650986787"/>
                    </a:ext>
                  </a:extLst>
                </a:gridCol>
                <a:gridCol w="648072">
                  <a:extLst>
                    <a:ext uri="{9D8B030D-6E8A-4147-A177-3AD203B41FA5}">
                      <a16:colId xmlns:a16="http://schemas.microsoft.com/office/drawing/2014/main" xmlns="" val="1378058452"/>
                    </a:ext>
                  </a:extLst>
                </a:gridCol>
                <a:gridCol w="864096">
                  <a:extLst>
                    <a:ext uri="{9D8B030D-6E8A-4147-A177-3AD203B41FA5}">
                      <a16:colId xmlns:a16="http://schemas.microsoft.com/office/drawing/2014/main" xmlns="" val="2611903744"/>
                    </a:ext>
                  </a:extLst>
                </a:gridCol>
                <a:gridCol w="864096">
                  <a:extLst>
                    <a:ext uri="{9D8B030D-6E8A-4147-A177-3AD203B41FA5}">
                      <a16:colId xmlns:a16="http://schemas.microsoft.com/office/drawing/2014/main" xmlns="" val="20009"/>
                    </a:ext>
                  </a:extLst>
                </a:gridCol>
                <a:gridCol w="1019348">
                  <a:extLst>
                    <a:ext uri="{9D8B030D-6E8A-4147-A177-3AD203B41FA5}">
                      <a16:colId xmlns:a16="http://schemas.microsoft.com/office/drawing/2014/main" xmlns="" val="20010"/>
                    </a:ext>
                  </a:extLst>
                </a:gridCol>
              </a:tblGrid>
              <a:tr h="1117762">
                <a:tc gridSpan="3">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t>
                      </a:r>
                    </a:p>
                    <a:p>
                      <a:pPr algn="ctr" fontAlgn="t"/>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rgbClr val="FF0000"/>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321988">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latin typeface="+mn-lt"/>
                        </a:rPr>
                        <a:t>2.3</a:t>
                      </a:r>
                      <a:endParaRPr lang="en-ZA" sz="1200" b="1" i="0" u="none" strike="noStrike" dirty="0">
                        <a:solidFill>
                          <a:schemeClr val="bg2"/>
                        </a:solidFill>
                        <a:effectLst/>
                        <a:latin typeface="+mn-lt"/>
                      </a:endParaRPr>
                    </a:p>
                  </a:txBody>
                  <a:tcPr marL="6919" marR="6919" marT="6919" marB="0"/>
                </a:tc>
                <a:tc gridSpan="7">
                  <a:txBody>
                    <a:bodyPr/>
                    <a:lstStyle/>
                    <a:p>
                      <a:pPr algn="l" fontAlgn="t"/>
                      <a:r>
                        <a:rPr lang="en-ZA" sz="1200" b="1" i="0" u="none" strike="noStrike" dirty="0">
                          <a:solidFill>
                            <a:schemeClr val="bg2"/>
                          </a:solidFill>
                          <a:effectLst/>
                          <a:latin typeface="+mn-lt"/>
                        </a:rPr>
                        <a:t>Provincial</a:t>
                      </a:r>
                      <a:r>
                        <a:rPr lang="en-ZA" sz="1200" b="1" i="0" u="none" strike="noStrike" baseline="0" dirty="0">
                          <a:solidFill>
                            <a:schemeClr val="bg2"/>
                          </a:solidFill>
                          <a:effectLst/>
                          <a:latin typeface="+mn-lt"/>
                        </a:rPr>
                        <a:t> </a:t>
                      </a:r>
                      <a:r>
                        <a:rPr lang="en-ZA" sz="1200" b="1" i="0" u="none" strike="noStrike" dirty="0">
                          <a:solidFill>
                            <a:schemeClr val="bg2"/>
                          </a:solidFill>
                          <a:effectLst/>
                          <a:latin typeface="+mn-lt"/>
                        </a:rPr>
                        <a:t>Government</a:t>
                      </a:r>
                      <a:r>
                        <a:rPr lang="en-ZA" sz="1200" b="1" i="0" u="none" strike="noStrike" baseline="0" dirty="0">
                          <a:solidFill>
                            <a:schemeClr val="bg2"/>
                          </a:solidFill>
                          <a:effectLst/>
                          <a:latin typeface="+mn-lt"/>
                        </a:rPr>
                        <a:t> Budget Office</a:t>
                      </a:r>
                      <a:endParaRPr lang="en-ZA" sz="900" b="0" i="0" u="none" strike="noStrike" dirty="0">
                        <a:solidFill>
                          <a:schemeClr val="bg2"/>
                        </a:solidFill>
                        <a:effectLst/>
                        <a:latin typeface="+mn-lt"/>
                      </a:endParaRPr>
                    </a:p>
                  </a:txBody>
                  <a:tcPr marL="6919" marR="6919" marT="6919" marB="0"/>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900" b="0" i="0" u="none" strike="noStrike" dirty="0">
                        <a:solidFill>
                          <a:srgbClr val="000000"/>
                        </a:solidFill>
                        <a:effectLst/>
                        <a:latin typeface="+mn-lt"/>
                      </a:endParaRPr>
                    </a:p>
                  </a:txBody>
                  <a:tcPr marL="6919" marR="6919" marT="6919" marB="0"/>
                </a:tc>
                <a:tc rowSpan="4">
                  <a:txBody>
                    <a:bodyPr/>
                    <a:lstStyle/>
                    <a:p>
                      <a:pPr algn="ctr" fontAlgn="t"/>
                      <a:r>
                        <a:rPr lang="en-ZA" sz="1000" b="0" u="none" strike="noStrike" dirty="0">
                          <a:solidFill>
                            <a:schemeClr val="tx1"/>
                          </a:solidFill>
                          <a:effectLst/>
                          <a:latin typeface="+mn-lt"/>
                        </a:rPr>
                        <a:t>R9 733</a:t>
                      </a:r>
                    </a:p>
                    <a:p>
                      <a:pPr algn="ctr" fontAlgn="t"/>
                      <a:r>
                        <a:rPr lang="en-ZA" sz="1000" b="0" u="none" strike="noStrike" dirty="0">
                          <a:solidFill>
                            <a:schemeClr val="tx1"/>
                          </a:solidFill>
                          <a:effectLst/>
                          <a:latin typeface="+mn-lt"/>
                        </a:rPr>
                        <a:t>R1 672 </a:t>
                      </a:r>
                    </a:p>
                    <a:p>
                      <a:pPr algn="ctr" fontAlgn="t"/>
                      <a:r>
                        <a:rPr lang="en-ZA" sz="1000" b="0" u="none" strike="noStrike" dirty="0">
                          <a:solidFill>
                            <a:schemeClr val="tx1"/>
                          </a:solidFill>
                          <a:effectLst/>
                          <a:latin typeface="+mn-lt"/>
                        </a:rPr>
                        <a:t>17%</a:t>
                      </a:r>
                    </a:p>
                    <a:p>
                      <a:pPr algn="ctr" fontAlgn="t"/>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677617">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6.1</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i="0" u="none" strike="noStrike" dirty="0">
                          <a:solidFill>
                            <a:srgbClr val="000000"/>
                          </a:solidFill>
                          <a:effectLst/>
                          <a:latin typeface="+mn-lt"/>
                        </a:rPr>
                        <a:t>Number of provincial budget policy assessment reports</a:t>
                      </a:r>
                    </a:p>
                  </a:txBody>
                  <a:tcPr marL="171450" marR="9525" marT="9525" marB="0"/>
                </a:tc>
                <a:tc>
                  <a:txBody>
                    <a:bodyPr/>
                    <a:lstStyle/>
                    <a:p>
                      <a:pPr algn="ctr" fontAlgn="t"/>
                      <a:r>
                        <a:rPr lang="en-ZA" sz="1000" b="0" i="0" u="none" strike="noStrike" dirty="0">
                          <a:solidFill>
                            <a:srgbClr val="000000"/>
                          </a:solidFill>
                          <a:effectLst/>
                          <a:latin typeface="+mn-lt"/>
                        </a:rPr>
                        <a:t>  28             </a:t>
                      </a: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solidFill>
                      <a:schemeClr val="bg2">
                        <a:lumMod val="60000"/>
                        <a:lumOff val="40000"/>
                      </a:schemeClr>
                    </a:solidFill>
                  </a:tcPr>
                </a:tc>
                <a:extLst>
                  <a:ext uri="{0D108BD9-81ED-4DB2-BD59-A6C34878D82A}">
                    <a16:rowId xmlns:a16="http://schemas.microsoft.com/office/drawing/2014/main" xmlns="" val="10002"/>
                  </a:ext>
                </a:extLst>
              </a:tr>
              <a:tr h="618610">
                <a:tc>
                  <a:txBody>
                    <a:bodyPr/>
                    <a:lstStyle/>
                    <a:p>
                      <a:pPr algn="l" fontAlgn="t"/>
                      <a:r>
                        <a:rPr lang="en-ZA" sz="1000" u="none" strike="noStrike">
                          <a:effectLst/>
                        </a:rPr>
                        <a:t> </a:t>
                      </a:r>
                      <a:endParaRPr lang="en-ZA" sz="1000" b="0" i="0" u="none" strike="noStrike">
                        <a:solidFill>
                          <a:srgbClr val="000000"/>
                        </a:solidFill>
                        <a:effectLst/>
                        <a:latin typeface="Arial Narrow"/>
                      </a:endParaRPr>
                    </a:p>
                  </a:txBody>
                  <a:tcPr marL="6919" marR="6919" marT="6919" marB="0"/>
                </a:tc>
                <a:tc rowSpan="2">
                  <a:txBody>
                    <a:bodyPr/>
                    <a:lstStyle/>
                    <a:p>
                      <a:pPr algn="l" fontAlgn="t"/>
                      <a:r>
                        <a:rPr lang="en-ZA" sz="1000" b="0" u="none" strike="noStrike" dirty="0">
                          <a:effectLst/>
                          <a:latin typeface="+mn-lt"/>
                        </a:rPr>
                        <a:t> 6.2</a:t>
                      </a:r>
                      <a:endParaRPr lang="en-ZA" sz="1000" b="0" i="0" u="none" strike="noStrike" dirty="0">
                        <a:solidFill>
                          <a:srgbClr val="000000"/>
                        </a:solidFill>
                        <a:effectLst/>
                        <a:latin typeface="+mn-lt"/>
                      </a:endParaRPr>
                    </a:p>
                  </a:txBody>
                  <a:tcPr marL="6919" marR="6919" marT="6919" marB="0" anchor="ctr"/>
                </a:tc>
                <a:tc rowSpan="2">
                  <a:txBody>
                    <a:bodyPr/>
                    <a:lstStyle/>
                    <a:p>
                      <a:pPr algn="l" fontAlgn="t"/>
                      <a:r>
                        <a:rPr lang="en-ZA" sz="1000" b="0" i="0" u="none" strike="noStrike" dirty="0">
                          <a:solidFill>
                            <a:srgbClr val="000000"/>
                          </a:solidFill>
                          <a:effectLst/>
                          <a:latin typeface="+mn-lt"/>
                        </a:rPr>
                        <a:t>Timeous publication of the Provincial  Economic</a:t>
                      </a:r>
                      <a:r>
                        <a:rPr lang="en-ZA" sz="1000" b="0" i="0" u="none" strike="noStrike" baseline="0" dirty="0">
                          <a:solidFill>
                            <a:srgbClr val="000000"/>
                          </a:solidFill>
                          <a:effectLst/>
                          <a:latin typeface="+mn-lt"/>
                        </a:rPr>
                        <a:t> Review and Outlook</a:t>
                      </a:r>
                      <a:endParaRPr lang="en-ZA" sz="1000" b="0" i="0" u="none" strike="noStrike" dirty="0">
                        <a:solidFill>
                          <a:srgbClr val="000000"/>
                        </a:solidFill>
                        <a:effectLst/>
                        <a:latin typeface="+mn-lt"/>
                      </a:endParaRPr>
                    </a:p>
                  </a:txBody>
                  <a:tcPr marL="171450" marR="9525" marT="9525" marB="0" anchor="ctr"/>
                </a:tc>
                <a:tc rowSpan="2">
                  <a:txBody>
                    <a:bodyPr/>
                    <a:lstStyle/>
                    <a:p>
                      <a:pPr algn="ctr" fontAlgn="t"/>
                      <a:r>
                        <a:rPr lang="en-ZA" sz="1000" b="0" i="0" u="none" strike="noStrike" dirty="0">
                          <a:solidFill>
                            <a:srgbClr val="000000"/>
                          </a:solidFill>
                          <a:effectLst/>
                          <a:latin typeface="+mn-lt"/>
                        </a:rPr>
                        <a:t>September 2018</a:t>
                      </a: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solidFill>
                      <a:schemeClr val="bg2">
                        <a:lumMod val="60000"/>
                        <a:lumOff val="40000"/>
                      </a:schemeClr>
                    </a:solidFill>
                  </a:tcPr>
                </a:tc>
                <a:extLst>
                  <a:ext uri="{0D108BD9-81ED-4DB2-BD59-A6C34878D82A}">
                    <a16:rowId xmlns:a16="http://schemas.microsoft.com/office/drawing/2014/main" xmlns="" val="10003"/>
                  </a:ext>
                </a:extLst>
              </a:tr>
              <a:tr h="528993">
                <a:tc>
                  <a:txBody>
                    <a:bodyPr/>
                    <a:lstStyle/>
                    <a:p>
                      <a:pPr algn="l" fontAlgn="t"/>
                      <a:endParaRPr lang="en-ZA" sz="700" b="0" i="0" u="none" strike="noStrike" dirty="0">
                        <a:solidFill>
                          <a:srgbClr val="000000"/>
                        </a:solidFill>
                        <a:effectLst/>
                        <a:latin typeface="Arial Narrow"/>
                      </a:endParaRPr>
                    </a:p>
                  </a:txBody>
                  <a:tcPr marL="6919" marR="6919" marT="6919" marB="0"/>
                </a:tc>
                <a:tc vMerge="1">
                  <a:txBody>
                    <a:bodyPr/>
                    <a:lstStyle/>
                    <a:p>
                      <a:pPr algn="l" fontAlgn="t"/>
                      <a:endParaRPr lang="en-ZA" sz="1000" b="0" i="0" u="none" strike="noStrike" dirty="0">
                        <a:solidFill>
                          <a:srgbClr val="000000"/>
                        </a:solidFill>
                        <a:effectLst/>
                        <a:latin typeface="+mn-lt"/>
                      </a:endParaRPr>
                    </a:p>
                  </a:txBody>
                  <a:tcPr marL="6919" marR="6919" marT="6919" marB="0"/>
                </a:tc>
                <a:tc vMerge="1">
                  <a:txBody>
                    <a:bodyPr/>
                    <a:lstStyle/>
                    <a:p>
                      <a:pPr algn="l" fontAlgn="t"/>
                      <a:endParaRPr lang="en-ZA" sz="1000" b="0" i="0" u="none" strike="noStrike" dirty="0">
                        <a:solidFill>
                          <a:srgbClr val="000000"/>
                        </a:solidFill>
                        <a:effectLst/>
                        <a:latin typeface="+mn-lt"/>
                      </a:endParaRPr>
                    </a:p>
                  </a:txBody>
                  <a:tcPr marL="171450" marR="9525" marT="9525" marB="0"/>
                </a:tc>
                <a:tc vMerge="1">
                  <a:txBody>
                    <a:bodyPr/>
                    <a:lstStyle/>
                    <a:p>
                      <a:pPr algn="ctr" fontAlgn="t"/>
                      <a:endParaRPr lang="en-ZA" sz="1000" b="0" i="0" u="none" strike="noStrike" dirty="0">
                        <a:solidFill>
                          <a:srgbClr val="000000"/>
                        </a:solidFill>
                        <a:effectLst/>
                        <a:latin typeface="+mn-lt"/>
                      </a:endParaRP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solidFill>
                      <a:schemeClr val="bg2">
                        <a:lumMod val="60000"/>
                        <a:lumOff val="40000"/>
                      </a:schemeClr>
                    </a:solidFill>
                  </a:tcPr>
                </a:tc>
                <a:extLst>
                  <a:ext uri="{0D108BD9-81ED-4DB2-BD59-A6C34878D82A}">
                    <a16:rowId xmlns:a16="http://schemas.microsoft.com/office/drawing/2014/main" xmlns="" val="10004"/>
                  </a:ext>
                </a:extLst>
              </a:tr>
              <a:tr h="528993">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6.3</a:t>
                      </a:r>
                    </a:p>
                  </a:txBody>
                  <a:tcPr marL="6919" marR="6919" marT="6919" marB="0" anchor="ctr"/>
                </a:tc>
                <a:tc>
                  <a:txBody>
                    <a:bodyPr/>
                    <a:lstStyle/>
                    <a:p>
                      <a:pPr marL="0" algn="l" defTabSz="914400" rtl="0" eaLnBrk="1" fontAlgn="t" latinLnBrk="0" hangingPunct="1"/>
                      <a:r>
                        <a:rPr lang="en-ZA" sz="1000" b="0" i="0" u="none" strike="noStrike" kern="1200" dirty="0">
                          <a:solidFill>
                            <a:srgbClr val="000000"/>
                          </a:solidFill>
                          <a:effectLst/>
                          <a:latin typeface="+mn-lt"/>
                          <a:ea typeface="+mn-ea"/>
                          <a:cs typeface="+mn-cs"/>
                        </a:rPr>
                        <a:t>Timeous publication of the Medium Term Budget Policy Statement</a:t>
                      </a:r>
                    </a:p>
                  </a:txBody>
                  <a:tcPr marL="171450" marR="9525" marT="9525" marB="0" anchor="ctr"/>
                </a:tc>
                <a:tc>
                  <a:txBody>
                    <a:bodyPr/>
                    <a:lstStyle/>
                    <a:p>
                      <a:pPr algn="ctr" fontAlgn="t"/>
                      <a:r>
                        <a:rPr lang="en-ZA" sz="1000" b="0" i="0" u="none" strike="noStrike" dirty="0">
                          <a:solidFill>
                            <a:srgbClr val="000000"/>
                          </a:solidFill>
                          <a:effectLst/>
                          <a:latin typeface="+mn-lt"/>
                        </a:rPr>
                        <a:t>November 2018</a:t>
                      </a: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t>
                      </a:r>
                    </a:p>
                  </a:txBody>
                  <a:tcPr marL="9525" marR="9525" marT="9525" marB="0" anchor="ctr">
                    <a:solidFill>
                      <a:schemeClr val="bg2">
                        <a:lumMod val="40000"/>
                        <a:lumOff val="60000"/>
                      </a:schemeClr>
                    </a:solidFill>
                  </a:tcPr>
                </a:tc>
                <a:tc>
                  <a:txBody>
                    <a:bodyPr/>
                    <a:lstStyle/>
                    <a:p>
                      <a:pPr algn="ctr" fontAlgn="t"/>
                      <a:endParaRPr lang="en-ZA" sz="1000" b="0" i="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676470302"/>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2646067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21</a:t>
            </a:fld>
            <a:endParaRPr lang="en-ZA" dirty="0"/>
          </a:p>
        </p:txBody>
      </p:sp>
      <p:sp>
        <p:nvSpPr>
          <p:cNvPr id="6" name="AutoShape 36"/>
          <p:cNvSpPr>
            <a:spLocks noChangeArrowheads="1"/>
          </p:cNvSpPr>
          <p:nvPr>
            <p:custDataLst>
              <p:tags r:id="rId1"/>
            </p:custDataLst>
          </p:nvPr>
        </p:nvSpPr>
        <p:spPr bwMode="auto">
          <a:xfrm>
            <a:off x="288064" y="161032"/>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3648775625"/>
              </p:ext>
            </p:extLst>
          </p:nvPr>
        </p:nvGraphicFramePr>
        <p:xfrm>
          <a:off x="467544" y="1484784"/>
          <a:ext cx="8137004" cy="3640372"/>
        </p:xfrm>
        <a:graphic>
          <a:graphicData uri="http://schemas.openxmlformats.org/drawingml/2006/table">
            <a:tbl>
              <a:tblPr>
                <a:tableStyleId>{5C22544A-7EE6-4342-B048-85BDC9FD1C3A}</a:tableStyleId>
              </a:tblPr>
              <a:tblGrid>
                <a:gridCol w="39291">
                  <a:extLst>
                    <a:ext uri="{9D8B030D-6E8A-4147-A177-3AD203B41FA5}">
                      <a16:colId xmlns:a16="http://schemas.microsoft.com/office/drawing/2014/main" xmlns="" val="20000"/>
                    </a:ext>
                  </a:extLst>
                </a:gridCol>
                <a:gridCol w="249231">
                  <a:extLst>
                    <a:ext uri="{9D8B030D-6E8A-4147-A177-3AD203B41FA5}">
                      <a16:colId xmlns:a16="http://schemas.microsoft.com/office/drawing/2014/main" xmlns="" val="20001"/>
                    </a:ext>
                  </a:extLst>
                </a:gridCol>
                <a:gridCol w="1657218">
                  <a:extLst>
                    <a:ext uri="{9D8B030D-6E8A-4147-A177-3AD203B41FA5}">
                      <a16:colId xmlns:a16="http://schemas.microsoft.com/office/drawing/2014/main" xmlns="" val="20002"/>
                    </a:ext>
                  </a:extLst>
                </a:gridCol>
                <a:gridCol w="91807">
                  <a:extLst>
                    <a:ext uri="{9D8B030D-6E8A-4147-A177-3AD203B41FA5}">
                      <a16:colId xmlns:a16="http://schemas.microsoft.com/office/drawing/2014/main" xmlns="" val="20003"/>
                    </a:ext>
                  </a:extLst>
                </a:gridCol>
                <a:gridCol w="535823">
                  <a:extLst>
                    <a:ext uri="{9D8B030D-6E8A-4147-A177-3AD203B41FA5}">
                      <a16:colId xmlns:a16="http://schemas.microsoft.com/office/drawing/2014/main" xmlns="" val="20004"/>
                    </a:ext>
                  </a:extLst>
                </a:gridCol>
                <a:gridCol w="666990">
                  <a:extLst>
                    <a:ext uri="{9D8B030D-6E8A-4147-A177-3AD203B41FA5}">
                      <a16:colId xmlns:a16="http://schemas.microsoft.com/office/drawing/2014/main" xmlns="" val="20005"/>
                    </a:ext>
                  </a:extLst>
                </a:gridCol>
                <a:gridCol w="720080">
                  <a:extLst>
                    <a:ext uri="{9D8B030D-6E8A-4147-A177-3AD203B41FA5}">
                      <a16:colId xmlns:a16="http://schemas.microsoft.com/office/drawing/2014/main" xmlns="" val="612168033"/>
                    </a:ext>
                  </a:extLst>
                </a:gridCol>
                <a:gridCol w="792088">
                  <a:extLst>
                    <a:ext uri="{9D8B030D-6E8A-4147-A177-3AD203B41FA5}">
                      <a16:colId xmlns:a16="http://schemas.microsoft.com/office/drawing/2014/main" xmlns="" val="1737320511"/>
                    </a:ext>
                  </a:extLst>
                </a:gridCol>
                <a:gridCol w="720080">
                  <a:extLst>
                    <a:ext uri="{9D8B030D-6E8A-4147-A177-3AD203B41FA5}">
                      <a16:colId xmlns:a16="http://schemas.microsoft.com/office/drawing/2014/main" xmlns="" val="201014329"/>
                    </a:ext>
                  </a:extLst>
                </a:gridCol>
                <a:gridCol w="936104">
                  <a:extLst>
                    <a:ext uri="{9D8B030D-6E8A-4147-A177-3AD203B41FA5}">
                      <a16:colId xmlns:a16="http://schemas.microsoft.com/office/drawing/2014/main" xmlns="" val="206246928"/>
                    </a:ext>
                  </a:extLst>
                </a:gridCol>
                <a:gridCol w="792088">
                  <a:extLst>
                    <a:ext uri="{9D8B030D-6E8A-4147-A177-3AD203B41FA5}">
                      <a16:colId xmlns:a16="http://schemas.microsoft.com/office/drawing/2014/main" xmlns="" val="20010"/>
                    </a:ext>
                  </a:extLst>
                </a:gridCol>
                <a:gridCol w="936204">
                  <a:extLst>
                    <a:ext uri="{9D8B030D-6E8A-4147-A177-3AD203B41FA5}">
                      <a16:colId xmlns:a16="http://schemas.microsoft.com/office/drawing/2014/main" xmlns="" val="20011"/>
                    </a:ext>
                  </a:extLst>
                </a:gridCol>
              </a:tblGrid>
              <a:tr h="1296143">
                <a:tc gridSpan="4">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solidFill>
                      <a:srgbClr val="E5EDEF"/>
                    </a:solidFill>
                  </a:tcPr>
                </a:tc>
                <a:tc hMerge="1">
                  <a:txBody>
                    <a:bodyPr/>
                    <a:lstStyle/>
                    <a:p>
                      <a:endParaRPr lang="en-ZA"/>
                    </a:p>
                  </a:txBody>
                  <a:tcPr/>
                </a:tc>
                <a:tc hMerge="1">
                  <a:txBody>
                    <a:bodyPr/>
                    <a:lstStyle/>
                    <a:p>
                      <a:endParaRPr lang="en-ZA"/>
                    </a:p>
                  </a:txBody>
                  <a:tcPr/>
                </a:tc>
                <a:tc hMerge="1">
                  <a:txBody>
                    <a:bodyPr/>
                    <a:lstStyle/>
                    <a:p>
                      <a:pPr algn="ctr" fontAlgn="t"/>
                      <a:endParaRPr lang="en-ZA" sz="950" b="1" i="0" u="none" strike="noStrike" dirty="0">
                        <a:solidFill>
                          <a:schemeClr val="tx2"/>
                        </a:solidFill>
                        <a:effectLst/>
                        <a:latin typeface="Arial Narrow" panose="020B0606020202030204" pitchFamily="34" charset="0"/>
                      </a:endParaRPr>
                    </a:p>
                  </a:txBody>
                  <a:tcPr marL="9525" marR="9525" marT="9525" marB="0"/>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solidFill>
                      <a:srgbClr val="E5EDEF"/>
                    </a:solidFill>
                  </a:tcPr>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solidFill>
                      <a:srgbClr val="E5EDEF"/>
                    </a:solidFill>
                  </a:tcPr>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solidFill>
                      <a:srgbClr val="E5EDEF"/>
                    </a:solidFill>
                  </a:tcPr>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t>
                      </a:r>
                    </a:p>
                    <a:p>
                      <a:pPr algn="ctr" fontAlgn="t"/>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solidFill>
                      <a:srgbClr val="E5EDEF"/>
                    </a:solidFill>
                  </a:tcPr>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solidFill>
                      <a:srgbClr val="E5EDEF"/>
                    </a:solidFill>
                  </a:tcPr>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solidFill>
                      <a:srgbClr val="E5EDEF"/>
                    </a:solidFill>
                  </a:tcPr>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solidFill>
                      <a:srgbClr val="E5EDEF"/>
                    </a:solidFill>
                  </a:tcPr>
                </a:tc>
                <a:tc>
                  <a:txBody>
                    <a:bodyPr/>
                    <a:lstStyle/>
                    <a:p>
                      <a:pPr algn="ctr" fontAlgn="t"/>
                      <a:r>
                        <a:rPr lang="en-ZA" sz="950" b="1" u="none" strike="noStrike" dirty="0">
                          <a:solidFill>
                            <a:srgbClr val="FF0000"/>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solidFill>
                      <a:srgbClr val="E5EDEF"/>
                    </a:solidFill>
                  </a:tcPr>
                </a:tc>
                <a:extLst>
                  <a:ext uri="{0D108BD9-81ED-4DB2-BD59-A6C34878D82A}">
                    <a16:rowId xmlns:a16="http://schemas.microsoft.com/office/drawing/2014/main" xmlns="" val="10000"/>
                  </a:ext>
                </a:extLst>
              </a:tr>
              <a:tr h="284944">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latin typeface="+mn-lt"/>
                        </a:rPr>
                        <a:t>2.3</a:t>
                      </a:r>
                      <a:endParaRPr lang="en-ZA" sz="1200" b="1" i="0" u="none" strike="noStrike" dirty="0">
                        <a:solidFill>
                          <a:schemeClr val="bg2"/>
                        </a:solidFill>
                        <a:effectLst/>
                        <a:latin typeface="+mn-lt"/>
                      </a:endParaRPr>
                    </a:p>
                  </a:txBody>
                  <a:tcPr marL="6919" marR="6919" marT="6919" marB="0">
                    <a:solidFill>
                      <a:srgbClr val="E5EDEF"/>
                    </a:solidFill>
                  </a:tcPr>
                </a:tc>
                <a:tc gridSpan="8">
                  <a:txBody>
                    <a:bodyPr/>
                    <a:lstStyle/>
                    <a:p>
                      <a:pPr algn="l" fontAlgn="t"/>
                      <a:r>
                        <a:rPr lang="en-ZA" sz="1200" b="1" i="0" u="none" strike="noStrike" baseline="0" dirty="0">
                          <a:solidFill>
                            <a:schemeClr val="bg2"/>
                          </a:solidFill>
                          <a:effectLst/>
                          <a:latin typeface="+mn-lt"/>
                        </a:rPr>
                        <a:t>Local </a:t>
                      </a:r>
                      <a:r>
                        <a:rPr lang="en-ZA" sz="1200" b="1" i="0" u="none" strike="noStrike" dirty="0">
                          <a:solidFill>
                            <a:schemeClr val="bg2"/>
                          </a:solidFill>
                          <a:effectLst/>
                          <a:latin typeface="+mn-lt"/>
                        </a:rPr>
                        <a:t>Government</a:t>
                      </a:r>
                      <a:r>
                        <a:rPr lang="en-ZA" sz="1200" b="1" i="0" u="none" strike="noStrike" baseline="0" dirty="0">
                          <a:solidFill>
                            <a:schemeClr val="bg2"/>
                          </a:solidFill>
                          <a:effectLst/>
                          <a:latin typeface="+mn-lt"/>
                        </a:rPr>
                        <a:t> Budget Office</a:t>
                      </a:r>
                      <a:endParaRPr lang="en-ZA" sz="900" b="0" i="0" u="none" strike="noStrike" dirty="0">
                        <a:solidFill>
                          <a:schemeClr val="bg2"/>
                        </a:solidFill>
                        <a:effectLst/>
                        <a:latin typeface="+mn-lt"/>
                      </a:endParaRPr>
                    </a:p>
                    <a:p>
                      <a:pPr algn="ctr" fontAlgn="t"/>
                      <a:r>
                        <a:rPr lang="en-ZA" sz="900" u="none" strike="noStrike" dirty="0">
                          <a:solidFill>
                            <a:schemeClr val="bg2"/>
                          </a:solidFill>
                          <a:effectLst/>
                          <a:latin typeface="+mn-lt"/>
                        </a:rPr>
                        <a:t> </a:t>
                      </a:r>
                      <a:endParaRPr lang="en-ZA" sz="900" b="0" i="0" u="none" strike="noStrike" dirty="0">
                        <a:solidFill>
                          <a:schemeClr val="bg2"/>
                        </a:solidFill>
                        <a:effectLst/>
                        <a:latin typeface="+mn-lt"/>
                      </a:endParaRPr>
                    </a:p>
                  </a:txBody>
                  <a:tcPr marL="6919" marR="6919" marT="6919" marB="0">
                    <a:solidFill>
                      <a:srgbClr val="E5EDEF"/>
                    </a:solidFill>
                  </a:tcPr>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fontAlgn="t"/>
                      <a:endParaRPr lang="en-ZA" sz="900" b="0" i="0" u="none" strike="noStrike" dirty="0">
                        <a:solidFill>
                          <a:srgbClr val="000000"/>
                        </a:solidFill>
                        <a:effectLst/>
                        <a:latin typeface="+mn-lt"/>
                      </a:endParaRPr>
                    </a:p>
                  </a:txBody>
                  <a:tcPr marL="6919" marR="6919" marT="6919" marB="0">
                    <a:solidFill>
                      <a:srgbClr val="E5EDEF"/>
                    </a:solidFill>
                  </a:tcPr>
                </a:tc>
                <a:tc rowSpan="4">
                  <a:txBody>
                    <a:bodyPr/>
                    <a:lstStyle/>
                    <a:p>
                      <a:pPr algn="ctr" fontAlgn="t"/>
                      <a:r>
                        <a:rPr lang="en-ZA" sz="1000" b="0" u="none" strike="noStrike" dirty="0">
                          <a:solidFill>
                            <a:schemeClr val="tx1"/>
                          </a:solidFill>
                          <a:effectLst/>
                          <a:latin typeface="+mn-lt"/>
                        </a:rPr>
                        <a:t>R10 134</a:t>
                      </a:r>
                    </a:p>
                    <a:p>
                      <a:pPr algn="ctr" fontAlgn="t"/>
                      <a:r>
                        <a:rPr lang="en-ZA" sz="1000" b="0" u="none" strike="noStrike" dirty="0">
                          <a:solidFill>
                            <a:schemeClr val="tx1"/>
                          </a:solidFill>
                          <a:effectLst/>
                          <a:latin typeface="+mn-lt"/>
                        </a:rPr>
                        <a:t>R1 938</a:t>
                      </a:r>
                    </a:p>
                    <a:p>
                      <a:pPr algn="ctr" fontAlgn="t"/>
                      <a:r>
                        <a:rPr lang="en-ZA" sz="1000" b="0" u="none" strike="noStrike" dirty="0">
                          <a:solidFill>
                            <a:schemeClr val="tx1"/>
                          </a:solidFill>
                          <a:effectLst/>
                          <a:latin typeface="+mn-lt"/>
                        </a:rPr>
                        <a:t>19%</a:t>
                      </a: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p>
                      <a:pPr algn="ctr" fontAlgn="t"/>
                      <a:r>
                        <a:rPr lang="en-ZA" sz="1000" b="0" u="none" strike="noStrike" dirty="0">
                          <a:solidFill>
                            <a:srgbClr val="FF0000"/>
                          </a:solidFill>
                          <a:effectLst/>
                          <a:latin typeface="+mn-lt"/>
                        </a:rPr>
                        <a:t> </a:t>
                      </a:r>
                      <a:endParaRPr lang="en-ZA" sz="1000" b="0" i="0" u="none" strike="noStrike" dirty="0">
                        <a:solidFill>
                          <a:srgbClr val="FF0000"/>
                        </a:solidFill>
                        <a:effectLst/>
                        <a:latin typeface="+mn-lt"/>
                      </a:endParaRPr>
                    </a:p>
                  </a:txBody>
                  <a:tcPr marL="6919" marR="6919" marT="6919" marB="0" anchor="ctr">
                    <a:solidFill>
                      <a:srgbClr val="E5EDEF"/>
                    </a:solidFill>
                  </a:tcPr>
                </a:tc>
                <a:extLst>
                  <a:ext uri="{0D108BD9-81ED-4DB2-BD59-A6C34878D82A}">
                    <a16:rowId xmlns:a16="http://schemas.microsoft.com/office/drawing/2014/main" xmlns="" val="10001"/>
                  </a:ext>
                </a:extLst>
              </a:tr>
              <a:tr h="752529">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7.1</a:t>
                      </a:r>
                      <a:endParaRPr lang="en-ZA" sz="1000" b="0" i="0" u="none" strike="noStrike" dirty="0">
                        <a:solidFill>
                          <a:srgbClr val="000000"/>
                        </a:solidFill>
                        <a:effectLst/>
                        <a:latin typeface="+mn-lt"/>
                      </a:endParaRPr>
                    </a:p>
                  </a:txBody>
                  <a:tcPr marL="6919" marR="6919" marT="6919" marB="0">
                    <a:solidFill>
                      <a:srgbClr val="E5EDEF"/>
                    </a:solidFill>
                  </a:tcPr>
                </a:tc>
                <a:tc>
                  <a:txBody>
                    <a:bodyPr/>
                    <a:lstStyle/>
                    <a:p>
                      <a:pPr algn="l" fontAlgn="t"/>
                      <a:r>
                        <a:rPr lang="en-ZA" sz="1000" b="0" i="0" u="none" strike="noStrike" dirty="0">
                          <a:solidFill>
                            <a:srgbClr val="000000"/>
                          </a:solidFill>
                          <a:effectLst/>
                          <a:latin typeface="+mn-lt"/>
                        </a:rPr>
                        <a:t>Number</a:t>
                      </a:r>
                      <a:r>
                        <a:rPr lang="en-ZA" sz="1000" b="0" i="0" u="none" strike="noStrike" baseline="0" dirty="0">
                          <a:solidFill>
                            <a:srgbClr val="000000"/>
                          </a:solidFill>
                          <a:effectLst/>
                          <a:latin typeface="+mn-lt"/>
                        </a:rPr>
                        <a:t> of municipal budget policy assessment reports </a:t>
                      </a:r>
                      <a:endParaRPr lang="en-ZA" sz="1000" b="0" i="0" u="none" strike="noStrike" dirty="0">
                        <a:solidFill>
                          <a:srgbClr val="000000"/>
                        </a:solidFill>
                        <a:effectLst/>
                        <a:latin typeface="+mn-lt"/>
                      </a:endParaRPr>
                    </a:p>
                  </a:txBody>
                  <a:tcPr marL="171450" marR="9525" marT="9525" marB="0" anchor="ctr">
                    <a:solidFill>
                      <a:srgbClr val="E5EDEF"/>
                    </a:solidFill>
                  </a:tcPr>
                </a:tc>
                <a:tc gridSpan="2">
                  <a:txBody>
                    <a:bodyPr/>
                    <a:lstStyle/>
                    <a:p>
                      <a:pPr algn="ctr" fontAlgn="t"/>
                      <a:r>
                        <a:rPr lang="en-ZA" sz="1000" b="0" i="0" u="none" strike="noStrike" dirty="0">
                          <a:solidFill>
                            <a:srgbClr val="000000"/>
                          </a:solidFill>
                          <a:effectLst/>
                          <a:latin typeface="+mn-lt"/>
                        </a:rPr>
                        <a:t>30</a:t>
                      </a:r>
                    </a:p>
                  </a:txBody>
                  <a:tcPr marL="9525" marR="9525" marT="9525" marB="0" anchor="ctr">
                    <a:solidFill>
                      <a:srgbClr val="E5EDEF"/>
                    </a:solidFill>
                  </a:tcPr>
                </a:tc>
                <a:tc hMerge="1">
                  <a:txBody>
                    <a:bodyPr/>
                    <a:lstStyle/>
                    <a:p>
                      <a:endParaRPr lang="en-ZA"/>
                    </a:p>
                  </a:txBody>
                  <a:tcPr/>
                </a:tc>
                <a:tc>
                  <a:txBody>
                    <a:bodyPr/>
                    <a:lstStyle/>
                    <a:p>
                      <a:pPr algn="ctr" fontAlgn="t"/>
                      <a:r>
                        <a:rPr lang="en-ZA" sz="1000" b="0" i="0" u="none" strike="noStrike" dirty="0">
                          <a:solidFill>
                            <a:srgbClr val="000000"/>
                          </a:solidFill>
                          <a:effectLst/>
                          <a:latin typeface="+mn-lt"/>
                        </a:rPr>
                        <a:t>30</a:t>
                      </a:r>
                    </a:p>
                  </a:txBody>
                  <a:tcPr marL="0" marR="0" marT="0" marB="0" anchor="ctr">
                    <a:solidFill>
                      <a:srgbClr val="E5EDEF"/>
                    </a:solidFill>
                  </a:tcPr>
                </a:tc>
                <a:tc>
                  <a:txBody>
                    <a:bodyPr/>
                    <a:lstStyle/>
                    <a:p>
                      <a:pPr algn="ctr" fontAlgn="t"/>
                      <a:r>
                        <a:rPr lang="en-ZA" sz="1000" b="0" i="0" u="none" strike="noStrike" dirty="0">
                          <a:solidFill>
                            <a:schemeClr val="tx1"/>
                          </a:solidFill>
                          <a:effectLst/>
                          <a:latin typeface="+mn-lt"/>
                        </a:rPr>
                        <a:t>30</a:t>
                      </a:r>
                    </a:p>
                  </a:txBody>
                  <a:tcPr marL="0" marR="0" marT="0" marB="0" anchor="ctr">
                    <a:solidFill>
                      <a:srgbClr val="E5EDEF"/>
                    </a:solidFill>
                  </a:tcPr>
                </a:tc>
                <a:tc>
                  <a:txBody>
                    <a:bodyPr/>
                    <a:lstStyle/>
                    <a:p>
                      <a:pPr algn="ctr" fontAlgn="t"/>
                      <a:r>
                        <a:rPr lang="en-ZA" sz="1000" b="0" i="0" u="none" strike="noStrike" dirty="0">
                          <a:solidFill>
                            <a:srgbClr val="000000"/>
                          </a:solidFill>
                          <a:effectLst/>
                          <a:latin typeface="+mn-lt"/>
                        </a:rPr>
                        <a:t>Achieved</a:t>
                      </a:r>
                    </a:p>
                  </a:txBody>
                  <a:tcPr marL="0" marR="0" marT="0" marB="0" anchor="ctr">
                    <a:solidFill>
                      <a:srgbClr val="E5EDEF"/>
                    </a:solidFill>
                  </a:tcPr>
                </a:tc>
                <a:tc>
                  <a:txBody>
                    <a:bodyPr/>
                    <a:lstStyle/>
                    <a:p>
                      <a:pPr algn="ctr" fontAlgn="t"/>
                      <a:r>
                        <a:rPr lang="en-ZA" sz="1000" b="0" i="0" u="none" strike="noStrike" dirty="0">
                          <a:solidFill>
                            <a:srgbClr val="000000"/>
                          </a:solidFill>
                          <a:effectLst/>
                          <a:latin typeface="+mn-lt"/>
                        </a:rPr>
                        <a:t>100%</a:t>
                      </a:r>
                    </a:p>
                  </a:txBody>
                  <a:tcPr marL="0" marR="0" marT="0" marB="0" anchor="ctr">
                    <a:solidFill>
                      <a:srgbClr val="E5EDEF"/>
                    </a:solidFill>
                  </a:tcPr>
                </a:tc>
                <a:tc>
                  <a:txBody>
                    <a:bodyPr/>
                    <a:lstStyle/>
                    <a:p>
                      <a:pPr algn="ctr" fontAlgn="t"/>
                      <a:r>
                        <a:rPr lang="en-ZA" sz="1000" b="0" i="0" u="none" strike="noStrike" dirty="0">
                          <a:solidFill>
                            <a:srgbClr val="000000"/>
                          </a:solidFill>
                          <a:effectLst/>
                          <a:latin typeface="+mn-lt"/>
                        </a:rPr>
                        <a:t>None</a:t>
                      </a:r>
                    </a:p>
                  </a:txBody>
                  <a:tcPr marL="0" marR="0" marT="0" marB="0" anchor="ctr">
                    <a:solidFill>
                      <a:srgbClr val="E5EDEF"/>
                    </a:solidFill>
                  </a:tcPr>
                </a:tc>
                <a:tc>
                  <a:txBody>
                    <a:bodyPr/>
                    <a:lstStyle/>
                    <a:p>
                      <a:pPr algn="ctr" fontAlgn="t"/>
                      <a:r>
                        <a:rPr lang="en-ZA" sz="1000" b="0" i="0" u="none" strike="noStrike" dirty="0">
                          <a:solidFill>
                            <a:schemeClr val="tx1"/>
                          </a:solidFill>
                          <a:effectLst/>
                          <a:latin typeface="+mn-lt"/>
                        </a:rPr>
                        <a:t>30 (non- cumulative)</a:t>
                      </a:r>
                    </a:p>
                  </a:txBody>
                  <a:tcPr marL="0" marR="0" marT="0" marB="0" anchor="ctr">
                    <a:solidFill>
                      <a:srgbClr val="E5EDEF"/>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645616">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7.2</a:t>
                      </a:r>
                      <a:endParaRPr lang="en-ZA" sz="1000" b="0" i="0" u="none" strike="noStrike" dirty="0">
                        <a:solidFill>
                          <a:srgbClr val="000000"/>
                        </a:solidFill>
                        <a:effectLst/>
                        <a:latin typeface="+mn-lt"/>
                      </a:endParaRPr>
                    </a:p>
                  </a:txBody>
                  <a:tcPr marL="6919" marR="6919" marT="6919" marB="0">
                    <a:solidFill>
                      <a:srgbClr val="E5EDEF"/>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ZA" sz="1000" b="0" i="0" u="none" strike="noStrike" dirty="0">
                          <a:solidFill>
                            <a:srgbClr val="000000"/>
                          </a:solidFill>
                          <a:effectLst/>
                          <a:latin typeface="+mn-lt"/>
                        </a:rPr>
                        <a:t>Percentage Quarterly Performance Reports received,</a:t>
                      </a:r>
                      <a:r>
                        <a:rPr lang="en-ZA" sz="1000" b="0" i="0" u="none" strike="noStrike" baseline="0" dirty="0">
                          <a:solidFill>
                            <a:srgbClr val="000000"/>
                          </a:solidFill>
                          <a:effectLst/>
                          <a:latin typeface="+mn-lt"/>
                        </a:rPr>
                        <a:t> </a:t>
                      </a:r>
                      <a:r>
                        <a:rPr lang="en-ZA" sz="1000" b="0" i="0" u="none" strike="noStrike" dirty="0">
                          <a:solidFill>
                            <a:srgbClr val="000000"/>
                          </a:solidFill>
                          <a:effectLst/>
                          <a:latin typeface="+mn-lt"/>
                        </a:rPr>
                        <a:t>assessed</a:t>
                      </a:r>
                    </a:p>
                  </a:txBody>
                  <a:tcPr marL="171450" marR="9525" marT="9525" marB="0" anchor="ctr">
                    <a:solidFill>
                      <a:srgbClr val="E5EDEF"/>
                    </a:solidFill>
                  </a:tcPr>
                </a:tc>
                <a:tc gridSpan="2">
                  <a:txBody>
                    <a:bodyPr/>
                    <a:lstStyle/>
                    <a:p>
                      <a:pPr algn="ctr" fontAlgn="t"/>
                      <a:r>
                        <a:rPr lang="en-ZA" sz="1000" b="0" i="0" u="none" strike="noStrike" dirty="0">
                          <a:solidFill>
                            <a:srgbClr val="000000"/>
                          </a:solidFill>
                          <a:effectLst/>
                          <a:latin typeface="+mn-lt"/>
                        </a:rPr>
                        <a:t>100%</a:t>
                      </a:r>
                    </a:p>
                  </a:txBody>
                  <a:tcPr marL="9525" marR="9525" marT="9525" marB="0" anchor="ctr">
                    <a:solidFill>
                      <a:srgbClr val="E5EDEF"/>
                    </a:solidFill>
                  </a:tcPr>
                </a:tc>
                <a:tc hMerge="1">
                  <a:txBody>
                    <a:bodyPr/>
                    <a:lstStyle/>
                    <a:p>
                      <a:endParaRPr lang="en-ZA"/>
                    </a:p>
                  </a:txBody>
                  <a:tcPr/>
                </a:tc>
                <a:tc>
                  <a:txBody>
                    <a:bodyPr/>
                    <a:lstStyle/>
                    <a:p>
                      <a:pPr algn="ctr" fontAlgn="t"/>
                      <a:r>
                        <a:rPr lang="en-ZA" sz="1000" b="0" i="0" u="none" strike="noStrike" dirty="0">
                          <a:solidFill>
                            <a:schemeClr val="tx1"/>
                          </a:solidFill>
                          <a:effectLst/>
                          <a:latin typeface="+mn-lt"/>
                        </a:rPr>
                        <a:t>  100%</a:t>
                      </a:r>
                    </a:p>
                  </a:txBody>
                  <a:tcPr marL="0" marR="0" marT="0" marB="0" anchor="ctr">
                    <a:solidFill>
                      <a:srgbClr val="E5EDEF"/>
                    </a:solidFill>
                  </a:tcPr>
                </a:tc>
                <a:tc>
                  <a:txBody>
                    <a:bodyPr/>
                    <a:lstStyle/>
                    <a:p>
                      <a:pPr algn="ctr" fontAlgn="t"/>
                      <a:r>
                        <a:rPr lang="en-ZA" sz="1000" b="0" i="0" u="none" strike="noStrike" dirty="0">
                          <a:solidFill>
                            <a:schemeClr val="tx1"/>
                          </a:solidFill>
                          <a:effectLst/>
                          <a:latin typeface="+mn-lt"/>
                        </a:rPr>
                        <a:t>100%</a:t>
                      </a:r>
                    </a:p>
                  </a:txBody>
                  <a:tcPr marL="0" marR="0" marT="0" marB="0" anchor="ctr">
                    <a:solidFill>
                      <a:srgbClr val="E5EDEF"/>
                    </a:solidFill>
                  </a:tcPr>
                </a:tc>
                <a:tc>
                  <a:txBody>
                    <a:bodyPr/>
                    <a:lstStyle/>
                    <a:p>
                      <a:pPr algn="ctr" fontAlgn="t"/>
                      <a:r>
                        <a:rPr lang="en-ZA" sz="1000" b="0" i="0" u="none" strike="noStrike" dirty="0">
                          <a:solidFill>
                            <a:srgbClr val="000000"/>
                          </a:solidFill>
                          <a:effectLst/>
                          <a:latin typeface="+mn-lt"/>
                        </a:rPr>
                        <a:t> Achieved </a:t>
                      </a:r>
                    </a:p>
                  </a:txBody>
                  <a:tcPr marL="0" marR="0" marT="0" marB="0" anchor="ctr">
                    <a:solidFill>
                      <a:srgbClr val="E5EDEF"/>
                    </a:solidFill>
                  </a:tcPr>
                </a:tc>
                <a:tc>
                  <a:txBody>
                    <a:bodyPr/>
                    <a:lstStyle/>
                    <a:p>
                      <a:pPr algn="ctr" fontAlgn="t"/>
                      <a:r>
                        <a:rPr lang="en-ZA" sz="1000" b="0" i="0" u="none" strike="noStrike" dirty="0">
                          <a:solidFill>
                            <a:srgbClr val="000000"/>
                          </a:solidFill>
                          <a:effectLst/>
                          <a:latin typeface="+mn-lt"/>
                        </a:rPr>
                        <a:t>100%</a:t>
                      </a:r>
                    </a:p>
                  </a:txBody>
                  <a:tcPr marL="0" marR="0" marT="0" marB="0" anchor="ctr">
                    <a:solidFill>
                      <a:srgbClr val="E5EDEF"/>
                    </a:solidFill>
                  </a:tcPr>
                </a:tc>
                <a:tc>
                  <a:txBody>
                    <a:bodyPr/>
                    <a:lstStyle/>
                    <a:p>
                      <a:pPr algn="ctr" fontAlgn="t"/>
                      <a:r>
                        <a:rPr lang="en-ZA" sz="1000" b="0" i="0" u="none" strike="noStrike" dirty="0">
                          <a:solidFill>
                            <a:srgbClr val="000000"/>
                          </a:solidFill>
                          <a:effectLst/>
                          <a:latin typeface="+mn-lt"/>
                        </a:rPr>
                        <a:t>None</a:t>
                      </a:r>
                    </a:p>
                  </a:txBody>
                  <a:tcPr marL="0" marR="0" marT="0" marB="0" anchor="ctr">
                    <a:solidFill>
                      <a:srgbClr val="E5EDEF"/>
                    </a:solidFill>
                  </a:tcPr>
                </a:tc>
                <a:tc>
                  <a:txBody>
                    <a:bodyPr/>
                    <a:lstStyle/>
                    <a:p>
                      <a:pPr algn="ctr" fontAlgn="t"/>
                      <a:r>
                        <a:rPr lang="en-ZA" sz="1000" b="0" i="0" u="none" strike="noStrike" dirty="0">
                          <a:solidFill>
                            <a:schemeClr val="tx1"/>
                          </a:solidFill>
                          <a:effectLst/>
                          <a:latin typeface="+mn-lt"/>
                        </a:rPr>
                        <a:t>100 % (non- cumulative)</a:t>
                      </a:r>
                    </a:p>
                  </a:txBody>
                  <a:tcPr marL="0" marR="0" marT="0" marB="0" anchor="ctr">
                    <a:solidFill>
                      <a:srgbClr val="E5EDEF"/>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solidFill>
                      <a:schemeClr val="bg2">
                        <a:lumMod val="60000"/>
                        <a:lumOff val="40000"/>
                      </a:schemeClr>
                    </a:solidFill>
                  </a:tcPr>
                </a:tc>
                <a:extLst>
                  <a:ext uri="{0D108BD9-81ED-4DB2-BD59-A6C34878D82A}">
                    <a16:rowId xmlns:a16="http://schemas.microsoft.com/office/drawing/2014/main" xmlns="" val="10003"/>
                  </a:ext>
                </a:extLst>
              </a:tr>
              <a:tr h="504056">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7.3</a:t>
                      </a:r>
                    </a:p>
                  </a:txBody>
                  <a:tcPr marL="6919" marR="6919" marT="6919" marB="0">
                    <a:solidFill>
                      <a:srgbClr val="E5EDEF"/>
                    </a:solidFill>
                  </a:tcPr>
                </a:tc>
                <a:tc>
                  <a:txBody>
                    <a:bodyPr/>
                    <a:lstStyle/>
                    <a:p>
                      <a:pPr algn="l" fontAlgn="t"/>
                      <a:r>
                        <a:rPr lang="en-ZA" sz="1000" b="0" i="0" u="none" strike="noStrike" dirty="0">
                          <a:solidFill>
                            <a:srgbClr val="000000"/>
                          </a:solidFill>
                          <a:effectLst/>
                          <a:latin typeface="+mn-lt"/>
                        </a:rPr>
                        <a:t>Timeous publication</a:t>
                      </a:r>
                      <a:r>
                        <a:rPr lang="en-ZA" sz="1000" b="0" i="0" u="none" strike="noStrike" baseline="0" dirty="0">
                          <a:solidFill>
                            <a:srgbClr val="000000"/>
                          </a:solidFill>
                          <a:effectLst/>
                          <a:latin typeface="+mn-lt"/>
                        </a:rPr>
                        <a:t> of the Municipal Economic Review and Outlook</a:t>
                      </a:r>
                      <a:endParaRPr lang="en-ZA" sz="1000" b="0" i="0" u="none" strike="noStrike" dirty="0">
                        <a:solidFill>
                          <a:srgbClr val="000000"/>
                        </a:solidFill>
                        <a:effectLst/>
                        <a:latin typeface="+mn-lt"/>
                      </a:endParaRPr>
                    </a:p>
                  </a:txBody>
                  <a:tcPr marL="171450" marR="9525" marT="9525" marB="0" anchor="ctr">
                    <a:solidFill>
                      <a:srgbClr val="E5EDEF"/>
                    </a:solidFill>
                  </a:tcPr>
                </a:tc>
                <a:tc gridSpan="2">
                  <a:txBody>
                    <a:bodyPr/>
                    <a:lstStyle/>
                    <a:p>
                      <a:pPr algn="ctr" fontAlgn="t"/>
                      <a:r>
                        <a:rPr lang="en-ZA" sz="1000" b="0" i="0" u="none" strike="noStrike" dirty="0">
                          <a:solidFill>
                            <a:srgbClr val="000000"/>
                          </a:solidFill>
                          <a:effectLst/>
                          <a:latin typeface="+mn-lt"/>
                        </a:rPr>
                        <a:t>September 2018</a:t>
                      </a:r>
                    </a:p>
                  </a:txBody>
                  <a:tcPr marL="9525" marR="9525" marT="9525" marB="0" anchor="ctr">
                    <a:solidFill>
                      <a:srgbClr val="E5EDEF"/>
                    </a:solidFill>
                  </a:tcPr>
                </a:tc>
                <a:tc hMerge="1">
                  <a:txBody>
                    <a:bodyPr/>
                    <a:lstStyle/>
                    <a:p>
                      <a:endParaRPr lang="en-ZA" dirty="0"/>
                    </a:p>
                  </a:txBody>
                  <a:tcPr/>
                </a:tc>
                <a:tc>
                  <a:txBody>
                    <a:bodyPr/>
                    <a:lstStyle/>
                    <a:p>
                      <a:pPr algn="ctr" fontAlgn="t"/>
                      <a:r>
                        <a:rPr lang="en-ZA" sz="1000" b="0" i="0" u="none" strike="noStrike" baseline="0" dirty="0">
                          <a:solidFill>
                            <a:srgbClr val="1F497D"/>
                          </a:solidFill>
                          <a:effectLst/>
                          <a:latin typeface="+mn-lt"/>
                        </a:rPr>
                        <a:t>- </a:t>
                      </a:r>
                      <a:r>
                        <a:rPr lang="en-ZA" sz="1000" b="0" i="0" u="none" strike="noStrike" dirty="0">
                          <a:solidFill>
                            <a:srgbClr val="1F497D"/>
                          </a:solidFill>
                          <a:effectLst/>
                          <a:latin typeface="+mn-lt"/>
                        </a:rPr>
                        <a:t>                 </a:t>
                      </a:r>
                    </a:p>
                  </a:txBody>
                  <a:tcPr marL="0" marR="0" marT="0"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prstClr val="black"/>
                          </a:solidFill>
                          <a:effectLst/>
                          <a:uLnTx/>
                          <a:uFillTx/>
                          <a:latin typeface="Century Gothic"/>
                          <a:ea typeface="+mn-ea"/>
                          <a:cs typeface="+mn-cs"/>
                        </a:rPr>
                        <a:t>-</a:t>
                      </a:r>
                      <a:endParaRPr kumimoji="0" lang="en-ZA" sz="1000" b="0" i="0" u="none" strike="noStrike" kern="1200" cap="none" spc="0" normalizeH="0" baseline="0" noProof="0" dirty="0">
                        <a:ln>
                          <a:noFill/>
                        </a:ln>
                        <a:solidFill>
                          <a:prstClr val="black"/>
                        </a:solidFill>
                        <a:effectLst/>
                        <a:uLnTx/>
                        <a:uFillTx/>
                        <a:latin typeface="Century Gothic"/>
                        <a:ea typeface="+mn-ea"/>
                        <a:cs typeface="+mn-cs"/>
                      </a:endParaRPr>
                    </a:p>
                  </a:txBody>
                  <a:tcPr marL="0" marR="0" marT="0"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prstClr val="black"/>
                          </a:solidFill>
                          <a:effectLst/>
                          <a:uLnTx/>
                          <a:uFillTx/>
                          <a:latin typeface="Century Gothic"/>
                          <a:ea typeface="+mn-ea"/>
                          <a:cs typeface="+mn-cs"/>
                        </a:rPr>
                        <a:t>-</a:t>
                      </a:r>
                      <a:endParaRPr kumimoji="0" lang="en-ZA" sz="1000" b="0" i="0" u="none" strike="noStrike" kern="1200" cap="none" spc="0" normalizeH="0" baseline="0" noProof="0" dirty="0">
                        <a:ln>
                          <a:noFill/>
                        </a:ln>
                        <a:solidFill>
                          <a:prstClr val="black"/>
                        </a:solidFill>
                        <a:effectLst/>
                        <a:uLnTx/>
                        <a:uFillTx/>
                        <a:latin typeface="Century Gothic"/>
                        <a:ea typeface="+mn-ea"/>
                        <a:cs typeface="+mn-cs"/>
                      </a:endParaRPr>
                    </a:p>
                  </a:txBody>
                  <a:tcPr marL="0" marR="0" marT="0"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prstClr val="black"/>
                          </a:solidFill>
                          <a:effectLst/>
                          <a:uLnTx/>
                          <a:uFillTx/>
                          <a:latin typeface="Century Gothic"/>
                          <a:ea typeface="+mn-ea"/>
                          <a:cs typeface="+mn-cs"/>
                        </a:rPr>
                        <a:t>-</a:t>
                      </a:r>
                      <a:endParaRPr kumimoji="0" lang="en-ZA" sz="1000" b="0" i="0" u="none" strike="noStrike" kern="1200" cap="none" spc="0" normalizeH="0" baseline="0" noProof="0" dirty="0">
                        <a:ln>
                          <a:noFill/>
                        </a:ln>
                        <a:solidFill>
                          <a:prstClr val="black"/>
                        </a:solidFill>
                        <a:effectLst/>
                        <a:uLnTx/>
                        <a:uFillTx/>
                        <a:latin typeface="Century Gothic"/>
                        <a:ea typeface="+mn-ea"/>
                        <a:cs typeface="+mn-cs"/>
                      </a:endParaRPr>
                    </a:p>
                  </a:txBody>
                  <a:tcPr marL="0" marR="0" marT="0"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black"/>
                          </a:solidFill>
                          <a:effectLst/>
                          <a:uLnTx/>
                          <a:uFillTx/>
                          <a:latin typeface="Century Gothic"/>
                          <a:ea typeface="+mn-ea"/>
                          <a:cs typeface="+mn-cs"/>
                        </a:rPr>
                        <a:t>-</a:t>
                      </a:r>
                    </a:p>
                  </a:txBody>
                  <a:tcPr marL="0" marR="0" marT="0"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0" marR="0" marT="0"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solidFill>
                      <a:schemeClr val="bg2">
                        <a:lumMod val="60000"/>
                        <a:lumOff val="40000"/>
                      </a:schemeClr>
                    </a:solidFill>
                  </a:tcPr>
                </a:tc>
                <a:extLst>
                  <a:ext uri="{0D108BD9-81ED-4DB2-BD59-A6C34878D82A}">
                    <a16:rowId xmlns:a16="http://schemas.microsoft.com/office/drawing/2014/main" xmlns="" val="1000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458967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22</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285890328"/>
              </p:ext>
            </p:extLst>
          </p:nvPr>
        </p:nvGraphicFramePr>
        <p:xfrm>
          <a:off x="323529" y="1628800"/>
          <a:ext cx="8516260" cy="3680797"/>
        </p:xfrm>
        <a:graphic>
          <a:graphicData uri="http://schemas.openxmlformats.org/drawingml/2006/table">
            <a:tbl>
              <a:tblPr>
                <a:tableStyleId>{5C22544A-7EE6-4342-B048-85BDC9FD1C3A}</a:tableStyleId>
              </a:tblPr>
              <a:tblGrid>
                <a:gridCol w="199435">
                  <a:extLst>
                    <a:ext uri="{9D8B030D-6E8A-4147-A177-3AD203B41FA5}">
                      <a16:colId xmlns:a16="http://schemas.microsoft.com/office/drawing/2014/main" xmlns="" val="20000"/>
                    </a:ext>
                  </a:extLst>
                </a:gridCol>
                <a:gridCol w="229663">
                  <a:extLst>
                    <a:ext uri="{9D8B030D-6E8A-4147-A177-3AD203B41FA5}">
                      <a16:colId xmlns:a16="http://schemas.microsoft.com/office/drawing/2014/main" xmlns="" val="20001"/>
                    </a:ext>
                  </a:extLst>
                </a:gridCol>
                <a:gridCol w="1611701">
                  <a:extLst>
                    <a:ext uri="{9D8B030D-6E8A-4147-A177-3AD203B41FA5}">
                      <a16:colId xmlns:a16="http://schemas.microsoft.com/office/drawing/2014/main" xmlns="" val="20002"/>
                    </a:ext>
                  </a:extLst>
                </a:gridCol>
                <a:gridCol w="746294">
                  <a:extLst>
                    <a:ext uri="{9D8B030D-6E8A-4147-A177-3AD203B41FA5}">
                      <a16:colId xmlns:a16="http://schemas.microsoft.com/office/drawing/2014/main" xmlns="" val="20003"/>
                    </a:ext>
                  </a:extLst>
                </a:gridCol>
                <a:gridCol w="669290">
                  <a:extLst>
                    <a:ext uri="{9D8B030D-6E8A-4147-A177-3AD203B41FA5}">
                      <a16:colId xmlns:a16="http://schemas.microsoft.com/office/drawing/2014/main" xmlns="" val="20004"/>
                    </a:ext>
                  </a:extLst>
                </a:gridCol>
                <a:gridCol w="103301">
                  <a:extLst>
                    <a:ext uri="{9D8B030D-6E8A-4147-A177-3AD203B41FA5}">
                      <a16:colId xmlns:a16="http://schemas.microsoft.com/office/drawing/2014/main" xmlns="" val="1893751159"/>
                    </a:ext>
                  </a:extLst>
                </a:gridCol>
                <a:gridCol w="643826">
                  <a:extLst>
                    <a:ext uri="{9D8B030D-6E8A-4147-A177-3AD203B41FA5}">
                      <a16:colId xmlns:a16="http://schemas.microsoft.com/office/drawing/2014/main" xmlns="" val="20005"/>
                    </a:ext>
                  </a:extLst>
                </a:gridCol>
                <a:gridCol w="901357">
                  <a:extLst>
                    <a:ext uri="{9D8B030D-6E8A-4147-A177-3AD203B41FA5}">
                      <a16:colId xmlns:a16="http://schemas.microsoft.com/office/drawing/2014/main" xmlns="" val="20006"/>
                    </a:ext>
                  </a:extLst>
                </a:gridCol>
                <a:gridCol w="579443">
                  <a:extLst>
                    <a:ext uri="{9D8B030D-6E8A-4147-A177-3AD203B41FA5}">
                      <a16:colId xmlns:a16="http://schemas.microsoft.com/office/drawing/2014/main" xmlns="" val="20007"/>
                    </a:ext>
                  </a:extLst>
                </a:gridCol>
                <a:gridCol w="76330">
                  <a:extLst>
                    <a:ext uri="{9D8B030D-6E8A-4147-A177-3AD203B41FA5}">
                      <a16:colId xmlns:a16="http://schemas.microsoft.com/office/drawing/2014/main" xmlns="" val="20008"/>
                    </a:ext>
                  </a:extLst>
                </a:gridCol>
                <a:gridCol w="808227">
                  <a:extLst>
                    <a:ext uri="{9D8B030D-6E8A-4147-A177-3AD203B41FA5}">
                      <a16:colId xmlns:a16="http://schemas.microsoft.com/office/drawing/2014/main" xmlns="" val="20009"/>
                    </a:ext>
                  </a:extLst>
                </a:gridCol>
                <a:gridCol w="884557">
                  <a:extLst>
                    <a:ext uri="{9D8B030D-6E8A-4147-A177-3AD203B41FA5}">
                      <a16:colId xmlns:a16="http://schemas.microsoft.com/office/drawing/2014/main" xmlns="" val="20010"/>
                    </a:ext>
                  </a:extLst>
                </a:gridCol>
                <a:gridCol w="1062836">
                  <a:extLst>
                    <a:ext uri="{9D8B030D-6E8A-4147-A177-3AD203B41FA5}">
                      <a16:colId xmlns:a16="http://schemas.microsoft.com/office/drawing/2014/main" xmlns="" val="20011"/>
                    </a:ext>
                  </a:extLst>
                </a:gridCol>
              </a:tblGrid>
              <a:tr h="1152127">
                <a:tc gridSpan="3">
                  <a:txBody>
                    <a:bodyPr/>
                    <a:lstStyle/>
                    <a:p>
                      <a:pPr algn="ctr" fontAlgn="t"/>
                      <a:r>
                        <a:rPr lang="en-ZA" sz="950" b="1" i="0" u="none" strike="noStrike" dirty="0">
                          <a:solidFill>
                            <a:schemeClr val="tx2"/>
                          </a:solidFill>
                          <a:effectLst/>
                          <a:latin typeface="+mn-lt"/>
                        </a:rPr>
                        <a:t>Programme / Sub-programme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gridSpan="2">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hMerge="1">
                  <a:txBody>
                    <a:bodyPr/>
                    <a:lstStyle/>
                    <a:p>
                      <a:pPr algn="ctr" fontAlgn="t"/>
                      <a:endParaRPr lang="en-ZA" sz="950" b="1" i="0" u="none" strike="noStrike" dirty="0">
                        <a:solidFill>
                          <a:schemeClr val="tx2"/>
                        </a:solidFill>
                        <a:effectLst/>
                        <a:latin typeface="+mn-lt"/>
                      </a:endParaRP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gridSpan="2">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hMerge="1">
                  <a:txBody>
                    <a:bodyPr/>
                    <a:lstStyle/>
                    <a:p>
                      <a:pPr algn="ctr" fontAlgn="t"/>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357584">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latin typeface="+mn-lt"/>
                        </a:rPr>
                        <a:t>2.4</a:t>
                      </a:r>
                      <a:endParaRPr lang="en-ZA" sz="1200" b="1" i="0" u="none" strike="noStrike" dirty="0">
                        <a:solidFill>
                          <a:schemeClr val="bg2"/>
                        </a:solidFill>
                        <a:effectLst/>
                        <a:latin typeface="+mn-lt"/>
                      </a:endParaRPr>
                    </a:p>
                  </a:txBody>
                  <a:tcPr marL="6919" marR="6919" marT="6919" marB="0"/>
                </a:tc>
                <a:tc gridSpan="9">
                  <a:txBody>
                    <a:bodyPr/>
                    <a:lstStyle/>
                    <a:p>
                      <a:pPr algn="l" fontAlgn="t"/>
                      <a:r>
                        <a:rPr lang="en-ZA" sz="1200" b="1" i="0" u="none" strike="noStrike" dirty="0">
                          <a:solidFill>
                            <a:schemeClr val="bg2"/>
                          </a:solidFill>
                          <a:effectLst/>
                          <a:latin typeface="+mn-lt"/>
                        </a:rPr>
                        <a:t>Provincial Government Finance</a:t>
                      </a:r>
                      <a:r>
                        <a:rPr lang="en-ZA" sz="1200" b="1" u="none" strike="noStrike" dirty="0">
                          <a:solidFill>
                            <a:schemeClr val="bg2"/>
                          </a:solidFill>
                          <a:effectLst/>
                          <a:latin typeface="+mn-lt"/>
                        </a:rPr>
                        <a:t> </a:t>
                      </a:r>
                      <a:endParaRPr lang="en-ZA" sz="1200" b="1" i="0" u="none" strike="noStrike" dirty="0">
                        <a:solidFill>
                          <a:schemeClr val="bg2"/>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1200" b="1" i="0" u="none" strike="noStrike" dirty="0">
                        <a:solidFill>
                          <a:srgbClr val="000000"/>
                        </a:solidFill>
                        <a:effectLst/>
                        <a:latin typeface="+mn-lt"/>
                      </a:endParaRPr>
                    </a:p>
                  </a:txBody>
                  <a:tcPr marL="6919" marR="6919" marT="6919" marB="0"/>
                </a:tc>
                <a:tc rowSpan="4">
                  <a:txBody>
                    <a:bodyPr/>
                    <a:lstStyle/>
                    <a:p>
                      <a:pPr algn="ctr" fontAlgn="t"/>
                      <a:r>
                        <a:rPr lang="en-ZA" sz="1100" b="0" u="none" strike="noStrike" dirty="0">
                          <a:solidFill>
                            <a:schemeClr val="tx1"/>
                          </a:solidFill>
                          <a:effectLst/>
                          <a:latin typeface="+mn-lt"/>
                        </a:rPr>
                        <a:t>R10 904</a:t>
                      </a:r>
                    </a:p>
                    <a:p>
                      <a:pPr algn="ctr" fontAlgn="t"/>
                      <a:r>
                        <a:rPr lang="en-ZA" sz="1100" b="0" i="0" u="none" strike="noStrike" dirty="0">
                          <a:solidFill>
                            <a:schemeClr val="tx1"/>
                          </a:solidFill>
                          <a:effectLst/>
                          <a:latin typeface="+mn-lt"/>
                        </a:rPr>
                        <a:t>R2 497</a:t>
                      </a:r>
                    </a:p>
                    <a:p>
                      <a:pPr algn="ctr" fontAlgn="t"/>
                      <a:r>
                        <a:rPr lang="en-ZA" sz="1100" b="0" i="0" u="none" strike="noStrike" dirty="0">
                          <a:solidFill>
                            <a:schemeClr val="tx1"/>
                          </a:solidFill>
                          <a:effectLst/>
                          <a:latin typeface="+mn-lt"/>
                        </a:rPr>
                        <a:t>23%</a:t>
                      </a:r>
                    </a:p>
                    <a:p>
                      <a:pPr algn="ctr" fontAlgn="t"/>
                      <a:r>
                        <a:rPr lang="en-ZA" sz="1100" b="0" u="none" strike="noStrike" dirty="0">
                          <a:solidFill>
                            <a:schemeClr val="tx1"/>
                          </a:solidFill>
                          <a:effectLst/>
                          <a:latin typeface="+mn-lt"/>
                        </a:rPr>
                        <a:t> </a:t>
                      </a:r>
                      <a:endParaRPr lang="en-ZA" sz="11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578521">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100" b="0" u="none" strike="noStrike" dirty="0">
                          <a:effectLst/>
                          <a:latin typeface="+mn-lt"/>
                        </a:rPr>
                        <a:t> </a:t>
                      </a:r>
                      <a:r>
                        <a:rPr lang="en-ZA" sz="1000" b="0" u="none" strike="noStrike" dirty="0">
                          <a:effectLst/>
                          <a:latin typeface="+mn-lt"/>
                        </a:rPr>
                        <a:t>8.1</a:t>
                      </a:r>
                      <a:endParaRPr lang="en-ZA" sz="1000" b="0" i="0" u="none" strike="noStrike" dirty="0">
                        <a:solidFill>
                          <a:srgbClr val="000000"/>
                        </a:solidFill>
                        <a:effectLst/>
                        <a:latin typeface="+mn-lt"/>
                      </a:endParaRPr>
                    </a:p>
                  </a:txBody>
                  <a:tcPr marL="6919" marR="6919" marT="6919" marB="0"/>
                </a:tc>
                <a:tc>
                  <a:txBody>
                    <a:bodyPr/>
                    <a:lstStyle/>
                    <a:p>
                      <a:pPr algn="l">
                        <a:lnSpc>
                          <a:spcPts val="1300"/>
                        </a:lnSpc>
                        <a:spcBef>
                          <a:spcPts val="300"/>
                        </a:spcBef>
                        <a:spcAft>
                          <a:spcPts val="300"/>
                        </a:spcAft>
                        <a:tabLst>
                          <a:tab pos="180340" algn="l"/>
                          <a:tab pos="540385" algn="l"/>
                        </a:tabLst>
                      </a:pPr>
                      <a:r>
                        <a:rPr lang="en-GB" sz="1100" b="0" i="0" u="none" strike="noStrike" kern="1200" dirty="0">
                          <a:solidFill>
                            <a:srgbClr val="000000"/>
                          </a:solidFill>
                          <a:effectLst/>
                          <a:latin typeface="+mn-lt"/>
                          <a:ea typeface="+mn-ea"/>
                          <a:cs typeface="+mn-cs"/>
                        </a:rPr>
                        <a:t>Number of provincial budget assessment reports</a:t>
                      </a:r>
                      <a:endParaRPr lang="en-ZA" sz="1100" b="0" i="0" u="none" strike="noStrike" kern="1200" dirty="0">
                        <a:solidFill>
                          <a:srgbClr val="000000"/>
                        </a:solidFill>
                        <a:effectLst/>
                        <a:latin typeface="+mn-lt"/>
                        <a:ea typeface="+mn-ea"/>
                        <a:cs typeface="+mn-cs"/>
                      </a:endParaRPr>
                    </a:p>
                  </a:txBody>
                  <a:tcPr marL="68580" marR="68580" marT="0" marB="0"/>
                </a:tc>
                <a:tc>
                  <a:txBody>
                    <a:bodyPr/>
                    <a:lstStyle/>
                    <a:p>
                      <a:pPr algn="ctr" fontAlgn="t"/>
                      <a:r>
                        <a:rPr lang="en-ZA" sz="1100" b="0" i="0" u="none" strike="noStrike" dirty="0">
                          <a:solidFill>
                            <a:srgbClr val="000000"/>
                          </a:solidFill>
                          <a:effectLst/>
                          <a:latin typeface="+mn-lt"/>
                        </a:rPr>
                        <a:t>28</a:t>
                      </a:r>
                    </a:p>
                  </a:txBody>
                  <a:tcPr marL="9525" marR="9525" marT="9525" marB="0" anchor="ctr"/>
                </a:tc>
                <a:tc gridSpan="2">
                  <a:txBody>
                    <a:bodyPr/>
                    <a:lstStyle/>
                    <a:p>
                      <a:pPr algn="ctr" fontAlgn="t"/>
                      <a:r>
                        <a:rPr lang="en-ZA" sz="11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hMerge="1">
                  <a:txBody>
                    <a:bodyPr/>
                    <a:lstStyle/>
                    <a:p>
                      <a:endParaRPr lang="en-ZA"/>
                    </a:p>
                  </a:txBody>
                  <a:tcPr/>
                </a:tc>
                <a:tc>
                  <a:txBody>
                    <a:bodyPr/>
                    <a:lstStyle/>
                    <a:p>
                      <a:pPr algn="ctr" fontAlgn="t"/>
                      <a:r>
                        <a:rPr lang="en-ZA" sz="11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1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a:r>
                        <a:rPr lang="en-ZA" sz="1100" dirty="0"/>
                        <a:t>-</a:t>
                      </a:r>
                    </a:p>
                  </a:txBody>
                  <a:tcPr marL="9525" marR="9525" marT="9525" marB="0" anchor="ctr">
                    <a:solidFill>
                      <a:schemeClr val="bg2">
                        <a:lumMod val="40000"/>
                        <a:lumOff val="60000"/>
                      </a:schemeClr>
                    </a:solidFill>
                  </a:tcPr>
                </a:tc>
                <a:tc gridSpan="2">
                  <a:txBody>
                    <a:bodyPr/>
                    <a:lstStyle/>
                    <a:p>
                      <a:pPr algn="ctr" fontAlgn="t"/>
                      <a:r>
                        <a:rPr lang="en-ZA" sz="11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hMerge="1">
                  <a:txBody>
                    <a:bodyPr/>
                    <a:lstStyle/>
                    <a:p>
                      <a:pPr algn="ctr" fontAlgn="t"/>
                      <a:r>
                        <a:rPr lang="en-ZA" sz="1100" b="0" i="0" u="none" strike="noStrike" dirty="0">
                          <a:solidFill>
                            <a:schemeClr val="tx1"/>
                          </a:solidFill>
                          <a:effectLst/>
                          <a:latin typeface="+mn-lt"/>
                        </a:rPr>
                        <a:t>-</a:t>
                      </a:r>
                    </a:p>
                  </a:txBody>
                  <a:tcPr marL="9525" marR="9525" marT="9525" marB="0" anchor="ctr"/>
                </a:tc>
                <a:tc>
                  <a:txBody>
                    <a:bodyPr/>
                    <a:lstStyle/>
                    <a:p>
                      <a:pPr algn="ctr"/>
                      <a:r>
                        <a:rPr lang="en-ZA" sz="1100" b="0" i="0" u="none" strike="noStrike" dirty="0">
                          <a:solidFill>
                            <a:schemeClr val="tx1"/>
                          </a:solidFill>
                          <a:effectLst/>
                          <a:latin typeface="+mn-lt"/>
                        </a:rPr>
                        <a:t>-</a:t>
                      </a:r>
                      <a:endParaRPr lang="en-ZA" dirty="0"/>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solidFill>
                      <a:schemeClr val="bg2">
                        <a:lumMod val="60000"/>
                        <a:lumOff val="40000"/>
                      </a:schemeClr>
                    </a:solidFill>
                  </a:tcPr>
                </a:tc>
                <a:extLst>
                  <a:ext uri="{0D108BD9-81ED-4DB2-BD59-A6C34878D82A}">
                    <a16:rowId xmlns:a16="http://schemas.microsoft.com/office/drawing/2014/main" xmlns="" val="10002"/>
                  </a:ext>
                </a:extLst>
              </a:tr>
              <a:tr h="504056">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100" b="0" u="none" strike="noStrike" dirty="0">
                          <a:effectLst/>
                          <a:latin typeface="+mn-lt"/>
                        </a:rPr>
                        <a:t> </a:t>
                      </a:r>
                      <a:r>
                        <a:rPr lang="en-ZA" sz="1000" b="0" u="none" strike="noStrike" dirty="0">
                          <a:effectLst/>
                          <a:latin typeface="+mn-lt"/>
                        </a:rPr>
                        <a:t>8.2</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100" b="0" i="0" u="none" strike="noStrike">
                          <a:solidFill>
                            <a:srgbClr val="000000"/>
                          </a:solidFill>
                          <a:effectLst/>
                          <a:latin typeface="+mn-lt"/>
                        </a:rPr>
                        <a:t>Number of expenditure</a:t>
                      </a:r>
                      <a:r>
                        <a:rPr lang="en-ZA" sz="1100" b="0" i="0" u="none" strike="noStrike" baseline="0">
                          <a:solidFill>
                            <a:srgbClr val="000000"/>
                          </a:solidFill>
                          <a:effectLst/>
                          <a:latin typeface="+mn-lt"/>
                        </a:rPr>
                        <a:t> reviews</a:t>
                      </a:r>
                      <a:endParaRPr lang="en-ZA" sz="1100" b="0" i="0" u="none" strike="noStrike" dirty="0">
                        <a:solidFill>
                          <a:srgbClr val="000000"/>
                        </a:solidFill>
                        <a:effectLst/>
                        <a:latin typeface="+mn-lt"/>
                      </a:endParaRPr>
                    </a:p>
                  </a:txBody>
                  <a:tcPr marL="171450" marR="9525" marT="9525" marB="0" anchor="ctr"/>
                </a:tc>
                <a:tc>
                  <a:txBody>
                    <a:bodyPr/>
                    <a:lstStyle/>
                    <a:p>
                      <a:pPr algn="ctr" fontAlgn="t"/>
                      <a:r>
                        <a:rPr lang="en-ZA" sz="1100" b="0" i="0" u="none" strike="noStrike" dirty="0">
                          <a:solidFill>
                            <a:srgbClr val="000000"/>
                          </a:solidFill>
                          <a:effectLst/>
                          <a:latin typeface="+mn-lt"/>
                        </a:rPr>
                        <a:t>2</a:t>
                      </a:r>
                    </a:p>
                  </a:txBody>
                  <a:tcPr marL="9525" marR="9525" marT="9525" marB="0" anchor="ctr"/>
                </a:tc>
                <a:tc gridSpan="2">
                  <a:txBody>
                    <a:bodyPr/>
                    <a:lstStyle/>
                    <a:p>
                      <a:pPr algn="ctr" fontAlgn="t"/>
                      <a:r>
                        <a:rPr lang="en-ZA" sz="11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hMerge="1">
                  <a:txBody>
                    <a:bodyPr/>
                    <a:lstStyle/>
                    <a:p>
                      <a:endParaRPr lang="en-ZA"/>
                    </a:p>
                  </a:txBody>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1100" b="0" i="0" u="none" strike="noStrike" dirty="0">
                          <a:solidFill>
                            <a:schemeClr val="tx1"/>
                          </a:solidFill>
                          <a:effectLst/>
                          <a:latin typeface="+mn-lt"/>
                        </a:rPr>
                        <a:t>                   </a:t>
                      </a:r>
                      <a:r>
                        <a:rPr lang="en-ZA" sz="1100" b="0" i="0" u="none" strike="noStrike" dirty="0">
                          <a:solidFill>
                            <a:srgbClr val="000000"/>
                          </a:solidFill>
                          <a:effectLst/>
                          <a:latin typeface="+mn-lt"/>
                        </a:rPr>
                        <a:t>-</a:t>
                      </a:r>
                    </a:p>
                    <a:p>
                      <a:pPr algn="ctr" fontAlgn="t"/>
                      <a:r>
                        <a:rPr lang="en-ZA" sz="1100" b="0" i="0" u="none" strike="noStrike" dirty="0">
                          <a:solidFill>
                            <a:schemeClr val="tx1"/>
                          </a:solidFill>
                          <a:effectLst/>
                          <a:latin typeface="+mn-lt"/>
                        </a:rPr>
                        <a:t> </a:t>
                      </a:r>
                    </a:p>
                  </a:txBody>
                  <a:tcPr marL="9525" marR="9525" marT="9525" marB="0" anchor="ctr">
                    <a:solidFill>
                      <a:schemeClr val="bg2">
                        <a:lumMod val="40000"/>
                        <a:lumOff val="60000"/>
                      </a:schemeClr>
                    </a:solidFill>
                  </a:tcPr>
                </a:tc>
                <a:tc>
                  <a:txBody>
                    <a:bodyPr/>
                    <a:lstStyle/>
                    <a:p>
                      <a:pPr algn="ctr" fontAlgn="t"/>
                      <a:r>
                        <a:rPr lang="en-ZA" sz="11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1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gridSpan="2">
                  <a:txBody>
                    <a:bodyPr/>
                    <a:lstStyle/>
                    <a:p>
                      <a:pPr algn="ctr" fontAlgn="t"/>
                      <a:r>
                        <a:rPr lang="en-ZA" sz="11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hMerge="1">
                  <a:txBody>
                    <a:bodyPr/>
                    <a:lstStyle/>
                    <a:p>
                      <a:endParaRPr lang="en-ZA"/>
                    </a:p>
                  </a:txBody>
                  <a:tcPr/>
                </a:tc>
                <a:tc>
                  <a:txBody>
                    <a:bodyPr/>
                    <a:lstStyle/>
                    <a:p>
                      <a:pPr algn="ctr" fontAlgn="t"/>
                      <a:r>
                        <a:rPr lang="en-ZA" sz="11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solidFill>
                      <a:schemeClr val="bg2">
                        <a:lumMod val="60000"/>
                        <a:lumOff val="40000"/>
                      </a:schemeClr>
                    </a:solidFill>
                  </a:tcPr>
                </a:tc>
                <a:extLst>
                  <a:ext uri="{0D108BD9-81ED-4DB2-BD59-A6C34878D82A}">
                    <a16:rowId xmlns:a16="http://schemas.microsoft.com/office/drawing/2014/main" xmlns="" val="10003"/>
                  </a:ext>
                </a:extLst>
              </a:tr>
              <a:tr h="1080120">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100" b="0" i="0" u="none" strike="noStrike" dirty="0">
                          <a:solidFill>
                            <a:srgbClr val="000000"/>
                          </a:solidFill>
                          <a:effectLst/>
                          <a:latin typeface="+mn-lt"/>
                        </a:rPr>
                        <a:t>8.3</a:t>
                      </a:r>
                    </a:p>
                  </a:txBody>
                  <a:tcPr marL="6919" marR="6919" marT="6919" marB="0"/>
                </a:tc>
                <a:tc>
                  <a:txBody>
                    <a:bodyPr/>
                    <a:lstStyle/>
                    <a:p>
                      <a:pPr algn="l" fontAlgn="t"/>
                      <a:r>
                        <a:rPr lang="en-ZA" sz="1100" b="0" i="0" u="none" strike="noStrike" dirty="0">
                          <a:solidFill>
                            <a:srgbClr val="000000"/>
                          </a:solidFill>
                          <a:effectLst/>
                          <a:latin typeface="+mn-lt"/>
                        </a:rPr>
                        <a:t>Number of quarterly reports on the implementation of the budget</a:t>
                      </a:r>
                    </a:p>
                  </a:txBody>
                  <a:tcPr marL="171450" marR="9525" marT="9525" marB="0" anchor="ctr"/>
                </a:tc>
                <a:tc>
                  <a:txBody>
                    <a:bodyPr/>
                    <a:lstStyle/>
                    <a:p>
                      <a:pPr algn="ctr" fontAlgn="t"/>
                      <a:r>
                        <a:rPr lang="en-ZA" sz="1100" b="0" i="0" u="none" strike="noStrike" dirty="0">
                          <a:solidFill>
                            <a:srgbClr val="000000"/>
                          </a:solidFill>
                          <a:effectLst/>
                          <a:latin typeface="+mn-lt"/>
                        </a:rPr>
                        <a:t>4</a:t>
                      </a:r>
                    </a:p>
                  </a:txBody>
                  <a:tcPr marL="9525" marR="9525" marT="9525" marB="0" anchor="ctr"/>
                </a:tc>
                <a:tc gridSpan="2">
                  <a:txBody>
                    <a:bodyPr/>
                    <a:lstStyle/>
                    <a:p>
                      <a:pPr algn="ctr" fontAlgn="t"/>
                      <a:r>
                        <a:rPr lang="en-ZA" sz="1100" b="0" i="0" u="none" strike="noStrike" dirty="0">
                          <a:solidFill>
                            <a:srgbClr val="000000"/>
                          </a:solidFill>
                          <a:effectLst/>
                          <a:latin typeface="+mn-lt"/>
                        </a:rPr>
                        <a:t>1 </a:t>
                      </a:r>
                    </a:p>
                  </a:txBody>
                  <a:tcPr marL="9525" marR="9525" marT="9525" marB="0" anchor="ctr"/>
                </a:tc>
                <a:tc hMerge="1">
                  <a:txBody>
                    <a:bodyPr/>
                    <a:lstStyle/>
                    <a:p>
                      <a:endParaRPr lang="en-ZA"/>
                    </a:p>
                  </a:txBody>
                  <a:tcPr/>
                </a:tc>
                <a:tc>
                  <a:txBody>
                    <a:bodyPr/>
                    <a:lstStyle/>
                    <a:p>
                      <a:pPr algn="ctr" fontAlgn="t"/>
                      <a:r>
                        <a:rPr lang="en-ZA" sz="1100" b="0" i="0" u="none" strike="noStrike" dirty="0">
                          <a:solidFill>
                            <a:schemeClr val="tx1"/>
                          </a:solidFill>
                          <a:effectLst/>
                          <a:latin typeface="+mn-lt"/>
                        </a:rPr>
                        <a:t>   1 </a:t>
                      </a:r>
                    </a:p>
                  </a:txBody>
                  <a:tcPr marL="9525" marR="9525" marT="9525" marB="0" anchor="ctr"/>
                </a:tc>
                <a:tc>
                  <a:txBody>
                    <a:bodyPr/>
                    <a:lstStyle/>
                    <a:p>
                      <a:pPr algn="ctr" fontAlgn="t"/>
                      <a:r>
                        <a:rPr lang="en-ZA" sz="1100" b="0" i="0" u="none" strike="noStrike" dirty="0">
                          <a:solidFill>
                            <a:schemeClr val="tx1"/>
                          </a:solidFill>
                          <a:effectLst/>
                          <a:latin typeface="+mn-lt"/>
                        </a:rPr>
                        <a:t> Achieved </a:t>
                      </a:r>
                    </a:p>
                  </a:txBody>
                  <a:tcPr marL="9525" marR="9525" marT="9525" marB="0" anchor="ctr"/>
                </a:tc>
                <a:tc>
                  <a:txBody>
                    <a:bodyPr/>
                    <a:lstStyle/>
                    <a:p>
                      <a:pPr algn="ctr" fontAlgn="t"/>
                      <a:r>
                        <a:rPr lang="en-ZA" sz="1100" b="0" i="0" u="none" strike="noStrike" dirty="0">
                          <a:solidFill>
                            <a:schemeClr val="tx1"/>
                          </a:solidFill>
                          <a:effectLst/>
                          <a:latin typeface="+mn-lt"/>
                        </a:rPr>
                        <a:t>100%</a:t>
                      </a:r>
                    </a:p>
                  </a:txBody>
                  <a:tcPr marL="9525" marR="9525" marT="9525" marB="0" anchor="ctr"/>
                </a:tc>
                <a:tc gridSpan="2">
                  <a:txBody>
                    <a:bodyPr/>
                    <a:lstStyle/>
                    <a:p>
                      <a:pPr algn="ctr" fontAlgn="t"/>
                      <a:r>
                        <a:rPr lang="en-ZA" sz="1100" b="0" i="0" u="none" strike="noStrike" dirty="0">
                          <a:solidFill>
                            <a:schemeClr val="tx1"/>
                          </a:solidFill>
                          <a:effectLst/>
                          <a:latin typeface="+mn-lt"/>
                        </a:rPr>
                        <a:t> None </a:t>
                      </a:r>
                    </a:p>
                  </a:txBody>
                  <a:tcPr marL="9525" marR="9525" marT="9525" marB="0" anchor="ctr"/>
                </a:tc>
                <a:tc hMerge="1">
                  <a:txBody>
                    <a:bodyPr/>
                    <a:lstStyle/>
                    <a:p>
                      <a:endParaRPr lang="en-ZA"/>
                    </a:p>
                  </a:txBody>
                  <a:tcPr/>
                </a:tc>
                <a:tc>
                  <a:txBody>
                    <a:bodyPr/>
                    <a:lstStyle/>
                    <a:p>
                      <a:pPr algn="ctr" fontAlgn="t"/>
                      <a:r>
                        <a:rPr lang="en-ZA" sz="11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989994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23</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3883887347"/>
              </p:ext>
            </p:extLst>
          </p:nvPr>
        </p:nvGraphicFramePr>
        <p:xfrm>
          <a:off x="648641" y="1052736"/>
          <a:ext cx="7997148" cy="5116016"/>
        </p:xfrm>
        <a:graphic>
          <a:graphicData uri="http://schemas.openxmlformats.org/drawingml/2006/table">
            <a:tbl>
              <a:tblPr>
                <a:tableStyleId>{5C22544A-7EE6-4342-B048-85BDC9FD1C3A}</a:tableStyleId>
              </a:tblPr>
              <a:tblGrid>
                <a:gridCol w="39238">
                  <a:extLst>
                    <a:ext uri="{9D8B030D-6E8A-4147-A177-3AD203B41FA5}">
                      <a16:colId xmlns:a16="http://schemas.microsoft.com/office/drawing/2014/main" xmlns="" val="20000"/>
                    </a:ext>
                  </a:extLst>
                </a:gridCol>
                <a:gridCol w="320802">
                  <a:extLst>
                    <a:ext uri="{9D8B030D-6E8A-4147-A177-3AD203B41FA5}">
                      <a16:colId xmlns:a16="http://schemas.microsoft.com/office/drawing/2014/main" xmlns="" val="20001"/>
                    </a:ext>
                  </a:extLst>
                </a:gridCol>
                <a:gridCol w="1376275">
                  <a:extLst>
                    <a:ext uri="{9D8B030D-6E8A-4147-A177-3AD203B41FA5}">
                      <a16:colId xmlns:a16="http://schemas.microsoft.com/office/drawing/2014/main" xmlns="" val="20002"/>
                    </a:ext>
                  </a:extLst>
                </a:gridCol>
                <a:gridCol w="81724">
                  <a:extLst>
                    <a:ext uri="{9D8B030D-6E8A-4147-A177-3AD203B41FA5}">
                      <a16:colId xmlns:a16="http://schemas.microsoft.com/office/drawing/2014/main" xmlns="" val="20003"/>
                    </a:ext>
                  </a:extLst>
                </a:gridCol>
                <a:gridCol w="640130">
                  <a:extLst>
                    <a:ext uri="{9D8B030D-6E8A-4147-A177-3AD203B41FA5}">
                      <a16:colId xmlns:a16="http://schemas.microsoft.com/office/drawing/2014/main" xmlns="" val="20004"/>
                    </a:ext>
                  </a:extLst>
                </a:gridCol>
                <a:gridCol w="533441">
                  <a:extLst>
                    <a:ext uri="{9D8B030D-6E8A-4147-A177-3AD203B41FA5}">
                      <a16:colId xmlns:a16="http://schemas.microsoft.com/office/drawing/2014/main" xmlns="" val="20005"/>
                    </a:ext>
                  </a:extLst>
                </a:gridCol>
                <a:gridCol w="586786">
                  <a:extLst>
                    <a:ext uri="{9D8B030D-6E8A-4147-A177-3AD203B41FA5}">
                      <a16:colId xmlns:a16="http://schemas.microsoft.com/office/drawing/2014/main" xmlns="" val="20006"/>
                    </a:ext>
                  </a:extLst>
                </a:gridCol>
                <a:gridCol w="802923">
                  <a:extLst>
                    <a:ext uri="{9D8B030D-6E8A-4147-A177-3AD203B41FA5}">
                      <a16:colId xmlns:a16="http://schemas.microsoft.com/office/drawing/2014/main" xmlns="" val="20007"/>
                    </a:ext>
                  </a:extLst>
                </a:gridCol>
                <a:gridCol w="697792">
                  <a:extLst>
                    <a:ext uri="{9D8B030D-6E8A-4147-A177-3AD203B41FA5}">
                      <a16:colId xmlns:a16="http://schemas.microsoft.com/office/drawing/2014/main" xmlns="" val="20008"/>
                    </a:ext>
                  </a:extLst>
                </a:gridCol>
                <a:gridCol w="1292520">
                  <a:extLst>
                    <a:ext uri="{9D8B030D-6E8A-4147-A177-3AD203B41FA5}">
                      <a16:colId xmlns:a16="http://schemas.microsoft.com/office/drawing/2014/main" xmlns="" val="20009"/>
                    </a:ext>
                  </a:extLst>
                </a:gridCol>
                <a:gridCol w="720080">
                  <a:extLst>
                    <a:ext uri="{9D8B030D-6E8A-4147-A177-3AD203B41FA5}">
                      <a16:colId xmlns:a16="http://schemas.microsoft.com/office/drawing/2014/main" xmlns="" val="20010"/>
                    </a:ext>
                  </a:extLst>
                </a:gridCol>
                <a:gridCol w="905437">
                  <a:extLst>
                    <a:ext uri="{9D8B030D-6E8A-4147-A177-3AD203B41FA5}">
                      <a16:colId xmlns:a16="http://schemas.microsoft.com/office/drawing/2014/main" xmlns="" val="20011"/>
                    </a:ext>
                  </a:extLst>
                </a:gridCol>
              </a:tblGrid>
              <a:tr h="1368151">
                <a:tc gridSpan="4">
                  <a:txBody>
                    <a:bodyPr/>
                    <a:lstStyle/>
                    <a:p>
                      <a:pPr algn="ctr" fontAlgn="t"/>
                      <a:r>
                        <a:rPr lang="en-ZA" sz="950" b="1" i="0" u="none" strike="noStrike" dirty="0">
                          <a:solidFill>
                            <a:schemeClr val="tx2"/>
                          </a:solidFill>
                          <a:effectLst/>
                          <a:latin typeface="+mn-lt"/>
                        </a:rPr>
                        <a:t>Programme / Sub-programme / Performance Measures</a:t>
                      </a:r>
                    </a:p>
                  </a:txBody>
                  <a:tcPr marL="9525" marR="9525" marT="9525" marB="0"/>
                </a:tc>
                <a:tc hMerge="1">
                  <a:txBody>
                    <a:bodyPr/>
                    <a:lstStyle/>
                    <a:p>
                      <a:endParaRPr lang="en-ZA"/>
                    </a:p>
                  </a:txBody>
                  <a:tcPr/>
                </a:tc>
                <a:tc hMerge="1">
                  <a:txBody>
                    <a:bodyPr/>
                    <a:lstStyle/>
                    <a:p>
                      <a:endParaRPr lang="en-ZA"/>
                    </a:p>
                  </a:txBody>
                  <a:tcPr/>
                </a:tc>
                <a:tc hMerge="1">
                  <a:txBody>
                    <a:bodyPr/>
                    <a:lstStyle/>
                    <a:p>
                      <a:pPr algn="ctr" fontAlgn="t"/>
                      <a:endParaRPr lang="en-ZA" sz="950" b="1" i="0" u="none" strike="noStrike" dirty="0">
                        <a:solidFill>
                          <a:schemeClr val="tx2"/>
                        </a:solidFill>
                        <a:effectLst/>
                        <a:latin typeface="Arial Narrow" panose="020B0606020202030204" pitchFamily="34" charset="0"/>
                      </a:endParaRPr>
                    </a:p>
                  </a:txBody>
                  <a:tcPr marL="9525" marR="9525" marT="9525" marB="0"/>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p>
                      <a:pPr algn="ctr" fontAlgn="t"/>
                      <a:r>
                        <a:rPr lang="en-ZA" sz="950" b="1" u="none" strike="noStrike" dirty="0">
                          <a:solidFill>
                            <a:schemeClr val="tx2"/>
                          </a:solidFill>
                          <a:effectLst/>
                          <a:latin typeface="+mn-lt"/>
                        </a:rPr>
                        <a:t> </a:t>
                      </a:r>
                      <a:endParaRPr lang="en-ZA" sz="950" b="1" i="0" u="none" strike="noStrike" dirty="0">
                        <a:solidFill>
                          <a:schemeClr val="tx2"/>
                        </a:solidFill>
                        <a:effectLst/>
                        <a:latin typeface="+mn-lt"/>
                      </a:endParaRPr>
                    </a:p>
                  </a:txBody>
                  <a:tcPr marL="6919" marR="6919" marT="6919"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p>
                      <a:pPr algn="ctr" fontAlgn="t"/>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r>
                        <a:rPr lang="en-ZA" sz="950" b="1" u="none" strike="noStrike" dirty="0">
                          <a:solidFill>
                            <a:schemeClr val="tx2"/>
                          </a:solidFill>
                          <a:effectLst/>
                          <a:latin typeface="+mn-lt"/>
                        </a:rPr>
                        <a:t> </a:t>
                      </a:r>
                    </a:p>
                  </a:txBody>
                  <a:tcPr marL="6919" marR="6919" marT="6919" marB="0"/>
                </a:tc>
                <a:tc>
                  <a:txBody>
                    <a:bodyPr/>
                    <a:lstStyle/>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9525" marR="9525" marT="9525" marB="0"/>
                </a:tc>
                <a:extLst>
                  <a:ext uri="{0D108BD9-81ED-4DB2-BD59-A6C34878D82A}">
                    <a16:rowId xmlns:a16="http://schemas.microsoft.com/office/drawing/2014/main" xmlns="" val="10000"/>
                  </a:ext>
                </a:extLst>
              </a:tr>
              <a:tr h="357584">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latin typeface="+mn-lt"/>
                        </a:rPr>
                        <a:t>2.4</a:t>
                      </a:r>
                      <a:endParaRPr lang="en-ZA" sz="1200" b="1" i="0" u="none" strike="noStrike" dirty="0">
                        <a:solidFill>
                          <a:schemeClr val="bg2"/>
                        </a:solidFill>
                        <a:effectLst/>
                        <a:latin typeface="+mn-lt"/>
                      </a:endParaRPr>
                    </a:p>
                  </a:txBody>
                  <a:tcPr marL="6919" marR="6919" marT="6919" marB="0"/>
                </a:tc>
                <a:tc gridSpan="8">
                  <a:txBody>
                    <a:bodyPr/>
                    <a:lstStyle/>
                    <a:p>
                      <a:pPr algn="l" fontAlgn="t"/>
                      <a:r>
                        <a:rPr lang="en-ZA" sz="1200" b="1" i="0" u="none" strike="noStrike" dirty="0">
                          <a:solidFill>
                            <a:schemeClr val="bg2"/>
                          </a:solidFill>
                          <a:effectLst/>
                          <a:latin typeface="+mn-lt"/>
                        </a:rPr>
                        <a:t>Local</a:t>
                      </a:r>
                      <a:r>
                        <a:rPr lang="en-ZA" sz="1200" b="1" i="0" u="none" strike="noStrike" baseline="0" dirty="0">
                          <a:solidFill>
                            <a:schemeClr val="bg2"/>
                          </a:solidFill>
                          <a:effectLst/>
                          <a:latin typeface="+mn-lt"/>
                        </a:rPr>
                        <a:t> Government Finance</a:t>
                      </a:r>
                      <a:r>
                        <a:rPr lang="en-ZA" sz="900" u="none" strike="noStrike" dirty="0">
                          <a:solidFill>
                            <a:schemeClr val="bg2"/>
                          </a:solidFill>
                          <a:effectLst/>
                          <a:latin typeface="+mn-lt"/>
                        </a:rPr>
                        <a:t> </a:t>
                      </a:r>
                      <a:endParaRPr lang="en-ZA" sz="900" b="0" i="0" u="none" strike="noStrike" dirty="0">
                        <a:solidFill>
                          <a:schemeClr val="bg2"/>
                        </a:solidFill>
                        <a:effectLst/>
                        <a:latin typeface="+mn-lt"/>
                      </a:endParaRPr>
                    </a:p>
                  </a:txBody>
                  <a:tcPr marL="6919" marR="6919" marT="6919" marB="0"/>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900" b="0" i="0" u="none" strike="noStrike" dirty="0">
                        <a:solidFill>
                          <a:srgbClr val="000000"/>
                        </a:solidFill>
                        <a:effectLst/>
                        <a:latin typeface="+mn-lt"/>
                      </a:endParaRPr>
                    </a:p>
                  </a:txBody>
                  <a:tcPr marL="6919" marR="6919" marT="6919" marB="0"/>
                </a:tc>
                <a:tc rowSpan="4">
                  <a:txBody>
                    <a:bodyPr/>
                    <a:lstStyle/>
                    <a:p>
                      <a:pPr algn="ctr" fontAlgn="t"/>
                      <a:r>
                        <a:rPr lang="en-ZA" sz="1000" b="0" u="none" strike="noStrike" dirty="0">
                          <a:solidFill>
                            <a:schemeClr val="tx1"/>
                          </a:solidFill>
                          <a:effectLst/>
                          <a:latin typeface="+mn-lt"/>
                        </a:rPr>
                        <a:t>R56 848</a:t>
                      </a:r>
                    </a:p>
                    <a:p>
                      <a:pPr algn="ctr" fontAlgn="t"/>
                      <a:r>
                        <a:rPr lang="en-ZA" sz="1000" b="0" u="none" strike="noStrike" dirty="0">
                          <a:solidFill>
                            <a:schemeClr val="tx1"/>
                          </a:solidFill>
                          <a:effectLst/>
                          <a:latin typeface="+mn-lt"/>
                        </a:rPr>
                        <a:t>R3 944</a:t>
                      </a:r>
                    </a:p>
                    <a:p>
                      <a:pPr algn="ctr" fontAlgn="t"/>
                      <a:r>
                        <a:rPr lang="en-ZA" sz="1000" b="0" u="none" strike="noStrike" dirty="0">
                          <a:solidFill>
                            <a:schemeClr val="tx1"/>
                          </a:solidFill>
                          <a:effectLst/>
                          <a:latin typeface="+mn-lt"/>
                        </a:rPr>
                        <a:t>7%</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923925">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9.1</a:t>
                      </a:r>
                      <a:endParaRPr lang="en-ZA" sz="1000" b="0" i="0" u="none" strike="noStrike" dirty="0">
                        <a:solidFill>
                          <a:srgbClr val="000000"/>
                        </a:solidFill>
                        <a:effectLst/>
                        <a:latin typeface="+mn-lt"/>
                      </a:endParaRPr>
                    </a:p>
                  </a:txBody>
                  <a:tcPr marL="6919" marR="6919" marT="6919" marB="0"/>
                </a:tc>
                <a:tc>
                  <a:txBody>
                    <a:bodyPr/>
                    <a:lstStyle/>
                    <a:p>
                      <a:pPr algn="l" fontAlgn="t"/>
                      <a:r>
                        <a:rPr lang="en-GB" sz="1000" b="0" i="0" u="none" strike="noStrike" kern="1200" dirty="0">
                          <a:solidFill>
                            <a:srgbClr val="000000"/>
                          </a:solidFill>
                          <a:effectLst/>
                          <a:latin typeface="+mn-lt"/>
                          <a:ea typeface="+mn-ea"/>
                          <a:cs typeface="+mn-cs"/>
                        </a:rPr>
                        <a:t>Number of monthly IYM assessment reports on the implementation of the municipal budget </a:t>
                      </a:r>
                      <a:endParaRPr lang="en-ZA" sz="1000" b="0" i="0" u="none" strike="noStrike" kern="1200" dirty="0">
                        <a:solidFill>
                          <a:srgbClr val="000000"/>
                        </a:solidFill>
                        <a:effectLst/>
                        <a:latin typeface="+mn-lt"/>
                        <a:ea typeface="+mn-ea"/>
                        <a:cs typeface="+mn-cs"/>
                      </a:endParaRPr>
                    </a:p>
                  </a:txBody>
                  <a:tcPr marL="171450" marR="9525" marT="9525" marB="0" anchor="ctr"/>
                </a:tc>
                <a:tc gridSpan="2">
                  <a:txBody>
                    <a:bodyPr/>
                    <a:lstStyle/>
                    <a:p>
                      <a:pPr algn="ctr" fontAlgn="t"/>
                      <a:r>
                        <a:rPr lang="en-ZA" sz="1000" b="0" i="0" u="none" strike="noStrike" dirty="0">
                          <a:solidFill>
                            <a:srgbClr val="000000"/>
                          </a:solidFill>
                          <a:effectLst/>
                          <a:latin typeface="+mn-lt"/>
                        </a:rPr>
                        <a:t>372</a:t>
                      </a:r>
                    </a:p>
                  </a:txBody>
                  <a:tcPr marL="9525" marR="9525" marT="9525" marB="0" anchor="ctr"/>
                </a:tc>
                <a:tc hMerge="1">
                  <a:txBody>
                    <a:bodyPr/>
                    <a:lstStyle/>
                    <a:p>
                      <a:endParaRPr lang="en-ZA"/>
                    </a:p>
                  </a:txBody>
                  <a:tcPr/>
                </a:tc>
                <a:tc>
                  <a:txBody>
                    <a:bodyPr/>
                    <a:lstStyle/>
                    <a:p>
                      <a:pPr algn="ctr" fontAlgn="t"/>
                      <a:r>
                        <a:rPr lang="en-ZA" sz="1000" b="0" i="0" u="none" strike="noStrike" dirty="0">
                          <a:solidFill>
                            <a:srgbClr val="000000"/>
                          </a:solidFill>
                          <a:effectLst/>
                          <a:latin typeface="+mn-lt"/>
                        </a:rPr>
                        <a:t>93 </a:t>
                      </a:r>
                    </a:p>
                  </a:txBody>
                  <a:tcPr marL="9525" marR="9525" marT="9525" marB="0" anchor="ctr"/>
                </a:tc>
                <a:tc>
                  <a:txBody>
                    <a:bodyPr/>
                    <a:lstStyle/>
                    <a:p>
                      <a:pPr algn="ctr" fontAlgn="t"/>
                      <a:r>
                        <a:rPr lang="en-ZA" sz="1000" b="0" i="0" u="none" strike="noStrike" dirty="0">
                          <a:solidFill>
                            <a:schemeClr val="tx1"/>
                          </a:solidFill>
                          <a:effectLst/>
                          <a:latin typeface="+mn-lt"/>
                        </a:rPr>
                        <a:t>92</a:t>
                      </a:r>
                    </a:p>
                  </a:txBody>
                  <a:tcPr marL="9525" marR="9525" marT="9525" marB="0" anchor="ctr"/>
                </a:tc>
                <a:tc>
                  <a:txBody>
                    <a:bodyPr/>
                    <a:lstStyle/>
                    <a:p>
                      <a:pPr algn="ctr" fontAlgn="t"/>
                      <a:r>
                        <a:rPr lang="en-ZA" sz="1000" b="0" i="0" u="none" strike="noStrike" dirty="0">
                          <a:solidFill>
                            <a:srgbClr val="000000"/>
                          </a:solidFill>
                          <a:effectLst/>
                          <a:latin typeface="+mn-lt"/>
                        </a:rPr>
                        <a:t>Partially Achieved </a:t>
                      </a:r>
                    </a:p>
                  </a:txBody>
                  <a:tcPr marL="9525" marR="9525" marT="9525" marB="0" anchor="ctr"/>
                </a:tc>
                <a:tc>
                  <a:txBody>
                    <a:bodyPr/>
                    <a:lstStyle/>
                    <a:p>
                      <a:pPr algn="ctr" fontAlgn="t"/>
                      <a:r>
                        <a:rPr lang="en-ZA" sz="1000" b="0" i="0" u="none" strike="noStrike" dirty="0">
                          <a:solidFill>
                            <a:srgbClr val="000000"/>
                          </a:solidFill>
                          <a:effectLst/>
                          <a:latin typeface="+mn-lt"/>
                        </a:rPr>
                        <a:t>98,9%</a:t>
                      </a:r>
                    </a:p>
                  </a:txBody>
                  <a:tcPr marL="9525" marR="9525" marT="9525" marB="0" anchor="ctr"/>
                </a:tc>
                <a:tc>
                  <a:txBody>
                    <a:bodyPr/>
                    <a:lstStyle/>
                    <a:p>
                      <a:pPr algn="ctr" fontAlgn="t"/>
                      <a:r>
                        <a:rPr lang="en-ZA" sz="1000" b="0" i="0" u="none" strike="noStrike" dirty="0">
                          <a:solidFill>
                            <a:srgbClr val="000000"/>
                          </a:solidFill>
                          <a:effectLst/>
                          <a:latin typeface="+mn-lt"/>
                        </a:rPr>
                        <a:t> </a:t>
                      </a:r>
                      <a:r>
                        <a:rPr lang="en-ZA" sz="1000" b="0" i="0" u="none" strike="noStrike" dirty="0" err="1">
                          <a:solidFill>
                            <a:srgbClr val="000000"/>
                          </a:solidFill>
                          <a:effectLst/>
                          <a:latin typeface="+mn-lt"/>
                        </a:rPr>
                        <a:t>Kannaland</a:t>
                      </a:r>
                      <a:r>
                        <a:rPr lang="en-ZA" sz="1000" b="0" i="0" u="none" strike="noStrike" baseline="0" dirty="0">
                          <a:solidFill>
                            <a:srgbClr val="000000"/>
                          </a:solidFill>
                          <a:effectLst/>
                          <a:latin typeface="+mn-lt"/>
                        </a:rPr>
                        <a:t> did not submit their May information.</a:t>
                      </a:r>
                      <a:r>
                        <a:rPr lang="en-ZA" sz="1000" b="0" i="0" u="none" strike="noStrike" dirty="0">
                          <a:solidFill>
                            <a:srgbClr val="000000"/>
                          </a:solidFill>
                          <a:effectLst/>
                          <a:latin typeface="+mn-lt"/>
                        </a:rPr>
                        <a:t>  A non-compliance was issued to </a:t>
                      </a:r>
                      <a:r>
                        <a:rPr lang="en-ZA" sz="1000" b="0" i="0" u="none" strike="noStrike" dirty="0" err="1">
                          <a:solidFill>
                            <a:srgbClr val="000000"/>
                          </a:solidFill>
                          <a:effectLst/>
                          <a:latin typeface="+mn-lt"/>
                        </a:rPr>
                        <a:t>Kannaland</a:t>
                      </a:r>
                      <a:r>
                        <a:rPr lang="en-ZA" sz="1000" b="0" i="0" u="none" strike="noStrike" dirty="0">
                          <a:solidFill>
                            <a:srgbClr val="000000"/>
                          </a:solidFill>
                          <a:effectLst/>
                          <a:latin typeface="+mn-lt"/>
                        </a:rPr>
                        <a:t> Municipality, with follow ups done, including a visit to the municipality. Subsequently the municipality submitted their May information, which will be assessed in the 2</a:t>
                      </a:r>
                      <a:r>
                        <a:rPr lang="en-ZA" sz="1000" b="0" i="0" u="none" strike="noStrike" baseline="30000" dirty="0">
                          <a:solidFill>
                            <a:srgbClr val="000000"/>
                          </a:solidFill>
                          <a:effectLst/>
                          <a:latin typeface="+mn-lt"/>
                        </a:rPr>
                        <a:t>nd</a:t>
                      </a:r>
                      <a:r>
                        <a:rPr lang="en-ZA" sz="1000" b="0" i="0" u="none" strike="noStrike" dirty="0">
                          <a:solidFill>
                            <a:srgbClr val="000000"/>
                          </a:solidFill>
                          <a:effectLst/>
                          <a:latin typeface="+mn-lt"/>
                        </a:rPr>
                        <a:t> quarter.  </a:t>
                      </a:r>
                    </a:p>
                  </a:txBody>
                  <a:tcPr marL="9525" marR="9525" marT="9525" marB="0" anchor="ctr"/>
                </a:tc>
                <a:tc>
                  <a:txBody>
                    <a:bodyPr/>
                    <a:lstStyle/>
                    <a:p>
                      <a:pPr algn="ctr" fontAlgn="t"/>
                      <a:r>
                        <a:rPr lang="en-ZA" sz="1000" b="0" i="0" u="none" strike="noStrike" dirty="0">
                          <a:solidFill>
                            <a:schemeClr val="tx1"/>
                          </a:solidFill>
                          <a:effectLst/>
                          <a:latin typeface="+mn-lt"/>
                        </a:rPr>
                        <a:t>92</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518692">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9.2</a:t>
                      </a:r>
                      <a:endParaRPr lang="en-ZA" sz="1000" b="0" i="0" u="none" strike="noStrike" dirty="0">
                        <a:solidFill>
                          <a:srgbClr val="000000"/>
                        </a:solidFill>
                        <a:effectLst/>
                        <a:latin typeface="+mn-lt"/>
                      </a:endParaRPr>
                    </a:p>
                  </a:txBody>
                  <a:tcPr marL="6919" marR="6919" marT="6919" marB="0"/>
                </a:tc>
                <a:tc>
                  <a:txBody>
                    <a:bodyPr/>
                    <a:lstStyle/>
                    <a:p>
                      <a:pPr algn="l" fontAlgn="t"/>
                      <a:r>
                        <a:rPr lang="en-GB" sz="1000" b="0" i="0" u="none" strike="noStrike" kern="1200" dirty="0">
                          <a:solidFill>
                            <a:srgbClr val="000000"/>
                          </a:solidFill>
                          <a:effectLst/>
                          <a:latin typeface="+mn-lt"/>
                          <a:ea typeface="+mn-ea"/>
                          <a:cs typeface="+mn-cs"/>
                        </a:rPr>
                        <a:t>Number of Municipal budget assessment reports</a:t>
                      </a:r>
                      <a:endParaRPr lang="en-ZA" sz="1000" b="0" i="0" u="none" strike="noStrike" kern="1200" dirty="0">
                        <a:solidFill>
                          <a:srgbClr val="000000"/>
                        </a:solidFill>
                        <a:effectLst/>
                        <a:latin typeface="+mn-lt"/>
                        <a:ea typeface="+mn-ea"/>
                        <a:cs typeface="+mn-cs"/>
                      </a:endParaRPr>
                    </a:p>
                  </a:txBody>
                  <a:tcPr marL="171450" marR="9525" marT="9525" marB="0" anchor="ctr"/>
                </a:tc>
                <a:tc gridSpan="2">
                  <a:txBody>
                    <a:bodyPr/>
                    <a:lstStyle/>
                    <a:p>
                      <a:pPr algn="ctr" fontAlgn="t"/>
                      <a:r>
                        <a:rPr lang="en-ZA" sz="1000" b="0" i="0" u="none" strike="noStrike" dirty="0">
                          <a:solidFill>
                            <a:srgbClr val="000000"/>
                          </a:solidFill>
                          <a:effectLst/>
                          <a:latin typeface="+mn-lt"/>
                        </a:rPr>
                        <a:t>30</a:t>
                      </a:r>
                    </a:p>
                  </a:txBody>
                  <a:tcPr marL="9525" marR="9525" marT="9525" marB="0" anchor="ctr"/>
                </a:tc>
                <a:tc hMerge="1">
                  <a:txBody>
                    <a:bodyPr/>
                    <a:lstStyle/>
                    <a:p>
                      <a:endParaRPr lang="en-ZA" dirty="0"/>
                    </a:p>
                  </a:txBody>
                  <a:tcPr/>
                </a:tc>
                <a:tc>
                  <a:txBody>
                    <a:bodyPr/>
                    <a:lstStyle/>
                    <a:p>
                      <a:pPr algn="ctr" fontAlgn="t"/>
                      <a:r>
                        <a:rPr lang="en-ZA" sz="1000" b="0" i="0" u="none" strike="noStrike" dirty="0">
                          <a:solidFill>
                            <a:schemeClr val="tx1"/>
                          </a:solidFill>
                          <a:effectLst/>
                          <a:latin typeface="+mn-lt"/>
                        </a:rPr>
                        <a:t>30</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30</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Achieved</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100%</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None</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30</a:t>
                      </a:r>
                    </a:p>
                  </a:txBody>
                  <a:tcPr marL="9525" marR="9525" marT="9525" marB="0" anchor="ctr">
                    <a:solidFill>
                      <a:srgbClr val="E5EDEF"/>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r h="576064">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9.3</a:t>
                      </a:r>
                    </a:p>
                  </a:txBody>
                  <a:tcPr marL="6919" marR="6919" marT="6919" marB="0"/>
                </a:tc>
                <a:tc>
                  <a:txBody>
                    <a:bodyPr/>
                    <a:lstStyle/>
                    <a:p>
                      <a:pPr algn="l" fontAlgn="t"/>
                      <a:r>
                        <a:rPr lang="en-ZA" sz="1000" b="0" i="0" u="none" strike="noStrike" dirty="0">
                          <a:solidFill>
                            <a:srgbClr val="000000"/>
                          </a:solidFill>
                          <a:effectLst/>
                          <a:latin typeface="+mn-lt"/>
                        </a:rPr>
                        <a:t>Number</a:t>
                      </a:r>
                      <a:r>
                        <a:rPr lang="en-ZA" sz="1000" b="0" i="0" u="none" strike="noStrike" baseline="0" dirty="0">
                          <a:solidFill>
                            <a:srgbClr val="000000"/>
                          </a:solidFill>
                          <a:effectLst/>
                          <a:latin typeface="+mn-lt"/>
                        </a:rPr>
                        <a:t> of reports on MFMA implementation </a:t>
                      </a:r>
                      <a:endParaRPr lang="en-ZA" sz="1000" b="0" i="0" u="none" strike="noStrike" dirty="0">
                        <a:solidFill>
                          <a:srgbClr val="000000"/>
                        </a:solidFill>
                        <a:effectLst/>
                        <a:latin typeface="+mn-lt"/>
                      </a:endParaRPr>
                    </a:p>
                  </a:txBody>
                  <a:tcPr marL="171450" marR="9525" marT="9525" marB="0" anchor="ctr"/>
                </a:tc>
                <a:tc gridSpan="2">
                  <a:txBody>
                    <a:bodyPr/>
                    <a:lstStyle/>
                    <a:p>
                      <a:pPr algn="ctr" fontAlgn="t"/>
                      <a:r>
                        <a:rPr lang="en-ZA" sz="1000" b="0" i="0" u="none" strike="noStrike" dirty="0">
                          <a:solidFill>
                            <a:srgbClr val="000000"/>
                          </a:solidFill>
                          <a:effectLst/>
                          <a:latin typeface="+mn-lt"/>
                        </a:rPr>
                        <a:t>4</a:t>
                      </a:r>
                    </a:p>
                  </a:txBody>
                  <a:tcPr marL="9525" marR="9525" marT="9525" marB="0" anchor="ctr"/>
                </a:tc>
                <a:tc hMerge="1">
                  <a:txBody>
                    <a:bodyPr/>
                    <a:lstStyle/>
                    <a:p>
                      <a:endParaRPr lang="en-ZA"/>
                    </a:p>
                  </a:txBody>
                  <a:tcPr/>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a:txBody>
                    <a:bodyPr/>
                    <a:lstStyle/>
                    <a:p>
                      <a:pPr algn="ctr" fontAlgn="t"/>
                      <a:r>
                        <a:rPr lang="en-ZA" sz="1000" b="0" i="0" u="none" strike="noStrike" dirty="0">
                          <a:solidFill>
                            <a:srgbClr val="000000"/>
                          </a:solidFill>
                          <a:effectLst/>
                          <a:latin typeface="+mn-lt"/>
                        </a:rPr>
                        <a:t>Achieved </a:t>
                      </a:r>
                    </a:p>
                  </a:txBody>
                  <a:tcPr marL="9525" marR="9525" marT="9525" marB="0" anchor="ctr"/>
                </a:tc>
                <a:tc>
                  <a:txBody>
                    <a:bodyPr/>
                    <a:lstStyle/>
                    <a:p>
                      <a:pPr algn="ctr" fontAlgn="t"/>
                      <a:r>
                        <a:rPr lang="en-ZA" sz="1000" b="0" i="0" u="none" strike="noStrike" dirty="0">
                          <a:solidFill>
                            <a:srgbClr val="000000"/>
                          </a:solidFill>
                          <a:effectLst/>
                          <a:latin typeface="+mn-lt"/>
                        </a:rPr>
                        <a:t>100%</a:t>
                      </a:r>
                    </a:p>
                  </a:txBody>
                  <a:tcPr marL="9525" marR="9525" marT="9525" marB="0" anchor="ctr"/>
                </a:tc>
                <a:tc>
                  <a:txBody>
                    <a:bodyPr/>
                    <a:lstStyle/>
                    <a:p>
                      <a:pPr algn="ctr" fontAlgn="t"/>
                      <a:r>
                        <a:rPr lang="en-ZA" sz="1000" b="0" i="0" u="none" strike="noStrike" dirty="0">
                          <a:solidFill>
                            <a:srgbClr val="000000"/>
                          </a:solidFill>
                          <a:effectLst/>
                          <a:latin typeface="+mn-lt"/>
                        </a:rPr>
                        <a:t> None </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000" b="0" i="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65789967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180577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24</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006517347"/>
              </p:ext>
            </p:extLst>
          </p:nvPr>
        </p:nvGraphicFramePr>
        <p:xfrm>
          <a:off x="251520" y="1124744"/>
          <a:ext cx="8496941" cy="4357973"/>
        </p:xfrm>
        <a:graphic>
          <a:graphicData uri="http://schemas.openxmlformats.org/drawingml/2006/table">
            <a:tbl>
              <a:tblPr>
                <a:tableStyleId>{5C22544A-7EE6-4342-B048-85BDC9FD1C3A}</a:tableStyleId>
              </a:tblPr>
              <a:tblGrid>
                <a:gridCol w="72007">
                  <a:extLst>
                    <a:ext uri="{9D8B030D-6E8A-4147-A177-3AD203B41FA5}">
                      <a16:colId xmlns:a16="http://schemas.microsoft.com/office/drawing/2014/main" xmlns="" val="20000"/>
                    </a:ext>
                  </a:extLst>
                </a:gridCol>
                <a:gridCol w="311014">
                  <a:extLst>
                    <a:ext uri="{9D8B030D-6E8A-4147-A177-3AD203B41FA5}">
                      <a16:colId xmlns:a16="http://schemas.microsoft.com/office/drawing/2014/main" xmlns="" val="20001"/>
                    </a:ext>
                  </a:extLst>
                </a:gridCol>
                <a:gridCol w="1705211">
                  <a:extLst>
                    <a:ext uri="{9D8B030D-6E8A-4147-A177-3AD203B41FA5}">
                      <a16:colId xmlns:a16="http://schemas.microsoft.com/office/drawing/2014/main" xmlns="" val="20002"/>
                    </a:ext>
                  </a:extLst>
                </a:gridCol>
                <a:gridCol w="743021">
                  <a:extLst>
                    <a:ext uri="{9D8B030D-6E8A-4147-A177-3AD203B41FA5}">
                      <a16:colId xmlns:a16="http://schemas.microsoft.com/office/drawing/2014/main" xmlns="" val="20003"/>
                    </a:ext>
                  </a:extLst>
                </a:gridCol>
                <a:gridCol w="697139">
                  <a:extLst>
                    <a:ext uri="{9D8B030D-6E8A-4147-A177-3AD203B41FA5}">
                      <a16:colId xmlns:a16="http://schemas.microsoft.com/office/drawing/2014/main" xmlns="" val="20004"/>
                    </a:ext>
                  </a:extLst>
                </a:gridCol>
                <a:gridCol w="576064">
                  <a:extLst>
                    <a:ext uri="{9D8B030D-6E8A-4147-A177-3AD203B41FA5}">
                      <a16:colId xmlns:a16="http://schemas.microsoft.com/office/drawing/2014/main" xmlns="" val="20005"/>
                    </a:ext>
                  </a:extLst>
                </a:gridCol>
                <a:gridCol w="720080">
                  <a:extLst>
                    <a:ext uri="{9D8B030D-6E8A-4147-A177-3AD203B41FA5}">
                      <a16:colId xmlns:a16="http://schemas.microsoft.com/office/drawing/2014/main" xmlns="" val="20006"/>
                    </a:ext>
                  </a:extLst>
                </a:gridCol>
                <a:gridCol w="648072">
                  <a:extLst>
                    <a:ext uri="{9D8B030D-6E8A-4147-A177-3AD203B41FA5}">
                      <a16:colId xmlns:a16="http://schemas.microsoft.com/office/drawing/2014/main" xmlns="" val="20007"/>
                    </a:ext>
                  </a:extLst>
                </a:gridCol>
                <a:gridCol w="1368152">
                  <a:extLst>
                    <a:ext uri="{9D8B030D-6E8A-4147-A177-3AD203B41FA5}">
                      <a16:colId xmlns:a16="http://schemas.microsoft.com/office/drawing/2014/main" xmlns="" val="20008"/>
                    </a:ext>
                  </a:extLst>
                </a:gridCol>
                <a:gridCol w="620518">
                  <a:extLst>
                    <a:ext uri="{9D8B030D-6E8A-4147-A177-3AD203B41FA5}">
                      <a16:colId xmlns:a16="http://schemas.microsoft.com/office/drawing/2014/main" xmlns="" val="20009"/>
                    </a:ext>
                  </a:extLst>
                </a:gridCol>
                <a:gridCol w="1035663">
                  <a:extLst>
                    <a:ext uri="{9D8B030D-6E8A-4147-A177-3AD203B41FA5}">
                      <a16:colId xmlns:a16="http://schemas.microsoft.com/office/drawing/2014/main" xmlns="" val="20010"/>
                    </a:ext>
                  </a:extLst>
                </a:gridCol>
              </a:tblGrid>
              <a:tr h="1296144">
                <a:tc gridSpan="3">
                  <a:txBody>
                    <a:bodyPr/>
                    <a:lstStyle/>
                    <a:p>
                      <a:pPr algn="ctr" fontAlgn="t"/>
                      <a:r>
                        <a:rPr lang="en-ZA" sz="950" b="1" i="0" u="none" strike="noStrike" kern="1200" dirty="0">
                          <a:solidFill>
                            <a:schemeClr val="tx2"/>
                          </a:solidFill>
                          <a:effectLst/>
                          <a:latin typeface="+mn-lt"/>
                          <a:ea typeface="+mn-ea"/>
                          <a:cs typeface="+mn-cs"/>
                        </a:rPr>
                        <a:t>Programme / Sub-programme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p>
                      <a:pPr algn="ctr" fontAlgn="t"/>
                      <a:r>
                        <a:rPr lang="en-ZA" sz="950" b="1" u="none" strike="noStrike" dirty="0">
                          <a:solidFill>
                            <a:schemeClr val="tx2"/>
                          </a:solidFill>
                          <a:effectLst/>
                          <a:latin typeface="+mn-lt"/>
                        </a:rPr>
                        <a:t> </a:t>
                      </a:r>
                      <a:endParaRPr lang="en-ZA" sz="950" b="1" i="0" u="none" strike="noStrike" dirty="0">
                        <a:solidFill>
                          <a:schemeClr val="tx2"/>
                        </a:solidFill>
                        <a:effectLst/>
                        <a:latin typeface="+mn-lt"/>
                      </a:endParaRPr>
                    </a:p>
                  </a:txBody>
                  <a:tcPr marL="6919" marR="6919" marT="6919"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r>
                        <a:rPr lang="en-ZA" sz="950" b="1" u="none" strike="noStrike" dirty="0">
                          <a:solidFill>
                            <a:schemeClr val="tx2"/>
                          </a:solidFill>
                          <a:effectLst/>
                          <a:latin typeface="+mn-lt"/>
                        </a:rPr>
                        <a:t> </a:t>
                      </a:r>
                    </a:p>
                  </a:txBody>
                  <a:tcPr marL="6919" marR="6919" marT="6919" marB="0"/>
                </a:tc>
                <a:tc>
                  <a:txBody>
                    <a:bodyPr/>
                    <a:lstStyle/>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9525" marR="9525" marT="9525" marB="0"/>
                </a:tc>
                <a:extLst>
                  <a:ext uri="{0D108BD9-81ED-4DB2-BD59-A6C34878D82A}">
                    <a16:rowId xmlns:a16="http://schemas.microsoft.com/office/drawing/2014/main" xmlns="" val="10000"/>
                  </a:ext>
                </a:extLst>
              </a:tr>
              <a:tr h="216024">
                <a:tc>
                  <a:txBody>
                    <a:bodyPr/>
                    <a:lstStyle/>
                    <a:p>
                      <a:pPr algn="l" fontAlgn="t"/>
                      <a:r>
                        <a:rPr lang="en-ZA" sz="1000" u="none" strike="noStrike" dirty="0">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rPr>
                        <a:t>2.4</a:t>
                      </a:r>
                      <a:endParaRPr lang="en-ZA" sz="1200" b="1" i="0" u="none" strike="noStrike" dirty="0">
                        <a:solidFill>
                          <a:schemeClr val="bg2"/>
                        </a:solidFill>
                        <a:effectLst/>
                        <a:latin typeface="+mn-lt"/>
                      </a:endParaRPr>
                    </a:p>
                  </a:txBody>
                  <a:tcPr marL="6919" marR="6919" marT="6919" marB="0"/>
                </a:tc>
                <a:tc>
                  <a:txBody>
                    <a:bodyPr/>
                    <a:lstStyle/>
                    <a:p>
                      <a:pPr algn="l" fontAlgn="t"/>
                      <a:r>
                        <a:rPr lang="en-ZA" sz="1200" b="1" u="none" strike="noStrike" dirty="0">
                          <a:solidFill>
                            <a:schemeClr val="bg2"/>
                          </a:solidFill>
                          <a:effectLst/>
                        </a:rPr>
                        <a:t>Infrastructure</a:t>
                      </a:r>
                      <a:endParaRPr lang="en-ZA" sz="1200" b="1" i="0" u="none" strike="noStrike" dirty="0">
                        <a:solidFill>
                          <a:schemeClr val="bg2"/>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C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endParaRPr lang="en-ZA" sz="900" b="0" i="0" u="none" strike="noStrike" dirty="0">
                        <a:solidFill>
                          <a:srgbClr val="000000"/>
                        </a:solidFill>
                        <a:effectLst/>
                        <a:latin typeface="+mn-lt"/>
                      </a:endParaRPr>
                    </a:p>
                  </a:txBody>
                  <a:tcPr marL="6919" marR="6919" marT="6919" marB="0"/>
                </a:tc>
                <a:tc rowSpan="4">
                  <a:txBody>
                    <a:bodyPr/>
                    <a:lstStyle/>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R8 313</a:t>
                      </a:r>
                    </a:p>
                    <a:p>
                      <a:pPr algn="ctr" fontAlgn="t"/>
                      <a:r>
                        <a:rPr lang="en-ZA" sz="1000" b="0" i="0" u="none" strike="noStrike" dirty="0">
                          <a:solidFill>
                            <a:schemeClr val="tx1"/>
                          </a:solidFill>
                          <a:effectLst/>
                          <a:latin typeface="+mn-lt"/>
                        </a:rPr>
                        <a:t>R1 924</a:t>
                      </a:r>
                      <a:r>
                        <a:rPr lang="en-ZA" sz="1000" b="0" i="0" u="none" strike="noStrike" baseline="0" dirty="0">
                          <a:solidFill>
                            <a:schemeClr val="tx1"/>
                          </a:solidFill>
                          <a:effectLst/>
                          <a:latin typeface="+mn-lt"/>
                        </a:rPr>
                        <a:t> </a:t>
                      </a:r>
                    </a:p>
                    <a:p>
                      <a:pPr algn="ctr" fontAlgn="t"/>
                      <a:r>
                        <a:rPr lang="en-ZA" sz="1000" b="0" i="0" u="none" strike="noStrike" baseline="0" dirty="0">
                          <a:solidFill>
                            <a:schemeClr val="tx1"/>
                          </a:solidFill>
                          <a:effectLst/>
                          <a:latin typeface="+mn-lt"/>
                        </a:rPr>
                        <a:t>23%</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503424">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10.1</a:t>
                      </a:r>
                      <a:endParaRPr lang="en-ZA" sz="1000" b="0" i="0" u="none" strike="noStrike" dirty="0">
                        <a:solidFill>
                          <a:srgbClr val="000000"/>
                        </a:solidFill>
                        <a:effectLst/>
                        <a:latin typeface="+mn-lt"/>
                      </a:endParaRPr>
                    </a:p>
                  </a:txBody>
                  <a:tcPr marL="6919" marR="6919" marT="6919" marB="0"/>
                </a:tc>
                <a:tc>
                  <a:txBody>
                    <a:bodyPr/>
                    <a:lstStyle/>
                    <a:p>
                      <a:pPr algn="l" fontAlgn="t"/>
                      <a:r>
                        <a:rPr lang="en-GB" sz="1000" b="0" i="0" u="none" strike="noStrike" kern="1200" dirty="0">
                          <a:solidFill>
                            <a:srgbClr val="000000"/>
                          </a:solidFill>
                          <a:effectLst/>
                          <a:latin typeface="+mn-lt"/>
                          <a:ea typeface="+mn-ea"/>
                          <a:cs typeface="+mn-cs"/>
                        </a:rPr>
                        <a:t>Number of asset management plans assessed </a:t>
                      </a:r>
                      <a:endParaRPr lang="en-ZA" sz="1000" b="0" i="0" u="none" strike="noStrike" kern="1200" dirty="0">
                        <a:solidFill>
                          <a:srgbClr val="000000"/>
                        </a:solidFill>
                        <a:effectLst/>
                        <a:latin typeface="+mn-lt"/>
                        <a:ea typeface="+mn-ea"/>
                        <a:cs typeface="+mn-cs"/>
                      </a:endParaRPr>
                    </a:p>
                  </a:txBody>
                  <a:tcPr marL="171450" marR="9525" marT="9525" marB="0" anchor="ctr"/>
                </a:tc>
                <a:tc>
                  <a:txBody>
                    <a:bodyPr/>
                    <a:lstStyle/>
                    <a:p>
                      <a:pPr algn="ctr" fontAlgn="t"/>
                      <a:r>
                        <a:rPr lang="en-ZA" sz="1000" b="0" i="0" u="none" strike="noStrike" dirty="0">
                          <a:solidFill>
                            <a:srgbClr val="000000"/>
                          </a:solidFill>
                          <a:effectLst/>
                          <a:latin typeface="+mn-lt"/>
                        </a:rPr>
                        <a:t>34</a:t>
                      </a:r>
                    </a:p>
                  </a:txBody>
                  <a:tcPr marL="9525" marR="9525" marT="9525" marB="0" anchor="ct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576064">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10.2</a:t>
                      </a:r>
                      <a:endParaRPr lang="en-ZA" sz="1000" b="0" i="0" u="none" strike="noStrike" dirty="0">
                        <a:solidFill>
                          <a:srgbClr val="000000"/>
                        </a:solidFill>
                        <a:effectLst/>
                        <a:latin typeface="+mn-lt"/>
                      </a:endParaRPr>
                    </a:p>
                  </a:txBody>
                  <a:tcPr marL="6919" marR="6919" marT="6919" marB="0"/>
                </a:tc>
                <a:tc>
                  <a:txBody>
                    <a:bodyPr/>
                    <a:lstStyle/>
                    <a:p>
                      <a:pPr algn="l" fontAlgn="t"/>
                      <a:r>
                        <a:rPr lang="en-GB" sz="1000" b="0" i="0" u="none" strike="noStrike" kern="1200" dirty="0">
                          <a:solidFill>
                            <a:srgbClr val="000000"/>
                          </a:solidFill>
                          <a:effectLst/>
                          <a:latin typeface="+mn-lt"/>
                          <a:ea typeface="+mn-ea"/>
                          <a:cs typeface="+mn-cs"/>
                        </a:rPr>
                        <a:t>Number of Infrastructure expenditure reports assessed </a:t>
                      </a:r>
                      <a:endParaRPr lang="en-ZA" sz="1000" b="0" i="0" u="none" strike="noStrike" kern="1200" dirty="0">
                        <a:solidFill>
                          <a:srgbClr val="000000"/>
                        </a:solidFill>
                        <a:effectLst/>
                        <a:latin typeface="+mn-lt"/>
                        <a:ea typeface="+mn-ea"/>
                        <a:cs typeface="+mn-cs"/>
                      </a:endParaRPr>
                    </a:p>
                  </a:txBody>
                  <a:tcPr marL="171450" marR="9525" marT="9525" marB="0" anchor="ctr"/>
                </a:tc>
                <a:tc>
                  <a:txBody>
                    <a:bodyPr/>
                    <a:lstStyle/>
                    <a:p>
                      <a:pPr algn="ctr" fontAlgn="t"/>
                      <a:r>
                        <a:rPr lang="en-ZA" sz="1000" b="0" i="0" u="none" strike="noStrike" dirty="0">
                          <a:solidFill>
                            <a:schemeClr val="dk1"/>
                          </a:solidFill>
                          <a:effectLst/>
                          <a:latin typeface="+mn-lt"/>
                        </a:rPr>
                        <a:t>84</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rgbClr val="000000"/>
                          </a:solidFill>
                          <a:effectLst/>
                          <a:latin typeface="+mn-lt"/>
                        </a:rPr>
                        <a:t>21</a:t>
                      </a:r>
                    </a:p>
                  </a:txBody>
                  <a:tcPr marL="9525" marR="9525" marT="9525" marB="0" anchor="ctr"/>
                </a:tc>
                <a:tc>
                  <a:txBody>
                    <a:bodyPr/>
                    <a:lstStyle/>
                    <a:p>
                      <a:pPr algn="ctr" fontAlgn="t"/>
                      <a:r>
                        <a:rPr lang="en-ZA" sz="1000" b="0" i="0" u="none" strike="noStrike" dirty="0">
                          <a:solidFill>
                            <a:schemeClr val="tx1"/>
                          </a:solidFill>
                          <a:effectLst/>
                          <a:latin typeface="+mn-lt"/>
                        </a:rPr>
                        <a:t>20</a:t>
                      </a:r>
                    </a:p>
                  </a:txBody>
                  <a:tcPr marL="9525" marR="9525" marT="9525" marB="0" anchor="ctr"/>
                </a:tc>
                <a:tc>
                  <a:txBody>
                    <a:bodyPr/>
                    <a:lstStyle/>
                    <a:p>
                      <a:pPr algn="ctr" fontAlgn="t"/>
                      <a:r>
                        <a:rPr lang="en-ZA" sz="1000" b="0" i="0" u="none" strike="noStrike" dirty="0">
                          <a:solidFill>
                            <a:srgbClr val="000000"/>
                          </a:solidFill>
                          <a:effectLst/>
                          <a:latin typeface="+mn-lt"/>
                        </a:rPr>
                        <a:t>Partially Achieved </a:t>
                      </a:r>
                    </a:p>
                  </a:txBody>
                  <a:tcPr marL="9525" marR="9525" marT="9525" marB="0" anchor="ctr"/>
                </a:tc>
                <a:tc>
                  <a:txBody>
                    <a:bodyPr/>
                    <a:lstStyle/>
                    <a:p>
                      <a:pPr algn="ctr" fontAlgn="t"/>
                      <a:r>
                        <a:rPr lang="en-ZA" sz="1000" b="0" i="0" u="none" strike="noStrike" dirty="0">
                          <a:solidFill>
                            <a:srgbClr val="000000"/>
                          </a:solidFill>
                          <a:effectLst/>
                          <a:latin typeface="+mn-lt"/>
                        </a:rPr>
                        <a:t>95%</a:t>
                      </a:r>
                    </a:p>
                  </a:txBody>
                  <a:tcPr marL="9525" marR="9525" marT="9525" marB="0" anchor="ctr"/>
                </a:tc>
                <a:tc>
                  <a:txBody>
                    <a:bodyPr/>
                    <a:lstStyle/>
                    <a:p>
                      <a:pPr algn="ctr" fontAlgn="t"/>
                      <a:r>
                        <a:rPr lang="en-US" sz="1000" b="0" i="0" u="none" strike="noStrike" dirty="0">
                          <a:solidFill>
                            <a:srgbClr val="000000"/>
                          </a:solidFill>
                          <a:effectLst/>
                          <a:latin typeface="+mn-lt"/>
                        </a:rPr>
                        <a:t>PT Infrastructure was unable to access the web-based IRM system for the department of Social Development. Social Development could not complete the population of project data on the system timeously, due to system challenges</a:t>
                      </a:r>
                      <a:r>
                        <a:rPr lang="en-ZA" sz="1000" b="0" i="0" u="none" strike="noStrike" dirty="0">
                          <a:solidFill>
                            <a:srgbClr val="000000"/>
                          </a:solidFill>
                          <a:effectLst/>
                          <a:latin typeface="+mn-lt"/>
                        </a:rPr>
                        <a:t> </a:t>
                      </a:r>
                    </a:p>
                  </a:txBody>
                  <a:tcPr marL="9525" marR="9525" marT="9525" marB="0" anchor="ctr"/>
                </a:tc>
                <a:tc>
                  <a:txBody>
                    <a:bodyPr/>
                    <a:lstStyle/>
                    <a:p>
                      <a:pPr algn="ctr" fontAlgn="t"/>
                      <a:r>
                        <a:rPr lang="en-ZA" sz="1000" b="0" i="0" u="none" strike="noStrike" dirty="0">
                          <a:solidFill>
                            <a:schemeClr val="tx1"/>
                          </a:solidFill>
                          <a:effectLst/>
                          <a:latin typeface="+mn-lt"/>
                        </a:rPr>
                        <a:t>20</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r h="504056">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10.3</a:t>
                      </a:r>
                    </a:p>
                  </a:txBody>
                  <a:tcPr marL="6919" marR="6919" marT="6919" marB="0"/>
                </a:tc>
                <a:tc>
                  <a:txBody>
                    <a:bodyPr/>
                    <a:lstStyle/>
                    <a:p>
                      <a:pPr marL="0" algn="l" defTabSz="914400" rtl="0" eaLnBrk="1" fontAlgn="t" latinLnBrk="0" hangingPunct="1"/>
                      <a:r>
                        <a:rPr lang="en-GB" sz="1000" b="0" i="0" u="none" strike="noStrike" kern="1200" dirty="0">
                          <a:solidFill>
                            <a:srgbClr val="000000"/>
                          </a:solidFill>
                          <a:effectLst/>
                          <a:latin typeface="+mn-lt"/>
                          <a:ea typeface="+mn-ea"/>
                          <a:cs typeface="+mn-cs"/>
                        </a:rPr>
                        <a:t>Number of infrastructure project delivery assessments</a:t>
                      </a:r>
                      <a:endParaRPr lang="en-ZA" sz="1000" b="0" i="0" u="none" strike="noStrike" kern="1200" dirty="0">
                        <a:solidFill>
                          <a:srgbClr val="000000"/>
                        </a:solidFill>
                        <a:effectLst/>
                        <a:latin typeface="+mn-lt"/>
                        <a:ea typeface="+mn-ea"/>
                        <a:cs typeface="+mn-cs"/>
                      </a:endParaRPr>
                    </a:p>
                  </a:txBody>
                  <a:tcPr marL="171450" marR="9525" marT="9525" marB="0" anchor="ctr"/>
                </a:tc>
                <a:tc>
                  <a:txBody>
                    <a:bodyPr/>
                    <a:lstStyle/>
                    <a:p>
                      <a:pPr algn="ctr" fontAlgn="t"/>
                      <a:r>
                        <a:rPr lang="en-ZA" sz="1000" b="0" u="none" strike="noStrike" dirty="0">
                          <a:effectLst/>
                        </a:rPr>
                        <a:t>10</a:t>
                      </a:r>
                      <a:endParaRPr lang="en-ZA" sz="1000" b="0" i="0" u="none" strike="noStrike" dirty="0">
                        <a:solidFill>
                          <a:srgbClr val="000000"/>
                        </a:solidFill>
                        <a:effectLst/>
                        <a:latin typeface="+mn-lt"/>
                      </a:endParaRPr>
                    </a:p>
                  </a:txBody>
                  <a:tcPr marL="9525" marR="9525" marT="9525" marB="0" anchor="ctr">
                    <a:solidFill>
                      <a:srgbClr val="EBF2F3"/>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222673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25</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443420043"/>
              </p:ext>
            </p:extLst>
          </p:nvPr>
        </p:nvGraphicFramePr>
        <p:xfrm>
          <a:off x="251520" y="1124744"/>
          <a:ext cx="8496941" cy="4884018"/>
        </p:xfrm>
        <a:graphic>
          <a:graphicData uri="http://schemas.openxmlformats.org/drawingml/2006/table">
            <a:tbl>
              <a:tblPr>
                <a:tableStyleId>{5C22544A-7EE6-4342-B048-85BDC9FD1C3A}</a:tableStyleId>
              </a:tblPr>
              <a:tblGrid>
                <a:gridCol w="72007">
                  <a:extLst>
                    <a:ext uri="{9D8B030D-6E8A-4147-A177-3AD203B41FA5}">
                      <a16:colId xmlns:a16="http://schemas.microsoft.com/office/drawing/2014/main" xmlns="" val="20000"/>
                    </a:ext>
                  </a:extLst>
                </a:gridCol>
                <a:gridCol w="311014">
                  <a:extLst>
                    <a:ext uri="{9D8B030D-6E8A-4147-A177-3AD203B41FA5}">
                      <a16:colId xmlns:a16="http://schemas.microsoft.com/office/drawing/2014/main" xmlns="" val="20001"/>
                    </a:ext>
                  </a:extLst>
                </a:gridCol>
                <a:gridCol w="1705211">
                  <a:extLst>
                    <a:ext uri="{9D8B030D-6E8A-4147-A177-3AD203B41FA5}">
                      <a16:colId xmlns:a16="http://schemas.microsoft.com/office/drawing/2014/main" xmlns="" val="20002"/>
                    </a:ext>
                  </a:extLst>
                </a:gridCol>
                <a:gridCol w="743021">
                  <a:extLst>
                    <a:ext uri="{9D8B030D-6E8A-4147-A177-3AD203B41FA5}">
                      <a16:colId xmlns:a16="http://schemas.microsoft.com/office/drawing/2014/main" xmlns="" val="20003"/>
                    </a:ext>
                  </a:extLst>
                </a:gridCol>
                <a:gridCol w="697139">
                  <a:extLst>
                    <a:ext uri="{9D8B030D-6E8A-4147-A177-3AD203B41FA5}">
                      <a16:colId xmlns:a16="http://schemas.microsoft.com/office/drawing/2014/main" xmlns="" val="20004"/>
                    </a:ext>
                  </a:extLst>
                </a:gridCol>
                <a:gridCol w="576064">
                  <a:extLst>
                    <a:ext uri="{9D8B030D-6E8A-4147-A177-3AD203B41FA5}">
                      <a16:colId xmlns:a16="http://schemas.microsoft.com/office/drawing/2014/main" xmlns="" val="20005"/>
                    </a:ext>
                  </a:extLst>
                </a:gridCol>
                <a:gridCol w="720080">
                  <a:extLst>
                    <a:ext uri="{9D8B030D-6E8A-4147-A177-3AD203B41FA5}">
                      <a16:colId xmlns:a16="http://schemas.microsoft.com/office/drawing/2014/main" xmlns="" val="20006"/>
                    </a:ext>
                  </a:extLst>
                </a:gridCol>
                <a:gridCol w="648072">
                  <a:extLst>
                    <a:ext uri="{9D8B030D-6E8A-4147-A177-3AD203B41FA5}">
                      <a16:colId xmlns:a16="http://schemas.microsoft.com/office/drawing/2014/main" xmlns="" val="20007"/>
                    </a:ext>
                  </a:extLst>
                </a:gridCol>
                <a:gridCol w="1368152">
                  <a:extLst>
                    <a:ext uri="{9D8B030D-6E8A-4147-A177-3AD203B41FA5}">
                      <a16:colId xmlns:a16="http://schemas.microsoft.com/office/drawing/2014/main" xmlns="" val="20008"/>
                    </a:ext>
                  </a:extLst>
                </a:gridCol>
                <a:gridCol w="620518">
                  <a:extLst>
                    <a:ext uri="{9D8B030D-6E8A-4147-A177-3AD203B41FA5}">
                      <a16:colId xmlns:a16="http://schemas.microsoft.com/office/drawing/2014/main" xmlns="" val="20009"/>
                    </a:ext>
                  </a:extLst>
                </a:gridCol>
                <a:gridCol w="1035663">
                  <a:extLst>
                    <a:ext uri="{9D8B030D-6E8A-4147-A177-3AD203B41FA5}">
                      <a16:colId xmlns:a16="http://schemas.microsoft.com/office/drawing/2014/main" xmlns="" val="20010"/>
                    </a:ext>
                  </a:extLst>
                </a:gridCol>
              </a:tblGrid>
              <a:tr h="1296144">
                <a:tc gridSpan="3">
                  <a:txBody>
                    <a:bodyPr/>
                    <a:lstStyle/>
                    <a:p>
                      <a:pPr algn="ctr" fontAlgn="t"/>
                      <a:r>
                        <a:rPr lang="en-ZA" sz="950" b="1" i="0" u="none" strike="noStrike" kern="1200" dirty="0">
                          <a:solidFill>
                            <a:schemeClr val="tx2"/>
                          </a:solidFill>
                          <a:effectLst/>
                          <a:latin typeface="+mn-lt"/>
                          <a:ea typeface="+mn-ea"/>
                          <a:cs typeface="+mn-cs"/>
                        </a:rPr>
                        <a:t>Programme / Sub-programme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p>
                      <a:pPr algn="ctr" fontAlgn="t"/>
                      <a:r>
                        <a:rPr lang="en-ZA" sz="950" b="1" u="none" strike="noStrike" dirty="0">
                          <a:solidFill>
                            <a:schemeClr val="tx2"/>
                          </a:solidFill>
                          <a:effectLst/>
                          <a:latin typeface="+mn-lt"/>
                        </a:rPr>
                        <a:t> </a:t>
                      </a:r>
                      <a:endParaRPr lang="en-ZA" sz="950" b="1" i="0" u="none" strike="noStrike" dirty="0">
                        <a:solidFill>
                          <a:schemeClr val="tx2"/>
                        </a:solidFill>
                        <a:effectLst/>
                        <a:latin typeface="+mn-lt"/>
                      </a:endParaRPr>
                    </a:p>
                  </a:txBody>
                  <a:tcPr marL="6919" marR="6919" marT="6919"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r>
                        <a:rPr lang="en-ZA" sz="950" b="1" u="none" strike="noStrike" dirty="0">
                          <a:solidFill>
                            <a:schemeClr val="tx2"/>
                          </a:solidFill>
                          <a:effectLst/>
                          <a:latin typeface="+mn-lt"/>
                        </a:rPr>
                        <a:t> </a:t>
                      </a:r>
                    </a:p>
                  </a:txBody>
                  <a:tcPr marL="6919" marR="6919" marT="6919" marB="0"/>
                </a:tc>
                <a:tc>
                  <a:txBody>
                    <a:bodyPr/>
                    <a:lstStyle/>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9525" marR="9525" marT="9525" marB="0"/>
                </a:tc>
                <a:extLst>
                  <a:ext uri="{0D108BD9-81ED-4DB2-BD59-A6C34878D82A}">
                    <a16:rowId xmlns:a16="http://schemas.microsoft.com/office/drawing/2014/main" xmlns="" val="10000"/>
                  </a:ext>
                </a:extLst>
              </a:tr>
              <a:tr h="216024">
                <a:tc>
                  <a:txBody>
                    <a:bodyPr/>
                    <a:lstStyle/>
                    <a:p>
                      <a:pPr algn="l" fontAlgn="t"/>
                      <a:r>
                        <a:rPr lang="en-ZA" sz="1000" u="none" strike="noStrike" dirty="0">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rPr>
                        <a:t>2.4</a:t>
                      </a:r>
                      <a:endParaRPr lang="en-ZA" sz="1200" b="1" i="0" u="none" strike="noStrike" dirty="0">
                        <a:solidFill>
                          <a:schemeClr val="bg2"/>
                        </a:solidFill>
                        <a:effectLst/>
                        <a:latin typeface="+mn-lt"/>
                      </a:endParaRPr>
                    </a:p>
                  </a:txBody>
                  <a:tcPr marL="6919" marR="6919" marT="6919" marB="0"/>
                </a:tc>
                <a:tc>
                  <a:txBody>
                    <a:bodyPr/>
                    <a:lstStyle/>
                    <a:p>
                      <a:pPr algn="l" fontAlgn="t"/>
                      <a:r>
                        <a:rPr lang="en-ZA" sz="1200" b="1" u="none" strike="noStrike" dirty="0">
                          <a:solidFill>
                            <a:schemeClr val="bg2"/>
                          </a:solidFill>
                          <a:effectLst/>
                        </a:rPr>
                        <a:t>Infrastructure</a:t>
                      </a:r>
                      <a:endParaRPr lang="en-ZA" sz="1200" b="1" i="0" u="none" strike="noStrike" dirty="0">
                        <a:solidFill>
                          <a:schemeClr val="bg2"/>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C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endParaRPr lang="en-ZA" sz="900" b="0" i="0" u="none" strike="noStrike" dirty="0">
                        <a:solidFill>
                          <a:srgbClr val="000000"/>
                        </a:solidFill>
                        <a:effectLst/>
                        <a:latin typeface="+mn-lt"/>
                      </a:endParaRPr>
                    </a:p>
                  </a:txBody>
                  <a:tcPr marL="6919" marR="6919" marT="6919" marB="0"/>
                </a:tc>
                <a:tc rowSpan="3">
                  <a:txBody>
                    <a:bodyPr/>
                    <a:lstStyle/>
                    <a:p>
                      <a:pPr algn="ctr" fontAlgn="t"/>
                      <a:r>
                        <a:rPr lang="en-ZA" sz="1000" b="0" u="none" strike="noStrike" dirty="0">
                          <a:solidFill>
                            <a:schemeClr val="tx1"/>
                          </a:solidFill>
                          <a:effectLst/>
                          <a:latin typeface="+mn-lt"/>
                        </a:rPr>
                        <a:t> </a:t>
                      </a:r>
                      <a:endParaRPr lang="en-ZA" sz="1000" b="0" i="0" u="none" strike="noStrike" dirty="0">
                        <a:solidFill>
                          <a:schemeClr val="tx1"/>
                        </a:solidFill>
                        <a:effectLst/>
                        <a:latin typeface="+mn-lt"/>
                      </a:endParaRPr>
                    </a:p>
                    <a:p>
                      <a:pPr algn="ctr" fontAlgn="t"/>
                      <a:r>
                        <a:rPr lang="en-ZA" sz="1000" b="0" u="none" strike="noStrike" dirty="0">
                          <a:solidFill>
                            <a:schemeClr val="tx1"/>
                          </a:solidFill>
                          <a:effectLst/>
                          <a:latin typeface="+mn-lt"/>
                        </a:rPr>
                        <a:t>R8 313</a:t>
                      </a:r>
                    </a:p>
                    <a:p>
                      <a:pPr algn="ctr" fontAlgn="t"/>
                      <a:r>
                        <a:rPr lang="en-ZA" sz="1000" b="0" i="0" u="none" strike="noStrike" dirty="0">
                          <a:solidFill>
                            <a:schemeClr val="tx1"/>
                          </a:solidFill>
                          <a:effectLst/>
                          <a:latin typeface="+mn-lt"/>
                        </a:rPr>
                        <a:t>R1 942</a:t>
                      </a:r>
                      <a:r>
                        <a:rPr lang="en-ZA" sz="1000" b="0" i="0" u="none" strike="noStrike" baseline="0" dirty="0">
                          <a:solidFill>
                            <a:schemeClr val="tx1"/>
                          </a:solidFill>
                          <a:effectLst/>
                          <a:latin typeface="+mn-lt"/>
                        </a:rPr>
                        <a:t> </a:t>
                      </a:r>
                    </a:p>
                    <a:p>
                      <a:pPr algn="ctr" fontAlgn="t"/>
                      <a:r>
                        <a:rPr lang="en-ZA" sz="1000" b="0" i="0" u="none" strike="noStrike" baseline="0" dirty="0">
                          <a:solidFill>
                            <a:schemeClr val="tx1"/>
                          </a:solidFill>
                          <a:effectLst/>
                          <a:latin typeface="+mn-lt"/>
                        </a:rPr>
                        <a:t>23%</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1042627">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10.4</a:t>
                      </a:r>
                    </a:p>
                  </a:txBody>
                  <a:tcPr marL="6919" marR="6919" marT="6919"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effectLst/>
                          <a:latin typeface="+mn-lt"/>
                          <a:ea typeface="+mn-ea"/>
                          <a:cs typeface="+mn-cs"/>
                        </a:rPr>
                        <a:t>Number of quarterly reports on the implementation of infrastructure budgets to Cabinet</a:t>
                      </a:r>
                      <a:endParaRPr lang="en-ZA" sz="1000" b="0" i="0" u="none" strike="noStrike" kern="1200" dirty="0">
                        <a:solidFill>
                          <a:srgbClr val="000000"/>
                        </a:solidFill>
                        <a:effectLst/>
                        <a:latin typeface="+mn-lt"/>
                        <a:ea typeface="+mn-ea"/>
                        <a:cs typeface="+mn-cs"/>
                      </a:endParaRPr>
                    </a:p>
                    <a:p>
                      <a:pPr algn="l" fontAlgn="t"/>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solidFill>
                      <a:srgbClr val="EBF2F3"/>
                    </a:solidFill>
                  </a:tcPr>
                </a:tc>
                <a:tc>
                  <a:txBody>
                    <a:bodyPr/>
                    <a:lstStyle/>
                    <a:p>
                      <a:pPr algn="ctr" fontAlgn="t"/>
                      <a:r>
                        <a:rPr lang="en-ZA" sz="1000" b="0" i="0" u="none" strike="noStrike" dirty="0">
                          <a:solidFill>
                            <a:srgbClr val="000000"/>
                          </a:solidFill>
                          <a:effectLst/>
                          <a:latin typeface="+mn-lt"/>
                        </a:rPr>
                        <a:t>1</a:t>
                      </a:r>
                    </a:p>
                  </a:txBody>
                  <a:tcPr marL="9525" marR="9525" marT="9525" marB="0" anchor="ctr">
                    <a:solidFill>
                      <a:srgbClr val="EBF2F3"/>
                    </a:solidFill>
                  </a:tcPr>
                </a:tc>
                <a:tc>
                  <a:txBody>
                    <a:bodyPr/>
                    <a:lstStyle/>
                    <a:p>
                      <a:pPr algn="ctr" fontAlgn="t"/>
                      <a:r>
                        <a:rPr lang="en-ZA" sz="1000" b="0" i="0" u="none" strike="noStrike" dirty="0">
                          <a:solidFill>
                            <a:schemeClr val="tx1"/>
                          </a:solidFill>
                          <a:effectLst/>
                          <a:latin typeface="+mn-lt"/>
                        </a:rPr>
                        <a:t>0</a:t>
                      </a:r>
                    </a:p>
                  </a:txBody>
                  <a:tcPr marL="9525" marR="9525" marT="9525" marB="0" anchor="ctr">
                    <a:solidFill>
                      <a:srgbClr val="EBF2F3"/>
                    </a:solidFill>
                  </a:tcPr>
                </a:tc>
                <a:tc>
                  <a:txBody>
                    <a:bodyPr/>
                    <a:lstStyle/>
                    <a:p>
                      <a:pPr algn="ctr" fontAlgn="t"/>
                      <a:r>
                        <a:rPr lang="en-ZA" sz="1000" b="0" i="0" u="none" strike="noStrike" dirty="0">
                          <a:solidFill>
                            <a:srgbClr val="000000"/>
                          </a:solidFill>
                          <a:effectLst/>
                          <a:latin typeface="+mn-lt"/>
                        </a:rPr>
                        <a:t>Not</a:t>
                      </a:r>
                      <a:r>
                        <a:rPr lang="en-ZA" sz="1000" b="0" i="0" u="none" strike="noStrike" baseline="0" dirty="0">
                          <a:solidFill>
                            <a:srgbClr val="000000"/>
                          </a:solidFill>
                          <a:effectLst/>
                          <a:latin typeface="+mn-lt"/>
                        </a:rPr>
                        <a:t> a</a:t>
                      </a:r>
                      <a:r>
                        <a:rPr lang="en-ZA" sz="1000" b="0" i="0" u="none" strike="noStrike" dirty="0">
                          <a:solidFill>
                            <a:srgbClr val="000000"/>
                          </a:solidFill>
                          <a:effectLst/>
                          <a:latin typeface="+mn-lt"/>
                        </a:rPr>
                        <a:t>chieved </a:t>
                      </a:r>
                    </a:p>
                  </a:txBody>
                  <a:tcPr marL="9525" marR="9525" marT="9525" marB="0" anchor="ctr">
                    <a:solidFill>
                      <a:srgbClr val="EBF2F3"/>
                    </a:solidFill>
                  </a:tcPr>
                </a:tc>
                <a:tc>
                  <a:txBody>
                    <a:bodyPr/>
                    <a:lstStyle/>
                    <a:p>
                      <a:pPr algn="ctr" fontAlgn="t"/>
                      <a:r>
                        <a:rPr lang="en-ZA" sz="1000" b="0" i="0" u="none" strike="noStrike" dirty="0">
                          <a:solidFill>
                            <a:srgbClr val="000000"/>
                          </a:solidFill>
                          <a:effectLst/>
                          <a:latin typeface="+mn-lt"/>
                        </a:rPr>
                        <a:t>0%</a:t>
                      </a:r>
                    </a:p>
                  </a:txBody>
                  <a:tcPr marL="9525" marR="9525" marT="9525" marB="0" anchor="ctr">
                    <a:solidFill>
                      <a:srgbClr val="EBF2F3"/>
                    </a:solidFill>
                  </a:tcPr>
                </a:tc>
                <a:tc>
                  <a:txBody>
                    <a:bodyPr/>
                    <a:lstStyle/>
                    <a:p>
                      <a:pPr algn="ctr" fontAlgn="t"/>
                      <a:r>
                        <a:rPr lang="en-ZA" sz="1000" b="0" i="0" u="none" strike="noStrike" dirty="0">
                          <a:solidFill>
                            <a:srgbClr val="000000"/>
                          </a:solidFill>
                          <a:effectLst/>
                          <a:latin typeface="+mn-lt"/>
                        </a:rPr>
                        <a:t>The preliminary outcome report was submitted to the Ministerial Infrastructure Coordinating Committee and approved for submission to Cabinet. Cabinet went into recess from 22 June 2018. The target will be achieved in the 2</a:t>
                      </a:r>
                      <a:r>
                        <a:rPr lang="en-ZA" sz="1000" b="0" i="0" u="none" strike="noStrike" baseline="30000" dirty="0">
                          <a:solidFill>
                            <a:srgbClr val="000000"/>
                          </a:solidFill>
                          <a:effectLst/>
                          <a:latin typeface="+mn-lt"/>
                        </a:rPr>
                        <a:t>nd</a:t>
                      </a:r>
                      <a:r>
                        <a:rPr lang="en-ZA" sz="1000" b="0" i="0" u="none" strike="noStrike" dirty="0">
                          <a:solidFill>
                            <a:srgbClr val="000000"/>
                          </a:solidFill>
                          <a:effectLst/>
                          <a:latin typeface="+mn-lt"/>
                        </a:rPr>
                        <a:t> quarter. Items served before Cabinet on 18 June 2018,</a:t>
                      </a:r>
                    </a:p>
                  </a:txBody>
                  <a:tcPr marL="9525" marR="9525" marT="9525" marB="0" anchor="ctr">
                    <a:solidFill>
                      <a:srgbClr val="EBF2F3"/>
                    </a:solidFill>
                  </a:tcPr>
                </a:tc>
                <a:tc>
                  <a:txBody>
                    <a:bodyPr/>
                    <a:lstStyle/>
                    <a:p>
                      <a:pPr algn="ctr" fontAlgn="t"/>
                      <a:r>
                        <a:rPr lang="en-ZA" sz="1000" b="0" i="0" u="none" strike="noStrike" dirty="0">
                          <a:solidFill>
                            <a:schemeClr val="tx1"/>
                          </a:solidFill>
                          <a:effectLst/>
                          <a:latin typeface="+mn-lt"/>
                        </a:rPr>
                        <a:t>0</a:t>
                      </a:r>
                    </a:p>
                  </a:txBody>
                  <a:tcPr marL="9525" marR="9525" marT="9525" marB="0" anchor="ctr">
                    <a:solidFill>
                      <a:srgbClr val="EBF2F3"/>
                    </a:solidFill>
                  </a:tcPr>
                </a:tc>
                <a:tc vMerge="1">
                  <a:txBody>
                    <a:bodyPr/>
                    <a:lstStyle/>
                    <a:p>
                      <a:pPr algn="ctr" fontAlgn="t"/>
                      <a:endParaRPr lang="en-ZA" sz="1000" b="0" i="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2094544993"/>
                  </a:ext>
                </a:extLst>
              </a:tr>
              <a:tr h="504056">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10.5</a:t>
                      </a:r>
                    </a:p>
                  </a:txBody>
                  <a:tcPr marL="6919" marR="6919" marT="6919"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effectLst/>
                          <a:latin typeface="+mn-lt"/>
                          <a:ea typeface="+mn-ea"/>
                          <a:cs typeface="+mn-cs"/>
                        </a:rPr>
                        <a:t>Number of developed and tested infrastructure delivery management system(s) in selected municipalities</a:t>
                      </a:r>
                      <a:endParaRPr lang="en-ZA" sz="1000" b="0" i="0" u="none" strike="noStrike" kern="1200" dirty="0">
                        <a:solidFill>
                          <a:srgbClr val="000000"/>
                        </a:solidFill>
                        <a:effectLst/>
                        <a:latin typeface="+mn-lt"/>
                        <a:ea typeface="+mn-ea"/>
                        <a:cs typeface="+mn-cs"/>
                      </a:endParaRPr>
                    </a:p>
                  </a:txBody>
                  <a:tcPr marL="171450"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solidFill>
                      <a:srgbClr val="EBF2F3"/>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1F497D"/>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1000" b="0" i="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160033478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3604646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26</a:t>
            </a:fld>
            <a:endParaRPr lang="en-ZA" dirty="0"/>
          </a:p>
        </p:txBody>
      </p:sp>
      <p:sp>
        <p:nvSpPr>
          <p:cNvPr id="6" name="AutoShape 36"/>
          <p:cNvSpPr>
            <a:spLocks noChangeArrowheads="1"/>
          </p:cNvSpPr>
          <p:nvPr>
            <p:custDataLst>
              <p:tags r:id="rId1"/>
            </p:custDataLst>
          </p:nvPr>
        </p:nvSpPr>
        <p:spPr bwMode="auto">
          <a:xfrm>
            <a:off x="251520" y="260648"/>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756999560"/>
              </p:ext>
            </p:extLst>
          </p:nvPr>
        </p:nvGraphicFramePr>
        <p:xfrm>
          <a:off x="179513" y="1340768"/>
          <a:ext cx="8892479" cy="3168352"/>
        </p:xfrm>
        <a:graphic>
          <a:graphicData uri="http://schemas.openxmlformats.org/drawingml/2006/table">
            <a:tbl>
              <a:tblPr>
                <a:tableStyleId>{5C22544A-7EE6-4342-B048-85BDC9FD1C3A}</a:tableStyleId>
              </a:tblPr>
              <a:tblGrid>
                <a:gridCol w="72008">
                  <a:extLst>
                    <a:ext uri="{9D8B030D-6E8A-4147-A177-3AD203B41FA5}">
                      <a16:colId xmlns:a16="http://schemas.microsoft.com/office/drawing/2014/main" xmlns="" val="20000"/>
                    </a:ext>
                  </a:extLst>
                </a:gridCol>
                <a:gridCol w="310849">
                  <a:extLst>
                    <a:ext uri="{9D8B030D-6E8A-4147-A177-3AD203B41FA5}">
                      <a16:colId xmlns:a16="http://schemas.microsoft.com/office/drawing/2014/main" xmlns="" val="20001"/>
                    </a:ext>
                  </a:extLst>
                </a:gridCol>
                <a:gridCol w="1983980">
                  <a:extLst>
                    <a:ext uri="{9D8B030D-6E8A-4147-A177-3AD203B41FA5}">
                      <a16:colId xmlns:a16="http://schemas.microsoft.com/office/drawing/2014/main" xmlns="" val="20002"/>
                    </a:ext>
                  </a:extLst>
                </a:gridCol>
                <a:gridCol w="815705">
                  <a:extLst>
                    <a:ext uri="{9D8B030D-6E8A-4147-A177-3AD203B41FA5}">
                      <a16:colId xmlns:a16="http://schemas.microsoft.com/office/drawing/2014/main" xmlns="" val="20003"/>
                    </a:ext>
                  </a:extLst>
                </a:gridCol>
                <a:gridCol w="705890">
                  <a:extLst>
                    <a:ext uri="{9D8B030D-6E8A-4147-A177-3AD203B41FA5}">
                      <a16:colId xmlns:a16="http://schemas.microsoft.com/office/drawing/2014/main" xmlns="" val="20004"/>
                    </a:ext>
                  </a:extLst>
                </a:gridCol>
                <a:gridCol w="653619">
                  <a:extLst>
                    <a:ext uri="{9D8B030D-6E8A-4147-A177-3AD203B41FA5}">
                      <a16:colId xmlns:a16="http://schemas.microsoft.com/office/drawing/2014/main" xmlns="" val="20005"/>
                    </a:ext>
                  </a:extLst>
                </a:gridCol>
                <a:gridCol w="815705">
                  <a:extLst>
                    <a:ext uri="{9D8B030D-6E8A-4147-A177-3AD203B41FA5}">
                      <a16:colId xmlns:a16="http://schemas.microsoft.com/office/drawing/2014/main" xmlns="" val="20006"/>
                    </a:ext>
                  </a:extLst>
                </a:gridCol>
                <a:gridCol w="883681">
                  <a:extLst>
                    <a:ext uri="{9D8B030D-6E8A-4147-A177-3AD203B41FA5}">
                      <a16:colId xmlns:a16="http://schemas.microsoft.com/office/drawing/2014/main" xmlns="" val="20007"/>
                    </a:ext>
                  </a:extLst>
                </a:gridCol>
                <a:gridCol w="961864">
                  <a:extLst>
                    <a:ext uri="{9D8B030D-6E8A-4147-A177-3AD203B41FA5}">
                      <a16:colId xmlns:a16="http://schemas.microsoft.com/office/drawing/2014/main" xmlns="" val="20008"/>
                    </a:ext>
                  </a:extLst>
                </a:gridCol>
                <a:gridCol w="891106">
                  <a:extLst>
                    <a:ext uri="{9D8B030D-6E8A-4147-A177-3AD203B41FA5}">
                      <a16:colId xmlns:a16="http://schemas.microsoft.com/office/drawing/2014/main" xmlns="" val="20009"/>
                    </a:ext>
                  </a:extLst>
                </a:gridCol>
                <a:gridCol w="798072">
                  <a:extLst>
                    <a:ext uri="{9D8B030D-6E8A-4147-A177-3AD203B41FA5}">
                      <a16:colId xmlns:a16="http://schemas.microsoft.com/office/drawing/2014/main" xmlns="" val="20010"/>
                    </a:ext>
                  </a:extLst>
                </a:gridCol>
              </a:tblGrid>
              <a:tr h="1224136">
                <a:tc gridSpan="3">
                  <a:txBody>
                    <a:bodyPr/>
                    <a:lstStyle/>
                    <a:p>
                      <a:pPr algn="ctr" fontAlgn="t"/>
                      <a:r>
                        <a:rPr lang="en-ZA" sz="950" b="1" i="0" u="none" strike="noStrike" kern="1200" dirty="0">
                          <a:solidFill>
                            <a:schemeClr val="tx2"/>
                          </a:solidFill>
                          <a:effectLst/>
                          <a:latin typeface="+mn-lt"/>
                          <a:ea typeface="+mn-ea"/>
                          <a:cs typeface="+mn-cs"/>
                        </a:rPr>
                        <a:t>Programme / </a:t>
                      </a:r>
                      <a:r>
                        <a:rPr lang="en-ZA" sz="950" b="1" i="0" u="none" strike="noStrike" kern="1200" dirty="0" err="1">
                          <a:solidFill>
                            <a:schemeClr val="tx2"/>
                          </a:solidFill>
                          <a:effectLst/>
                          <a:latin typeface="+mn-lt"/>
                          <a:ea typeface="+mn-ea"/>
                          <a:cs typeface="+mn-cs"/>
                        </a:rPr>
                        <a:t>Subprogramme</a:t>
                      </a:r>
                      <a:r>
                        <a:rPr lang="en-ZA" sz="950" b="1" i="0" u="none" strike="noStrike" kern="1200" dirty="0">
                          <a:solidFill>
                            <a:schemeClr val="tx2"/>
                          </a:solidFill>
                          <a:effectLst/>
                          <a:latin typeface="+mn-lt"/>
                          <a:ea typeface="+mn-ea"/>
                          <a:cs typeface="+mn-cs"/>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p>
                      <a:pPr algn="ctr" fontAlgn="t"/>
                      <a:r>
                        <a:rPr lang="en-ZA" sz="950" b="1" u="none" strike="noStrike" dirty="0">
                          <a:solidFill>
                            <a:schemeClr val="tx2"/>
                          </a:solidFill>
                          <a:effectLst/>
                          <a:latin typeface="+mn-lt"/>
                        </a:rPr>
                        <a:t> </a:t>
                      </a:r>
                      <a:endParaRPr lang="en-ZA" sz="950" b="1" i="0" u="none" strike="noStrike" dirty="0">
                        <a:solidFill>
                          <a:schemeClr val="tx2"/>
                        </a:solidFill>
                        <a:effectLst/>
                        <a:latin typeface="+mn-lt"/>
                      </a:endParaRPr>
                    </a:p>
                  </a:txBody>
                  <a:tcPr marL="6919" marR="6919" marT="6919"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r>
                        <a:rPr lang="en-ZA" sz="950" b="1" u="none" strike="noStrike" dirty="0">
                          <a:solidFill>
                            <a:schemeClr val="tx2"/>
                          </a:solidFill>
                          <a:effectLst/>
                          <a:latin typeface="+mn-lt"/>
                        </a:rPr>
                        <a:t> </a:t>
                      </a:r>
                    </a:p>
                  </a:txBody>
                  <a:tcPr marL="6919" marR="6919" marT="6919" marB="0"/>
                </a:tc>
                <a:tc>
                  <a:txBody>
                    <a:bodyPr/>
                    <a:lstStyle/>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9525" marR="9525" marT="9525" marB="0"/>
                </a:tc>
                <a:extLst>
                  <a:ext uri="{0D108BD9-81ED-4DB2-BD59-A6C34878D82A}">
                    <a16:rowId xmlns:a16="http://schemas.microsoft.com/office/drawing/2014/main" xmlns="" val="10000"/>
                  </a:ext>
                </a:extLst>
              </a:tr>
              <a:tr h="357584">
                <a:tc>
                  <a:txBody>
                    <a:bodyPr/>
                    <a:lstStyle/>
                    <a:p>
                      <a:pPr algn="l" fontAlgn="t"/>
                      <a:r>
                        <a:rPr lang="en-ZA" sz="1000" u="none" strike="noStrike" dirty="0">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rPr>
                        <a:t>2.4</a:t>
                      </a:r>
                      <a:endParaRPr lang="en-ZA" sz="1200" b="1" i="0" u="none" strike="noStrike" dirty="0">
                        <a:solidFill>
                          <a:schemeClr val="bg2"/>
                        </a:solidFill>
                        <a:effectLst/>
                        <a:latin typeface="+mn-lt"/>
                      </a:endParaRPr>
                    </a:p>
                  </a:txBody>
                  <a:tcPr marL="6919" marR="6919" marT="6919" marB="0"/>
                </a:tc>
                <a:tc gridSpan="7">
                  <a:txBody>
                    <a:bodyPr/>
                    <a:lstStyle/>
                    <a:p>
                      <a:pPr algn="l" fontAlgn="t"/>
                      <a:r>
                        <a:rPr lang="en-ZA" sz="1200" b="1" u="none" strike="noStrike" dirty="0">
                          <a:solidFill>
                            <a:schemeClr val="bg2"/>
                          </a:solidFill>
                          <a:effectLst/>
                        </a:rPr>
                        <a:t>Business</a:t>
                      </a:r>
                      <a:r>
                        <a:rPr lang="en-ZA" sz="1200" b="1" u="none" strike="noStrike" baseline="0" dirty="0">
                          <a:solidFill>
                            <a:schemeClr val="bg2"/>
                          </a:solidFill>
                          <a:effectLst/>
                        </a:rPr>
                        <a:t> Information and Data Management</a:t>
                      </a:r>
                      <a:endParaRPr lang="en-ZA" sz="900" b="1" u="none" strike="noStrike" dirty="0">
                        <a:solidFill>
                          <a:schemeClr val="bg2"/>
                        </a:solidFill>
                        <a:effectLst/>
                      </a:endParaRPr>
                    </a:p>
                    <a:p>
                      <a:pPr algn="ctr" fontAlgn="t"/>
                      <a:r>
                        <a:rPr lang="en-ZA" sz="900" b="1" u="none" strike="noStrike" dirty="0">
                          <a:solidFill>
                            <a:schemeClr val="bg2"/>
                          </a:solidFill>
                          <a:effectLst/>
                        </a:rPr>
                        <a:t> </a:t>
                      </a:r>
                    </a:p>
                    <a:p>
                      <a:pPr algn="ctr" fontAlgn="t"/>
                      <a:r>
                        <a:rPr lang="en-ZA" sz="900" b="1" u="none" strike="noStrike" dirty="0">
                          <a:solidFill>
                            <a:schemeClr val="bg2"/>
                          </a:solidFill>
                          <a:effectLst/>
                        </a:rPr>
                        <a:t> </a:t>
                      </a:r>
                      <a:endParaRPr lang="en-ZA" sz="900" b="1" i="0" u="none" strike="noStrike" dirty="0">
                        <a:solidFill>
                          <a:schemeClr val="bg2"/>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fontAlgn="t"/>
                      <a:endParaRPr lang="en-ZA" sz="900" b="1" i="0" u="none" strike="noStrike" dirty="0">
                        <a:solidFill>
                          <a:schemeClr val="tx2"/>
                        </a:solidFill>
                        <a:effectLst/>
                        <a:latin typeface="+mn-lt"/>
                      </a:endParaRPr>
                    </a:p>
                  </a:txBody>
                  <a:tcPr marL="6919" marR="6919" marT="6919" marB="0"/>
                </a:tc>
                <a:tc rowSpan="3">
                  <a:txBody>
                    <a:bodyPr/>
                    <a:lstStyle/>
                    <a:p>
                      <a:pPr algn="ctr" fontAlgn="t"/>
                      <a:r>
                        <a:rPr lang="en-ZA" sz="1000" b="0" u="none" strike="noStrike" dirty="0">
                          <a:solidFill>
                            <a:schemeClr val="tx1"/>
                          </a:solidFill>
                          <a:effectLst/>
                          <a:latin typeface="+mn-lt"/>
                        </a:rPr>
                        <a:t>R</a:t>
                      </a:r>
                      <a:r>
                        <a:rPr lang="en-ZA" sz="1000" b="0" u="none" strike="noStrike" baseline="0" dirty="0">
                          <a:solidFill>
                            <a:schemeClr val="tx1"/>
                          </a:solidFill>
                          <a:effectLst/>
                          <a:latin typeface="+mn-lt"/>
                        </a:rPr>
                        <a:t>11 820</a:t>
                      </a:r>
                      <a:endParaRPr lang="en-ZA" sz="1000" b="0" u="none" strike="noStrike" dirty="0">
                        <a:solidFill>
                          <a:schemeClr val="tx1"/>
                        </a:solidFill>
                        <a:effectLst/>
                        <a:latin typeface="+mn-lt"/>
                      </a:endParaRPr>
                    </a:p>
                    <a:p>
                      <a:pPr algn="ctr" fontAlgn="t"/>
                      <a:r>
                        <a:rPr lang="en-ZA" sz="1000" b="0" u="none" strike="noStrike" dirty="0">
                          <a:solidFill>
                            <a:schemeClr val="tx1"/>
                          </a:solidFill>
                          <a:effectLst/>
                          <a:latin typeface="+mn-lt"/>
                        </a:rPr>
                        <a:t>R2 449</a:t>
                      </a:r>
                      <a:endParaRPr lang="en-ZA" sz="1000" b="0" u="none" strike="noStrike" baseline="0" dirty="0">
                        <a:solidFill>
                          <a:schemeClr val="tx1"/>
                        </a:solidFill>
                        <a:effectLst/>
                        <a:latin typeface="+mn-lt"/>
                      </a:endParaRPr>
                    </a:p>
                    <a:p>
                      <a:pPr algn="ctr" fontAlgn="t"/>
                      <a:r>
                        <a:rPr lang="en-ZA" sz="1000" b="0" u="none" strike="noStrike" dirty="0">
                          <a:solidFill>
                            <a:schemeClr val="tx1"/>
                          </a:solidFill>
                          <a:effectLst/>
                          <a:latin typeface="+mn-lt"/>
                        </a:rPr>
                        <a:t>21%</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752529">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11.1</a:t>
                      </a:r>
                      <a:endParaRPr lang="en-ZA" sz="1000" b="0" i="0" u="none" strike="noStrike" dirty="0">
                        <a:solidFill>
                          <a:srgbClr val="000000"/>
                        </a:solidFill>
                        <a:effectLst/>
                        <a:latin typeface="+mn-lt"/>
                      </a:endParaRPr>
                    </a:p>
                  </a:txBody>
                  <a:tcPr marL="6919" marR="6919" marT="6919" marB="0" anchor="ctr"/>
                </a:tc>
                <a:tc>
                  <a:txBody>
                    <a:bodyPr/>
                    <a:lstStyle/>
                    <a:p>
                      <a:pPr algn="l" fontAlgn="t"/>
                      <a:r>
                        <a:rPr lang="en-ZA" sz="1000" b="0" u="none" strike="noStrike" dirty="0">
                          <a:effectLst/>
                        </a:rPr>
                        <a:t>Number of datasets managed</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u="none" strike="noStrike" dirty="0">
                          <a:effectLst/>
                        </a:rPr>
                        <a:t>4</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 4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      4 </a:t>
                      </a:r>
                      <a:endParaRPr lang="en-ZA" sz="1000" b="0" i="0" u="none" strike="noStrike" dirty="0">
                        <a:solidFill>
                          <a:schemeClr val="tx1"/>
                        </a:solidFill>
                        <a:effectLst/>
                        <a:latin typeface="+mn-lt"/>
                      </a:endParaRPr>
                    </a:p>
                  </a:txBody>
                  <a:tcPr marL="9525" marR="9525" marT="9525" marB="0" anchor="ctr"/>
                </a:tc>
                <a:tc>
                  <a:txBody>
                    <a:bodyPr/>
                    <a:lstStyle/>
                    <a:p>
                      <a:pPr algn="ctr" fontAlgn="t"/>
                      <a:r>
                        <a:rPr lang="en-ZA" sz="1000" b="0" u="none" strike="noStrike" dirty="0">
                          <a:effectLst/>
                        </a:rPr>
                        <a:t> Achieved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100%</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 None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tx1"/>
                          </a:solidFill>
                          <a:effectLst/>
                          <a:latin typeface="+mn-lt"/>
                        </a:rPr>
                        <a:t>4 (non-cumulative)</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727568">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11.2</a:t>
                      </a:r>
                      <a:endParaRPr lang="en-ZA" sz="1000" b="0" i="0" u="none" strike="noStrike" dirty="0">
                        <a:solidFill>
                          <a:srgbClr val="000000"/>
                        </a:solidFill>
                        <a:effectLst/>
                        <a:latin typeface="+mn-lt"/>
                      </a:endParaRPr>
                    </a:p>
                  </a:txBody>
                  <a:tcPr marL="6919" marR="6919" marT="6919" marB="0" anchor="ctr"/>
                </a:tc>
                <a:tc>
                  <a:txBody>
                    <a:bodyPr/>
                    <a:lstStyle/>
                    <a:p>
                      <a:pPr algn="l" fontAlgn="t"/>
                      <a:r>
                        <a:rPr lang="en-ZA" sz="1000" b="0" u="none" strike="noStrike" dirty="0">
                          <a:effectLst/>
                        </a:rPr>
                        <a:t>Number of budget process plans managed</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u="none" strike="noStrike" dirty="0">
                          <a:effectLst/>
                        </a:rPr>
                        <a:t>3</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dk1"/>
                          </a:solidFill>
                          <a:effectLst/>
                          <a:latin typeface="+mn-lt"/>
                        </a:rPr>
                        <a:t>1</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dk1"/>
                          </a:solidFill>
                          <a:effectLst/>
                          <a:latin typeface="+mn-lt"/>
                        </a:rPr>
                        <a:t>1</a:t>
                      </a:r>
                      <a:endParaRPr lang="en-ZA" sz="1000" b="0" i="0" u="none" strike="noStrike" dirty="0">
                        <a:solidFill>
                          <a:schemeClr val="tx1"/>
                        </a:solidFill>
                        <a:effectLst/>
                        <a:latin typeface="+mn-lt"/>
                      </a:endParaRPr>
                    </a:p>
                  </a:txBody>
                  <a:tcPr marL="9525" marR="9525" marT="9525" marB="0" anchor="ctr"/>
                </a:tc>
                <a:tc>
                  <a:txBody>
                    <a:bodyPr/>
                    <a:lstStyle/>
                    <a:p>
                      <a:pPr algn="ctr" fontAlgn="t"/>
                      <a:r>
                        <a:rPr lang="en-ZA" sz="1000" b="0" u="none" strike="noStrike" dirty="0">
                          <a:effectLst/>
                        </a:rPr>
                        <a:t> Achieved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100%</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 None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3464920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27</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455561127"/>
              </p:ext>
            </p:extLst>
          </p:nvPr>
        </p:nvGraphicFramePr>
        <p:xfrm>
          <a:off x="341224" y="1340768"/>
          <a:ext cx="8551256" cy="3224652"/>
        </p:xfrm>
        <a:graphic>
          <a:graphicData uri="http://schemas.openxmlformats.org/drawingml/2006/table">
            <a:tbl>
              <a:tblPr>
                <a:tableStyleId>{5C22544A-7EE6-4342-B048-85BDC9FD1C3A}</a:tableStyleId>
              </a:tblPr>
              <a:tblGrid>
                <a:gridCol w="40532">
                  <a:extLst>
                    <a:ext uri="{9D8B030D-6E8A-4147-A177-3AD203B41FA5}">
                      <a16:colId xmlns:a16="http://schemas.microsoft.com/office/drawing/2014/main" xmlns="" val="20000"/>
                    </a:ext>
                  </a:extLst>
                </a:gridCol>
                <a:gridCol w="373820">
                  <a:extLst>
                    <a:ext uri="{9D8B030D-6E8A-4147-A177-3AD203B41FA5}">
                      <a16:colId xmlns:a16="http://schemas.microsoft.com/office/drawing/2014/main" xmlns="" val="20001"/>
                    </a:ext>
                  </a:extLst>
                </a:gridCol>
                <a:gridCol w="1687523">
                  <a:extLst>
                    <a:ext uri="{9D8B030D-6E8A-4147-A177-3AD203B41FA5}">
                      <a16:colId xmlns:a16="http://schemas.microsoft.com/office/drawing/2014/main" xmlns="" val="20002"/>
                    </a:ext>
                  </a:extLst>
                </a:gridCol>
                <a:gridCol w="679990">
                  <a:extLst>
                    <a:ext uri="{9D8B030D-6E8A-4147-A177-3AD203B41FA5}">
                      <a16:colId xmlns:a16="http://schemas.microsoft.com/office/drawing/2014/main" xmlns="" val="20003"/>
                    </a:ext>
                  </a:extLst>
                </a:gridCol>
                <a:gridCol w="584815">
                  <a:extLst>
                    <a:ext uri="{9D8B030D-6E8A-4147-A177-3AD203B41FA5}">
                      <a16:colId xmlns:a16="http://schemas.microsoft.com/office/drawing/2014/main" xmlns="" val="20004"/>
                    </a:ext>
                  </a:extLst>
                </a:gridCol>
                <a:gridCol w="527896">
                  <a:extLst>
                    <a:ext uri="{9D8B030D-6E8A-4147-A177-3AD203B41FA5}">
                      <a16:colId xmlns:a16="http://schemas.microsoft.com/office/drawing/2014/main" xmlns="" val="20005"/>
                    </a:ext>
                  </a:extLst>
                </a:gridCol>
                <a:gridCol w="741807">
                  <a:extLst>
                    <a:ext uri="{9D8B030D-6E8A-4147-A177-3AD203B41FA5}">
                      <a16:colId xmlns:a16="http://schemas.microsoft.com/office/drawing/2014/main" xmlns="" val="20006"/>
                    </a:ext>
                  </a:extLst>
                </a:gridCol>
                <a:gridCol w="803625">
                  <a:extLst>
                    <a:ext uri="{9D8B030D-6E8A-4147-A177-3AD203B41FA5}">
                      <a16:colId xmlns:a16="http://schemas.microsoft.com/office/drawing/2014/main" xmlns="" val="20007"/>
                    </a:ext>
                  </a:extLst>
                </a:gridCol>
                <a:gridCol w="989077">
                  <a:extLst>
                    <a:ext uri="{9D8B030D-6E8A-4147-A177-3AD203B41FA5}">
                      <a16:colId xmlns:a16="http://schemas.microsoft.com/office/drawing/2014/main" xmlns="" val="20008"/>
                    </a:ext>
                  </a:extLst>
                </a:gridCol>
                <a:gridCol w="989077">
                  <a:extLst>
                    <a:ext uri="{9D8B030D-6E8A-4147-A177-3AD203B41FA5}">
                      <a16:colId xmlns:a16="http://schemas.microsoft.com/office/drawing/2014/main" xmlns="" val="20009"/>
                    </a:ext>
                  </a:extLst>
                </a:gridCol>
                <a:gridCol w="1133094">
                  <a:extLst>
                    <a:ext uri="{9D8B030D-6E8A-4147-A177-3AD203B41FA5}">
                      <a16:colId xmlns:a16="http://schemas.microsoft.com/office/drawing/2014/main" xmlns="" val="20010"/>
                    </a:ext>
                  </a:extLst>
                </a:gridCol>
              </a:tblGrid>
              <a:tr h="1296144">
                <a:tc gridSpan="3">
                  <a:txBody>
                    <a:bodyPr/>
                    <a:lstStyle/>
                    <a:p>
                      <a:pPr algn="ctr" fontAlgn="t"/>
                      <a:r>
                        <a:rPr lang="en-ZA" sz="950" b="1" i="0" u="none" strike="noStrike" kern="1200" dirty="0">
                          <a:solidFill>
                            <a:schemeClr val="tx2"/>
                          </a:solidFill>
                          <a:effectLst/>
                          <a:latin typeface="+mn-lt"/>
                          <a:ea typeface="+mn-ea"/>
                          <a:cs typeface="+mn-cs"/>
                        </a:rPr>
                        <a:t>Programme / </a:t>
                      </a:r>
                      <a:r>
                        <a:rPr lang="en-ZA" sz="950" b="1" i="0" u="none" strike="noStrike" kern="1200" dirty="0" err="1">
                          <a:solidFill>
                            <a:schemeClr val="tx2"/>
                          </a:solidFill>
                          <a:effectLst/>
                          <a:latin typeface="+mn-lt"/>
                          <a:ea typeface="+mn-ea"/>
                          <a:cs typeface="+mn-cs"/>
                        </a:rPr>
                        <a:t>Subprogramme</a:t>
                      </a:r>
                      <a:r>
                        <a:rPr lang="en-ZA" sz="950" b="1" i="0" u="none" strike="noStrike" kern="1200" dirty="0">
                          <a:solidFill>
                            <a:schemeClr val="tx2"/>
                          </a:solidFill>
                          <a:effectLst/>
                          <a:latin typeface="+mn-lt"/>
                          <a:ea typeface="+mn-ea"/>
                          <a:cs typeface="+mn-cs"/>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p>
                      <a:pPr algn="ctr" fontAlgn="t"/>
                      <a:r>
                        <a:rPr lang="en-ZA" sz="950" b="1" u="none" strike="noStrike" dirty="0">
                          <a:solidFill>
                            <a:schemeClr val="tx2"/>
                          </a:solidFill>
                          <a:effectLst/>
                          <a:latin typeface="+mn-lt"/>
                        </a:rPr>
                        <a:t> </a:t>
                      </a:r>
                      <a:endParaRPr lang="en-ZA" sz="950" b="1" i="0" u="none" strike="noStrike" dirty="0">
                        <a:solidFill>
                          <a:schemeClr val="tx2"/>
                        </a:solidFill>
                        <a:effectLst/>
                        <a:latin typeface="+mn-lt"/>
                      </a:endParaRPr>
                    </a:p>
                  </a:txBody>
                  <a:tcPr marL="6919" marR="6919" marT="6919"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r>
                        <a:rPr lang="en-ZA" sz="950" b="1" u="none" strike="noStrike" dirty="0">
                          <a:solidFill>
                            <a:schemeClr val="tx2"/>
                          </a:solidFill>
                          <a:effectLst/>
                          <a:latin typeface="+mn-lt"/>
                        </a:rPr>
                        <a:t> </a:t>
                      </a:r>
                    </a:p>
                  </a:txBody>
                  <a:tcPr marL="6919" marR="6919" marT="6919" marB="0"/>
                </a:tc>
                <a:tc>
                  <a:txBody>
                    <a:bodyPr/>
                    <a:lstStyle/>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9525" marR="9525" marT="9525" marB="0"/>
                </a:tc>
                <a:extLst>
                  <a:ext uri="{0D108BD9-81ED-4DB2-BD59-A6C34878D82A}">
                    <a16:rowId xmlns:a16="http://schemas.microsoft.com/office/drawing/2014/main" xmlns="" val="10000"/>
                  </a:ext>
                </a:extLst>
              </a:tr>
              <a:tr h="357584">
                <a:tc gridSpan="9">
                  <a:txBody>
                    <a:bodyPr/>
                    <a:lstStyle/>
                    <a:p>
                      <a:pPr algn="l" fontAlgn="t"/>
                      <a:r>
                        <a:rPr lang="en-ZA" sz="900" u="none" strike="noStrike" dirty="0">
                          <a:effectLst/>
                          <a:latin typeface="+mn-lt"/>
                        </a:rPr>
                        <a:t> </a:t>
                      </a:r>
                      <a:r>
                        <a:rPr lang="en-ZA" sz="1200" b="1" u="none" strike="noStrike" dirty="0">
                          <a:effectLst/>
                          <a:latin typeface="+mn-lt"/>
                        </a:rPr>
                        <a:t>PROGRAMME 3: ASSET</a:t>
                      </a:r>
                      <a:r>
                        <a:rPr lang="en-ZA" sz="1200" b="1" u="none" strike="noStrike" baseline="0" dirty="0">
                          <a:effectLst/>
                          <a:latin typeface="+mn-lt"/>
                        </a:rPr>
                        <a:t> MANAGEMENT</a:t>
                      </a:r>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pPr algn="l" fontAlgn="t"/>
                      <a:endParaRPr lang="en-ZA" sz="900" b="0" i="0" u="none" strike="noStrike" dirty="0">
                        <a:solidFill>
                          <a:srgbClr val="000000"/>
                        </a:solidFill>
                        <a:effectLst/>
                        <a:latin typeface="Arial Narrow" panose="020B0606020202030204" pitchFamily="34" charset="0"/>
                      </a:endParaRPr>
                    </a:p>
                  </a:txBody>
                  <a:tcPr marL="6919" marR="6919" marT="6919" marB="0"/>
                </a:tc>
                <a:tc hMerge="1">
                  <a:txBody>
                    <a:bodyPr/>
                    <a:lstStyle/>
                    <a:p>
                      <a:endParaRPr lang="en-ZA"/>
                    </a:p>
                  </a:txBody>
                  <a:tcPr/>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a:txBody>
                    <a:bodyPr/>
                    <a:lstStyle/>
                    <a:p>
                      <a:pPr algn="l" fontAlgn="t"/>
                      <a:endParaRPr lang="en-ZA" sz="900" b="0" i="0" u="none" strike="noStrike" dirty="0">
                        <a:solidFill>
                          <a:srgbClr val="000000"/>
                        </a:solidFill>
                        <a:effectLst/>
                        <a:latin typeface="+mn-lt"/>
                      </a:endParaRPr>
                    </a:p>
                  </a:txBody>
                  <a:tcPr marL="6919" marR="6919" marT="6919" marB="0"/>
                </a:tc>
                <a:tc>
                  <a:txBody>
                    <a:bodyPr/>
                    <a:lstStyle/>
                    <a:p>
                      <a:pPr algn="ctr" fontAlgn="t"/>
                      <a:r>
                        <a:rPr lang="en-ZA" sz="1100" b="1" u="none" strike="noStrike" dirty="0">
                          <a:solidFill>
                            <a:schemeClr val="tx1"/>
                          </a:solidFill>
                          <a:effectLst/>
                          <a:latin typeface="+mn-lt"/>
                        </a:rPr>
                        <a:t>R62 524</a:t>
                      </a:r>
                    </a:p>
                    <a:p>
                      <a:pPr algn="ctr" fontAlgn="t"/>
                      <a:r>
                        <a:rPr lang="en-ZA" sz="1100" b="1" u="none" strike="noStrike" dirty="0">
                          <a:solidFill>
                            <a:schemeClr val="tx1"/>
                          </a:solidFill>
                          <a:effectLst/>
                          <a:latin typeface="+mn-lt"/>
                        </a:rPr>
                        <a:t>R10 780</a:t>
                      </a:r>
                    </a:p>
                    <a:p>
                      <a:pPr algn="ctr" fontAlgn="t"/>
                      <a:r>
                        <a:rPr lang="en-ZA" sz="1100" b="1" i="0" u="none" strike="noStrike" dirty="0">
                          <a:solidFill>
                            <a:schemeClr val="tx1"/>
                          </a:solidFill>
                          <a:effectLst/>
                          <a:latin typeface="+mn-lt"/>
                        </a:rPr>
                        <a:t>17%</a:t>
                      </a:r>
                    </a:p>
                    <a:p>
                      <a:pPr algn="ctr" fontAlgn="t"/>
                      <a:r>
                        <a:rPr lang="en-ZA" sz="900" u="none" strike="noStrike" dirty="0">
                          <a:solidFill>
                            <a:schemeClr val="tx1"/>
                          </a:solidFill>
                          <a:effectLst/>
                          <a:latin typeface="+mn-lt"/>
                        </a:rPr>
                        <a:t> </a:t>
                      </a:r>
                      <a:endParaRPr lang="en-ZA" sz="900" b="0" i="0" u="none" strike="noStrike" dirty="0">
                        <a:solidFill>
                          <a:schemeClr val="tx1"/>
                        </a:solidFill>
                        <a:effectLst/>
                        <a:latin typeface="+mn-lt"/>
                      </a:endParaRPr>
                    </a:p>
                  </a:txBody>
                  <a:tcPr marL="6919" marR="6919" marT="6919" marB="0"/>
                </a:tc>
                <a:extLst>
                  <a:ext uri="{0D108BD9-81ED-4DB2-BD59-A6C34878D82A}">
                    <a16:rowId xmlns:a16="http://schemas.microsoft.com/office/drawing/2014/main" xmlns="" val="4170013248"/>
                  </a:ext>
                </a:extLst>
              </a:tr>
              <a:tr h="357584">
                <a:tc>
                  <a:txBody>
                    <a:bodyPr/>
                    <a:lstStyle/>
                    <a:p>
                      <a:pPr algn="l" fontAlgn="t"/>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dirty="0">
                          <a:solidFill>
                            <a:schemeClr val="bg2"/>
                          </a:solidFill>
                          <a:effectLst/>
                          <a:latin typeface="+mn-lt"/>
                        </a:rPr>
                        <a:t>3.1</a:t>
                      </a:r>
                    </a:p>
                  </a:txBody>
                  <a:tcPr marL="6919" marR="6919" marT="6919" marB="0"/>
                </a:tc>
                <a:tc>
                  <a:txBody>
                    <a:bodyPr/>
                    <a:lstStyle/>
                    <a:p>
                      <a:pPr algn="l" fontAlgn="t"/>
                      <a:r>
                        <a:rPr lang="en-ZA" sz="1200" b="1" u="none" strike="noStrike" dirty="0">
                          <a:solidFill>
                            <a:schemeClr val="bg2"/>
                          </a:solidFill>
                          <a:effectLst/>
                        </a:rPr>
                        <a:t>Programme</a:t>
                      </a:r>
                      <a:r>
                        <a:rPr lang="en-ZA" sz="1200" b="1" u="none" strike="noStrike" baseline="0" dirty="0">
                          <a:solidFill>
                            <a:schemeClr val="bg2"/>
                          </a:solidFill>
                          <a:effectLst/>
                        </a:rPr>
                        <a:t> Support </a:t>
                      </a:r>
                      <a:endParaRPr lang="en-ZA" sz="1200" b="1" i="0" u="none" strike="noStrike" dirty="0">
                        <a:solidFill>
                          <a:schemeClr val="bg2"/>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l" fontAlgn="t"/>
                      <a:r>
                        <a:rPr lang="en-ZA" sz="900" u="none" strike="noStrike" dirty="0">
                          <a:effectLst/>
                        </a:rPr>
                        <a:t> </a:t>
                      </a:r>
                      <a:endParaRPr lang="en-ZA" sz="900" b="0" i="0" u="none" strike="noStrike" dirty="0">
                        <a:solidFill>
                          <a:srgbClr val="C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r>
                        <a:rPr lang="en-ZA" sz="900" u="none" strike="noStrike" dirty="0">
                          <a:effectLst/>
                        </a:rPr>
                        <a:t> </a:t>
                      </a:r>
                      <a:endParaRPr lang="en-ZA" sz="900" b="0" i="0" u="none" strike="noStrike" dirty="0">
                        <a:solidFill>
                          <a:srgbClr val="000000"/>
                        </a:solidFill>
                        <a:effectLst/>
                        <a:latin typeface="+mn-lt"/>
                      </a:endParaRPr>
                    </a:p>
                  </a:txBody>
                  <a:tcPr marL="6919" marR="6919" marT="6919" marB="0"/>
                </a:tc>
                <a:tc>
                  <a:txBody>
                    <a:bodyPr/>
                    <a:lstStyle/>
                    <a:p>
                      <a:pPr algn="ctr" fontAlgn="t"/>
                      <a:endParaRPr lang="en-ZA" sz="900" b="0" i="0" u="none" strike="noStrike" dirty="0">
                        <a:solidFill>
                          <a:srgbClr val="000000"/>
                        </a:solidFill>
                        <a:effectLst/>
                        <a:latin typeface="+mn-lt"/>
                      </a:endParaRPr>
                    </a:p>
                  </a:txBody>
                  <a:tcPr marL="6919" marR="6919" marT="6919" marB="0"/>
                </a:tc>
                <a:tc rowSpan="2">
                  <a:txBody>
                    <a:bodyPr/>
                    <a:lstStyle/>
                    <a:p>
                      <a:pPr algn="ctr" fontAlgn="t"/>
                      <a:r>
                        <a:rPr lang="en-ZA" sz="1000" b="0" u="none" strike="noStrike" dirty="0">
                          <a:solidFill>
                            <a:schemeClr val="tx1"/>
                          </a:solidFill>
                          <a:effectLst/>
                          <a:latin typeface="+mn-lt"/>
                        </a:rPr>
                        <a:t>R3 493</a:t>
                      </a:r>
                    </a:p>
                    <a:p>
                      <a:pPr algn="ctr" fontAlgn="t"/>
                      <a:r>
                        <a:rPr lang="en-ZA" sz="1000" b="0" u="none" strike="noStrike" dirty="0">
                          <a:solidFill>
                            <a:schemeClr val="tx1"/>
                          </a:solidFill>
                          <a:effectLst/>
                          <a:latin typeface="+mn-lt"/>
                        </a:rPr>
                        <a:t>R585</a:t>
                      </a:r>
                    </a:p>
                    <a:p>
                      <a:pPr algn="ctr" fontAlgn="t"/>
                      <a:r>
                        <a:rPr lang="en-ZA" sz="1000" b="0" u="none" strike="noStrike" dirty="0">
                          <a:solidFill>
                            <a:schemeClr val="tx1"/>
                          </a:solidFill>
                          <a:effectLst/>
                          <a:latin typeface="+mn-lt"/>
                        </a:rPr>
                        <a:t> 17%</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752529">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12.1</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rPr>
                        <a:t>Number of quarterly performance reports for Programme 3 – Asset</a:t>
                      </a:r>
                      <a:r>
                        <a:rPr lang="en-ZA" sz="1000" b="0" u="none" strike="noStrike" baseline="0" dirty="0">
                          <a:effectLst/>
                        </a:rPr>
                        <a:t> Management submitted </a:t>
                      </a:r>
                    </a:p>
                    <a:p>
                      <a:pPr algn="l" fontAlgn="t"/>
                      <a:endParaRPr lang="en-ZA" sz="1000" b="0" i="0" u="none" strike="noStrike" dirty="0">
                        <a:solidFill>
                          <a:srgbClr val="000000"/>
                        </a:solidFill>
                        <a:effectLst/>
                        <a:latin typeface="+mn-lt"/>
                      </a:endParaRPr>
                    </a:p>
                  </a:txBody>
                  <a:tcPr marL="171450" marR="9525" marT="9525" marB="0" anchor="ctr"/>
                </a:tc>
                <a:tc>
                  <a:txBody>
                    <a:bodyPr/>
                    <a:lstStyle/>
                    <a:p>
                      <a:pPr algn="ctr"/>
                      <a:r>
                        <a:rPr lang="en-ZA" sz="1000" b="0" dirty="0"/>
                        <a:t>4</a:t>
                      </a:r>
                      <a:endParaRPr lang="en-ZA" sz="1000" b="0" dirty="0">
                        <a:latin typeface="+mn-lt"/>
                      </a:endParaRP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1</a:t>
                      </a:r>
                    </a:p>
                  </a:txBody>
                  <a:tcPr marL="9525" marR="9525" marT="9525" marB="0" anchor="ctr">
                    <a:solidFill>
                      <a:srgbClr val="E5EDEF"/>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1</a:t>
                      </a:r>
                    </a:p>
                  </a:txBody>
                  <a:tcPr marL="9525" marR="9525" marT="9525" marB="0" anchor="ctr">
                    <a:solidFill>
                      <a:srgbClr val="E5EDEF"/>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Achieved </a:t>
                      </a:r>
                    </a:p>
                  </a:txBody>
                  <a:tcPr marL="9525" marR="9525" marT="9525" marB="0" anchor="ctr">
                    <a:solidFill>
                      <a:srgbClr val="E5EDEF"/>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100%</a:t>
                      </a:r>
                    </a:p>
                  </a:txBody>
                  <a:tcPr marL="9525" marR="9525" marT="9525" marB="0" anchor="ctr">
                    <a:solidFill>
                      <a:srgbClr val="E5EDEF"/>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None </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3838482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28</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820135632"/>
              </p:ext>
            </p:extLst>
          </p:nvPr>
        </p:nvGraphicFramePr>
        <p:xfrm>
          <a:off x="323423" y="980729"/>
          <a:ext cx="8569057" cy="5626669"/>
        </p:xfrm>
        <a:graphic>
          <a:graphicData uri="http://schemas.openxmlformats.org/drawingml/2006/table">
            <a:tbl>
              <a:tblPr>
                <a:tableStyleId>{5C22544A-7EE6-4342-B048-85BDC9FD1C3A}</a:tableStyleId>
              </a:tblPr>
              <a:tblGrid>
                <a:gridCol w="72008">
                  <a:extLst>
                    <a:ext uri="{9D8B030D-6E8A-4147-A177-3AD203B41FA5}">
                      <a16:colId xmlns:a16="http://schemas.microsoft.com/office/drawing/2014/main" xmlns="" val="20000"/>
                    </a:ext>
                  </a:extLst>
                </a:gridCol>
                <a:gridCol w="384036">
                  <a:extLst>
                    <a:ext uri="{9D8B030D-6E8A-4147-A177-3AD203B41FA5}">
                      <a16:colId xmlns:a16="http://schemas.microsoft.com/office/drawing/2014/main" xmlns="" val="20001"/>
                    </a:ext>
                  </a:extLst>
                </a:gridCol>
                <a:gridCol w="1560180">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698575">
                  <a:extLst>
                    <a:ext uri="{9D8B030D-6E8A-4147-A177-3AD203B41FA5}">
                      <a16:colId xmlns:a16="http://schemas.microsoft.com/office/drawing/2014/main" xmlns="" val="20004"/>
                    </a:ext>
                  </a:extLst>
                </a:gridCol>
                <a:gridCol w="712880">
                  <a:extLst>
                    <a:ext uri="{9D8B030D-6E8A-4147-A177-3AD203B41FA5}">
                      <a16:colId xmlns:a16="http://schemas.microsoft.com/office/drawing/2014/main" xmlns="" val="20005"/>
                    </a:ext>
                  </a:extLst>
                </a:gridCol>
                <a:gridCol w="1036916">
                  <a:extLst>
                    <a:ext uri="{9D8B030D-6E8A-4147-A177-3AD203B41FA5}">
                      <a16:colId xmlns:a16="http://schemas.microsoft.com/office/drawing/2014/main" xmlns="" val="20006"/>
                    </a:ext>
                  </a:extLst>
                </a:gridCol>
                <a:gridCol w="712881">
                  <a:extLst>
                    <a:ext uri="{9D8B030D-6E8A-4147-A177-3AD203B41FA5}">
                      <a16:colId xmlns:a16="http://schemas.microsoft.com/office/drawing/2014/main" xmlns="" val="20007"/>
                    </a:ext>
                  </a:extLst>
                </a:gridCol>
                <a:gridCol w="947638">
                  <a:extLst>
                    <a:ext uri="{9D8B030D-6E8A-4147-A177-3AD203B41FA5}">
                      <a16:colId xmlns:a16="http://schemas.microsoft.com/office/drawing/2014/main" xmlns="" val="20008"/>
                    </a:ext>
                  </a:extLst>
                </a:gridCol>
                <a:gridCol w="787654">
                  <a:extLst>
                    <a:ext uri="{9D8B030D-6E8A-4147-A177-3AD203B41FA5}">
                      <a16:colId xmlns:a16="http://schemas.microsoft.com/office/drawing/2014/main" xmlns="" val="20009"/>
                    </a:ext>
                  </a:extLst>
                </a:gridCol>
                <a:gridCol w="792193">
                  <a:extLst>
                    <a:ext uri="{9D8B030D-6E8A-4147-A177-3AD203B41FA5}">
                      <a16:colId xmlns:a16="http://schemas.microsoft.com/office/drawing/2014/main" xmlns="" val="20010"/>
                    </a:ext>
                  </a:extLst>
                </a:gridCol>
              </a:tblGrid>
              <a:tr h="968791">
                <a:tc gridSpan="3">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p>
                      <a:pPr algn="ctr" fontAlgn="t"/>
                      <a:r>
                        <a:rPr lang="en-ZA" sz="950" b="1" u="none" strike="noStrike" dirty="0">
                          <a:solidFill>
                            <a:schemeClr val="tx2"/>
                          </a:solidFill>
                          <a:effectLst/>
                          <a:latin typeface="+mn-lt"/>
                        </a:rPr>
                        <a:t> </a:t>
                      </a:r>
                      <a:endParaRPr lang="en-ZA" sz="950" b="1" i="0" u="none" strike="noStrike" dirty="0">
                        <a:solidFill>
                          <a:schemeClr val="tx2"/>
                        </a:solidFill>
                        <a:effectLst/>
                        <a:latin typeface="+mn-lt"/>
                      </a:endParaRPr>
                    </a:p>
                  </a:txBody>
                  <a:tcPr marL="6919" marR="6919" marT="6919"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r>
                        <a:rPr lang="en-ZA" sz="950" b="1" u="none" strike="noStrike" dirty="0">
                          <a:solidFill>
                            <a:schemeClr val="tx2"/>
                          </a:solidFill>
                          <a:effectLst/>
                          <a:latin typeface="+mn-lt"/>
                        </a:rPr>
                        <a:t> </a:t>
                      </a:r>
                    </a:p>
                  </a:txBody>
                  <a:tcPr marL="6919" marR="6919" marT="6919" marB="0"/>
                </a:tc>
                <a:tc>
                  <a:txBody>
                    <a:bodyPr/>
                    <a:lstStyle/>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9525" marR="9525" marT="9525" marB="0"/>
                </a:tc>
                <a:extLst>
                  <a:ext uri="{0D108BD9-81ED-4DB2-BD59-A6C34878D82A}">
                    <a16:rowId xmlns:a16="http://schemas.microsoft.com/office/drawing/2014/main" xmlns="" val="10000"/>
                  </a:ext>
                </a:extLst>
              </a:tr>
              <a:tr h="309638">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dirty="0">
                          <a:solidFill>
                            <a:schemeClr val="bg2"/>
                          </a:solidFill>
                          <a:effectLst/>
                          <a:latin typeface="+mn-lt"/>
                        </a:rPr>
                        <a:t>3.2</a:t>
                      </a:r>
                    </a:p>
                  </a:txBody>
                  <a:tcPr marL="6919" marR="6919" marT="6919" marB="0"/>
                </a:tc>
                <a:tc gridSpan="7">
                  <a:txBody>
                    <a:bodyPr/>
                    <a:lstStyle/>
                    <a:p>
                      <a:pPr algn="l" fontAlgn="t"/>
                      <a:r>
                        <a:rPr lang="en-ZA" sz="1200" b="1" i="0" u="none" strike="noStrike" dirty="0">
                          <a:solidFill>
                            <a:schemeClr val="bg2"/>
                          </a:solidFill>
                          <a:effectLst/>
                          <a:latin typeface="+mn-lt"/>
                        </a:rPr>
                        <a:t>Supply Chain Management</a:t>
                      </a:r>
                      <a:r>
                        <a:rPr lang="en-ZA" sz="1200" b="1" i="0" u="none" strike="noStrike" baseline="0" dirty="0">
                          <a:solidFill>
                            <a:schemeClr val="bg2"/>
                          </a:solidFill>
                          <a:effectLst/>
                          <a:latin typeface="+mn-lt"/>
                        </a:rPr>
                        <a:t>: Provincial Government </a:t>
                      </a:r>
                      <a:endParaRPr lang="en-ZA" sz="900" b="0" i="0" u="none" strike="noStrike" dirty="0">
                        <a:solidFill>
                          <a:schemeClr val="bg2"/>
                        </a:solidFill>
                        <a:effectLst/>
                        <a:latin typeface="+mn-lt"/>
                      </a:endParaRPr>
                    </a:p>
                    <a:p>
                      <a:pPr algn="ctr" fontAlgn="t"/>
                      <a:r>
                        <a:rPr lang="en-ZA" sz="900" u="none" strike="noStrike" dirty="0">
                          <a:solidFill>
                            <a:schemeClr val="bg2"/>
                          </a:solidFill>
                          <a:effectLst/>
                          <a:latin typeface="+mn-lt"/>
                        </a:rPr>
                        <a:t> </a:t>
                      </a:r>
                      <a:endParaRPr lang="en-ZA" sz="900" b="0" i="0" u="none" strike="noStrike" dirty="0">
                        <a:solidFill>
                          <a:schemeClr val="bg2"/>
                        </a:solidFill>
                        <a:effectLst/>
                        <a:latin typeface="+mn-lt"/>
                      </a:endParaRPr>
                    </a:p>
                  </a:txBody>
                  <a:tcPr marL="6919" marR="6919" marT="6919" marB="0"/>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pPr algn="l" fontAlgn="t"/>
                      <a:endParaRPr lang="en-ZA" sz="900" b="0" i="0" u="none" strike="noStrike" dirty="0">
                        <a:solidFill>
                          <a:srgbClr val="C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a:txBody>
                    <a:bodyPr/>
                    <a:lstStyle/>
                    <a:p>
                      <a:pPr algn="ctr" fontAlgn="t"/>
                      <a:endParaRPr lang="en-ZA" sz="900" b="0" i="0" u="none" strike="noStrike" dirty="0">
                        <a:solidFill>
                          <a:srgbClr val="000000"/>
                        </a:solidFill>
                        <a:effectLst/>
                        <a:latin typeface="+mn-lt"/>
                      </a:endParaRPr>
                    </a:p>
                  </a:txBody>
                  <a:tcPr marL="6919" marR="6919" marT="6919" marB="0"/>
                </a:tc>
                <a:tc rowSpan="2">
                  <a:txBody>
                    <a:bodyPr/>
                    <a:lstStyle/>
                    <a:p>
                      <a:pPr algn="ctr" fontAlgn="t"/>
                      <a:r>
                        <a:rPr lang="en-ZA" sz="1000" b="0" u="none" strike="noStrike" dirty="0">
                          <a:solidFill>
                            <a:schemeClr val="tx1"/>
                          </a:solidFill>
                          <a:effectLst/>
                          <a:latin typeface="+mn-lt"/>
                        </a:rPr>
                        <a:t>R19 921</a:t>
                      </a:r>
                    </a:p>
                    <a:p>
                      <a:pPr algn="ctr" fontAlgn="t"/>
                      <a:r>
                        <a:rPr lang="en-ZA" sz="1000" b="0" i="0" u="none" strike="noStrike" dirty="0">
                          <a:solidFill>
                            <a:schemeClr val="tx1"/>
                          </a:solidFill>
                          <a:effectLst/>
                          <a:latin typeface="+mn-lt"/>
                        </a:rPr>
                        <a:t>R3 354</a:t>
                      </a:r>
                    </a:p>
                    <a:p>
                      <a:pPr algn="ctr" fontAlgn="t"/>
                      <a:r>
                        <a:rPr lang="en-ZA" sz="1000" b="0" i="0" u="none" strike="noStrike" dirty="0">
                          <a:solidFill>
                            <a:schemeClr val="tx1"/>
                          </a:solidFill>
                          <a:effectLst/>
                          <a:latin typeface="+mn-lt"/>
                        </a:rPr>
                        <a:t>17%</a:t>
                      </a:r>
                    </a:p>
                  </a:txBody>
                  <a:tcPr marL="6919" marR="6919" marT="6919" marB="0" anchor="ctr"/>
                </a:tc>
                <a:extLst>
                  <a:ext uri="{0D108BD9-81ED-4DB2-BD59-A6C34878D82A}">
                    <a16:rowId xmlns:a16="http://schemas.microsoft.com/office/drawing/2014/main" xmlns="" val="10002"/>
                  </a:ext>
                </a:extLst>
              </a:tr>
              <a:tr h="4050162">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13.1</a:t>
                      </a:r>
                      <a:endParaRPr lang="en-ZA" sz="1000" b="0" i="0" u="none" strike="noStrike" dirty="0">
                        <a:solidFill>
                          <a:srgbClr val="000000"/>
                        </a:solidFill>
                        <a:effectLst/>
                        <a:latin typeface="+mn-lt"/>
                      </a:endParaRPr>
                    </a:p>
                  </a:txBody>
                  <a:tcPr marL="6919" marR="6919" marT="6919" marB="0" anchor="ctr"/>
                </a:tc>
                <a:tc>
                  <a:txBody>
                    <a:bodyPr/>
                    <a:lstStyle/>
                    <a:p>
                      <a:pPr algn="l" fontAlgn="t"/>
                      <a:r>
                        <a:rPr lang="en-ZA" sz="1000" b="0" i="0" u="none" strike="noStrike" kern="1200" dirty="0">
                          <a:solidFill>
                            <a:srgbClr val="000000"/>
                          </a:solidFill>
                          <a:effectLst/>
                          <a:latin typeface="+mn-lt"/>
                          <a:ea typeface="+mn-ea"/>
                          <a:cs typeface="+mn-cs"/>
                        </a:rPr>
                        <a:t>Number of interventions performed to assist departments with the continuous improvements of their supply chain and asset management systems </a:t>
                      </a:r>
                    </a:p>
                  </a:txBody>
                  <a:tcPr marL="171450" marR="9525" marT="9525" marB="0" anchor="ctr"/>
                </a:tc>
                <a:tc>
                  <a:txBody>
                    <a:bodyPr/>
                    <a:lstStyle/>
                    <a:p>
                      <a:pPr algn="ctr" fontAlgn="t"/>
                      <a:r>
                        <a:rPr lang="en-ZA" sz="1000" b="0" i="0" u="none" strike="noStrike" dirty="0">
                          <a:solidFill>
                            <a:srgbClr val="000000"/>
                          </a:solidFill>
                          <a:effectLst/>
                          <a:latin typeface="+mn-lt"/>
                        </a:rPr>
                        <a:t>16</a:t>
                      </a:r>
                    </a:p>
                  </a:txBody>
                  <a:tcPr marL="9525"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fontAlgn="t"/>
                      <a:r>
                        <a:rPr lang="en-ZA" sz="1000" b="0" i="0" u="none" strike="noStrike" dirty="0">
                          <a:solidFill>
                            <a:schemeClr val="tx1"/>
                          </a:solidFill>
                          <a:effectLst/>
                          <a:latin typeface="+mn-lt"/>
                        </a:rPr>
                        <a:t>8</a:t>
                      </a:r>
                    </a:p>
                  </a:txBody>
                  <a:tcPr marL="9525" marR="9525" marT="9525" marB="0" anchor="ctr"/>
                </a:tc>
                <a:tc>
                  <a:txBody>
                    <a:bodyPr/>
                    <a:lstStyle/>
                    <a:p>
                      <a:pPr algn="ctr" fontAlgn="t"/>
                      <a:r>
                        <a:rPr lang="en-ZA" sz="1000" b="0" i="0" u="none" strike="noStrike" dirty="0">
                          <a:solidFill>
                            <a:schemeClr val="tx1"/>
                          </a:solidFill>
                          <a:effectLst/>
                          <a:latin typeface="+mn-lt"/>
                        </a:rPr>
                        <a:t> Overachieved</a:t>
                      </a:r>
                      <a:r>
                        <a:rPr lang="en-ZA" sz="1000" b="0" i="0" u="none" strike="noStrike" baseline="0" dirty="0">
                          <a:solidFill>
                            <a:schemeClr val="tx1"/>
                          </a:solidFill>
                          <a:effectLst/>
                          <a:latin typeface="+mn-lt"/>
                        </a:rPr>
                        <a:t> a</a:t>
                      </a:r>
                      <a:r>
                        <a:rPr lang="en-ZA" sz="1000" b="0" i="0" u="none" strike="noStrike" dirty="0">
                          <a:solidFill>
                            <a:schemeClr val="tx1"/>
                          </a:solidFill>
                          <a:effectLst/>
                          <a:latin typeface="+mn-lt"/>
                        </a:rPr>
                        <a:t>chieved </a:t>
                      </a:r>
                    </a:p>
                  </a:txBody>
                  <a:tcPr marL="9525" marR="9525" marT="9525" marB="0" anchor="ctr"/>
                </a:tc>
                <a:tc>
                  <a:txBody>
                    <a:bodyPr/>
                    <a:lstStyle/>
                    <a:p>
                      <a:pPr algn="ctr" fontAlgn="t"/>
                      <a:r>
                        <a:rPr lang="en-ZA" sz="1000" b="0" i="0" u="none" strike="noStrike" dirty="0">
                          <a:solidFill>
                            <a:schemeClr val="tx1"/>
                          </a:solidFill>
                          <a:effectLst/>
                          <a:latin typeface="+mn-lt"/>
                        </a:rPr>
                        <a:t>200%</a:t>
                      </a:r>
                    </a:p>
                  </a:txBody>
                  <a:tcPr marL="9525" marR="9525" marT="9525" marB="0" anchor="ctr"/>
                </a:tc>
                <a:tc>
                  <a:txBody>
                    <a:bodyPr/>
                    <a:lstStyle/>
                    <a:p>
                      <a:pPr algn="ctr" fontAlgn="t"/>
                      <a:r>
                        <a:rPr lang="en-US" sz="1000" b="0" i="0" u="none" strike="noStrike" dirty="0">
                          <a:solidFill>
                            <a:schemeClr val="tx1"/>
                          </a:solidFill>
                          <a:effectLst/>
                          <a:latin typeface="+mn-lt"/>
                        </a:rPr>
                        <a:t>The Reporting requirements for 2018/19 and gaps identified in the 2017/18 procurement planning assessments necessitated the PT to have engagements in Q1 in order for departments to implement the recommendations made and mitigate the risks as identified by the PT to improve procurement planning processes for 2018/19. </a:t>
                      </a:r>
                      <a:r>
                        <a:rPr lang="en-ZA" sz="1000" b="0" i="0" u="none" strike="noStrike" dirty="0">
                          <a:solidFill>
                            <a:schemeClr val="tx1"/>
                          </a:solidFill>
                          <a:effectLst/>
                          <a:latin typeface="+mn-lt"/>
                        </a:rPr>
                        <a:t> </a:t>
                      </a:r>
                    </a:p>
                  </a:txBody>
                  <a:tcPr marL="9525" marR="9525" marT="9525" marB="0" anchor="ctr"/>
                </a:tc>
                <a:tc>
                  <a:txBody>
                    <a:bodyPr/>
                    <a:lstStyle/>
                    <a:p>
                      <a:pPr algn="ctr" fontAlgn="t"/>
                      <a:r>
                        <a:rPr lang="en-ZA" sz="1000" b="0" i="0" u="none" strike="noStrike" dirty="0">
                          <a:solidFill>
                            <a:schemeClr val="tx1"/>
                          </a:solidFill>
                          <a:effectLst/>
                          <a:latin typeface="+mn-lt"/>
                        </a:rPr>
                        <a:t>8</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4141702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29</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4147466458"/>
              </p:ext>
            </p:extLst>
          </p:nvPr>
        </p:nvGraphicFramePr>
        <p:xfrm>
          <a:off x="323423" y="980728"/>
          <a:ext cx="8569057" cy="4098517"/>
        </p:xfrm>
        <a:graphic>
          <a:graphicData uri="http://schemas.openxmlformats.org/drawingml/2006/table">
            <a:tbl>
              <a:tblPr>
                <a:tableStyleId>{5C22544A-7EE6-4342-B048-85BDC9FD1C3A}</a:tableStyleId>
              </a:tblPr>
              <a:tblGrid>
                <a:gridCol w="72008">
                  <a:extLst>
                    <a:ext uri="{9D8B030D-6E8A-4147-A177-3AD203B41FA5}">
                      <a16:colId xmlns:a16="http://schemas.microsoft.com/office/drawing/2014/main" xmlns="" val="20000"/>
                    </a:ext>
                  </a:extLst>
                </a:gridCol>
                <a:gridCol w="384036">
                  <a:extLst>
                    <a:ext uri="{9D8B030D-6E8A-4147-A177-3AD203B41FA5}">
                      <a16:colId xmlns:a16="http://schemas.microsoft.com/office/drawing/2014/main" xmlns="" val="20001"/>
                    </a:ext>
                  </a:extLst>
                </a:gridCol>
                <a:gridCol w="1560180">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698575">
                  <a:extLst>
                    <a:ext uri="{9D8B030D-6E8A-4147-A177-3AD203B41FA5}">
                      <a16:colId xmlns:a16="http://schemas.microsoft.com/office/drawing/2014/main" xmlns="" val="20004"/>
                    </a:ext>
                  </a:extLst>
                </a:gridCol>
                <a:gridCol w="712880">
                  <a:extLst>
                    <a:ext uri="{9D8B030D-6E8A-4147-A177-3AD203B41FA5}">
                      <a16:colId xmlns:a16="http://schemas.microsoft.com/office/drawing/2014/main" xmlns="" val="20005"/>
                    </a:ext>
                  </a:extLst>
                </a:gridCol>
                <a:gridCol w="1036916">
                  <a:extLst>
                    <a:ext uri="{9D8B030D-6E8A-4147-A177-3AD203B41FA5}">
                      <a16:colId xmlns:a16="http://schemas.microsoft.com/office/drawing/2014/main" xmlns="" val="20006"/>
                    </a:ext>
                  </a:extLst>
                </a:gridCol>
                <a:gridCol w="712881">
                  <a:extLst>
                    <a:ext uri="{9D8B030D-6E8A-4147-A177-3AD203B41FA5}">
                      <a16:colId xmlns:a16="http://schemas.microsoft.com/office/drawing/2014/main" xmlns="" val="20007"/>
                    </a:ext>
                  </a:extLst>
                </a:gridCol>
                <a:gridCol w="947638">
                  <a:extLst>
                    <a:ext uri="{9D8B030D-6E8A-4147-A177-3AD203B41FA5}">
                      <a16:colId xmlns:a16="http://schemas.microsoft.com/office/drawing/2014/main" xmlns="" val="20008"/>
                    </a:ext>
                  </a:extLst>
                </a:gridCol>
                <a:gridCol w="787654">
                  <a:extLst>
                    <a:ext uri="{9D8B030D-6E8A-4147-A177-3AD203B41FA5}">
                      <a16:colId xmlns:a16="http://schemas.microsoft.com/office/drawing/2014/main" xmlns="" val="20009"/>
                    </a:ext>
                  </a:extLst>
                </a:gridCol>
                <a:gridCol w="792193">
                  <a:extLst>
                    <a:ext uri="{9D8B030D-6E8A-4147-A177-3AD203B41FA5}">
                      <a16:colId xmlns:a16="http://schemas.microsoft.com/office/drawing/2014/main" xmlns="" val="20010"/>
                    </a:ext>
                  </a:extLst>
                </a:gridCol>
              </a:tblGrid>
              <a:tr h="787521">
                <a:tc gridSpan="3">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p>
                      <a:pPr algn="ctr" fontAlgn="t"/>
                      <a:r>
                        <a:rPr lang="en-ZA" sz="950" b="1" u="none" strike="noStrike" dirty="0">
                          <a:solidFill>
                            <a:schemeClr val="tx2"/>
                          </a:solidFill>
                          <a:effectLst/>
                          <a:latin typeface="+mn-lt"/>
                        </a:rPr>
                        <a:t> </a:t>
                      </a:r>
                      <a:endParaRPr lang="en-ZA" sz="950" b="1" i="0" u="none" strike="noStrike" dirty="0">
                        <a:solidFill>
                          <a:schemeClr val="tx2"/>
                        </a:solidFill>
                        <a:effectLst/>
                        <a:latin typeface="+mn-lt"/>
                      </a:endParaRPr>
                    </a:p>
                  </a:txBody>
                  <a:tcPr marL="6919" marR="6919" marT="6919"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r>
                        <a:rPr lang="en-ZA" sz="950" b="1" u="none" strike="noStrike" dirty="0">
                          <a:solidFill>
                            <a:schemeClr val="tx2"/>
                          </a:solidFill>
                          <a:effectLst/>
                          <a:latin typeface="+mn-lt"/>
                        </a:rPr>
                        <a:t> </a:t>
                      </a:r>
                    </a:p>
                  </a:txBody>
                  <a:tcPr marL="6919" marR="6919" marT="6919" marB="0"/>
                </a:tc>
                <a:tc>
                  <a:txBody>
                    <a:bodyPr/>
                    <a:lstStyle/>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9525" marR="9525" marT="9525" marB="0"/>
                </a:tc>
                <a:extLst>
                  <a:ext uri="{0D108BD9-81ED-4DB2-BD59-A6C34878D82A}">
                    <a16:rowId xmlns:a16="http://schemas.microsoft.com/office/drawing/2014/main" xmlns="" val="10000"/>
                  </a:ext>
                </a:extLst>
              </a:tr>
              <a:tr h="241688">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dirty="0">
                          <a:solidFill>
                            <a:schemeClr val="bg2"/>
                          </a:solidFill>
                          <a:effectLst/>
                          <a:latin typeface="+mn-lt"/>
                        </a:rPr>
                        <a:t>3.2</a:t>
                      </a:r>
                    </a:p>
                  </a:txBody>
                  <a:tcPr marL="6919" marR="6919" marT="6919" marB="0"/>
                </a:tc>
                <a:tc gridSpan="7">
                  <a:txBody>
                    <a:bodyPr/>
                    <a:lstStyle/>
                    <a:p>
                      <a:pPr algn="l" fontAlgn="t"/>
                      <a:r>
                        <a:rPr lang="en-ZA" sz="1200" b="1" i="0" u="none" strike="noStrike" dirty="0">
                          <a:solidFill>
                            <a:schemeClr val="bg2"/>
                          </a:solidFill>
                          <a:effectLst/>
                          <a:latin typeface="+mn-lt"/>
                        </a:rPr>
                        <a:t>Supply Chain Management</a:t>
                      </a:r>
                      <a:r>
                        <a:rPr lang="en-ZA" sz="1200" b="1" i="0" u="none" strike="noStrike" baseline="0" dirty="0">
                          <a:solidFill>
                            <a:schemeClr val="bg2"/>
                          </a:solidFill>
                          <a:effectLst/>
                          <a:latin typeface="+mn-lt"/>
                        </a:rPr>
                        <a:t>: Provincial Government </a:t>
                      </a:r>
                      <a:endParaRPr lang="en-ZA" sz="900" b="0" i="0" u="none" strike="noStrike" dirty="0">
                        <a:solidFill>
                          <a:schemeClr val="bg2"/>
                        </a:solidFill>
                        <a:effectLst/>
                        <a:latin typeface="+mn-lt"/>
                      </a:endParaRPr>
                    </a:p>
                    <a:p>
                      <a:pPr algn="ctr" fontAlgn="t"/>
                      <a:r>
                        <a:rPr lang="en-ZA" sz="900" u="none" strike="noStrike" dirty="0">
                          <a:solidFill>
                            <a:schemeClr val="bg2"/>
                          </a:solidFill>
                          <a:effectLst/>
                          <a:latin typeface="+mn-lt"/>
                        </a:rPr>
                        <a:t> </a:t>
                      </a:r>
                      <a:endParaRPr lang="en-ZA" sz="900" b="0" i="0" u="none" strike="noStrike" dirty="0">
                        <a:solidFill>
                          <a:schemeClr val="bg2"/>
                        </a:solidFill>
                        <a:effectLst/>
                        <a:latin typeface="+mn-lt"/>
                      </a:endParaRPr>
                    </a:p>
                  </a:txBody>
                  <a:tcPr marL="6919" marR="6919" marT="6919" marB="0"/>
                </a:tc>
                <a:tc hMerge="1">
                  <a:txBody>
                    <a:bodyPr/>
                    <a:lstStyle/>
                    <a:p>
                      <a:pPr algn="l"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pPr algn="l" fontAlgn="t"/>
                      <a:endParaRPr lang="en-ZA" sz="900" b="0" i="0" u="none" strike="noStrike" dirty="0">
                        <a:solidFill>
                          <a:srgbClr val="C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pPr algn="ctr" fontAlgn="t"/>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a:txBody>
                    <a:bodyPr/>
                    <a:lstStyle/>
                    <a:p>
                      <a:pPr algn="ctr" fontAlgn="t"/>
                      <a:endParaRPr lang="en-ZA" sz="900" b="0" i="0" u="none" strike="noStrike" dirty="0">
                        <a:solidFill>
                          <a:srgbClr val="000000"/>
                        </a:solidFill>
                        <a:effectLst/>
                        <a:latin typeface="+mn-lt"/>
                      </a:endParaRPr>
                    </a:p>
                  </a:txBody>
                  <a:tcPr marL="6919" marR="6919" marT="6919" marB="0"/>
                </a:tc>
                <a:tc rowSpan="3">
                  <a:txBody>
                    <a:bodyPr/>
                    <a:lstStyle/>
                    <a:p>
                      <a:pPr algn="ctr" fontAlgn="t"/>
                      <a:r>
                        <a:rPr lang="en-ZA" sz="1000" b="0" u="none" strike="noStrike" dirty="0">
                          <a:solidFill>
                            <a:schemeClr val="tx1"/>
                          </a:solidFill>
                          <a:effectLst/>
                          <a:latin typeface="+mn-lt"/>
                        </a:rPr>
                        <a:t>R19 921</a:t>
                      </a:r>
                    </a:p>
                    <a:p>
                      <a:pPr algn="ctr" fontAlgn="t"/>
                      <a:r>
                        <a:rPr lang="en-ZA" sz="1000" b="0" i="0" u="none" strike="noStrike" dirty="0">
                          <a:solidFill>
                            <a:schemeClr val="tx1"/>
                          </a:solidFill>
                          <a:effectLst/>
                          <a:latin typeface="+mn-lt"/>
                        </a:rPr>
                        <a:t>R3 354</a:t>
                      </a:r>
                    </a:p>
                    <a:p>
                      <a:pPr algn="ctr" fontAlgn="t"/>
                      <a:r>
                        <a:rPr lang="en-ZA" sz="1000" b="0" i="0" u="none" strike="noStrike" dirty="0">
                          <a:solidFill>
                            <a:schemeClr val="tx1"/>
                          </a:solidFill>
                          <a:effectLst/>
                          <a:latin typeface="+mn-lt"/>
                        </a:rPr>
                        <a:t>17%</a:t>
                      </a:r>
                    </a:p>
                  </a:txBody>
                  <a:tcPr marL="6919" marR="6919" marT="6919" marB="0" anchor="ctr"/>
                </a:tc>
                <a:extLst>
                  <a:ext uri="{0D108BD9-81ED-4DB2-BD59-A6C34878D82A}">
                    <a16:rowId xmlns:a16="http://schemas.microsoft.com/office/drawing/2014/main" xmlns="" val="10002"/>
                  </a:ext>
                </a:extLst>
              </a:tr>
              <a:tr h="916191">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13.2</a:t>
                      </a:r>
                    </a:p>
                  </a:txBody>
                  <a:tcPr marL="6919" marR="6919" marT="6919" marB="0" anchor="ctr"/>
                </a:tc>
                <a:tc>
                  <a:txBody>
                    <a:bodyPr/>
                    <a:lstStyle/>
                    <a:p>
                      <a:pPr algn="l" fontAlgn="t"/>
                      <a:r>
                        <a:rPr lang="en-ZA" sz="1000" b="0" i="0" u="none" strike="noStrike" kern="1200" dirty="0">
                          <a:solidFill>
                            <a:srgbClr val="000000"/>
                          </a:solidFill>
                          <a:effectLst/>
                          <a:latin typeface="+mn-lt"/>
                          <a:ea typeface="+mn-ea"/>
                          <a:cs typeface="+mn-cs"/>
                        </a:rPr>
                        <a:t>Number of SCM/AM and SCM systems assessment reports</a:t>
                      </a:r>
                    </a:p>
                  </a:txBody>
                  <a:tcPr marL="171450" marR="9525" marT="9525" marB="0" anchor="ctr"/>
                </a:tc>
                <a:tc>
                  <a:txBody>
                    <a:bodyPr/>
                    <a:lstStyle/>
                    <a:p>
                      <a:pPr algn="ctr" fontAlgn="t"/>
                      <a:r>
                        <a:rPr lang="en-ZA" sz="1000" b="0" i="0" u="none" strike="noStrike" dirty="0">
                          <a:solidFill>
                            <a:srgbClr val="000000"/>
                          </a:solidFill>
                          <a:effectLst/>
                          <a:latin typeface="+mn-lt"/>
                        </a:rPr>
                        <a:t>108</a:t>
                      </a:r>
                    </a:p>
                  </a:txBody>
                  <a:tcPr marL="9525" marR="9525" marT="9525" marB="0" anchor="ctr"/>
                </a:tc>
                <a:tc>
                  <a:txBody>
                    <a:bodyPr/>
                    <a:lstStyle/>
                    <a:p>
                      <a:pPr algn="ctr" fontAlgn="t"/>
                      <a:r>
                        <a:rPr lang="en-ZA" sz="1000" b="0" i="0" u="none" strike="noStrike" dirty="0">
                          <a:solidFill>
                            <a:srgbClr val="000000"/>
                          </a:solidFill>
                          <a:effectLst/>
                          <a:latin typeface="+mn-lt"/>
                        </a:rPr>
                        <a:t>27</a:t>
                      </a:r>
                    </a:p>
                  </a:txBody>
                  <a:tcPr marL="9525" marR="9525" marT="9525" marB="0" anchor="ctr"/>
                </a:tc>
                <a:tc>
                  <a:txBody>
                    <a:bodyPr/>
                    <a:lstStyle/>
                    <a:p>
                      <a:pPr algn="ctr" fontAlgn="t"/>
                      <a:r>
                        <a:rPr lang="en-ZA" sz="1000" b="0" i="0" u="none" strike="noStrike" dirty="0">
                          <a:solidFill>
                            <a:schemeClr val="tx1"/>
                          </a:solidFill>
                          <a:effectLst/>
                          <a:latin typeface="+mn-lt"/>
                        </a:rPr>
                        <a:t>27</a:t>
                      </a:r>
                    </a:p>
                  </a:txBody>
                  <a:tcPr marL="9525" marR="9525" marT="9525" marB="0" anchor="ctr"/>
                </a:tc>
                <a:tc>
                  <a:txBody>
                    <a:bodyPr/>
                    <a:lstStyle/>
                    <a:p>
                      <a:pPr algn="ctr" fontAlgn="t"/>
                      <a:r>
                        <a:rPr lang="en-ZA" sz="1000" b="0" i="0" u="none" strike="noStrike" dirty="0">
                          <a:solidFill>
                            <a:schemeClr val="tx1"/>
                          </a:solidFill>
                          <a:effectLst/>
                          <a:latin typeface="+mn-lt"/>
                        </a:rPr>
                        <a:t> Achieved </a:t>
                      </a:r>
                    </a:p>
                  </a:txBody>
                  <a:tcPr marL="9525" marR="9525" marT="9525" marB="0" anchor="ctr"/>
                </a:tc>
                <a:tc>
                  <a:txBody>
                    <a:bodyPr/>
                    <a:lstStyle/>
                    <a:p>
                      <a:pPr algn="ctr" fontAlgn="t"/>
                      <a:r>
                        <a:rPr lang="en-ZA" sz="1000" b="0" i="0" u="none" strike="noStrike" dirty="0">
                          <a:solidFill>
                            <a:schemeClr val="tx1"/>
                          </a:solidFill>
                          <a:effectLst/>
                          <a:latin typeface="+mn-lt"/>
                        </a:rPr>
                        <a:t>100%</a:t>
                      </a:r>
                    </a:p>
                  </a:txBody>
                  <a:tcPr marL="9525" marR="9525" marT="9525" marB="0" anchor="ctr"/>
                </a:tc>
                <a:tc>
                  <a:txBody>
                    <a:bodyPr/>
                    <a:lstStyle/>
                    <a:p>
                      <a:pPr algn="ctr" fontAlgn="t"/>
                      <a:r>
                        <a:rPr lang="en-ZA" sz="1000" b="0" i="0" u="none" strike="noStrike" dirty="0">
                          <a:solidFill>
                            <a:schemeClr val="tx1"/>
                          </a:solidFill>
                          <a:effectLst/>
                          <a:latin typeface="+mn-lt"/>
                        </a:rPr>
                        <a:t>None </a:t>
                      </a:r>
                    </a:p>
                  </a:txBody>
                  <a:tcPr marL="9525" marR="9525" marT="9525" marB="0" anchor="ctr"/>
                </a:tc>
                <a:tc>
                  <a:txBody>
                    <a:bodyPr/>
                    <a:lstStyle/>
                    <a:p>
                      <a:pPr algn="ctr" fontAlgn="t"/>
                      <a:r>
                        <a:rPr lang="en-ZA" sz="1000" b="0" i="0" u="none" strike="noStrike" dirty="0">
                          <a:solidFill>
                            <a:schemeClr val="tx1"/>
                          </a:solidFill>
                          <a:effectLst/>
                          <a:latin typeface="+mn-lt"/>
                        </a:rPr>
                        <a:t>27</a:t>
                      </a:r>
                    </a:p>
                  </a:txBody>
                  <a:tcPr marL="9525" marR="9525" marT="9525" marB="0" anchor="ctr"/>
                </a:tc>
                <a:tc vMerge="1">
                  <a:txBody>
                    <a:bodyPr/>
                    <a:lstStyle/>
                    <a:p>
                      <a:pPr algn="ctr" fontAlgn="t"/>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753318332"/>
                  </a:ext>
                </a:extLst>
              </a:tr>
              <a:tr h="916191">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13.3</a:t>
                      </a:r>
                    </a:p>
                  </a:txBody>
                  <a:tcPr marL="6919" marR="6919" marT="6919" marB="0" anchor="ctr"/>
                </a:tc>
                <a:tc>
                  <a:txBody>
                    <a:bodyPr/>
                    <a:lstStyle/>
                    <a:p>
                      <a:pPr algn="l">
                        <a:lnSpc>
                          <a:spcPts val="1300"/>
                        </a:lnSpc>
                        <a:spcBef>
                          <a:spcPts val="200"/>
                        </a:spcBef>
                        <a:spcAft>
                          <a:spcPts val="200"/>
                        </a:spcAft>
                        <a:tabLst>
                          <a:tab pos="180340" algn="l"/>
                          <a:tab pos="540385" algn="l"/>
                        </a:tabLst>
                      </a:pPr>
                      <a:r>
                        <a:rPr lang="en-ZA" sz="1000" b="0" i="0" u="none" strike="noStrike" kern="1200" dirty="0">
                          <a:solidFill>
                            <a:srgbClr val="000000"/>
                          </a:solidFill>
                          <a:effectLst/>
                          <a:latin typeface="+mn-lt"/>
                          <a:ea typeface="+mn-ea"/>
                          <a:cs typeface="+mn-cs"/>
                        </a:rPr>
                        <a:t>Number of interventions for strategic sourcing implementation</a:t>
                      </a:r>
                    </a:p>
                  </a:txBody>
                  <a:tcPr marL="68580" marR="68580" marT="0" marB="0"/>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3559088891"/>
                  </a:ext>
                </a:extLst>
              </a:tr>
              <a:tr h="916191">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13.4</a:t>
                      </a:r>
                    </a:p>
                  </a:txBody>
                  <a:tcPr marL="6919" marR="6919" marT="6919" marB="0" anchor="ctr"/>
                </a:tc>
                <a:tc>
                  <a:txBody>
                    <a:bodyPr/>
                    <a:lstStyle/>
                    <a:p>
                      <a:pPr algn="l" fontAlgn="t"/>
                      <a:r>
                        <a:rPr lang="en-ZA" sz="1000" b="0" i="0" u="none" strike="noStrike" kern="1200" dirty="0">
                          <a:solidFill>
                            <a:schemeClr val="tx1"/>
                          </a:solidFill>
                          <a:effectLst/>
                          <a:latin typeface="+mn-lt"/>
                          <a:ea typeface="+mn-ea"/>
                          <a:cs typeface="+mn-cs"/>
                        </a:rPr>
                        <a:t>Number of supplier engagement sessions held to develop and educate suppliers</a:t>
                      </a:r>
                    </a:p>
                  </a:txBody>
                  <a:tcPr marL="171450" marR="9525" marT="9525" marB="0" anchor="ctr"/>
                </a:tc>
                <a:tc>
                  <a:txBody>
                    <a:bodyPr/>
                    <a:lstStyle/>
                    <a:p>
                      <a:pPr algn="ctr" fontAlgn="t"/>
                      <a:r>
                        <a:rPr lang="en-ZA" sz="1000" b="0" i="0" u="none" strike="noStrike" dirty="0">
                          <a:solidFill>
                            <a:srgbClr val="000000"/>
                          </a:solidFill>
                          <a:effectLst/>
                          <a:latin typeface="+mn-lt"/>
                        </a:rPr>
                        <a:t>5</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 Achieved </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100%</a:t>
                      </a:r>
                    </a:p>
                  </a:txBody>
                  <a:tcPr marL="9525" marR="9525" marT="9525" marB="0" anchor="ctr">
                    <a:solidFill>
                      <a:srgbClr val="E5EDEF"/>
                    </a:solidFill>
                  </a:tcPr>
                </a:tc>
                <a:tc>
                  <a:txBody>
                    <a:bodyPr/>
                    <a:lstStyle/>
                    <a:p>
                      <a:pPr algn="ctr" fontAlgn="t"/>
                      <a:r>
                        <a:rPr lang="en-US" sz="1000" b="0" i="0" u="none" strike="noStrike" dirty="0">
                          <a:solidFill>
                            <a:schemeClr val="tx1"/>
                          </a:solidFill>
                          <a:effectLst/>
                          <a:latin typeface="+mn-lt"/>
                        </a:rPr>
                        <a:t>None</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a:t>
                      </a:r>
                    </a:p>
                  </a:txBody>
                  <a:tcPr marL="6919" marR="6919" marT="6919" marB="0" anchor="ctr">
                    <a:solidFill>
                      <a:srgbClr val="E5EDEF"/>
                    </a:solidFill>
                  </a:tcPr>
                </a:tc>
                <a:tc>
                  <a:txBody>
                    <a:bodyPr/>
                    <a:lstStyle/>
                    <a:p>
                      <a:pPr algn="ctr" fontAlgn="t"/>
                      <a:endParaRPr lang="en-ZA" sz="1000" b="0" i="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3620706128"/>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3980100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7" cy="559256"/>
          </a:xfrm>
        </p:spPr>
        <p:txBody>
          <a:bodyPr/>
          <a:lstStyle/>
          <a:p>
            <a:pPr algn="ctr"/>
            <a:r>
              <a:rPr lang="en-ZA" sz="1800" dirty="0"/>
              <a:t/>
            </a:r>
            <a:br>
              <a:rPr lang="en-ZA" sz="1800" dirty="0"/>
            </a:br>
            <a:r>
              <a:rPr lang="en-ZA" sz="1800" dirty="0"/>
              <a:t>Vote 3 – Provincial Treasury:  Expenditure as at 30 June 2018</a:t>
            </a:r>
            <a:r>
              <a:rPr lang="en-ZA" dirty="0">
                <a:solidFill>
                  <a:srgbClr val="000000"/>
                </a:solidFill>
              </a:rPr>
              <a:t/>
            </a:r>
            <a:br>
              <a:rPr lang="en-ZA" dirty="0">
                <a:solidFill>
                  <a:srgbClr val="000000"/>
                </a:solidFill>
              </a:rPr>
            </a:b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sp>
        <p:nvSpPr>
          <p:cNvPr id="4" name="Footer Placeholder 3"/>
          <p:cNvSpPr>
            <a:spLocks noGrp="1"/>
          </p:cNvSpPr>
          <p:nvPr>
            <p:ph type="ftr" sz="quarter" idx="3"/>
          </p:nvPr>
        </p:nvSpPr>
        <p:spPr/>
        <p:txBody>
          <a:bodyPr/>
          <a:lstStyle/>
          <a:p>
            <a:r>
              <a:rPr lang="en-US" dirty="0"/>
              <a:t>SCOF PROVINCIAL TREASURY 1</a:t>
            </a:r>
            <a:r>
              <a:rPr lang="en-US" baseline="30000" dirty="0"/>
              <a:t>st</a:t>
            </a:r>
            <a:r>
              <a:rPr lang="en-US" dirty="0"/>
              <a:t> QPR 2018/19</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xmlns="" val="3365123010"/>
              </p:ext>
            </p:extLst>
          </p:nvPr>
        </p:nvGraphicFramePr>
        <p:xfrm>
          <a:off x="750949" y="1268760"/>
          <a:ext cx="7642101" cy="3496008"/>
        </p:xfrm>
        <a:graphic>
          <a:graphicData uri="http://schemas.openxmlformats.org/drawingml/2006/table">
            <a:tbl>
              <a:tblPr>
                <a:tableStyleId>{5C22544A-7EE6-4342-B048-85BDC9FD1C3A}</a:tableStyleId>
              </a:tblPr>
              <a:tblGrid>
                <a:gridCol w="1949038">
                  <a:extLst>
                    <a:ext uri="{9D8B030D-6E8A-4147-A177-3AD203B41FA5}">
                      <a16:colId xmlns:a16="http://schemas.microsoft.com/office/drawing/2014/main" xmlns="" val="20000"/>
                    </a:ext>
                  </a:extLst>
                </a:gridCol>
                <a:gridCol w="1012543">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1080120">
                  <a:extLst>
                    <a:ext uri="{9D8B030D-6E8A-4147-A177-3AD203B41FA5}">
                      <a16:colId xmlns:a16="http://schemas.microsoft.com/office/drawing/2014/main" xmlns="" val="20004"/>
                    </a:ext>
                  </a:extLst>
                </a:gridCol>
                <a:gridCol w="648072">
                  <a:extLst>
                    <a:ext uri="{9D8B030D-6E8A-4147-A177-3AD203B41FA5}">
                      <a16:colId xmlns:a16="http://schemas.microsoft.com/office/drawing/2014/main" xmlns="" val="20007"/>
                    </a:ext>
                  </a:extLst>
                </a:gridCol>
                <a:gridCol w="864096">
                  <a:extLst>
                    <a:ext uri="{9D8B030D-6E8A-4147-A177-3AD203B41FA5}">
                      <a16:colId xmlns:a16="http://schemas.microsoft.com/office/drawing/2014/main" xmlns="" val="20008"/>
                    </a:ext>
                  </a:extLst>
                </a:gridCol>
              </a:tblGrid>
              <a:tr h="717755">
                <a:tc rowSpan="2">
                  <a:txBody>
                    <a:bodyPr/>
                    <a:lstStyle/>
                    <a:p>
                      <a:pPr algn="ctr" fontAlgn="ctr"/>
                      <a:r>
                        <a:rPr lang="en-ZA" sz="1000" b="0" i="0" u="none" strike="noStrike" dirty="0">
                          <a:solidFill>
                            <a:srgbClr val="000000"/>
                          </a:solidFill>
                          <a:effectLst/>
                          <a:latin typeface="+mn-lt"/>
                        </a:rPr>
                        <a:t>Programme Name</a:t>
                      </a:r>
                    </a:p>
                  </a:txBody>
                  <a:tcPr marL="9525" marR="9525" marT="9525" marB="0" anchor="ctr"/>
                </a:tc>
                <a:tc gridSpan="3">
                  <a:txBody>
                    <a:bodyPr/>
                    <a:lstStyle/>
                    <a:p>
                      <a:pPr algn="ctr" fontAlgn="ctr"/>
                      <a:r>
                        <a:rPr lang="en-ZA" sz="1000" b="0" i="0" u="none" strike="noStrike" dirty="0">
                          <a:solidFill>
                            <a:srgbClr val="000000"/>
                          </a:solidFill>
                          <a:effectLst/>
                          <a:latin typeface="+mn-lt"/>
                        </a:rPr>
                        <a:t>Payment as at 30 June</a:t>
                      </a:r>
                      <a:r>
                        <a:rPr lang="en-ZA" sz="1000" b="0" i="0" u="none" strike="noStrike" baseline="0" dirty="0">
                          <a:solidFill>
                            <a:srgbClr val="000000"/>
                          </a:solidFill>
                          <a:effectLst/>
                          <a:latin typeface="+mn-lt"/>
                        </a:rPr>
                        <a:t> </a:t>
                      </a:r>
                      <a:r>
                        <a:rPr lang="en-ZA" sz="1000" b="0" i="0" u="none" strike="noStrike" dirty="0">
                          <a:solidFill>
                            <a:srgbClr val="000000"/>
                          </a:solidFill>
                          <a:effectLst/>
                          <a:latin typeface="+mn-lt"/>
                        </a:rPr>
                        <a:t>2018</a:t>
                      </a:r>
                    </a:p>
                  </a:txBody>
                  <a:tcPr marL="9525" marR="9525" marT="9525" marB="0" anchor="ctr"/>
                </a:tc>
                <a:tc hMerge="1">
                  <a:txBody>
                    <a:bodyPr/>
                    <a:lstStyle/>
                    <a:p>
                      <a:endParaRPr lang="en-ZA"/>
                    </a:p>
                  </a:txBody>
                  <a:tcPr/>
                </a:tc>
                <a:tc hMerge="1">
                  <a:txBody>
                    <a:bodyPr/>
                    <a:lstStyle/>
                    <a:p>
                      <a:endParaRPr lang="en-ZA"/>
                    </a:p>
                  </a:txBody>
                  <a:tcPr/>
                </a:tc>
                <a:tc>
                  <a:txBody>
                    <a:bodyPr/>
                    <a:lstStyle/>
                    <a:p>
                      <a:pPr algn="ctr" fontAlgn="ctr"/>
                      <a:r>
                        <a:rPr lang="en-ZA" sz="1000" b="0" i="0" u="none" strike="noStrike" dirty="0">
                          <a:solidFill>
                            <a:srgbClr val="000000"/>
                          </a:solidFill>
                          <a:effectLst/>
                          <a:latin typeface="+mn-lt"/>
                        </a:rPr>
                        <a:t>Allocation for 2018/19</a:t>
                      </a:r>
                    </a:p>
                  </a:txBody>
                  <a:tcPr marL="9525" marR="9525" marT="9525" marB="0" anchor="ctr"/>
                </a:tc>
                <a:tc gridSpan="2">
                  <a:txBody>
                    <a:bodyPr/>
                    <a:lstStyle/>
                    <a:p>
                      <a:pPr algn="ctr" fontAlgn="ctr"/>
                      <a:r>
                        <a:rPr lang="en-ZA" sz="1000" b="0" i="0" u="none" strike="noStrike" dirty="0">
                          <a:solidFill>
                            <a:srgbClr val="000000"/>
                          </a:solidFill>
                          <a:effectLst/>
                          <a:latin typeface="+mn-lt"/>
                        </a:rPr>
                        <a:t>Projected Performance Outcome</a:t>
                      </a:r>
                    </a:p>
                  </a:txBody>
                  <a:tcPr marL="9525" marR="9525" marT="9525" marB="0" anchor="ctr"/>
                </a:tc>
                <a:tc hMerge="1">
                  <a:txBody>
                    <a:bodyPr/>
                    <a:lstStyle/>
                    <a:p>
                      <a:endParaRPr lang="en-ZA"/>
                    </a:p>
                  </a:txBody>
                  <a:tcPr/>
                </a:tc>
                <a:extLst>
                  <a:ext uri="{0D108BD9-81ED-4DB2-BD59-A6C34878D82A}">
                    <a16:rowId xmlns:a16="http://schemas.microsoft.com/office/drawing/2014/main" xmlns="" val="10000"/>
                  </a:ext>
                </a:extLst>
              </a:tr>
              <a:tr h="816381">
                <a:tc vMerge="1">
                  <a:txBody>
                    <a:bodyPr/>
                    <a:lstStyle/>
                    <a:p>
                      <a:endParaRPr lang="en-ZA"/>
                    </a:p>
                  </a:txBody>
                  <a:tcPr/>
                </a:tc>
                <a:tc>
                  <a:txBody>
                    <a:bodyPr/>
                    <a:lstStyle/>
                    <a:p>
                      <a:pPr algn="ctr" fontAlgn="ctr"/>
                      <a:r>
                        <a:rPr lang="en-ZA" sz="1000" b="0" i="0" u="none" strike="noStrike" dirty="0">
                          <a:solidFill>
                            <a:srgbClr val="000000"/>
                          </a:solidFill>
                          <a:effectLst/>
                          <a:latin typeface="+mn-lt"/>
                        </a:rPr>
                        <a:t>Expenditure </a:t>
                      </a:r>
                    </a:p>
                    <a:p>
                      <a:pPr algn="ctr" fontAlgn="ctr"/>
                      <a:r>
                        <a:rPr lang="en-ZA" sz="1000" b="0" i="0" u="none" strike="noStrike" dirty="0">
                          <a:solidFill>
                            <a:srgbClr val="000000"/>
                          </a:solidFill>
                          <a:effectLst/>
                          <a:latin typeface="+mn-lt"/>
                        </a:rPr>
                        <a:t>to date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Projections to </a:t>
                      </a:r>
                    </a:p>
                    <a:p>
                      <a:pPr algn="ctr" fontAlgn="ctr"/>
                      <a:r>
                        <a:rPr lang="en-ZA" sz="1000" b="0" i="0" u="none" strike="noStrike" dirty="0">
                          <a:solidFill>
                            <a:srgbClr val="000000"/>
                          </a:solidFill>
                          <a:effectLst/>
                          <a:latin typeface="+mn-lt"/>
                        </a:rPr>
                        <a:t>31 March 2019</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Total</a:t>
                      </a:r>
                    </a:p>
                    <a:p>
                      <a:pPr algn="ctr" fontAlgn="ctr"/>
                      <a:r>
                        <a:rPr lang="en-ZA" sz="1000" b="0" i="0" u="none" strike="noStrike" dirty="0">
                          <a:solidFill>
                            <a:srgbClr val="000000"/>
                          </a:solidFill>
                          <a:effectLst/>
                          <a:latin typeface="+mn-lt"/>
                        </a:rPr>
                        <a:t> Expenditure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Main budget</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(Over/</a:t>
                      </a:r>
                    </a:p>
                    <a:p>
                      <a:pPr algn="ctr" fontAlgn="ctr"/>
                      <a:r>
                        <a:rPr lang="en-ZA" sz="1000" b="0" i="0" u="none" strike="noStrike" dirty="0">
                          <a:solidFill>
                            <a:srgbClr val="000000"/>
                          </a:solidFill>
                          <a:effectLst/>
                          <a:latin typeface="+mn-lt"/>
                        </a:rPr>
                        <a:t>Under)</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a:solidFill>
                            <a:srgbClr val="000000"/>
                          </a:solidFill>
                          <a:effectLst/>
                          <a:latin typeface="+mn-lt"/>
                        </a:rPr>
                        <a:t>Actual spent as percentage of budget</a:t>
                      </a:r>
                    </a:p>
                  </a:txBody>
                  <a:tcPr marL="9525" marR="9525" marT="9525" marB="0" anchor="ctr"/>
                </a:tc>
                <a:extLst>
                  <a:ext uri="{0D108BD9-81ED-4DB2-BD59-A6C34878D82A}">
                    <a16:rowId xmlns:a16="http://schemas.microsoft.com/office/drawing/2014/main" xmlns="" val="10001"/>
                  </a:ext>
                </a:extLst>
              </a:tr>
              <a:tr h="338072">
                <a:tc>
                  <a:txBody>
                    <a:bodyPr/>
                    <a:lstStyle/>
                    <a:p>
                      <a:pPr algn="l" fontAlgn="b"/>
                      <a:r>
                        <a:rPr lang="en-ZA" sz="1000" b="0" i="0" u="none" strike="noStrike" dirty="0">
                          <a:solidFill>
                            <a:srgbClr val="000000"/>
                          </a:solidFill>
                          <a:effectLst/>
                          <a:latin typeface="+mn-lt"/>
                        </a:rPr>
                        <a:t>Administration</a:t>
                      </a:r>
                    </a:p>
                  </a:txBody>
                  <a:tcPr marL="9525" marR="9525" marT="9525" marB="0" anchor="b"/>
                </a:tc>
                <a:tc>
                  <a:txBody>
                    <a:bodyPr/>
                    <a:lstStyle/>
                    <a:p>
                      <a:pPr algn="ctr" fontAlgn="b"/>
                      <a:r>
                        <a:rPr lang="en-ZA" sz="1000" b="0" i="0" u="none" strike="noStrike" dirty="0">
                          <a:solidFill>
                            <a:srgbClr val="000000"/>
                          </a:solidFill>
                          <a:effectLst/>
                          <a:latin typeface="Arial Narrow"/>
                        </a:rPr>
                        <a:t>12</a:t>
                      </a:r>
                      <a:r>
                        <a:rPr lang="en-ZA" sz="1000" b="0" i="0" u="none" strike="noStrike" baseline="0" dirty="0">
                          <a:solidFill>
                            <a:srgbClr val="000000"/>
                          </a:solidFill>
                          <a:effectLst/>
                          <a:latin typeface="Arial Narrow"/>
                        </a:rPr>
                        <a:t> 210</a:t>
                      </a:r>
                      <a:endParaRPr lang="en-ZA" sz="1000" b="0" i="0" u="none" strike="noStrike" dirty="0">
                        <a:solidFill>
                          <a:srgbClr val="000000"/>
                        </a:solidFill>
                        <a:effectLst/>
                        <a:latin typeface="Arial Narrow"/>
                      </a:endParaRPr>
                    </a:p>
                  </a:txBody>
                  <a:tcPr marL="0" marR="0" marT="0" marB="0" anchor="b"/>
                </a:tc>
                <a:tc>
                  <a:txBody>
                    <a:bodyPr/>
                    <a:lstStyle/>
                    <a:p>
                      <a:pPr algn="ctr" fontAlgn="b"/>
                      <a:r>
                        <a:rPr lang="en-ZA" sz="1000" b="0" i="0" u="none" strike="noStrike" dirty="0">
                          <a:solidFill>
                            <a:srgbClr val="000000"/>
                          </a:solidFill>
                          <a:effectLst/>
                          <a:latin typeface="Arial Narrow"/>
                        </a:rPr>
                        <a:t>47 254</a:t>
                      </a:r>
                    </a:p>
                  </a:txBody>
                  <a:tcPr marL="0" marR="0" marT="0" marB="0" anchor="b"/>
                </a:tc>
                <a:tc>
                  <a:txBody>
                    <a:bodyPr/>
                    <a:lstStyle/>
                    <a:p>
                      <a:pPr algn="ctr" fontAlgn="b"/>
                      <a:r>
                        <a:rPr lang="en-ZA" sz="1000" b="0" i="0" u="none" strike="noStrike" dirty="0">
                          <a:solidFill>
                            <a:srgbClr val="000000"/>
                          </a:solidFill>
                          <a:effectLst/>
                          <a:latin typeface="Arial Narrow"/>
                        </a:rPr>
                        <a:t>59 464</a:t>
                      </a:r>
                    </a:p>
                  </a:txBody>
                  <a:tcPr marL="0" marR="0" marT="0" marB="0" anchor="b"/>
                </a:tc>
                <a:tc>
                  <a:txBody>
                    <a:bodyPr/>
                    <a:lstStyle/>
                    <a:p>
                      <a:pPr algn="ctr" fontAlgn="b"/>
                      <a:r>
                        <a:rPr lang="en-ZA" sz="1000" b="0" i="0" u="none" strike="noStrike" dirty="0">
                          <a:solidFill>
                            <a:srgbClr val="000000"/>
                          </a:solidFill>
                          <a:effectLst/>
                          <a:latin typeface="Arial Narrow"/>
                        </a:rPr>
                        <a:t>61 161</a:t>
                      </a:r>
                    </a:p>
                  </a:txBody>
                  <a:tcPr marL="0" marR="0" marT="0" marB="0" anchor="b"/>
                </a:tc>
                <a:tc>
                  <a:txBody>
                    <a:bodyPr/>
                    <a:lstStyle/>
                    <a:p>
                      <a:pPr algn="ctr" fontAlgn="b"/>
                      <a:r>
                        <a:rPr lang="en-ZA" sz="1000" b="0" i="0" u="none" strike="noStrike" dirty="0">
                          <a:solidFill>
                            <a:srgbClr val="000000"/>
                          </a:solidFill>
                          <a:effectLst/>
                          <a:latin typeface="+mn-lt"/>
                        </a:rPr>
                        <a:t>1 697</a:t>
                      </a:r>
                    </a:p>
                  </a:txBody>
                  <a:tcPr marL="9525" marR="9525" marT="9525" marB="0" anchor="b"/>
                </a:tc>
                <a:tc>
                  <a:txBody>
                    <a:bodyPr/>
                    <a:lstStyle/>
                    <a:p>
                      <a:pPr algn="r" fontAlgn="b"/>
                      <a:r>
                        <a:rPr lang="en-ZA" sz="1100" b="0" i="0" u="none" strike="noStrike" dirty="0">
                          <a:solidFill>
                            <a:srgbClr val="000000"/>
                          </a:solidFill>
                          <a:effectLst/>
                          <a:latin typeface="Calibri"/>
                        </a:rPr>
                        <a:t>20%</a:t>
                      </a:r>
                    </a:p>
                  </a:txBody>
                  <a:tcPr marL="9525" marR="9525" marT="9525" marB="0" anchor="b"/>
                </a:tc>
                <a:extLst>
                  <a:ext uri="{0D108BD9-81ED-4DB2-BD59-A6C34878D82A}">
                    <a16:rowId xmlns:a16="http://schemas.microsoft.com/office/drawing/2014/main" xmlns="" val="10002"/>
                  </a:ext>
                </a:extLst>
              </a:tr>
              <a:tr h="576064">
                <a:tc>
                  <a:txBody>
                    <a:bodyPr/>
                    <a:lstStyle/>
                    <a:p>
                      <a:pPr algn="l" fontAlgn="b"/>
                      <a:r>
                        <a:rPr lang="en-ZA" sz="1000" b="0" i="0" u="none" strike="noStrike" dirty="0">
                          <a:solidFill>
                            <a:srgbClr val="000000"/>
                          </a:solidFill>
                          <a:effectLst/>
                          <a:latin typeface="+mn-lt"/>
                        </a:rPr>
                        <a:t>Sustainable Resource Management</a:t>
                      </a:r>
                    </a:p>
                  </a:txBody>
                  <a:tcPr marL="9525" marR="9525" marT="9525" marB="0" anchor="b"/>
                </a:tc>
                <a:tc>
                  <a:txBody>
                    <a:bodyPr/>
                    <a:lstStyle/>
                    <a:p>
                      <a:pPr algn="ctr" fontAlgn="b"/>
                      <a:r>
                        <a:rPr lang="en-ZA" sz="1000" b="0" i="0" u="none" strike="noStrike" baseline="0" dirty="0">
                          <a:solidFill>
                            <a:srgbClr val="000000"/>
                          </a:solidFill>
                          <a:effectLst/>
                          <a:latin typeface="Arial Narrow"/>
                        </a:rPr>
                        <a:t>18 056</a:t>
                      </a:r>
                      <a:endParaRPr lang="en-ZA" sz="1000" b="0" i="0" u="none" strike="noStrike" dirty="0">
                        <a:solidFill>
                          <a:srgbClr val="000000"/>
                        </a:solidFill>
                        <a:effectLst/>
                        <a:latin typeface="Arial Narrow"/>
                      </a:endParaRPr>
                    </a:p>
                  </a:txBody>
                  <a:tcPr marL="0" marR="0" marT="0" marB="0" anchor="b"/>
                </a:tc>
                <a:tc>
                  <a:txBody>
                    <a:bodyPr/>
                    <a:lstStyle/>
                    <a:p>
                      <a:pPr algn="ctr" fontAlgn="b"/>
                      <a:r>
                        <a:rPr lang="en-ZA" sz="1000" b="0" i="0" u="none" strike="noStrike" dirty="0">
                          <a:solidFill>
                            <a:srgbClr val="000000"/>
                          </a:solidFill>
                          <a:effectLst/>
                          <a:latin typeface="Arial Narrow"/>
                        </a:rPr>
                        <a:t>138 084</a:t>
                      </a:r>
                    </a:p>
                  </a:txBody>
                  <a:tcPr marL="0" marR="0" marT="0" marB="0" anchor="b"/>
                </a:tc>
                <a:tc>
                  <a:txBody>
                    <a:bodyPr/>
                    <a:lstStyle/>
                    <a:p>
                      <a:pPr algn="ctr" fontAlgn="b"/>
                      <a:r>
                        <a:rPr lang="en-ZA" sz="1000" b="0" i="0" u="none" strike="noStrike" dirty="0">
                          <a:solidFill>
                            <a:srgbClr val="000000"/>
                          </a:solidFill>
                          <a:effectLst/>
                          <a:latin typeface="Arial Narrow"/>
                        </a:rPr>
                        <a:t>156 140</a:t>
                      </a:r>
                    </a:p>
                  </a:txBody>
                  <a:tcPr marL="0" marR="0" marT="0" marB="0" anchor="b"/>
                </a:tc>
                <a:tc>
                  <a:txBody>
                    <a:bodyPr/>
                    <a:lstStyle/>
                    <a:p>
                      <a:pPr algn="ctr" fontAlgn="b"/>
                      <a:r>
                        <a:rPr lang="en-ZA" sz="1000" b="0" i="0" u="none" strike="noStrike" dirty="0">
                          <a:solidFill>
                            <a:srgbClr val="000000"/>
                          </a:solidFill>
                          <a:effectLst/>
                          <a:latin typeface="Arial Narrow"/>
                        </a:rPr>
                        <a:t>159</a:t>
                      </a:r>
                      <a:r>
                        <a:rPr lang="en-ZA" sz="1000" b="0" i="0" u="none" strike="noStrike" baseline="0" dirty="0">
                          <a:solidFill>
                            <a:srgbClr val="000000"/>
                          </a:solidFill>
                          <a:effectLst/>
                          <a:latin typeface="Arial Narrow"/>
                        </a:rPr>
                        <a:t> 486</a:t>
                      </a:r>
                      <a:endParaRPr lang="en-ZA" sz="1000" b="0" i="0" u="none" strike="noStrike" dirty="0">
                        <a:solidFill>
                          <a:srgbClr val="000000"/>
                        </a:solidFill>
                        <a:effectLst/>
                        <a:latin typeface="Arial Narrow"/>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mn-lt"/>
                          <a:ea typeface="+mn-ea"/>
                          <a:cs typeface="+mn-cs"/>
                        </a:rPr>
                        <a:t>3 346</a:t>
                      </a:r>
                    </a:p>
                  </a:txBody>
                  <a:tcPr marL="9525" marR="9525" marT="9525" marB="0" anchor="b"/>
                </a:tc>
                <a:tc>
                  <a:txBody>
                    <a:bodyPr/>
                    <a:lstStyle/>
                    <a:p>
                      <a:pPr algn="r" fontAlgn="b"/>
                      <a:r>
                        <a:rPr lang="en-ZA" sz="1100" b="0" i="0" u="none" strike="noStrike" dirty="0">
                          <a:solidFill>
                            <a:srgbClr val="000000"/>
                          </a:solidFill>
                          <a:effectLst/>
                          <a:latin typeface="Calibri"/>
                        </a:rPr>
                        <a:t>11%</a:t>
                      </a:r>
                    </a:p>
                  </a:txBody>
                  <a:tcPr marL="9525" marR="9525" marT="9525" marB="0" anchor="b"/>
                </a:tc>
                <a:extLst>
                  <a:ext uri="{0D108BD9-81ED-4DB2-BD59-A6C34878D82A}">
                    <a16:rowId xmlns:a16="http://schemas.microsoft.com/office/drawing/2014/main" xmlns="" val="10003"/>
                  </a:ext>
                </a:extLst>
              </a:tr>
              <a:tr h="337438">
                <a:tc>
                  <a:txBody>
                    <a:bodyPr/>
                    <a:lstStyle/>
                    <a:p>
                      <a:pPr algn="l" fontAlgn="b"/>
                      <a:r>
                        <a:rPr lang="en-ZA" sz="1000" b="0" i="0" u="none" strike="noStrike">
                          <a:solidFill>
                            <a:srgbClr val="000000"/>
                          </a:solidFill>
                          <a:effectLst/>
                          <a:latin typeface="+mn-lt"/>
                        </a:rPr>
                        <a:t>Asset Management</a:t>
                      </a:r>
                    </a:p>
                  </a:txBody>
                  <a:tcPr marL="9525" marR="9525" marT="9525" marB="0" anchor="b"/>
                </a:tc>
                <a:tc>
                  <a:txBody>
                    <a:bodyPr/>
                    <a:lstStyle/>
                    <a:p>
                      <a:pPr algn="ctr" fontAlgn="b"/>
                      <a:r>
                        <a:rPr lang="en-ZA" sz="1000" b="0" i="0" u="none" strike="noStrike" baseline="0" dirty="0">
                          <a:solidFill>
                            <a:srgbClr val="000000"/>
                          </a:solidFill>
                          <a:effectLst/>
                          <a:latin typeface="Arial Narrow"/>
                        </a:rPr>
                        <a:t>10 780</a:t>
                      </a:r>
                      <a:endParaRPr lang="en-ZA" sz="1000" b="0" i="0" u="none" strike="noStrike" dirty="0">
                        <a:solidFill>
                          <a:srgbClr val="000000"/>
                        </a:solidFill>
                        <a:effectLst/>
                        <a:latin typeface="Arial Narrow"/>
                      </a:endParaRPr>
                    </a:p>
                  </a:txBody>
                  <a:tcPr marL="0" marR="0" marT="0" marB="0" anchor="b"/>
                </a:tc>
                <a:tc>
                  <a:txBody>
                    <a:bodyPr/>
                    <a:lstStyle/>
                    <a:p>
                      <a:pPr algn="ctr" fontAlgn="b"/>
                      <a:r>
                        <a:rPr lang="en-ZA" sz="1000" b="0" i="0" u="none" strike="noStrike" dirty="0">
                          <a:solidFill>
                            <a:srgbClr val="000000"/>
                          </a:solidFill>
                          <a:effectLst/>
                          <a:latin typeface="Arial Narrow"/>
                        </a:rPr>
                        <a:t>50 834</a:t>
                      </a:r>
                    </a:p>
                  </a:txBody>
                  <a:tcPr marL="0" marR="0" marT="0" marB="0" anchor="b"/>
                </a:tc>
                <a:tc>
                  <a:txBody>
                    <a:bodyPr/>
                    <a:lstStyle/>
                    <a:p>
                      <a:pPr algn="ctr" fontAlgn="b"/>
                      <a:r>
                        <a:rPr lang="en-ZA" sz="1000" b="0" i="0" u="none" strike="noStrike" dirty="0">
                          <a:solidFill>
                            <a:srgbClr val="000000"/>
                          </a:solidFill>
                          <a:effectLst/>
                          <a:latin typeface="Arial Narrow"/>
                        </a:rPr>
                        <a:t>61 614</a:t>
                      </a:r>
                    </a:p>
                  </a:txBody>
                  <a:tcPr marL="0" marR="0" marT="0" marB="0" anchor="b"/>
                </a:tc>
                <a:tc>
                  <a:txBody>
                    <a:bodyPr/>
                    <a:lstStyle/>
                    <a:p>
                      <a:pPr algn="ctr" fontAlgn="b"/>
                      <a:r>
                        <a:rPr lang="en-ZA" sz="1000" b="0" i="0" u="none" strike="noStrike" dirty="0">
                          <a:solidFill>
                            <a:srgbClr val="000000"/>
                          </a:solidFill>
                          <a:effectLst/>
                          <a:latin typeface="Arial Narrow"/>
                        </a:rPr>
                        <a:t>62</a:t>
                      </a:r>
                      <a:r>
                        <a:rPr lang="en-ZA" sz="1000" b="0" i="0" u="none" strike="noStrike" baseline="0" dirty="0">
                          <a:solidFill>
                            <a:srgbClr val="000000"/>
                          </a:solidFill>
                          <a:effectLst/>
                          <a:latin typeface="Arial Narrow"/>
                        </a:rPr>
                        <a:t> 524</a:t>
                      </a:r>
                      <a:endParaRPr lang="en-ZA" sz="1000" b="0" i="0" u="none" strike="noStrike" dirty="0">
                        <a:solidFill>
                          <a:srgbClr val="000000"/>
                        </a:solidFill>
                        <a:effectLst/>
                        <a:latin typeface="Arial Narrow"/>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mn-lt"/>
                          <a:ea typeface="+mn-ea"/>
                          <a:cs typeface="+mn-cs"/>
                        </a:rPr>
                        <a:t>910</a:t>
                      </a:r>
                    </a:p>
                  </a:txBody>
                  <a:tcPr marL="9525" marR="9525" marT="9525" marB="0" anchor="b"/>
                </a:tc>
                <a:tc>
                  <a:txBody>
                    <a:bodyPr/>
                    <a:lstStyle/>
                    <a:p>
                      <a:pPr algn="r" fontAlgn="b"/>
                      <a:r>
                        <a:rPr lang="en-ZA" sz="1100" b="0" i="0" u="none" strike="noStrike" dirty="0">
                          <a:solidFill>
                            <a:srgbClr val="000000"/>
                          </a:solidFill>
                          <a:effectLst/>
                          <a:latin typeface="Calibri"/>
                        </a:rPr>
                        <a:t>17%</a:t>
                      </a:r>
                    </a:p>
                  </a:txBody>
                  <a:tcPr marL="9525" marR="9525" marT="9525" marB="0" anchor="b"/>
                </a:tc>
                <a:extLst>
                  <a:ext uri="{0D108BD9-81ED-4DB2-BD59-A6C34878D82A}">
                    <a16:rowId xmlns:a16="http://schemas.microsoft.com/office/drawing/2014/main" xmlns="" val="10004"/>
                  </a:ext>
                </a:extLst>
              </a:tr>
              <a:tr h="372860">
                <a:tc>
                  <a:txBody>
                    <a:bodyPr/>
                    <a:lstStyle/>
                    <a:p>
                      <a:pPr algn="l" fontAlgn="b"/>
                      <a:r>
                        <a:rPr lang="en-ZA" sz="1000" b="0" i="0" u="none" strike="noStrike">
                          <a:solidFill>
                            <a:srgbClr val="000000"/>
                          </a:solidFill>
                          <a:effectLst/>
                          <a:latin typeface="+mn-lt"/>
                        </a:rPr>
                        <a:t>Financial Governance</a:t>
                      </a:r>
                    </a:p>
                  </a:txBody>
                  <a:tcPr marL="9525" marR="9525" marT="9525" marB="0" anchor="b"/>
                </a:tc>
                <a:tc>
                  <a:txBody>
                    <a:bodyPr/>
                    <a:lstStyle/>
                    <a:p>
                      <a:pPr algn="ctr" fontAlgn="b"/>
                      <a:r>
                        <a:rPr lang="en-ZA" sz="1000" b="0" i="0" u="none" strike="noStrike" dirty="0">
                          <a:solidFill>
                            <a:srgbClr val="000000"/>
                          </a:solidFill>
                          <a:effectLst/>
                          <a:latin typeface="Arial Narrow"/>
                        </a:rPr>
                        <a:t>7 952</a:t>
                      </a:r>
                    </a:p>
                  </a:txBody>
                  <a:tcPr marL="0" marR="0" marT="0" marB="0" anchor="b"/>
                </a:tc>
                <a:tc>
                  <a:txBody>
                    <a:bodyPr/>
                    <a:lstStyle/>
                    <a:p>
                      <a:pPr algn="ctr" fontAlgn="b"/>
                      <a:r>
                        <a:rPr lang="en-ZA" sz="1000" b="0" i="0" u="none" strike="noStrike" dirty="0">
                          <a:solidFill>
                            <a:srgbClr val="000000"/>
                          </a:solidFill>
                          <a:effectLst/>
                          <a:latin typeface="Arial Narrow"/>
                        </a:rPr>
                        <a:t>32 796</a:t>
                      </a:r>
                    </a:p>
                  </a:txBody>
                  <a:tcPr marL="0" marR="0" marT="0" marB="0" anchor="b"/>
                </a:tc>
                <a:tc>
                  <a:txBody>
                    <a:bodyPr/>
                    <a:lstStyle/>
                    <a:p>
                      <a:pPr algn="ctr" fontAlgn="b"/>
                      <a:r>
                        <a:rPr lang="en-ZA" sz="1000" b="0" i="0" u="none" strike="noStrike" dirty="0">
                          <a:solidFill>
                            <a:srgbClr val="000000"/>
                          </a:solidFill>
                          <a:effectLst/>
                          <a:latin typeface="Arial Narrow"/>
                        </a:rPr>
                        <a:t>40 748</a:t>
                      </a:r>
                    </a:p>
                  </a:txBody>
                  <a:tcPr marL="0" marR="0" marT="0" marB="0" anchor="b"/>
                </a:tc>
                <a:tc>
                  <a:txBody>
                    <a:bodyPr/>
                    <a:lstStyle/>
                    <a:p>
                      <a:pPr algn="ctr" fontAlgn="b"/>
                      <a:r>
                        <a:rPr lang="en-ZA" sz="1000" b="0" i="0" u="none" strike="noStrike" dirty="0">
                          <a:solidFill>
                            <a:srgbClr val="000000"/>
                          </a:solidFill>
                          <a:effectLst/>
                          <a:latin typeface="Arial Narrow"/>
                        </a:rPr>
                        <a:t>42</a:t>
                      </a:r>
                      <a:r>
                        <a:rPr lang="en-ZA" sz="1000" b="0" i="0" u="none" strike="noStrike" baseline="0" dirty="0">
                          <a:solidFill>
                            <a:srgbClr val="000000"/>
                          </a:solidFill>
                          <a:effectLst/>
                          <a:latin typeface="Arial Narrow"/>
                        </a:rPr>
                        <a:t> 219</a:t>
                      </a:r>
                      <a:endParaRPr lang="en-ZA" sz="1000" b="0" i="0" u="none" strike="noStrike" dirty="0">
                        <a:solidFill>
                          <a:srgbClr val="000000"/>
                        </a:solidFill>
                        <a:effectLst/>
                        <a:latin typeface="Arial Narrow"/>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mn-lt"/>
                          <a:ea typeface="+mn-ea"/>
                          <a:cs typeface="+mn-cs"/>
                        </a:rPr>
                        <a:t>1 471</a:t>
                      </a:r>
                    </a:p>
                  </a:txBody>
                  <a:tcPr marL="9525" marR="9525" marT="9525" marB="0" anchor="b"/>
                </a:tc>
                <a:tc>
                  <a:txBody>
                    <a:bodyPr/>
                    <a:lstStyle/>
                    <a:p>
                      <a:pPr algn="r" fontAlgn="b"/>
                      <a:r>
                        <a:rPr lang="en-ZA" sz="1100" b="0" i="0" u="none" strike="noStrike" dirty="0">
                          <a:solidFill>
                            <a:srgbClr val="000000"/>
                          </a:solidFill>
                          <a:effectLst/>
                          <a:latin typeface="Calibri"/>
                        </a:rPr>
                        <a:t>19%</a:t>
                      </a:r>
                    </a:p>
                  </a:txBody>
                  <a:tcPr marL="9525" marR="9525" marT="9525" marB="0" anchor="b"/>
                </a:tc>
                <a:extLst>
                  <a:ext uri="{0D108BD9-81ED-4DB2-BD59-A6C34878D82A}">
                    <a16:rowId xmlns:a16="http://schemas.microsoft.com/office/drawing/2014/main" xmlns="" val="10005"/>
                  </a:ext>
                </a:extLst>
              </a:tr>
              <a:tr h="337438">
                <a:tc>
                  <a:txBody>
                    <a:bodyPr/>
                    <a:lstStyle/>
                    <a:p>
                      <a:pPr algn="l" fontAlgn="b"/>
                      <a:r>
                        <a:rPr lang="en-ZA" sz="1000" b="1" i="0" u="none" strike="noStrike" dirty="0">
                          <a:solidFill>
                            <a:srgbClr val="000000"/>
                          </a:solidFill>
                          <a:effectLst/>
                          <a:latin typeface="+mn-lt"/>
                        </a:rPr>
                        <a:t>Total</a:t>
                      </a:r>
                    </a:p>
                  </a:txBody>
                  <a:tcPr marL="9525" marR="9525" marT="9525" marB="0" anchor="b"/>
                </a:tc>
                <a:tc>
                  <a:txBody>
                    <a:bodyPr/>
                    <a:lstStyle/>
                    <a:p>
                      <a:pPr algn="ctr" fontAlgn="b"/>
                      <a:r>
                        <a:rPr lang="en-ZA" sz="1000" b="1" i="0" u="none" strike="noStrike" dirty="0">
                          <a:solidFill>
                            <a:srgbClr val="000000"/>
                          </a:solidFill>
                          <a:effectLst/>
                          <a:latin typeface="Arial Narrow"/>
                        </a:rPr>
                        <a:t>48 998</a:t>
                      </a:r>
                    </a:p>
                  </a:txBody>
                  <a:tcPr marL="0" marR="0" marT="0" marB="0" anchor="b"/>
                </a:tc>
                <a:tc>
                  <a:txBody>
                    <a:bodyPr/>
                    <a:lstStyle/>
                    <a:p>
                      <a:pPr algn="ctr" fontAlgn="b"/>
                      <a:r>
                        <a:rPr lang="en-ZA" sz="1000" b="1" i="0" u="none" strike="noStrike" dirty="0">
                          <a:solidFill>
                            <a:srgbClr val="000000"/>
                          </a:solidFill>
                          <a:effectLst/>
                          <a:latin typeface="Arial Narrow"/>
                        </a:rPr>
                        <a:t>268 968</a:t>
                      </a:r>
                    </a:p>
                  </a:txBody>
                  <a:tcPr marL="0" marR="0" marT="0" marB="0" anchor="b"/>
                </a:tc>
                <a:tc>
                  <a:txBody>
                    <a:bodyPr/>
                    <a:lstStyle/>
                    <a:p>
                      <a:pPr algn="ctr" fontAlgn="b"/>
                      <a:r>
                        <a:rPr lang="en-ZA" sz="1000" b="1" i="0" u="none" strike="noStrike" dirty="0">
                          <a:solidFill>
                            <a:srgbClr val="000000"/>
                          </a:solidFill>
                          <a:effectLst/>
                          <a:latin typeface="Arial Narrow"/>
                        </a:rPr>
                        <a:t>317 966</a:t>
                      </a:r>
                    </a:p>
                  </a:txBody>
                  <a:tcPr marL="0" marR="0" marT="0" marB="0" anchor="b"/>
                </a:tc>
                <a:tc>
                  <a:txBody>
                    <a:bodyPr/>
                    <a:lstStyle/>
                    <a:p>
                      <a:pPr algn="ctr" fontAlgn="b"/>
                      <a:r>
                        <a:rPr lang="en-ZA" sz="1000" b="1" i="0" u="none" strike="noStrike" dirty="0">
                          <a:solidFill>
                            <a:srgbClr val="000000"/>
                          </a:solidFill>
                          <a:effectLst/>
                          <a:latin typeface="Arial Narrow"/>
                        </a:rPr>
                        <a:t>325</a:t>
                      </a:r>
                      <a:r>
                        <a:rPr lang="en-ZA" sz="1000" b="1" i="0" u="none" strike="noStrike" baseline="0" dirty="0">
                          <a:solidFill>
                            <a:srgbClr val="000000"/>
                          </a:solidFill>
                          <a:effectLst/>
                          <a:latin typeface="Arial Narrow"/>
                        </a:rPr>
                        <a:t> 390</a:t>
                      </a:r>
                      <a:endParaRPr lang="en-ZA" sz="1000" b="1" i="0" u="none" strike="noStrike" dirty="0">
                        <a:solidFill>
                          <a:srgbClr val="000000"/>
                        </a:solidFill>
                        <a:effectLst/>
                        <a:latin typeface="Arial Narrow"/>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a:ln>
                            <a:noFill/>
                          </a:ln>
                          <a:solidFill>
                            <a:srgbClr val="000000"/>
                          </a:solidFill>
                          <a:effectLst/>
                          <a:uLnTx/>
                          <a:uFillTx/>
                          <a:latin typeface="+mn-lt"/>
                          <a:ea typeface="+mn-ea"/>
                          <a:cs typeface="+mn-cs"/>
                        </a:rPr>
                        <a:t>7 424</a:t>
                      </a:r>
                    </a:p>
                  </a:txBody>
                  <a:tcPr marL="9525" marR="9525" marT="9525" marB="0" anchor="b"/>
                </a:tc>
                <a:tc>
                  <a:txBody>
                    <a:bodyPr/>
                    <a:lstStyle/>
                    <a:p>
                      <a:pPr algn="r" fontAlgn="b"/>
                      <a:r>
                        <a:rPr lang="en-ZA" sz="1100" b="1" i="0" u="none" strike="noStrike" dirty="0">
                          <a:solidFill>
                            <a:srgbClr val="000000"/>
                          </a:solidFill>
                          <a:effectLst/>
                          <a:latin typeface="Calibri"/>
                        </a:rPr>
                        <a:t>15%</a:t>
                      </a:r>
                    </a:p>
                  </a:txBody>
                  <a:tcPr marL="9525" marR="9525" marT="9525" marB="0" anchor="b"/>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857133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30</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844050608"/>
              </p:ext>
            </p:extLst>
          </p:nvPr>
        </p:nvGraphicFramePr>
        <p:xfrm>
          <a:off x="204468" y="1201198"/>
          <a:ext cx="8685862" cy="5157673"/>
        </p:xfrm>
        <a:graphic>
          <a:graphicData uri="http://schemas.openxmlformats.org/drawingml/2006/table">
            <a:tbl>
              <a:tblPr>
                <a:tableStyleId>{5C22544A-7EE6-4342-B048-85BDC9FD1C3A}</a:tableStyleId>
              </a:tblPr>
              <a:tblGrid>
                <a:gridCol w="145218">
                  <a:extLst>
                    <a:ext uri="{9D8B030D-6E8A-4147-A177-3AD203B41FA5}">
                      <a16:colId xmlns:a16="http://schemas.microsoft.com/office/drawing/2014/main" xmlns="" val="20000"/>
                    </a:ext>
                  </a:extLst>
                </a:gridCol>
                <a:gridCol w="359426">
                  <a:extLst>
                    <a:ext uri="{9D8B030D-6E8A-4147-A177-3AD203B41FA5}">
                      <a16:colId xmlns:a16="http://schemas.microsoft.com/office/drawing/2014/main" xmlns="" val="20001"/>
                    </a:ext>
                  </a:extLst>
                </a:gridCol>
                <a:gridCol w="1796178">
                  <a:extLst>
                    <a:ext uri="{9D8B030D-6E8A-4147-A177-3AD203B41FA5}">
                      <a16:colId xmlns:a16="http://schemas.microsoft.com/office/drawing/2014/main" xmlns="" val="20002"/>
                    </a:ext>
                  </a:extLst>
                </a:gridCol>
                <a:gridCol w="661738">
                  <a:extLst>
                    <a:ext uri="{9D8B030D-6E8A-4147-A177-3AD203B41FA5}">
                      <a16:colId xmlns:a16="http://schemas.microsoft.com/office/drawing/2014/main" xmlns="" val="20003"/>
                    </a:ext>
                  </a:extLst>
                </a:gridCol>
                <a:gridCol w="492327">
                  <a:extLst>
                    <a:ext uri="{9D8B030D-6E8A-4147-A177-3AD203B41FA5}">
                      <a16:colId xmlns:a16="http://schemas.microsoft.com/office/drawing/2014/main" xmlns="" val="20004"/>
                    </a:ext>
                  </a:extLst>
                </a:gridCol>
                <a:gridCol w="102998">
                  <a:extLst>
                    <a:ext uri="{9D8B030D-6E8A-4147-A177-3AD203B41FA5}">
                      <a16:colId xmlns:a16="http://schemas.microsoft.com/office/drawing/2014/main" xmlns="" val="20005"/>
                    </a:ext>
                  </a:extLst>
                </a:gridCol>
                <a:gridCol w="573951">
                  <a:extLst>
                    <a:ext uri="{9D8B030D-6E8A-4147-A177-3AD203B41FA5}">
                      <a16:colId xmlns:a16="http://schemas.microsoft.com/office/drawing/2014/main" xmlns="" val="20006"/>
                    </a:ext>
                  </a:extLst>
                </a:gridCol>
                <a:gridCol w="733029">
                  <a:extLst>
                    <a:ext uri="{9D8B030D-6E8A-4147-A177-3AD203B41FA5}">
                      <a16:colId xmlns:a16="http://schemas.microsoft.com/office/drawing/2014/main" xmlns="" val="20007"/>
                    </a:ext>
                  </a:extLst>
                </a:gridCol>
                <a:gridCol w="682411">
                  <a:extLst>
                    <a:ext uri="{9D8B030D-6E8A-4147-A177-3AD203B41FA5}">
                      <a16:colId xmlns:a16="http://schemas.microsoft.com/office/drawing/2014/main" xmlns="" val="20008"/>
                    </a:ext>
                  </a:extLst>
                </a:gridCol>
                <a:gridCol w="1132838">
                  <a:extLst>
                    <a:ext uri="{9D8B030D-6E8A-4147-A177-3AD203B41FA5}">
                      <a16:colId xmlns:a16="http://schemas.microsoft.com/office/drawing/2014/main" xmlns="" val="20009"/>
                    </a:ext>
                  </a:extLst>
                </a:gridCol>
                <a:gridCol w="959553">
                  <a:extLst>
                    <a:ext uri="{9D8B030D-6E8A-4147-A177-3AD203B41FA5}">
                      <a16:colId xmlns:a16="http://schemas.microsoft.com/office/drawing/2014/main" xmlns="" val="20010"/>
                    </a:ext>
                  </a:extLst>
                </a:gridCol>
                <a:gridCol w="1046195">
                  <a:extLst>
                    <a:ext uri="{9D8B030D-6E8A-4147-A177-3AD203B41FA5}">
                      <a16:colId xmlns:a16="http://schemas.microsoft.com/office/drawing/2014/main" xmlns="" val="20011"/>
                    </a:ext>
                  </a:extLst>
                </a:gridCol>
              </a:tblGrid>
              <a:tr h="1054924">
                <a:tc gridSpan="3">
                  <a:txBody>
                    <a:bodyPr/>
                    <a:lstStyle/>
                    <a:p>
                      <a:pPr algn="ctr" fontAlgn="t"/>
                      <a:r>
                        <a:rPr lang="en-ZA" sz="900" b="1" i="0" u="none" strike="noStrike" kern="1200" dirty="0">
                          <a:solidFill>
                            <a:schemeClr val="tx2"/>
                          </a:solidFill>
                          <a:effectLst/>
                          <a:latin typeface="+mn-lt"/>
                          <a:ea typeface="+mn-ea"/>
                          <a:cs typeface="+mn-cs"/>
                        </a:rPr>
                        <a:t>Programme / </a:t>
                      </a:r>
                      <a:r>
                        <a:rPr lang="en-ZA" sz="900" b="1" i="0" u="none" strike="noStrike" kern="1200" dirty="0" err="1">
                          <a:solidFill>
                            <a:schemeClr val="tx2"/>
                          </a:solidFill>
                          <a:effectLst/>
                          <a:latin typeface="+mn-lt"/>
                          <a:ea typeface="+mn-ea"/>
                          <a:cs typeface="+mn-cs"/>
                        </a:rPr>
                        <a:t>Subprogramme</a:t>
                      </a:r>
                      <a:r>
                        <a:rPr lang="en-ZA" sz="900" b="1" i="0" u="none" strike="noStrike" kern="1200" dirty="0">
                          <a:solidFill>
                            <a:schemeClr val="tx2"/>
                          </a:solidFill>
                          <a:effectLst/>
                          <a:latin typeface="+mn-lt"/>
                          <a:ea typeface="+mn-ea"/>
                          <a:cs typeface="+mn-cs"/>
                        </a:rPr>
                        <a:t> / Performance Measures</a:t>
                      </a:r>
                    </a:p>
                  </a:txBody>
                  <a:tcPr marL="9525" marR="9525" marT="9525" marB="0" anchor="ctr"/>
                </a:tc>
                <a:tc hMerge="1">
                  <a:txBody>
                    <a:bodyPr/>
                    <a:lstStyle/>
                    <a:p>
                      <a:endParaRPr lang="en-ZA"/>
                    </a:p>
                  </a:txBody>
                  <a:tcPr/>
                </a:tc>
                <a:tc hMerge="1">
                  <a:txBody>
                    <a:bodyPr/>
                    <a:lstStyle/>
                    <a:p>
                      <a:endParaRPr lang="en-ZA"/>
                    </a:p>
                  </a:txBody>
                  <a:tcPr/>
                </a:tc>
                <a:tc>
                  <a:txBody>
                    <a:bodyPr/>
                    <a:lstStyle/>
                    <a:p>
                      <a:pPr algn="ctr" fontAlgn="t"/>
                      <a:r>
                        <a:rPr lang="en-ZA" sz="900" b="1" i="0" u="none" strike="noStrike" kern="1200" dirty="0">
                          <a:solidFill>
                            <a:schemeClr val="tx2"/>
                          </a:solidFill>
                          <a:effectLst/>
                          <a:latin typeface="+mn-lt"/>
                          <a:ea typeface="+mn-ea"/>
                          <a:cs typeface="+mn-cs"/>
                        </a:rPr>
                        <a:t>Target for 2018/19 as per </a:t>
                      </a:r>
                      <a:br>
                        <a:rPr lang="en-ZA" sz="900" b="1" i="0" u="none" strike="noStrike" kern="1200" dirty="0">
                          <a:solidFill>
                            <a:schemeClr val="tx2"/>
                          </a:solidFill>
                          <a:effectLst/>
                          <a:latin typeface="+mn-lt"/>
                          <a:ea typeface="+mn-ea"/>
                          <a:cs typeface="+mn-cs"/>
                        </a:rPr>
                      </a:br>
                      <a:r>
                        <a:rPr lang="en-ZA" sz="900" b="1" i="0" u="none" strike="noStrike" kern="1200" dirty="0">
                          <a:solidFill>
                            <a:schemeClr val="tx2"/>
                          </a:solidFill>
                          <a:effectLst/>
                          <a:latin typeface="+mn-lt"/>
                          <a:ea typeface="+mn-ea"/>
                          <a:cs typeface="+mn-cs"/>
                        </a:rPr>
                        <a:t>APP</a:t>
                      </a:r>
                    </a:p>
                  </a:txBody>
                  <a:tcPr marL="9525" marR="9525" marT="9525" marB="0" anchor="ctr"/>
                </a:tc>
                <a:tc gridSpan="2">
                  <a:txBody>
                    <a:bodyPr/>
                    <a:lstStyle/>
                    <a:p>
                      <a:pPr algn="ctr" fontAlgn="t"/>
                      <a:r>
                        <a:rPr lang="en-ZA" sz="950" b="1" i="0" u="none" strike="noStrike" dirty="0">
                          <a:solidFill>
                            <a:schemeClr val="tx2"/>
                          </a:solidFill>
                          <a:effectLst/>
                          <a:latin typeface="+mn-lt"/>
                        </a:rPr>
                        <a:t>1st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hMerge="1">
                  <a:txBody>
                    <a:bodyPr/>
                    <a:lstStyle/>
                    <a:p>
                      <a:pPr algn="ctr" fontAlgn="t"/>
                      <a:endParaRPr lang="en-ZA" sz="950" b="1" i="0" u="none" strike="noStrike" dirty="0">
                        <a:solidFill>
                          <a:schemeClr val="tx2"/>
                        </a:solidFill>
                        <a:effectLst/>
                        <a:latin typeface="+mn-lt"/>
                      </a:endParaRP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a:t>
                      </a:r>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201059">
                <a:tc>
                  <a:txBody>
                    <a:bodyPr/>
                    <a:lstStyle/>
                    <a:p>
                      <a:pPr algn="l" fontAlgn="t"/>
                      <a:r>
                        <a:rPr lang="en-ZA" sz="1000" u="none" strike="noStrike" dirty="0">
                          <a:effectLst/>
                        </a:rPr>
                        <a:t> </a:t>
                      </a:r>
                      <a:endParaRPr lang="en-ZA" sz="1000" b="0" i="0" u="none" strike="noStrike" dirty="0">
                        <a:solidFill>
                          <a:srgbClr val="FF0000"/>
                        </a:solidFill>
                        <a:effectLst/>
                        <a:latin typeface="Arial Narrow"/>
                      </a:endParaRPr>
                    </a:p>
                  </a:txBody>
                  <a:tcPr marL="6919" marR="6919" marT="6919" marB="0"/>
                </a:tc>
                <a:tc rowSpan="2">
                  <a:txBody>
                    <a:bodyPr/>
                    <a:lstStyle/>
                    <a:p>
                      <a:pPr algn="l" fontAlgn="t"/>
                      <a:r>
                        <a:rPr lang="en-ZA" sz="1200" b="1" u="none" strike="noStrike" dirty="0">
                          <a:solidFill>
                            <a:schemeClr val="bg2"/>
                          </a:solidFill>
                          <a:effectLst/>
                        </a:rPr>
                        <a:t>3.2</a:t>
                      </a:r>
                      <a:endParaRPr lang="en-ZA" sz="1200" b="1" i="0" u="none" strike="noStrike" dirty="0">
                        <a:solidFill>
                          <a:schemeClr val="bg2"/>
                        </a:solidFill>
                        <a:effectLst/>
                        <a:latin typeface="+mn-lt"/>
                      </a:endParaRPr>
                    </a:p>
                    <a:p>
                      <a:pPr algn="l" fontAlgn="t"/>
                      <a:r>
                        <a:rPr lang="en-ZA" sz="1000" b="0" u="none" strike="noStrike" dirty="0">
                          <a:solidFill>
                            <a:srgbClr val="FF0000"/>
                          </a:solidFill>
                          <a:effectLst/>
                        </a:rPr>
                        <a:t> </a:t>
                      </a:r>
                      <a:endParaRPr lang="en-ZA" sz="1000" b="0" i="0" u="none" strike="noStrike" dirty="0">
                        <a:solidFill>
                          <a:srgbClr val="FF0000"/>
                        </a:solidFill>
                        <a:effectLst/>
                        <a:latin typeface="+mn-lt"/>
                      </a:endParaRPr>
                    </a:p>
                    <a:p>
                      <a:pPr algn="l" fontAlgn="t"/>
                      <a:r>
                        <a:rPr lang="en-ZA" sz="1000" b="0" u="none" strike="noStrike" dirty="0">
                          <a:solidFill>
                            <a:schemeClr val="tx1"/>
                          </a:solidFill>
                          <a:effectLst/>
                        </a:rPr>
                        <a:t>14.1</a:t>
                      </a:r>
                      <a:endParaRPr lang="en-ZA" sz="1000" b="0" i="0" u="none" strike="noStrike" dirty="0">
                        <a:solidFill>
                          <a:schemeClr val="tx1"/>
                        </a:solidFill>
                        <a:effectLst/>
                        <a:latin typeface="+mn-lt"/>
                      </a:endParaRPr>
                    </a:p>
                  </a:txBody>
                  <a:tcPr marL="6919" marR="6919" marT="6919" marB="0"/>
                </a:tc>
                <a:tc gridSpan="8">
                  <a:txBody>
                    <a:bodyPr/>
                    <a:lstStyle/>
                    <a:p>
                      <a:pPr algn="l" fontAlgn="t"/>
                      <a:r>
                        <a:rPr lang="en-ZA" sz="1200" b="1" u="none" strike="noStrike" dirty="0">
                          <a:solidFill>
                            <a:schemeClr val="bg2"/>
                          </a:solidFill>
                          <a:effectLst/>
                        </a:rPr>
                        <a:t>Supply</a:t>
                      </a:r>
                      <a:r>
                        <a:rPr lang="en-ZA" sz="1200" b="1" u="none" strike="noStrike" baseline="0" dirty="0">
                          <a:solidFill>
                            <a:schemeClr val="bg2"/>
                          </a:solidFill>
                          <a:effectLst/>
                        </a:rPr>
                        <a:t> Chain Management: Local Government</a:t>
                      </a:r>
                      <a:r>
                        <a:rPr lang="en-ZA" sz="900" b="1" u="none" strike="noStrike" dirty="0">
                          <a:solidFill>
                            <a:schemeClr val="bg2"/>
                          </a:solidFill>
                          <a:effectLst/>
                        </a:rPr>
                        <a:t> </a:t>
                      </a:r>
                      <a:endParaRPr lang="en-ZA" sz="900" b="1" i="0" u="none" strike="noStrike" dirty="0">
                        <a:solidFill>
                          <a:schemeClr val="bg2"/>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900" b="1" i="0" u="none" strike="noStrike" dirty="0">
                        <a:solidFill>
                          <a:srgbClr val="000000"/>
                        </a:solidFill>
                        <a:effectLst/>
                        <a:latin typeface="+mn-lt"/>
                      </a:endParaRPr>
                    </a:p>
                  </a:txBody>
                  <a:tcPr marL="6919" marR="6919" marT="6919" marB="0"/>
                </a:tc>
                <a:tc rowSpan="6">
                  <a:txBody>
                    <a:bodyPr/>
                    <a:lstStyle/>
                    <a:p>
                      <a:pPr algn="ctr" fontAlgn="t"/>
                      <a:r>
                        <a:rPr lang="en-ZA" sz="1000" b="0" u="none" strike="noStrike" dirty="0">
                          <a:solidFill>
                            <a:schemeClr val="tx1"/>
                          </a:solidFill>
                          <a:effectLst/>
                          <a:latin typeface="+mn-lt"/>
                        </a:rPr>
                        <a:t>R7 629</a:t>
                      </a:r>
                    </a:p>
                    <a:p>
                      <a:pPr algn="ctr" fontAlgn="t"/>
                      <a:r>
                        <a:rPr lang="en-ZA" sz="1000" b="0" u="none" strike="noStrike" dirty="0">
                          <a:solidFill>
                            <a:schemeClr val="tx1"/>
                          </a:solidFill>
                          <a:effectLst/>
                          <a:latin typeface="+mn-lt"/>
                        </a:rPr>
                        <a:t>R1 130</a:t>
                      </a:r>
                    </a:p>
                    <a:p>
                      <a:pPr algn="ctr" fontAlgn="t"/>
                      <a:r>
                        <a:rPr lang="en-ZA" sz="1000" b="0" i="0" u="none" strike="noStrike" dirty="0">
                          <a:solidFill>
                            <a:schemeClr val="tx1"/>
                          </a:solidFill>
                          <a:effectLst/>
                          <a:latin typeface="+mn-lt"/>
                        </a:rPr>
                        <a:t>15%</a:t>
                      </a:r>
                    </a:p>
                  </a:txBody>
                  <a:tcPr marL="6919" marR="6919" marT="6919" marB="0" anchor="ctr"/>
                </a:tc>
                <a:extLst>
                  <a:ext uri="{0D108BD9-81ED-4DB2-BD59-A6C34878D82A}">
                    <a16:rowId xmlns:a16="http://schemas.microsoft.com/office/drawing/2014/main" xmlns="" val="10001"/>
                  </a:ext>
                </a:extLst>
              </a:tr>
              <a:tr h="462604">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vMerge="1">
                  <a:txBody>
                    <a:bodyPr/>
                    <a:lstStyle/>
                    <a:p>
                      <a:pPr algn="l" fontAlgn="t"/>
                      <a:endParaRPr lang="en-ZA" sz="7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rPr>
                        <a:t>Number of municipal</a:t>
                      </a:r>
                      <a:r>
                        <a:rPr lang="en-ZA" sz="1000" b="0" u="none" strike="noStrike" baseline="0" dirty="0">
                          <a:effectLst/>
                        </a:rPr>
                        <a:t> SCM and MAM Virtuous Cycle assessment reports </a:t>
                      </a:r>
                      <a:endParaRPr lang="en-ZA" sz="1000" b="0" i="0" u="none" strike="noStrike" dirty="0">
                        <a:solidFill>
                          <a:schemeClr val="tx1"/>
                        </a:solidFill>
                        <a:effectLst/>
                        <a:latin typeface="+mn-lt"/>
                      </a:endParaRPr>
                    </a:p>
                  </a:txBody>
                  <a:tcPr marL="171450" marR="9525" marT="9525" marB="0" anchor="ctr"/>
                </a:tc>
                <a:tc>
                  <a:txBody>
                    <a:bodyPr/>
                    <a:lstStyle/>
                    <a:p>
                      <a:pPr algn="ctr"/>
                      <a:r>
                        <a:rPr lang="en-ZA" sz="1050" dirty="0"/>
                        <a:t>10</a:t>
                      </a:r>
                    </a:p>
                  </a:txBody>
                  <a:tcPr marL="9525" marR="9525" marT="9525" marB="0" anchor="ctr"/>
                </a:tc>
                <a:tc>
                  <a:txBody>
                    <a:bodyPr/>
                    <a:lstStyle/>
                    <a:p>
                      <a:pPr algn="ctr"/>
                      <a:r>
                        <a:rPr lang="en-ZA" sz="1000" dirty="0"/>
                        <a:t>2</a:t>
                      </a:r>
                    </a:p>
                  </a:txBody>
                  <a:tcPr marL="9525" marR="9525" marT="9525" marB="0" anchor="ctr"/>
                </a:tc>
                <a:tc gridSpan="2">
                  <a:txBody>
                    <a:bodyPr/>
                    <a:lstStyle/>
                    <a:p>
                      <a:pPr algn="ctr"/>
                      <a:r>
                        <a:rPr lang="en-ZA" sz="1000" dirty="0"/>
                        <a:t>2</a:t>
                      </a:r>
                    </a:p>
                  </a:txBody>
                  <a:tcPr marL="9525" marR="9525" marT="9525" marB="0" anchor="ctr"/>
                </a:tc>
                <a:tc hMerge="1">
                  <a:txBody>
                    <a:bodyPr/>
                    <a:lstStyle/>
                    <a:p>
                      <a:endParaRPr lang="en-ZA"/>
                    </a:p>
                  </a:txBody>
                  <a:tcPr/>
                </a:tc>
                <a:tc>
                  <a:txBody>
                    <a:bodyPr/>
                    <a:lstStyle/>
                    <a:p>
                      <a:pPr algn="ctr" fontAlgn="t"/>
                      <a:r>
                        <a:rPr lang="en-ZA" sz="1000" b="0" u="none" strike="noStrike" dirty="0">
                          <a:effectLst/>
                        </a:rPr>
                        <a:t> Achieved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100%</a:t>
                      </a:r>
                      <a:endParaRPr lang="en-ZA" sz="10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1000" b="0" i="0" u="none" strike="noStrike" dirty="0">
                          <a:solidFill>
                            <a:srgbClr val="000000"/>
                          </a:solidFill>
                          <a:effectLst/>
                          <a:latin typeface="+mn-lt"/>
                        </a:rPr>
                        <a:t>None</a:t>
                      </a:r>
                    </a:p>
                  </a:txBody>
                  <a:tcPr marL="9525" marR="9525" marT="9525" marB="0" anchor="ctr"/>
                </a:tc>
                <a:tc>
                  <a:txBody>
                    <a:bodyPr/>
                    <a:lstStyle/>
                    <a:p>
                      <a:pPr algn="ctr" fontAlgn="t"/>
                      <a:r>
                        <a:rPr lang="en-ZA" sz="1000" b="0" i="0" u="none" strike="noStrike" dirty="0">
                          <a:solidFill>
                            <a:schemeClr val="tx1"/>
                          </a:solidFill>
                          <a:effectLst/>
                          <a:latin typeface="+mn-lt"/>
                        </a:rPr>
                        <a:t>2</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870125">
                <a:tc>
                  <a:txBody>
                    <a:bodyPr/>
                    <a:lstStyle/>
                    <a:p>
                      <a:pPr algn="l" fontAlgn="t"/>
                      <a:r>
                        <a:rPr lang="en-ZA" sz="700" u="none" strike="noStrike" dirty="0">
                          <a:effectLst/>
                        </a:rPr>
                        <a:t> </a:t>
                      </a:r>
                      <a:endParaRPr lang="en-ZA" sz="700" b="0" i="0" u="none" strike="noStrike" dirty="0">
                        <a:solidFill>
                          <a:srgbClr val="000000"/>
                        </a:solidFill>
                        <a:effectLst/>
                        <a:latin typeface="Arial Narrow"/>
                      </a:endParaRPr>
                    </a:p>
                  </a:txBody>
                  <a:tcPr marL="6919" marR="6919" marT="6919" marB="0"/>
                </a:tc>
                <a:tc>
                  <a:txBody>
                    <a:bodyPr/>
                    <a:lstStyle/>
                    <a:p>
                      <a:r>
                        <a:rPr lang="en-ZA" sz="1000" b="0" dirty="0"/>
                        <a:t>14.2</a:t>
                      </a:r>
                    </a:p>
                  </a:txBody>
                  <a:tcPr marL="6919" marR="6919" marT="6919" marB="0"/>
                </a:tc>
                <a:tc>
                  <a:txBody>
                    <a:bodyPr/>
                    <a:lstStyle/>
                    <a:p>
                      <a:pPr algn="l" fontAlgn="t"/>
                      <a:r>
                        <a:rPr lang="en-ZA" sz="1000" b="0" u="none" strike="noStrike" kern="1200" dirty="0">
                          <a:solidFill>
                            <a:schemeClr val="dk1"/>
                          </a:solidFill>
                          <a:effectLst/>
                          <a:latin typeface="+mn-lt"/>
                          <a:ea typeface="+mn-ea"/>
                          <a:cs typeface="+mn-cs"/>
                        </a:rPr>
                        <a:t>Number of Municipal Districts assisted with the implementation of the model policy for infrastructure procurement</a:t>
                      </a:r>
                    </a:p>
                  </a:txBody>
                  <a:tcPr marL="171450" marR="9525" marT="9525" marB="0" anchor="ctr"/>
                </a:tc>
                <a:tc>
                  <a:txBody>
                    <a:bodyPr/>
                    <a:lstStyle/>
                    <a:p>
                      <a:pPr algn="ctr"/>
                      <a:r>
                        <a:rPr lang="en-ZA" sz="1050" dirty="0"/>
                        <a:t>5</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gridSpan="2">
                  <a:txBody>
                    <a:bodyPr/>
                    <a:lstStyle/>
                    <a:p>
                      <a:pPr algn="ctr" fontAlgn="t"/>
                      <a:r>
                        <a:rPr lang="en-ZA" sz="1000" b="0" i="0" u="none" strike="noStrike" dirty="0">
                          <a:solidFill>
                            <a:schemeClr val="tx1"/>
                          </a:solidFill>
                          <a:effectLst/>
                          <a:latin typeface="+mn-lt"/>
                        </a:rPr>
                        <a:t>1</a:t>
                      </a:r>
                    </a:p>
                  </a:txBody>
                  <a:tcPr marL="9525" marR="9525" marT="9525" marB="0" anchor="ctr"/>
                </a:tc>
                <a:tc hMerge="1">
                  <a:txBody>
                    <a:bodyPr/>
                    <a:lstStyle/>
                    <a:p>
                      <a:endParaRPr lang="en-ZA"/>
                    </a:p>
                  </a:txBody>
                  <a:tcPr/>
                </a:tc>
                <a:tc>
                  <a:txBody>
                    <a:bodyPr/>
                    <a:lstStyle/>
                    <a:p>
                      <a:pPr algn="ctr" fontAlgn="t"/>
                      <a:r>
                        <a:rPr lang="en-ZA" sz="1000" b="0" u="none" strike="noStrike" dirty="0">
                          <a:effectLst/>
                        </a:rPr>
                        <a:t> Achieved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u="none" strike="noStrike" dirty="0">
                          <a:effectLst/>
                        </a:rPr>
                        <a:t>100%</a:t>
                      </a:r>
                      <a:endParaRPr lang="en-ZA" sz="1000" b="0" i="0" u="none" strike="noStrike" dirty="0">
                        <a:solidFill>
                          <a:srgbClr val="000000"/>
                        </a:solidFill>
                        <a:effectLst/>
                        <a:latin typeface="+mn-lt"/>
                      </a:endParaRPr>
                    </a:p>
                  </a:txBody>
                  <a:tcPr marL="9525" marR="9525" marT="9525" marB="0" anchor="ctr">
                    <a:solidFill>
                      <a:srgbClr val="EBF2F3"/>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srgbClr val="000000"/>
                          </a:solidFill>
                          <a:effectLst/>
                          <a:uLnTx/>
                          <a:uFillTx/>
                          <a:latin typeface="Century Gothic"/>
                          <a:ea typeface="+mn-ea"/>
                          <a:cs typeface="+mn-cs"/>
                        </a:rPr>
                        <a:t>None</a:t>
                      </a:r>
                      <a:endParaRPr kumimoji="0" lang="en-ZA" sz="1000" b="0" i="0" u="none" strike="noStrike" kern="1200" cap="none" spc="0" normalizeH="0" baseline="0" noProof="0" dirty="0">
                        <a:ln>
                          <a:noFill/>
                        </a:ln>
                        <a:solidFill>
                          <a:srgbClr val="000000"/>
                        </a:solidFill>
                        <a:effectLst/>
                        <a:uLnTx/>
                        <a:uFillTx/>
                        <a:latin typeface="Century Gothic"/>
                        <a:ea typeface="+mn-ea"/>
                        <a:cs typeface="+mn-cs"/>
                      </a:endParaRP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4"/>
                  </a:ext>
                </a:extLst>
              </a:tr>
              <a:tr h="503544">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r>
                        <a:rPr lang="en-ZA" sz="1000" b="0" dirty="0"/>
                        <a:t>14.3</a:t>
                      </a:r>
                    </a:p>
                  </a:txBody>
                  <a:tcPr marL="6919" marR="6919" marT="6919" marB="0"/>
                </a:tc>
                <a:tc>
                  <a:txBody>
                    <a:bodyPr/>
                    <a:lstStyle/>
                    <a:p>
                      <a:pPr marL="0" algn="l" defTabSz="914400" rtl="0" eaLnBrk="1" fontAlgn="t" latinLnBrk="0" hangingPunct="1"/>
                      <a:r>
                        <a:rPr lang="en-ZA" sz="1000" b="0" u="none" strike="noStrike" kern="1200" dirty="0">
                          <a:solidFill>
                            <a:schemeClr val="dk1"/>
                          </a:solidFill>
                          <a:effectLst/>
                          <a:latin typeface="+mn-lt"/>
                          <a:ea typeface="+mn-ea"/>
                          <a:cs typeface="+mn-cs"/>
                        </a:rPr>
                        <a:t>Number of Municipal Districts assisted with structured training interventions and capacity building</a:t>
                      </a:r>
                    </a:p>
                  </a:txBody>
                  <a:tcPr marL="171450" marR="9525" marT="9525" marB="0" anchor="ctr"/>
                </a:tc>
                <a:tc>
                  <a:txBody>
                    <a:bodyPr/>
                    <a:lstStyle/>
                    <a:p>
                      <a:pPr algn="ctr"/>
                      <a:r>
                        <a:rPr lang="en-ZA" sz="1050" dirty="0"/>
                        <a:t>5</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gridSpan="2">
                  <a:txBody>
                    <a:bodyPr/>
                    <a:lstStyle/>
                    <a:p>
                      <a:pPr algn="ctr" fontAlgn="t"/>
                      <a:r>
                        <a:rPr lang="en-ZA" sz="1000" b="0" i="0" u="none" strike="noStrike" dirty="0">
                          <a:solidFill>
                            <a:schemeClr val="tx1"/>
                          </a:solidFill>
                          <a:effectLst/>
                          <a:latin typeface="+mn-lt"/>
                        </a:rPr>
                        <a:t>1</a:t>
                      </a:r>
                    </a:p>
                  </a:txBody>
                  <a:tcPr marL="9525" marR="9525" marT="9525" marB="0" anchor="ctr"/>
                </a:tc>
                <a:tc hMerge="1">
                  <a:txBody>
                    <a:bodyPr/>
                    <a:lstStyle/>
                    <a:p>
                      <a:endParaRPr lang="en-ZA"/>
                    </a:p>
                  </a:txBody>
                  <a:tcPr/>
                </a:tc>
                <a:tc>
                  <a:txBody>
                    <a:bodyPr/>
                    <a:lstStyle/>
                    <a:p>
                      <a:pPr algn="ctr" fontAlgn="t"/>
                      <a:endParaRPr lang="en-ZA" sz="1000" b="0" u="none" strike="noStrike" kern="1200" dirty="0">
                        <a:solidFill>
                          <a:schemeClr val="dk1"/>
                        </a:solidFill>
                        <a:effectLst/>
                        <a:latin typeface="+mn-lt"/>
                        <a:ea typeface="+mn-ea"/>
                        <a:cs typeface="+mn-cs"/>
                      </a:endParaRPr>
                    </a:p>
                    <a:p>
                      <a:pPr algn="ctr" fontAlgn="t"/>
                      <a:r>
                        <a:rPr lang="en-ZA" sz="1000" b="0" u="none" strike="noStrike" kern="1200" dirty="0">
                          <a:solidFill>
                            <a:schemeClr val="dk1"/>
                          </a:solidFill>
                          <a:effectLst/>
                          <a:latin typeface="+mn-lt"/>
                          <a:ea typeface="+mn-ea"/>
                          <a:cs typeface="+mn-cs"/>
                        </a:rPr>
                        <a:t> Achieved </a:t>
                      </a:r>
                    </a:p>
                    <a:p>
                      <a:pPr algn="ctr" fontAlgn="t"/>
                      <a:endParaRPr lang="en-ZA" sz="1000" b="0" i="0" u="none" strike="noStrike" dirty="0">
                        <a:solidFill>
                          <a:srgbClr val="FF0000"/>
                        </a:solidFill>
                        <a:effectLst/>
                        <a:latin typeface="+mn-lt"/>
                      </a:endParaRPr>
                    </a:p>
                  </a:txBody>
                  <a:tcPr marL="9525" marR="9525" marT="9525" marB="0" anchor="ctr"/>
                </a:tc>
                <a:tc>
                  <a:txBody>
                    <a:bodyPr/>
                    <a:lstStyle/>
                    <a:p>
                      <a:pPr algn="ctr" fontAlgn="t"/>
                      <a:r>
                        <a:rPr lang="en-ZA" sz="1000" b="0" i="0" u="none" strike="noStrike" dirty="0">
                          <a:solidFill>
                            <a:schemeClr val="tx1"/>
                          </a:solidFill>
                          <a:effectLst/>
                          <a:latin typeface="+mn-lt"/>
                        </a:rPr>
                        <a:t>100%</a:t>
                      </a:r>
                    </a:p>
                  </a:txBody>
                  <a:tcPr marL="9525" marR="9525" marT="9525" marB="0" anchor="ctr">
                    <a:solidFill>
                      <a:srgbClr val="EBF2F3"/>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srgbClr val="000000"/>
                          </a:solidFill>
                          <a:effectLst/>
                          <a:uLnTx/>
                          <a:uFillTx/>
                          <a:latin typeface="Century Gothic"/>
                          <a:ea typeface="+mn-ea"/>
                          <a:cs typeface="+mn-cs"/>
                        </a:rPr>
                        <a:t>None</a:t>
                      </a:r>
                      <a:endParaRPr kumimoji="0" lang="en-ZA" sz="1000" b="0" i="0" u="none" strike="noStrike" kern="1200" cap="none" spc="0" normalizeH="0" baseline="0" noProof="0" dirty="0">
                        <a:ln>
                          <a:noFill/>
                        </a:ln>
                        <a:solidFill>
                          <a:srgbClr val="000000"/>
                        </a:solidFill>
                        <a:effectLst/>
                        <a:uLnTx/>
                        <a:uFillTx/>
                        <a:latin typeface="Century Gothic"/>
                        <a:ea typeface="+mn-ea"/>
                        <a:cs typeface="+mn-cs"/>
                      </a:endParaRP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950" b="1" i="0" u="none" strike="noStrike" dirty="0">
                        <a:solidFill>
                          <a:schemeClr val="tx2"/>
                        </a:solidFill>
                        <a:effectLst/>
                        <a:latin typeface="+mn-lt"/>
                      </a:endParaRPr>
                    </a:p>
                  </a:txBody>
                  <a:tcPr marL="6919" marR="6919" marT="6919" marB="0"/>
                </a:tc>
                <a:extLst>
                  <a:ext uri="{0D108BD9-81ED-4DB2-BD59-A6C34878D82A}">
                    <a16:rowId xmlns:a16="http://schemas.microsoft.com/office/drawing/2014/main" xmlns="" val="10006"/>
                  </a:ext>
                </a:extLst>
              </a:tr>
              <a:tr h="586948">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r>
                        <a:rPr lang="en-ZA" sz="1000" b="0" dirty="0"/>
                        <a:t>14.4</a:t>
                      </a:r>
                    </a:p>
                  </a:txBody>
                  <a:tcPr marL="6919" marR="6919" marT="6919" marB="0"/>
                </a:tc>
                <a:tc>
                  <a:txBody>
                    <a:bodyPr/>
                    <a:lstStyle/>
                    <a:p>
                      <a:pPr marL="0" algn="l" defTabSz="914400" rtl="0" eaLnBrk="1" fontAlgn="t" latinLnBrk="0" hangingPunct="1"/>
                      <a:r>
                        <a:rPr lang="en-ZA" sz="1000" b="0" u="none" strike="noStrike" kern="1200" dirty="0">
                          <a:solidFill>
                            <a:schemeClr val="dk1"/>
                          </a:solidFill>
                          <a:effectLst/>
                          <a:latin typeface="+mn-lt"/>
                          <a:ea typeface="+mn-ea"/>
                          <a:cs typeface="+mn-cs"/>
                        </a:rPr>
                        <a:t>Number of Municipal Districts assisted with asset management business processes</a:t>
                      </a:r>
                    </a:p>
                  </a:txBody>
                  <a:tcPr marL="171450" marR="9525" marT="9525" marB="0" anchor="ctr"/>
                </a:tc>
                <a:tc>
                  <a:txBody>
                    <a:bodyPr/>
                    <a:lstStyle/>
                    <a:p>
                      <a:pPr algn="ctr"/>
                      <a:r>
                        <a:rPr lang="en-ZA" sz="1050" dirty="0"/>
                        <a:t>5</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solidFill>
                      <a:srgbClr val="E5EDEF"/>
                    </a:solidFill>
                  </a:tcPr>
                </a:tc>
                <a:tc gridSpan="2">
                  <a:txBody>
                    <a:bodyPr/>
                    <a:lstStyle/>
                    <a:p>
                      <a:pPr algn="ctr" fontAlgn="t"/>
                      <a:r>
                        <a:rPr lang="en-ZA" sz="1000" b="0" i="0" u="none" strike="noStrike" dirty="0">
                          <a:solidFill>
                            <a:schemeClr val="tx1"/>
                          </a:solidFill>
                          <a:effectLst/>
                          <a:latin typeface="+mn-lt"/>
                        </a:rPr>
                        <a:t>1</a:t>
                      </a:r>
                    </a:p>
                  </a:txBody>
                  <a:tcPr marL="9525" marR="9525" marT="9525" marB="0" anchor="ctr">
                    <a:solidFill>
                      <a:srgbClr val="E5EDEF"/>
                    </a:solidFill>
                  </a:tcPr>
                </a:tc>
                <a:tc hMerge="1">
                  <a:txBody>
                    <a:bodyPr/>
                    <a:lstStyle/>
                    <a:p>
                      <a:endParaRPr lang="en-ZA"/>
                    </a:p>
                  </a:txBody>
                  <a:tcPr/>
                </a:tc>
                <a:tc>
                  <a:txBody>
                    <a:bodyPr/>
                    <a:lstStyle/>
                    <a:p>
                      <a:pPr algn="ctr" fontAlgn="t"/>
                      <a:r>
                        <a:rPr lang="en-ZA" sz="1000" b="0" i="0" u="none" strike="noStrike" dirty="0">
                          <a:solidFill>
                            <a:srgbClr val="000000"/>
                          </a:solidFill>
                          <a:effectLst/>
                          <a:latin typeface="+mn-lt"/>
                        </a:rPr>
                        <a:t>Achieved </a:t>
                      </a:r>
                    </a:p>
                  </a:txBody>
                  <a:tcPr marL="9525" marR="9525" marT="9525" marB="0" anchor="ctr">
                    <a:solidFill>
                      <a:srgbClr val="E5EDEF"/>
                    </a:solidFill>
                  </a:tcPr>
                </a:tc>
                <a:tc>
                  <a:txBody>
                    <a:bodyPr/>
                    <a:lstStyle/>
                    <a:p>
                      <a:pPr algn="ctr" fontAlgn="t"/>
                      <a:r>
                        <a:rPr lang="en-ZA" sz="1000" b="0" i="0" u="none" strike="noStrike" dirty="0">
                          <a:solidFill>
                            <a:srgbClr val="000000"/>
                          </a:solidFill>
                          <a:effectLst/>
                          <a:latin typeface="+mn-lt"/>
                        </a:rPr>
                        <a:t>100%</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None </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a:t>
                      </a:r>
                    </a:p>
                  </a:txBody>
                  <a:tcPr marL="9525" marR="9525" marT="9525" marB="0" anchor="ctr">
                    <a:solidFill>
                      <a:srgbClr val="E5EDEF"/>
                    </a:solidFill>
                  </a:tcPr>
                </a:tc>
                <a:tc vMerge="1">
                  <a:txBody>
                    <a:bodyPr/>
                    <a:lstStyle/>
                    <a:p>
                      <a:endParaRPr lang="en-ZA"/>
                    </a:p>
                  </a:txBody>
                  <a:tcPr/>
                </a:tc>
                <a:extLst>
                  <a:ext uri="{0D108BD9-81ED-4DB2-BD59-A6C34878D82A}">
                    <a16:rowId xmlns:a16="http://schemas.microsoft.com/office/drawing/2014/main" xmlns="" val="10008"/>
                  </a:ext>
                </a:extLst>
              </a:tr>
              <a:tr h="1010155">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r>
                        <a:rPr lang="en-ZA" sz="1000" b="0" dirty="0"/>
                        <a:t>14.5</a:t>
                      </a:r>
                    </a:p>
                  </a:txBody>
                  <a:tcPr marL="6919" marR="6919" marT="6919"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ZA" sz="1000" b="0" u="none" strike="noStrike" kern="1200" dirty="0">
                          <a:solidFill>
                            <a:schemeClr val="dk1"/>
                          </a:solidFill>
                          <a:effectLst/>
                          <a:latin typeface="+mn-lt"/>
                          <a:ea typeface="+mn-ea"/>
                          <a:cs typeface="+mn-cs"/>
                        </a:rPr>
                        <a:t>Number of Municipal Districts assisted with localisation of procurement</a:t>
                      </a:r>
                    </a:p>
                  </a:txBody>
                  <a:tcPr marL="171450" marR="9525" marT="9525" marB="0" anchor="ctr"/>
                </a:tc>
                <a:tc>
                  <a:txBody>
                    <a:bodyPr/>
                    <a:lstStyle/>
                    <a:p>
                      <a:pPr algn="ctr"/>
                      <a:r>
                        <a:rPr lang="en-ZA" sz="1050" dirty="0"/>
                        <a:t>5</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solidFill>
                      <a:srgbClr val="E5EDEF"/>
                    </a:solidFill>
                  </a:tcPr>
                </a:tc>
                <a:tc gridSpan="2">
                  <a:txBody>
                    <a:bodyPr/>
                    <a:lstStyle/>
                    <a:p>
                      <a:pPr algn="ctr" fontAlgn="t"/>
                      <a:r>
                        <a:rPr lang="en-ZA" sz="1000" b="0" i="0" u="none" strike="noStrike" dirty="0">
                          <a:solidFill>
                            <a:schemeClr val="tx1"/>
                          </a:solidFill>
                          <a:effectLst/>
                          <a:latin typeface="+mn-lt"/>
                        </a:rPr>
                        <a:t>1</a:t>
                      </a:r>
                    </a:p>
                  </a:txBody>
                  <a:tcPr marL="9525" marR="9525" marT="9525" marB="0" anchor="ctr">
                    <a:solidFill>
                      <a:srgbClr val="E5EDEF"/>
                    </a:solidFill>
                  </a:tcPr>
                </a:tc>
                <a:tc hMerge="1">
                  <a:txBody>
                    <a:bodyPr/>
                    <a:lstStyle/>
                    <a:p>
                      <a:endParaRPr lang="en-ZA"/>
                    </a:p>
                  </a:txBody>
                  <a:tcPr/>
                </a:tc>
                <a:tc>
                  <a:txBody>
                    <a:bodyPr/>
                    <a:lstStyle/>
                    <a:p>
                      <a:pPr algn="ctr" fontAlgn="t"/>
                      <a:r>
                        <a:rPr lang="en-ZA" sz="1000" b="0" i="0" u="none" strike="noStrike" dirty="0">
                          <a:solidFill>
                            <a:srgbClr val="000000"/>
                          </a:solidFill>
                          <a:effectLst/>
                          <a:latin typeface="+mn-lt"/>
                        </a:rPr>
                        <a:t>Achieved </a:t>
                      </a:r>
                    </a:p>
                  </a:txBody>
                  <a:tcPr marL="9525" marR="9525" marT="9525" marB="0" anchor="ctr">
                    <a:solidFill>
                      <a:srgbClr val="E5EDEF"/>
                    </a:solidFill>
                  </a:tcPr>
                </a:tc>
                <a:tc>
                  <a:txBody>
                    <a:bodyPr/>
                    <a:lstStyle/>
                    <a:p>
                      <a:pPr algn="ctr" fontAlgn="t"/>
                      <a:r>
                        <a:rPr lang="en-ZA" sz="1000" b="0" i="0" u="none" strike="noStrike" dirty="0">
                          <a:solidFill>
                            <a:srgbClr val="000000"/>
                          </a:solidFill>
                          <a:effectLst/>
                          <a:latin typeface="+mn-lt"/>
                        </a:rPr>
                        <a:t>100%</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None </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a:t>
                      </a:r>
                    </a:p>
                  </a:txBody>
                  <a:tcPr marL="9525" marR="9525" marT="9525" marB="0" anchor="ctr">
                    <a:solidFill>
                      <a:srgbClr val="E5EDEF"/>
                    </a:solidFill>
                  </a:tcPr>
                </a:tc>
                <a:tc vMerge="1">
                  <a:txBody>
                    <a:bodyPr/>
                    <a:lstStyle/>
                    <a:p>
                      <a:pPr algn="ctr" fontAlgn="t"/>
                      <a:endParaRPr lang="en-ZA" sz="1000" b="0" i="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355259437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591006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31</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3088083297"/>
              </p:ext>
            </p:extLst>
          </p:nvPr>
        </p:nvGraphicFramePr>
        <p:xfrm>
          <a:off x="467544" y="1124744"/>
          <a:ext cx="8208913" cy="4922870"/>
        </p:xfrm>
        <a:graphic>
          <a:graphicData uri="http://schemas.openxmlformats.org/drawingml/2006/table">
            <a:tbl>
              <a:tblPr>
                <a:tableStyleId>{5C22544A-7EE6-4342-B048-85BDC9FD1C3A}</a:tableStyleId>
              </a:tblPr>
              <a:tblGrid>
                <a:gridCol w="52298">
                  <a:extLst>
                    <a:ext uri="{9D8B030D-6E8A-4147-A177-3AD203B41FA5}">
                      <a16:colId xmlns:a16="http://schemas.microsoft.com/office/drawing/2014/main" xmlns="" val="20000"/>
                    </a:ext>
                  </a:extLst>
                </a:gridCol>
                <a:gridCol w="307742">
                  <a:extLst>
                    <a:ext uri="{9D8B030D-6E8A-4147-A177-3AD203B41FA5}">
                      <a16:colId xmlns:a16="http://schemas.microsoft.com/office/drawing/2014/main" xmlns="" val="20001"/>
                    </a:ext>
                  </a:extLst>
                </a:gridCol>
                <a:gridCol w="1418169">
                  <a:extLst>
                    <a:ext uri="{9D8B030D-6E8A-4147-A177-3AD203B41FA5}">
                      <a16:colId xmlns:a16="http://schemas.microsoft.com/office/drawing/2014/main" xmlns="" val="20002"/>
                    </a:ext>
                  </a:extLst>
                </a:gridCol>
                <a:gridCol w="679875">
                  <a:extLst>
                    <a:ext uri="{9D8B030D-6E8A-4147-A177-3AD203B41FA5}">
                      <a16:colId xmlns:a16="http://schemas.microsoft.com/office/drawing/2014/main" xmlns="" val="20003"/>
                    </a:ext>
                  </a:extLst>
                </a:gridCol>
                <a:gridCol w="504531">
                  <a:extLst>
                    <a:ext uri="{9D8B030D-6E8A-4147-A177-3AD203B41FA5}">
                      <a16:colId xmlns:a16="http://schemas.microsoft.com/office/drawing/2014/main" xmlns="" val="20004"/>
                    </a:ext>
                  </a:extLst>
                </a:gridCol>
                <a:gridCol w="678933">
                  <a:extLst>
                    <a:ext uri="{9D8B030D-6E8A-4147-A177-3AD203B41FA5}">
                      <a16:colId xmlns:a16="http://schemas.microsoft.com/office/drawing/2014/main" xmlns="" val="20005"/>
                    </a:ext>
                  </a:extLst>
                </a:gridCol>
                <a:gridCol w="678933">
                  <a:extLst>
                    <a:ext uri="{9D8B030D-6E8A-4147-A177-3AD203B41FA5}">
                      <a16:colId xmlns:a16="http://schemas.microsoft.com/office/drawing/2014/main" xmlns="" val="20006"/>
                    </a:ext>
                  </a:extLst>
                </a:gridCol>
                <a:gridCol w="648071">
                  <a:extLst>
                    <a:ext uri="{9D8B030D-6E8A-4147-A177-3AD203B41FA5}">
                      <a16:colId xmlns:a16="http://schemas.microsoft.com/office/drawing/2014/main" xmlns="" val="20007"/>
                    </a:ext>
                  </a:extLst>
                </a:gridCol>
                <a:gridCol w="1080121">
                  <a:extLst>
                    <a:ext uri="{9D8B030D-6E8A-4147-A177-3AD203B41FA5}">
                      <a16:colId xmlns:a16="http://schemas.microsoft.com/office/drawing/2014/main" xmlns="" val="20009"/>
                    </a:ext>
                  </a:extLst>
                </a:gridCol>
                <a:gridCol w="1296143">
                  <a:extLst>
                    <a:ext uri="{9D8B030D-6E8A-4147-A177-3AD203B41FA5}">
                      <a16:colId xmlns:a16="http://schemas.microsoft.com/office/drawing/2014/main" xmlns="" val="20010"/>
                    </a:ext>
                  </a:extLst>
                </a:gridCol>
                <a:gridCol w="864097">
                  <a:extLst>
                    <a:ext uri="{9D8B030D-6E8A-4147-A177-3AD203B41FA5}">
                      <a16:colId xmlns:a16="http://schemas.microsoft.com/office/drawing/2014/main" xmlns="" val="20011"/>
                    </a:ext>
                  </a:extLst>
                </a:gridCol>
              </a:tblGrid>
              <a:tr h="1008111">
                <a:tc gridSpan="3">
                  <a:txBody>
                    <a:bodyPr/>
                    <a:lstStyle/>
                    <a:p>
                      <a:pPr algn="ctr" fontAlgn="t"/>
                      <a:r>
                        <a:rPr lang="en-ZA" sz="900" b="1" i="0" u="none" strike="noStrike" kern="1200" dirty="0">
                          <a:solidFill>
                            <a:schemeClr val="tx2"/>
                          </a:solidFill>
                          <a:effectLst/>
                          <a:latin typeface="+mn-lt"/>
                          <a:ea typeface="+mn-ea"/>
                          <a:cs typeface="+mn-cs"/>
                        </a:rPr>
                        <a:t>Programme / </a:t>
                      </a:r>
                      <a:r>
                        <a:rPr lang="en-ZA" sz="900" b="1" i="0" u="none" strike="noStrike" kern="1200" dirty="0" err="1">
                          <a:solidFill>
                            <a:schemeClr val="tx2"/>
                          </a:solidFill>
                          <a:effectLst/>
                          <a:latin typeface="+mn-lt"/>
                          <a:ea typeface="+mn-ea"/>
                          <a:cs typeface="+mn-cs"/>
                        </a:rPr>
                        <a:t>Subprogramme</a:t>
                      </a:r>
                      <a:r>
                        <a:rPr lang="en-ZA" sz="900" b="1" i="0" u="none" strike="noStrike" kern="1200" dirty="0">
                          <a:solidFill>
                            <a:schemeClr val="tx2"/>
                          </a:solidFill>
                          <a:effectLst/>
                          <a:latin typeface="+mn-lt"/>
                          <a:ea typeface="+mn-ea"/>
                          <a:cs typeface="+mn-cs"/>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00" b="1" i="0" u="none" strike="noStrike" kern="1200" dirty="0">
                          <a:solidFill>
                            <a:schemeClr val="tx2"/>
                          </a:solidFill>
                          <a:effectLst/>
                          <a:latin typeface="+mn-lt"/>
                          <a:ea typeface="+mn-ea"/>
                          <a:cs typeface="+mn-cs"/>
                        </a:rPr>
                        <a:t>Target for 2018/19 as per </a:t>
                      </a:r>
                      <a:br>
                        <a:rPr lang="en-ZA" sz="900" b="1" i="0" u="none" strike="noStrike" kern="1200" dirty="0">
                          <a:solidFill>
                            <a:schemeClr val="tx2"/>
                          </a:solidFill>
                          <a:effectLst/>
                          <a:latin typeface="+mn-lt"/>
                          <a:ea typeface="+mn-ea"/>
                          <a:cs typeface="+mn-cs"/>
                        </a:rPr>
                      </a:br>
                      <a:r>
                        <a:rPr lang="en-ZA" sz="900" b="1" i="0" u="none" strike="noStrike" kern="1200" dirty="0">
                          <a:solidFill>
                            <a:schemeClr val="tx2"/>
                          </a:solidFill>
                          <a:effectLst/>
                          <a:latin typeface="+mn-lt"/>
                          <a:ea typeface="+mn-ea"/>
                          <a:cs typeface="+mn-cs"/>
                        </a:rPr>
                        <a:t>APP</a:t>
                      </a:r>
                    </a:p>
                  </a:txBody>
                  <a:tcPr marL="9525" marR="9525" marT="9525" marB="0"/>
                </a:tc>
                <a:tc>
                  <a:txBody>
                    <a:bodyPr/>
                    <a:lstStyle/>
                    <a:p>
                      <a:pPr algn="ctr" fontAlgn="t"/>
                      <a:r>
                        <a:rPr lang="en-ZA" sz="950" b="1" i="0" u="none" strike="noStrike" dirty="0">
                          <a:solidFill>
                            <a:schemeClr val="tx2"/>
                          </a:solidFill>
                          <a:effectLst/>
                          <a:latin typeface="+mn-lt"/>
                        </a:rPr>
                        <a:t>1st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a:t>
                      </a:r>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220880">
                <a:tc>
                  <a:txBody>
                    <a:bodyPr/>
                    <a:lstStyle/>
                    <a:p>
                      <a:pPr algn="l" fontAlgn="t"/>
                      <a:r>
                        <a:rPr lang="en-ZA" sz="1000" u="none" strike="noStrike" dirty="0">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u="none" strike="noStrike" dirty="0">
                          <a:solidFill>
                            <a:schemeClr val="bg2"/>
                          </a:solidFill>
                          <a:effectLst/>
                        </a:rPr>
                        <a:t>3.4</a:t>
                      </a:r>
                      <a:endParaRPr lang="en-ZA" sz="1200" b="1" i="0" u="none" strike="noStrike" dirty="0">
                        <a:solidFill>
                          <a:schemeClr val="bg2"/>
                        </a:solidFill>
                        <a:effectLst/>
                        <a:latin typeface="+mn-lt"/>
                      </a:endParaRPr>
                    </a:p>
                  </a:txBody>
                  <a:tcPr marL="6919" marR="6919" marT="6919" marB="0"/>
                </a:tc>
                <a:tc gridSpan="7">
                  <a:txBody>
                    <a:bodyPr/>
                    <a:lstStyle/>
                    <a:p>
                      <a:pPr algn="l" fontAlgn="t"/>
                      <a:r>
                        <a:rPr lang="en-ZA" sz="1200" b="1" u="none" strike="noStrike" dirty="0">
                          <a:solidFill>
                            <a:schemeClr val="bg2"/>
                          </a:solidFill>
                          <a:effectLst/>
                        </a:rPr>
                        <a:t>Supporting and Interlinked</a:t>
                      </a:r>
                      <a:r>
                        <a:rPr lang="en-ZA" sz="1200" b="1" u="none" strike="noStrike" baseline="0" dirty="0">
                          <a:solidFill>
                            <a:schemeClr val="bg2"/>
                          </a:solidFill>
                          <a:effectLst/>
                        </a:rPr>
                        <a:t> Financial Systems</a:t>
                      </a:r>
                      <a:endParaRPr lang="en-ZA" sz="900" b="1" i="0" u="none" strike="noStrike" dirty="0">
                        <a:solidFill>
                          <a:schemeClr val="bg2"/>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900" b="1" i="0" u="none" strike="noStrike" dirty="0">
                        <a:solidFill>
                          <a:srgbClr val="000000"/>
                        </a:solidFill>
                        <a:effectLst/>
                        <a:latin typeface="+mn-lt"/>
                      </a:endParaRPr>
                    </a:p>
                  </a:txBody>
                  <a:tcPr marL="6919" marR="6919" marT="6919" marB="0"/>
                </a:tc>
                <a:tc rowSpan="4">
                  <a:txBody>
                    <a:bodyPr/>
                    <a:lstStyle/>
                    <a:p>
                      <a:pPr algn="ctr" fontAlgn="t"/>
                      <a:r>
                        <a:rPr lang="en-ZA" sz="1000" b="0" u="none" strike="noStrike">
                          <a:solidFill>
                            <a:schemeClr val="tx1"/>
                          </a:solidFill>
                          <a:effectLst/>
                          <a:latin typeface="+mn-lt"/>
                        </a:rPr>
                        <a:t>R31 481</a:t>
                      </a:r>
                      <a:endParaRPr lang="en-ZA" sz="1000" b="0" u="none" strike="noStrike" dirty="0">
                        <a:solidFill>
                          <a:schemeClr val="tx1"/>
                        </a:solidFill>
                        <a:effectLst/>
                        <a:latin typeface="+mn-lt"/>
                      </a:endParaRPr>
                    </a:p>
                    <a:p>
                      <a:pPr algn="ctr" fontAlgn="t"/>
                      <a:r>
                        <a:rPr lang="en-ZA" sz="1000" b="0" u="none" strike="noStrike" dirty="0">
                          <a:solidFill>
                            <a:schemeClr val="tx1"/>
                          </a:solidFill>
                          <a:effectLst/>
                          <a:latin typeface="+mn-lt"/>
                        </a:rPr>
                        <a:t>R</a:t>
                      </a:r>
                      <a:r>
                        <a:rPr lang="en-ZA" sz="1000" b="0" u="none" strike="noStrike" baseline="0" dirty="0">
                          <a:solidFill>
                            <a:schemeClr val="tx1"/>
                          </a:solidFill>
                          <a:effectLst/>
                          <a:latin typeface="+mn-lt"/>
                        </a:rPr>
                        <a:t>5 711</a:t>
                      </a:r>
                      <a:endParaRPr lang="en-ZA" sz="1000" b="0" u="none" strike="noStrike" dirty="0">
                        <a:solidFill>
                          <a:schemeClr val="tx1"/>
                        </a:solidFill>
                        <a:effectLst/>
                        <a:latin typeface="+mn-lt"/>
                      </a:endParaRPr>
                    </a:p>
                    <a:p>
                      <a:pPr algn="ctr" fontAlgn="t"/>
                      <a:r>
                        <a:rPr lang="en-ZA" sz="1000" b="0" i="0" u="none" strike="noStrike" baseline="0" dirty="0">
                          <a:solidFill>
                            <a:schemeClr val="tx1"/>
                          </a:solidFill>
                          <a:effectLst/>
                          <a:latin typeface="+mn-lt"/>
                        </a:rPr>
                        <a:t>18%</a:t>
                      </a:r>
                      <a:endParaRPr lang="en-ZA" sz="1000" b="0" i="0" u="none" strike="noStrike" dirty="0">
                        <a:solidFill>
                          <a:schemeClr val="tx1"/>
                        </a:solidFill>
                        <a:effectLst/>
                        <a:latin typeface="+mn-lt"/>
                      </a:endParaRPr>
                    </a:p>
                  </a:txBody>
                  <a:tcPr marL="6919" marR="6919" marT="6919" marB="0" anchor="ctr"/>
                </a:tc>
                <a:extLst>
                  <a:ext uri="{0D108BD9-81ED-4DB2-BD59-A6C34878D82A}">
                    <a16:rowId xmlns:a16="http://schemas.microsoft.com/office/drawing/2014/main" xmlns="" val="10001"/>
                  </a:ext>
                </a:extLst>
              </a:tr>
              <a:tr h="752529">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15.1</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rPr>
                        <a:t>Number of institutions provided with user account management service </a:t>
                      </a:r>
                      <a:r>
                        <a:rPr lang="en-ZA" sz="1000" b="0" u="none" strike="noStrike" dirty="0" err="1">
                          <a:effectLst/>
                        </a:rPr>
                        <a:t>i.r.o</a:t>
                      </a:r>
                      <a:r>
                        <a:rPr lang="en-ZA" sz="1000" b="0" u="none" strike="noStrike" dirty="0">
                          <a:effectLst/>
                        </a:rPr>
                        <a:t> provincially operated financial</a:t>
                      </a:r>
                      <a:r>
                        <a:rPr lang="en-ZA" sz="1000" b="0" u="none" strike="noStrike" baseline="0" dirty="0">
                          <a:effectLst/>
                        </a:rPr>
                        <a:t> systems </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122</a:t>
                      </a:r>
                    </a:p>
                  </a:txBody>
                  <a:tcPr marL="9525" marR="9525" marT="9525" marB="0" anchor="ctr"/>
                </a:tc>
                <a:tc>
                  <a:txBody>
                    <a:bodyPr/>
                    <a:lstStyle/>
                    <a:p>
                      <a:pPr algn="ctr" fontAlgn="t"/>
                      <a:r>
                        <a:rPr lang="en-ZA" sz="1000" b="0" i="0" u="none" strike="noStrike" dirty="0">
                          <a:solidFill>
                            <a:srgbClr val="000000"/>
                          </a:solidFill>
                          <a:effectLst/>
                          <a:latin typeface="+mn-lt"/>
                        </a:rPr>
                        <a:t>122</a:t>
                      </a: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122</a:t>
                      </a:r>
                    </a:p>
                  </a:txBody>
                  <a:tcPr marL="9525" marR="9525" marT="9525" marB="0" anchor="ctr"/>
                </a:tc>
                <a:tc>
                  <a:txBody>
                    <a:bodyPr/>
                    <a:lstStyle/>
                    <a:p>
                      <a:pPr algn="ctr" fontAlgn="t"/>
                      <a:r>
                        <a:rPr lang="en-ZA" sz="1000" b="0" i="0" u="none" strike="noStrike" dirty="0">
                          <a:solidFill>
                            <a:srgbClr val="000000"/>
                          </a:solidFill>
                          <a:effectLst/>
                          <a:latin typeface="+mn-lt"/>
                        </a:rPr>
                        <a:t>Achieved </a:t>
                      </a:r>
                    </a:p>
                  </a:txBody>
                  <a:tcPr marL="9525" marR="9525" marT="9525" marB="0" anchor="ctr"/>
                </a:tc>
                <a:tc>
                  <a:txBody>
                    <a:bodyPr/>
                    <a:lstStyle/>
                    <a:p>
                      <a:pPr algn="ctr" fontAlgn="t"/>
                      <a:r>
                        <a:rPr lang="en-ZA" sz="1000" b="0" i="0" u="none" strike="noStrike" dirty="0">
                          <a:solidFill>
                            <a:srgbClr val="000000"/>
                          </a:solidFill>
                          <a:effectLst/>
                          <a:latin typeface="+mn-lt"/>
                        </a:rPr>
                        <a:t>100%</a:t>
                      </a:r>
                    </a:p>
                  </a:txBody>
                  <a:tcPr marL="9525" marR="9525" marT="9525" marB="0" anchor="ctr"/>
                </a:tc>
                <a:tc>
                  <a:txBody>
                    <a:bodyPr/>
                    <a:lstStyle/>
                    <a:p>
                      <a:pPr algn="ctr" fontAlgn="t"/>
                      <a:r>
                        <a:rPr lang="en-ZA" sz="1000" b="0" i="0" u="none" strike="noStrike" dirty="0">
                          <a:solidFill>
                            <a:srgbClr val="000000"/>
                          </a:solidFill>
                          <a:effectLst/>
                          <a:latin typeface="+mn-lt"/>
                        </a:rPr>
                        <a:t>None </a:t>
                      </a:r>
                    </a:p>
                  </a:txBody>
                  <a:tcPr marL="9525" marR="9525" marT="9525" marB="0" anchor="ctr"/>
                </a:tc>
                <a:tc>
                  <a:txBody>
                    <a:bodyPr/>
                    <a:lstStyle/>
                    <a:p>
                      <a:pPr algn="ctr" fontAlgn="t"/>
                      <a:r>
                        <a:rPr lang="en-ZA" sz="1000" b="0" i="0" u="none" strike="noStrike" dirty="0">
                          <a:solidFill>
                            <a:srgbClr val="000000"/>
                          </a:solidFill>
                          <a:effectLst/>
                          <a:latin typeface="+mn-lt"/>
                        </a:rPr>
                        <a:t>122 (non-cumulative)</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752529">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15.2</a:t>
                      </a:r>
                    </a:p>
                  </a:txBody>
                  <a:tcPr marL="6919" marR="6919" marT="6919" marB="0"/>
                </a:tc>
                <a:tc>
                  <a:txBody>
                    <a:bodyPr/>
                    <a:lstStyle/>
                    <a:p>
                      <a:pPr algn="l" fontAlgn="t"/>
                      <a:r>
                        <a:rPr lang="en-GB" sz="1000" b="0" u="none" strike="noStrike" kern="1200" dirty="0">
                          <a:solidFill>
                            <a:schemeClr val="dk1"/>
                          </a:solidFill>
                          <a:effectLst/>
                          <a:latin typeface="+mn-lt"/>
                          <a:ea typeface="+mn-ea"/>
                          <a:cs typeface="+mn-cs"/>
                        </a:rPr>
                        <a:t>Number of votes assisted with the data maintenance planning and preparation </a:t>
                      </a:r>
                      <a:r>
                        <a:rPr lang="en-GB" sz="1000" b="0" u="none" strike="noStrike" kern="1200" dirty="0" err="1">
                          <a:solidFill>
                            <a:schemeClr val="dk1"/>
                          </a:solidFill>
                          <a:effectLst/>
                          <a:latin typeface="+mn-lt"/>
                          <a:ea typeface="+mn-ea"/>
                          <a:cs typeface="+mn-cs"/>
                        </a:rPr>
                        <a:t>i.r.o</a:t>
                      </a:r>
                      <a:r>
                        <a:rPr lang="en-GB" sz="1000" b="0" u="none" strike="noStrike" kern="1200" dirty="0">
                          <a:solidFill>
                            <a:schemeClr val="dk1"/>
                          </a:solidFill>
                          <a:effectLst/>
                          <a:latin typeface="+mn-lt"/>
                          <a:ea typeface="+mn-ea"/>
                          <a:cs typeface="+mn-cs"/>
                        </a:rPr>
                        <a:t>. all provincially operated financial systems for migration to </a:t>
                      </a:r>
                      <a:br>
                        <a:rPr lang="en-GB" sz="1000" b="0" u="none" strike="noStrike" kern="1200" dirty="0">
                          <a:solidFill>
                            <a:schemeClr val="dk1"/>
                          </a:solidFill>
                          <a:effectLst/>
                          <a:latin typeface="+mn-lt"/>
                          <a:ea typeface="+mn-ea"/>
                          <a:cs typeface="+mn-cs"/>
                        </a:rPr>
                      </a:br>
                      <a:r>
                        <a:rPr lang="en-GB" sz="1000" b="0" u="none" strike="noStrike" kern="1200" dirty="0">
                          <a:solidFill>
                            <a:schemeClr val="dk1"/>
                          </a:solidFill>
                          <a:effectLst/>
                          <a:latin typeface="+mn-lt"/>
                          <a:ea typeface="+mn-ea"/>
                          <a:cs typeface="+mn-cs"/>
                        </a:rPr>
                        <a:t>the IFMS</a:t>
                      </a:r>
                      <a:endParaRPr lang="en-ZA" sz="1000" b="0" u="none" strike="noStrike" kern="1200" dirty="0">
                        <a:solidFill>
                          <a:schemeClr val="dk1"/>
                        </a:solidFill>
                        <a:effectLst/>
                        <a:latin typeface="+mn-lt"/>
                        <a:ea typeface="+mn-ea"/>
                        <a:cs typeface="+mn-cs"/>
                      </a:endParaRPr>
                    </a:p>
                  </a:txBody>
                  <a:tcPr marL="171450" marR="9525" marT="9525" marB="0" anchor="ctr"/>
                </a:tc>
                <a:tc>
                  <a:txBody>
                    <a:bodyPr/>
                    <a:lstStyle/>
                    <a:p>
                      <a:pPr algn="ctr" fontAlgn="t"/>
                      <a:r>
                        <a:rPr lang="en-ZA" sz="1000" b="0" i="0" u="none" strike="noStrike" dirty="0">
                          <a:solidFill>
                            <a:srgbClr val="000000"/>
                          </a:solidFill>
                          <a:effectLst/>
                          <a:latin typeface="+mn-lt"/>
                        </a:rPr>
                        <a:t>13</a:t>
                      </a:r>
                    </a:p>
                  </a:txBody>
                  <a:tcPr marL="9525" marR="9525" marT="9525" marB="0" anchor="ctr"/>
                </a:tc>
                <a:tc>
                  <a:txBody>
                    <a:bodyPr/>
                    <a:lstStyle/>
                    <a:p>
                      <a:pPr algn="ctr" fontAlgn="t"/>
                      <a:r>
                        <a:rPr lang="en-ZA" sz="1000" b="0" i="0" u="none" strike="noStrike" dirty="0">
                          <a:solidFill>
                            <a:schemeClr val="tx1"/>
                          </a:solidFill>
                          <a:effectLst/>
                          <a:latin typeface="+mn-lt"/>
                        </a:rPr>
                        <a:t>3</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3</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Achieved</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100%</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None</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schemeClr val="tx1"/>
                          </a:solidFill>
                          <a:effectLst/>
                          <a:uLnTx/>
                          <a:uFillTx/>
                          <a:latin typeface="Century Gothic"/>
                          <a:ea typeface="+mn-ea"/>
                          <a:cs typeface="+mn-cs"/>
                        </a:rPr>
                        <a:t>3</a:t>
                      </a:r>
                      <a:endParaRPr kumimoji="0" lang="en-ZA" sz="1000" b="0" i="0" u="none" strike="noStrike" kern="1200" cap="none" spc="0" normalizeH="0" baseline="0" noProof="0" dirty="0">
                        <a:ln>
                          <a:noFill/>
                        </a:ln>
                        <a:solidFill>
                          <a:schemeClr val="tx1"/>
                        </a:solidFill>
                        <a:effectLst/>
                        <a:uLnTx/>
                        <a:uFillTx/>
                        <a:latin typeface="Century Gothic"/>
                        <a:ea typeface="+mn-ea"/>
                        <a:cs typeface="+mn-cs"/>
                      </a:endParaRPr>
                    </a:p>
                  </a:txBody>
                  <a:tcPr marL="9525" marR="9525" marT="9525" marB="0" anchor="ctr">
                    <a:solidFill>
                      <a:srgbClr val="E5EDEF"/>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r h="774581">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15.3</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rPr>
                        <a:t>Number of votes assisted in providing</a:t>
                      </a:r>
                      <a:r>
                        <a:rPr lang="en-ZA" sz="1000" b="0" u="none" strike="noStrike" baseline="0" dirty="0">
                          <a:effectLst/>
                        </a:rPr>
                        <a:t> and analysing data </a:t>
                      </a:r>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13</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Achieved </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100%</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None </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1</a:t>
                      </a:r>
                    </a:p>
                  </a:txBody>
                  <a:tcPr marL="9525" marR="9525" marT="9525" marB="0" anchor="ctr">
                    <a:solidFill>
                      <a:srgbClr val="E5EDEF"/>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689090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32</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93861581"/>
              </p:ext>
            </p:extLst>
          </p:nvPr>
        </p:nvGraphicFramePr>
        <p:xfrm>
          <a:off x="251520" y="1124744"/>
          <a:ext cx="8349454" cy="3153717"/>
        </p:xfrm>
        <a:graphic>
          <a:graphicData uri="http://schemas.openxmlformats.org/drawingml/2006/table">
            <a:tbl>
              <a:tblPr>
                <a:tableStyleId>{5C22544A-7EE6-4342-B048-85BDC9FD1C3A}</a:tableStyleId>
              </a:tblPr>
              <a:tblGrid>
                <a:gridCol w="39238">
                  <a:extLst>
                    <a:ext uri="{9D8B030D-6E8A-4147-A177-3AD203B41FA5}">
                      <a16:colId xmlns:a16="http://schemas.microsoft.com/office/drawing/2014/main" xmlns="" val="20000"/>
                    </a:ext>
                  </a:extLst>
                </a:gridCol>
                <a:gridCol w="311290">
                  <a:extLst>
                    <a:ext uri="{9D8B030D-6E8A-4147-A177-3AD203B41FA5}">
                      <a16:colId xmlns:a16="http://schemas.microsoft.com/office/drawing/2014/main" xmlns="" val="20001"/>
                    </a:ext>
                  </a:extLst>
                </a:gridCol>
                <a:gridCol w="1576062">
                  <a:extLst>
                    <a:ext uri="{9D8B030D-6E8A-4147-A177-3AD203B41FA5}">
                      <a16:colId xmlns:a16="http://schemas.microsoft.com/office/drawing/2014/main" xmlns="" val="20002"/>
                    </a:ext>
                  </a:extLst>
                </a:gridCol>
                <a:gridCol w="456467">
                  <a:extLst>
                    <a:ext uri="{9D8B030D-6E8A-4147-A177-3AD203B41FA5}">
                      <a16:colId xmlns:a16="http://schemas.microsoft.com/office/drawing/2014/main" xmlns="" val="20003"/>
                    </a:ext>
                  </a:extLst>
                </a:gridCol>
                <a:gridCol w="557904">
                  <a:extLst>
                    <a:ext uri="{9D8B030D-6E8A-4147-A177-3AD203B41FA5}">
                      <a16:colId xmlns:a16="http://schemas.microsoft.com/office/drawing/2014/main" xmlns="" val="20004"/>
                    </a:ext>
                  </a:extLst>
                </a:gridCol>
                <a:gridCol w="557904">
                  <a:extLst>
                    <a:ext uri="{9D8B030D-6E8A-4147-A177-3AD203B41FA5}">
                      <a16:colId xmlns:a16="http://schemas.microsoft.com/office/drawing/2014/main" xmlns="" val="20005"/>
                    </a:ext>
                  </a:extLst>
                </a:gridCol>
                <a:gridCol w="236039">
                  <a:extLst>
                    <a:ext uri="{9D8B030D-6E8A-4147-A177-3AD203B41FA5}">
                      <a16:colId xmlns:a16="http://schemas.microsoft.com/office/drawing/2014/main" xmlns="" val="20006"/>
                    </a:ext>
                  </a:extLst>
                </a:gridCol>
                <a:gridCol w="504056">
                  <a:extLst>
                    <a:ext uri="{9D8B030D-6E8A-4147-A177-3AD203B41FA5}">
                      <a16:colId xmlns:a16="http://schemas.microsoft.com/office/drawing/2014/main" xmlns="" val="20007"/>
                    </a:ext>
                  </a:extLst>
                </a:gridCol>
                <a:gridCol w="216024">
                  <a:extLst>
                    <a:ext uri="{9D8B030D-6E8A-4147-A177-3AD203B41FA5}">
                      <a16:colId xmlns:a16="http://schemas.microsoft.com/office/drawing/2014/main" xmlns="" val="20008"/>
                    </a:ext>
                  </a:extLst>
                </a:gridCol>
                <a:gridCol w="720080">
                  <a:extLst>
                    <a:ext uri="{9D8B030D-6E8A-4147-A177-3AD203B41FA5}">
                      <a16:colId xmlns:a16="http://schemas.microsoft.com/office/drawing/2014/main" xmlns="" val="20009"/>
                    </a:ext>
                  </a:extLst>
                </a:gridCol>
                <a:gridCol w="1224136">
                  <a:extLst>
                    <a:ext uri="{9D8B030D-6E8A-4147-A177-3AD203B41FA5}">
                      <a16:colId xmlns:a16="http://schemas.microsoft.com/office/drawing/2014/main" xmlns="" val="20010"/>
                    </a:ext>
                  </a:extLst>
                </a:gridCol>
                <a:gridCol w="864096">
                  <a:extLst>
                    <a:ext uri="{9D8B030D-6E8A-4147-A177-3AD203B41FA5}">
                      <a16:colId xmlns:a16="http://schemas.microsoft.com/office/drawing/2014/main" xmlns="" val="20011"/>
                    </a:ext>
                  </a:extLst>
                </a:gridCol>
                <a:gridCol w="1086158">
                  <a:extLst>
                    <a:ext uri="{9D8B030D-6E8A-4147-A177-3AD203B41FA5}">
                      <a16:colId xmlns:a16="http://schemas.microsoft.com/office/drawing/2014/main" xmlns="" val="20012"/>
                    </a:ext>
                  </a:extLst>
                </a:gridCol>
              </a:tblGrid>
              <a:tr h="1008111">
                <a:tc gridSpan="3">
                  <a:txBody>
                    <a:bodyPr/>
                    <a:lstStyle/>
                    <a:p>
                      <a:pPr algn="ctr" fontAlgn="t"/>
                      <a:r>
                        <a:rPr lang="en-ZA" sz="950" b="1" i="0" u="none" strike="noStrike" dirty="0">
                          <a:solidFill>
                            <a:schemeClr val="tx2"/>
                          </a:solidFill>
                          <a:effectLst/>
                          <a:latin typeface="+mn-lt"/>
                        </a:rPr>
                        <a:t>Programme / </a:t>
                      </a:r>
                      <a:r>
                        <a:rPr lang="en-ZA" sz="950" b="1" i="0" u="none" strike="noStrike" dirty="0" err="1">
                          <a:solidFill>
                            <a:schemeClr val="tx2"/>
                          </a:solidFill>
                          <a:effectLst/>
                          <a:latin typeface="+mn-lt"/>
                        </a:rPr>
                        <a:t>Subprogramme</a:t>
                      </a:r>
                      <a:r>
                        <a:rPr lang="en-ZA" sz="95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50" b="1" i="0" u="none" strike="noStrike" dirty="0">
                          <a:solidFill>
                            <a:schemeClr val="tx2"/>
                          </a:solidFill>
                          <a:effectLst/>
                          <a:latin typeface="+mn-lt"/>
                        </a:rPr>
                        <a:t>Target for 2018/19 as per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gridSpan="2">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hMerge="1">
                  <a:txBody>
                    <a:bodyPr/>
                    <a:lstStyle/>
                    <a:p>
                      <a:pPr algn="ctr" fontAlgn="t"/>
                      <a:endParaRPr lang="en-ZA" sz="950" b="1" i="0" u="none" strike="noStrike" dirty="0">
                        <a:solidFill>
                          <a:schemeClr val="tx2"/>
                        </a:solidFill>
                        <a:effectLst/>
                        <a:latin typeface="+mn-lt"/>
                      </a:endParaRPr>
                    </a:p>
                  </a:txBody>
                  <a:tcPr marL="6919" marR="6919" marT="6919" marB="0"/>
                </a:tc>
                <a:tc gridSpan="2">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a:t>
                      </a:r>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hMerge="1">
                  <a:txBody>
                    <a:bodyPr/>
                    <a:lstStyle/>
                    <a:p>
                      <a:pPr algn="ctr" fontAlgn="t"/>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 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707049">
                <a:tc gridSpan="11">
                  <a:txBody>
                    <a:bodyPr/>
                    <a:lstStyle/>
                    <a:p>
                      <a:pPr algn="l" fontAlgn="t"/>
                      <a:r>
                        <a:rPr lang="en-ZA" sz="900" u="none" strike="noStrike" dirty="0">
                          <a:effectLst/>
                          <a:latin typeface="+mn-lt"/>
                        </a:rPr>
                        <a:t> </a:t>
                      </a:r>
                      <a:r>
                        <a:rPr lang="en-ZA" sz="1200" b="1" u="none" strike="noStrike" dirty="0">
                          <a:effectLst/>
                          <a:latin typeface="+mn-lt"/>
                        </a:rPr>
                        <a:t>PROGRAMME 4: FINANCIAL</a:t>
                      </a:r>
                      <a:r>
                        <a:rPr lang="en-ZA" sz="1200" b="1" u="none" strike="noStrike" baseline="0" dirty="0">
                          <a:effectLst/>
                          <a:latin typeface="+mn-lt"/>
                        </a:rPr>
                        <a:t> GOVERNANCE</a:t>
                      </a:r>
                      <a:endParaRPr lang="en-ZA" sz="900" b="0" i="0" u="none" strike="noStrike" dirty="0">
                        <a:solidFill>
                          <a:srgbClr val="000000"/>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900" b="0" i="0" u="none" strike="noStrike" dirty="0">
                        <a:solidFill>
                          <a:srgbClr val="000000"/>
                        </a:solidFill>
                        <a:effectLst/>
                        <a:latin typeface="+mn-lt"/>
                      </a:endParaRPr>
                    </a:p>
                  </a:txBody>
                  <a:tcPr marL="6919" marR="6919" marT="6919" marB="0"/>
                </a:tc>
                <a:tc>
                  <a:txBody>
                    <a:bodyPr/>
                    <a:lstStyle/>
                    <a:p>
                      <a:pPr algn="ctr" fontAlgn="t"/>
                      <a:r>
                        <a:rPr lang="en-ZA" sz="1100" b="1" u="none" strike="noStrike" dirty="0">
                          <a:solidFill>
                            <a:schemeClr val="tx1"/>
                          </a:solidFill>
                          <a:effectLst/>
                          <a:latin typeface="+mn-lt"/>
                        </a:rPr>
                        <a:t>R</a:t>
                      </a:r>
                      <a:r>
                        <a:rPr lang="en-ZA" sz="1100" b="1" u="none" strike="noStrike" baseline="0" dirty="0">
                          <a:solidFill>
                            <a:schemeClr val="tx1"/>
                          </a:solidFill>
                          <a:effectLst/>
                          <a:latin typeface="+mn-lt"/>
                        </a:rPr>
                        <a:t>42 219</a:t>
                      </a:r>
                      <a:endParaRPr lang="en-ZA" sz="1100" b="1" u="none" strike="noStrike" dirty="0">
                        <a:solidFill>
                          <a:schemeClr val="tx1"/>
                        </a:solidFill>
                        <a:effectLst/>
                        <a:latin typeface="+mn-lt"/>
                      </a:endParaRPr>
                    </a:p>
                    <a:p>
                      <a:pPr algn="ctr" fontAlgn="t"/>
                      <a:r>
                        <a:rPr lang="en-ZA" sz="1100" b="1" u="none" strike="noStrike" dirty="0">
                          <a:solidFill>
                            <a:schemeClr val="tx1"/>
                          </a:solidFill>
                          <a:effectLst/>
                          <a:latin typeface="+mn-lt"/>
                        </a:rPr>
                        <a:t>R7 952</a:t>
                      </a:r>
                    </a:p>
                    <a:p>
                      <a:pPr algn="ctr" fontAlgn="t"/>
                      <a:r>
                        <a:rPr lang="en-ZA" sz="1100" b="1" i="0" u="none" strike="noStrike" dirty="0">
                          <a:solidFill>
                            <a:schemeClr val="tx1"/>
                          </a:solidFill>
                          <a:effectLst/>
                          <a:latin typeface="+mn-lt"/>
                        </a:rPr>
                        <a:t>19%</a:t>
                      </a:r>
                    </a:p>
                    <a:p>
                      <a:pPr algn="ctr" fontAlgn="t"/>
                      <a:r>
                        <a:rPr lang="en-ZA" sz="900" u="none" strike="noStrike" dirty="0">
                          <a:solidFill>
                            <a:schemeClr val="tx1"/>
                          </a:solidFill>
                          <a:effectLst/>
                          <a:latin typeface="+mn-lt"/>
                        </a:rPr>
                        <a:t> </a:t>
                      </a:r>
                      <a:endParaRPr lang="en-ZA" sz="900" b="0" i="0" u="none" strike="noStrike" dirty="0">
                        <a:solidFill>
                          <a:schemeClr val="tx1"/>
                        </a:solidFill>
                        <a:effectLst/>
                        <a:latin typeface="+mn-lt"/>
                      </a:endParaRPr>
                    </a:p>
                  </a:txBody>
                  <a:tcPr marL="6919" marR="6919" marT="6919" marB="0"/>
                </a:tc>
                <a:extLst>
                  <a:ext uri="{0D108BD9-81ED-4DB2-BD59-A6C34878D82A}">
                    <a16:rowId xmlns:a16="http://schemas.microsoft.com/office/drawing/2014/main" xmlns="" val="10001"/>
                  </a:ext>
                </a:extLst>
              </a:tr>
              <a:tr h="357584">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dirty="0">
                          <a:solidFill>
                            <a:schemeClr val="bg2"/>
                          </a:solidFill>
                          <a:effectLst/>
                          <a:latin typeface="+mn-lt"/>
                        </a:rPr>
                        <a:t>4.1</a:t>
                      </a:r>
                    </a:p>
                  </a:txBody>
                  <a:tcPr marL="6919" marR="6919" marT="6919" marB="0"/>
                </a:tc>
                <a:tc gridSpan="9">
                  <a:txBody>
                    <a:bodyPr/>
                    <a:lstStyle/>
                    <a:p>
                      <a:pPr algn="l" fontAlgn="t"/>
                      <a:r>
                        <a:rPr lang="en-ZA" sz="1200" b="1" i="0" u="none" strike="noStrike" dirty="0">
                          <a:solidFill>
                            <a:schemeClr val="bg2"/>
                          </a:solidFill>
                          <a:effectLst/>
                          <a:latin typeface="+mn-lt"/>
                        </a:rPr>
                        <a:t>Programme Support</a:t>
                      </a:r>
                      <a:endParaRPr lang="en-ZA" sz="900" b="1" i="0" u="none" strike="noStrike" dirty="0">
                        <a:solidFill>
                          <a:schemeClr val="bg2"/>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900" b="1" i="0" u="none" strike="noStrike" dirty="0">
                        <a:solidFill>
                          <a:srgbClr val="000000"/>
                        </a:solidFill>
                        <a:effectLst/>
                        <a:latin typeface="+mn-lt"/>
                      </a:endParaRPr>
                    </a:p>
                  </a:txBody>
                  <a:tcPr marL="6919" marR="6919" marT="6919" marB="0"/>
                </a:tc>
                <a:tc rowSpan="2">
                  <a:txBody>
                    <a:bodyPr/>
                    <a:lstStyle/>
                    <a:p>
                      <a:pPr algn="ctr" fontAlgn="t"/>
                      <a:r>
                        <a:rPr lang="en-ZA" sz="1000" b="0" u="none" strike="noStrike" dirty="0">
                          <a:solidFill>
                            <a:schemeClr val="tx1"/>
                          </a:solidFill>
                          <a:effectLst/>
                          <a:latin typeface="+mn-lt"/>
                        </a:rPr>
                        <a:t>R9 039 </a:t>
                      </a:r>
                    </a:p>
                    <a:p>
                      <a:pPr algn="ctr" fontAlgn="t"/>
                      <a:r>
                        <a:rPr lang="en-ZA" sz="1000" b="0" u="none" strike="noStrike" dirty="0">
                          <a:solidFill>
                            <a:schemeClr val="tx1"/>
                          </a:solidFill>
                          <a:effectLst/>
                          <a:latin typeface="+mn-lt"/>
                        </a:rPr>
                        <a:t>R1 679</a:t>
                      </a:r>
                    </a:p>
                    <a:p>
                      <a:pPr algn="ctr" fontAlgn="t"/>
                      <a:r>
                        <a:rPr lang="en-ZA" sz="1000" b="0" i="0" u="none" strike="noStrike" dirty="0">
                          <a:solidFill>
                            <a:schemeClr val="tx1"/>
                          </a:solidFill>
                          <a:effectLst/>
                          <a:latin typeface="+mn-lt"/>
                        </a:rPr>
                        <a:t>19%</a:t>
                      </a:r>
                    </a:p>
                  </a:txBody>
                  <a:tcPr marL="6919" marR="6919" marT="6919" marB="0" anchor="ctr"/>
                </a:tc>
                <a:extLst>
                  <a:ext uri="{0D108BD9-81ED-4DB2-BD59-A6C34878D82A}">
                    <a16:rowId xmlns:a16="http://schemas.microsoft.com/office/drawing/2014/main" xmlns="" val="10002"/>
                  </a:ext>
                </a:extLst>
              </a:tr>
              <a:tr h="752529">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16.1</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i="0" u="none" strike="noStrike" dirty="0">
                          <a:solidFill>
                            <a:srgbClr val="000000"/>
                          </a:solidFill>
                          <a:effectLst/>
                          <a:latin typeface="+mn-lt"/>
                        </a:rPr>
                        <a:t>Number of quarterly performance</a:t>
                      </a:r>
                      <a:r>
                        <a:rPr lang="en-ZA" sz="1000" b="0" i="0" u="none" strike="noStrike" baseline="0" dirty="0">
                          <a:solidFill>
                            <a:srgbClr val="000000"/>
                          </a:solidFill>
                          <a:effectLst/>
                          <a:latin typeface="+mn-lt"/>
                        </a:rPr>
                        <a:t> reports for Programme 4 – Financial Management </a:t>
                      </a:r>
                    </a:p>
                    <a:p>
                      <a:pPr algn="l" fontAlgn="t"/>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1</a:t>
                      </a:r>
                    </a:p>
                  </a:txBody>
                  <a:tcPr marL="9525" marR="9525" marT="9525" marB="0" anchor="ctr"/>
                </a:tc>
                <a:tc gridSpan="2">
                  <a:txBody>
                    <a:bodyPr/>
                    <a:lstStyle/>
                    <a:p>
                      <a:pPr algn="ctr" fontAlgn="t"/>
                      <a:r>
                        <a:rPr lang="en-ZA" sz="1000" b="0" i="0" u="none" strike="noStrike" baseline="0" dirty="0">
                          <a:solidFill>
                            <a:schemeClr val="tx1"/>
                          </a:solidFill>
                          <a:effectLst/>
                          <a:latin typeface="+mn-lt"/>
                        </a:rPr>
                        <a:t>Achieved</a:t>
                      </a:r>
                      <a:endParaRPr lang="en-ZA" sz="1000" b="0" i="0" u="none" strike="noStrike" dirty="0">
                        <a:solidFill>
                          <a:schemeClr val="tx1"/>
                        </a:solidFill>
                        <a:effectLst/>
                        <a:latin typeface="+mn-lt"/>
                      </a:endParaRPr>
                    </a:p>
                  </a:txBody>
                  <a:tcPr marL="9525" marR="9525" marT="9525" marB="0" anchor="ctr"/>
                </a:tc>
                <a:tc hMerge="1">
                  <a:txBody>
                    <a:bodyPr/>
                    <a:lstStyle/>
                    <a:p>
                      <a:endParaRPr lang="en-ZA"/>
                    </a:p>
                  </a:txBody>
                  <a:tcPr/>
                </a:tc>
                <a:tc gridSpan="2">
                  <a:txBody>
                    <a:bodyPr/>
                    <a:lstStyle/>
                    <a:p>
                      <a:pPr algn="ctr" fontAlgn="t"/>
                      <a:r>
                        <a:rPr lang="en-ZA" sz="1000" b="0" i="0" u="none" strike="noStrike" dirty="0">
                          <a:solidFill>
                            <a:schemeClr val="tx1"/>
                          </a:solidFill>
                          <a:effectLst/>
                          <a:latin typeface="+mn-lt"/>
                        </a:rPr>
                        <a:t>100 %</a:t>
                      </a:r>
                    </a:p>
                  </a:txBody>
                  <a:tcPr marL="9525" marR="9525" marT="9525" marB="0" anchor="ctr"/>
                </a:tc>
                <a:tc hMerge="1">
                  <a:txBody>
                    <a:bodyPr/>
                    <a:lstStyle/>
                    <a:p>
                      <a:endParaRPr lang="en-ZA"/>
                    </a:p>
                  </a:txBody>
                  <a:tcPr/>
                </a:tc>
                <a:tc>
                  <a:txBody>
                    <a:bodyPr/>
                    <a:lstStyle/>
                    <a:p>
                      <a:pPr algn="ctr" fontAlgn="t"/>
                      <a:r>
                        <a:rPr lang="en-ZA" sz="1000" b="0" i="0" u="none" strike="noStrike" baseline="0" dirty="0">
                          <a:solidFill>
                            <a:srgbClr val="000000"/>
                          </a:solidFill>
                          <a:effectLst/>
                          <a:latin typeface="+mn-lt"/>
                        </a:rPr>
                        <a:t>None </a:t>
                      </a:r>
                      <a:endParaRPr lang="en-ZA" sz="1000" b="0" i="0" u="none" strike="noStrike" dirty="0">
                        <a:solidFill>
                          <a:srgbClr val="000000"/>
                        </a:solidFill>
                        <a:effectLst/>
                        <a:latin typeface="+mn-lt"/>
                      </a:endParaRP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2844802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33</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723181647"/>
              </p:ext>
            </p:extLst>
          </p:nvPr>
        </p:nvGraphicFramePr>
        <p:xfrm>
          <a:off x="458136" y="1013134"/>
          <a:ext cx="8415276" cy="4443505"/>
        </p:xfrm>
        <a:graphic>
          <a:graphicData uri="http://schemas.openxmlformats.org/drawingml/2006/table">
            <a:tbl>
              <a:tblPr>
                <a:tableStyleId>{5C22544A-7EE6-4342-B048-85BDC9FD1C3A}</a:tableStyleId>
              </a:tblPr>
              <a:tblGrid>
                <a:gridCol w="39238">
                  <a:extLst>
                    <a:ext uri="{9D8B030D-6E8A-4147-A177-3AD203B41FA5}">
                      <a16:colId xmlns:a16="http://schemas.microsoft.com/office/drawing/2014/main" xmlns="" val="20000"/>
                    </a:ext>
                  </a:extLst>
                </a:gridCol>
                <a:gridCol w="330210">
                  <a:extLst>
                    <a:ext uri="{9D8B030D-6E8A-4147-A177-3AD203B41FA5}">
                      <a16:colId xmlns:a16="http://schemas.microsoft.com/office/drawing/2014/main" xmlns="" val="20001"/>
                    </a:ext>
                  </a:extLst>
                </a:gridCol>
                <a:gridCol w="1269862">
                  <a:extLst>
                    <a:ext uri="{9D8B030D-6E8A-4147-A177-3AD203B41FA5}">
                      <a16:colId xmlns:a16="http://schemas.microsoft.com/office/drawing/2014/main" xmlns="" val="20002"/>
                    </a:ext>
                  </a:extLst>
                </a:gridCol>
                <a:gridCol w="530338">
                  <a:extLst>
                    <a:ext uri="{9D8B030D-6E8A-4147-A177-3AD203B41FA5}">
                      <a16:colId xmlns:a16="http://schemas.microsoft.com/office/drawing/2014/main" xmlns="" val="20003"/>
                    </a:ext>
                  </a:extLst>
                </a:gridCol>
                <a:gridCol w="504056">
                  <a:extLst>
                    <a:ext uri="{9D8B030D-6E8A-4147-A177-3AD203B41FA5}">
                      <a16:colId xmlns:a16="http://schemas.microsoft.com/office/drawing/2014/main" xmlns="" val="20004"/>
                    </a:ext>
                  </a:extLst>
                </a:gridCol>
                <a:gridCol w="576064">
                  <a:extLst>
                    <a:ext uri="{9D8B030D-6E8A-4147-A177-3AD203B41FA5}">
                      <a16:colId xmlns:a16="http://schemas.microsoft.com/office/drawing/2014/main" xmlns="" val="20005"/>
                    </a:ext>
                  </a:extLst>
                </a:gridCol>
                <a:gridCol w="864096">
                  <a:extLst>
                    <a:ext uri="{9D8B030D-6E8A-4147-A177-3AD203B41FA5}">
                      <a16:colId xmlns:a16="http://schemas.microsoft.com/office/drawing/2014/main" xmlns="" val="20006"/>
                    </a:ext>
                  </a:extLst>
                </a:gridCol>
                <a:gridCol w="720080">
                  <a:extLst>
                    <a:ext uri="{9D8B030D-6E8A-4147-A177-3AD203B41FA5}">
                      <a16:colId xmlns:a16="http://schemas.microsoft.com/office/drawing/2014/main" xmlns="" val="20007"/>
                    </a:ext>
                  </a:extLst>
                </a:gridCol>
                <a:gridCol w="1584176">
                  <a:extLst>
                    <a:ext uri="{9D8B030D-6E8A-4147-A177-3AD203B41FA5}">
                      <a16:colId xmlns:a16="http://schemas.microsoft.com/office/drawing/2014/main" xmlns="" val="20008"/>
                    </a:ext>
                  </a:extLst>
                </a:gridCol>
                <a:gridCol w="995776">
                  <a:extLst>
                    <a:ext uri="{9D8B030D-6E8A-4147-A177-3AD203B41FA5}">
                      <a16:colId xmlns:a16="http://schemas.microsoft.com/office/drawing/2014/main" xmlns="" val="20009"/>
                    </a:ext>
                  </a:extLst>
                </a:gridCol>
                <a:gridCol w="1001380">
                  <a:extLst>
                    <a:ext uri="{9D8B030D-6E8A-4147-A177-3AD203B41FA5}">
                      <a16:colId xmlns:a16="http://schemas.microsoft.com/office/drawing/2014/main" xmlns="" val="20010"/>
                    </a:ext>
                  </a:extLst>
                </a:gridCol>
              </a:tblGrid>
              <a:tr h="936103">
                <a:tc gridSpan="3">
                  <a:txBody>
                    <a:bodyPr/>
                    <a:lstStyle/>
                    <a:p>
                      <a:pPr algn="ctr" fontAlgn="t"/>
                      <a:r>
                        <a:rPr lang="en-ZA" sz="900" b="1" i="0" u="none" strike="noStrike" kern="1200" dirty="0">
                          <a:solidFill>
                            <a:schemeClr val="tx2"/>
                          </a:solidFill>
                          <a:effectLst/>
                          <a:latin typeface="+mn-lt"/>
                          <a:ea typeface="+mn-ea"/>
                          <a:cs typeface="+mn-cs"/>
                        </a:rPr>
                        <a:t>Programme / </a:t>
                      </a:r>
                      <a:r>
                        <a:rPr lang="en-ZA" sz="900" b="1" i="0" u="none" strike="noStrike" kern="1200" dirty="0" err="1">
                          <a:solidFill>
                            <a:schemeClr val="tx2"/>
                          </a:solidFill>
                          <a:effectLst/>
                          <a:latin typeface="+mn-lt"/>
                          <a:ea typeface="+mn-ea"/>
                          <a:cs typeface="+mn-cs"/>
                        </a:rPr>
                        <a:t>Subprogramme</a:t>
                      </a:r>
                      <a:r>
                        <a:rPr lang="en-ZA" sz="900" b="1" i="0" u="none" strike="noStrike" kern="1200" dirty="0">
                          <a:solidFill>
                            <a:schemeClr val="tx2"/>
                          </a:solidFill>
                          <a:effectLst/>
                          <a:latin typeface="+mn-lt"/>
                          <a:ea typeface="+mn-ea"/>
                          <a:cs typeface="+mn-cs"/>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00" b="1" i="0" u="none" strike="noStrike" kern="1200" dirty="0">
                          <a:solidFill>
                            <a:schemeClr val="tx2"/>
                          </a:solidFill>
                          <a:effectLst/>
                          <a:latin typeface="+mn-lt"/>
                          <a:ea typeface="+mn-ea"/>
                          <a:cs typeface="+mn-cs"/>
                        </a:rPr>
                        <a:t>Target for 2018/19APP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1st</a:t>
                      </a:r>
                      <a:r>
                        <a:rPr lang="en-ZA" sz="950" b="1" i="0" u="none" strike="noStrike" baseline="0" dirty="0">
                          <a:solidFill>
                            <a:schemeClr val="tx2"/>
                          </a:solidFill>
                          <a:effectLst/>
                          <a:latin typeface="+mn-lt"/>
                        </a:rPr>
                        <a:t> </a:t>
                      </a:r>
                      <a:r>
                        <a:rPr lang="en-ZA" sz="950" b="1" i="0" u="none" strike="noStrike" dirty="0">
                          <a:solidFill>
                            <a:schemeClr val="tx2"/>
                          </a:solidFill>
                          <a:effectLst/>
                          <a:latin typeface="+mn-lt"/>
                        </a:rPr>
                        <a:t>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302838">
                <a:tc>
                  <a:txBody>
                    <a:bodyPr/>
                    <a:lstStyle/>
                    <a:p>
                      <a:pPr algn="l" fontAlgn="t"/>
                      <a:r>
                        <a:rPr lang="en-ZA" sz="1000" u="none" strike="noStrike" dirty="0">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kern="1200" dirty="0">
                          <a:solidFill>
                            <a:schemeClr val="bg2"/>
                          </a:solidFill>
                          <a:effectLst/>
                          <a:latin typeface="+mn-lt"/>
                          <a:ea typeface="+mn-ea"/>
                          <a:cs typeface="+mn-cs"/>
                        </a:rPr>
                        <a:t>4.2</a:t>
                      </a:r>
                    </a:p>
                  </a:txBody>
                  <a:tcPr marL="6919" marR="6919" marT="6919" marB="0"/>
                </a:tc>
                <a:tc gridSpan="7">
                  <a:txBody>
                    <a:bodyPr/>
                    <a:lstStyle/>
                    <a:p>
                      <a:pPr algn="l" fontAlgn="t"/>
                      <a:r>
                        <a:rPr lang="en-ZA" sz="1200" b="1" i="0" u="none" strike="noStrike" kern="1200" dirty="0">
                          <a:solidFill>
                            <a:schemeClr val="bg2"/>
                          </a:solidFill>
                          <a:effectLst/>
                          <a:latin typeface="+mn-lt"/>
                          <a:ea typeface="+mn-ea"/>
                          <a:cs typeface="+mn-cs"/>
                        </a:rPr>
                        <a:t>Accounting Services: Local Government Accounting </a:t>
                      </a: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1200" b="1" i="0" u="none" strike="noStrike" kern="1200" dirty="0">
                        <a:solidFill>
                          <a:srgbClr val="C00000"/>
                        </a:solidFill>
                        <a:effectLst/>
                        <a:latin typeface="+mn-lt"/>
                        <a:ea typeface="+mn-ea"/>
                        <a:cs typeface="+mn-cs"/>
                      </a:endParaRPr>
                    </a:p>
                  </a:txBody>
                  <a:tcPr marL="6919" marR="6919" marT="6919" marB="0"/>
                </a:tc>
                <a:tc rowSpan="4">
                  <a:txBody>
                    <a:bodyPr/>
                    <a:lstStyle/>
                    <a:p>
                      <a:pPr algn="ctr" fontAlgn="t"/>
                      <a:r>
                        <a:rPr lang="en-ZA" sz="1000" b="0" u="none" strike="noStrike" dirty="0">
                          <a:solidFill>
                            <a:schemeClr val="tx1"/>
                          </a:solidFill>
                          <a:effectLst/>
                          <a:latin typeface="+mn-lt"/>
                        </a:rPr>
                        <a:t>R9 459</a:t>
                      </a:r>
                    </a:p>
                    <a:p>
                      <a:pPr algn="ctr" fontAlgn="t"/>
                      <a:r>
                        <a:rPr lang="en-ZA" sz="1000" b="0" u="none" strike="noStrike" dirty="0">
                          <a:solidFill>
                            <a:schemeClr val="tx1"/>
                          </a:solidFill>
                          <a:effectLst/>
                          <a:latin typeface="+mn-lt"/>
                        </a:rPr>
                        <a:t>R1 751</a:t>
                      </a:r>
                      <a:endParaRPr lang="en-ZA" sz="1000" b="0" u="none" strike="noStrike" baseline="0" dirty="0">
                        <a:solidFill>
                          <a:schemeClr val="tx1"/>
                        </a:solidFill>
                        <a:effectLst/>
                        <a:latin typeface="+mn-lt"/>
                      </a:endParaRPr>
                    </a:p>
                    <a:p>
                      <a:pPr algn="ctr" fontAlgn="t"/>
                      <a:r>
                        <a:rPr lang="en-ZA" sz="1000" b="0" i="0" u="none" strike="noStrike" dirty="0">
                          <a:solidFill>
                            <a:schemeClr val="tx1"/>
                          </a:solidFill>
                          <a:effectLst/>
                          <a:latin typeface="+mn-lt"/>
                        </a:rPr>
                        <a:t>19%</a:t>
                      </a:r>
                    </a:p>
                  </a:txBody>
                  <a:tcPr marL="6919" marR="6919" marT="6919" marB="0" anchor="ctr"/>
                </a:tc>
                <a:extLst>
                  <a:ext uri="{0D108BD9-81ED-4DB2-BD59-A6C34878D82A}">
                    <a16:rowId xmlns:a16="http://schemas.microsoft.com/office/drawing/2014/main" xmlns="" val="10001"/>
                  </a:ext>
                </a:extLst>
              </a:tr>
              <a:tr h="967638">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17.1</a:t>
                      </a:r>
                      <a:endParaRPr lang="en-ZA" sz="1000" b="0" i="0" u="none" strike="noStrike" dirty="0">
                        <a:solidFill>
                          <a:srgbClr val="000000"/>
                        </a:solidFill>
                        <a:effectLst/>
                        <a:latin typeface="+mn-lt"/>
                      </a:endParaRPr>
                    </a:p>
                  </a:txBody>
                  <a:tcPr marL="6919" marR="6919" marT="6919" marB="0"/>
                </a:tc>
                <a:tc>
                  <a:txBody>
                    <a:bodyPr/>
                    <a:lstStyle/>
                    <a:p>
                      <a:pPr algn="l" fontAlgn="t"/>
                      <a:r>
                        <a:rPr lang="en-ZA" sz="1000" b="0" u="none" strike="noStrike" dirty="0">
                          <a:effectLst/>
                        </a:rPr>
                        <a:t>Number of municipalities supported with the accounting reporting framework</a:t>
                      </a:r>
                    </a:p>
                    <a:p>
                      <a:pPr algn="l" fontAlgn="t"/>
                      <a:endParaRPr lang="en-ZA" sz="1000" b="0" i="0" u="none" strike="noStrike" dirty="0">
                        <a:solidFill>
                          <a:srgbClr val="000000"/>
                        </a:solidFill>
                        <a:effectLst/>
                        <a:latin typeface="+mn-lt"/>
                      </a:endParaRPr>
                    </a:p>
                  </a:txBody>
                  <a:tcPr marL="171450" marR="9525" marT="9525" marB="0" anchor="ctr"/>
                </a:tc>
                <a:tc>
                  <a:txBody>
                    <a:bodyPr/>
                    <a:lstStyle/>
                    <a:p>
                      <a:pPr algn="ctr" fontAlgn="t"/>
                      <a:r>
                        <a:rPr lang="en-ZA" sz="1000" b="0" u="none" strike="noStrike" dirty="0">
                          <a:effectLst/>
                        </a:rPr>
                        <a:t>30</a:t>
                      </a:r>
                      <a:endParaRPr lang="en-ZA" sz="1000" b="0" i="0" u="none" strike="noStrike" dirty="0">
                        <a:solidFill>
                          <a:srgbClr val="000000"/>
                        </a:solidFill>
                        <a:effectLst/>
                        <a:latin typeface="+mn-lt"/>
                      </a:endParaRPr>
                    </a:p>
                  </a:txBody>
                  <a:tcPr marL="9525" marR="9525" marT="9525" marB="0" anchor="ctr">
                    <a:solidFill>
                      <a:srgbClr val="EBF2F3"/>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30</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30</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Achieved </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100%</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mn-lt"/>
                          <a:ea typeface="+mn-ea"/>
                          <a:cs typeface="+mn-cs"/>
                        </a:rPr>
                        <a:t>None</a:t>
                      </a:r>
                    </a:p>
                    <a:p>
                      <a:pPr marL="0" marR="0" lvl="0" indent="0" algn="ctr" defTabSz="914400" rtl="0" eaLnBrk="1" fontAlgn="t"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schemeClr val="tx1"/>
                        </a:solidFill>
                        <a:effectLst/>
                        <a:uLnTx/>
                        <a:uFillTx/>
                        <a:latin typeface="Century Gothic"/>
                        <a:ea typeface="+mn-ea"/>
                        <a:cs typeface="+mn-cs"/>
                      </a:endParaRP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30(non-cumulative)</a:t>
                      </a:r>
                    </a:p>
                  </a:txBody>
                  <a:tcPr marL="9525" marR="9525" marT="9525" marB="0" anchor="ctr">
                    <a:solidFill>
                      <a:srgbClr val="E5EDEF"/>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967638">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17.2</a:t>
                      </a:r>
                    </a:p>
                  </a:txBody>
                  <a:tcPr marL="6919" marR="6919" marT="6919" marB="0"/>
                </a:tc>
                <a:tc>
                  <a:txBody>
                    <a:bodyPr/>
                    <a:lstStyle/>
                    <a:p>
                      <a:pPr algn="l" fontAlgn="t"/>
                      <a:r>
                        <a:rPr lang="en-GB" sz="1000" b="0" u="none" strike="noStrike" kern="1200" dirty="0">
                          <a:solidFill>
                            <a:schemeClr val="dk1"/>
                          </a:solidFill>
                          <a:effectLst/>
                          <a:latin typeface="+mn-lt"/>
                          <a:ea typeface="+mn-ea"/>
                          <a:cs typeface="+mn-cs"/>
                        </a:rPr>
                        <a:t>Number of Reports submitted for MGRO engagements </a:t>
                      </a:r>
                      <a:endParaRPr lang="en-ZA" sz="1000" b="0" u="none" strike="noStrike" kern="1200" dirty="0">
                        <a:solidFill>
                          <a:schemeClr val="dk1"/>
                        </a:solidFill>
                        <a:effectLst/>
                        <a:latin typeface="+mn-lt"/>
                        <a:ea typeface="+mn-ea"/>
                        <a:cs typeface="+mn-cs"/>
                      </a:endParaRPr>
                    </a:p>
                    <a:p>
                      <a:pPr algn="l" fontAlgn="t"/>
                      <a:endParaRPr lang="en-ZA" sz="1000" b="0" i="0" u="none" strike="noStrike" dirty="0">
                        <a:solidFill>
                          <a:srgbClr val="000000"/>
                        </a:solidFill>
                        <a:effectLst/>
                        <a:latin typeface="+mn-lt"/>
                      </a:endParaRPr>
                    </a:p>
                  </a:txBody>
                  <a:tcPr marL="171450" marR="9525" marT="9525" marB="0"/>
                </a:tc>
                <a:tc>
                  <a:txBody>
                    <a:bodyPr/>
                    <a:lstStyle/>
                    <a:p>
                      <a:pPr algn="ctr" fontAlgn="t"/>
                      <a:r>
                        <a:rPr lang="en-ZA" sz="1000" b="0" u="none" strike="noStrike" dirty="0">
                          <a:effectLst/>
                        </a:rPr>
                        <a:t>30</a:t>
                      </a:r>
                      <a:endParaRPr lang="en-ZA" sz="1000" b="0" i="0" u="none" strike="noStrike" dirty="0">
                        <a:solidFill>
                          <a:srgbClr val="000000"/>
                        </a:solidFill>
                        <a:effectLst/>
                        <a:latin typeface="+mn-lt"/>
                      </a:endParaRPr>
                    </a:p>
                  </a:txBody>
                  <a:tcPr marL="9525" marR="9525" marT="9525" marB="0" anchor="ctr">
                    <a:solidFill>
                      <a:srgbClr val="EBF2F3"/>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Century Gothic"/>
                          <a:ea typeface="+mn-ea"/>
                          <a:cs typeface="+mn-cs"/>
                        </a:rPr>
                        <a:t>-</a:t>
                      </a:r>
                    </a:p>
                  </a:txBody>
                  <a:tcPr marL="9525" marR="9525" marT="9525" marB="0" anchor="ctr">
                    <a:solidFill>
                      <a:schemeClr val="bg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chemeClr val="tx1"/>
                          </a:solidFill>
                          <a:effectLst/>
                          <a:uLnTx/>
                          <a:uFillTx/>
                          <a:latin typeface="Century Gothic"/>
                          <a:ea typeface="+mn-ea"/>
                          <a:cs typeface="+mn-cs"/>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r h="528204">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rPr>
                        <a:t> 17.3</a:t>
                      </a:r>
                      <a:endParaRPr lang="en-ZA" sz="1000" b="0" i="0" u="none" strike="noStrike" dirty="0">
                        <a:solidFill>
                          <a:srgbClr val="000000"/>
                        </a:solidFill>
                        <a:effectLst/>
                        <a:latin typeface="+mn-lt"/>
                      </a:endParaRPr>
                    </a:p>
                  </a:txBody>
                  <a:tcPr marL="6919" marR="6919" marT="6919" marB="0"/>
                </a:tc>
                <a:tc>
                  <a:txBody>
                    <a:bodyPr/>
                    <a:lstStyle/>
                    <a:p>
                      <a:pPr marL="0" algn="l" defTabSz="914400" rtl="0" eaLnBrk="1" fontAlgn="t" latinLnBrk="0" hangingPunct="1"/>
                      <a:r>
                        <a:rPr lang="en-GB" sz="1000" b="0" u="none" strike="noStrike" kern="1200" dirty="0">
                          <a:solidFill>
                            <a:schemeClr val="dk1"/>
                          </a:solidFill>
                          <a:effectLst/>
                          <a:latin typeface="+mn-lt"/>
                          <a:ea typeface="+mn-ea"/>
                          <a:cs typeface="+mn-cs"/>
                        </a:rPr>
                        <a:t>Number of municipalities monitored and supported with </a:t>
                      </a:r>
                      <a:r>
                        <a:rPr lang="en-GB" sz="1000" b="0" u="none" strike="noStrike" kern="1200" dirty="0" err="1">
                          <a:solidFill>
                            <a:schemeClr val="dk1"/>
                          </a:solidFill>
                          <a:effectLst/>
                          <a:latin typeface="+mn-lt"/>
                          <a:ea typeface="+mn-ea"/>
                          <a:cs typeface="+mn-cs"/>
                        </a:rPr>
                        <a:t>mSCOA</a:t>
                      </a:r>
                      <a:r>
                        <a:rPr lang="en-GB" sz="1000" b="0" u="none" strike="noStrike" kern="1200" dirty="0">
                          <a:solidFill>
                            <a:schemeClr val="dk1"/>
                          </a:solidFill>
                          <a:effectLst/>
                          <a:latin typeface="+mn-lt"/>
                          <a:ea typeface="+mn-ea"/>
                          <a:cs typeface="+mn-cs"/>
                        </a:rPr>
                        <a:t> implementation</a:t>
                      </a:r>
                      <a:endParaRPr lang="en-ZA" sz="1000" b="0" u="none" strike="noStrike" kern="1200" dirty="0">
                        <a:solidFill>
                          <a:schemeClr val="dk1"/>
                        </a:solidFill>
                        <a:effectLst/>
                        <a:latin typeface="+mn-lt"/>
                        <a:ea typeface="+mn-ea"/>
                        <a:cs typeface="+mn-cs"/>
                      </a:endParaRPr>
                    </a:p>
                    <a:p>
                      <a:pPr algn="l" fontAlgn="t"/>
                      <a:endParaRPr lang="en-ZA" sz="1000" b="0" i="0" u="none" strike="noStrike" dirty="0">
                        <a:solidFill>
                          <a:srgbClr val="000000"/>
                        </a:solidFill>
                        <a:effectLst/>
                        <a:latin typeface="+mn-lt"/>
                      </a:endParaRPr>
                    </a:p>
                  </a:txBody>
                  <a:tcPr marL="171450" marR="9525" marT="9525" marB="0"/>
                </a:tc>
                <a:tc>
                  <a:txBody>
                    <a:bodyPr/>
                    <a:lstStyle/>
                    <a:p>
                      <a:pPr algn="ctr" fontAlgn="t"/>
                      <a:r>
                        <a:rPr lang="en-ZA" sz="1000" b="0" u="none" strike="noStrike" dirty="0">
                          <a:effectLst/>
                        </a:rPr>
                        <a:t>30</a:t>
                      </a:r>
                      <a:endParaRPr lang="en-ZA" sz="1000" b="0" i="0" u="none" strike="noStrike" dirty="0">
                        <a:solidFill>
                          <a:srgbClr val="000000"/>
                        </a:solidFill>
                        <a:effectLst/>
                        <a:latin typeface="+mn-lt"/>
                      </a:endParaRPr>
                    </a:p>
                  </a:txBody>
                  <a:tcPr marL="9525" marR="9525" marT="9525" marB="0" anchor="ctr">
                    <a:solidFill>
                      <a:srgbClr val="EBF2F3"/>
                    </a:solidFill>
                  </a:tcPr>
                </a:tc>
                <a:tc>
                  <a:txBody>
                    <a:bodyPr/>
                    <a:lstStyle/>
                    <a:p>
                      <a:pPr algn="ctr" fontAlgn="t"/>
                      <a:r>
                        <a:rPr lang="en-ZA" sz="1000" b="0" i="0" u="none" strike="noStrike" dirty="0">
                          <a:solidFill>
                            <a:srgbClr val="000000"/>
                          </a:solidFill>
                          <a:effectLst/>
                          <a:latin typeface="+mn-lt"/>
                        </a:rPr>
                        <a:t>30</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30</a:t>
                      </a:r>
                    </a:p>
                  </a:txBody>
                  <a:tcPr marL="9525" marR="9525" marT="9525" marB="0" anchor="ctr">
                    <a:solidFill>
                      <a:srgbClr val="E5EDE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ZA" sz="1000" b="0" i="0" u="none" strike="noStrike" dirty="0">
                          <a:solidFill>
                            <a:srgbClr val="000000"/>
                          </a:solidFill>
                          <a:effectLst/>
                          <a:latin typeface="+mn-lt"/>
                        </a:rPr>
                        <a:t>Achieved</a:t>
                      </a:r>
                    </a:p>
                    <a:p>
                      <a:pPr algn="ctr" fontAlgn="t"/>
                      <a:endParaRPr lang="en-ZA" sz="1000" b="0" i="0" u="none" strike="noStrike" dirty="0">
                        <a:solidFill>
                          <a:srgbClr val="000000"/>
                        </a:solidFill>
                        <a:effectLst/>
                        <a:latin typeface="+mn-lt"/>
                      </a:endParaRPr>
                    </a:p>
                  </a:txBody>
                  <a:tcPr marL="9525" marR="9525" marT="9525" marB="0" anchor="ctr">
                    <a:solidFill>
                      <a:srgbClr val="E5EDEF"/>
                    </a:solidFill>
                  </a:tcPr>
                </a:tc>
                <a:tc>
                  <a:txBody>
                    <a:bodyPr/>
                    <a:lstStyle/>
                    <a:p>
                      <a:pPr algn="ctr" fontAlgn="t"/>
                      <a:r>
                        <a:rPr lang="en-ZA" sz="1000" b="0" i="0" u="none" strike="noStrike" dirty="0">
                          <a:solidFill>
                            <a:srgbClr val="000000"/>
                          </a:solidFill>
                          <a:effectLst/>
                          <a:latin typeface="+mn-lt"/>
                        </a:rPr>
                        <a:t>100%</a:t>
                      </a:r>
                    </a:p>
                  </a:txBody>
                  <a:tcPr marL="9525" marR="9525" marT="9525" marB="0" anchor="ctr">
                    <a:solidFill>
                      <a:srgbClr val="E5EDEF"/>
                    </a:solidFill>
                  </a:tcPr>
                </a:tc>
                <a:tc>
                  <a:txBody>
                    <a:bodyPr/>
                    <a:lstStyle/>
                    <a:p>
                      <a:pPr algn="ctr" fontAlgn="t"/>
                      <a:r>
                        <a:rPr lang="en-ZA" sz="1000" b="0" i="0" u="none" strike="noStrike" dirty="0">
                          <a:solidFill>
                            <a:srgbClr val="000000"/>
                          </a:solidFill>
                          <a:effectLst/>
                          <a:latin typeface="+mn-lt"/>
                        </a:rPr>
                        <a:t>None</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30(non-cumulative)</a:t>
                      </a:r>
                    </a:p>
                  </a:txBody>
                  <a:tcPr marL="9525" marR="9525" marT="9525" marB="0" anchor="ctr">
                    <a:solidFill>
                      <a:srgbClr val="E5EDEF"/>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58837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34</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521475407"/>
              </p:ext>
            </p:extLst>
          </p:nvPr>
        </p:nvGraphicFramePr>
        <p:xfrm>
          <a:off x="106041" y="1052736"/>
          <a:ext cx="8784976" cy="3951004"/>
        </p:xfrm>
        <a:graphic>
          <a:graphicData uri="http://schemas.openxmlformats.org/drawingml/2006/table">
            <a:tbl>
              <a:tblPr>
                <a:tableStyleId>{5C22544A-7EE6-4342-B048-85BDC9FD1C3A}</a:tableStyleId>
              </a:tblPr>
              <a:tblGrid>
                <a:gridCol w="40707">
                  <a:extLst>
                    <a:ext uri="{9D8B030D-6E8A-4147-A177-3AD203B41FA5}">
                      <a16:colId xmlns:a16="http://schemas.microsoft.com/office/drawing/2014/main" xmlns="" val="20000"/>
                    </a:ext>
                  </a:extLst>
                </a:gridCol>
                <a:gridCol w="332916">
                  <a:extLst>
                    <a:ext uri="{9D8B030D-6E8A-4147-A177-3AD203B41FA5}">
                      <a16:colId xmlns:a16="http://schemas.microsoft.com/office/drawing/2014/main" xmlns="" val="20001"/>
                    </a:ext>
                  </a:extLst>
                </a:gridCol>
                <a:gridCol w="1475470">
                  <a:extLst>
                    <a:ext uri="{9D8B030D-6E8A-4147-A177-3AD203B41FA5}">
                      <a16:colId xmlns:a16="http://schemas.microsoft.com/office/drawing/2014/main" xmlns="" val="20002"/>
                    </a:ext>
                  </a:extLst>
                </a:gridCol>
                <a:gridCol w="716220">
                  <a:extLst>
                    <a:ext uri="{9D8B030D-6E8A-4147-A177-3AD203B41FA5}">
                      <a16:colId xmlns:a16="http://schemas.microsoft.com/office/drawing/2014/main" xmlns="" val="20003"/>
                    </a:ext>
                  </a:extLst>
                </a:gridCol>
                <a:gridCol w="721734">
                  <a:extLst>
                    <a:ext uri="{9D8B030D-6E8A-4147-A177-3AD203B41FA5}">
                      <a16:colId xmlns:a16="http://schemas.microsoft.com/office/drawing/2014/main" xmlns="" val="20004"/>
                    </a:ext>
                  </a:extLst>
                </a:gridCol>
                <a:gridCol w="747032">
                  <a:extLst>
                    <a:ext uri="{9D8B030D-6E8A-4147-A177-3AD203B41FA5}">
                      <a16:colId xmlns:a16="http://schemas.microsoft.com/office/drawing/2014/main" xmlns="" val="20005"/>
                    </a:ext>
                  </a:extLst>
                </a:gridCol>
                <a:gridCol w="1045844">
                  <a:extLst>
                    <a:ext uri="{9D8B030D-6E8A-4147-A177-3AD203B41FA5}">
                      <a16:colId xmlns:a16="http://schemas.microsoft.com/office/drawing/2014/main" xmlns="" val="20006"/>
                    </a:ext>
                  </a:extLst>
                </a:gridCol>
                <a:gridCol w="821735">
                  <a:extLst>
                    <a:ext uri="{9D8B030D-6E8A-4147-A177-3AD203B41FA5}">
                      <a16:colId xmlns:a16="http://schemas.microsoft.com/office/drawing/2014/main" xmlns="" val="20007"/>
                    </a:ext>
                  </a:extLst>
                </a:gridCol>
                <a:gridCol w="1269954">
                  <a:extLst>
                    <a:ext uri="{9D8B030D-6E8A-4147-A177-3AD203B41FA5}">
                      <a16:colId xmlns:a16="http://schemas.microsoft.com/office/drawing/2014/main" xmlns="" val="20008"/>
                    </a:ext>
                  </a:extLst>
                </a:gridCol>
                <a:gridCol w="672329">
                  <a:extLst>
                    <a:ext uri="{9D8B030D-6E8A-4147-A177-3AD203B41FA5}">
                      <a16:colId xmlns:a16="http://schemas.microsoft.com/office/drawing/2014/main" xmlns="" val="20009"/>
                    </a:ext>
                  </a:extLst>
                </a:gridCol>
                <a:gridCol w="941035">
                  <a:extLst>
                    <a:ext uri="{9D8B030D-6E8A-4147-A177-3AD203B41FA5}">
                      <a16:colId xmlns:a16="http://schemas.microsoft.com/office/drawing/2014/main" xmlns="" val="20010"/>
                    </a:ext>
                  </a:extLst>
                </a:gridCol>
              </a:tblGrid>
              <a:tr h="1043151">
                <a:tc gridSpan="3">
                  <a:txBody>
                    <a:bodyPr/>
                    <a:lstStyle/>
                    <a:p>
                      <a:pPr algn="ctr" fontAlgn="t"/>
                      <a:r>
                        <a:rPr lang="en-ZA" sz="900" b="1" i="0" u="none" strike="noStrike" dirty="0">
                          <a:solidFill>
                            <a:schemeClr val="tx2"/>
                          </a:solidFill>
                          <a:effectLst/>
                          <a:latin typeface="+mn-lt"/>
                        </a:rPr>
                        <a:t>Programme / </a:t>
                      </a:r>
                      <a:r>
                        <a:rPr lang="en-ZA" sz="900" b="1" i="0" u="none" strike="noStrike" dirty="0" err="1">
                          <a:solidFill>
                            <a:schemeClr val="tx2"/>
                          </a:solidFill>
                          <a:effectLst/>
                          <a:latin typeface="+mn-lt"/>
                        </a:rPr>
                        <a:t>Subprogramme</a:t>
                      </a:r>
                      <a:r>
                        <a:rPr lang="en-ZA" sz="90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00" b="1" i="0" u="none" strike="noStrike" kern="1200" dirty="0">
                          <a:solidFill>
                            <a:schemeClr val="tx2"/>
                          </a:solidFill>
                          <a:effectLst/>
                          <a:latin typeface="+mn-lt"/>
                          <a:ea typeface="+mn-ea"/>
                          <a:cs typeface="+mn-cs"/>
                        </a:rPr>
                        <a:t>Target for 2018/19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1st</a:t>
                      </a:r>
                      <a:r>
                        <a:rPr lang="en-ZA" sz="950" b="1" i="0" u="none" strike="noStrike" baseline="0" dirty="0">
                          <a:solidFill>
                            <a:schemeClr val="tx2"/>
                          </a:solidFill>
                          <a:effectLst/>
                          <a:latin typeface="+mn-lt"/>
                        </a:rPr>
                        <a:t> </a:t>
                      </a:r>
                      <a:r>
                        <a:rPr lang="en-ZA" sz="950" b="1" i="0" u="none" strike="noStrike" dirty="0">
                          <a:solidFill>
                            <a:schemeClr val="tx2"/>
                          </a:solidFill>
                          <a:effectLst/>
                          <a:latin typeface="+mn-lt"/>
                        </a:rPr>
                        <a:t>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370012">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dirty="0">
                          <a:solidFill>
                            <a:schemeClr val="bg2"/>
                          </a:solidFill>
                          <a:effectLst/>
                          <a:latin typeface="+mn-lt"/>
                        </a:rPr>
                        <a:t>4.2</a:t>
                      </a:r>
                    </a:p>
                  </a:txBody>
                  <a:tcPr marL="6919" marR="6919" marT="6919" marB="0"/>
                </a:tc>
                <a:tc gridSpan="7">
                  <a:txBody>
                    <a:bodyPr/>
                    <a:lstStyle/>
                    <a:p>
                      <a:pPr algn="l" fontAlgn="t"/>
                      <a:r>
                        <a:rPr lang="en-ZA" sz="1200" b="1" i="0" u="none" strike="noStrike" dirty="0">
                          <a:solidFill>
                            <a:schemeClr val="bg2"/>
                          </a:solidFill>
                          <a:effectLst/>
                          <a:latin typeface="+mn-lt"/>
                        </a:rPr>
                        <a:t>Accounting</a:t>
                      </a:r>
                      <a:r>
                        <a:rPr lang="en-ZA" sz="1200" b="1" i="0" u="none" strike="noStrike" baseline="0" dirty="0">
                          <a:solidFill>
                            <a:schemeClr val="bg2"/>
                          </a:solidFill>
                          <a:effectLst/>
                          <a:latin typeface="+mn-lt"/>
                        </a:rPr>
                        <a:t> Services: Provincial Government Accounting and Compliance</a:t>
                      </a:r>
                      <a:endParaRPr lang="en-ZA" sz="900" b="0" i="0" u="none" strike="noStrike" dirty="0">
                        <a:solidFill>
                          <a:schemeClr val="bg2"/>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900" b="0" i="0" u="none" strike="noStrike" dirty="0">
                        <a:solidFill>
                          <a:srgbClr val="000000"/>
                        </a:solidFill>
                        <a:effectLst/>
                        <a:latin typeface="+mn-lt"/>
                      </a:endParaRPr>
                    </a:p>
                  </a:txBody>
                  <a:tcPr marL="6919" marR="6919" marT="6919" marB="0"/>
                </a:tc>
                <a:tc rowSpan="4">
                  <a:txBody>
                    <a:bodyPr/>
                    <a:lstStyle/>
                    <a:p>
                      <a:pPr algn="ctr" fontAlgn="t"/>
                      <a:r>
                        <a:rPr lang="en-ZA" sz="1000" b="0" u="none" strike="noStrike" dirty="0">
                          <a:solidFill>
                            <a:schemeClr val="tx1"/>
                          </a:solidFill>
                          <a:effectLst/>
                          <a:latin typeface="+mn-lt"/>
                        </a:rPr>
                        <a:t>R10 983</a:t>
                      </a:r>
                    </a:p>
                    <a:p>
                      <a:pPr algn="ctr" fontAlgn="t"/>
                      <a:r>
                        <a:rPr lang="en-ZA" sz="1000" b="0" u="none" strike="noStrike" dirty="0">
                          <a:solidFill>
                            <a:schemeClr val="tx1"/>
                          </a:solidFill>
                          <a:effectLst/>
                          <a:latin typeface="+mn-lt"/>
                        </a:rPr>
                        <a:t>R2 286</a:t>
                      </a:r>
                    </a:p>
                    <a:p>
                      <a:pPr algn="ctr" fontAlgn="t"/>
                      <a:r>
                        <a:rPr lang="en-ZA" sz="1000" b="0" i="0" u="none" strike="noStrike" dirty="0">
                          <a:solidFill>
                            <a:schemeClr val="tx1"/>
                          </a:solidFill>
                          <a:effectLst/>
                          <a:latin typeface="+mn-lt"/>
                        </a:rPr>
                        <a:t>21%</a:t>
                      </a:r>
                    </a:p>
                  </a:txBody>
                  <a:tcPr marL="6919" marR="6919" marT="6919" marB="0" anchor="ctr"/>
                </a:tc>
                <a:extLst>
                  <a:ext uri="{0D108BD9-81ED-4DB2-BD59-A6C34878D82A}">
                    <a16:rowId xmlns:a16="http://schemas.microsoft.com/office/drawing/2014/main" xmlns="" val="10001"/>
                  </a:ext>
                </a:extLst>
              </a:tr>
              <a:tr h="1099058">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18.1</a:t>
                      </a:r>
                      <a:endParaRPr lang="en-ZA" sz="1000" b="0" i="0" u="none" strike="noStrike" dirty="0">
                        <a:solidFill>
                          <a:srgbClr val="000000"/>
                        </a:solidFill>
                        <a:effectLst/>
                        <a:latin typeface="+mn-lt"/>
                      </a:endParaRPr>
                    </a:p>
                  </a:txBody>
                  <a:tcPr marL="6919" marR="6919" marT="6919" marB="0"/>
                </a:tc>
                <a:tc>
                  <a:txBody>
                    <a:bodyPr/>
                    <a:lstStyle/>
                    <a:p>
                      <a:pPr marL="0" algn="l" defTabSz="914400" rtl="0" eaLnBrk="1" fontAlgn="t" latinLnBrk="0" hangingPunct="1"/>
                      <a:r>
                        <a:rPr lang="en-ZA" sz="1000" b="0" i="0" u="none" strike="noStrike" kern="1200" dirty="0">
                          <a:solidFill>
                            <a:srgbClr val="000000"/>
                          </a:solidFill>
                          <a:effectLst/>
                          <a:latin typeface="+mn-lt"/>
                          <a:ea typeface="+mn-ea"/>
                          <a:cs typeface="+mn-cs"/>
                        </a:rPr>
                        <a:t>Number of votes assessed against the applicable accounting and norms and standards requirements</a:t>
                      </a:r>
                    </a:p>
                  </a:txBody>
                  <a:tcPr marL="171450" marR="9525" marT="9525" marB="0" anchor="ctr"/>
                </a:tc>
                <a:tc>
                  <a:txBody>
                    <a:bodyPr/>
                    <a:lstStyle/>
                    <a:p>
                      <a:pPr algn="ctr" fontAlgn="t"/>
                      <a:r>
                        <a:rPr lang="en-ZA" sz="1000" b="0" i="0" u="none" strike="noStrike" dirty="0">
                          <a:solidFill>
                            <a:srgbClr val="000000"/>
                          </a:solidFill>
                          <a:effectLst/>
                          <a:latin typeface="+mn-lt"/>
                        </a:rPr>
                        <a:t>14</a:t>
                      </a:r>
                    </a:p>
                  </a:txBody>
                  <a:tcPr marL="9525" marR="9525" marT="9525" marB="0" anchor="ctr"/>
                </a:tc>
                <a:tc>
                  <a:txBody>
                    <a:bodyPr/>
                    <a:lstStyle/>
                    <a:p>
                      <a:pPr algn="ctr" fontAlgn="t"/>
                      <a:r>
                        <a:rPr lang="en-ZA" sz="1000" b="0" i="0" u="none" strike="noStrike" dirty="0">
                          <a:solidFill>
                            <a:srgbClr val="000000"/>
                          </a:solidFill>
                          <a:effectLst/>
                          <a:latin typeface="+mn-lt"/>
                        </a:rPr>
                        <a:t> 14 </a:t>
                      </a: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  14 </a:t>
                      </a:r>
                    </a:p>
                  </a:txBody>
                  <a:tcPr marL="9525" marR="9525" marT="9525" marB="0" anchor="ctr"/>
                </a:tc>
                <a:tc>
                  <a:txBody>
                    <a:bodyPr/>
                    <a:lstStyle/>
                    <a:p>
                      <a:pPr algn="ctr" fontAlgn="t"/>
                      <a:r>
                        <a:rPr lang="en-ZA" sz="1000" b="0" i="0" u="none" strike="noStrike" dirty="0">
                          <a:solidFill>
                            <a:srgbClr val="000000"/>
                          </a:solidFill>
                          <a:effectLst/>
                          <a:latin typeface="+mn-lt"/>
                        </a:rPr>
                        <a:t> Achieved </a:t>
                      </a:r>
                    </a:p>
                  </a:txBody>
                  <a:tcPr marL="9525" marR="9525" marT="9525" marB="0" anchor="ctr"/>
                </a:tc>
                <a:tc>
                  <a:txBody>
                    <a:bodyPr/>
                    <a:lstStyle/>
                    <a:p>
                      <a:pPr algn="ctr" fontAlgn="t"/>
                      <a:r>
                        <a:rPr lang="en-ZA" sz="1000" b="0" i="0" u="none" strike="noStrike" dirty="0">
                          <a:solidFill>
                            <a:srgbClr val="000000"/>
                          </a:solidFill>
                          <a:effectLst/>
                          <a:latin typeface="+mn-lt"/>
                        </a:rPr>
                        <a:t>100%</a:t>
                      </a:r>
                    </a:p>
                  </a:txBody>
                  <a:tcPr marL="9525" marR="9525" marT="9525" marB="0" anchor="ctr"/>
                </a:tc>
                <a:tc>
                  <a:txBody>
                    <a:bodyPr/>
                    <a:lstStyle/>
                    <a:p>
                      <a:pPr algn="ctr" fontAlgn="t"/>
                      <a:r>
                        <a:rPr lang="en-ZA" sz="1000" b="0" i="0" u="none" strike="noStrike" dirty="0">
                          <a:solidFill>
                            <a:srgbClr val="000000"/>
                          </a:solidFill>
                          <a:effectLst/>
                          <a:latin typeface="+mn-lt"/>
                        </a:rPr>
                        <a:t> None </a:t>
                      </a:r>
                    </a:p>
                  </a:txBody>
                  <a:tcPr marL="9525" marR="9525" marT="9525" marB="0" anchor="ctr"/>
                </a:tc>
                <a:tc>
                  <a:txBody>
                    <a:bodyPr/>
                    <a:lstStyle/>
                    <a:p>
                      <a:pPr algn="ctr" fontAlgn="t"/>
                      <a:r>
                        <a:rPr lang="en-ZA" sz="1000" b="0" i="0" u="none" strike="noStrike" dirty="0">
                          <a:solidFill>
                            <a:schemeClr val="tx1"/>
                          </a:solidFill>
                          <a:effectLst/>
                          <a:latin typeface="+mn-lt"/>
                        </a:rPr>
                        <a:t>14 (non-cumulative)</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528954">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18.2</a:t>
                      </a:r>
                    </a:p>
                  </a:txBody>
                  <a:tcPr marL="6919" marR="6919" marT="6919" marB="0"/>
                </a:tc>
                <a:tc>
                  <a:txBody>
                    <a:bodyPr/>
                    <a:lstStyle/>
                    <a:p>
                      <a:pPr marL="0" algn="l" defTabSz="914400" rtl="0" eaLnBrk="1" fontAlgn="t" latinLnBrk="0" hangingPunct="1"/>
                      <a:r>
                        <a:rPr lang="en-ZA" sz="1000" b="0" i="0" u="none" strike="noStrike" kern="1200" dirty="0">
                          <a:solidFill>
                            <a:srgbClr val="000000"/>
                          </a:solidFill>
                          <a:effectLst/>
                          <a:latin typeface="+mn-lt"/>
                          <a:ea typeface="+mn-ea"/>
                          <a:cs typeface="+mn-cs"/>
                        </a:rPr>
                        <a:t>Number of accounting training interventions</a:t>
                      </a:r>
                    </a:p>
                  </a:txBody>
                  <a:tcPr marL="171450" marR="9525" marT="9525" marB="0" anchor="ctr"/>
                </a:tc>
                <a:tc>
                  <a:txBody>
                    <a:bodyPr/>
                    <a:lstStyle/>
                    <a:p>
                      <a:pPr algn="ctr" fontAlgn="t"/>
                      <a:r>
                        <a:rPr lang="en-ZA" sz="1000" b="0" i="0" u="none" strike="noStrike" dirty="0">
                          <a:solidFill>
                            <a:srgbClr val="000000"/>
                          </a:solidFill>
                          <a:effectLst/>
                          <a:latin typeface="+mn-lt"/>
                        </a:rPr>
                        <a:t>5</a:t>
                      </a:r>
                    </a:p>
                  </a:txBody>
                  <a:tcPr marL="9525" marR="9525" marT="9525" marB="0" anchor="ctr"/>
                </a:tc>
                <a:tc>
                  <a:txBody>
                    <a:bodyPr/>
                    <a:lstStyle/>
                    <a:p>
                      <a:pPr algn="ctr" fontAlgn="t"/>
                      <a:r>
                        <a:rPr lang="en-ZA" sz="1000" b="0" i="0" u="none" strike="noStrike" dirty="0">
                          <a:solidFill>
                            <a:srgbClr val="000000"/>
                          </a:solidFill>
                          <a:effectLst/>
                          <a:latin typeface="+mn-lt"/>
                        </a:rPr>
                        <a:t> 1</a:t>
                      </a: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1</a:t>
                      </a:r>
                    </a:p>
                  </a:txBody>
                  <a:tcPr marL="9525" marR="9525" marT="9525" marB="0" anchor="ctr"/>
                </a:tc>
                <a:tc>
                  <a:txBody>
                    <a:bodyPr/>
                    <a:lstStyle/>
                    <a:p>
                      <a:pPr algn="ctr" fontAlgn="t"/>
                      <a:r>
                        <a:rPr lang="en-ZA" sz="1000" b="0" i="0" u="none" strike="noStrike" dirty="0">
                          <a:solidFill>
                            <a:srgbClr val="000000"/>
                          </a:solidFill>
                          <a:effectLst/>
                          <a:latin typeface="+mn-lt"/>
                        </a:rPr>
                        <a:t> Achieved </a:t>
                      </a:r>
                    </a:p>
                  </a:txBody>
                  <a:tcPr marL="9525" marR="9525" marT="9525" marB="0" anchor="ctr"/>
                </a:tc>
                <a:tc>
                  <a:txBody>
                    <a:bodyPr/>
                    <a:lstStyle/>
                    <a:p>
                      <a:pPr algn="ctr" fontAlgn="t"/>
                      <a:r>
                        <a:rPr lang="en-ZA" sz="1000" b="0" i="0" u="none" strike="noStrike" dirty="0">
                          <a:solidFill>
                            <a:srgbClr val="000000"/>
                          </a:solidFill>
                          <a:effectLst/>
                          <a:latin typeface="+mn-lt"/>
                        </a:rPr>
                        <a:t>100%</a:t>
                      </a:r>
                    </a:p>
                  </a:txBody>
                  <a:tcPr marL="9525" marR="9525" marT="9525" marB="0" anchor="ctr"/>
                </a:tc>
                <a:tc>
                  <a:txBody>
                    <a:bodyPr/>
                    <a:lstStyle/>
                    <a:p>
                      <a:pPr algn="ctr" fontAlgn="t"/>
                      <a:r>
                        <a:rPr lang="en-ZA" sz="1000" b="0" i="0" u="none" strike="noStrike" dirty="0">
                          <a:solidFill>
                            <a:srgbClr val="000000"/>
                          </a:solidFill>
                          <a:effectLst/>
                          <a:latin typeface="+mn-lt"/>
                        </a:rPr>
                        <a:t>None </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r h="787821">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1000" b="0" u="none" strike="noStrike" dirty="0">
                          <a:effectLst/>
                          <a:latin typeface="+mn-lt"/>
                        </a:rPr>
                        <a:t> 18.3</a:t>
                      </a:r>
                      <a:endParaRPr lang="en-ZA" sz="1000" b="0" i="0" u="none" strike="noStrike" dirty="0">
                        <a:solidFill>
                          <a:srgbClr val="000000"/>
                        </a:solidFill>
                        <a:effectLst/>
                        <a:latin typeface="+mn-lt"/>
                      </a:endParaRPr>
                    </a:p>
                  </a:txBody>
                  <a:tcPr marL="6919" marR="6919" marT="6919" marB="0"/>
                </a:tc>
                <a:tc>
                  <a:txBody>
                    <a:bodyPr/>
                    <a:lstStyle/>
                    <a:p>
                      <a:pPr marL="0" algn="l" defTabSz="914400" rtl="0" eaLnBrk="1" fontAlgn="t" latinLnBrk="0" hangingPunct="1"/>
                      <a:r>
                        <a:rPr lang="en-ZA" sz="1000" b="0" i="0" u="none" strike="noStrike" kern="1200" dirty="0">
                          <a:solidFill>
                            <a:srgbClr val="000000"/>
                          </a:solidFill>
                          <a:effectLst/>
                          <a:latin typeface="+mn-lt"/>
                          <a:ea typeface="+mn-ea"/>
                          <a:cs typeface="+mn-cs"/>
                        </a:rPr>
                        <a:t>Timeous Publication and tabling of the ACFS </a:t>
                      </a:r>
                    </a:p>
                  </a:txBody>
                  <a:tcPr marL="171450" marR="9525" marT="9525" marB="0" anchor="ctr"/>
                </a:tc>
                <a:tc>
                  <a:txBody>
                    <a:bodyPr/>
                    <a:lstStyle/>
                    <a:p>
                      <a:pPr algn="ctr" fontAlgn="t"/>
                      <a:r>
                        <a:rPr lang="en-ZA" sz="1000" b="0" i="0" u="none" strike="noStrike" dirty="0">
                          <a:solidFill>
                            <a:srgbClr val="000000"/>
                          </a:solidFill>
                          <a:effectLst/>
                          <a:latin typeface="+mn-lt"/>
                        </a:rPr>
                        <a:t>1 month after </a:t>
                      </a:r>
                    </a:p>
                    <a:p>
                      <a:pPr algn="ctr" fontAlgn="t"/>
                      <a:r>
                        <a:rPr lang="en-ZA" sz="1000" b="0" i="0" u="none" strike="noStrike" dirty="0">
                          <a:solidFill>
                            <a:srgbClr val="000000"/>
                          </a:solidFill>
                          <a:effectLst/>
                          <a:latin typeface="+mn-lt"/>
                        </a:rPr>
                        <a:t>receipt of audited </a:t>
                      </a:r>
                    </a:p>
                    <a:p>
                      <a:pPr algn="ctr" fontAlgn="t"/>
                      <a:r>
                        <a:rPr lang="en-ZA" sz="1000" b="0" i="0" u="none" strike="noStrike" dirty="0">
                          <a:solidFill>
                            <a:srgbClr val="000000"/>
                          </a:solidFill>
                          <a:effectLst/>
                          <a:latin typeface="+mn-lt"/>
                        </a:rPr>
                        <a:t>AFS</a:t>
                      </a:r>
                    </a:p>
                  </a:txBody>
                  <a:tcPr marL="9525" marR="9525" marT="9525" marB="0" anchor="ctr"/>
                </a:tc>
                <a:tc>
                  <a:txBody>
                    <a:bodyPr/>
                    <a:lstStyle/>
                    <a:p>
                      <a:pPr algn="ctr" fontAlgn="t"/>
                      <a:r>
                        <a:rPr lang="en-US"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US" sz="1000" b="0" i="0" u="none" strike="noStrike" dirty="0">
                          <a:solidFill>
                            <a:srgbClr val="1F497D"/>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US"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US" sz="1000" b="0" i="0" u="none" strike="noStrike" dirty="0">
                          <a:solidFill>
                            <a:srgbClr val="1F497D"/>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US" sz="1000" b="0" i="0" u="none" strike="noStrike" dirty="0">
                          <a:solidFill>
                            <a:srgbClr val="000000"/>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US" sz="10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solidFill>
                      <a:schemeClr val="bg2">
                        <a:lumMod val="60000"/>
                        <a:lumOff val="40000"/>
                      </a:schemeClr>
                    </a:solidFill>
                  </a:tcPr>
                </a:tc>
                <a:extLst>
                  <a:ext uri="{0D108BD9-81ED-4DB2-BD59-A6C34878D82A}">
                    <a16:rowId xmlns:a16="http://schemas.microsoft.com/office/drawing/2014/main" xmlns="" val="10004"/>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200201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35</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617155085"/>
              </p:ext>
            </p:extLst>
          </p:nvPr>
        </p:nvGraphicFramePr>
        <p:xfrm>
          <a:off x="236025" y="1196752"/>
          <a:ext cx="8784976" cy="2915220"/>
        </p:xfrm>
        <a:graphic>
          <a:graphicData uri="http://schemas.openxmlformats.org/drawingml/2006/table">
            <a:tbl>
              <a:tblPr>
                <a:tableStyleId>{5C22544A-7EE6-4342-B048-85BDC9FD1C3A}</a:tableStyleId>
              </a:tblPr>
              <a:tblGrid>
                <a:gridCol w="40707">
                  <a:extLst>
                    <a:ext uri="{9D8B030D-6E8A-4147-A177-3AD203B41FA5}">
                      <a16:colId xmlns:a16="http://schemas.microsoft.com/office/drawing/2014/main" xmlns="" val="20000"/>
                    </a:ext>
                  </a:extLst>
                </a:gridCol>
                <a:gridCol w="332916">
                  <a:extLst>
                    <a:ext uri="{9D8B030D-6E8A-4147-A177-3AD203B41FA5}">
                      <a16:colId xmlns:a16="http://schemas.microsoft.com/office/drawing/2014/main" xmlns="" val="20001"/>
                    </a:ext>
                  </a:extLst>
                </a:gridCol>
                <a:gridCol w="1475470">
                  <a:extLst>
                    <a:ext uri="{9D8B030D-6E8A-4147-A177-3AD203B41FA5}">
                      <a16:colId xmlns:a16="http://schemas.microsoft.com/office/drawing/2014/main" xmlns="" val="20002"/>
                    </a:ext>
                  </a:extLst>
                </a:gridCol>
                <a:gridCol w="716220">
                  <a:extLst>
                    <a:ext uri="{9D8B030D-6E8A-4147-A177-3AD203B41FA5}">
                      <a16:colId xmlns:a16="http://schemas.microsoft.com/office/drawing/2014/main" xmlns="" val="20003"/>
                    </a:ext>
                  </a:extLst>
                </a:gridCol>
                <a:gridCol w="721734">
                  <a:extLst>
                    <a:ext uri="{9D8B030D-6E8A-4147-A177-3AD203B41FA5}">
                      <a16:colId xmlns:a16="http://schemas.microsoft.com/office/drawing/2014/main" xmlns="" val="20004"/>
                    </a:ext>
                  </a:extLst>
                </a:gridCol>
                <a:gridCol w="747032">
                  <a:extLst>
                    <a:ext uri="{9D8B030D-6E8A-4147-A177-3AD203B41FA5}">
                      <a16:colId xmlns:a16="http://schemas.microsoft.com/office/drawing/2014/main" xmlns="" val="20005"/>
                    </a:ext>
                  </a:extLst>
                </a:gridCol>
                <a:gridCol w="1045844">
                  <a:extLst>
                    <a:ext uri="{9D8B030D-6E8A-4147-A177-3AD203B41FA5}">
                      <a16:colId xmlns:a16="http://schemas.microsoft.com/office/drawing/2014/main" xmlns="" val="20006"/>
                    </a:ext>
                  </a:extLst>
                </a:gridCol>
                <a:gridCol w="821735">
                  <a:extLst>
                    <a:ext uri="{9D8B030D-6E8A-4147-A177-3AD203B41FA5}">
                      <a16:colId xmlns:a16="http://schemas.microsoft.com/office/drawing/2014/main" xmlns="" val="20007"/>
                    </a:ext>
                  </a:extLst>
                </a:gridCol>
                <a:gridCol w="1269954">
                  <a:extLst>
                    <a:ext uri="{9D8B030D-6E8A-4147-A177-3AD203B41FA5}">
                      <a16:colId xmlns:a16="http://schemas.microsoft.com/office/drawing/2014/main" xmlns="" val="20008"/>
                    </a:ext>
                  </a:extLst>
                </a:gridCol>
                <a:gridCol w="764763">
                  <a:extLst>
                    <a:ext uri="{9D8B030D-6E8A-4147-A177-3AD203B41FA5}">
                      <a16:colId xmlns:a16="http://schemas.microsoft.com/office/drawing/2014/main" xmlns="" val="20009"/>
                    </a:ext>
                  </a:extLst>
                </a:gridCol>
                <a:gridCol w="848601">
                  <a:extLst>
                    <a:ext uri="{9D8B030D-6E8A-4147-A177-3AD203B41FA5}">
                      <a16:colId xmlns:a16="http://schemas.microsoft.com/office/drawing/2014/main" xmlns="" val="20010"/>
                    </a:ext>
                  </a:extLst>
                </a:gridCol>
              </a:tblGrid>
              <a:tr h="1043151">
                <a:tc gridSpan="3">
                  <a:txBody>
                    <a:bodyPr/>
                    <a:lstStyle/>
                    <a:p>
                      <a:pPr algn="ctr" fontAlgn="t"/>
                      <a:r>
                        <a:rPr lang="en-ZA" sz="900" b="1" i="0" u="none" strike="noStrike" dirty="0">
                          <a:solidFill>
                            <a:schemeClr val="tx2"/>
                          </a:solidFill>
                          <a:effectLst/>
                          <a:latin typeface="+mn-lt"/>
                        </a:rPr>
                        <a:t>Programme / </a:t>
                      </a:r>
                      <a:r>
                        <a:rPr lang="en-ZA" sz="900" b="1" i="0" u="none" strike="noStrike" dirty="0" err="1">
                          <a:solidFill>
                            <a:schemeClr val="tx2"/>
                          </a:solidFill>
                          <a:effectLst/>
                          <a:latin typeface="+mn-lt"/>
                        </a:rPr>
                        <a:t>Subprogramme</a:t>
                      </a:r>
                      <a:r>
                        <a:rPr lang="en-ZA" sz="900" b="1" i="0" u="none" strike="noStrike" dirty="0">
                          <a:solidFill>
                            <a:schemeClr val="tx2"/>
                          </a:solidFill>
                          <a:effectLst/>
                          <a:latin typeface="+mn-lt"/>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00" b="1" i="0" u="none" strike="noStrike" kern="1200" dirty="0">
                          <a:solidFill>
                            <a:schemeClr val="tx2"/>
                          </a:solidFill>
                          <a:effectLst/>
                          <a:latin typeface="+mn-lt"/>
                          <a:ea typeface="+mn-ea"/>
                          <a:cs typeface="+mn-cs"/>
                        </a:rPr>
                        <a:t>Target for 2018/19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1st</a:t>
                      </a:r>
                      <a:r>
                        <a:rPr lang="en-ZA" sz="950" b="1" i="0" u="none" strike="noStrike" baseline="0" dirty="0">
                          <a:solidFill>
                            <a:schemeClr val="tx2"/>
                          </a:solidFill>
                          <a:effectLst/>
                          <a:latin typeface="+mn-lt"/>
                        </a:rPr>
                        <a:t> </a:t>
                      </a:r>
                      <a:r>
                        <a:rPr lang="en-ZA" sz="950" b="1" i="0" u="none" strike="noStrike" dirty="0">
                          <a:solidFill>
                            <a:schemeClr val="tx2"/>
                          </a:solidFill>
                          <a:effectLst/>
                          <a:latin typeface="+mn-lt"/>
                        </a:rPr>
                        <a:t>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370012">
                <a:tc>
                  <a:txBody>
                    <a:bodyPr/>
                    <a:lstStyle/>
                    <a:p>
                      <a:pPr algn="l" fontAlgn="t"/>
                      <a:r>
                        <a:rPr lang="en-ZA" sz="1000" u="none" strike="noStrike" dirty="0">
                          <a:solidFill>
                            <a:srgbClr val="FF0000"/>
                          </a:solidFill>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dirty="0">
                          <a:solidFill>
                            <a:schemeClr val="bg2"/>
                          </a:solidFill>
                          <a:effectLst/>
                          <a:latin typeface="+mn-lt"/>
                        </a:rPr>
                        <a:t>4.2</a:t>
                      </a:r>
                    </a:p>
                  </a:txBody>
                  <a:tcPr marL="6919" marR="6919" marT="6919" marB="0"/>
                </a:tc>
                <a:tc gridSpan="7">
                  <a:txBody>
                    <a:bodyPr/>
                    <a:lstStyle/>
                    <a:p>
                      <a:pPr algn="l" fontAlgn="t"/>
                      <a:r>
                        <a:rPr lang="en-ZA" sz="1200" b="1" i="0" u="none" strike="noStrike">
                          <a:solidFill>
                            <a:schemeClr val="bg2"/>
                          </a:solidFill>
                          <a:effectLst/>
                          <a:latin typeface="+mn-lt"/>
                        </a:rPr>
                        <a:t>Accounting</a:t>
                      </a:r>
                      <a:r>
                        <a:rPr lang="en-ZA" sz="1200" b="1" i="0" u="none" strike="noStrike" baseline="0">
                          <a:solidFill>
                            <a:schemeClr val="bg2"/>
                          </a:solidFill>
                          <a:effectLst/>
                          <a:latin typeface="+mn-lt"/>
                        </a:rPr>
                        <a:t> Services: Provincial Government Accounting and Compliance continue</a:t>
                      </a:r>
                      <a:endParaRPr lang="en-ZA" sz="900" b="0" i="0" u="none" strike="noStrike" dirty="0">
                        <a:solidFill>
                          <a:schemeClr val="bg2"/>
                        </a:solidFill>
                        <a:effectLst/>
                        <a:latin typeface="+mn-lt"/>
                      </a:endParaRP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900" b="0" i="0" u="none" strike="noStrike" dirty="0">
                        <a:solidFill>
                          <a:srgbClr val="000000"/>
                        </a:solidFill>
                        <a:effectLst/>
                        <a:latin typeface="+mn-lt"/>
                      </a:endParaRPr>
                    </a:p>
                  </a:txBody>
                  <a:tcPr marL="6919" marR="6919" marT="6919" marB="0"/>
                </a:tc>
                <a:tc rowSpan="3">
                  <a:txBody>
                    <a:bodyPr/>
                    <a:lstStyle/>
                    <a:p>
                      <a:pPr algn="ctr" fontAlgn="t"/>
                      <a:r>
                        <a:rPr lang="en-ZA" sz="1000" b="0" u="none" strike="noStrike" dirty="0">
                          <a:solidFill>
                            <a:schemeClr val="tx1"/>
                          </a:solidFill>
                          <a:effectLst/>
                          <a:latin typeface="+mn-lt"/>
                        </a:rPr>
                        <a:t>R10 983</a:t>
                      </a:r>
                    </a:p>
                    <a:p>
                      <a:pPr algn="ctr" fontAlgn="t"/>
                      <a:r>
                        <a:rPr lang="en-ZA" sz="1000" b="0" u="none" strike="noStrike" dirty="0">
                          <a:solidFill>
                            <a:schemeClr val="tx1"/>
                          </a:solidFill>
                          <a:effectLst/>
                          <a:latin typeface="+mn-lt"/>
                        </a:rPr>
                        <a:t>R2 286</a:t>
                      </a:r>
                    </a:p>
                    <a:p>
                      <a:pPr algn="ctr" fontAlgn="t"/>
                      <a:r>
                        <a:rPr lang="en-ZA" sz="1000" b="0" i="0" u="none" strike="noStrike" dirty="0">
                          <a:solidFill>
                            <a:schemeClr val="tx1"/>
                          </a:solidFill>
                          <a:effectLst/>
                          <a:latin typeface="+mn-lt"/>
                        </a:rPr>
                        <a:t>21%</a:t>
                      </a:r>
                    </a:p>
                  </a:txBody>
                  <a:tcPr marL="6919" marR="6919" marT="6919" marB="0" anchor="ctr"/>
                </a:tc>
                <a:extLst>
                  <a:ext uri="{0D108BD9-81ED-4DB2-BD59-A6C34878D82A}">
                    <a16:rowId xmlns:a16="http://schemas.microsoft.com/office/drawing/2014/main" xmlns="" val="10001"/>
                  </a:ext>
                </a:extLst>
              </a:tr>
              <a:tr h="760924">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18.4</a:t>
                      </a:r>
                    </a:p>
                  </a:txBody>
                  <a:tcPr marL="6919" marR="6919" marT="6919" marB="0"/>
                </a:tc>
                <a:tc>
                  <a:txBody>
                    <a:bodyPr/>
                    <a:lstStyle/>
                    <a:p>
                      <a:pPr marL="0" algn="l" defTabSz="914400" rtl="0" eaLnBrk="1" fontAlgn="t" latinLnBrk="0" hangingPunct="1"/>
                      <a:r>
                        <a:rPr lang="en-ZA" sz="1000" b="0" u="none" strike="noStrike" kern="1200" dirty="0">
                          <a:solidFill>
                            <a:schemeClr val="dk1"/>
                          </a:solidFill>
                          <a:effectLst/>
                          <a:latin typeface="+mn-lt"/>
                          <a:ea typeface="+mn-ea"/>
                          <a:cs typeface="+mn-cs"/>
                        </a:rPr>
                        <a:t>Number of CGRO Cabinet submissions coordinated</a:t>
                      </a:r>
                    </a:p>
                  </a:txBody>
                  <a:tcPr marL="171450" marR="9525" marT="9525" marB="0" anchor="ctr"/>
                </a:tc>
                <a:tc>
                  <a:txBody>
                    <a:bodyPr/>
                    <a:lstStyle/>
                    <a:p>
                      <a:pPr algn="ctr" fontAlgn="t"/>
                      <a:r>
                        <a:rPr lang="en-ZA" sz="1000" b="0" i="0" u="none" strike="noStrike" dirty="0">
                          <a:solidFill>
                            <a:srgbClr val="000000"/>
                          </a:solidFill>
                          <a:effectLst/>
                          <a:latin typeface="+mn-lt"/>
                        </a:rPr>
                        <a:t>4</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1 </a:t>
                      </a:r>
                    </a:p>
                  </a:txBody>
                  <a:tcPr marL="9525" marR="9525" marT="9525" marB="0" anchor="ctr"/>
                </a:tc>
                <a:tc>
                  <a:txBody>
                    <a:bodyPr/>
                    <a:lstStyle/>
                    <a:p>
                      <a:pPr algn="ctr" fontAlgn="t"/>
                      <a:r>
                        <a:rPr lang="en-ZA" sz="1000" b="0" i="0" u="none" strike="noStrike" dirty="0">
                          <a:solidFill>
                            <a:srgbClr val="000000"/>
                          </a:solidFill>
                          <a:effectLst/>
                          <a:latin typeface="+mn-lt"/>
                        </a:rPr>
                        <a:t> Achieved </a:t>
                      </a:r>
                    </a:p>
                  </a:txBody>
                  <a:tcPr marL="9525" marR="9525" marT="9525" marB="0" anchor="ctr"/>
                </a:tc>
                <a:tc>
                  <a:txBody>
                    <a:bodyPr/>
                    <a:lstStyle/>
                    <a:p>
                      <a:pPr algn="ctr" fontAlgn="t"/>
                      <a:r>
                        <a:rPr lang="en-ZA" sz="1000" b="0" i="0" u="none" strike="noStrike" dirty="0">
                          <a:solidFill>
                            <a:srgbClr val="000000"/>
                          </a:solidFill>
                          <a:effectLst/>
                          <a:latin typeface="+mn-lt"/>
                        </a:rPr>
                        <a:t>100%</a:t>
                      </a:r>
                    </a:p>
                  </a:txBody>
                  <a:tcPr marL="9525" marR="9525" marT="9525" marB="0" anchor="ctr"/>
                </a:tc>
                <a:tc>
                  <a:txBody>
                    <a:bodyPr/>
                    <a:lstStyle/>
                    <a:p>
                      <a:pPr algn="ctr" fontAlgn="t"/>
                      <a:r>
                        <a:rPr lang="en-ZA" sz="1000" b="0" i="0" u="none" strike="noStrike" dirty="0">
                          <a:solidFill>
                            <a:srgbClr val="000000"/>
                          </a:solidFill>
                          <a:effectLst/>
                          <a:latin typeface="+mn-lt"/>
                        </a:rPr>
                        <a:t> None </a:t>
                      </a:r>
                    </a:p>
                  </a:txBody>
                  <a:tcPr marL="9525" marR="9525" marT="9525" marB="0" anchor="ctr"/>
                </a:tc>
                <a:tc>
                  <a:txBody>
                    <a:bodyPr/>
                    <a:lstStyle/>
                    <a:p>
                      <a:pPr algn="ctr" fontAlgn="t"/>
                      <a:r>
                        <a:rPr lang="en-ZA" sz="1000" b="0" i="0" u="none" strike="noStrike" dirty="0">
                          <a:solidFill>
                            <a:schemeClr val="tx1"/>
                          </a:solidFill>
                          <a:effectLst/>
                          <a:latin typeface="+mn-lt"/>
                        </a:rPr>
                        <a:t>1</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5"/>
                  </a:ext>
                </a:extLst>
              </a:tr>
              <a:tr h="476583">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1000" b="0" i="0" u="none" strike="noStrike" dirty="0">
                          <a:solidFill>
                            <a:srgbClr val="000000"/>
                          </a:solidFill>
                          <a:effectLst/>
                          <a:latin typeface="+mn-lt"/>
                        </a:rPr>
                        <a:t>18.5</a:t>
                      </a:r>
                    </a:p>
                  </a:txBody>
                  <a:tcPr marL="6919" marR="6919" marT="6919" marB="0"/>
                </a:tc>
                <a:tc>
                  <a:txBody>
                    <a:bodyPr/>
                    <a:lstStyle/>
                    <a:p>
                      <a:pPr marL="0" algn="l" defTabSz="914400" rtl="0" eaLnBrk="1" fontAlgn="t" latinLnBrk="0" hangingPunct="1"/>
                      <a:r>
                        <a:rPr lang="en-GB" sz="1000" b="0" u="none" strike="noStrike" kern="1200" dirty="0">
                          <a:solidFill>
                            <a:schemeClr val="dk1"/>
                          </a:solidFill>
                          <a:effectLst/>
                          <a:latin typeface="+mn-lt"/>
                          <a:ea typeface="+mn-ea"/>
                          <a:cs typeface="+mn-cs"/>
                        </a:rPr>
                        <a:t>Number of quarterly governance engagements with departments</a:t>
                      </a:r>
                      <a:r>
                        <a:rPr lang="en-ZA" sz="1000" b="0" u="none" strike="noStrike" kern="1200" dirty="0">
                          <a:solidFill>
                            <a:schemeClr val="dk1"/>
                          </a:solidFill>
                          <a:effectLst/>
                          <a:latin typeface="+mn-lt"/>
                          <a:ea typeface="+mn-ea"/>
                          <a:cs typeface="+mn-cs"/>
                        </a:rPr>
                        <a:t> </a:t>
                      </a:r>
                    </a:p>
                  </a:txBody>
                  <a:tcPr marL="171450" marR="9525" marT="9525" marB="0" anchor="ctr"/>
                </a:tc>
                <a:tc>
                  <a:txBody>
                    <a:bodyPr/>
                    <a:lstStyle/>
                    <a:p>
                      <a:pPr algn="ctr" fontAlgn="t"/>
                      <a:r>
                        <a:rPr lang="en-ZA" sz="1000" b="0" i="0" u="none" strike="noStrike" dirty="0">
                          <a:solidFill>
                            <a:srgbClr val="000000"/>
                          </a:solidFill>
                          <a:effectLst/>
                          <a:latin typeface="+mn-lt"/>
                        </a:rPr>
                        <a:t>2</a:t>
                      </a:r>
                    </a:p>
                  </a:txBody>
                  <a:tcPr marL="9525" marR="9525" marT="9525" marB="0" anchor="ctr"/>
                </a:tc>
                <a:tc>
                  <a:txBody>
                    <a:bodyPr/>
                    <a:lstStyle/>
                    <a:p>
                      <a:pPr algn="ctr" fontAlgn="t"/>
                      <a:r>
                        <a:rPr lang="en-ZA" sz="1000" b="0" i="0" u="none" strike="noStrike" dirty="0">
                          <a:solidFill>
                            <a:srgbClr val="000000"/>
                          </a:solidFill>
                          <a:effectLst/>
                          <a:latin typeface="+mn-lt"/>
                        </a:rPr>
                        <a:t>1</a:t>
                      </a:r>
                    </a:p>
                  </a:txBody>
                  <a:tcPr marL="9525" marR="9525" marT="9525" marB="0" anchor="ctr">
                    <a:solidFill>
                      <a:srgbClr val="E5EDEF"/>
                    </a:solidFill>
                  </a:tcPr>
                </a:tc>
                <a:tc>
                  <a:txBody>
                    <a:bodyPr/>
                    <a:lstStyle/>
                    <a:p>
                      <a:pPr marL="0" algn="ctr" defTabSz="914400" rtl="0" eaLnBrk="1" fontAlgn="t" latinLnBrk="0" hangingPunct="1"/>
                      <a:r>
                        <a:rPr lang="en-ZA" sz="1000" b="0" i="0" u="none" strike="noStrike" kern="1200" dirty="0">
                          <a:solidFill>
                            <a:srgbClr val="000000"/>
                          </a:solidFill>
                          <a:effectLst/>
                          <a:latin typeface="+mn-lt"/>
                          <a:ea typeface="+mn-ea"/>
                          <a:cs typeface="+mn-cs"/>
                        </a:rPr>
                        <a:t>1</a:t>
                      </a:r>
                    </a:p>
                  </a:txBody>
                  <a:tcPr marL="9525" marR="9525" marT="9525" marB="0" anchor="ctr">
                    <a:solidFill>
                      <a:srgbClr val="E5EDEF"/>
                    </a:solidFill>
                  </a:tcPr>
                </a:tc>
                <a:tc>
                  <a:txBody>
                    <a:bodyPr/>
                    <a:lstStyle/>
                    <a:p>
                      <a:pPr algn="ctr" fontAlgn="t"/>
                      <a:r>
                        <a:rPr lang="en-ZA" sz="1000" b="0" i="0" u="none" strike="noStrike" dirty="0">
                          <a:solidFill>
                            <a:srgbClr val="000000"/>
                          </a:solidFill>
                          <a:effectLst/>
                          <a:latin typeface="+mn-lt"/>
                        </a:rPr>
                        <a:t>Achieved</a:t>
                      </a:r>
                    </a:p>
                  </a:txBody>
                  <a:tcPr marL="9525" marR="9525" marT="9525" marB="0" anchor="ctr">
                    <a:solidFill>
                      <a:srgbClr val="E5EDEF"/>
                    </a:solidFill>
                  </a:tcPr>
                </a:tc>
                <a:tc>
                  <a:txBody>
                    <a:bodyPr/>
                    <a:lstStyle/>
                    <a:p>
                      <a:pPr algn="ctr" fontAlgn="t"/>
                      <a:r>
                        <a:rPr lang="en-ZA" sz="1000" b="0" i="0" u="none" strike="noStrike" dirty="0">
                          <a:solidFill>
                            <a:srgbClr val="000000"/>
                          </a:solidFill>
                          <a:effectLst/>
                          <a:latin typeface="+mn-lt"/>
                        </a:rPr>
                        <a:t>100%</a:t>
                      </a:r>
                    </a:p>
                  </a:txBody>
                  <a:tcPr marL="9525" marR="9525" marT="9525" marB="0" anchor="ctr">
                    <a:solidFill>
                      <a:srgbClr val="E5EDEF"/>
                    </a:solidFill>
                  </a:tcPr>
                </a:tc>
                <a:tc>
                  <a:txBody>
                    <a:bodyPr/>
                    <a:lstStyle/>
                    <a:p>
                      <a:pPr algn="ctr" fontAlgn="t"/>
                      <a:r>
                        <a:rPr lang="en-ZA" sz="1000" b="0" i="0" u="none" strike="noStrike" dirty="0">
                          <a:solidFill>
                            <a:srgbClr val="000000"/>
                          </a:solidFill>
                          <a:effectLst/>
                          <a:latin typeface="+mn-lt"/>
                        </a:rPr>
                        <a:t>None</a:t>
                      </a:r>
                    </a:p>
                  </a:txBody>
                  <a:tcPr marL="9525" marR="9525" marT="9525" marB="0" anchor="ctr">
                    <a:solidFill>
                      <a:srgbClr val="E5EDEF"/>
                    </a:solidFill>
                  </a:tcPr>
                </a:tc>
                <a:tc>
                  <a:txBody>
                    <a:bodyPr/>
                    <a:lstStyle/>
                    <a:p>
                      <a:pPr algn="ctr" fontAlgn="t"/>
                      <a:r>
                        <a:rPr lang="en-ZA" sz="1000" b="0" i="0" u="none" strike="noStrike" dirty="0">
                          <a:solidFill>
                            <a:schemeClr val="tx1"/>
                          </a:solidFill>
                          <a:effectLst/>
                          <a:latin typeface="+mn-lt"/>
                        </a:rPr>
                        <a:t>1</a:t>
                      </a:r>
                    </a:p>
                  </a:txBody>
                  <a:tcPr marL="9525" marR="9525" marT="9525" marB="0" anchor="ctr">
                    <a:solidFill>
                      <a:srgbClr val="E5EDEF"/>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6"/>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1249174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36</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63159719"/>
              </p:ext>
            </p:extLst>
          </p:nvPr>
        </p:nvGraphicFramePr>
        <p:xfrm>
          <a:off x="323425" y="1124743"/>
          <a:ext cx="8647829" cy="4959218"/>
        </p:xfrm>
        <a:graphic>
          <a:graphicData uri="http://schemas.openxmlformats.org/drawingml/2006/table">
            <a:tbl>
              <a:tblPr>
                <a:tableStyleId>{5C22544A-7EE6-4342-B048-85BDC9FD1C3A}</a:tableStyleId>
              </a:tblPr>
              <a:tblGrid>
                <a:gridCol w="39238">
                  <a:extLst>
                    <a:ext uri="{9D8B030D-6E8A-4147-A177-3AD203B41FA5}">
                      <a16:colId xmlns:a16="http://schemas.microsoft.com/office/drawing/2014/main" xmlns="" val="20000"/>
                    </a:ext>
                  </a:extLst>
                </a:gridCol>
                <a:gridCol w="392913">
                  <a:extLst>
                    <a:ext uri="{9D8B030D-6E8A-4147-A177-3AD203B41FA5}">
                      <a16:colId xmlns:a16="http://schemas.microsoft.com/office/drawing/2014/main" xmlns="" val="20001"/>
                    </a:ext>
                  </a:extLst>
                </a:gridCol>
                <a:gridCol w="1129730">
                  <a:extLst>
                    <a:ext uri="{9D8B030D-6E8A-4147-A177-3AD203B41FA5}">
                      <a16:colId xmlns:a16="http://schemas.microsoft.com/office/drawing/2014/main" xmlns="" val="20002"/>
                    </a:ext>
                  </a:extLst>
                </a:gridCol>
                <a:gridCol w="598462">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gridCol w="720080">
                  <a:extLst>
                    <a:ext uri="{9D8B030D-6E8A-4147-A177-3AD203B41FA5}">
                      <a16:colId xmlns:a16="http://schemas.microsoft.com/office/drawing/2014/main" xmlns="" val="20005"/>
                    </a:ext>
                  </a:extLst>
                </a:gridCol>
                <a:gridCol w="1080120">
                  <a:extLst>
                    <a:ext uri="{9D8B030D-6E8A-4147-A177-3AD203B41FA5}">
                      <a16:colId xmlns:a16="http://schemas.microsoft.com/office/drawing/2014/main" xmlns="" val="20006"/>
                    </a:ext>
                  </a:extLst>
                </a:gridCol>
                <a:gridCol w="1224136">
                  <a:extLst>
                    <a:ext uri="{9D8B030D-6E8A-4147-A177-3AD203B41FA5}">
                      <a16:colId xmlns:a16="http://schemas.microsoft.com/office/drawing/2014/main" xmlns="" val="2877712853"/>
                    </a:ext>
                  </a:extLst>
                </a:gridCol>
                <a:gridCol w="1008112">
                  <a:extLst>
                    <a:ext uri="{9D8B030D-6E8A-4147-A177-3AD203B41FA5}">
                      <a16:colId xmlns:a16="http://schemas.microsoft.com/office/drawing/2014/main" xmlns="" val="3244504555"/>
                    </a:ext>
                  </a:extLst>
                </a:gridCol>
                <a:gridCol w="985080">
                  <a:extLst>
                    <a:ext uri="{9D8B030D-6E8A-4147-A177-3AD203B41FA5}">
                      <a16:colId xmlns:a16="http://schemas.microsoft.com/office/drawing/2014/main" xmlns="" val="20009"/>
                    </a:ext>
                  </a:extLst>
                </a:gridCol>
                <a:gridCol w="893894">
                  <a:extLst>
                    <a:ext uri="{9D8B030D-6E8A-4147-A177-3AD203B41FA5}">
                      <a16:colId xmlns:a16="http://schemas.microsoft.com/office/drawing/2014/main" xmlns="" val="20010"/>
                    </a:ext>
                  </a:extLst>
                </a:gridCol>
              </a:tblGrid>
              <a:tr h="1015089">
                <a:tc gridSpan="3">
                  <a:txBody>
                    <a:bodyPr/>
                    <a:lstStyle/>
                    <a:p>
                      <a:pPr algn="ctr" fontAlgn="t"/>
                      <a:r>
                        <a:rPr lang="en-ZA" sz="900" b="1" i="0" u="none" strike="noStrike" kern="1200" dirty="0">
                          <a:solidFill>
                            <a:schemeClr val="tx2"/>
                          </a:solidFill>
                          <a:effectLst/>
                          <a:latin typeface="+mn-lt"/>
                          <a:ea typeface="+mn-ea"/>
                          <a:cs typeface="+mn-cs"/>
                        </a:rPr>
                        <a:t>Programme / </a:t>
                      </a:r>
                      <a:r>
                        <a:rPr lang="en-ZA" sz="900" b="1" i="0" u="none" strike="noStrike" kern="1200" dirty="0" err="1">
                          <a:solidFill>
                            <a:schemeClr val="tx2"/>
                          </a:solidFill>
                          <a:effectLst/>
                          <a:latin typeface="+mn-lt"/>
                          <a:ea typeface="+mn-ea"/>
                          <a:cs typeface="+mn-cs"/>
                        </a:rPr>
                        <a:t>Subprogramme</a:t>
                      </a:r>
                      <a:r>
                        <a:rPr lang="en-ZA" sz="900" b="1" i="0" u="none" strike="noStrike" kern="1200" dirty="0">
                          <a:solidFill>
                            <a:schemeClr val="tx2"/>
                          </a:solidFill>
                          <a:effectLst/>
                          <a:latin typeface="+mn-lt"/>
                          <a:ea typeface="+mn-ea"/>
                          <a:cs typeface="+mn-cs"/>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00" b="1" i="0" u="none" strike="noStrike" kern="1200" dirty="0">
                          <a:solidFill>
                            <a:schemeClr val="tx2"/>
                          </a:solidFill>
                          <a:effectLst/>
                          <a:latin typeface="+mn-lt"/>
                          <a:ea typeface="+mn-ea"/>
                          <a:cs typeface="+mn-cs"/>
                        </a:rPr>
                        <a:t>Target for 2018/19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1st</a:t>
                      </a:r>
                      <a:r>
                        <a:rPr lang="en-ZA" sz="950" b="1" i="0" u="none" strike="noStrike" baseline="0" dirty="0">
                          <a:solidFill>
                            <a:schemeClr val="tx2"/>
                          </a:solidFill>
                          <a:effectLst/>
                          <a:latin typeface="+mn-lt"/>
                        </a:rPr>
                        <a:t> </a:t>
                      </a:r>
                      <a:r>
                        <a:rPr lang="en-ZA" sz="950" b="1" i="0" u="none" strike="noStrike" dirty="0">
                          <a:solidFill>
                            <a:schemeClr val="tx2"/>
                          </a:solidFill>
                          <a:effectLst/>
                          <a:latin typeface="+mn-lt"/>
                        </a:rPr>
                        <a:t>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165353">
                <a:tc>
                  <a:txBody>
                    <a:bodyPr/>
                    <a:lstStyle/>
                    <a:p>
                      <a:pPr algn="l" fontAlgn="t"/>
                      <a:r>
                        <a:rPr lang="en-ZA" sz="1000" u="none" strike="noStrike" dirty="0">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kern="1200" dirty="0">
                          <a:solidFill>
                            <a:schemeClr val="bg2"/>
                          </a:solidFill>
                          <a:effectLst/>
                          <a:latin typeface="+mn-lt"/>
                          <a:ea typeface="+mn-ea"/>
                          <a:cs typeface="+mn-cs"/>
                        </a:rPr>
                        <a:t>4.3</a:t>
                      </a:r>
                    </a:p>
                  </a:txBody>
                  <a:tcPr marL="6919" marR="6919" marT="6919" marB="0"/>
                </a:tc>
                <a:tc gridSpan="7">
                  <a:txBody>
                    <a:bodyPr/>
                    <a:lstStyle/>
                    <a:p>
                      <a:pPr algn="l" fontAlgn="t"/>
                      <a:r>
                        <a:rPr lang="en-ZA" sz="1200" b="1" i="0" u="none" strike="noStrike" kern="1200" dirty="0">
                          <a:solidFill>
                            <a:schemeClr val="bg2"/>
                          </a:solidFill>
                          <a:effectLst/>
                          <a:latin typeface="+mn-lt"/>
                          <a:ea typeface="+mn-ea"/>
                          <a:cs typeface="+mn-cs"/>
                        </a:rPr>
                        <a:t>Corporate Governance</a:t>
                      </a: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1200" b="1" i="0" u="none" strike="noStrike" kern="1200" dirty="0">
                        <a:solidFill>
                          <a:srgbClr val="C00000"/>
                        </a:solidFill>
                        <a:effectLst/>
                        <a:latin typeface="+mn-lt"/>
                        <a:ea typeface="+mn-ea"/>
                        <a:cs typeface="+mn-cs"/>
                      </a:endParaRPr>
                    </a:p>
                  </a:txBody>
                  <a:tcPr marL="6919" marR="6919" marT="6919" marB="0"/>
                </a:tc>
                <a:tc rowSpan="5">
                  <a:txBody>
                    <a:bodyPr/>
                    <a:lstStyle/>
                    <a:p>
                      <a:pPr algn="ctr" fontAlgn="t"/>
                      <a:r>
                        <a:rPr lang="en-ZA" sz="900" b="0" u="none" strike="noStrike" dirty="0">
                          <a:solidFill>
                            <a:schemeClr val="tx1"/>
                          </a:solidFill>
                          <a:effectLst/>
                          <a:latin typeface="+mn-lt"/>
                        </a:rPr>
                        <a:t>R12 738</a:t>
                      </a:r>
                    </a:p>
                    <a:p>
                      <a:pPr algn="ctr" fontAlgn="t"/>
                      <a:r>
                        <a:rPr lang="en-ZA" sz="900" b="0" u="none" strike="noStrike" dirty="0">
                          <a:solidFill>
                            <a:schemeClr val="tx1"/>
                          </a:solidFill>
                          <a:effectLst/>
                          <a:latin typeface="+mn-lt"/>
                        </a:rPr>
                        <a:t>R2 236</a:t>
                      </a:r>
                    </a:p>
                    <a:p>
                      <a:pPr algn="ctr" fontAlgn="t"/>
                      <a:r>
                        <a:rPr lang="en-ZA" sz="900" b="0" u="none" strike="noStrike" dirty="0">
                          <a:solidFill>
                            <a:schemeClr val="tx1"/>
                          </a:solidFill>
                          <a:effectLst/>
                          <a:latin typeface="+mn-lt"/>
                        </a:rPr>
                        <a:t>18%</a:t>
                      </a:r>
                    </a:p>
                  </a:txBody>
                  <a:tcPr marL="6919" marR="6919" marT="6919" marB="0" anchor="ctr"/>
                </a:tc>
                <a:extLst>
                  <a:ext uri="{0D108BD9-81ED-4DB2-BD59-A6C34878D82A}">
                    <a16:rowId xmlns:a16="http://schemas.microsoft.com/office/drawing/2014/main" xmlns="" val="10001"/>
                  </a:ext>
                </a:extLst>
              </a:tr>
              <a:tr h="844757">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900" b="0" u="none" strike="noStrike" dirty="0">
                          <a:effectLst/>
                        </a:rPr>
                        <a:t> 19.1</a:t>
                      </a:r>
                      <a:endParaRPr lang="en-ZA" sz="900" b="0" i="0" u="none" strike="noStrike" dirty="0">
                        <a:solidFill>
                          <a:srgbClr val="000000"/>
                        </a:solidFill>
                        <a:effectLst/>
                        <a:latin typeface="+mn-lt"/>
                      </a:endParaRPr>
                    </a:p>
                  </a:txBody>
                  <a:tcPr marL="6919" marR="6919" marT="6919" marB="0"/>
                </a:tc>
                <a:tc>
                  <a:txBody>
                    <a:bodyPr/>
                    <a:lstStyle/>
                    <a:p>
                      <a:pPr algn="l" fontAlgn="t"/>
                      <a:r>
                        <a:rPr lang="en-GB" sz="900" b="0" u="none" strike="noStrike" kern="1200" dirty="0">
                          <a:solidFill>
                            <a:schemeClr val="dk1"/>
                          </a:solidFill>
                          <a:effectLst/>
                          <a:latin typeface="+mn-lt"/>
                          <a:ea typeface="+mn-ea"/>
                          <a:cs typeface="+mn-cs"/>
                        </a:rPr>
                        <a:t>Number of municipal support initiatives on integrated capacity building and training</a:t>
                      </a:r>
                      <a:endParaRPr lang="en-ZA" sz="900" b="0" u="none" strike="noStrike" kern="1200" dirty="0">
                        <a:solidFill>
                          <a:schemeClr val="dk1"/>
                        </a:solidFill>
                        <a:effectLst/>
                        <a:latin typeface="+mn-lt"/>
                        <a:ea typeface="+mn-ea"/>
                        <a:cs typeface="+mn-cs"/>
                      </a:endParaRPr>
                    </a:p>
                  </a:txBody>
                  <a:tcPr marL="171450" marR="9525" marT="9525" marB="0" anchor="ctr"/>
                </a:tc>
                <a:tc>
                  <a:txBody>
                    <a:bodyPr/>
                    <a:lstStyle/>
                    <a:p>
                      <a:pPr algn="ctr" fontAlgn="t"/>
                      <a:r>
                        <a:rPr lang="en-ZA" sz="900" b="0" i="0" u="none" strike="noStrike" dirty="0">
                          <a:solidFill>
                            <a:srgbClr val="000000"/>
                          </a:solidFill>
                          <a:effectLst/>
                          <a:latin typeface="+mn-lt"/>
                        </a:rPr>
                        <a:t>10</a:t>
                      </a:r>
                    </a:p>
                  </a:txBody>
                  <a:tcPr marL="9525" marR="9525" marT="9525" marB="0" anchor="ctr"/>
                </a:tc>
                <a:tc>
                  <a:txBody>
                    <a:bodyPr/>
                    <a:lstStyle/>
                    <a:p>
                      <a:pPr algn="ctr" fontAlgn="t"/>
                      <a:r>
                        <a:rPr lang="en-ZA" sz="900" b="0" i="0" u="none" strike="noStrike" dirty="0">
                          <a:solidFill>
                            <a:srgbClr val="000000"/>
                          </a:solidFill>
                          <a:effectLst/>
                          <a:latin typeface="+mn-lt"/>
                        </a:rPr>
                        <a:t>3</a:t>
                      </a:r>
                    </a:p>
                  </a:txBody>
                  <a:tcPr marL="9525" marR="9525" marT="9525" marB="0" anchor="ctr"/>
                </a:tc>
                <a:tc>
                  <a:txBody>
                    <a:bodyPr/>
                    <a:lstStyle/>
                    <a:p>
                      <a:pPr algn="ctr" fontAlgn="t"/>
                      <a:r>
                        <a:rPr lang="en-ZA" sz="900" b="0" i="0" u="none" strike="noStrike" dirty="0">
                          <a:solidFill>
                            <a:schemeClr val="tx1"/>
                          </a:solidFill>
                          <a:effectLst/>
                          <a:latin typeface="+mn-lt"/>
                        </a:rPr>
                        <a:t>3</a:t>
                      </a:r>
                    </a:p>
                  </a:txBody>
                  <a:tcPr marL="9525" marR="9525" marT="9525" marB="0" anchor="ctr"/>
                </a:tc>
                <a:tc>
                  <a:txBody>
                    <a:bodyPr/>
                    <a:lstStyle/>
                    <a:p>
                      <a:pPr algn="ctr" fontAlgn="t"/>
                      <a:r>
                        <a:rPr lang="en-ZA" sz="900" b="0" u="none" strike="noStrike" dirty="0">
                          <a:effectLst/>
                        </a:rPr>
                        <a:t>Achieved</a:t>
                      </a:r>
                      <a:r>
                        <a:rPr lang="en-ZA" sz="900" b="0" u="none" strike="noStrike" baseline="0" dirty="0">
                          <a:effectLst/>
                        </a:rPr>
                        <a:t> </a:t>
                      </a:r>
                      <a:endParaRPr lang="en-ZA" sz="900" b="0" i="0" u="none" strike="noStrike" dirty="0">
                        <a:solidFill>
                          <a:srgbClr val="000000"/>
                        </a:solidFill>
                        <a:effectLst/>
                        <a:latin typeface="+mn-lt"/>
                      </a:endParaRPr>
                    </a:p>
                  </a:txBody>
                  <a:tcPr marL="9525" marR="9525" marT="9525" marB="0" anchor="ctr"/>
                </a:tc>
                <a:tc>
                  <a:txBody>
                    <a:bodyPr/>
                    <a:lstStyle/>
                    <a:p>
                      <a:pPr algn="ctr" fontAlgn="t"/>
                      <a:r>
                        <a:rPr lang="en-ZA" sz="900" b="0" i="0" u="none" strike="noStrike" dirty="0">
                          <a:solidFill>
                            <a:schemeClr val="tx1"/>
                          </a:solidFill>
                          <a:effectLst/>
                          <a:latin typeface="+mn-lt"/>
                        </a:rPr>
                        <a:t>100%</a:t>
                      </a:r>
                    </a:p>
                  </a:txBody>
                  <a:tcPr marL="9525" marR="9525" marT="9525" marB="0" anchor="ctr">
                    <a:solidFill>
                      <a:srgbClr val="EBF2F3"/>
                    </a:solidFill>
                  </a:tcPr>
                </a:tc>
                <a:tc>
                  <a:txBody>
                    <a:bodyPr/>
                    <a:lstStyle/>
                    <a:p>
                      <a:pPr algn="ctr" fontAlgn="t"/>
                      <a:r>
                        <a:rPr lang="en-ZA" sz="900" b="0" i="0" u="none" strike="noStrike" dirty="0">
                          <a:solidFill>
                            <a:srgbClr val="000000"/>
                          </a:solidFill>
                          <a:effectLst/>
                          <a:latin typeface="+mn-lt"/>
                        </a:rPr>
                        <a:t>None</a:t>
                      </a:r>
                    </a:p>
                  </a:txBody>
                  <a:tcPr marL="9525" marR="9525" marT="9525" marB="0" anchor="ctr">
                    <a:solidFill>
                      <a:srgbClr val="EBF2F3"/>
                    </a:solidFill>
                  </a:tcPr>
                </a:tc>
                <a:tc>
                  <a:txBody>
                    <a:bodyPr/>
                    <a:lstStyle/>
                    <a:p>
                      <a:pPr algn="ctr" fontAlgn="t"/>
                      <a:r>
                        <a:rPr lang="en-ZA" sz="900" b="0" i="0" u="none" strike="noStrike" dirty="0">
                          <a:solidFill>
                            <a:schemeClr val="tx1"/>
                          </a:solidFill>
                          <a:effectLst/>
                          <a:latin typeface="+mn-lt"/>
                        </a:rPr>
                        <a:t>3</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2"/>
                  </a:ext>
                </a:extLst>
              </a:tr>
              <a:tr h="605769">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900" b="0" i="0" u="none" strike="noStrike" dirty="0">
                          <a:solidFill>
                            <a:srgbClr val="000000"/>
                          </a:solidFill>
                          <a:effectLst/>
                          <a:latin typeface="+mn-lt"/>
                        </a:rPr>
                        <a:t>19.2</a:t>
                      </a:r>
                    </a:p>
                  </a:txBody>
                  <a:tcPr marL="6919" marR="6919" marT="6919" marB="0"/>
                </a:tc>
                <a:tc>
                  <a:txBody>
                    <a:bodyPr/>
                    <a:lstStyle/>
                    <a:p>
                      <a:pPr algn="l" fontAlgn="t"/>
                      <a:r>
                        <a:rPr lang="en-GB" sz="900" b="0" u="none" strike="noStrike" kern="1200" dirty="0">
                          <a:solidFill>
                            <a:schemeClr val="dk1"/>
                          </a:solidFill>
                          <a:effectLst/>
                          <a:latin typeface="+mn-lt"/>
                          <a:ea typeface="+mn-ea"/>
                          <a:cs typeface="+mn-cs"/>
                        </a:rPr>
                        <a:t>Number of municipal MGRO assessment reports</a:t>
                      </a:r>
                      <a:endParaRPr lang="en-ZA" sz="900" b="0" u="none" strike="noStrike" kern="1200" dirty="0">
                        <a:solidFill>
                          <a:schemeClr val="dk1"/>
                        </a:solidFill>
                        <a:effectLst/>
                        <a:latin typeface="+mn-lt"/>
                        <a:ea typeface="+mn-ea"/>
                        <a:cs typeface="+mn-cs"/>
                      </a:endParaRPr>
                    </a:p>
                  </a:txBody>
                  <a:tcPr marL="171450" marR="9525" marT="9525" marB="0" anchor="ctr"/>
                </a:tc>
                <a:tc>
                  <a:txBody>
                    <a:bodyPr/>
                    <a:lstStyle/>
                    <a:p>
                      <a:pPr algn="ctr" fontAlgn="t"/>
                      <a:r>
                        <a:rPr lang="en-ZA" sz="900" b="0" i="0" u="none" strike="noStrike" dirty="0">
                          <a:solidFill>
                            <a:srgbClr val="000000"/>
                          </a:solidFill>
                          <a:effectLst/>
                          <a:latin typeface="+mn-lt"/>
                        </a:rPr>
                        <a:t>28</a:t>
                      </a:r>
                    </a:p>
                  </a:txBody>
                  <a:tcPr marL="9525" marR="9525" marT="9525" marB="0" anchor="ct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3"/>
                  </a:ext>
                </a:extLst>
              </a:tr>
              <a:tr h="605769">
                <a:tc>
                  <a:txBody>
                    <a:bodyPr/>
                    <a:lstStyle/>
                    <a:p>
                      <a:pPr algn="l" fontAlgn="t"/>
                      <a:r>
                        <a:rPr lang="en-ZA" sz="700" u="none" strike="noStrike">
                          <a:effectLst/>
                        </a:rPr>
                        <a:t> </a:t>
                      </a:r>
                      <a:endParaRPr lang="en-ZA" sz="700" b="0" i="0" u="none" strike="noStrike">
                        <a:solidFill>
                          <a:srgbClr val="000000"/>
                        </a:solidFill>
                        <a:effectLst/>
                        <a:latin typeface="Arial Narrow"/>
                      </a:endParaRPr>
                    </a:p>
                  </a:txBody>
                  <a:tcPr marL="6919" marR="6919" marT="6919" marB="0"/>
                </a:tc>
                <a:tc>
                  <a:txBody>
                    <a:bodyPr/>
                    <a:lstStyle/>
                    <a:p>
                      <a:pPr algn="l" fontAlgn="t"/>
                      <a:r>
                        <a:rPr lang="en-ZA" sz="900" b="0" u="none" strike="noStrike" dirty="0">
                          <a:effectLst/>
                        </a:rPr>
                        <a:t> 19.3</a:t>
                      </a:r>
                      <a:endParaRPr lang="en-ZA" sz="900" b="0" i="0" u="none" strike="noStrike" dirty="0">
                        <a:solidFill>
                          <a:srgbClr val="000000"/>
                        </a:solidFill>
                        <a:effectLst/>
                        <a:latin typeface="+mn-lt"/>
                      </a:endParaRPr>
                    </a:p>
                  </a:txBody>
                  <a:tcPr marL="6919" marR="6919" marT="6919" marB="0"/>
                </a:tc>
                <a:tc>
                  <a:txBody>
                    <a:bodyPr/>
                    <a:lstStyle/>
                    <a:p>
                      <a:pPr algn="l" fontAlgn="t"/>
                      <a:r>
                        <a:rPr lang="en-GB" sz="900" b="0" u="none" strike="noStrike" kern="1200" dirty="0">
                          <a:solidFill>
                            <a:schemeClr val="dk1"/>
                          </a:solidFill>
                          <a:effectLst/>
                          <a:latin typeface="+mn-lt"/>
                          <a:ea typeface="+mn-ea"/>
                          <a:cs typeface="+mn-cs"/>
                        </a:rPr>
                        <a:t>Number of municipal support initiatives on Gover­nance, Risk and Control</a:t>
                      </a:r>
                      <a:endParaRPr lang="en-ZA" sz="900" b="0" u="none" strike="noStrike" kern="1200" dirty="0">
                        <a:solidFill>
                          <a:schemeClr val="dk1"/>
                        </a:solidFill>
                        <a:effectLst/>
                        <a:latin typeface="+mn-lt"/>
                        <a:ea typeface="+mn-ea"/>
                        <a:cs typeface="+mn-cs"/>
                      </a:endParaRPr>
                    </a:p>
                  </a:txBody>
                  <a:tcPr marL="171450" marR="9525" marT="9525" marB="0" anchor="ctr"/>
                </a:tc>
                <a:tc>
                  <a:txBody>
                    <a:bodyPr/>
                    <a:lstStyle/>
                    <a:p>
                      <a:pPr algn="ctr" fontAlgn="t"/>
                      <a:r>
                        <a:rPr lang="en-ZA" sz="900" b="0" i="0" u="none" strike="noStrike" dirty="0">
                          <a:solidFill>
                            <a:srgbClr val="000000"/>
                          </a:solidFill>
                          <a:effectLst/>
                          <a:latin typeface="+mn-lt"/>
                        </a:rPr>
                        <a:t>12</a:t>
                      </a:r>
                    </a:p>
                  </a:txBody>
                  <a:tcPr marL="9525" marR="9525" marT="9525" marB="0" anchor="ctr"/>
                </a:tc>
                <a:tc>
                  <a:txBody>
                    <a:bodyPr/>
                    <a:lstStyle/>
                    <a:p>
                      <a:pPr algn="ctr" fontAlgn="t"/>
                      <a:r>
                        <a:rPr lang="en-ZA" sz="900" b="0" i="0" u="none" strike="noStrike" dirty="0">
                          <a:solidFill>
                            <a:srgbClr val="000000"/>
                          </a:solidFill>
                          <a:effectLst/>
                          <a:latin typeface="+mn-lt"/>
                        </a:rPr>
                        <a:t>2</a:t>
                      </a:r>
                    </a:p>
                  </a:txBody>
                  <a:tcPr marL="9525" marR="9525" marT="9525" marB="0" anchor="ctr"/>
                </a:tc>
                <a:tc>
                  <a:txBody>
                    <a:bodyPr/>
                    <a:lstStyle/>
                    <a:p>
                      <a:pPr algn="ctr" fontAlgn="t"/>
                      <a:r>
                        <a:rPr lang="en-ZA" sz="900" b="0" i="0" u="none" strike="noStrike" dirty="0">
                          <a:solidFill>
                            <a:schemeClr val="tx1"/>
                          </a:solidFill>
                          <a:effectLst/>
                          <a:latin typeface="+mn-lt"/>
                        </a:rPr>
                        <a:t>2</a:t>
                      </a:r>
                    </a:p>
                  </a:txBody>
                  <a:tcPr marL="9525" marR="9525" marT="9525" marB="0" anchor="ctr"/>
                </a:tc>
                <a:tc>
                  <a:txBody>
                    <a:bodyPr/>
                    <a:lstStyle/>
                    <a:p>
                      <a:pPr algn="ctr" fontAlgn="t"/>
                      <a:r>
                        <a:rPr lang="en-ZA" sz="900" b="0" u="none" strike="noStrike" dirty="0">
                          <a:effectLst/>
                        </a:rPr>
                        <a:t> Achieved </a:t>
                      </a:r>
                      <a:endParaRPr lang="en-ZA" sz="900" b="0" i="0" u="none" strike="noStrike" dirty="0">
                        <a:solidFill>
                          <a:srgbClr val="000000"/>
                        </a:solidFill>
                        <a:effectLst/>
                        <a:latin typeface="+mn-lt"/>
                      </a:endParaRPr>
                    </a:p>
                  </a:txBody>
                  <a:tcPr marL="9525" marR="9525" marT="9525" marB="0" anchor="ctr"/>
                </a:tc>
                <a:tc>
                  <a:txBody>
                    <a:bodyPr/>
                    <a:lstStyle/>
                    <a:p>
                      <a:pPr algn="ctr" fontAlgn="t"/>
                      <a:r>
                        <a:rPr lang="en-ZA" sz="900" b="0" u="none" strike="noStrike" dirty="0">
                          <a:effectLst/>
                        </a:rPr>
                        <a:t>100%</a:t>
                      </a:r>
                      <a:endParaRPr lang="en-ZA" sz="900" b="0" i="0" u="none" strike="noStrike" dirty="0">
                        <a:solidFill>
                          <a:srgbClr val="000000"/>
                        </a:solidFill>
                        <a:effectLst/>
                        <a:latin typeface="+mn-lt"/>
                      </a:endParaRPr>
                    </a:p>
                  </a:txBody>
                  <a:tcPr marL="9525" marR="9525" marT="9525" marB="0" anchor="ctr"/>
                </a:tc>
                <a:tc>
                  <a:txBody>
                    <a:bodyPr/>
                    <a:lstStyle/>
                    <a:p>
                      <a:pPr algn="ctr" fontAlgn="t"/>
                      <a:r>
                        <a:rPr lang="en-ZA" sz="900" b="0" i="0" u="none" strike="noStrike" dirty="0">
                          <a:solidFill>
                            <a:schemeClr val="tx1"/>
                          </a:solidFill>
                          <a:effectLst/>
                          <a:latin typeface="+mn-lt"/>
                        </a:rPr>
                        <a:t>None </a:t>
                      </a:r>
                    </a:p>
                  </a:txBody>
                  <a:tcPr marL="9525" marR="9525" marT="9525" marB="0" anchor="ctr"/>
                </a:tc>
                <a:tc>
                  <a:txBody>
                    <a:bodyPr/>
                    <a:lstStyle/>
                    <a:p>
                      <a:pPr algn="ctr" fontAlgn="t"/>
                      <a:r>
                        <a:rPr lang="en-ZA" sz="900" b="0" i="0" u="none" strike="noStrike" dirty="0">
                          <a:solidFill>
                            <a:schemeClr val="tx1"/>
                          </a:solidFill>
                          <a:effectLst/>
                          <a:latin typeface="+mn-lt"/>
                        </a:rPr>
                        <a:t>2</a:t>
                      </a:r>
                    </a:p>
                  </a:txBody>
                  <a:tcPr marL="9525" marR="9525" marT="9525" marB="0" anchor="ctr"/>
                </a:tc>
                <a:tc vMerge="1">
                  <a:txBody>
                    <a:bodyPr/>
                    <a:lstStyle/>
                    <a:p>
                      <a:pPr algn="ctr" fontAlgn="t"/>
                      <a:endParaRPr lang="en-ZA" sz="1100" b="0" i="0" u="none" strike="noStrike" dirty="0">
                        <a:solidFill>
                          <a:srgbClr val="000000"/>
                        </a:solidFill>
                        <a:effectLst/>
                        <a:latin typeface="+mn-lt"/>
                      </a:endParaRPr>
                    </a:p>
                  </a:txBody>
                  <a:tcPr marL="6919" marR="6919" marT="6919" marB="0" anchor="ctr"/>
                </a:tc>
                <a:extLst>
                  <a:ext uri="{0D108BD9-81ED-4DB2-BD59-A6C34878D82A}">
                    <a16:rowId xmlns:a16="http://schemas.microsoft.com/office/drawing/2014/main" xmlns="" val="10004"/>
                  </a:ext>
                </a:extLst>
              </a:tr>
              <a:tr h="1083745">
                <a:tc>
                  <a:txBody>
                    <a:bodyPr/>
                    <a:lstStyle/>
                    <a:p>
                      <a:pPr algn="l" fontAlgn="t"/>
                      <a:endParaRPr lang="en-ZA" sz="700" b="0" i="0" u="none" strike="noStrike">
                        <a:solidFill>
                          <a:srgbClr val="000000"/>
                        </a:solidFill>
                        <a:effectLst/>
                        <a:latin typeface="Arial Narrow"/>
                      </a:endParaRPr>
                    </a:p>
                  </a:txBody>
                  <a:tcPr marL="6919" marR="6919" marT="6919" marB="0"/>
                </a:tc>
                <a:tc>
                  <a:txBody>
                    <a:bodyPr/>
                    <a:lstStyle/>
                    <a:p>
                      <a:pPr algn="l" fontAlgn="t"/>
                      <a:r>
                        <a:rPr lang="en-ZA" sz="900" b="0" i="0" u="none" strike="noStrike" dirty="0">
                          <a:solidFill>
                            <a:srgbClr val="000000"/>
                          </a:solidFill>
                          <a:effectLst/>
                          <a:latin typeface="+mn-lt"/>
                        </a:rPr>
                        <a:t>19.4</a:t>
                      </a:r>
                    </a:p>
                  </a:txBody>
                  <a:tcPr marL="6919" marR="6919" marT="6919" marB="0"/>
                </a:tc>
                <a:tc>
                  <a:txBody>
                    <a:bodyPr/>
                    <a:lstStyle/>
                    <a:p>
                      <a:pPr algn="l" fontAlgn="t"/>
                      <a:r>
                        <a:rPr lang="en-ZA" sz="900" b="0" u="none" strike="noStrike" kern="1200" dirty="0">
                          <a:solidFill>
                            <a:schemeClr val="dk1"/>
                          </a:solidFill>
                          <a:effectLst/>
                          <a:latin typeface="+mn-lt"/>
                          <a:ea typeface="+mn-ea"/>
                          <a:cs typeface="+mn-cs"/>
                        </a:rPr>
                        <a:t>Number of municipalities and departments supported with financial delegation framework or policies </a:t>
                      </a:r>
                    </a:p>
                  </a:txBody>
                  <a:tcPr marL="171450" marR="9525" marT="9525" marB="0" anchor="ctr"/>
                </a:tc>
                <a:tc>
                  <a:txBody>
                    <a:bodyPr/>
                    <a:lstStyle/>
                    <a:p>
                      <a:pPr algn="ctr" fontAlgn="t"/>
                      <a:r>
                        <a:rPr lang="en-ZA" sz="900" b="0" i="0" u="none" strike="noStrike" dirty="0">
                          <a:solidFill>
                            <a:srgbClr val="000000"/>
                          </a:solidFill>
                          <a:effectLst/>
                          <a:latin typeface="+mn-lt"/>
                        </a:rPr>
                        <a:t>4</a:t>
                      </a:r>
                    </a:p>
                  </a:txBody>
                  <a:tcPr marL="9525" marR="9525" marT="9525" marB="0" anchor="ct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900" b="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1818057178"/>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30912196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406839F-D7A4-4E5D-B93D-768AD4D1DB36}" type="slidenum">
              <a:rPr lang="en-ZA" smtClean="0"/>
              <a:pPr/>
              <a:t>37</a:t>
            </a:fld>
            <a:endParaRPr lang="en-ZA" dirty="0"/>
          </a:p>
        </p:txBody>
      </p:sp>
      <p:sp>
        <p:nvSpPr>
          <p:cNvPr id="6" name="AutoShape 36"/>
          <p:cNvSpPr>
            <a:spLocks noChangeArrowheads="1"/>
          </p:cNvSpPr>
          <p:nvPr>
            <p:custDataLst>
              <p:tags r:id="rId1"/>
            </p:custDataLst>
          </p:nvPr>
        </p:nvSpPr>
        <p:spPr bwMode="auto">
          <a:xfrm>
            <a:off x="251520" y="190244"/>
            <a:ext cx="8820472"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ZA" sz="2500" dirty="0">
                <a:solidFill>
                  <a:schemeClr val="bg1"/>
                </a:solidFill>
              </a:rPr>
              <a:t>SUMMARY OF THE 1</a:t>
            </a:r>
            <a:r>
              <a:rPr lang="en-ZA" sz="2500" baseline="30000" dirty="0">
                <a:solidFill>
                  <a:schemeClr val="bg1"/>
                </a:solidFill>
              </a:rPr>
              <a:t>st</a:t>
            </a:r>
            <a:r>
              <a:rPr lang="en-ZA" sz="2500" dirty="0">
                <a:solidFill>
                  <a:schemeClr val="bg1"/>
                </a:solidFill>
              </a:rPr>
              <a:t> QUARTER PERFORMANCE 2018/19</a:t>
            </a:r>
            <a:endParaRPr lang="en-GB" sz="25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707279406"/>
              </p:ext>
            </p:extLst>
          </p:nvPr>
        </p:nvGraphicFramePr>
        <p:xfrm>
          <a:off x="323425" y="1124743"/>
          <a:ext cx="8647829" cy="2438703"/>
        </p:xfrm>
        <a:graphic>
          <a:graphicData uri="http://schemas.openxmlformats.org/drawingml/2006/table">
            <a:tbl>
              <a:tblPr>
                <a:tableStyleId>{5C22544A-7EE6-4342-B048-85BDC9FD1C3A}</a:tableStyleId>
              </a:tblPr>
              <a:tblGrid>
                <a:gridCol w="39238">
                  <a:extLst>
                    <a:ext uri="{9D8B030D-6E8A-4147-A177-3AD203B41FA5}">
                      <a16:colId xmlns:a16="http://schemas.microsoft.com/office/drawing/2014/main" xmlns="" val="20000"/>
                    </a:ext>
                  </a:extLst>
                </a:gridCol>
                <a:gridCol w="392913">
                  <a:extLst>
                    <a:ext uri="{9D8B030D-6E8A-4147-A177-3AD203B41FA5}">
                      <a16:colId xmlns:a16="http://schemas.microsoft.com/office/drawing/2014/main" xmlns="" val="20001"/>
                    </a:ext>
                  </a:extLst>
                </a:gridCol>
                <a:gridCol w="1129730">
                  <a:extLst>
                    <a:ext uri="{9D8B030D-6E8A-4147-A177-3AD203B41FA5}">
                      <a16:colId xmlns:a16="http://schemas.microsoft.com/office/drawing/2014/main" xmlns="" val="20002"/>
                    </a:ext>
                  </a:extLst>
                </a:gridCol>
                <a:gridCol w="598462">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gridCol w="720080">
                  <a:extLst>
                    <a:ext uri="{9D8B030D-6E8A-4147-A177-3AD203B41FA5}">
                      <a16:colId xmlns:a16="http://schemas.microsoft.com/office/drawing/2014/main" xmlns="" val="20005"/>
                    </a:ext>
                  </a:extLst>
                </a:gridCol>
                <a:gridCol w="1080120">
                  <a:extLst>
                    <a:ext uri="{9D8B030D-6E8A-4147-A177-3AD203B41FA5}">
                      <a16:colId xmlns:a16="http://schemas.microsoft.com/office/drawing/2014/main" xmlns="" val="20006"/>
                    </a:ext>
                  </a:extLst>
                </a:gridCol>
                <a:gridCol w="1224136">
                  <a:extLst>
                    <a:ext uri="{9D8B030D-6E8A-4147-A177-3AD203B41FA5}">
                      <a16:colId xmlns:a16="http://schemas.microsoft.com/office/drawing/2014/main" xmlns="" val="2877712853"/>
                    </a:ext>
                  </a:extLst>
                </a:gridCol>
                <a:gridCol w="1008112">
                  <a:extLst>
                    <a:ext uri="{9D8B030D-6E8A-4147-A177-3AD203B41FA5}">
                      <a16:colId xmlns:a16="http://schemas.microsoft.com/office/drawing/2014/main" xmlns="" val="3244504555"/>
                    </a:ext>
                  </a:extLst>
                </a:gridCol>
                <a:gridCol w="985080">
                  <a:extLst>
                    <a:ext uri="{9D8B030D-6E8A-4147-A177-3AD203B41FA5}">
                      <a16:colId xmlns:a16="http://schemas.microsoft.com/office/drawing/2014/main" xmlns="" val="20009"/>
                    </a:ext>
                  </a:extLst>
                </a:gridCol>
                <a:gridCol w="893894">
                  <a:extLst>
                    <a:ext uri="{9D8B030D-6E8A-4147-A177-3AD203B41FA5}">
                      <a16:colId xmlns:a16="http://schemas.microsoft.com/office/drawing/2014/main" xmlns="" val="20010"/>
                    </a:ext>
                  </a:extLst>
                </a:gridCol>
              </a:tblGrid>
              <a:tr h="1015089">
                <a:tc gridSpan="3">
                  <a:txBody>
                    <a:bodyPr/>
                    <a:lstStyle/>
                    <a:p>
                      <a:pPr algn="ctr" fontAlgn="t"/>
                      <a:r>
                        <a:rPr lang="en-ZA" sz="900" b="1" i="0" u="none" strike="noStrike" kern="1200" dirty="0">
                          <a:solidFill>
                            <a:schemeClr val="tx2"/>
                          </a:solidFill>
                          <a:effectLst/>
                          <a:latin typeface="+mn-lt"/>
                          <a:ea typeface="+mn-ea"/>
                          <a:cs typeface="+mn-cs"/>
                        </a:rPr>
                        <a:t>Programme / </a:t>
                      </a:r>
                      <a:r>
                        <a:rPr lang="en-ZA" sz="900" b="1" i="0" u="none" strike="noStrike" kern="1200" dirty="0" err="1">
                          <a:solidFill>
                            <a:schemeClr val="tx2"/>
                          </a:solidFill>
                          <a:effectLst/>
                          <a:latin typeface="+mn-lt"/>
                          <a:ea typeface="+mn-ea"/>
                          <a:cs typeface="+mn-cs"/>
                        </a:rPr>
                        <a:t>Subprogramme</a:t>
                      </a:r>
                      <a:r>
                        <a:rPr lang="en-ZA" sz="900" b="1" i="0" u="none" strike="noStrike" kern="1200" dirty="0">
                          <a:solidFill>
                            <a:schemeClr val="tx2"/>
                          </a:solidFill>
                          <a:effectLst/>
                          <a:latin typeface="+mn-lt"/>
                          <a:ea typeface="+mn-ea"/>
                          <a:cs typeface="+mn-cs"/>
                        </a:rPr>
                        <a:t> / Performance Measures</a:t>
                      </a:r>
                    </a:p>
                  </a:txBody>
                  <a:tcPr marL="9525" marR="9525" marT="9525" marB="0"/>
                </a:tc>
                <a:tc hMerge="1">
                  <a:txBody>
                    <a:bodyPr/>
                    <a:lstStyle/>
                    <a:p>
                      <a:endParaRPr lang="en-ZA"/>
                    </a:p>
                  </a:txBody>
                  <a:tcPr/>
                </a:tc>
                <a:tc hMerge="1">
                  <a:txBody>
                    <a:bodyPr/>
                    <a:lstStyle/>
                    <a:p>
                      <a:endParaRPr lang="en-ZA"/>
                    </a:p>
                  </a:txBody>
                  <a:tcPr/>
                </a:tc>
                <a:tc>
                  <a:txBody>
                    <a:bodyPr/>
                    <a:lstStyle/>
                    <a:p>
                      <a:pPr algn="ctr" fontAlgn="t"/>
                      <a:r>
                        <a:rPr lang="en-ZA" sz="900" b="1" i="0" u="none" strike="noStrike" kern="1200" dirty="0">
                          <a:solidFill>
                            <a:schemeClr val="tx2"/>
                          </a:solidFill>
                          <a:effectLst/>
                          <a:latin typeface="+mn-lt"/>
                          <a:ea typeface="+mn-ea"/>
                          <a:cs typeface="+mn-cs"/>
                        </a:rPr>
                        <a:t>Target for 2018/19 APP</a:t>
                      </a:r>
                    </a:p>
                  </a:txBody>
                  <a:tcPr marL="9525" marR="9525" marT="9525" marB="0"/>
                </a:tc>
                <a:tc>
                  <a:txBody>
                    <a:bodyPr/>
                    <a:lstStyle/>
                    <a:p>
                      <a:pPr algn="ctr" fontAlgn="t"/>
                      <a:r>
                        <a:rPr lang="en-ZA" sz="950" b="1" i="0" u="none" strike="noStrike" dirty="0">
                          <a:solidFill>
                            <a:schemeClr val="tx2"/>
                          </a:solidFill>
                          <a:effectLst/>
                          <a:latin typeface="+mn-lt"/>
                        </a:rPr>
                        <a:t>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Planned output </a:t>
                      </a:r>
                      <a:br>
                        <a:rPr lang="en-ZA" sz="950" b="1" i="0" u="none" strike="noStrike" dirty="0">
                          <a:solidFill>
                            <a:schemeClr val="tx2"/>
                          </a:solidFill>
                          <a:effectLst/>
                          <a:latin typeface="+mn-lt"/>
                        </a:rPr>
                      </a:br>
                      <a:r>
                        <a:rPr lang="en-ZA" sz="950" b="1" i="0" u="none" strike="noStrike" dirty="0">
                          <a:solidFill>
                            <a:schemeClr val="tx2"/>
                          </a:solidFill>
                          <a:effectLst/>
                          <a:latin typeface="+mn-lt"/>
                        </a:rPr>
                        <a:t>as per APP</a:t>
                      </a:r>
                    </a:p>
                  </a:txBody>
                  <a:tcPr marL="9525" marR="9525" marT="9525" marB="0"/>
                </a:tc>
                <a:tc>
                  <a:txBody>
                    <a:bodyPr/>
                    <a:lstStyle/>
                    <a:p>
                      <a:pPr algn="ctr" fontAlgn="t"/>
                      <a:r>
                        <a:rPr lang="en-ZA" sz="950" b="1" i="0" u="none" strike="noStrike" dirty="0">
                          <a:solidFill>
                            <a:schemeClr val="tx2"/>
                          </a:solidFill>
                          <a:effectLst/>
                          <a:latin typeface="+mn-lt"/>
                        </a:rPr>
                        <a:t>1st</a:t>
                      </a:r>
                      <a:r>
                        <a:rPr lang="en-ZA" sz="950" b="1" i="0" u="none" strike="noStrike" baseline="0" dirty="0">
                          <a:solidFill>
                            <a:schemeClr val="tx2"/>
                          </a:solidFill>
                          <a:effectLst/>
                          <a:latin typeface="+mn-lt"/>
                        </a:rPr>
                        <a:t> </a:t>
                      </a:r>
                      <a:r>
                        <a:rPr lang="en-ZA" sz="950" b="1" i="0" u="none" strike="noStrike" dirty="0">
                          <a:solidFill>
                            <a:schemeClr val="tx2"/>
                          </a:solidFill>
                          <a:effectLst/>
                          <a:latin typeface="+mn-lt"/>
                        </a:rPr>
                        <a:t>Quarter</a:t>
                      </a:r>
                      <a:br>
                        <a:rPr lang="en-ZA" sz="950" b="1" i="0" u="none" strike="noStrike" dirty="0">
                          <a:solidFill>
                            <a:schemeClr val="tx2"/>
                          </a:solidFill>
                          <a:effectLst/>
                          <a:latin typeface="+mn-lt"/>
                        </a:rPr>
                      </a:br>
                      <a:r>
                        <a:rPr lang="en-ZA" sz="950" b="1" i="0" u="none" strike="noStrike" dirty="0">
                          <a:solidFill>
                            <a:schemeClr val="tx2"/>
                          </a:solidFill>
                          <a:effectLst/>
                          <a:latin typeface="+mn-lt"/>
                        </a:rPr>
                        <a:t>Preliminary output</a:t>
                      </a:r>
                    </a:p>
                  </a:txBody>
                  <a:tcPr marL="9525" marR="9525" marT="9525" marB="0"/>
                </a:tc>
                <a:tc>
                  <a:txBody>
                    <a:bodyPr/>
                    <a:lstStyle/>
                    <a:p>
                      <a:pPr algn="ctr" fontAlgn="t"/>
                      <a:r>
                        <a:rPr lang="en-ZA" sz="950" b="1" u="none" strike="noStrike" dirty="0">
                          <a:solidFill>
                            <a:schemeClr val="tx2"/>
                          </a:solidFill>
                          <a:effectLst/>
                          <a:latin typeface="+mn-lt"/>
                        </a:rPr>
                        <a:t>1</a:t>
                      </a:r>
                      <a:r>
                        <a:rPr lang="en-ZA" sz="950" b="1" u="none" strike="noStrike" baseline="30000" dirty="0">
                          <a:solidFill>
                            <a:schemeClr val="tx2"/>
                          </a:solidFill>
                          <a:effectLst/>
                          <a:latin typeface="+mn-lt"/>
                        </a:rPr>
                        <a:t>st</a:t>
                      </a:r>
                      <a:r>
                        <a:rPr lang="en-ZA" sz="950" b="1" u="none" strike="noStrike" dirty="0">
                          <a:solidFill>
                            <a:schemeClr val="tx2"/>
                          </a:solidFill>
                          <a:effectLst/>
                          <a:latin typeface="+mn-lt"/>
                        </a:rPr>
                        <a:t> Q Achieved (on/above target)</a:t>
                      </a:r>
                      <a:br>
                        <a:rPr lang="en-ZA" sz="950" b="1" u="none" strike="noStrike" dirty="0">
                          <a:solidFill>
                            <a:schemeClr val="tx2"/>
                          </a:solidFill>
                          <a:effectLst/>
                          <a:latin typeface="+mn-lt"/>
                        </a:rPr>
                      </a:br>
                      <a:r>
                        <a:rPr lang="en-ZA" sz="950" b="1" u="none" strike="noStrike" dirty="0">
                          <a:solidFill>
                            <a:schemeClr val="tx2"/>
                          </a:solidFill>
                          <a:effectLst/>
                          <a:latin typeface="+mn-lt"/>
                        </a:rPr>
                        <a:t>Partially achieved/</a:t>
                      </a:r>
                      <a:br>
                        <a:rPr lang="en-ZA" sz="950" b="1" u="none" strike="noStrike" dirty="0">
                          <a:solidFill>
                            <a:schemeClr val="tx2"/>
                          </a:solidFill>
                          <a:effectLst/>
                          <a:latin typeface="+mn-lt"/>
                        </a:rPr>
                      </a:br>
                      <a:r>
                        <a:rPr lang="en-ZA" sz="950" b="1" u="none" strike="noStrike" dirty="0">
                          <a:solidFill>
                            <a:schemeClr val="tx2"/>
                          </a:solidFill>
                          <a:effectLst/>
                          <a:latin typeface="+mn-lt"/>
                        </a:rPr>
                        <a:t>Not achieved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Q1 % Achieved</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u="none" strike="noStrike" dirty="0">
                          <a:solidFill>
                            <a:schemeClr val="tx2"/>
                          </a:solidFill>
                          <a:effectLst/>
                          <a:latin typeface="+mn-lt"/>
                        </a:rPr>
                        <a:t> Q1</a:t>
                      </a:r>
                      <a:br>
                        <a:rPr lang="en-ZA" sz="950" b="1" u="none" strike="noStrike" dirty="0">
                          <a:solidFill>
                            <a:schemeClr val="tx2"/>
                          </a:solidFill>
                          <a:effectLst/>
                          <a:latin typeface="+mn-lt"/>
                        </a:rPr>
                      </a:br>
                      <a:r>
                        <a:rPr lang="en-ZA" sz="950" b="1" u="none" strike="noStrike" dirty="0">
                          <a:solidFill>
                            <a:schemeClr val="tx2"/>
                          </a:solidFill>
                          <a:effectLst/>
                          <a:latin typeface="+mn-lt"/>
                        </a:rPr>
                        <a:t>Comments </a:t>
                      </a:r>
                      <a:endParaRPr lang="en-ZA" sz="950" b="1" i="0" u="none" strike="noStrike" dirty="0">
                        <a:solidFill>
                          <a:schemeClr val="tx2"/>
                        </a:solidFill>
                        <a:effectLst/>
                        <a:latin typeface="+mn-lt"/>
                      </a:endParaRPr>
                    </a:p>
                  </a:txBody>
                  <a:tcPr marL="6919" marR="6919" marT="6919" marB="0"/>
                </a:tc>
                <a:tc>
                  <a:txBody>
                    <a:bodyPr/>
                    <a:lstStyle/>
                    <a:p>
                      <a:pPr algn="ctr" fontAlgn="t"/>
                      <a:r>
                        <a:rPr lang="en-ZA" sz="950" b="1" i="0" u="none" strike="noStrike" dirty="0">
                          <a:solidFill>
                            <a:schemeClr val="tx2"/>
                          </a:solidFill>
                          <a:effectLst/>
                          <a:latin typeface="+mn-lt"/>
                        </a:rPr>
                        <a:t>Cumulative performance (1</a:t>
                      </a:r>
                      <a:r>
                        <a:rPr lang="en-ZA" sz="950" b="1" i="0" u="none" strike="noStrike" baseline="30000" dirty="0">
                          <a:solidFill>
                            <a:schemeClr val="tx2"/>
                          </a:solidFill>
                          <a:effectLst/>
                          <a:latin typeface="+mn-lt"/>
                        </a:rPr>
                        <a:t>st</a:t>
                      </a:r>
                      <a:r>
                        <a:rPr lang="en-ZA" sz="950" b="1" i="0" u="none" strike="noStrike" dirty="0">
                          <a:solidFill>
                            <a:schemeClr val="tx2"/>
                          </a:solidFill>
                          <a:effectLst/>
                          <a:latin typeface="+mn-lt"/>
                        </a:rPr>
                        <a:t>  Q)</a:t>
                      </a:r>
                    </a:p>
                  </a:txBody>
                  <a:tcPr marL="6919" marR="6919" marT="6919" marB="0"/>
                </a:tc>
                <a:tc>
                  <a:txBody>
                    <a:bodyPr/>
                    <a:lstStyle/>
                    <a:p>
                      <a:pPr algn="ctr" fontAlgn="t"/>
                      <a:r>
                        <a:rPr lang="en-ZA" sz="950" b="1" u="none" strike="noStrike" dirty="0">
                          <a:solidFill>
                            <a:schemeClr val="tx2"/>
                          </a:solidFill>
                          <a:effectLst/>
                          <a:latin typeface="+mn-lt"/>
                        </a:rPr>
                        <a:t> </a:t>
                      </a:r>
                    </a:p>
                    <a:p>
                      <a:pPr algn="ctr" fontAlgn="t"/>
                      <a:r>
                        <a:rPr lang="en-ZA" sz="950" b="1" u="none" strike="noStrike" dirty="0">
                          <a:solidFill>
                            <a:schemeClr val="tx2"/>
                          </a:solidFill>
                          <a:effectLst/>
                          <a:latin typeface="+mn-lt"/>
                        </a:rPr>
                        <a:t>Adjusted Budget/</a:t>
                      </a:r>
                    </a:p>
                    <a:p>
                      <a:pPr algn="ctr" fontAlgn="t"/>
                      <a:r>
                        <a:rPr lang="en-ZA" sz="950" b="1" u="none" strike="noStrike" baseline="0" dirty="0">
                          <a:solidFill>
                            <a:schemeClr val="tx2"/>
                          </a:solidFill>
                          <a:effectLst/>
                          <a:latin typeface="+mn-lt"/>
                        </a:rPr>
                        <a:t> </a:t>
                      </a:r>
                      <a:r>
                        <a:rPr lang="en-ZA" sz="950" b="1" u="none" strike="noStrike" dirty="0">
                          <a:solidFill>
                            <a:schemeClr val="tx2"/>
                          </a:solidFill>
                          <a:effectLst/>
                          <a:latin typeface="+mn-lt"/>
                        </a:rPr>
                        <a:t>Expenditure </a:t>
                      </a:r>
                    </a:p>
                    <a:p>
                      <a:pPr algn="ctr" fontAlgn="t"/>
                      <a:r>
                        <a:rPr lang="en-ZA" sz="950" b="1" u="none" strike="noStrike" dirty="0">
                          <a:solidFill>
                            <a:schemeClr val="tx2"/>
                          </a:solidFill>
                          <a:effectLst/>
                          <a:latin typeface="+mn-lt"/>
                        </a:rPr>
                        <a:t>April</a:t>
                      </a:r>
                      <a:r>
                        <a:rPr lang="en-ZA" sz="950" b="1" u="none" strike="noStrike" baseline="0" dirty="0">
                          <a:solidFill>
                            <a:schemeClr val="tx2"/>
                          </a:solidFill>
                          <a:effectLst/>
                          <a:latin typeface="+mn-lt"/>
                        </a:rPr>
                        <a:t> 2018 – June 2018 </a:t>
                      </a:r>
                      <a:r>
                        <a:rPr lang="en-ZA" sz="950" b="1" u="none" strike="noStrike" dirty="0">
                          <a:solidFill>
                            <a:schemeClr val="tx2"/>
                          </a:solidFill>
                          <a:effectLst/>
                          <a:latin typeface="+mn-lt"/>
                        </a:rPr>
                        <a:t>(R’000)</a:t>
                      </a:r>
                    </a:p>
                    <a:p>
                      <a:pPr algn="ctr" fontAlgn="t"/>
                      <a:r>
                        <a:rPr lang="en-ZA" sz="950" b="1" u="none" strike="noStrike" dirty="0">
                          <a:solidFill>
                            <a:schemeClr val="tx2"/>
                          </a:solidFill>
                          <a:effectLst/>
                          <a:latin typeface="+mn-lt"/>
                        </a:rPr>
                        <a:t>% spend </a:t>
                      </a:r>
                    </a:p>
                  </a:txBody>
                  <a:tcPr marL="6919" marR="6919" marT="6919" marB="0"/>
                </a:tc>
                <a:extLst>
                  <a:ext uri="{0D108BD9-81ED-4DB2-BD59-A6C34878D82A}">
                    <a16:rowId xmlns:a16="http://schemas.microsoft.com/office/drawing/2014/main" xmlns="" val="10000"/>
                  </a:ext>
                </a:extLst>
              </a:tr>
              <a:tr h="165353">
                <a:tc>
                  <a:txBody>
                    <a:bodyPr/>
                    <a:lstStyle/>
                    <a:p>
                      <a:pPr algn="l" fontAlgn="t"/>
                      <a:r>
                        <a:rPr lang="en-ZA" sz="1000" u="none" strike="noStrike" dirty="0">
                          <a:effectLst/>
                        </a:rPr>
                        <a:t> </a:t>
                      </a:r>
                      <a:endParaRPr lang="en-ZA" sz="1000" b="0" i="0" u="none" strike="noStrike" dirty="0">
                        <a:solidFill>
                          <a:srgbClr val="FF0000"/>
                        </a:solidFill>
                        <a:effectLst/>
                        <a:latin typeface="Arial Narrow"/>
                      </a:endParaRPr>
                    </a:p>
                  </a:txBody>
                  <a:tcPr marL="6919" marR="6919" marT="6919" marB="0"/>
                </a:tc>
                <a:tc>
                  <a:txBody>
                    <a:bodyPr/>
                    <a:lstStyle/>
                    <a:p>
                      <a:pPr algn="l" fontAlgn="t"/>
                      <a:r>
                        <a:rPr lang="en-ZA" sz="1200" b="1" i="0" u="none" strike="noStrike" kern="1200" dirty="0">
                          <a:solidFill>
                            <a:schemeClr val="bg2"/>
                          </a:solidFill>
                          <a:effectLst/>
                          <a:latin typeface="+mn-lt"/>
                          <a:ea typeface="+mn-ea"/>
                          <a:cs typeface="+mn-cs"/>
                        </a:rPr>
                        <a:t>4.3</a:t>
                      </a:r>
                    </a:p>
                  </a:txBody>
                  <a:tcPr marL="6919" marR="6919" marT="6919" marB="0"/>
                </a:tc>
                <a:tc gridSpan="7">
                  <a:txBody>
                    <a:bodyPr/>
                    <a:lstStyle/>
                    <a:p>
                      <a:pPr algn="l" fontAlgn="t"/>
                      <a:r>
                        <a:rPr lang="en-ZA" sz="1200" b="1" i="0" u="none" strike="noStrike" kern="1200" dirty="0">
                          <a:solidFill>
                            <a:schemeClr val="bg2"/>
                          </a:solidFill>
                          <a:effectLst/>
                          <a:latin typeface="+mn-lt"/>
                          <a:ea typeface="+mn-ea"/>
                          <a:cs typeface="+mn-cs"/>
                        </a:rPr>
                        <a:t>Corporate Governance</a:t>
                      </a:r>
                    </a:p>
                  </a:txBody>
                  <a:tcPr marL="6919" marR="6919" marT="6919"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t"/>
                      <a:endParaRPr lang="en-ZA" sz="1200" b="1" i="0" u="none" strike="noStrike" kern="1200" dirty="0">
                        <a:solidFill>
                          <a:srgbClr val="C00000"/>
                        </a:solidFill>
                        <a:effectLst/>
                        <a:latin typeface="+mn-lt"/>
                        <a:ea typeface="+mn-ea"/>
                        <a:cs typeface="+mn-cs"/>
                      </a:endParaRPr>
                    </a:p>
                  </a:txBody>
                  <a:tcPr marL="6919" marR="6919" marT="6919" marB="0"/>
                </a:tc>
                <a:tc rowSpan="2">
                  <a:txBody>
                    <a:bodyPr/>
                    <a:lstStyle/>
                    <a:p>
                      <a:pPr algn="ctr" fontAlgn="t"/>
                      <a:r>
                        <a:rPr lang="en-ZA" sz="900" b="0" u="none" strike="noStrike" dirty="0">
                          <a:solidFill>
                            <a:schemeClr val="tx1"/>
                          </a:solidFill>
                          <a:effectLst/>
                          <a:latin typeface="+mn-lt"/>
                        </a:rPr>
                        <a:t>R12 738</a:t>
                      </a:r>
                    </a:p>
                    <a:p>
                      <a:pPr algn="ctr" fontAlgn="t"/>
                      <a:r>
                        <a:rPr lang="en-ZA" sz="900" b="0" u="none" strike="noStrike" dirty="0">
                          <a:solidFill>
                            <a:schemeClr val="tx1"/>
                          </a:solidFill>
                          <a:effectLst/>
                          <a:latin typeface="+mn-lt"/>
                        </a:rPr>
                        <a:t>R2 236</a:t>
                      </a:r>
                    </a:p>
                    <a:p>
                      <a:pPr algn="ctr" fontAlgn="t"/>
                      <a:r>
                        <a:rPr lang="en-ZA" sz="900" b="0" u="none" strike="noStrike" dirty="0">
                          <a:solidFill>
                            <a:schemeClr val="tx1"/>
                          </a:solidFill>
                          <a:effectLst/>
                          <a:latin typeface="+mn-lt"/>
                        </a:rPr>
                        <a:t>18%</a:t>
                      </a:r>
                    </a:p>
                  </a:txBody>
                  <a:tcPr marL="6919" marR="6919" marT="6919" marB="0" anchor="ctr"/>
                </a:tc>
                <a:extLst>
                  <a:ext uri="{0D108BD9-81ED-4DB2-BD59-A6C34878D82A}">
                    <a16:rowId xmlns:a16="http://schemas.microsoft.com/office/drawing/2014/main" xmlns="" val="10001"/>
                  </a:ext>
                </a:extLst>
              </a:tr>
              <a:tr h="1083745">
                <a:tc>
                  <a:txBody>
                    <a:bodyPr/>
                    <a:lstStyle/>
                    <a:p>
                      <a:pPr algn="l" fontAlgn="t"/>
                      <a:endParaRPr lang="en-ZA" sz="700" b="0" i="0" u="none" strike="noStrike" dirty="0">
                        <a:solidFill>
                          <a:srgbClr val="000000"/>
                        </a:solidFill>
                        <a:effectLst/>
                        <a:latin typeface="Arial Narrow"/>
                      </a:endParaRPr>
                    </a:p>
                  </a:txBody>
                  <a:tcPr marL="6919" marR="6919" marT="6919" marB="0"/>
                </a:tc>
                <a:tc>
                  <a:txBody>
                    <a:bodyPr/>
                    <a:lstStyle/>
                    <a:p>
                      <a:pPr algn="l" fontAlgn="t"/>
                      <a:r>
                        <a:rPr lang="en-ZA" sz="900" b="0" i="0" u="none" strike="noStrike" dirty="0">
                          <a:solidFill>
                            <a:srgbClr val="000000"/>
                          </a:solidFill>
                          <a:effectLst/>
                          <a:latin typeface="+mn-lt"/>
                        </a:rPr>
                        <a:t>19.5</a:t>
                      </a:r>
                    </a:p>
                  </a:txBody>
                  <a:tcPr marL="6919" marR="6919" marT="6919" marB="0"/>
                </a:tc>
                <a:tc>
                  <a:txBody>
                    <a:bodyPr/>
                    <a:lstStyle/>
                    <a:p>
                      <a:pPr algn="l" fontAlgn="t"/>
                      <a:r>
                        <a:rPr lang="en-ZA" sz="900" b="0" u="none" strike="noStrike" kern="1200" dirty="0">
                          <a:solidFill>
                            <a:schemeClr val="dk1"/>
                          </a:solidFill>
                          <a:effectLst/>
                          <a:latin typeface="+mn-lt"/>
                          <a:ea typeface="+mn-ea"/>
                          <a:cs typeface="+mn-cs"/>
                        </a:rPr>
                        <a:t>Number of initiatives to</a:t>
                      </a:r>
                      <a:r>
                        <a:rPr lang="en-ZA" sz="900" b="0" u="none" strike="noStrike" kern="1200" baseline="0" dirty="0">
                          <a:solidFill>
                            <a:schemeClr val="dk1"/>
                          </a:solidFill>
                          <a:effectLst/>
                          <a:latin typeface="+mn-lt"/>
                          <a:ea typeface="+mn-ea"/>
                          <a:cs typeface="+mn-cs"/>
                        </a:rPr>
                        <a:t> support</a:t>
                      </a:r>
                      <a:r>
                        <a:rPr lang="en-ZA" sz="900" b="0" u="none" strike="noStrike" kern="1200" dirty="0">
                          <a:solidFill>
                            <a:schemeClr val="dk1"/>
                          </a:solidFill>
                          <a:effectLst/>
                          <a:latin typeface="+mn-lt"/>
                          <a:ea typeface="+mn-ea"/>
                          <a:cs typeface="+mn-cs"/>
                        </a:rPr>
                        <a:t> departments on the financial review framework</a:t>
                      </a:r>
                    </a:p>
                  </a:txBody>
                  <a:tcPr marL="171450" marR="9525" marT="9525" marB="0" anchor="ctr"/>
                </a:tc>
                <a:tc>
                  <a:txBody>
                    <a:bodyPr/>
                    <a:lstStyle/>
                    <a:p>
                      <a:pPr algn="ctr" fontAlgn="t"/>
                      <a:r>
                        <a:rPr lang="en-ZA" sz="900" b="0" i="0" u="none" strike="noStrike" dirty="0">
                          <a:solidFill>
                            <a:srgbClr val="000000"/>
                          </a:solidFill>
                          <a:effectLst/>
                          <a:latin typeface="+mn-lt"/>
                        </a:rPr>
                        <a:t>2</a:t>
                      </a:r>
                    </a:p>
                  </a:txBody>
                  <a:tcPr marL="9525" marR="9525" marT="9525" marB="0" anchor="ct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chemeClr val="tx1"/>
                          </a:solidFill>
                          <a:effectLst/>
                          <a:latin typeface="+mn-lt"/>
                        </a:rPr>
                        <a:t>-</a:t>
                      </a:r>
                    </a:p>
                  </a:txBody>
                  <a:tcPr marL="9525" marR="9525" marT="9525" marB="0" anchor="ctr">
                    <a:solidFill>
                      <a:schemeClr val="bg2">
                        <a:lumMod val="40000"/>
                        <a:lumOff val="60000"/>
                      </a:schemeClr>
                    </a:solidFill>
                  </a:tcPr>
                </a:tc>
                <a:tc>
                  <a:txBody>
                    <a:bodyPr/>
                    <a:lstStyle/>
                    <a:p>
                      <a:pPr algn="ctr" fontAlgn="t"/>
                      <a:r>
                        <a:rPr lang="en-ZA" sz="900" b="0" i="0" u="none" strike="noStrike" dirty="0">
                          <a:solidFill>
                            <a:srgbClr val="FF0000"/>
                          </a:solidFill>
                          <a:effectLst/>
                          <a:latin typeface="+mn-lt"/>
                        </a:rPr>
                        <a:t>-</a:t>
                      </a:r>
                    </a:p>
                  </a:txBody>
                  <a:tcPr marL="9525" marR="9525" marT="9525" marB="0" anchor="ctr">
                    <a:solidFill>
                      <a:schemeClr val="bg2">
                        <a:lumMod val="40000"/>
                        <a:lumOff val="60000"/>
                      </a:schemeClr>
                    </a:solidFill>
                  </a:tcPr>
                </a:tc>
                <a:tc vMerge="1">
                  <a:txBody>
                    <a:bodyPr/>
                    <a:lstStyle/>
                    <a:p>
                      <a:pPr algn="ctr" fontAlgn="t"/>
                      <a:endParaRPr lang="en-ZA" sz="900" b="0" u="none" strike="noStrike" dirty="0">
                        <a:solidFill>
                          <a:srgbClr val="FF0000"/>
                        </a:solidFill>
                        <a:effectLst/>
                        <a:latin typeface="+mn-lt"/>
                      </a:endParaRPr>
                    </a:p>
                  </a:txBody>
                  <a:tcPr marL="6919" marR="6919" marT="6919" marB="0" anchor="ctr"/>
                </a:tc>
                <a:extLst>
                  <a:ext uri="{0D108BD9-81ED-4DB2-BD59-A6C34878D82A}">
                    <a16:rowId xmlns:a16="http://schemas.microsoft.com/office/drawing/2014/main" xmlns="" val="1818057178"/>
                  </a:ext>
                </a:extLst>
              </a:tr>
            </a:tbl>
          </a:graphicData>
        </a:graphic>
      </p:graphicFrame>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extLst>
      <p:ext uri="{BB962C8B-B14F-4D97-AF65-F5344CB8AC3E}">
        <p14:creationId xmlns:p14="http://schemas.microsoft.com/office/powerpoint/2010/main" xmlns="" val="2413848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Risk for non-achievement of targets</a:t>
            </a:r>
          </a:p>
        </p:txBody>
      </p:sp>
      <p:sp>
        <p:nvSpPr>
          <p:cNvPr id="3" name="Text Placeholder 2"/>
          <p:cNvSpPr>
            <a:spLocks noGrp="1"/>
          </p:cNvSpPr>
          <p:nvPr>
            <p:ph type="body" sz="quarter" idx="13"/>
          </p:nvPr>
        </p:nvSpPr>
        <p:spPr>
          <a:xfrm>
            <a:off x="295275" y="1039978"/>
            <a:ext cx="8597205" cy="1092878"/>
          </a:xfrm>
        </p:spPr>
        <p:txBody>
          <a:bodyPr/>
          <a:lstStyle/>
          <a:p>
            <a:r>
              <a:rPr lang="en-ZA" dirty="0"/>
              <a:t>None as at end 1</a:t>
            </a:r>
            <a:r>
              <a:rPr lang="en-ZA" baseline="30000" dirty="0"/>
              <a:t>st</a:t>
            </a:r>
            <a:r>
              <a:rPr lang="en-ZA" dirty="0"/>
              <a:t> quarter </a:t>
            </a:r>
          </a:p>
        </p:txBody>
      </p:sp>
      <p:sp>
        <p:nvSpPr>
          <p:cNvPr id="4" name="Slide Number Placeholder 3"/>
          <p:cNvSpPr>
            <a:spLocks noGrp="1"/>
          </p:cNvSpPr>
          <p:nvPr>
            <p:ph type="sldNum" sz="quarter" idx="4"/>
          </p:nvPr>
        </p:nvSpPr>
        <p:spPr/>
        <p:txBody>
          <a:bodyPr/>
          <a:lstStyle/>
          <a:p>
            <a:fld id="{8406839F-D7A4-4E5D-B93D-768AD4D1DB36}" type="slidenum">
              <a:rPr lang="en-ZA" smtClean="0"/>
              <a:pPr/>
              <a:t>38</a:t>
            </a:fld>
            <a:endParaRPr lang="en-ZA" dirty="0"/>
          </a:p>
        </p:txBody>
      </p:sp>
      <p:sp>
        <p:nvSpPr>
          <p:cNvPr id="5" name="Footer Placeholder 4"/>
          <p:cNvSpPr>
            <a:spLocks noGrp="1"/>
          </p:cNvSpPr>
          <p:nvPr>
            <p:ph type="ftr" sz="quarter" idx="3"/>
          </p:nvPr>
        </p:nvSpPr>
        <p:spPr/>
        <p:txBody>
          <a:bodyPr/>
          <a:lstStyle/>
          <a:p>
            <a:r>
              <a:rPr lang="en-US"/>
              <a:t>SCOF PROVINCIAL TREASURY 3rd QPR 2017/18</a:t>
            </a:r>
            <a:endParaRPr lang="en-GB" dirty="0"/>
          </a:p>
        </p:txBody>
      </p:sp>
    </p:spTree>
    <p:extLst>
      <p:ext uri="{BB962C8B-B14F-4D97-AF65-F5344CB8AC3E}">
        <p14:creationId xmlns:p14="http://schemas.microsoft.com/office/powerpoint/2010/main" xmlns="" val="39760670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3471027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260648"/>
            <a:ext cx="8597205" cy="559256"/>
          </a:xfrm>
        </p:spPr>
        <p:txBody>
          <a:bodyPr/>
          <a:lstStyle/>
          <a:p>
            <a:pPr algn="ctr"/>
            <a:r>
              <a:rPr lang="en-ZA" sz="1800" dirty="0"/>
              <a:t>Programme 1 – Administration: Expenditure as at 30 June 2018</a:t>
            </a:r>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
        <p:nvSpPr>
          <p:cNvPr id="4" name="Footer Placeholder 3"/>
          <p:cNvSpPr>
            <a:spLocks noGrp="1"/>
          </p:cNvSpPr>
          <p:nvPr>
            <p:ph type="ftr" sz="quarter" idx="3"/>
          </p:nvPr>
        </p:nvSpPr>
        <p:spPr/>
        <p:txBody>
          <a:bodyPr/>
          <a:lstStyle/>
          <a:p>
            <a:r>
              <a:rPr lang="en-US" dirty="0"/>
              <a:t>SCOF PROVINCIAL TREASURY 1</a:t>
            </a:r>
            <a:r>
              <a:rPr lang="en-US" baseline="30000" dirty="0"/>
              <a:t>st</a:t>
            </a:r>
            <a:r>
              <a:rPr lang="en-US" dirty="0"/>
              <a:t> QPR 2018/19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xmlns="" val="3075679498"/>
              </p:ext>
            </p:extLst>
          </p:nvPr>
        </p:nvGraphicFramePr>
        <p:xfrm>
          <a:off x="1200536" y="1484784"/>
          <a:ext cx="6786681" cy="2234055"/>
        </p:xfrm>
        <a:graphic>
          <a:graphicData uri="http://schemas.openxmlformats.org/drawingml/2006/table">
            <a:tbl>
              <a:tblPr>
                <a:tableStyleId>{5C22544A-7EE6-4342-B048-85BDC9FD1C3A}</a:tableStyleId>
              </a:tblPr>
              <a:tblGrid>
                <a:gridCol w="1638722">
                  <a:extLst>
                    <a:ext uri="{9D8B030D-6E8A-4147-A177-3AD203B41FA5}">
                      <a16:colId xmlns:a16="http://schemas.microsoft.com/office/drawing/2014/main" xmlns="" val="20000"/>
                    </a:ext>
                  </a:extLst>
                </a:gridCol>
                <a:gridCol w="765455">
                  <a:extLst>
                    <a:ext uri="{9D8B030D-6E8A-4147-A177-3AD203B41FA5}">
                      <a16:colId xmlns:a16="http://schemas.microsoft.com/office/drawing/2014/main" xmlns="" val="20001"/>
                    </a:ext>
                  </a:extLst>
                </a:gridCol>
                <a:gridCol w="768151">
                  <a:extLst>
                    <a:ext uri="{9D8B030D-6E8A-4147-A177-3AD203B41FA5}">
                      <a16:colId xmlns:a16="http://schemas.microsoft.com/office/drawing/2014/main" xmlns="" val="20002"/>
                    </a:ext>
                  </a:extLst>
                </a:gridCol>
                <a:gridCol w="830142">
                  <a:extLst>
                    <a:ext uri="{9D8B030D-6E8A-4147-A177-3AD203B41FA5}">
                      <a16:colId xmlns:a16="http://schemas.microsoft.com/office/drawing/2014/main" xmlns="" val="20003"/>
                    </a:ext>
                  </a:extLst>
                </a:gridCol>
                <a:gridCol w="905610">
                  <a:extLst>
                    <a:ext uri="{9D8B030D-6E8A-4147-A177-3AD203B41FA5}">
                      <a16:colId xmlns:a16="http://schemas.microsoft.com/office/drawing/2014/main" xmlns="" val="20004"/>
                    </a:ext>
                  </a:extLst>
                </a:gridCol>
                <a:gridCol w="1045764">
                  <a:extLst>
                    <a:ext uri="{9D8B030D-6E8A-4147-A177-3AD203B41FA5}">
                      <a16:colId xmlns:a16="http://schemas.microsoft.com/office/drawing/2014/main" xmlns="" val="20007"/>
                    </a:ext>
                  </a:extLst>
                </a:gridCol>
                <a:gridCol w="832837">
                  <a:extLst>
                    <a:ext uri="{9D8B030D-6E8A-4147-A177-3AD203B41FA5}">
                      <a16:colId xmlns:a16="http://schemas.microsoft.com/office/drawing/2014/main" xmlns="" val="20008"/>
                    </a:ext>
                  </a:extLst>
                </a:gridCol>
              </a:tblGrid>
              <a:tr h="324794">
                <a:tc rowSpan="2">
                  <a:txBody>
                    <a:bodyPr/>
                    <a:lstStyle/>
                    <a:p>
                      <a:pPr algn="ctr" fontAlgn="ctr"/>
                      <a:r>
                        <a:rPr lang="en-ZA" sz="1000" b="0" i="0" u="none" strike="noStrike" dirty="0">
                          <a:solidFill>
                            <a:srgbClr val="000000"/>
                          </a:solidFill>
                          <a:effectLst/>
                          <a:latin typeface="+mn-lt"/>
                        </a:rPr>
                        <a:t>Sub-programme Name</a:t>
                      </a:r>
                    </a:p>
                  </a:txBody>
                  <a:tcPr marL="9525" marR="9525" marT="9525" marB="0" anchor="ctr"/>
                </a:tc>
                <a:tc gridSpan="3">
                  <a:txBody>
                    <a:bodyPr/>
                    <a:lstStyle/>
                    <a:p>
                      <a:pPr algn="ctr" fontAlgn="ctr"/>
                      <a:r>
                        <a:rPr lang="en-ZA" sz="1000" b="0" i="0" u="none" strike="noStrike" dirty="0">
                          <a:solidFill>
                            <a:srgbClr val="000000"/>
                          </a:solidFill>
                          <a:effectLst/>
                          <a:latin typeface="+mn-lt"/>
                        </a:rPr>
                        <a:t>Payment as at 30 June 2018</a:t>
                      </a:r>
                    </a:p>
                  </a:txBody>
                  <a:tcPr marL="9525" marR="9525" marT="9525" marB="0" anchor="ctr"/>
                </a:tc>
                <a:tc hMerge="1">
                  <a:txBody>
                    <a:bodyPr/>
                    <a:lstStyle/>
                    <a:p>
                      <a:endParaRPr lang="en-ZA"/>
                    </a:p>
                  </a:txBody>
                  <a:tcPr/>
                </a:tc>
                <a:tc hMerge="1">
                  <a:txBody>
                    <a:bodyPr/>
                    <a:lstStyle/>
                    <a:p>
                      <a:endParaRPr lang="en-ZA"/>
                    </a:p>
                  </a:txBody>
                  <a:tcPr/>
                </a:tc>
                <a:tc>
                  <a:txBody>
                    <a:bodyPr/>
                    <a:lstStyle/>
                    <a:p>
                      <a:pPr algn="ctr" fontAlgn="ctr"/>
                      <a:r>
                        <a:rPr lang="en-ZA" sz="1000" b="0" i="0" u="none" strike="noStrike" dirty="0">
                          <a:solidFill>
                            <a:srgbClr val="000000"/>
                          </a:solidFill>
                          <a:effectLst/>
                          <a:latin typeface="+mn-lt"/>
                        </a:rPr>
                        <a:t>Allocation for 2018/19</a:t>
                      </a:r>
                    </a:p>
                  </a:txBody>
                  <a:tcPr marL="9525" marR="9525" marT="9525" marB="0" anchor="ctr"/>
                </a:tc>
                <a:tc gridSpan="2">
                  <a:txBody>
                    <a:bodyPr/>
                    <a:lstStyle/>
                    <a:p>
                      <a:pPr algn="ctr" fontAlgn="ctr"/>
                      <a:r>
                        <a:rPr lang="en-ZA" sz="1000" b="0" i="0" u="none" strike="noStrike" dirty="0">
                          <a:solidFill>
                            <a:srgbClr val="000000"/>
                          </a:solidFill>
                          <a:effectLst/>
                          <a:latin typeface="+mn-lt"/>
                        </a:rPr>
                        <a:t>Projected Performance Outcome</a:t>
                      </a:r>
                    </a:p>
                  </a:txBody>
                  <a:tcPr marL="9525" marR="9525" marT="9525" marB="0" anchor="ctr"/>
                </a:tc>
                <a:tc hMerge="1">
                  <a:txBody>
                    <a:bodyPr/>
                    <a:lstStyle/>
                    <a:p>
                      <a:endParaRPr lang="en-ZA"/>
                    </a:p>
                  </a:txBody>
                  <a:tcPr/>
                </a:tc>
                <a:extLst>
                  <a:ext uri="{0D108BD9-81ED-4DB2-BD59-A6C34878D82A}">
                    <a16:rowId xmlns:a16="http://schemas.microsoft.com/office/drawing/2014/main" xmlns="" val="10000"/>
                  </a:ext>
                </a:extLst>
              </a:tr>
              <a:tr h="639745">
                <a:tc vMerge="1">
                  <a:txBody>
                    <a:bodyPr/>
                    <a:lstStyle/>
                    <a:p>
                      <a:endParaRPr lang="en-ZA"/>
                    </a:p>
                  </a:txBody>
                  <a:tcPr/>
                </a:tc>
                <a:tc>
                  <a:txBody>
                    <a:bodyPr/>
                    <a:lstStyle/>
                    <a:p>
                      <a:pPr algn="ctr" fontAlgn="ctr"/>
                      <a:r>
                        <a:rPr lang="en-ZA" sz="1000" b="0" i="0" u="none" strike="noStrike" dirty="0">
                          <a:solidFill>
                            <a:srgbClr val="000000"/>
                          </a:solidFill>
                          <a:effectLst/>
                          <a:latin typeface="+mn-lt"/>
                        </a:rPr>
                        <a:t>Expenditure to date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Projections to 31 March 2019</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Total Expenditure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Main budget</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(Over/Under)</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a:solidFill>
                            <a:srgbClr val="000000"/>
                          </a:solidFill>
                          <a:effectLst/>
                          <a:latin typeface="+mn-lt"/>
                        </a:rPr>
                        <a:t>Actual spent as percentage of budget</a:t>
                      </a:r>
                    </a:p>
                  </a:txBody>
                  <a:tcPr marL="9525" marR="9525" marT="9525" marB="0" anchor="ctr"/>
                </a:tc>
                <a:extLst>
                  <a:ext uri="{0D108BD9-81ED-4DB2-BD59-A6C34878D82A}">
                    <a16:rowId xmlns:a16="http://schemas.microsoft.com/office/drawing/2014/main" xmlns="" val="10001"/>
                  </a:ext>
                </a:extLst>
              </a:tr>
              <a:tr h="317379">
                <a:tc>
                  <a:txBody>
                    <a:bodyPr/>
                    <a:lstStyle/>
                    <a:p>
                      <a:pPr algn="l" fontAlgn="b"/>
                      <a:r>
                        <a:rPr lang="en-ZA" sz="1000" b="0" i="0" u="none" strike="noStrike" dirty="0">
                          <a:solidFill>
                            <a:srgbClr val="000000"/>
                          </a:solidFill>
                          <a:effectLst/>
                          <a:latin typeface="+mn-lt"/>
                        </a:rPr>
                        <a:t>Office of the Minister</a:t>
                      </a:r>
                    </a:p>
                  </a:txBody>
                  <a:tcPr marL="9525" marR="9525" marT="9525" marB="0" anchor="b"/>
                </a:tc>
                <a:tc>
                  <a:txBody>
                    <a:bodyPr/>
                    <a:lstStyle/>
                    <a:p>
                      <a:pPr algn="ctr" fontAlgn="b"/>
                      <a:r>
                        <a:rPr lang="en-ZA" sz="1000" b="0" i="0" u="none" strike="noStrike" dirty="0">
                          <a:solidFill>
                            <a:srgbClr val="000000"/>
                          </a:solidFill>
                          <a:effectLst/>
                          <a:latin typeface="Arial Narrow"/>
                        </a:rPr>
                        <a:t>1 362</a:t>
                      </a:r>
                    </a:p>
                  </a:txBody>
                  <a:tcPr marL="0" marR="0" marT="0" marB="0" anchor="b"/>
                </a:tc>
                <a:tc>
                  <a:txBody>
                    <a:bodyPr/>
                    <a:lstStyle/>
                    <a:p>
                      <a:pPr algn="ctr" fontAlgn="b"/>
                      <a:r>
                        <a:rPr lang="en-ZA" sz="1000" b="0" i="0" u="none" strike="noStrike" dirty="0">
                          <a:solidFill>
                            <a:srgbClr val="000000"/>
                          </a:solidFill>
                          <a:effectLst/>
                          <a:latin typeface="Arial Narrow"/>
                        </a:rPr>
                        <a:t>5 499</a:t>
                      </a:r>
                    </a:p>
                  </a:txBody>
                  <a:tcPr marL="0" marR="0" marT="0" marB="0" anchor="b"/>
                </a:tc>
                <a:tc>
                  <a:txBody>
                    <a:bodyPr/>
                    <a:lstStyle/>
                    <a:p>
                      <a:pPr algn="ctr" fontAlgn="b"/>
                      <a:r>
                        <a:rPr lang="en-ZA" sz="1000" b="0" i="0" u="none" strike="noStrike" dirty="0">
                          <a:solidFill>
                            <a:srgbClr val="000000"/>
                          </a:solidFill>
                          <a:effectLst/>
                          <a:latin typeface="Arial Narrow"/>
                        </a:rPr>
                        <a:t>6 861</a:t>
                      </a:r>
                    </a:p>
                  </a:txBody>
                  <a:tcPr marL="0" marR="0" marT="0" marB="0" anchor="b"/>
                </a:tc>
                <a:tc>
                  <a:txBody>
                    <a:bodyPr/>
                    <a:lstStyle/>
                    <a:p>
                      <a:pPr algn="ctr" fontAlgn="b"/>
                      <a:r>
                        <a:rPr lang="en-ZA" sz="1000" b="0" i="0" u="none" strike="noStrike" dirty="0">
                          <a:solidFill>
                            <a:srgbClr val="000000"/>
                          </a:solidFill>
                          <a:effectLst/>
                          <a:latin typeface="Arial Narrow"/>
                        </a:rPr>
                        <a:t>6 828</a:t>
                      </a:r>
                    </a:p>
                  </a:txBody>
                  <a:tcPr marL="0" marR="0" marT="0" marB="0" anchor="b"/>
                </a:tc>
                <a:tc>
                  <a:txBody>
                    <a:bodyPr/>
                    <a:lstStyle/>
                    <a:p>
                      <a:pPr algn="ctr"/>
                      <a:r>
                        <a:rPr lang="en-ZA" sz="1050" dirty="0"/>
                        <a:t>(33)</a:t>
                      </a:r>
                    </a:p>
                  </a:txBody>
                  <a:tcPr marL="9525" marR="9525" marT="9525" marB="0" anchor="b"/>
                </a:tc>
                <a:tc>
                  <a:txBody>
                    <a:bodyPr/>
                    <a:lstStyle/>
                    <a:p>
                      <a:pPr algn="ctr"/>
                      <a:r>
                        <a:rPr lang="en-ZA" sz="1000" dirty="0"/>
                        <a:t>20%</a:t>
                      </a:r>
                    </a:p>
                  </a:txBody>
                  <a:tcPr marL="9525" marR="9525" marT="9525" marB="0" anchor="b"/>
                </a:tc>
                <a:extLst>
                  <a:ext uri="{0D108BD9-81ED-4DB2-BD59-A6C34878D82A}">
                    <a16:rowId xmlns:a16="http://schemas.microsoft.com/office/drawing/2014/main" xmlns="" val="10002"/>
                  </a:ext>
                </a:extLst>
              </a:tr>
              <a:tr h="317379">
                <a:tc>
                  <a:txBody>
                    <a:bodyPr/>
                    <a:lstStyle/>
                    <a:p>
                      <a:pPr algn="l" fontAlgn="b"/>
                      <a:r>
                        <a:rPr lang="en-ZA" sz="1000" b="0" i="0" u="none" strike="noStrike" dirty="0">
                          <a:solidFill>
                            <a:srgbClr val="000000"/>
                          </a:solidFill>
                          <a:effectLst/>
                          <a:latin typeface="+mn-lt"/>
                        </a:rPr>
                        <a:t>Management Services</a:t>
                      </a:r>
                    </a:p>
                  </a:txBody>
                  <a:tcPr marL="9525" marR="9525" marT="9525" marB="0" anchor="b"/>
                </a:tc>
                <a:tc>
                  <a:txBody>
                    <a:bodyPr/>
                    <a:lstStyle/>
                    <a:p>
                      <a:pPr algn="ctr" fontAlgn="b"/>
                      <a:r>
                        <a:rPr lang="en-ZA" sz="1000" b="0" i="0" u="none" strike="noStrike" dirty="0">
                          <a:solidFill>
                            <a:srgbClr val="000000"/>
                          </a:solidFill>
                          <a:effectLst/>
                          <a:latin typeface="Arial Narrow"/>
                        </a:rPr>
                        <a:t>5 819</a:t>
                      </a:r>
                    </a:p>
                  </a:txBody>
                  <a:tcPr marL="0" marR="0" marT="0" marB="0" anchor="b"/>
                </a:tc>
                <a:tc>
                  <a:txBody>
                    <a:bodyPr/>
                    <a:lstStyle/>
                    <a:p>
                      <a:pPr algn="ctr" fontAlgn="b"/>
                      <a:r>
                        <a:rPr lang="en-ZA" sz="1000" b="0" i="0" u="none" strike="noStrike" dirty="0">
                          <a:solidFill>
                            <a:srgbClr val="000000"/>
                          </a:solidFill>
                          <a:effectLst/>
                          <a:latin typeface="Arial Narrow"/>
                        </a:rPr>
                        <a:t>21 662</a:t>
                      </a:r>
                    </a:p>
                  </a:txBody>
                  <a:tcPr marL="0" marR="0" marT="0" marB="0" anchor="b"/>
                </a:tc>
                <a:tc>
                  <a:txBody>
                    <a:bodyPr/>
                    <a:lstStyle/>
                    <a:p>
                      <a:pPr algn="ctr" fontAlgn="b"/>
                      <a:r>
                        <a:rPr lang="en-ZA" sz="1000" b="0" i="0" u="none" strike="noStrike" dirty="0">
                          <a:solidFill>
                            <a:srgbClr val="000000"/>
                          </a:solidFill>
                          <a:effectLst/>
                          <a:latin typeface="Arial Narrow"/>
                        </a:rPr>
                        <a:t>27 481</a:t>
                      </a:r>
                    </a:p>
                  </a:txBody>
                  <a:tcPr marL="0" marR="0" marT="0" marB="0" anchor="b"/>
                </a:tc>
                <a:tc>
                  <a:txBody>
                    <a:bodyPr/>
                    <a:lstStyle/>
                    <a:p>
                      <a:pPr algn="ctr" fontAlgn="b"/>
                      <a:r>
                        <a:rPr lang="en-ZA" sz="1000" b="0" i="0" u="none" strike="noStrike" dirty="0">
                          <a:solidFill>
                            <a:srgbClr val="000000"/>
                          </a:solidFill>
                          <a:effectLst/>
                          <a:latin typeface="Arial Narrow"/>
                        </a:rPr>
                        <a:t>29 294</a:t>
                      </a:r>
                    </a:p>
                  </a:txBody>
                  <a:tcPr marL="0" marR="0" marT="0" marB="0" anchor="b"/>
                </a:tc>
                <a:tc>
                  <a:txBody>
                    <a:bodyPr/>
                    <a:lstStyle/>
                    <a:p>
                      <a:pPr algn="ctr"/>
                      <a:r>
                        <a:rPr lang="en-ZA" sz="1050" dirty="0"/>
                        <a:t>1 813</a:t>
                      </a:r>
                    </a:p>
                  </a:txBody>
                  <a:tcPr marL="9525" marR="9525" marT="9525" marB="0" anchor="b"/>
                </a:tc>
                <a:tc>
                  <a:txBody>
                    <a:bodyPr/>
                    <a:lstStyle/>
                    <a:p>
                      <a:pPr algn="ctr"/>
                      <a:r>
                        <a:rPr lang="en-ZA" sz="1000" dirty="0"/>
                        <a:t>20%</a:t>
                      </a:r>
                    </a:p>
                  </a:txBody>
                  <a:tcPr marL="9525" marR="9525" marT="9525" marB="0" anchor="b"/>
                </a:tc>
                <a:extLst>
                  <a:ext uri="{0D108BD9-81ED-4DB2-BD59-A6C34878D82A}">
                    <a16:rowId xmlns:a16="http://schemas.microsoft.com/office/drawing/2014/main" xmlns="" val="10003"/>
                  </a:ext>
                </a:extLst>
              </a:tr>
              <a:tr h="317379">
                <a:tc>
                  <a:txBody>
                    <a:bodyPr/>
                    <a:lstStyle/>
                    <a:p>
                      <a:pPr algn="l" fontAlgn="b"/>
                      <a:r>
                        <a:rPr lang="en-ZA" sz="1000" b="0" i="0" u="none" strike="noStrike" dirty="0">
                          <a:solidFill>
                            <a:srgbClr val="000000"/>
                          </a:solidFill>
                          <a:effectLst/>
                          <a:latin typeface="+mn-lt"/>
                        </a:rPr>
                        <a:t>Financial Management</a:t>
                      </a:r>
                    </a:p>
                  </a:txBody>
                  <a:tcPr marL="9525" marR="9525" marT="9525" marB="0" anchor="b"/>
                </a:tc>
                <a:tc>
                  <a:txBody>
                    <a:bodyPr/>
                    <a:lstStyle/>
                    <a:p>
                      <a:pPr algn="ctr" fontAlgn="b"/>
                      <a:r>
                        <a:rPr lang="en-ZA" sz="1000" b="0" i="0" u="none" strike="noStrike" dirty="0">
                          <a:solidFill>
                            <a:srgbClr val="000000"/>
                          </a:solidFill>
                          <a:effectLst/>
                          <a:latin typeface="Arial Narrow"/>
                        </a:rPr>
                        <a:t>5 029</a:t>
                      </a:r>
                    </a:p>
                  </a:txBody>
                  <a:tcPr marL="0" marR="0" marT="0" marB="0" anchor="b"/>
                </a:tc>
                <a:tc>
                  <a:txBody>
                    <a:bodyPr/>
                    <a:lstStyle/>
                    <a:p>
                      <a:pPr algn="ctr" fontAlgn="b"/>
                      <a:r>
                        <a:rPr lang="en-ZA" sz="1000" b="0" i="0" u="none" strike="noStrike" dirty="0">
                          <a:solidFill>
                            <a:srgbClr val="000000"/>
                          </a:solidFill>
                          <a:effectLst/>
                          <a:latin typeface="Arial Narrow"/>
                        </a:rPr>
                        <a:t>20 093</a:t>
                      </a:r>
                    </a:p>
                  </a:txBody>
                  <a:tcPr marL="0" marR="0" marT="0" marB="0" anchor="b"/>
                </a:tc>
                <a:tc>
                  <a:txBody>
                    <a:bodyPr/>
                    <a:lstStyle/>
                    <a:p>
                      <a:pPr algn="ctr" fontAlgn="b"/>
                      <a:r>
                        <a:rPr lang="en-ZA" sz="1000" b="0" i="0" u="none" strike="noStrike" dirty="0">
                          <a:solidFill>
                            <a:srgbClr val="000000"/>
                          </a:solidFill>
                          <a:effectLst/>
                          <a:latin typeface="Arial Narrow"/>
                        </a:rPr>
                        <a:t>25 122</a:t>
                      </a:r>
                    </a:p>
                  </a:txBody>
                  <a:tcPr marL="0" marR="0" marT="0" marB="0" anchor="b"/>
                </a:tc>
                <a:tc>
                  <a:txBody>
                    <a:bodyPr/>
                    <a:lstStyle/>
                    <a:p>
                      <a:pPr algn="ctr" fontAlgn="b"/>
                      <a:r>
                        <a:rPr lang="en-ZA" sz="1000" b="0" i="0" u="none" strike="noStrike" dirty="0">
                          <a:solidFill>
                            <a:srgbClr val="000000"/>
                          </a:solidFill>
                          <a:effectLst/>
                          <a:latin typeface="Arial Narrow"/>
                        </a:rPr>
                        <a:t>25 039</a:t>
                      </a:r>
                    </a:p>
                  </a:txBody>
                  <a:tcPr marL="0" marR="0" marT="0" marB="0" anchor="b"/>
                </a:tc>
                <a:tc>
                  <a:txBody>
                    <a:bodyPr/>
                    <a:lstStyle/>
                    <a:p>
                      <a:pPr algn="ctr"/>
                      <a:r>
                        <a:rPr lang="en-ZA" sz="1050" dirty="0"/>
                        <a:t>(83)</a:t>
                      </a:r>
                    </a:p>
                  </a:txBody>
                  <a:tcPr marL="9525" marR="9525" marT="9525" marB="0" anchor="b"/>
                </a:tc>
                <a:tc>
                  <a:txBody>
                    <a:bodyPr/>
                    <a:lstStyle/>
                    <a:p>
                      <a:pPr algn="ctr"/>
                      <a:r>
                        <a:rPr lang="en-ZA" sz="1000" dirty="0"/>
                        <a:t>20%</a:t>
                      </a:r>
                    </a:p>
                  </a:txBody>
                  <a:tcPr marL="9525" marR="9525" marT="9525" marB="0" anchor="b"/>
                </a:tc>
                <a:extLst>
                  <a:ext uri="{0D108BD9-81ED-4DB2-BD59-A6C34878D82A}">
                    <a16:rowId xmlns:a16="http://schemas.microsoft.com/office/drawing/2014/main" xmlns="" val="10004"/>
                  </a:ext>
                </a:extLst>
              </a:tr>
              <a:tr h="317379">
                <a:tc>
                  <a:txBody>
                    <a:bodyPr/>
                    <a:lstStyle/>
                    <a:p>
                      <a:pPr algn="l" fontAlgn="b"/>
                      <a:r>
                        <a:rPr lang="en-ZA" sz="1000" b="1" i="0" u="none" strike="noStrike" dirty="0">
                          <a:solidFill>
                            <a:srgbClr val="000000"/>
                          </a:solidFill>
                          <a:effectLst/>
                          <a:latin typeface="+mn-lt"/>
                        </a:rPr>
                        <a:t>Total</a:t>
                      </a:r>
                    </a:p>
                  </a:txBody>
                  <a:tcPr marL="9525" marR="9525" marT="9525" marB="0" anchor="b"/>
                </a:tc>
                <a:tc>
                  <a:txBody>
                    <a:bodyPr/>
                    <a:lstStyle/>
                    <a:p>
                      <a:pPr algn="ctr" fontAlgn="b"/>
                      <a:r>
                        <a:rPr lang="en-ZA" sz="1000" b="1" i="0" u="none" strike="noStrike" dirty="0">
                          <a:solidFill>
                            <a:srgbClr val="000000"/>
                          </a:solidFill>
                          <a:effectLst/>
                          <a:latin typeface="Arial Narrow"/>
                        </a:rPr>
                        <a:t>12 210</a:t>
                      </a:r>
                    </a:p>
                  </a:txBody>
                  <a:tcPr marL="0" marR="0" marT="0" marB="0" anchor="b"/>
                </a:tc>
                <a:tc>
                  <a:txBody>
                    <a:bodyPr/>
                    <a:lstStyle/>
                    <a:p>
                      <a:pPr algn="ctr" fontAlgn="b"/>
                      <a:r>
                        <a:rPr lang="en-ZA" sz="1000" b="1" i="0" u="none" strike="noStrike" dirty="0">
                          <a:solidFill>
                            <a:srgbClr val="000000"/>
                          </a:solidFill>
                          <a:effectLst/>
                          <a:latin typeface="Arial Narrow"/>
                        </a:rPr>
                        <a:t>47 254</a:t>
                      </a:r>
                    </a:p>
                  </a:txBody>
                  <a:tcPr marL="0" marR="0" marT="0" marB="0" anchor="b"/>
                </a:tc>
                <a:tc>
                  <a:txBody>
                    <a:bodyPr/>
                    <a:lstStyle/>
                    <a:p>
                      <a:pPr algn="ctr" fontAlgn="b"/>
                      <a:r>
                        <a:rPr lang="en-ZA" sz="1000" b="1" i="0" u="none" strike="noStrike" dirty="0">
                          <a:solidFill>
                            <a:srgbClr val="000000"/>
                          </a:solidFill>
                          <a:effectLst/>
                          <a:latin typeface="Arial Narrow"/>
                        </a:rPr>
                        <a:t>59 464</a:t>
                      </a:r>
                    </a:p>
                  </a:txBody>
                  <a:tcPr marL="0" marR="0" marT="0" marB="0" anchor="b"/>
                </a:tc>
                <a:tc>
                  <a:txBody>
                    <a:bodyPr/>
                    <a:lstStyle/>
                    <a:p>
                      <a:pPr algn="ctr" fontAlgn="b"/>
                      <a:r>
                        <a:rPr lang="en-ZA" sz="1000" b="1" i="0" u="none" strike="noStrike" dirty="0">
                          <a:solidFill>
                            <a:srgbClr val="000000"/>
                          </a:solidFill>
                          <a:effectLst/>
                          <a:latin typeface="Arial Narrow"/>
                        </a:rPr>
                        <a:t>61 161</a:t>
                      </a:r>
                    </a:p>
                  </a:txBody>
                  <a:tcPr marL="0" marR="0" marT="0" marB="0" anchor="b"/>
                </a:tc>
                <a:tc>
                  <a:txBody>
                    <a:bodyPr/>
                    <a:lstStyle/>
                    <a:p>
                      <a:pPr algn="ctr" fontAlgn="b"/>
                      <a:r>
                        <a:rPr lang="en-ZA" sz="1000" b="1" i="0" u="none" strike="noStrike" dirty="0">
                          <a:solidFill>
                            <a:srgbClr val="000000"/>
                          </a:solidFill>
                          <a:effectLst/>
                          <a:latin typeface="+mn-lt"/>
                        </a:rPr>
                        <a:t>1 697</a:t>
                      </a:r>
                    </a:p>
                  </a:txBody>
                  <a:tcPr marL="9525" marR="9525" marT="9525" marB="0" anchor="b"/>
                </a:tc>
                <a:tc>
                  <a:txBody>
                    <a:bodyPr/>
                    <a:lstStyle/>
                    <a:p>
                      <a:pPr algn="ctr" fontAlgn="b"/>
                      <a:r>
                        <a:rPr lang="en-ZA" sz="1100" b="1" i="0" u="none" strike="noStrike" dirty="0">
                          <a:solidFill>
                            <a:srgbClr val="000000"/>
                          </a:solidFill>
                          <a:effectLst/>
                          <a:latin typeface="Calibri"/>
                        </a:rPr>
                        <a:t>20%</a:t>
                      </a:r>
                    </a:p>
                  </a:txBody>
                  <a:tcPr marL="9525" marR="9525" marT="9525" marB="0" anchor="b"/>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506751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97205" cy="559256"/>
          </a:xfrm>
        </p:spPr>
        <p:txBody>
          <a:bodyPr/>
          <a:lstStyle/>
          <a:p>
            <a:pPr algn="ctr"/>
            <a:r>
              <a:rPr lang="en-ZA" sz="1800" dirty="0"/>
              <a:t/>
            </a:r>
            <a:br>
              <a:rPr lang="en-ZA" sz="1800" dirty="0"/>
            </a:br>
            <a:r>
              <a:rPr lang="en-ZA" sz="1800" dirty="0"/>
              <a:t>Programme 2 - Sustainable Resource Management: </a:t>
            </a:r>
            <a:br>
              <a:rPr lang="en-ZA" sz="1800" dirty="0"/>
            </a:br>
            <a:r>
              <a:rPr lang="en-ZA" sz="1800" dirty="0"/>
              <a:t>Expenditure as at 30 June 2018</a:t>
            </a:r>
            <a:r>
              <a:rPr lang="en-ZA" sz="1800" dirty="0">
                <a:solidFill>
                  <a:srgbClr val="000000"/>
                </a:solidFill>
                <a:latin typeface="Calibri"/>
              </a:rPr>
              <a:t/>
            </a:r>
            <a:br>
              <a:rPr lang="en-ZA" sz="1800" dirty="0">
                <a:solidFill>
                  <a:srgbClr val="000000"/>
                </a:solidFill>
                <a:latin typeface="Calibri"/>
              </a:rPr>
            </a:br>
            <a:endParaRPr lang="en-ZA" sz="1800"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5</a:t>
            </a:fld>
            <a:endParaRPr lang="en-ZA" dirty="0"/>
          </a:p>
        </p:txBody>
      </p:sp>
      <p:sp>
        <p:nvSpPr>
          <p:cNvPr id="4" name="Footer Placeholder 3"/>
          <p:cNvSpPr>
            <a:spLocks noGrp="1"/>
          </p:cNvSpPr>
          <p:nvPr>
            <p:ph type="ftr" sz="quarter" idx="3"/>
          </p:nvPr>
        </p:nvSpPr>
        <p:spPr/>
        <p:txBody>
          <a:bodyPr/>
          <a:lstStyle/>
          <a:p>
            <a:r>
              <a:rPr lang="en-US" dirty="0"/>
              <a:t>SCOF PROVINCIAL TREASURY 1</a:t>
            </a:r>
            <a:r>
              <a:rPr lang="en-US" baseline="30000" dirty="0"/>
              <a:t>st</a:t>
            </a:r>
            <a:r>
              <a:rPr lang="en-US" dirty="0"/>
              <a:t> QPR 2018/19</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xmlns="" val="4110877883"/>
              </p:ext>
            </p:extLst>
          </p:nvPr>
        </p:nvGraphicFramePr>
        <p:xfrm>
          <a:off x="539552" y="1067547"/>
          <a:ext cx="8280920" cy="5400603"/>
        </p:xfrm>
        <a:graphic>
          <a:graphicData uri="http://schemas.openxmlformats.org/drawingml/2006/table">
            <a:tbl>
              <a:tblPr>
                <a:tableStyleId>{5C22544A-7EE6-4342-B048-85BDC9FD1C3A}</a:tableStyleId>
              </a:tblPr>
              <a:tblGrid>
                <a:gridCol w="2017843">
                  <a:extLst>
                    <a:ext uri="{9D8B030D-6E8A-4147-A177-3AD203B41FA5}">
                      <a16:colId xmlns:a16="http://schemas.microsoft.com/office/drawing/2014/main" xmlns="" val="20000"/>
                    </a:ext>
                  </a:extLst>
                </a:gridCol>
                <a:gridCol w="1140858">
                  <a:extLst>
                    <a:ext uri="{9D8B030D-6E8A-4147-A177-3AD203B41FA5}">
                      <a16:colId xmlns:a16="http://schemas.microsoft.com/office/drawing/2014/main" xmlns="" val="20001"/>
                    </a:ext>
                  </a:extLst>
                </a:gridCol>
                <a:gridCol w="1280555">
                  <a:extLst>
                    <a:ext uri="{9D8B030D-6E8A-4147-A177-3AD203B41FA5}">
                      <a16:colId xmlns:a16="http://schemas.microsoft.com/office/drawing/2014/main" xmlns="" val="20002"/>
                    </a:ext>
                  </a:extLst>
                </a:gridCol>
                <a:gridCol w="1024444">
                  <a:extLst>
                    <a:ext uri="{9D8B030D-6E8A-4147-A177-3AD203B41FA5}">
                      <a16:colId xmlns:a16="http://schemas.microsoft.com/office/drawing/2014/main" xmlns="" val="20003"/>
                    </a:ext>
                  </a:extLst>
                </a:gridCol>
                <a:gridCol w="1024444">
                  <a:extLst>
                    <a:ext uri="{9D8B030D-6E8A-4147-A177-3AD203B41FA5}">
                      <a16:colId xmlns:a16="http://schemas.microsoft.com/office/drawing/2014/main" xmlns="" val="20004"/>
                    </a:ext>
                  </a:extLst>
                </a:gridCol>
                <a:gridCol w="682962">
                  <a:extLst>
                    <a:ext uri="{9D8B030D-6E8A-4147-A177-3AD203B41FA5}">
                      <a16:colId xmlns:a16="http://schemas.microsoft.com/office/drawing/2014/main" xmlns="" val="20007"/>
                    </a:ext>
                  </a:extLst>
                </a:gridCol>
                <a:gridCol w="1109814">
                  <a:extLst>
                    <a:ext uri="{9D8B030D-6E8A-4147-A177-3AD203B41FA5}">
                      <a16:colId xmlns:a16="http://schemas.microsoft.com/office/drawing/2014/main" xmlns="" val="20008"/>
                    </a:ext>
                  </a:extLst>
                </a:gridCol>
              </a:tblGrid>
              <a:tr h="389136">
                <a:tc rowSpan="2">
                  <a:txBody>
                    <a:bodyPr/>
                    <a:lstStyle/>
                    <a:p>
                      <a:pPr algn="ctr" fontAlgn="ctr"/>
                      <a:r>
                        <a:rPr lang="en-ZA" sz="1000" b="0" i="0" u="none" strike="noStrike" dirty="0">
                          <a:solidFill>
                            <a:srgbClr val="000000"/>
                          </a:solidFill>
                          <a:effectLst/>
                          <a:latin typeface="+mn-lt"/>
                        </a:rPr>
                        <a:t>Programme Name</a:t>
                      </a:r>
                    </a:p>
                  </a:txBody>
                  <a:tcPr marL="9525" marR="9525" marT="9525" marB="0" anchor="ctr"/>
                </a:tc>
                <a:tc gridSpan="3">
                  <a:txBody>
                    <a:bodyPr/>
                    <a:lstStyle/>
                    <a:p>
                      <a:pPr algn="ctr" fontAlgn="ctr"/>
                      <a:r>
                        <a:rPr lang="en-ZA" sz="1000" b="0" i="0" u="none" strike="noStrike" dirty="0">
                          <a:solidFill>
                            <a:srgbClr val="000000"/>
                          </a:solidFill>
                          <a:effectLst/>
                          <a:latin typeface="+mn-lt"/>
                        </a:rPr>
                        <a:t>Payment as at 30 June 2018</a:t>
                      </a:r>
                    </a:p>
                  </a:txBody>
                  <a:tcPr marL="9525" marR="9525" marT="9525" marB="0" anchor="ctr"/>
                </a:tc>
                <a:tc hMerge="1">
                  <a:txBody>
                    <a:bodyPr/>
                    <a:lstStyle/>
                    <a:p>
                      <a:endParaRPr lang="en-ZA"/>
                    </a:p>
                  </a:txBody>
                  <a:tcPr/>
                </a:tc>
                <a:tc hMerge="1">
                  <a:txBody>
                    <a:bodyPr/>
                    <a:lstStyle/>
                    <a:p>
                      <a:endParaRPr lang="en-ZA"/>
                    </a:p>
                  </a:txBody>
                  <a:tcPr/>
                </a:tc>
                <a:tc>
                  <a:txBody>
                    <a:bodyPr/>
                    <a:lstStyle/>
                    <a:p>
                      <a:pPr algn="ctr" fontAlgn="ctr"/>
                      <a:r>
                        <a:rPr lang="en-ZA" sz="1000" b="0" i="0" u="none" strike="noStrike" dirty="0">
                          <a:solidFill>
                            <a:srgbClr val="000000"/>
                          </a:solidFill>
                          <a:effectLst/>
                          <a:latin typeface="+mn-lt"/>
                        </a:rPr>
                        <a:t>Allocation for 2018/19</a:t>
                      </a:r>
                    </a:p>
                  </a:txBody>
                  <a:tcPr marL="9525" marR="9525" marT="9525" marB="0" anchor="ctr"/>
                </a:tc>
                <a:tc gridSpan="2">
                  <a:txBody>
                    <a:bodyPr/>
                    <a:lstStyle/>
                    <a:p>
                      <a:pPr algn="ctr" fontAlgn="ctr"/>
                      <a:r>
                        <a:rPr lang="en-ZA" sz="1000" b="0" i="0" u="none" strike="noStrike" dirty="0">
                          <a:solidFill>
                            <a:srgbClr val="000000"/>
                          </a:solidFill>
                          <a:effectLst/>
                          <a:latin typeface="+mn-lt"/>
                        </a:rPr>
                        <a:t>Projected Performance Outcome</a:t>
                      </a:r>
                    </a:p>
                  </a:txBody>
                  <a:tcPr marL="9525" marR="9525" marT="9525" marB="0" anchor="ctr"/>
                </a:tc>
                <a:tc hMerge="1">
                  <a:txBody>
                    <a:bodyPr/>
                    <a:lstStyle/>
                    <a:p>
                      <a:endParaRPr lang="en-ZA"/>
                    </a:p>
                  </a:txBody>
                  <a:tcPr/>
                </a:tc>
                <a:extLst>
                  <a:ext uri="{0D108BD9-81ED-4DB2-BD59-A6C34878D82A}">
                    <a16:rowId xmlns:a16="http://schemas.microsoft.com/office/drawing/2014/main" xmlns="" val="10000"/>
                  </a:ext>
                </a:extLst>
              </a:tr>
              <a:tr h="766479">
                <a:tc vMerge="1">
                  <a:txBody>
                    <a:bodyPr/>
                    <a:lstStyle/>
                    <a:p>
                      <a:endParaRPr lang="en-ZA"/>
                    </a:p>
                  </a:txBody>
                  <a:tcPr/>
                </a:tc>
                <a:tc>
                  <a:txBody>
                    <a:bodyPr/>
                    <a:lstStyle/>
                    <a:p>
                      <a:pPr algn="ctr" fontAlgn="ctr"/>
                      <a:r>
                        <a:rPr lang="en-ZA" sz="1000" b="0" i="0" u="none" strike="noStrike" dirty="0">
                          <a:solidFill>
                            <a:srgbClr val="000000"/>
                          </a:solidFill>
                          <a:effectLst/>
                          <a:latin typeface="+mn-lt"/>
                        </a:rPr>
                        <a:t>Expenditure </a:t>
                      </a:r>
                    </a:p>
                    <a:p>
                      <a:pPr algn="ctr" fontAlgn="ctr"/>
                      <a:r>
                        <a:rPr lang="en-ZA" sz="1000" b="0" i="0" u="none" strike="noStrike" dirty="0">
                          <a:solidFill>
                            <a:srgbClr val="000000"/>
                          </a:solidFill>
                          <a:effectLst/>
                          <a:latin typeface="+mn-lt"/>
                        </a:rPr>
                        <a:t>to date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Projections to </a:t>
                      </a:r>
                    </a:p>
                    <a:p>
                      <a:pPr algn="ctr" fontAlgn="ctr"/>
                      <a:r>
                        <a:rPr lang="en-ZA" sz="1000" b="0" i="0" u="none" strike="noStrike" dirty="0">
                          <a:solidFill>
                            <a:srgbClr val="000000"/>
                          </a:solidFill>
                          <a:effectLst/>
                          <a:latin typeface="+mn-lt"/>
                        </a:rPr>
                        <a:t>31 March 2019</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Total Expenditure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Main budget</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(Over/</a:t>
                      </a:r>
                    </a:p>
                    <a:p>
                      <a:pPr algn="ctr" fontAlgn="ctr"/>
                      <a:r>
                        <a:rPr lang="en-ZA" sz="1000" b="0" i="0" u="none" strike="noStrike" dirty="0">
                          <a:solidFill>
                            <a:srgbClr val="000000"/>
                          </a:solidFill>
                          <a:effectLst/>
                          <a:latin typeface="+mn-lt"/>
                        </a:rPr>
                        <a:t>Under)</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a:solidFill>
                            <a:srgbClr val="000000"/>
                          </a:solidFill>
                          <a:effectLst/>
                          <a:latin typeface="+mn-lt"/>
                        </a:rPr>
                        <a:t>Actual spent as percentage of budget</a:t>
                      </a:r>
                    </a:p>
                  </a:txBody>
                  <a:tcPr marL="9525" marR="9525" marT="9525" marB="0" anchor="ctr"/>
                </a:tc>
                <a:extLst>
                  <a:ext uri="{0D108BD9-81ED-4DB2-BD59-A6C34878D82A}">
                    <a16:rowId xmlns:a16="http://schemas.microsoft.com/office/drawing/2014/main" xmlns="" val="10001"/>
                  </a:ext>
                </a:extLst>
              </a:tr>
              <a:tr h="318362">
                <a:tc>
                  <a:txBody>
                    <a:bodyPr/>
                    <a:lstStyle/>
                    <a:p>
                      <a:pPr algn="l" fontAlgn="b"/>
                      <a:r>
                        <a:rPr lang="en-ZA" sz="1000" b="1" i="0" u="none" strike="noStrike" dirty="0">
                          <a:solidFill>
                            <a:srgbClr val="000000"/>
                          </a:solidFill>
                          <a:effectLst/>
                          <a:latin typeface="+mn-lt"/>
                        </a:rPr>
                        <a:t>Programme Support</a:t>
                      </a:r>
                    </a:p>
                  </a:txBody>
                  <a:tcPr marL="9525" marR="9525" marT="9525" marB="0" anchor="b"/>
                </a:tc>
                <a:tc>
                  <a:txBody>
                    <a:bodyPr/>
                    <a:lstStyle/>
                    <a:p>
                      <a:pPr algn="ctr" fontAlgn="b"/>
                      <a:r>
                        <a:rPr lang="en-ZA" sz="1000" b="0" i="0" u="none" strike="noStrike" dirty="0">
                          <a:solidFill>
                            <a:srgbClr val="000000"/>
                          </a:solidFill>
                          <a:effectLst/>
                          <a:latin typeface="Arial Narrow"/>
                        </a:rPr>
                        <a:t>1 390</a:t>
                      </a:r>
                    </a:p>
                  </a:txBody>
                  <a:tcPr marL="0" marR="0" marT="0" marB="0" anchor="b"/>
                </a:tc>
                <a:tc>
                  <a:txBody>
                    <a:bodyPr/>
                    <a:lstStyle/>
                    <a:p>
                      <a:pPr algn="ctr" fontAlgn="b"/>
                      <a:r>
                        <a:rPr lang="en-ZA" sz="1000" b="0" i="0" u="none" strike="noStrike" dirty="0">
                          <a:solidFill>
                            <a:srgbClr val="000000"/>
                          </a:solidFill>
                          <a:effectLst/>
                          <a:latin typeface="Arial Narrow"/>
                        </a:rPr>
                        <a:t>6 141</a:t>
                      </a:r>
                    </a:p>
                  </a:txBody>
                  <a:tcPr marL="0" marR="0" marT="0" marB="0" anchor="b"/>
                </a:tc>
                <a:tc>
                  <a:txBody>
                    <a:bodyPr/>
                    <a:lstStyle/>
                    <a:p>
                      <a:pPr algn="ctr" fontAlgn="b"/>
                      <a:r>
                        <a:rPr lang="en-ZA" sz="1000" b="0" i="0" u="none" strike="noStrike" dirty="0">
                          <a:solidFill>
                            <a:srgbClr val="000000"/>
                          </a:solidFill>
                          <a:effectLst/>
                          <a:latin typeface="Arial Narrow"/>
                        </a:rPr>
                        <a:t>7 531</a:t>
                      </a:r>
                    </a:p>
                  </a:txBody>
                  <a:tcPr marL="0" marR="0" marT="0" marB="0" anchor="b"/>
                </a:tc>
                <a:tc>
                  <a:txBody>
                    <a:bodyPr/>
                    <a:lstStyle/>
                    <a:p>
                      <a:pPr algn="ctr" fontAlgn="b"/>
                      <a:r>
                        <a:rPr lang="en-ZA" sz="1000" b="0" i="0" u="none" strike="noStrike" dirty="0">
                          <a:solidFill>
                            <a:srgbClr val="000000"/>
                          </a:solidFill>
                          <a:effectLst/>
                          <a:latin typeface="Arial Narrow"/>
                        </a:rPr>
                        <a:t>8 049</a:t>
                      </a:r>
                    </a:p>
                  </a:txBody>
                  <a:tcPr marL="0" marR="0" marT="0" marB="0" anchor="b"/>
                </a:tc>
                <a:tc>
                  <a:txBody>
                    <a:bodyPr/>
                    <a:lstStyle/>
                    <a:p>
                      <a:pPr algn="ctr"/>
                      <a:r>
                        <a:rPr lang="en-ZA" sz="1000" dirty="0"/>
                        <a:t>518</a:t>
                      </a:r>
                    </a:p>
                  </a:txBody>
                  <a:tcPr marL="9525" marR="9525" marT="9525" marB="0" anchor="b"/>
                </a:tc>
                <a:tc>
                  <a:txBody>
                    <a:bodyPr/>
                    <a:lstStyle/>
                    <a:p>
                      <a:pPr algn="ctr"/>
                      <a:r>
                        <a:rPr lang="en-ZA" sz="1000" dirty="0"/>
                        <a:t>17%</a:t>
                      </a:r>
                    </a:p>
                  </a:txBody>
                  <a:tcPr marL="9525" marR="9525" marT="9525" marB="0" anchor="b"/>
                </a:tc>
                <a:extLst>
                  <a:ext uri="{0D108BD9-81ED-4DB2-BD59-A6C34878D82A}">
                    <a16:rowId xmlns:a16="http://schemas.microsoft.com/office/drawing/2014/main" xmlns="" val="10002"/>
                  </a:ext>
                </a:extLst>
              </a:tr>
              <a:tr h="318362">
                <a:tc>
                  <a:txBody>
                    <a:bodyPr/>
                    <a:lstStyle/>
                    <a:p>
                      <a:pPr algn="l" fontAlgn="b"/>
                      <a:r>
                        <a:rPr lang="en-ZA" sz="1000" b="1" i="0" u="none" strike="noStrike" dirty="0">
                          <a:solidFill>
                            <a:srgbClr val="000000"/>
                          </a:solidFill>
                          <a:effectLst/>
                          <a:latin typeface="+mn-lt"/>
                        </a:rPr>
                        <a:t>Fiscal Policy</a:t>
                      </a:r>
                    </a:p>
                  </a:txBody>
                  <a:tcPr marL="9525" marR="9525" marT="9525" marB="0" anchor="b"/>
                </a:tc>
                <a:tc>
                  <a:txBody>
                    <a:bodyPr/>
                    <a:lstStyle/>
                    <a:p>
                      <a:pPr algn="ctr" fontAlgn="b"/>
                      <a:r>
                        <a:rPr lang="en-ZA" sz="1000" b="0" i="0" u="none" strike="noStrike" dirty="0">
                          <a:solidFill>
                            <a:srgbClr val="000000"/>
                          </a:solidFill>
                          <a:effectLst/>
                          <a:latin typeface="Arial Narrow"/>
                        </a:rPr>
                        <a:t>2 224</a:t>
                      </a:r>
                    </a:p>
                  </a:txBody>
                  <a:tcPr marL="0" marR="0" marT="0" marB="0" anchor="b"/>
                </a:tc>
                <a:tc>
                  <a:txBody>
                    <a:bodyPr/>
                    <a:lstStyle/>
                    <a:p>
                      <a:pPr algn="ctr" fontAlgn="b"/>
                      <a:r>
                        <a:rPr lang="en-ZA" sz="1000" b="0" i="0" u="none" strike="noStrike" dirty="0">
                          <a:solidFill>
                            <a:srgbClr val="000000"/>
                          </a:solidFill>
                          <a:effectLst/>
                          <a:latin typeface="Arial Narrow"/>
                        </a:rPr>
                        <a:t>41 142</a:t>
                      </a:r>
                    </a:p>
                  </a:txBody>
                  <a:tcPr marL="0" marR="0" marT="0" marB="0" anchor="b"/>
                </a:tc>
                <a:tc>
                  <a:txBody>
                    <a:bodyPr/>
                    <a:lstStyle/>
                    <a:p>
                      <a:pPr algn="ctr" fontAlgn="b"/>
                      <a:r>
                        <a:rPr lang="en-ZA" sz="1000" b="0" i="0" u="none" strike="noStrike" dirty="0">
                          <a:solidFill>
                            <a:srgbClr val="000000"/>
                          </a:solidFill>
                          <a:effectLst/>
                          <a:latin typeface="Arial Narrow"/>
                        </a:rPr>
                        <a:t>43 366</a:t>
                      </a:r>
                    </a:p>
                  </a:txBody>
                  <a:tcPr marL="0" marR="0" marT="0" marB="0" anchor="b"/>
                </a:tc>
                <a:tc>
                  <a:txBody>
                    <a:bodyPr/>
                    <a:lstStyle/>
                    <a:p>
                      <a:pPr algn="ctr" fontAlgn="b"/>
                      <a:r>
                        <a:rPr lang="en-ZA" sz="1000" b="0" i="0" u="none" strike="noStrike" dirty="0">
                          <a:solidFill>
                            <a:srgbClr val="000000"/>
                          </a:solidFill>
                          <a:effectLst/>
                          <a:latin typeface="Arial Narrow"/>
                        </a:rPr>
                        <a:t>43 685</a:t>
                      </a:r>
                    </a:p>
                  </a:txBody>
                  <a:tcPr marL="0" marR="0" marT="0" marB="0" anchor="b"/>
                </a:tc>
                <a:tc>
                  <a:txBody>
                    <a:bodyPr/>
                    <a:lstStyle/>
                    <a:p>
                      <a:pPr algn="ctr"/>
                      <a:r>
                        <a:rPr lang="en-ZA" sz="1000" dirty="0"/>
                        <a:t>319</a:t>
                      </a:r>
                    </a:p>
                  </a:txBody>
                  <a:tcPr marL="9525" marR="9525" marT="9525" marB="0" anchor="b"/>
                </a:tc>
                <a:tc>
                  <a:txBody>
                    <a:bodyPr/>
                    <a:lstStyle/>
                    <a:p>
                      <a:pPr algn="ctr"/>
                      <a:r>
                        <a:rPr lang="en-ZA" sz="1000" dirty="0"/>
                        <a:t>5%</a:t>
                      </a:r>
                    </a:p>
                  </a:txBody>
                  <a:tcPr marL="9525" marR="9525" marT="9525" marB="0" anchor="b"/>
                </a:tc>
                <a:extLst>
                  <a:ext uri="{0D108BD9-81ED-4DB2-BD59-A6C34878D82A}">
                    <a16:rowId xmlns:a16="http://schemas.microsoft.com/office/drawing/2014/main" xmlns="" val="10003"/>
                  </a:ext>
                </a:extLst>
              </a:tr>
              <a:tr h="318362">
                <a:tc>
                  <a:txBody>
                    <a:bodyPr/>
                    <a:lstStyle/>
                    <a:p>
                      <a:pPr algn="l" fontAlgn="b"/>
                      <a:r>
                        <a:rPr lang="en-ZA" sz="1000" b="1" i="1" u="none" strike="noStrike" dirty="0">
                          <a:solidFill>
                            <a:srgbClr val="000000"/>
                          </a:solidFill>
                          <a:effectLst/>
                          <a:latin typeface="+mn-lt"/>
                        </a:rPr>
                        <a:t>Budget Management :</a:t>
                      </a:r>
                    </a:p>
                  </a:txBody>
                  <a:tcPr marL="9525" marR="9525" marT="9525" marB="0" anchor="b"/>
                </a:tc>
                <a:tc>
                  <a:txBody>
                    <a:bodyPr/>
                    <a:lstStyle/>
                    <a:p>
                      <a:pPr algn="ctr" fontAlgn="b"/>
                      <a:r>
                        <a:rPr lang="en-ZA" sz="1000" b="0" i="1" u="none" strike="noStrike" dirty="0">
                          <a:solidFill>
                            <a:srgbClr val="000000"/>
                          </a:solidFill>
                          <a:effectLst/>
                          <a:latin typeface="Arial Narrow"/>
                        </a:rPr>
                        <a:t>3 610</a:t>
                      </a:r>
                    </a:p>
                  </a:txBody>
                  <a:tcPr marL="0" marR="0" marT="0" marB="0" anchor="b"/>
                </a:tc>
                <a:tc>
                  <a:txBody>
                    <a:bodyPr/>
                    <a:lstStyle/>
                    <a:p>
                      <a:pPr algn="ctr" fontAlgn="b"/>
                      <a:r>
                        <a:rPr lang="en-ZA" sz="1000" b="0" i="1" u="none" strike="noStrike" dirty="0">
                          <a:solidFill>
                            <a:srgbClr val="000000"/>
                          </a:solidFill>
                          <a:effectLst/>
                          <a:latin typeface="Arial Narrow"/>
                        </a:rPr>
                        <a:t>16 287</a:t>
                      </a:r>
                    </a:p>
                  </a:txBody>
                  <a:tcPr marL="0" marR="0" marT="0" marB="0" anchor="b"/>
                </a:tc>
                <a:tc>
                  <a:txBody>
                    <a:bodyPr/>
                    <a:lstStyle/>
                    <a:p>
                      <a:pPr algn="ctr" fontAlgn="b"/>
                      <a:r>
                        <a:rPr lang="en-ZA" sz="1000" b="0" i="1" u="none" strike="noStrike" dirty="0">
                          <a:solidFill>
                            <a:srgbClr val="000000"/>
                          </a:solidFill>
                          <a:effectLst/>
                          <a:latin typeface="Arial Narrow"/>
                        </a:rPr>
                        <a:t>19 897</a:t>
                      </a:r>
                    </a:p>
                  </a:txBody>
                  <a:tcPr marL="0" marR="0" marT="0" marB="0" anchor="b"/>
                </a:tc>
                <a:tc>
                  <a:txBody>
                    <a:bodyPr/>
                    <a:lstStyle/>
                    <a:p>
                      <a:pPr algn="ctr" fontAlgn="b"/>
                      <a:r>
                        <a:rPr lang="en-ZA" sz="1000" b="0" i="1" u="none" strike="noStrike" dirty="0">
                          <a:solidFill>
                            <a:srgbClr val="000000"/>
                          </a:solidFill>
                          <a:effectLst/>
                          <a:latin typeface="Arial Narrow"/>
                        </a:rPr>
                        <a:t>19 867</a:t>
                      </a:r>
                    </a:p>
                  </a:txBody>
                  <a:tcPr marL="0" marR="0" marT="0" marB="0" anchor="b"/>
                </a:tc>
                <a:tc>
                  <a:txBody>
                    <a:bodyPr/>
                    <a:lstStyle/>
                    <a:p>
                      <a:pPr algn="ctr"/>
                      <a:r>
                        <a:rPr lang="en-ZA" sz="1000" i="1" dirty="0"/>
                        <a:t>(30)</a:t>
                      </a:r>
                    </a:p>
                  </a:txBody>
                  <a:tcPr marL="9525" marR="9525" marT="9525" marB="0" anchor="b"/>
                </a:tc>
                <a:tc>
                  <a:txBody>
                    <a:bodyPr/>
                    <a:lstStyle/>
                    <a:p>
                      <a:pPr algn="ctr"/>
                      <a:r>
                        <a:rPr lang="en-ZA" sz="1000" i="1" dirty="0"/>
                        <a:t>18%</a:t>
                      </a:r>
                    </a:p>
                  </a:txBody>
                  <a:tcPr marL="9525" marR="9525" marT="9525" marB="0" anchor="b"/>
                </a:tc>
                <a:extLst>
                  <a:ext uri="{0D108BD9-81ED-4DB2-BD59-A6C34878D82A}">
                    <a16:rowId xmlns:a16="http://schemas.microsoft.com/office/drawing/2014/main" xmlns="" val="10004"/>
                  </a:ext>
                </a:extLst>
              </a:tr>
              <a:tr h="389136">
                <a:tc>
                  <a:txBody>
                    <a:bodyPr/>
                    <a:lstStyle/>
                    <a:p>
                      <a:pPr algn="l" fontAlgn="b"/>
                      <a:r>
                        <a:rPr lang="en-ZA" sz="1000" b="0" i="0" u="none" strike="noStrike" dirty="0">
                          <a:solidFill>
                            <a:srgbClr val="000000"/>
                          </a:solidFill>
                          <a:effectLst/>
                          <a:latin typeface="+mn-lt"/>
                        </a:rPr>
                        <a:t>Provincial Government Budget Management</a:t>
                      </a:r>
                    </a:p>
                  </a:txBody>
                  <a:tcPr marL="9525" marR="9525" marT="9525" marB="0" anchor="b"/>
                </a:tc>
                <a:tc>
                  <a:txBody>
                    <a:bodyPr/>
                    <a:lstStyle/>
                    <a:p>
                      <a:pPr algn="ctr" fontAlgn="b"/>
                      <a:r>
                        <a:rPr lang="en-ZA" sz="1000" b="0" i="0" u="none" strike="noStrike" dirty="0">
                          <a:solidFill>
                            <a:srgbClr val="000000"/>
                          </a:solidFill>
                          <a:effectLst/>
                          <a:latin typeface="Arial Narrow"/>
                        </a:rPr>
                        <a:t>1 672</a:t>
                      </a:r>
                    </a:p>
                  </a:txBody>
                  <a:tcPr marL="0" marR="0" marT="0" marB="0" anchor="b"/>
                </a:tc>
                <a:tc>
                  <a:txBody>
                    <a:bodyPr/>
                    <a:lstStyle/>
                    <a:p>
                      <a:pPr algn="ctr" fontAlgn="b"/>
                      <a:r>
                        <a:rPr lang="en-ZA" sz="1000" b="0" i="0" u="none" strike="noStrike" dirty="0">
                          <a:solidFill>
                            <a:srgbClr val="000000"/>
                          </a:solidFill>
                          <a:effectLst/>
                          <a:latin typeface="Arial Narrow"/>
                        </a:rPr>
                        <a:t>8 313</a:t>
                      </a:r>
                    </a:p>
                  </a:txBody>
                  <a:tcPr marL="0" marR="0" marT="0" marB="0" anchor="b"/>
                </a:tc>
                <a:tc>
                  <a:txBody>
                    <a:bodyPr/>
                    <a:lstStyle/>
                    <a:p>
                      <a:pPr algn="ctr" fontAlgn="b"/>
                      <a:r>
                        <a:rPr lang="en-ZA" sz="1000" b="0" i="0" u="none" strike="noStrike" dirty="0">
                          <a:solidFill>
                            <a:srgbClr val="000000"/>
                          </a:solidFill>
                          <a:effectLst/>
                          <a:latin typeface="Arial Narrow"/>
                        </a:rPr>
                        <a:t>9 985</a:t>
                      </a:r>
                    </a:p>
                  </a:txBody>
                  <a:tcPr marL="0" marR="0" marT="0" marB="0" anchor="b"/>
                </a:tc>
                <a:tc>
                  <a:txBody>
                    <a:bodyPr/>
                    <a:lstStyle/>
                    <a:p>
                      <a:pPr algn="ctr" fontAlgn="b"/>
                      <a:r>
                        <a:rPr lang="en-ZA" sz="1000" b="0" i="0" u="none" strike="noStrike" dirty="0">
                          <a:solidFill>
                            <a:srgbClr val="000000"/>
                          </a:solidFill>
                          <a:effectLst/>
                          <a:latin typeface="Arial Narrow"/>
                        </a:rPr>
                        <a:t>9 733</a:t>
                      </a:r>
                    </a:p>
                  </a:txBody>
                  <a:tcPr marL="0" marR="0" marT="0" marB="0" anchor="b"/>
                </a:tc>
                <a:tc>
                  <a:txBody>
                    <a:bodyPr/>
                    <a:lstStyle/>
                    <a:p>
                      <a:pPr algn="ctr"/>
                      <a:r>
                        <a:rPr lang="en-ZA" sz="1000" dirty="0"/>
                        <a:t>(252)</a:t>
                      </a:r>
                    </a:p>
                  </a:txBody>
                  <a:tcPr marL="9525" marR="9525" marT="9525" marB="0" anchor="b"/>
                </a:tc>
                <a:tc>
                  <a:txBody>
                    <a:bodyPr/>
                    <a:lstStyle/>
                    <a:p>
                      <a:pPr algn="ctr"/>
                      <a:r>
                        <a:rPr lang="en-ZA" sz="1000" dirty="0"/>
                        <a:t>17%</a:t>
                      </a:r>
                    </a:p>
                  </a:txBody>
                  <a:tcPr marL="9525" marR="9525" marT="9525" marB="0" anchor="b"/>
                </a:tc>
                <a:extLst>
                  <a:ext uri="{0D108BD9-81ED-4DB2-BD59-A6C34878D82A}">
                    <a16:rowId xmlns:a16="http://schemas.microsoft.com/office/drawing/2014/main" xmlns="" val="10005"/>
                  </a:ext>
                </a:extLst>
              </a:tr>
              <a:tr h="389136">
                <a:tc>
                  <a:txBody>
                    <a:bodyPr/>
                    <a:lstStyle/>
                    <a:p>
                      <a:pPr algn="l" fontAlgn="b"/>
                      <a:r>
                        <a:rPr lang="en-ZA" sz="1000" b="0" i="0" u="none" strike="noStrike" dirty="0">
                          <a:solidFill>
                            <a:srgbClr val="000000"/>
                          </a:solidFill>
                          <a:effectLst/>
                          <a:latin typeface="+mn-lt"/>
                        </a:rPr>
                        <a:t>Local Government Budget Management</a:t>
                      </a:r>
                    </a:p>
                  </a:txBody>
                  <a:tcPr marL="9525" marR="9525" marT="9525" marB="0" anchor="b"/>
                </a:tc>
                <a:tc>
                  <a:txBody>
                    <a:bodyPr/>
                    <a:lstStyle/>
                    <a:p>
                      <a:pPr algn="ctr" fontAlgn="b"/>
                      <a:r>
                        <a:rPr lang="en-ZA" sz="1000" b="0" i="0" u="none" strike="noStrike" dirty="0">
                          <a:solidFill>
                            <a:srgbClr val="000000"/>
                          </a:solidFill>
                          <a:effectLst/>
                          <a:latin typeface="Arial Narrow"/>
                        </a:rPr>
                        <a:t>1 938</a:t>
                      </a:r>
                    </a:p>
                  </a:txBody>
                  <a:tcPr marL="0" marR="0" marT="0" marB="0" anchor="b"/>
                </a:tc>
                <a:tc>
                  <a:txBody>
                    <a:bodyPr/>
                    <a:lstStyle/>
                    <a:p>
                      <a:pPr algn="ctr" fontAlgn="b"/>
                      <a:r>
                        <a:rPr lang="en-ZA" sz="1000" b="0" i="0" u="none" strike="noStrike" dirty="0">
                          <a:solidFill>
                            <a:srgbClr val="000000"/>
                          </a:solidFill>
                          <a:effectLst/>
                          <a:latin typeface="Arial Narrow"/>
                        </a:rPr>
                        <a:t>7 974</a:t>
                      </a:r>
                    </a:p>
                  </a:txBody>
                  <a:tcPr marL="0" marR="0" marT="0" marB="0" anchor="b"/>
                </a:tc>
                <a:tc>
                  <a:txBody>
                    <a:bodyPr/>
                    <a:lstStyle/>
                    <a:p>
                      <a:pPr algn="ctr" fontAlgn="b"/>
                      <a:r>
                        <a:rPr lang="en-ZA" sz="1000" b="0" i="0" u="none" strike="noStrike" dirty="0">
                          <a:solidFill>
                            <a:srgbClr val="000000"/>
                          </a:solidFill>
                          <a:effectLst/>
                          <a:latin typeface="Arial Narrow"/>
                        </a:rPr>
                        <a:t>9 912</a:t>
                      </a:r>
                    </a:p>
                  </a:txBody>
                  <a:tcPr marL="0" marR="0" marT="0" marB="0" anchor="b"/>
                </a:tc>
                <a:tc>
                  <a:txBody>
                    <a:bodyPr/>
                    <a:lstStyle/>
                    <a:p>
                      <a:pPr algn="ctr" fontAlgn="b"/>
                      <a:r>
                        <a:rPr lang="en-ZA" sz="1000" b="0" i="0" u="none" strike="noStrike" dirty="0">
                          <a:solidFill>
                            <a:srgbClr val="000000"/>
                          </a:solidFill>
                          <a:effectLst/>
                          <a:latin typeface="Arial Narrow"/>
                        </a:rPr>
                        <a:t>10 134</a:t>
                      </a:r>
                    </a:p>
                  </a:txBody>
                  <a:tcPr marL="0" marR="0" marT="0" marB="0" anchor="b"/>
                </a:tc>
                <a:tc>
                  <a:txBody>
                    <a:bodyPr/>
                    <a:lstStyle/>
                    <a:p>
                      <a:pPr algn="ctr"/>
                      <a:r>
                        <a:rPr lang="en-ZA" sz="1000" dirty="0"/>
                        <a:t>222</a:t>
                      </a:r>
                    </a:p>
                  </a:txBody>
                  <a:tcPr marL="9525" marR="9525" marT="9525" marB="0" anchor="b"/>
                </a:tc>
                <a:tc>
                  <a:txBody>
                    <a:bodyPr/>
                    <a:lstStyle/>
                    <a:p>
                      <a:pPr algn="ctr"/>
                      <a:r>
                        <a:rPr lang="en-ZA" sz="1000" dirty="0"/>
                        <a:t>19%</a:t>
                      </a:r>
                    </a:p>
                  </a:txBody>
                  <a:tcPr marL="9525" marR="9525" marT="9525" marB="0" anchor="b"/>
                </a:tc>
                <a:extLst>
                  <a:ext uri="{0D108BD9-81ED-4DB2-BD59-A6C34878D82A}">
                    <a16:rowId xmlns:a16="http://schemas.microsoft.com/office/drawing/2014/main" xmlns="" val="10006"/>
                  </a:ext>
                </a:extLst>
              </a:tr>
              <a:tr h="318362">
                <a:tc>
                  <a:txBody>
                    <a:bodyPr/>
                    <a:lstStyle/>
                    <a:p>
                      <a:pPr algn="l" fontAlgn="b"/>
                      <a:r>
                        <a:rPr lang="en-ZA" sz="1000" b="1" i="1" u="none" strike="noStrike" dirty="0">
                          <a:solidFill>
                            <a:srgbClr val="000000"/>
                          </a:solidFill>
                          <a:effectLst/>
                          <a:latin typeface="+mn-lt"/>
                        </a:rPr>
                        <a:t>Public Finance :</a:t>
                      </a:r>
                    </a:p>
                  </a:txBody>
                  <a:tcPr marL="9525" marR="9525" marT="9525" marB="0" anchor="b"/>
                </a:tc>
                <a:tc>
                  <a:txBody>
                    <a:bodyPr/>
                    <a:lstStyle/>
                    <a:p>
                      <a:pPr algn="ctr" fontAlgn="b"/>
                      <a:r>
                        <a:rPr lang="en-ZA" sz="1000" b="0" i="1" u="none" strike="noStrike" dirty="0">
                          <a:solidFill>
                            <a:srgbClr val="000000"/>
                          </a:solidFill>
                          <a:effectLst/>
                          <a:latin typeface="Arial Narrow"/>
                        </a:rPr>
                        <a:t>10 832</a:t>
                      </a:r>
                    </a:p>
                  </a:txBody>
                  <a:tcPr marL="0" marR="0" marT="0" marB="0" anchor="b"/>
                </a:tc>
                <a:tc>
                  <a:txBody>
                    <a:bodyPr/>
                    <a:lstStyle/>
                    <a:p>
                      <a:pPr algn="ctr" fontAlgn="b"/>
                      <a:r>
                        <a:rPr lang="en-ZA" sz="1000" b="0" i="1" u="none" strike="noStrike" dirty="0">
                          <a:solidFill>
                            <a:srgbClr val="000000"/>
                          </a:solidFill>
                          <a:effectLst/>
                          <a:latin typeface="Arial Narrow"/>
                        </a:rPr>
                        <a:t>74 514</a:t>
                      </a:r>
                    </a:p>
                  </a:txBody>
                  <a:tcPr marL="0" marR="0" marT="0" marB="0" anchor="b"/>
                </a:tc>
                <a:tc>
                  <a:txBody>
                    <a:bodyPr/>
                    <a:lstStyle/>
                    <a:p>
                      <a:pPr algn="ctr" fontAlgn="b"/>
                      <a:r>
                        <a:rPr lang="en-ZA" sz="1000" b="0" i="1" u="none" strike="noStrike" dirty="0">
                          <a:solidFill>
                            <a:srgbClr val="000000"/>
                          </a:solidFill>
                          <a:effectLst/>
                          <a:latin typeface="Arial Narrow"/>
                        </a:rPr>
                        <a:t>85 346</a:t>
                      </a:r>
                    </a:p>
                  </a:txBody>
                  <a:tcPr marL="0" marR="0" marT="0" marB="0" anchor="b"/>
                </a:tc>
                <a:tc>
                  <a:txBody>
                    <a:bodyPr/>
                    <a:lstStyle/>
                    <a:p>
                      <a:pPr algn="ctr" fontAlgn="b"/>
                      <a:r>
                        <a:rPr lang="en-ZA" sz="1000" b="0" i="1" u="none" strike="noStrike" dirty="0">
                          <a:solidFill>
                            <a:srgbClr val="000000"/>
                          </a:solidFill>
                          <a:effectLst/>
                          <a:latin typeface="Arial Narrow"/>
                        </a:rPr>
                        <a:t>87 885</a:t>
                      </a:r>
                    </a:p>
                  </a:txBody>
                  <a:tcPr marL="0" marR="0" marT="0" marB="0" anchor="b"/>
                </a:tc>
                <a:tc>
                  <a:txBody>
                    <a:bodyPr/>
                    <a:lstStyle/>
                    <a:p>
                      <a:pPr algn="ctr"/>
                      <a:r>
                        <a:rPr lang="en-ZA" sz="1000" b="0" i="1" dirty="0"/>
                        <a:t>2 539</a:t>
                      </a:r>
                    </a:p>
                  </a:txBody>
                  <a:tcPr marL="9525" marR="9525" marT="9525" marB="0" anchor="b"/>
                </a:tc>
                <a:tc>
                  <a:txBody>
                    <a:bodyPr/>
                    <a:lstStyle/>
                    <a:p>
                      <a:pPr algn="ctr"/>
                      <a:r>
                        <a:rPr lang="en-ZA" sz="1000" b="0" i="1" dirty="0"/>
                        <a:t>12%</a:t>
                      </a:r>
                    </a:p>
                  </a:txBody>
                  <a:tcPr marL="9525" marR="9525" marT="9525" marB="0" anchor="b"/>
                </a:tc>
                <a:extLst>
                  <a:ext uri="{0D108BD9-81ED-4DB2-BD59-A6C34878D82A}">
                    <a16:rowId xmlns:a16="http://schemas.microsoft.com/office/drawing/2014/main" xmlns="" val="10007"/>
                  </a:ext>
                </a:extLst>
              </a:tr>
              <a:tr h="389136">
                <a:tc>
                  <a:txBody>
                    <a:bodyPr/>
                    <a:lstStyle/>
                    <a:p>
                      <a:pPr algn="l" fontAlgn="b"/>
                      <a:r>
                        <a:rPr lang="en-ZA" sz="1000" b="0" i="1" u="none" strike="noStrike" dirty="0">
                          <a:solidFill>
                            <a:srgbClr val="000000"/>
                          </a:solidFill>
                          <a:effectLst/>
                          <a:latin typeface="+mn-lt"/>
                        </a:rPr>
                        <a:t>Provincial Government Finance</a:t>
                      </a:r>
                    </a:p>
                  </a:txBody>
                  <a:tcPr marL="9525" marR="9525" marT="9525" marB="0" anchor="b"/>
                </a:tc>
                <a:tc>
                  <a:txBody>
                    <a:bodyPr/>
                    <a:lstStyle/>
                    <a:p>
                      <a:pPr algn="ctr" fontAlgn="b"/>
                      <a:r>
                        <a:rPr lang="en-ZA" sz="1000" b="0" i="0" u="none" strike="noStrike" dirty="0">
                          <a:solidFill>
                            <a:srgbClr val="000000"/>
                          </a:solidFill>
                          <a:effectLst/>
                          <a:latin typeface="Arial Narrow"/>
                        </a:rPr>
                        <a:t>2 497</a:t>
                      </a:r>
                    </a:p>
                  </a:txBody>
                  <a:tcPr marL="0" marR="0" marT="0" marB="0" anchor="b"/>
                </a:tc>
                <a:tc>
                  <a:txBody>
                    <a:bodyPr/>
                    <a:lstStyle/>
                    <a:p>
                      <a:pPr algn="ctr" fontAlgn="b"/>
                      <a:r>
                        <a:rPr lang="en-ZA" sz="1000" b="0" i="0" u="none" strike="noStrike" dirty="0">
                          <a:solidFill>
                            <a:srgbClr val="000000"/>
                          </a:solidFill>
                          <a:effectLst/>
                          <a:latin typeface="Arial Narrow"/>
                        </a:rPr>
                        <a:t>8 363</a:t>
                      </a:r>
                    </a:p>
                  </a:txBody>
                  <a:tcPr marL="0" marR="0" marT="0" marB="0" anchor="b"/>
                </a:tc>
                <a:tc>
                  <a:txBody>
                    <a:bodyPr/>
                    <a:lstStyle/>
                    <a:p>
                      <a:pPr algn="ctr" fontAlgn="b"/>
                      <a:r>
                        <a:rPr lang="en-ZA" sz="1000" b="0" i="0" u="none" strike="noStrike" dirty="0">
                          <a:solidFill>
                            <a:srgbClr val="000000"/>
                          </a:solidFill>
                          <a:effectLst/>
                          <a:latin typeface="Arial Narrow"/>
                        </a:rPr>
                        <a:t>10 860</a:t>
                      </a:r>
                    </a:p>
                  </a:txBody>
                  <a:tcPr marL="0" marR="0" marT="0" marB="0" anchor="b"/>
                </a:tc>
                <a:tc>
                  <a:txBody>
                    <a:bodyPr/>
                    <a:lstStyle/>
                    <a:p>
                      <a:pPr algn="ctr" fontAlgn="b"/>
                      <a:r>
                        <a:rPr lang="en-ZA" sz="1000" b="0" i="0" u="none" strike="noStrike" dirty="0">
                          <a:solidFill>
                            <a:srgbClr val="000000"/>
                          </a:solidFill>
                          <a:effectLst/>
                          <a:latin typeface="Arial Narrow"/>
                        </a:rPr>
                        <a:t>10 904</a:t>
                      </a:r>
                    </a:p>
                  </a:txBody>
                  <a:tcPr marL="0" marR="0" marT="0" marB="0" anchor="b"/>
                </a:tc>
                <a:tc>
                  <a:txBody>
                    <a:bodyPr/>
                    <a:lstStyle/>
                    <a:p>
                      <a:pPr algn="ctr"/>
                      <a:r>
                        <a:rPr lang="en-ZA" sz="1000" dirty="0"/>
                        <a:t>44</a:t>
                      </a:r>
                    </a:p>
                  </a:txBody>
                  <a:tcPr marL="9525" marR="9525" marT="9525" marB="0" anchor="b"/>
                </a:tc>
                <a:tc>
                  <a:txBody>
                    <a:bodyPr/>
                    <a:lstStyle/>
                    <a:p>
                      <a:pPr algn="ctr"/>
                      <a:r>
                        <a:rPr lang="en-ZA" sz="1000" dirty="0"/>
                        <a:t>23%</a:t>
                      </a:r>
                    </a:p>
                  </a:txBody>
                  <a:tcPr marL="9525" marR="9525" marT="9525" marB="0" anchor="b"/>
                </a:tc>
                <a:extLst>
                  <a:ext uri="{0D108BD9-81ED-4DB2-BD59-A6C34878D82A}">
                    <a16:rowId xmlns:a16="http://schemas.microsoft.com/office/drawing/2014/main" xmlns="" val="10008"/>
                  </a:ext>
                </a:extLst>
              </a:tr>
              <a:tr h="389136">
                <a:tc>
                  <a:txBody>
                    <a:bodyPr/>
                    <a:lstStyle/>
                    <a:p>
                      <a:pPr algn="l" fontAlgn="b"/>
                      <a:r>
                        <a:rPr lang="en-ZA" sz="1000" b="0" i="0" u="none" strike="noStrike" dirty="0">
                          <a:solidFill>
                            <a:srgbClr val="000000"/>
                          </a:solidFill>
                          <a:effectLst/>
                          <a:latin typeface="+mn-lt"/>
                        </a:rPr>
                        <a:t>Local Government Finance Group 1</a:t>
                      </a:r>
                    </a:p>
                  </a:txBody>
                  <a:tcPr marL="9525" marR="9525" marT="9525" marB="0" anchor="b"/>
                </a:tc>
                <a:tc>
                  <a:txBody>
                    <a:bodyPr/>
                    <a:lstStyle/>
                    <a:p>
                      <a:pPr algn="ctr" fontAlgn="b"/>
                      <a:r>
                        <a:rPr lang="en-ZA" sz="1000" b="0" i="0" u="none" strike="noStrike" dirty="0">
                          <a:solidFill>
                            <a:srgbClr val="000000"/>
                          </a:solidFill>
                          <a:effectLst/>
                          <a:latin typeface="Arial Narrow"/>
                        </a:rPr>
                        <a:t>2 047</a:t>
                      </a:r>
                    </a:p>
                  </a:txBody>
                  <a:tcPr marL="0" marR="0" marT="0" marB="0" anchor="b"/>
                </a:tc>
                <a:tc>
                  <a:txBody>
                    <a:bodyPr/>
                    <a:lstStyle/>
                    <a:p>
                      <a:pPr algn="ctr" fontAlgn="b"/>
                      <a:r>
                        <a:rPr lang="en-ZA" sz="1000" b="0" i="0" u="none" strike="noStrike" dirty="0">
                          <a:solidFill>
                            <a:srgbClr val="000000"/>
                          </a:solidFill>
                          <a:effectLst/>
                          <a:latin typeface="Arial Narrow"/>
                        </a:rPr>
                        <a:t>7 372</a:t>
                      </a:r>
                    </a:p>
                  </a:txBody>
                  <a:tcPr marL="0" marR="0" marT="0" marB="0" anchor="b"/>
                </a:tc>
                <a:tc>
                  <a:txBody>
                    <a:bodyPr/>
                    <a:lstStyle/>
                    <a:p>
                      <a:pPr algn="ctr" fontAlgn="b"/>
                      <a:r>
                        <a:rPr lang="en-ZA" sz="1000" b="0" i="0" u="none" strike="noStrike" dirty="0">
                          <a:solidFill>
                            <a:srgbClr val="000000"/>
                          </a:solidFill>
                          <a:effectLst/>
                          <a:latin typeface="Arial Narrow"/>
                        </a:rPr>
                        <a:t>9 419</a:t>
                      </a:r>
                    </a:p>
                  </a:txBody>
                  <a:tcPr marL="0" marR="0" marT="0" marB="0" anchor="b"/>
                </a:tc>
                <a:tc>
                  <a:txBody>
                    <a:bodyPr/>
                    <a:lstStyle/>
                    <a:p>
                      <a:pPr algn="ctr" fontAlgn="b"/>
                      <a:r>
                        <a:rPr lang="en-ZA" sz="1000" b="0" i="0" u="none" strike="noStrike" dirty="0">
                          <a:solidFill>
                            <a:srgbClr val="000000"/>
                          </a:solidFill>
                          <a:effectLst/>
                          <a:latin typeface="Arial Narrow"/>
                        </a:rPr>
                        <a:t>10 472</a:t>
                      </a:r>
                    </a:p>
                  </a:txBody>
                  <a:tcPr marL="0" marR="0" marT="0" marB="0" anchor="b"/>
                </a:tc>
                <a:tc>
                  <a:txBody>
                    <a:bodyPr/>
                    <a:lstStyle/>
                    <a:p>
                      <a:pPr algn="ctr"/>
                      <a:r>
                        <a:rPr lang="en-ZA" sz="1000" dirty="0"/>
                        <a:t>1 053</a:t>
                      </a:r>
                    </a:p>
                  </a:txBody>
                  <a:tcPr marL="9525" marR="9525" marT="9525" marB="0" anchor="b"/>
                </a:tc>
                <a:tc>
                  <a:txBody>
                    <a:bodyPr/>
                    <a:lstStyle/>
                    <a:p>
                      <a:pPr algn="ctr"/>
                      <a:r>
                        <a:rPr lang="en-ZA" sz="1000" dirty="0"/>
                        <a:t>20%</a:t>
                      </a:r>
                    </a:p>
                  </a:txBody>
                  <a:tcPr marL="9525" marR="9525" marT="9525" marB="0" anchor="b"/>
                </a:tc>
                <a:extLst>
                  <a:ext uri="{0D108BD9-81ED-4DB2-BD59-A6C34878D82A}">
                    <a16:rowId xmlns:a16="http://schemas.microsoft.com/office/drawing/2014/main" xmlns="" val="10009"/>
                  </a:ext>
                </a:extLst>
              </a:tr>
              <a:tr h="389136">
                <a:tc>
                  <a:txBody>
                    <a:bodyPr/>
                    <a:lstStyle/>
                    <a:p>
                      <a:pPr algn="l" fontAlgn="b"/>
                      <a:r>
                        <a:rPr lang="en-ZA" sz="1000" b="0" i="0" u="none" strike="noStrike" dirty="0">
                          <a:solidFill>
                            <a:srgbClr val="000000"/>
                          </a:solidFill>
                          <a:effectLst/>
                          <a:latin typeface="+mn-lt"/>
                        </a:rPr>
                        <a:t>Local Government Finance Group 2</a:t>
                      </a:r>
                    </a:p>
                  </a:txBody>
                  <a:tcPr marL="9525" marR="9525" marT="9525" marB="0" anchor="b"/>
                </a:tc>
                <a:tc>
                  <a:txBody>
                    <a:bodyPr/>
                    <a:lstStyle/>
                    <a:p>
                      <a:pPr algn="ctr" fontAlgn="b"/>
                      <a:r>
                        <a:rPr lang="en-ZA" sz="1000" b="0" i="0" u="none" strike="noStrike" dirty="0">
                          <a:solidFill>
                            <a:srgbClr val="000000"/>
                          </a:solidFill>
                          <a:effectLst/>
                          <a:latin typeface="Arial Narrow"/>
                        </a:rPr>
                        <a:t>1 897</a:t>
                      </a:r>
                    </a:p>
                  </a:txBody>
                  <a:tcPr marL="0" marR="0" marT="0" marB="0" anchor="b"/>
                </a:tc>
                <a:tc>
                  <a:txBody>
                    <a:bodyPr/>
                    <a:lstStyle/>
                    <a:p>
                      <a:pPr algn="ctr" fontAlgn="b"/>
                      <a:r>
                        <a:rPr lang="en-ZA" sz="1000" b="0" i="0" u="none" strike="noStrike" dirty="0">
                          <a:solidFill>
                            <a:srgbClr val="000000"/>
                          </a:solidFill>
                          <a:effectLst/>
                          <a:latin typeface="Arial Narrow"/>
                        </a:rPr>
                        <a:t>44 090</a:t>
                      </a:r>
                    </a:p>
                  </a:txBody>
                  <a:tcPr marL="0" marR="0" marT="0" marB="0" anchor="b"/>
                </a:tc>
                <a:tc>
                  <a:txBody>
                    <a:bodyPr/>
                    <a:lstStyle/>
                    <a:p>
                      <a:pPr algn="ctr" fontAlgn="b"/>
                      <a:r>
                        <a:rPr lang="en-ZA" sz="1000" b="0" i="0" u="none" strike="noStrike" dirty="0">
                          <a:solidFill>
                            <a:srgbClr val="000000"/>
                          </a:solidFill>
                          <a:effectLst/>
                          <a:latin typeface="Arial Narrow"/>
                        </a:rPr>
                        <a:t>45 987</a:t>
                      </a:r>
                    </a:p>
                  </a:txBody>
                  <a:tcPr marL="0" marR="0" marT="0" marB="0" anchor="b"/>
                </a:tc>
                <a:tc>
                  <a:txBody>
                    <a:bodyPr/>
                    <a:lstStyle/>
                    <a:p>
                      <a:pPr algn="ctr" fontAlgn="b"/>
                      <a:r>
                        <a:rPr lang="en-ZA" sz="1000" b="0" i="0" u="none" strike="noStrike" dirty="0">
                          <a:solidFill>
                            <a:srgbClr val="000000"/>
                          </a:solidFill>
                          <a:effectLst/>
                          <a:latin typeface="Arial Narrow"/>
                        </a:rPr>
                        <a:t>46 376</a:t>
                      </a:r>
                    </a:p>
                  </a:txBody>
                  <a:tcPr marL="0" marR="0" marT="0" marB="0" anchor="b"/>
                </a:tc>
                <a:tc>
                  <a:txBody>
                    <a:bodyPr/>
                    <a:lstStyle/>
                    <a:p>
                      <a:pPr algn="ctr"/>
                      <a:r>
                        <a:rPr lang="en-ZA" sz="1000" dirty="0"/>
                        <a:t>389</a:t>
                      </a:r>
                    </a:p>
                  </a:txBody>
                  <a:tcPr marL="9525" marR="9525" marT="9525" marB="0" anchor="b"/>
                </a:tc>
                <a:tc>
                  <a:txBody>
                    <a:bodyPr/>
                    <a:lstStyle/>
                    <a:p>
                      <a:pPr algn="ctr"/>
                      <a:r>
                        <a:rPr lang="en-ZA" sz="1000" dirty="0"/>
                        <a:t>4%</a:t>
                      </a:r>
                    </a:p>
                  </a:txBody>
                  <a:tcPr marL="9525" marR="9525" marT="9525" marB="0" anchor="b"/>
                </a:tc>
                <a:extLst>
                  <a:ext uri="{0D108BD9-81ED-4DB2-BD59-A6C34878D82A}">
                    <a16:rowId xmlns:a16="http://schemas.microsoft.com/office/drawing/2014/main" xmlns="" val="10010"/>
                  </a:ext>
                </a:extLst>
              </a:tr>
              <a:tr h="318362">
                <a:tc>
                  <a:txBody>
                    <a:bodyPr/>
                    <a:lstStyle/>
                    <a:p>
                      <a:pPr algn="l" fontAlgn="b"/>
                      <a:r>
                        <a:rPr lang="en-ZA" sz="1000" b="0" i="0" u="none" strike="noStrike" dirty="0">
                          <a:solidFill>
                            <a:srgbClr val="000000"/>
                          </a:solidFill>
                          <a:effectLst/>
                          <a:latin typeface="+mn-lt"/>
                        </a:rPr>
                        <a:t>Infrastructure</a:t>
                      </a:r>
                    </a:p>
                  </a:txBody>
                  <a:tcPr marL="9525" marR="9525" marT="9525" marB="0" anchor="b"/>
                </a:tc>
                <a:tc>
                  <a:txBody>
                    <a:bodyPr/>
                    <a:lstStyle/>
                    <a:p>
                      <a:pPr algn="ctr" fontAlgn="b"/>
                      <a:r>
                        <a:rPr lang="en-ZA" sz="1000" b="0" i="0" u="none" strike="noStrike" dirty="0">
                          <a:solidFill>
                            <a:srgbClr val="000000"/>
                          </a:solidFill>
                          <a:effectLst/>
                          <a:latin typeface="Arial Narrow"/>
                        </a:rPr>
                        <a:t>1 942</a:t>
                      </a:r>
                    </a:p>
                  </a:txBody>
                  <a:tcPr marL="0" marR="0" marT="0" marB="0" anchor="b"/>
                </a:tc>
                <a:tc>
                  <a:txBody>
                    <a:bodyPr/>
                    <a:lstStyle/>
                    <a:p>
                      <a:pPr algn="ctr" fontAlgn="b"/>
                      <a:r>
                        <a:rPr lang="en-ZA" sz="1000" b="0" i="0" u="none" strike="noStrike" dirty="0">
                          <a:solidFill>
                            <a:srgbClr val="000000"/>
                          </a:solidFill>
                          <a:effectLst/>
                          <a:latin typeface="Arial Narrow"/>
                        </a:rPr>
                        <a:t>6 209</a:t>
                      </a:r>
                    </a:p>
                  </a:txBody>
                  <a:tcPr marL="0" marR="0" marT="0" marB="0" anchor="b"/>
                </a:tc>
                <a:tc>
                  <a:txBody>
                    <a:bodyPr/>
                    <a:lstStyle/>
                    <a:p>
                      <a:pPr algn="ctr" fontAlgn="b"/>
                      <a:r>
                        <a:rPr lang="en-ZA" sz="1000" b="0" i="0" u="none" strike="noStrike" dirty="0">
                          <a:solidFill>
                            <a:srgbClr val="000000"/>
                          </a:solidFill>
                          <a:effectLst/>
                          <a:latin typeface="Arial Narrow"/>
                        </a:rPr>
                        <a:t>8 151</a:t>
                      </a:r>
                    </a:p>
                  </a:txBody>
                  <a:tcPr marL="0" marR="0" marT="0" marB="0" anchor="b"/>
                </a:tc>
                <a:tc>
                  <a:txBody>
                    <a:bodyPr/>
                    <a:lstStyle/>
                    <a:p>
                      <a:pPr algn="ctr" fontAlgn="b"/>
                      <a:r>
                        <a:rPr lang="en-ZA" sz="1000" b="0" i="0" u="none" strike="noStrike" dirty="0">
                          <a:solidFill>
                            <a:srgbClr val="000000"/>
                          </a:solidFill>
                          <a:effectLst/>
                          <a:latin typeface="Arial Narrow"/>
                        </a:rPr>
                        <a:t>8 313</a:t>
                      </a:r>
                    </a:p>
                  </a:txBody>
                  <a:tcPr marL="0" marR="0" marT="0" marB="0" anchor="b"/>
                </a:tc>
                <a:tc>
                  <a:txBody>
                    <a:bodyPr/>
                    <a:lstStyle/>
                    <a:p>
                      <a:pPr algn="ctr"/>
                      <a:r>
                        <a:rPr lang="en-ZA" sz="1000" dirty="0"/>
                        <a:t>162</a:t>
                      </a:r>
                    </a:p>
                  </a:txBody>
                  <a:tcPr marL="9525" marR="9525" marT="9525" marB="0" anchor="b"/>
                </a:tc>
                <a:tc>
                  <a:txBody>
                    <a:bodyPr/>
                    <a:lstStyle/>
                    <a:p>
                      <a:pPr algn="ctr"/>
                      <a:r>
                        <a:rPr lang="en-ZA" sz="1000" dirty="0"/>
                        <a:t>23%</a:t>
                      </a:r>
                    </a:p>
                  </a:txBody>
                  <a:tcPr marL="9525" marR="9525" marT="9525" marB="0" anchor="b"/>
                </a:tc>
                <a:extLst>
                  <a:ext uri="{0D108BD9-81ED-4DB2-BD59-A6C34878D82A}">
                    <a16:rowId xmlns:a16="http://schemas.microsoft.com/office/drawing/2014/main" xmlns="" val="10011"/>
                  </a:ext>
                </a:extLst>
              </a:tr>
              <a:tr h="389136">
                <a:tc>
                  <a:txBody>
                    <a:bodyPr/>
                    <a:lstStyle/>
                    <a:p>
                      <a:pPr algn="l" fontAlgn="b"/>
                      <a:r>
                        <a:rPr lang="en-ZA" sz="1000" b="0" i="0" u="none" strike="noStrike" dirty="0">
                          <a:solidFill>
                            <a:srgbClr val="000000"/>
                          </a:solidFill>
                          <a:effectLst/>
                          <a:latin typeface="+mn-lt"/>
                        </a:rPr>
                        <a:t>Business Information and Data Management</a:t>
                      </a:r>
                    </a:p>
                  </a:txBody>
                  <a:tcPr marL="9525" marR="9525" marT="9525" marB="0" anchor="b"/>
                </a:tc>
                <a:tc>
                  <a:txBody>
                    <a:bodyPr/>
                    <a:lstStyle/>
                    <a:p>
                      <a:pPr algn="ctr" fontAlgn="b"/>
                      <a:r>
                        <a:rPr lang="en-ZA" sz="1000" b="0" i="0" u="none" strike="noStrike" dirty="0">
                          <a:solidFill>
                            <a:srgbClr val="000000"/>
                          </a:solidFill>
                          <a:effectLst/>
                          <a:latin typeface="Arial Narrow"/>
                        </a:rPr>
                        <a:t>2 449</a:t>
                      </a:r>
                    </a:p>
                  </a:txBody>
                  <a:tcPr marL="0" marR="0" marT="0" marB="0" anchor="b"/>
                </a:tc>
                <a:tc>
                  <a:txBody>
                    <a:bodyPr/>
                    <a:lstStyle/>
                    <a:p>
                      <a:pPr algn="ctr" fontAlgn="b"/>
                      <a:r>
                        <a:rPr lang="en-ZA" sz="1000" b="0" i="0" u="none" strike="noStrike" dirty="0">
                          <a:solidFill>
                            <a:srgbClr val="000000"/>
                          </a:solidFill>
                          <a:effectLst/>
                          <a:latin typeface="Arial Narrow"/>
                        </a:rPr>
                        <a:t>8 480</a:t>
                      </a:r>
                    </a:p>
                  </a:txBody>
                  <a:tcPr marL="0" marR="0" marT="0" marB="0" anchor="b"/>
                </a:tc>
                <a:tc>
                  <a:txBody>
                    <a:bodyPr/>
                    <a:lstStyle/>
                    <a:p>
                      <a:pPr algn="ctr" fontAlgn="b"/>
                      <a:r>
                        <a:rPr lang="en-ZA" sz="1000" b="0" i="0" u="none" strike="noStrike" dirty="0">
                          <a:solidFill>
                            <a:srgbClr val="000000"/>
                          </a:solidFill>
                          <a:effectLst/>
                          <a:latin typeface="Arial Narrow"/>
                        </a:rPr>
                        <a:t>10 929</a:t>
                      </a:r>
                    </a:p>
                  </a:txBody>
                  <a:tcPr marL="0" marR="0" marT="0" marB="0" anchor="b"/>
                </a:tc>
                <a:tc>
                  <a:txBody>
                    <a:bodyPr/>
                    <a:lstStyle/>
                    <a:p>
                      <a:pPr algn="ctr" fontAlgn="b"/>
                      <a:r>
                        <a:rPr lang="en-ZA" sz="1000" b="0" i="0" u="none" strike="noStrike" dirty="0">
                          <a:solidFill>
                            <a:srgbClr val="000000"/>
                          </a:solidFill>
                          <a:effectLst/>
                          <a:latin typeface="Arial Narrow"/>
                        </a:rPr>
                        <a:t>11 820</a:t>
                      </a:r>
                    </a:p>
                  </a:txBody>
                  <a:tcPr marL="0" marR="0" marT="0" marB="0" anchor="b"/>
                </a:tc>
                <a:tc>
                  <a:txBody>
                    <a:bodyPr/>
                    <a:lstStyle/>
                    <a:p>
                      <a:pPr algn="ctr"/>
                      <a:r>
                        <a:rPr lang="en-ZA" sz="1000" dirty="0"/>
                        <a:t>891</a:t>
                      </a:r>
                    </a:p>
                  </a:txBody>
                  <a:tcPr marL="9525" marR="9525" marT="9525" marB="0" anchor="b"/>
                </a:tc>
                <a:tc>
                  <a:txBody>
                    <a:bodyPr/>
                    <a:lstStyle/>
                    <a:p>
                      <a:pPr algn="ctr"/>
                      <a:r>
                        <a:rPr lang="en-ZA" sz="1000" dirty="0"/>
                        <a:t>21%</a:t>
                      </a:r>
                    </a:p>
                  </a:txBody>
                  <a:tcPr marL="9525" marR="9525" marT="9525" marB="0" anchor="b"/>
                </a:tc>
                <a:extLst>
                  <a:ext uri="{0D108BD9-81ED-4DB2-BD59-A6C34878D82A}">
                    <a16:rowId xmlns:a16="http://schemas.microsoft.com/office/drawing/2014/main" xmlns="" val="10012"/>
                  </a:ext>
                </a:extLst>
              </a:tr>
              <a:tr h="318362">
                <a:tc>
                  <a:txBody>
                    <a:bodyPr/>
                    <a:lstStyle/>
                    <a:p>
                      <a:pPr algn="l" fontAlgn="b"/>
                      <a:r>
                        <a:rPr lang="en-ZA" sz="1000" b="1" i="0" u="none" strike="noStrike" dirty="0">
                          <a:solidFill>
                            <a:srgbClr val="000000"/>
                          </a:solidFill>
                          <a:effectLst/>
                          <a:latin typeface="+mn-lt"/>
                        </a:rPr>
                        <a:t>Total</a:t>
                      </a:r>
                    </a:p>
                  </a:txBody>
                  <a:tcPr marL="9525" marR="9525" marT="9525" marB="0" anchor="b"/>
                </a:tc>
                <a:tc>
                  <a:txBody>
                    <a:bodyPr/>
                    <a:lstStyle/>
                    <a:p>
                      <a:pPr algn="ctr" fontAlgn="b"/>
                      <a:r>
                        <a:rPr lang="en-ZA" sz="1000" b="1" i="0" u="none" strike="noStrike" baseline="0" dirty="0">
                          <a:solidFill>
                            <a:srgbClr val="000000"/>
                          </a:solidFill>
                          <a:effectLst/>
                          <a:latin typeface="Arial Narrow"/>
                        </a:rPr>
                        <a:t>18 056</a:t>
                      </a:r>
                      <a:endParaRPr lang="en-ZA" sz="1000" b="1" i="0" u="none" strike="noStrike" dirty="0">
                        <a:solidFill>
                          <a:srgbClr val="000000"/>
                        </a:solidFill>
                        <a:effectLst/>
                        <a:latin typeface="Arial Narrow"/>
                      </a:endParaRPr>
                    </a:p>
                  </a:txBody>
                  <a:tcPr marL="0" marR="0" marT="0" marB="0" anchor="b"/>
                </a:tc>
                <a:tc>
                  <a:txBody>
                    <a:bodyPr/>
                    <a:lstStyle/>
                    <a:p>
                      <a:pPr algn="ctr" fontAlgn="b"/>
                      <a:r>
                        <a:rPr lang="en-ZA" sz="1000" b="1" i="0" u="none" strike="noStrike" dirty="0">
                          <a:solidFill>
                            <a:srgbClr val="000000"/>
                          </a:solidFill>
                          <a:effectLst/>
                          <a:latin typeface="Arial Narrow"/>
                        </a:rPr>
                        <a:t>138 084</a:t>
                      </a:r>
                    </a:p>
                  </a:txBody>
                  <a:tcPr marL="0" marR="0" marT="0" marB="0" anchor="b"/>
                </a:tc>
                <a:tc>
                  <a:txBody>
                    <a:bodyPr/>
                    <a:lstStyle/>
                    <a:p>
                      <a:pPr algn="ctr" fontAlgn="b"/>
                      <a:r>
                        <a:rPr lang="en-ZA" sz="1000" b="1" i="0" u="none" strike="noStrike" dirty="0">
                          <a:solidFill>
                            <a:srgbClr val="000000"/>
                          </a:solidFill>
                          <a:effectLst/>
                          <a:latin typeface="Arial Narrow"/>
                        </a:rPr>
                        <a:t>156 140</a:t>
                      </a:r>
                    </a:p>
                  </a:txBody>
                  <a:tcPr marL="0" marR="0" marT="0" marB="0" anchor="b"/>
                </a:tc>
                <a:tc>
                  <a:txBody>
                    <a:bodyPr/>
                    <a:lstStyle/>
                    <a:p>
                      <a:pPr algn="ctr" fontAlgn="b"/>
                      <a:r>
                        <a:rPr lang="en-ZA" sz="1000" b="1" i="0" u="none" strike="noStrike" dirty="0">
                          <a:solidFill>
                            <a:srgbClr val="000000"/>
                          </a:solidFill>
                          <a:effectLst/>
                          <a:latin typeface="Arial Narrow"/>
                        </a:rPr>
                        <a:t>159</a:t>
                      </a:r>
                      <a:r>
                        <a:rPr lang="en-ZA" sz="1000" b="1" i="0" u="none" strike="noStrike" baseline="0" dirty="0">
                          <a:solidFill>
                            <a:srgbClr val="000000"/>
                          </a:solidFill>
                          <a:effectLst/>
                          <a:latin typeface="Arial Narrow"/>
                        </a:rPr>
                        <a:t> 486</a:t>
                      </a:r>
                      <a:endParaRPr lang="en-ZA" sz="1000" b="1" i="0" u="none" strike="noStrike" dirty="0">
                        <a:solidFill>
                          <a:srgbClr val="000000"/>
                        </a:solidFill>
                        <a:effectLst/>
                        <a:latin typeface="Arial Narrow"/>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a:ln>
                            <a:noFill/>
                          </a:ln>
                          <a:solidFill>
                            <a:srgbClr val="000000"/>
                          </a:solidFill>
                          <a:effectLst/>
                          <a:uLnTx/>
                          <a:uFillTx/>
                          <a:latin typeface="+mn-lt"/>
                          <a:ea typeface="+mn-ea"/>
                          <a:cs typeface="+mn-cs"/>
                        </a:rPr>
                        <a:t>3 346</a:t>
                      </a:r>
                    </a:p>
                  </a:txBody>
                  <a:tcPr marL="9525" marR="9525" marT="9525" marB="0" anchor="b"/>
                </a:tc>
                <a:tc>
                  <a:txBody>
                    <a:bodyPr/>
                    <a:lstStyle/>
                    <a:p>
                      <a:pPr algn="ctr" fontAlgn="b"/>
                      <a:r>
                        <a:rPr lang="en-ZA" sz="1100" b="1" i="0" u="none" strike="noStrike" dirty="0">
                          <a:solidFill>
                            <a:srgbClr val="000000"/>
                          </a:solidFill>
                          <a:effectLst/>
                          <a:latin typeface="Calibri"/>
                        </a:rPr>
                        <a:t>11%</a:t>
                      </a:r>
                    </a:p>
                  </a:txBody>
                  <a:tcPr marL="9525" marR="9525" marT="9525" marB="0" anchor="b"/>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442410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38" y="188640"/>
            <a:ext cx="8892481" cy="559256"/>
          </a:xfrm>
        </p:spPr>
        <p:txBody>
          <a:bodyPr/>
          <a:lstStyle/>
          <a:p>
            <a:r>
              <a:rPr lang="en-ZA" sz="1800" dirty="0"/>
              <a:t/>
            </a:r>
            <a:br>
              <a:rPr lang="en-ZA" sz="1800" dirty="0"/>
            </a:br>
            <a:r>
              <a:rPr lang="en-ZA" sz="1800" dirty="0"/>
              <a:t>Programme 3 - Asset Management: Expenditure as at 30 June 2018</a:t>
            </a:r>
            <a:r>
              <a:rPr lang="en-ZA" dirty="0">
                <a:solidFill>
                  <a:srgbClr val="000000"/>
                </a:solidFill>
                <a:latin typeface="Calibri"/>
              </a:rPr>
              <a:t/>
            </a:r>
            <a:br>
              <a:rPr lang="en-ZA" dirty="0">
                <a:solidFill>
                  <a:srgbClr val="000000"/>
                </a:solidFill>
                <a:latin typeface="Calibri"/>
              </a:rPr>
            </a:b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6</a:t>
            </a:fld>
            <a:endParaRPr lang="en-ZA" dirty="0"/>
          </a:p>
        </p:txBody>
      </p:sp>
      <p:sp>
        <p:nvSpPr>
          <p:cNvPr id="4" name="Footer Placeholder 3"/>
          <p:cNvSpPr>
            <a:spLocks noGrp="1"/>
          </p:cNvSpPr>
          <p:nvPr>
            <p:ph type="ftr" sz="quarter" idx="3"/>
          </p:nvPr>
        </p:nvSpPr>
        <p:spPr/>
        <p:txBody>
          <a:bodyPr/>
          <a:lstStyle/>
          <a:p>
            <a:r>
              <a:rPr lang="en-US" dirty="0"/>
              <a:t>SCOF PROVINCIAL TREASURY 1</a:t>
            </a:r>
            <a:r>
              <a:rPr lang="en-US" baseline="30000" dirty="0"/>
              <a:t>st</a:t>
            </a:r>
            <a:r>
              <a:rPr lang="en-US" dirty="0"/>
              <a:t> QPR 2018/19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xmlns="" val="3820480266"/>
              </p:ext>
            </p:extLst>
          </p:nvPr>
        </p:nvGraphicFramePr>
        <p:xfrm>
          <a:off x="827585" y="1268760"/>
          <a:ext cx="7807695" cy="2933103"/>
        </p:xfrm>
        <a:graphic>
          <a:graphicData uri="http://schemas.openxmlformats.org/drawingml/2006/table">
            <a:tbl>
              <a:tblPr>
                <a:tableStyleId>{5C22544A-7EE6-4342-B048-85BDC9FD1C3A}</a:tableStyleId>
              </a:tblPr>
              <a:tblGrid>
                <a:gridCol w="1831132">
                  <a:extLst>
                    <a:ext uri="{9D8B030D-6E8A-4147-A177-3AD203B41FA5}">
                      <a16:colId xmlns:a16="http://schemas.microsoft.com/office/drawing/2014/main" xmlns="" val="20000"/>
                    </a:ext>
                  </a:extLst>
                </a:gridCol>
                <a:gridCol w="933457">
                  <a:extLst>
                    <a:ext uri="{9D8B030D-6E8A-4147-A177-3AD203B41FA5}">
                      <a16:colId xmlns:a16="http://schemas.microsoft.com/office/drawing/2014/main" xmlns="" val="20001"/>
                    </a:ext>
                  </a:extLst>
                </a:gridCol>
                <a:gridCol w="936745">
                  <a:extLst>
                    <a:ext uri="{9D8B030D-6E8A-4147-A177-3AD203B41FA5}">
                      <a16:colId xmlns:a16="http://schemas.microsoft.com/office/drawing/2014/main" xmlns="" val="20002"/>
                    </a:ext>
                  </a:extLst>
                </a:gridCol>
                <a:gridCol w="1012341">
                  <a:extLst>
                    <a:ext uri="{9D8B030D-6E8A-4147-A177-3AD203B41FA5}">
                      <a16:colId xmlns:a16="http://schemas.microsoft.com/office/drawing/2014/main" xmlns="" val="20003"/>
                    </a:ext>
                  </a:extLst>
                </a:gridCol>
                <a:gridCol w="1052902">
                  <a:extLst>
                    <a:ext uri="{9D8B030D-6E8A-4147-A177-3AD203B41FA5}">
                      <a16:colId xmlns:a16="http://schemas.microsoft.com/office/drawing/2014/main" xmlns="" val="20004"/>
                    </a:ext>
                  </a:extLst>
                </a:gridCol>
                <a:gridCol w="1025489">
                  <a:extLst>
                    <a:ext uri="{9D8B030D-6E8A-4147-A177-3AD203B41FA5}">
                      <a16:colId xmlns:a16="http://schemas.microsoft.com/office/drawing/2014/main" xmlns="" val="20007"/>
                    </a:ext>
                  </a:extLst>
                </a:gridCol>
                <a:gridCol w="1015629">
                  <a:extLst>
                    <a:ext uri="{9D8B030D-6E8A-4147-A177-3AD203B41FA5}">
                      <a16:colId xmlns:a16="http://schemas.microsoft.com/office/drawing/2014/main" xmlns="" val="20008"/>
                    </a:ext>
                  </a:extLst>
                </a:gridCol>
              </a:tblGrid>
              <a:tr h="174047">
                <a:tc rowSpan="2">
                  <a:txBody>
                    <a:bodyPr/>
                    <a:lstStyle/>
                    <a:p>
                      <a:pPr algn="ctr" fontAlgn="ctr"/>
                      <a:r>
                        <a:rPr lang="en-ZA" sz="1000" b="0" i="0" u="none" strike="noStrike" dirty="0">
                          <a:solidFill>
                            <a:srgbClr val="000000"/>
                          </a:solidFill>
                          <a:effectLst/>
                          <a:latin typeface="+mn-lt"/>
                        </a:rPr>
                        <a:t>Programme Name</a:t>
                      </a:r>
                    </a:p>
                  </a:txBody>
                  <a:tcPr marL="9525" marR="9525" marT="9525" marB="0" anchor="ctr"/>
                </a:tc>
                <a:tc gridSpan="3">
                  <a:txBody>
                    <a:bodyPr/>
                    <a:lstStyle/>
                    <a:p>
                      <a:pPr algn="ctr" fontAlgn="ctr"/>
                      <a:r>
                        <a:rPr lang="en-ZA" sz="1000" b="0" i="0" u="none" strike="noStrike" dirty="0">
                          <a:solidFill>
                            <a:srgbClr val="000000"/>
                          </a:solidFill>
                          <a:effectLst/>
                          <a:latin typeface="+mn-lt"/>
                        </a:rPr>
                        <a:t>Payment as at 30 June 2018</a:t>
                      </a:r>
                    </a:p>
                  </a:txBody>
                  <a:tcPr marL="9525" marR="9525" marT="9525" marB="0" anchor="ctr"/>
                </a:tc>
                <a:tc hMerge="1">
                  <a:txBody>
                    <a:bodyPr/>
                    <a:lstStyle/>
                    <a:p>
                      <a:endParaRPr lang="en-ZA"/>
                    </a:p>
                  </a:txBody>
                  <a:tcPr/>
                </a:tc>
                <a:tc hMerge="1">
                  <a:txBody>
                    <a:bodyPr/>
                    <a:lstStyle/>
                    <a:p>
                      <a:endParaRPr lang="en-ZA"/>
                    </a:p>
                  </a:txBody>
                  <a:tcPr/>
                </a:tc>
                <a:tc>
                  <a:txBody>
                    <a:bodyPr/>
                    <a:lstStyle/>
                    <a:p>
                      <a:pPr algn="ctr" fontAlgn="ctr"/>
                      <a:r>
                        <a:rPr lang="en-ZA" sz="1000" b="0" i="0" u="none" strike="noStrike" dirty="0">
                          <a:solidFill>
                            <a:srgbClr val="000000"/>
                          </a:solidFill>
                          <a:effectLst/>
                          <a:latin typeface="+mn-lt"/>
                        </a:rPr>
                        <a:t>Allocation for 2018/19</a:t>
                      </a:r>
                    </a:p>
                  </a:txBody>
                  <a:tcPr marL="9525" marR="9525" marT="9525" marB="0" anchor="ctr"/>
                </a:tc>
                <a:tc gridSpan="2">
                  <a:txBody>
                    <a:bodyPr/>
                    <a:lstStyle/>
                    <a:p>
                      <a:pPr algn="ctr" fontAlgn="ctr"/>
                      <a:r>
                        <a:rPr lang="en-ZA" sz="1000" b="0" i="0" u="none" strike="noStrike" dirty="0">
                          <a:solidFill>
                            <a:srgbClr val="000000"/>
                          </a:solidFill>
                          <a:effectLst/>
                          <a:latin typeface="+mn-lt"/>
                        </a:rPr>
                        <a:t>Projected Performance Outcome</a:t>
                      </a:r>
                    </a:p>
                  </a:txBody>
                  <a:tcPr marL="9525" marR="9525" marT="9525" marB="0" anchor="ctr"/>
                </a:tc>
                <a:tc hMerge="1">
                  <a:txBody>
                    <a:bodyPr/>
                    <a:lstStyle/>
                    <a:p>
                      <a:endParaRPr lang="en-ZA"/>
                    </a:p>
                  </a:txBody>
                  <a:tcPr/>
                </a:tc>
                <a:extLst>
                  <a:ext uri="{0D108BD9-81ED-4DB2-BD59-A6C34878D82A}">
                    <a16:rowId xmlns:a16="http://schemas.microsoft.com/office/drawing/2014/main" xmlns="" val="10000"/>
                  </a:ext>
                </a:extLst>
              </a:tr>
              <a:tr h="522140">
                <a:tc vMerge="1">
                  <a:txBody>
                    <a:bodyPr/>
                    <a:lstStyle/>
                    <a:p>
                      <a:endParaRPr lang="en-ZA"/>
                    </a:p>
                  </a:txBody>
                  <a:tcPr/>
                </a:tc>
                <a:tc>
                  <a:txBody>
                    <a:bodyPr/>
                    <a:lstStyle/>
                    <a:p>
                      <a:pPr algn="ctr" fontAlgn="ctr"/>
                      <a:r>
                        <a:rPr lang="en-ZA" sz="1000" b="0" i="0" u="none" strike="noStrike" dirty="0">
                          <a:solidFill>
                            <a:srgbClr val="000000"/>
                          </a:solidFill>
                          <a:effectLst/>
                          <a:latin typeface="+mn-lt"/>
                        </a:rPr>
                        <a:t>Expenditure to date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Projections to 31 March 2019</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Total Expenditure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Main budget</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(Over/Under)</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Actual spent as percentage of budget</a:t>
                      </a:r>
                    </a:p>
                  </a:txBody>
                  <a:tcPr marL="9525" marR="9525" marT="9525" marB="0" anchor="ctr"/>
                </a:tc>
                <a:extLst>
                  <a:ext uri="{0D108BD9-81ED-4DB2-BD59-A6C34878D82A}">
                    <a16:rowId xmlns:a16="http://schemas.microsoft.com/office/drawing/2014/main" xmlns="" val="10001"/>
                  </a:ext>
                </a:extLst>
              </a:tr>
              <a:tr h="362694">
                <a:tc>
                  <a:txBody>
                    <a:bodyPr/>
                    <a:lstStyle/>
                    <a:p>
                      <a:pPr algn="l" fontAlgn="b"/>
                      <a:r>
                        <a:rPr lang="en-ZA" sz="1000" b="1" i="0" u="none" strike="noStrike" dirty="0">
                          <a:solidFill>
                            <a:srgbClr val="000000"/>
                          </a:solidFill>
                          <a:effectLst/>
                          <a:latin typeface="+mn-lt"/>
                        </a:rPr>
                        <a:t>Programme Support</a:t>
                      </a:r>
                    </a:p>
                  </a:txBody>
                  <a:tcPr marL="9525" marR="9525" marT="9525" marB="0" anchor="b"/>
                </a:tc>
                <a:tc>
                  <a:txBody>
                    <a:bodyPr/>
                    <a:lstStyle/>
                    <a:p>
                      <a:pPr algn="ctr" fontAlgn="b"/>
                      <a:r>
                        <a:rPr lang="en-ZA" sz="1000" b="0" i="0" u="none" strike="noStrike" dirty="0">
                          <a:solidFill>
                            <a:srgbClr val="000000"/>
                          </a:solidFill>
                          <a:effectLst/>
                          <a:latin typeface="Arial Narrow"/>
                        </a:rPr>
                        <a:t>585</a:t>
                      </a:r>
                    </a:p>
                  </a:txBody>
                  <a:tcPr marL="0" marR="0" marT="0" marB="0" anchor="b"/>
                </a:tc>
                <a:tc>
                  <a:txBody>
                    <a:bodyPr/>
                    <a:lstStyle/>
                    <a:p>
                      <a:pPr algn="ctr" fontAlgn="b"/>
                      <a:r>
                        <a:rPr lang="en-ZA" sz="1000" b="0" i="0" u="none" strike="noStrike" dirty="0">
                          <a:solidFill>
                            <a:srgbClr val="000000"/>
                          </a:solidFill>
                          <a:effectLst/>
                          <a:latin typeface="Arial Narrow"/>
                        </a:rPr>
                        <a:t>2 51</a:t>
                      </a:r>
                    </a:p>
                  </a:txBody>
                  <a:tcPr marL="0" marR="0" marT="0" marB="0" anchor="b"/>
                </a:tc>
                <a:tc>
                  <a:txBody>
                    <a:bodyPr/>
                    <a:lstStyle/>
                    <a:p>
                      <a:pPr algn="ctr" fontAlgn="b"/>
                      <a:r>
                        <a:rPr lang="en-ZA" sz="1000" b="0" i="0" u="none" strike="noStrike" dirty="0">
                          <a:solidFill>
                            <a:srgbClr val="000000"/>
                          </a:solidFill>
                          <a:effectLst/>
                          <a:latin typeface="Arial Narrow"/>
                        </a:rPr>
                        <a:t>3 101</a:t>
                      </a:r>
                    </a:p>
                  </a:txBody>
                  <a:tcPr marL="0" marR="0" marT="0" marB="0" anchor="b"/>
                </a:tc>
                <a:tc>
                  <a:txBody>
                    <a:bodyPr/>
                    <a:lstStyle/>
                    <a:p>
                      <a:pPr algn="ctr" fontAlgn="b"/>
                      <a:r>
                        <a:rPr lang="en-ZA" sz="1000" b="0" i="0" u="none" strike="noStrike" dirty="0">
                          <a:solidFill>
                            <a:srgbClr val="000000"/>
                          </a:solidFill>
                          <a:effectLst/>
                          <a:latin typeface="Arial Narrow"/>
                        </a:rPr>
                        <a:t>3 493</a:t>
                      </a:r>
                    </a:p>
                  </a:txBody>
                  <a:tcPr marL="0" marR="0" marT="0" marB="0" anchor="b"/>
                </a:tc>
                <a:tc>
                  <a:txBody>
                    <a:bodyPr/>
                    <a:lstStyle/>
                    <a:p>
                      <a:pPr algn="ctr"/>
                      <a:r>
                        <a:rPr lang="en-ZA" sz="1000" dirty="0"/>
                        <a:t>392</a:t>
                      </a:r>
                    </a:p>
                  </a:txBody>
                  <a:tcPr marL="9525" marR="9525" marT="9525" marB="0" anchor="b"/>
                </a:tc>
                <a:tc>
                  <a:txBody>
                    <a:bodyPr/>
                    <a:lstStyle/>
                    <a:p>
                      <a:pPr algn="ctr"/>
                      <a:r>
                        <a:rPr lang="en-ZA" sz="1000" dirty="0"/>
                        <a:t>17%</a:t>
                      </a:r>
                    </a:p>
                  </a:txBody>
                  <a:tcPr marL="9525" marR="9525" marT="9525" marB="0" anchor="b"/>
                </a:tc>
                <a:extLst>
                  <a:ext uri="{0D108BD9-81ED-4DB2-BD59-A6C34878D82A}">
                    <a16:rowId xmlns:a16="http://schemas.microsoft.com/office/drawing/2014/main" xmlns="" val="10002"/>
                  </a:ext>
                </a:extLst>
              </a:tr>
              <a:tr h="315024">
                <a:tc>
                  <a:txBody>
                    <a:bodyPr/>
                    <a:lstStyle/>
                    <a:p>
                      <a:pPr algn="l" fontAlgn="b"/>
                      <a:r>
                        <a:rPr lang="en-ZA" sz="1000" b="1" i="1" u="none" strike="noStrike" dirty="0">
                          <a:solidFill>
                            <a:srgbClr val="000000"/>
                          </a:solidFill>
                          <a:effectLst/>
                          <a:latin typeface="+mn-lt"/>
                        </a:rPr>
                        <a:t>Supply Chain Management :</a:t>
                      </a:r>
                    </a:p>
                  </a:txBody>
                  <a:tcPr marL="9525" marR="9525" marT="9525" marB="0" anchor="b"/>
                </a:tc>
                <a:tc>
                  <a:txBody>
                    <a:bodyPr/>
                    <a:lstStyle/>
                    <a:p>
                      <a:pPr algn="ctr" fontAlgn="b"/>
                      <a:r>
                        <a:rPr lang="en-ZA" sz="1000" b="0" i="1" u="none" strike="noStrike" dirty="0">
                          <a:solidFill>
                            <a:srgbClr val="000000"/>
                          </a:solidFill>
                          <a:effectLst/>
                          <a:latin typeface="Arial Narrow"/>
                        </a:rPr>
                        <a:t>4 484</a:t>
                      </a:r>
                    </a:p>
                  </a:txBody>
                  <a:tcPr marL="0" marR="0" marT="0" marB="0" anchor="b"/>
                </a:tc>
                <a:tc>
                  <a:txBody>
                    <a:bodyPr/>
                    <a:lstStyle/>
                    <a:p>
                      <a:pPr algn="ctr" fontAlgn="b"/>
                      <a:r>
                        <a:rPr lang="en-ZA" sz="1000" b="0" i="1" u="none" strike="noStrike" dirty="0">
                          <a:solidFill>
                            <a:srgbClr val="000000"/>
                          </a:solidFill>
                          <a:effectLst/>
                          <a:latin typeface="Arial Narrow"/>
                        </a:rPr>
                        <a:t>22 393</a:t>
                      </a:r>
                    </a:p>
                  </a:txBody>
                  <a:tcPr marL="0" marR="0" marT="0" marB="0" anchor="b"/>
                </a:tc>
                <a:tc>
                  <a:txBody>
                    <a:bodyPr/>
                    <a:lstStyle/>
                    <a:p>
                      <a:pPr algn="ctr" fontAlgn="b"/>
                      <a:r>
                        <a:rPr lang="en-ZA" sz="1000" b="0" i="1" u="none" strike="noStrike" dirty="0">
                          <a:solidFill>
                            <a:srgbClr val="000000"/>
                          </a:solidFill>
                          <a:effectLst/>
                          <a:latin typeface="Arial Narrow"/>
                        </a:rPr>
                        <a:t>26 877</a:t>
                      </a:r>
                    </a:p>
                  </a:txBody>
                  <a:tcPr marL="0" marR="0" marT="0" marB="0" anchor="b"/>
                </a:tc>
                <a:tc>
                  <a:txBody>
                    <a:bodyPr/>
                    <a:lstStyle/>
                    <a:p>
                      <a:pPr algn="ctr" fontAlgn="b"/>
                      <a:r>
                        <a:rPr lang="en-ZA" sz="1000" b="0" i="1" u="none" strike="noStrike" dirty="0">
                          <a:solidFill>
                            <a:srgbClr val="000000"/>
                          </a:solidFill>
                          <a:effectLst/>
                          <a:latin typeface="Arial Narrow"/>
                        </a:rPr>
                        <a:t>27 550</a:t>
                      </a:r>
                    </a:p>
                  </a:txBody>
                  <a:tcPr marL="0" marR="0" marT="0" marB="0" anchor="b"/>
                </a:tc>
                <a:tc>
                  <a:txBody>
                    <a:bodyPr/>
                    <a:lstStyle/>
                    <a:p>
                      <a:pPr algn="ctr"/>
                      <a:r>
                        <a:rPr lang="en-ZA" sz="1000" i="1" dirty="0"/>
                        <a:t>673</a:t>
                      </a:r>
                    </a:p>
                  </a:txBody>
                  <a:tcPr marL="9525" marR="9525" marT="9525" marB="0" anchor="b"/>
                </a:tc>
                <a:tc>
                  <a:txBody>
                    <a:bodyPr/>
                    <a:lstStyle/>
                    <a:p>
                      <a:pPr algn="ctr"/>
                      <a:r>
                        <a:rPr lang="en-ZA" sz="1000" i="1" dirty="0"/>
                        <a:t>16%</a:t>
                      </a:r>
                    </a:p>
                  </a:txBody>
                  <a:tcPr marL="9525" marR="9525" marT="9525" marB="0" anchor="b"/>
                </a:tc>
                <a:extLst>
                  <a:ext uri="{0D108BD9-81ED-4DB2-BD59-A6C34878D82A}">
                    <a16:rowId xmlns:a16="http://schemas.microsoft.com/office/drawing/2014/main" xmlns="" val="10003"/>
                  </a:ext>
                </a:extLst>
              </a:tr>
              <a:tr h="348093">
                <a:tc>
                  <a:txBody>
                    <a:bodyPr/>
                    <a:lstStyle/>
                    <a:p>
                      <a:pPr algn="l" fontAlgn="b"/>
                      <a:r>
                        <a:rPr lang="en-ZA" sz="1000" b="0" i="0" u="none" strike="noStrike" dirty="0">
                          <a:solidFill>
                            <a:srgbClr val="000000"/>
                          </a:solidFill>
                          <a:effectLst/>
                          <a:latin typeface="+mn-lt"/>
                        </a:rPr>
                        <a:t>Provincial Government Supply Chain Management</a:t>
                      </a:r>
                    </a:p>
                  </a:txBody>
                  <a:tcPr marL="9525" marR="9525" marT="9525" marB="0" anchor="b"/>
                </a:tc>
                <a:tc>
                  <a:txBody>
                    <a:bodyPr/>
                    <a:lstStyle/>
                    <a:p>
                      <a:pPr algn="ctr" fontAlgn="b"/>
                      <a:r>
                        <a:rPr lang="en-ZA" sz="1000" b="0" i="0" u="none" strike="noStrike" dirty="0">
                          <a:solidFill>
                            <a:srgbClr val="000000"/>
                          </a:solidFill>
                          <a:effectLst/>
                          <a:latin typeface="Arial Narrow"/>
                        </a:rPr>
                        <a:t>3 354</a:t>
                      </a:r>
                    </a:p>
                  </a:txBody>
                  <a:tcPr marL="0" marR="0" marT="0" marB="0" anchor="b"/>
                </a:tc>
                <a:tc>
                  <a:txBody>
                    <a:bodyPr/>
                    <a:lstStyle/>
                    <a:p>
                      <a:pPr algn="ctr" fontAlgn="b"/>
                      <a:r>
                        <a:rPr lang="en-ZA" sz="1000" b="0" i="0" u="none" strike="noStrike" dirty="0">
                          <a:solidFill>
                            <a:srgbClr val="000000"/>
                          </a:solidFill>
                          <a:effectLst/>
                          <a:latin typeface="Arial Narrow"/>
                        </a:rPr>
                        <a:t>16 448</a:t>
                      </a:r>
                    </a:p>
                  </a:txBody>
                  <a:tcPr marL="0" marR="0" marT="0" marB="0" anchor="b"/>
                </a:tc>
                <a:tc>
                  <a:txBody>
                    <a:bodyPr/>
                    <a:lstStyle/>
                    <a:p>
                      <a:pPr algn="ctr" fontAlgn="b"/>
                      <a:r>
                        <a:rPr lang="en-ZA" sz="1000" b="0" i="0" u="none" strike="noStrike" dirty="0">
                          <a:solidFill>
                            <a:srgbClr val="000000"/>
                          </a:solidFill>
                          <a:effectLst/>
                          <a:latin typeface="Arial Narrow"/>
                        </a:rPr>
                        <a:t>19 802</a:t>
                      </a:r>
                    </a:p>
                  </a:txBody>
                  <a:tcPr marL="0" marR="0" marT="0" marB="0" anchor="b"/>
                </a:tc>
                <a:tc>
                  <a:txBody>
                    <a:bodyPr/>
                    <a:lstStyle/>
                    <a:p>
                      <a:pPr algn="ctr" fontAlgn="b"/>
                      <a:r>
                        <a:rPr lang="en-ZA" sz="1000" b="0" i="0" u="none" strike="noStrike" dirty="0">
                          <a:solidFill>
                            <a:srgbClr val="000000"/>
                          </a:solidFill>
                          <a:effectLst/>
                          <a:latin typeface="Arial Narrow"/>
                        </a:rPr>
                        <a:t>19 921</a:t>
                      </a:r>
                    </a:p>
                  </a:txBody>
                  <a:tcPr marL="0" marR="0" marT="0" marB="0" anchor="b"/>
                </a:tc>
                <a:tc>
                  <a:txBody>
                    <a:bodyPr/>
                    <a:lstStyle/>
                    <a:p>
                      <a:pPr algn="ctr"/>
                      <a:r>
                        <a:rPr lang="en-ZA" sz="1000" dirty="0"/>
                        <a:t>119</a:t>
                      </a:r>
                    </a:p>
                  </a:txBody>
                  <a:tcPr marL="9525" marR="9525" marT="9525" marB="0" anchor="b"/>
                </a:tc>
                <a:tc>
                  <a:txBody>
                    <a:bodyPr/>
                    <a:lstStyle/>
                    <a:p>
                      <a:pPr algn="ctr"/>
                      <a:r>
                        <a:rPr lang="en-ZA" sz="1000" dirty="0"/>
                        <a:t>17%</a:t>
                      </a:r>
                    </a:p>
                  </a:txBody>
                  <a:tcPr marL="9525" marR="9525" marT="9525" marB="0" anchor="b"/>
                </a:tc>
                <a:extLst>
                  <a:ext uri="{0D108BD9-81ED-4DB2-BD59-A6C34878D82A}">
                    <a16:rowId xmlns:a16="http://schemas.microsoft.com/office/drawing/2014/main" xmlns="" val="10004"/>
                  </a:ext>
                </a:extLst>
              </a:tr>
              <a:tr h="348093">
                <a:tc>
                  <a:txBody>
                    <a:bodyPr/>
                    <a:lstStyle/>
                    <a:p>
                      <a:pPr algn="l" fontAlgn="b"/>
                      <a:r>
                        <a:rPr lang="en-ZA" sz="1000" b="0" i="0" u="none" strike="noStrike" dirty="0">
                          <a:solidFill>
                            <a:srgbClr val="000000"/>
                          </a:solidFill>
                          <a:effectLst/>
                          <a:latin typeface="+mn-lt"/>
                        </a:rPr>
                        <a:t>Local Government Supply Chain Management</a:t>
                      </a:r>
                    </a:p>
                  </a:txBody>
                  <a:tcPr marL="9525" marR="9525" marT="9525" marB="0" anchor="b"/>
                </a:tc>
                <a:tc>
                  <a:txBody>
                    <a:bodyPr/>
                    <a:lstStyle/>
                    <a:p>
                      <a:pPr algn="ctr" fontAlgn="b"/>
                      <a:r>
                        <a:rPr lang="en-ZA" sz="1000" b="0" i="0" u="none" strike="noStrike" dirty="0">
                          <a:solidFill>
                            <a:srgbClr val="000000"/>
                          </a:solidFill>
                          <a:effectLst/>
                          <a:latin typeface="Arial Narrow"/>
                        </a:rPr>
                        <a:t>1 130</a:t>
                      </a:r>
                    </a:p>
                  </a:txBody>
                  <a:tcPr marL="0" marR="0" marT="0" marB="0" anchor="b"/>
                </a:tc>
                <a:tc>
                  <a:txBody>
                    <a:bodyPr/>
                    <a:lstStyle/>
                    <a:p>
                      <a:pPr algn="ctr" fontAlgn="b"/>
                      <a:r>
                        <a:rPr lang="en-ZA" sz="1000" b="0" i="0" u="none" strike="noStrike" dirty="0">
                          <a:solidFill>
                            <a:srgbClr val="000000"/>
                          </a:solidFill>
                          <a:effectLst/>
                          <a:latin typeface="Arial Narrow"/>
                        </a:rPr>
                        <a:t>5 945</a:t>
                      </a:r>
                    </a:p>
                  </a:txBody>
                  <a:tcPr marL="0" marR="0" marT="0" marB="0" anchor="b"/>
                </a:tc>
                <a:tc>
                  <a:txBody>
                    <a:bodyPr/>
                    <a:lstStyle/>
                    <a:p>
                      <a:pPr algn="ctr" fontAlgn="b"/>
                      <a:r>
                        <a:rPr lang="en-ZA" sz="1000" b="0" i="0" u="none" strike="noStrike" dirty="0">
                          <a:solidFill>
                            <a:srgbClr val="000000"/>
                          </a:solidFill>
                          <a:effectLst/>
                          <a:latin typeface="Arial Narrow"/>
                        </a:rPr>
                        <a:t>7 075</a:t>
                      </a:r>
                    </a:p>
                  </a:txBody>
                  <a:tcPr marL="0" marR="0" marT="0" marB="0" anchor="b"/>
                </a:tc>
                <a:tc>
                  <a:txBody>
                    <a:bodyPr/>
                    <a:lstStyle/>
                    <a:p>
                      <a:pPr algn="ctr" fontAlgn="b"/>
                      <a:r>
                        <a:rPr lang="en-ZA" sz="1000" b="0" i="0" u="none" strike="noStrike" dirty="0">
                          <a:solidFill>
                            <a:srgbClr val="000000"/>
                          </a:solidFill>
                          <a:effectLst/>
                          <a:latin typeface="Arial Narrow"/>
                        </a:rPr>
                        <a:t>7 629</a:t>
                      </a:r>
                    </a:p>
                  </a:txBody>
                  <a:tcPr marL="0" marR="0" marT="0" marB="0" anchor="b"/>
                </a:tc>
                <a:tc>
                  <a:txBody>
                    <a:bodyPr/>
                    <a:lstStyle/>
                    <a:p>
                      <a:pPr algn="ctr"/>
                      <a:r>
                        <a:rPr lang="en-ZA" sz="1000" dirty="0"/>
                        <a:t>554</a:t>
                      </a:r>
                    </a:p>
                  </a:txBody>
                  <a:tcPr marL="9525" marR="9525" marT="9525" marB="0" anchor="b"/>
                </a:tc>
                <a:tc>
                  <a:txBody>
                    <a:bodyPr/>
                    <a:lstStyle/>
                    <a:p>
                      <a:pPr algn="ctr"/>
                      <a:r>
                        <a:rPr lang="en-ZA" sz="1000" dirty="0"/>
                        <a:t>15%</a:t>
                      </a:r>
                    </a:p>
                  </a:txBody>
                  <a:tcPr marL="9525" marR="9525" marT="9525" marB="0" anchor="b"/>
                </a:tc>
                <a:extLst>
                  <a:ext uri="{0D108BD9-81ED-4DB2-BD59-A6C34878D82A}">
                    <a16:rowId xmlns:a16="http://schemas.microsoft.com/office/drawing/2014/main" xmlns="" val="10005"/>
                  </a:ext>
                </a:extLst>
              </a:tr>
              <a:tr h="407710">
                <a:tc>
                  <a:txBody>
                    <a:bodyPr/>
                    <a:lstStyle/>
                    <a:p>
                      <a:pPr algn="l" fontAlgn="b"/>
                      <a:r>
                        <a:rPr lang="en-ZA" sz="1000" b="1" i="0" u="none" strike="noStrike" dirty="0">
                          <a:solidFill>
                            <a:srgbClr val="000000"/>
                          </a:solidFill>
                          <a:effectLst/>
                          <a:latin typeface="+mn-lt"/>
                        </a:rPr>
                        <a:t>Supporting &amp; Interlinked</a:t>
                      </a:r>
                      <a:r>
                        <a:rPr lang="en-ZA" sz="1000" b="0" i="0" u="none" strike="noStrike" dirty="0">
                          <a:solidFill>
                            <a:srgbClr val="000000"/>
                          </a:solidFill>
                          <a:effectLst/>
                          <a:latin typeface="+mn-lt"/>
                        </a:rPr>
                        <a:t> </a:t>
                      </a:r>
                      <a:r>
                        <a:rPr lang="en-ZA" sz="1000" b="1" i="0" u="none" strike="noStrike" dirty="0">
                          <a:solidFill>
                            <a:srgbClr val="000000"/>
                          </a:solidFill>
                          <a:effectLst/>
                          <a:latin typeface="+mn-lt"/>
                        </a:rPr>
                        <a:t>Financial Systems</a:t>
                      </a:r>
                    </a:p>
                  </a:txBody>
                  <a:tcPr marL="9525" marR="9525" marT="9525" marB="0" anchor="b"/>
                </a:tc>
                <a:tc>
                  <a:txBody>
                    <a:bodyPr/>
                    <a:lstStyle/>
                    <a:p>
                      <a:pPr algn="ctr" fontAlgn="b"/>
                      <a:r>
                        <a:rPr lang="en-ZA" sz="1000" b="0" i="0" u="none" strike="noStrike" dirty="0">
                          <a:solidFill>
                            <a:srgbClr val="000000"/>
                          </a:solidFill>
                          <a:effectLst/>
                          <a:latin typeface="Arial Narrow"/>
                        </a:rPr>
                        <a:t>5 711</a:t>
                      </a:r>
                    </a:p>
                  </a:txBody>
                  <a:tcPr marL="0" marR="0" marT="0" marB="0" anchor="b"/>
                </a:tc>
                <a:tc>
                  <a:txBody>
                    <a:bodyPr/>
                    <a:lstStyle/>
                    <a:p>
                      <a:pPr algn="ctr" fontAlgn="b"/>
                      <a:r>
                        <a:rPr lang="en-ZA" sz="1000" b="0" i="0" u="none" strike="noStrike" dirty="0">
                          <a:solidFill>
                            <a:srgbClr val="000000"/>
                          </a:solidFill>
                          <a:effectLst/>
                          <a:latin typeface="Arial Narrow"/>
                        </a:rPr>
                        <a:t>25 925</a:t>
                      </a:r>
                    </a:p>
                  </a:txBody>
                  <a:tcPr marL="0" marR="0" marT="0" marB="0" anchor="b"/>
                </a:tc>
                <a:tc>
                  <a:txBody>
                    <a:bodyPr/>
                    <a:lstStyle/>
                    <a:p>
                      <a:pPr algn="ctr" fontAlgn="b"/>
                      <a:r>
                        <a:rPr lang="en-ZA" sz="1000" b="0" i="0" u="none" strike="noStrike" dirty="0">
                          <a:solidFill>
                            <a:srgbClr val="000000"/>
                          </a:solidFill>
                          <a:effectLst/>
                          <a:latin typeface="Arial Narrow"/>
                        </a:rPr>
                        <a:t>31 636</a:t>
                      </a:r>
                    </a:p>
                  </a:txBody>
                  <a:tcPr marL="0" marR="0" marT="0" marB="0" anchor="b"/>
                </a:tc>
                <a:tc>
                  <a:txBody>
                    <a:bodyPr/>
                    <a:lstStyle/>
                    <a:p>
                      <a:pPr algn="ctr" fontAlgn="b"/>
                      <a:r>
                        <a:rPr lang="en-ZA" sz="1000" b="0" i="0" u="none" strike="noStrike" dirty="0">
                          <a:solidFill>
                            <a:srgbClr val="000000"/>
                          </a:solidFill>
                          <a:effectLst/>
                          <a:latin typeface="Arial Narrow"/>
                        </a:rPr>
                        <a:t>31 481</a:t>
                      </a:r>
                    </a:p>
                  </a:txBody>
                  <a:tcPr marL="0" marR="0" marT="0" marB="0" anchor="b"/>
                </a:tc>
                <a:tc>
                  <a:txBody>
                    <a:bodyPr/>
                    <a:lstStyle/>
                    <a:p>
                      <a:pPr algn="ctr"/>
                      <a:r>
                        <a:rPr lang="en-ZA" sz="1000" dirty="0"/>
                        <a:t>(155)</a:t>
                      </a:r>
                    </a:p>
                  </a:txBody>
                  <a:tcPr marL="9525" marR="9525" marT="9525" marB="0" anchor="b"/>
                </a:tc>
                <a:tc>
                  <a:txBody>
                    <a:bodyPr/>
                    <a:lstStyle/>
                    <a:p>
                      <a:pPr algn="ctr"/>
                      <a:r>
                        <a:rPr lang="en-ZA" sz="1000" dirty="0"/>
                        <a:t>18%</a:t>
                      </a:r>
                    </a:p>
                  </a:txBody>
                  <a:tcPr marL="9525" marR="9525" marT="9525" marB="0" anchor="b"/>
                </a:tc>
                <a:extLst>
                  <a:ext uri="{0D108BD9-81ED-4DB2-BD59-A6C34878D82A}">
                    <a16:rowId xmlns:a16="http://schemas.microsoft.com/office/drawing/2014/main" xmlns="" val="10006"/>
                  </a:ext>
                </a:extLst>
              </a:tr>
              <a:tr h="315024">
                <a:tc>
                  <a:txBody>
                    <a:bodyPr/>
                    <a:lstStyle/>
                    <a:p>
                      <a:pPr algn="l" fontAlgn="b"/>
                      <a:r>
                        <a:rPr lang="en-ZA" sz="1000" b="1" i="0" u="none" strike="noStrike" dirty="0">
                          <a:solidFill>
                            <a:srgbClr val="000000"/>
                          </a:solidFill>
                          <a:effectLst/>
                          <a:latin typeface="+mn-lt"/>
                        </a:rPr>
                        <a:t>Total</a:t>
                      </a:r>
                    </a:p>
                  </a:txBody>
                  <a:tcPr marL="9525" marR="9525" marT="9525" marB="0" anchor="b"/>
                </a:tc>
                <a:tc>
                  <a:txBody>
                    <a:bodyPr/>
                    <a:lstStyle/>
                    <a:p>
                      <a:pPr algn="ctr" fontAlgn="b"/>
                      <a:r>
                        <a:rPr lang="en-ZA" sz="1000" b="1" i="0" u="none" strike="noStrike" baseline="0" dirty="0">
                          <a:solidFill>
                            <a:srgbClr val="000000"/>
                          </a:solidFill>
                          <a:effectLst/>
                          <a:latin typeface="Arial Narrow"/>
                        </a:rPr>
                        <a:t>10 780</a:t>
                      </a:r>
                      <a:endParaRPr lang="en-ZA" sz="1000" b="1" i="0" u="none" strike="noStrike" dirty="0">
                        <a:solidFill>
                          <a:srgbClr val="000000"/>
                        </a:solidFill>
                        <a:effectLst/>
                        <a:latin typeface="Arial Narrow"/>
                      </a:endParaRPr>
                    </a:p>
                  </a:txBody>
                  <a:tcPr marL="0" marR="0" marT="0" marB="0" anchor="b"/>
                </a:tc>
                <a:tc>
                  <a:txBody>
                    <a:bodyPr/>
                    <a:lstStyle/>
                    <a:p>
                      <a:pPr algn="ctr" fontAlgn="b"/>
                      <a:r>
                        <a:rPr lang="en-ZA" sz="1000" b="1" i="0" u="none" strike="noStrike" dirty="0">
                          <a:solidFill>
                            <a:srgbClr val="000000"/>
                          </a:solidFill>
                          <a:effectLst/>
                          <a:latin typeface="Arial Narrow"/>
                        </a:rPr>
                        <a:t>50 834</a:t>
                      </a:r>
                    </a:p>
                  </a:txBody>
                  <a:tcPr marL="0" marR="0" marT="0" marB="0" anchor="b"/>
                </a:tc>
                <a:tc>
                  <a:txBody>
                    <a:bodyPr/>
                    <a:lstStyle/>
                    <a:p>
                      <a:pPr algn="ctr" fontAlgn="b"/>
                      <a:r>
                        <a:rPr lang="en-ZA" sz="1000" b="1" i="0" u="none" strike="noStrike" dirty="0">
                          <a:solidFill>
                            <a:srgbClr val="000000"/>
                          </a:solidFill>
                          <a:effectLst/>
                          <a:latin typeface="Arial Narrow"/>
                        </a:rPr>
                        <a:t>61 614</a:t>
                      </a:r>
                    </a:p>
                  </a:txBody>
                  <a:tcPr marL="0" marR="0" marT="0" marB="0" anchor="b"/>
                </a:tc>
                <a:tc>
                  <a:txBody>
                    <a:bodyPr/>
                    <a:lstStyle/>
                    <a:p>
                      <a:pPr algn="ctr" fontAlgn="b"/>
                      <a:r>
                        <a:rPr lang="en-ZA" sz="1000" b="1" i="0" u="none" strike="noStrike" dirty="0">
                          <a:solidFill>
                            <a:srgbClr val="000000"/>
                          </a:solidFill>
                          <a:effectLst/>
                          <a:latin typeface="Arial Narrow"/>
                        </a:rPr>
                        <a:t>62</a:t>
                      </a:r>
                      <a:r>
                        <a:rPr lang="en-ZA" sz="1000" b="1" i="0" u="none" strike="noStrike" baseline="0" dirty="0">
                          <a:solidFill>
                            <a:srgbClr val="000000"/>
                          </a:solidFill>
                          <a:effectLst/>
                          <a:latin typeface="Arial Narrow"/>
                        </a:rPr>
                        <a:t> 524</a:t>
                      </a:r>
                      <a:endParaRPr lang="en-ZA" sz="1000" b="1" i="0" u="none" strike="noStrike" dirty="0">
                        <a:solidFill>
                          <a:srgbClr val="000000"/>
                        </a:solidFill>
                        <a:effectLst/>
                        <a:latin typeface="Arial Narrow"/>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a:ln>
                            <a:noFill/>
                          </a:ln>
                          <a:solidFill>
                            <a:srgbClr val="000000"/>
                          </a:solidFill>
                          <a:effectLst/>
                          <a:uLnTx/>
                          <a:uFillTx/>
                          <a:latin typeface="+mn-lt"/>
                          <a:ea typeface="+mn-ea"/>
                          <a:cs typeface="+mn-cs"/>
                        </a:rPr>
                        <a:t>910</a:t>
                      </a:r>
                    </a:p>
                  </a:txBody>
                  <a:tcPr marL="9525" marR="9525" marT="9525" marB="0" anchor="b"/>
                </a:tc>
                <a:tc>
                  <a:txBody>
                    <a:bodyPr/>
                    <a:lstStyle/>
                    <a:p>
                      <a:pPr algn="ctr" fontAlgn="b"/>
                      <a:r>
                        <a:rPr lang="en-ZA" sz="1100" b="1" i="0" u="none" strike="noStrike" dirty="0">
                          <a:solidFill>
                            <a:srgbClr val="000000"/>
                          </a:solidFill>
                          <a:effectLst/>
                          <a:latin typeface="Calibri"/>
                        </a:rPr>
                        <a:t>17%</a:t>
                      </a:r>
                    </a:p>
                  </a:txBody>
                  <a:tcPr marL="9525" marR="9525" marT="9525" marB="0" anchor="b"/>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872141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856984" cy="559256"/>
          </a:xfrm>
        </p:spPr>
        <p:txBody>
          <a:bodyPr/>
          <a:lstStyle/>
          <a:p>
            <a:r>
              <a:rPr lang="en-ZA" sz="1800" dirty="0"/>
              <a:t/>
            </a:r>
            <a:br>
              <a:rPr lang="en-ZA" sz="1800" dirty="0"/>
            </a:br>
            <a:r>
              <a:rPr lang="en-ZA" sz="1800" dirty="0"/>
              <a:t>Programme 4 - Financial Governance: Expenditure as at 30 June 2018</a:t>
            </a:r>
            <a:r>
              <a:rPr lang="en-ZA" sz="1800" dirty="0">
                <a:solidFill>
                  <a:srgbClr val="000000"/>
                </a:solidFill>
                <a:latin typeface="Calibri"/>
              </a:rPr>
              <a:t/>
            </a:r>
            <a:br>
              <a:rPr lang="en-ZA" sz="1800" dirty="0">
                <a:solidFill>
                  <a:srgbClr val="000000"/>
                </a:solidFill>
                <a:latin typeface="Calibri"/>
              </a:rPr>
            </a:br>
            <a:endParaRPr lang="en-ZA" sz="1800"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7</a:t>
            </a:fld>
            <a:endParaRPr lang="en-ZA" dirty="0"/>
          </a:p>
        </p:txBody>
      </p:sp>
      <p:sp>
        <p:nvSpPr>
          <p:cNvPr id="4" name="Footer Placeholder 3"/>
          <p:cNvSpPr>
            <a:spLocks noGrp="1"/>
          </p:cNvSpPr>
          <p:nvPr>
            <p:ph type="ftr" sz="quarter" idx="3"/>
          </p:nvPr>
        </p:nvSpPr>
        <p:spPr/>
        <p:txBody>
          <a:bodyPr/>
          <a:lstStyle/>
          <a:p>
            <a:r>
              <a:rPr lang="en-US" dirty="0"/>
              <a:t>SCOF PROVINCIAL TREASURY 1</a:t>
            </a:r>
            <a:r>
              <a:rPr lang="en-US" baseline="30000" dirty="0"/>
              <a:t>st</a:t>
            </a:r>
            <a:r>
              <a:rPr lang="en-US" dirty="0"/>
              <a:t> QPR 2018/19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xmlns="" val="1217454114"/>
              </p:ext>
            </p:extLst>
          </p:nvPr>
        </p:nvGraphicFramePr>
        <p:xfrm>
          <a:off x="611559" y="1268760"/>
          <a:ext cx="8020232" cy="2954577"/>
        </p:xfrm>
        <a:graphic>
          <a:graphicData uri="http://schemas.openxmlformats.org/drawingml/2006/table">
            <a:tbl>
              <a:tblPr>
                <a:tableStyleId>{5C22544A-7EE6-4342-B048-85BDC9FD1C3A}</a:tableStyleId>
              </a:tblPr>
              <a:tblGrid>
                <a:gridCol w="1753944">
                  <a:extLst>
                    <a:ext uri="{9D8B030D-6E8A-4147-A177-3AD203B41FA5}">
                      <a16:colId xmlns:a16="http://schemas.microsoft.com/office/drawing/2014/main" xmlns="" val="20000"/>
                    </a:ext>
                  </a:extLst>
                </a:gridCol>
                <a:gridCol w="937961">
                  <a:extLst>
                    <a:ext uri="{9D8B030D-6E8A-4147-A177-3AD203B41FA5}">
                      <a16:colId xmlns:a16="http://schemas.microsoft.com/office/drawing/2014/main" xmlns="" val="20001"/>
                    </a:ext>
                  </a:extLst>
                </a:gridCol>
                <a:gridCol w="941263">
                  <a:extLst>
                    <a:ext uri="{9D8B030D-6E8A-4147-A177-3AD203B41FA5}">
                      <a16:colId xmlns:a16="http://schemas.microsoft.com/office/drawing/2014/main" xmlns="" val="20002"/>
                    </a:ext>
                  </a:extLst>
                </a:gridCol>
                <a:gridCol w="901632">
                  <a:extLst>
                    <a:ext uri="{9D8B030D-6E8A-4147-A177-3AD203B41FA5}">
                      <a16:colId xmlns:a16="http://schemas.microsoft.com/office/drawing/2014/main" xmlns="" val="20003"/>
                    </a:ext>
                  </a:extLst>
                </a:gridCol>
                <a:gridCol w="1029263">
                  <a:extLst>
                    <a:ext uri="{9D8B030D-6E8A-4147-A177-3AD203B41FA5}">
                      <a16:colId xmlns:a16="http://schemas.microsoft.com/office/drawing/2014/main" xmlns="" val="20004"/>
                    </a:ext>
                  </a:extLst>
                </a:gridCol>
                <a:gridCol w="1047167">
                  <a:extLst>
                    <a:ext uri="{9D8B030D-6E8A-4147-A177-3AD203B41FA5}">
                      <a16:colId xmlns:a16="http://schemas.microsoft.com/office/drawing/2014/main" xmlns="" val="20007"/>
                    </a:ext>
                  </a:extLst>
                </a:gridCol>
                <a:gridCol w="1409002">
                  <a:extLst>
                    <a:ext uri="{9D8B030D-6E8A-4147-A177-3AD203B41FA5}">
                      <a16:colId xmlns:a16="http://schemas.microsoft.com/office/drawing/2014/main" xmlns="" val="20008"/>
                    </a:ext>
                  </a:extLst>
                </a:gridCol>
              </a:tblGrid>
              <a:tr h="180376">
                <a:tc rowSpan="2">
                  <a:txBody>
                    <a:bodyPr/>
                    <a:lstStyle/>
                    <a:p>
                      <a:pPr algn="ctr" fontAlgn="ctr"/>
                      <a:r>
                        <a:rPr lang="en-ZA" sz="1000" b="0" i="0" u="none" strike="noStrike" dirty="0">
                          <a:solidFill>
                            <a:srgbClr val="000000"/>
                          </a:solidFill>
                          <a:effectLst/>
                          <a:latin typeface="+mn-lt"/>
                        </a:rPr>
                        <a:t>Programme Name</a:t>
                      </a:r>
                    </a:p>
                  </a:txBody>
                  <a:tcPr marL="9525" marR="9525" marT="9525" marB="0" anchor="ctr"/>
                </a:tc>
                <a:tc gridSpan="3">
                  <a:txBody>
                    <a:bodyPr/>
                    <a:lstStyle/>
                    <a:p>
                      <a:pPr algn="ctr" fontAlgn="ctr"/>
                      <a:r>
                        <a:rPr lang="en-ZA" sz="1000" b="0" i="0" u="none" strike="noStrike" dirty="0">
                          <a:solidFill>
                            <a:srgbClr val="000000"/>
                          </a:solidFill>
                          <a:effectLst/>
                          <a:latin typeface="+mn-lt"/>
                        </a:rPr>
                        <a:t>Payment as at 30 June 2018</a:t>
                      </a:r>
                    </a:p>
                  </a:txBody>
                  <a:tcPr marL="9525" marR="9525" marT="9525" marB="0" anchor="ctr"/>
                </a:tc>
                <a:tc hMerge="1">
                  <a:txBody>
                    <a:bodyPr/>
                    <a:lstStyle/>
                    <a:p>
                      <a:endParaRPr lang="en-ZA"/>
                    </a:p>
                  </a:txBody>
                  <a:tcPr/>
                </a:tc>
                <a:tc hMerge="1">
                  <a:txBody>
                    <a:bodyPr/>
                    <a:lstStyle/>
                    <a:p>
                      <a:endParaRPr lang="en-ZA"/>
                    </a:p>
                  </a:txBody>
                  <a:tcPr/>
                </a:tc>
                <a:tc>
                  <a:txBody>
                    <a:bodyPr/>
                    <a:lstStyle/>
                    <a:p>
                      <a:pPr algn="ctr" fontAlgn="ctr"/>
                      <a:r>
                        <a:rPr lang="en-ZA" sz="1000" b="0" i="0" u="none" strike="noStrike" dirty="0">
                          <a:solidFill>
                            <a:srgbClr val="000000"/>
                          </a:solidFill>
                          <a:effectLst/>
                          <a:latin typeface="+mn-lt"/>
                        </a:rPr>
                        <a:t>Allocation for 2018/19</a:t>
                      </a:r>
                    </a:p>
                  </a:txBody>
                  <a:tcPr marL="9525" marR="9525" marT="9525" marB="0" anchor="ctr"/>
                </a:tc>
                <a:tc gridSpan="2">
                  <a:txBody>
                    <a:bodyPr/>
                    <a:lstStyle/>
                    <a:p>
                      <a:pPr algn="ctr" fontAlgn="ctr"/>
                      <a:r>
                        <a:rPr lang="en-ZA" sz="1000" b="0" i="0" u="none" strike="noStrike" dirty="0">
                          <a:solidFill>
                            <a:srgbClr val="000000"/>
                          </a:solidFill>
                          <a:effectLst/>
                          <a:latin typeface="+mn-lt"/>
                        </a:rPr>
                        <a:t>Projected Performance Outcome</a:t>
                      </a:r>
                    </a:p>
                  </a:txBody>
                  <a:tcPr marL="9525" marR="9525" marT="9525" marB="0" anchor="ctr"/>
                </a:tc>
                <a:tc hMerge="1">
                  <a:txBody>
                    <a:bodyPr/>
                    <a:lstStyle/>
                    <a:p>
                      <a:endParaRPr lang="en-ZA"/>
                    </a:p>
                  </a:txBody>
                  <a:tcPr/>
                </a:tc>
                <a:extLst>
                  <a:ext uri="{0D108BD9-81ED-4DB2-BD59-A6C34878D82A}">
                    <a16:rowId xmlns:a16="http://schemas.microsoft.com/office/drawing/2014/main" xmlns="" val="10000"/>
                  </a:ext>
                </a:extLst>
              </a:tr>
              <a:tr h="541127">
                <a:tc vMerge="1">
                  <a:txBody>
                    <a:bodyPr/>
                    <a:lstStyle/>
                    <a:p>
                      <a:endParaRPr lang="en-ZA"/>
                    </a:p>
                  </a:txBody>
                  <a:tcPr/>
                </a:tc>
                <a:tc>
                  <a:txBody>
                    <a:bodyPr/>
                    <a:lstStyle/>
                    <a:p>
                      <a:pPr algn="ctr" fontAlgn="ctr"/>
                      <a:r>
                        <a:rPr lang="en-ZA" sz="1000" b="0" i="0" u="none" strike="noStrike" dirty="0">
                          <a:solidFill>
                            <a:srgbClr val="000000"/>
                          </a:solidFill>
                          <a:effectLst/>
                          <a:latin typeface="+mn-lt"/>
                        </a:rPr>
                        <a:t>Expenditure to date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Projections to 31 March 2019</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Total Expenditure</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Main budget</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dirty="0">
                          <a:solidFill>
                            <a:srgbClr val="000000"/>
                          </a:solidFill>
                          <a:effectLst/>
                          <a:latin typeface="+mn-lt"/>
                        </a:rPr>
                        <a:t>(Over/Under)</a:t>
                      </a:r>
                    </a:p>
                    <a:p>
                      <a:pPr algn="ctr" fontAlgn="ctr"/>
                      <a:r>
                        <a:rPr lang="en-ZA" sz="1000" b="1" i="0" u="none" strike="noStrike" dirty="0">
                          <a:solidFill>
                            <a:srgbClr val="000000"/>
                          </a:solidFill>
                          <a:effectLst/>
                          <a:latin typeface="+mn-lt"/>
                        </a:rPr>
                        <a:t>R’000</a:t>
                      </a:r>
                    </a:p>
                  </a:txBody>
                  <a:tcPr marL="9525" marR="9525" marT="9525" marB="0" anchor="ctr"/>
                </a:tc>
                <a:tc>
                  <a:txBody>
                    <a:bodyPr/>
                    <a:lstStyle/>
                    <a:p>
                      <a:pPr algn="ctr" fontAlgn="ctr"/>
                      <a:r>
                        <a:rPr lang="en-ZA" sz="1000" b="0" i="0" u="none" strike="noStrike">
                          <a:solidFill>
                            <a:srgbClr val="000000"/>
                          </a:solidFill>
                          <a:effectLst/>
                          <a:latin typeface="+mn-lt"/>
                        </a:rPr>
                        <a:t>Actual spent as percentage of budget</a:t>
                      </a:r>
                    </a:p>
                  </a:txBody>
                  <a:tcPr marL="9525" marR="9525" marT="9525" marB="0" anchor="ctr"/>
                </a:tc>
                <a:extLst>
                  <a:ext uri="{0D108BD9-81ED-4DB2-BD59-A6C34878D82A}">
                    <a16:rowId xmlns:a16="http://schemas.microsoft.com/office/drawing/2014/main" xmlns="" val="10001"/>
                  </a:ext>
                </a:extLst>
              </a:tr>
              <a:tr h="326480">
                <a:tc>
                  <a:txBody>
                    <a:bodyPr/>
                    <a:lstStyle/>
                    <a:p>
                      <a:pPr algn="l" fontAlgn="b"/>
                      <a:r>
                        <a:rPr lang="en-ZA" sz="1000" b="0" i="0" u="none" strike="noStrike">
                          <a:solidFill>
                            <a:srgbClr val="000000"/>
                          </a:solidFill>
                          <a:effectLst/>
                          <a:latin typeface="+mn-lt"/>
                        </a:rPr>
                        <a:t>Programme Support</a:t>
                      </a:r>
                    </a:p>
                  </a:txBody>
                  <a:tcPr marL="9525" marR="9525" marT="9525" marB="0" anchor="b"/>
                </a:tc>
                <a:tc>
                  <a:txBody>
                    <a:bodyPr/>
                    <a:lstStyle/>
                    <a:p>
                      <a:pPr algn="ctr" fontAlgn="b"/>
                      <a:r>
                        <a:rPr lang="en-ZA" sz="1000" b="0" i="0" u="none" strike="noStrike" dirty="0">
                          <a:solidFill>
                            <a:srgbClr val="000000"/>
                          </a:solidFill>
                          <a:effectLst/>
                          <a:latin typeface="Arial Narrow"/>
                        </a:rPr>
                        <a:t>1 679</a:t>
                      </a:r>
                    </a:p>
                  </a:txBody>
                  <a:tcPr marL="0" marR="0" marT="0" marB="0" anchor="b"/>
                </a:tc>
                <a:tc>
                  <a:txBody>
                    <a:bodyPr/>
                    <a:lstStyle/>
                    <a:p>
                      <a:pPr algn="ctr" fontAlgn="b"/>
                      <a:r>
                        <a:rPr lang="en-ZA" sz="1000" b="0" i="0" u="none" strike="noStrike" dirty="0">
                          <a:solidFill>
                            <a:srgbClr val="000000"/>
                          </a:solidFill>
                          <a:effectLst/>
                          <a:latin typeface="Arial Narrow"/>
                        </a:rPr>
                        <a:t>6 910</a:t>
                      </a:r>
                    </a:p>
                  </a:txBody>
                  <a:tcPr marL="0" marR="0" marT="0" marB="0" anchor="b"/>
                </a:tc>
                <a:tc>
                  <a:txBody>
                    <a:bodyPr/>
                    <a:lstStyle/>
                    <a:p>
                      <a:pPr algn="ctr" fontAlgn="b"/>
                      <a:r>
                        <a:rPr lang="en-ZA" sz="1000" b="0" i="0" u="none" strike="noStrike" dirty="0">
                          <a:solidFill>
                            <a:srgbClr val="000000"/>
                          </a:solidFill>
                          <a:effectLst/>
                          <a:latin typeface="Arial Narrow"/>
                        </a:rPr>
                        <a:t>8 589</a:t>
                      </a:r>
                    </a:p>
                  </a:txBody>
                  <a:tcPr marL="0" marR="0" marT="0" marB="0" anchor="b"/>
                </a:tc>
                <a:tc>
                  <a:txBody>
                    <a:bodyPr/>
                    <a:lstStyle/>
                    <a:p>
                      <a:pPr algn="ctr" fontAlgn="b"/>
                      <a:r>
                        <a:rPr lang="en-ZA" sz="1000" b="0" i="0" u="none" strike="noStrike" dirty="0">
                          <a:solidFill>
                            <a:srgbClr val="000000"/>
                          </a:solidFill>
                          <a:effectLst/>
                          <a:latin typeface="Arial Narrow"/>
                        </a:rPr>
                        <a:t>9 039</a:t>
                      </a:r>
                    </a:p>
                  </a:txBody>
                  <a:tcPr marL="0" marR="0" marT="0" marB="0" anchor="b"/>
                </a:tc>
                <a:tc>
                  <a:txBody>
                    <a:bodyPr/>
                    <a:lstStyle/>
                    <a:p>
                      <a:pPr algn="ctr"/>
                      <a:r>
                        <a:rPr lang="en-ZA" sz="1000" dirty="0"/>
                        <a:t>450</a:t>
                      </a:r>
                    </a:p>
                  </a:txBody>
                  <a:tcPr marL="9525" marR="9525" marT="9525" marB="0" anchor="b"/>
                </a:tc>
                <a:tc>
                  <a:txBody>
                    <a:bodyPr/>
                    <a:lstStyle/>
                    <a:p>
                      <a:pPr algn="ctr"/>
                      <a:r>
                        <a:rPr lang="en-ZA" sz="1000" dirty="0"/>
                        <a:t>19%</a:t>
                      </a:r>
                    </a:p>
                  </a:txBody>
                  <a:tcPr marL="9525" marR="9525" marT="9525" marB="0" anchor="b"/>
                </a:tc>
                <a:extLst>
                  <a:ext uri="{0D108BD9-81ED-4DB2-BD59-A6C34878D82A}">
                    <a16:rowId xmlns:a16="http://schemas.microsoft.com/office/drawing/2014/main" xmlns="" val="10002"/>
                  </a:ext>
                </a:extLst>
              </a:tr>
              <a:tr h="326480">
                <a:tc>
                  <a:txBody>
                    <a:bodyPr/>
                    <a:lstStyle/>
                    <a:p>
                      <a:pPr algn="l" fontAlgn="b"/>
                      <a:r>
                        <a:rPr lang="en-ZA" sz="1000" b="1" i="1" u="none" strike="noStrike" dirty="0">
                          <a:solidFill>
                            <a:srgbClr val="000000"/>
                          </a:solidFill>
                          <a:effectLst/>
                          <a:latin typeface="+mn-lt"/>
                        </a:rPr>
                        <a:t>Accounting Services :</a:t>
                      </a:r>
                    </a:p>
                  </a:txBody>
                  <a:tcPr marL="9525" marR="9525" marT="9525" marB="0" anchor="b"/>
                </a:tc>
                <a:tc>
                  <a:txBody>
                    <a:bodyPr/>
                    <a:lstStyle/>
                    <a:p>
                      <a:pPr algn="ctr" fontAlgn="b"/>
                      <a:r>
                        <a:rPr lang="en-ZA" sz="1000" b="0" i="1" u="none" strike="noStrike" dirty="0">
                          <a:solidFill>
                            <a:srgbClr val="000000"/>
                          </a:solidFill>
                          <a:effectLst/>
                          <a:latin typeface="Arial Narrow"/>
                        </a:rPr>
                        <a:t>4 037</a:t>
                      </a:r>
                    </a:p>
                  </a:txBody>
                  <a:tcPr marL="0" marR="0" marT="0" marB="0" anchor="b"/>
                </a:tc>
                <a:tc>
                  <a:txBody>
                    <a:bodyPr/>
                    <a:lstStyle/>
                    <a:p>
                      <a:pPr algn="ctr" fontAlgn="b"/>
                      <a:r>
                        <a:rPr lang="en-ZA" sz="1000" b="0" i="1" u="none" strike="noStrike" dirty="0">
                          <a:solidFill>
                            <a:srgbClr val="000000"/>
                          </a:solidFill>
                          <a:effectLst/>
                          <a:latin typeface="Arial Narrow"/>
                        </a:rPr>
                        <a:t>16 515</a:t>
                      </a:r>
                    </a:p>
                  </a:txBody>
                  <a:tcPr marL="0" marR="0" marT="0" marB="0" anchor="b"/>
                </a:tc>
                <a:tc>
                  <a:txBody>
                    <a:bodyPr/>
                    <a:lstStyle/>
                    <a:p>
                      <a:pPr algn="ctr" fontAlgn="b"/>
                      <a:r>
                        <a:rPr lang="en-ZA" sz="1000" b="0" i="1" u="none" strike="noStrike" dirty="0">
                          <a:solidFill>
                            <a:srgbClr val="000000"/>
                          </a:solidFill>
                          <a:effectLst/>
                          <a:latin typeface="Arial Narrow"/>
                        </a:rPr>
                        <a:t>20 552</a:t>
                      </a:r>
                    </a:p>
                  </a:txBody>
                  <a:tcPr marL="0" marR="0" marT="0" marB="0" anchor="b"/>
                </a:tc>
                <a:tc>
                  <a:txBody>
                    <a:bodyPr/>
                    <a:lstStyle/>
                    <a:p>
                      <a:pPr algn="ctr" fontAlgn="b"/>
                      <a:r>
                        <a:rPr lang="en-ZA" sz="1000" b="0" i="1" u="none" strike="noStrike" dirty="0">
                          <a:solidFill>
                            <a:srgbClr val="000000"/>
                          </a:solidFill>
                          <a:effectLst/>
                          <a:latin typeface="Arial Narrow"/>
                        </a:rPr>
                        <a:t>20 442</a:t>
                      </a:r>
                    </a:p>
                  </a:txBody>
                  <a:tcPr marL="0" marR="0" marT="0" marB="0" anchor="b"/>
                </a:tc>
                <a:tc>
                  <a:txBody>
                    <a:bodyPr/>
                    <a:lstStyle/>
                    <a:p>
                      <a:pPr algn="ctr"/>
                      <a:r>
                        <a:rPr lang="en-ZA" sz="1000" i="1" dirty="0"/>
                        <a:t>(110)</a:t>
                      </a:r>
                    </a:p>
                  </a:txBody>
                  <a:tcPr marL="9525" marR="9525" marT="9525" marB="0" anchor="b"/>
                </a:tc>
                <a:tc>
                  <a:txBody>
                    <a:bodyPr/>
                    <a:lstStyle/>
                    <a:p>
                      <a:pPr algn="ctr"/>
                      <a:r>
                        <a:rPr lang="en-ZA" sz="1000" i="1" dirty="0"/>
                        <a:t>20%</a:t>
                      </a:r>
                    </a:p>
                  </a:txBody>
                  <a:tcPr marL="9525" marR="9525" marT="9525" marB="0" anchor="b"/>
                </a:tc>
                <a:extLst>
                  <a:ext uri="{0D108BD9-81ED-4DB2-BD59-A6C34878D82A}">
                    <a16:rowId xmlns:a16="http://schemas.microsoft.com/office/drawing/2014/main" xmlns="" val="10003"/>
                  </a:ext>
                </a:extLst>
              </a:tr>
              <a:tr h="360751">
                <a:tc>
                  <a:txBody>
                    <a:bodyPr/>
                    <a:lstStyle/>
                    <a:p>
                      <a:pPr algn="l" fontAlgn="b"/>
                      <a:r>
                        <a:rPr lang="en-ZA" sz="1000" b="0" i="0" u="none" strike="noStrike">
                          <a:solidFill>
                            <a:srgbClr val="000000"/>
                          </a:solidFill>
                          <a:effectLst/>
                          <a:latin typeface="+mn-lt"/>
                        </a:rPr>
                        <a:t>Provincial Government Accounting and Compliance</a:t>
                      </a:r>
                    </a:p>
                  </a:txBody>
                  <a:tcPr marL="9525" marR="9525" marT="9525" marB="0" anchor="b"/>
                </a:tc>
                <a:tc>
                  <a:txBody>
                    <a:bodyPr/>
                    <a:lstStyle/>
                    <a:p>
                      <a:pPr algn="ctr" fontAlgn="b"/>
                      <a:r>
                        <a:rPr lang="en-ZA" sz="1000" b="0" i="0" u="none" strike="noStrike" dirty="0">
                          <a:solidFill>
                            <a:srgbClr val="000000"/>
                          </a:solidFill>
                          <a:effectLst/>
                          <a:latin typeface="Arial Narrow"/>
                        </a:rPr>
                        <a:t>2 286</a:t>
                      </a:r>
                    </a:p>
                  </a:txBody>
                  <a:tcPr marL="0" marR="0" marT="0" marB="0" anchor="b"/>
                </a:tc>
                <a:tc>
                  <a:txBody>
                    <a:bodyPr/>
                    <a:lstStyle/>
                    <a:p>
                      <a:pPr algn="ctr" fontAlgn="b"/>
                      <a:r>
                        <a:rPr lang="en-ZA" sz="1000" b="0" i="0" u="none" strike="noStrike" dirty="0">
                          <a:solidFill>
                            <a:srgbClr val="000000"/>
                          </a:solidFill>
                          <a:effectLst/>
                          <a:latin typeface="Arial Narrow"/>
                        </a:rPr>
                        <a:t>8 786</a:t>
                      </a:r>
                    </a:p>
                  </a:txBody>
                  <a:tcPr marL="0" marR="0" marT="0" marB="0" anchor="b"/>
                </a:tc>
                <a:tc>
                  <a:txBody>
                    <a:bodyPr/>
                    <a:lstStyle/>
                    <a:p>
                      <a:pPr algn="ctr" fontAlgn="b"/>
                      <a:r>
                        <a:rPr lang="en-ZA" sz="1000" b="0" i="0" u="none" strike="noStrike" dirty="0">
                          <a:solidFill>
                            <a:srgbClr val="000000"/>
                          </a:solidFill>
                          <a:effectLst/>
                          <a:latin typeface="Arial Narrow"/>
                        </a:rPr>
                        <a:t>11</a:t>
                      </a:r>
                      <a:r>
                        <a:rPr lang="en-ZA" sz="1000" b="0" i="0" u="none" strike="noStrike" baseline="0" dirty="0">
                          <a:solidFill>
                            <a:srgbClr val="000000"/>
                          </a:solidFill>
                          <a:effectLst/>
                          <a:latin typeface="Arial Narrow"/>
                        </a:rPr>
                        <a:t> 072</a:t>
                      </a:r>
                      <a:endParaRPr lang="en-ZA" sz="1000" b="0" i="0" u="none" strike="noStrike" dirty="0">
                        <a:solidFill>
                          <a:srgbClr val="000000"/>
                        </a:solidFill>
                        <a:effectLst/>
                        <a:latin typeface="Arial Narrow"/>
                      </a:endParaRPr>
                    </a:p>
                  </a:txBody>
                  <a:tcPr marL="0" marR="0" marT="0" marB="0" anchor="b"/>
                </a:tc>
                <a:tc>
                  <a:txBody>
                    <a:bodyPr/>
                    <a:lstStyle/>
                    <a:p>
                      <a:pPr algn="ctr" fontAlgn="b"/>
                      <a:r>
                        <a:rPr lang="en-ZA" sz="1000" b="0" i="0" u="none" strike="noStrike" dirty="0">
                          <a:solidFill>
                            <a:srgbClr val="000000"/>
                          </a:solidFill>
                          <a:effectLst/>
                          <a:latin typeface="Arial Narrow"/>
                        </a:rPr>
                        <a:t>10 983</a:t>
                      </a:r>
                    </a:p>
                  </a:txBody>
                  <a:tcPr marL="0" marR="0" marT="0" marB="0" anchor="b"/>
                </a:tc>
                <a:tc>
                  <a:txBody>
                    <a:bodyPr/>
                    <a:lstStyle/>
                    <a:p>
                      <a:pPr algn="ctr"/>
                      <a:r>
                        <a:rPr lang="en-ZA" sz="1000" dirty="0"/>
                        <a:t>(89)</a:t>
                      </a:r>
                    </a:p>
                  </a:txBody>
                  <a:tcPr marL="9525" marR="9525" marT="9525" marB="0" anchor="b"/>
                </a:tc>
                <a:tc>
                  <a:txBody>
                    <a:bodyPr/>
                    <a:lstStyle/>
                    <a:p>
                      <a:pPr algn="ctr"/>
                      <a:r>
                        <a:rPr lang="en-ZA" sz="1000" dirty="0"/>
                        <a:t>21%</a:t>
                      </a:r>
                    </a:p>
                  </a:txBody>
                  <a:tcPr marL="9525" marR="9525" marT="9525" marB="0" anchor="b"/>
                </a:tc>
                <a:extLst>
                  <a:ext uri="{0D108BD9-81ED-4DB2-BD59-A6C34878D82A}">
                    <a16:rowId xmlns:a16="http://schemas.microsoft.com/office/drawing/2014/main" xmlns="" val="10004"/>
                  </a:ext>
                </a:extLst>
              </a:tr>
              <a:tr h="326480">
                <a:tc>
                  <a:txBody>
                    <a:bodyPr/>
                    <a:lstStyle/>
                    <a:p>
                      <a:pPr algn="l" fontAlgn="b"/>
                      <a:r>
                        <a:rPr lang="en-ZA" sz="1000" b="0" i="0" u="none" strike="noStrike" dirty="0">
                          <a:solidFill>
                            <a:srgbClr val="000000"/>
                          </a:solidFill>
                          <a:effectLst/>
                          <a:latin typeface="+mn-lt"/>
                        </a:rPr>
                        <a:t>Local Government Accounting</a:t>
                      </a:r>
                    </a:p>
                  </a:txBody>
                  <a:tcPr marL="9525" marR="9525" marT="9525" marB="0" anchor="b"/>
                </a:tc>
                <a:tc>
                  <a:txBody>
                    <a:bodyPr/>
                    <a:lstStyle/>
                    <a:p>
                      <a:pPr algn="ctr" fontAlgn="b"/>
                      <a:r>
                        <a:rPr lang="en-ZA" sz="1000" b="0" i="0" u="none" strike="noStrike" dirty="0">
                          <a:solidFill>
                            <a:srgbClr val="000000"/>
                          </a:solidFill>
                          <a:effectLst/>
                          <a:latin typeface="Arial Narrow"/>
                        </a:rPr>
                        <a:t>1 751</a:t>
                      </a:r>
                    </a:p>
                  </a:txBody>
                  <a:tcPr marL="0" marR="0" marT="0" marB="0" anchor="b"/>
                </a:tc>
                <a:tc>
                  <a:txBody>
                    <a:bodyPr/>
                    <a:lstStyle/>
                    <a:p>
                      <a:pPr algn="ctr" fontAlgn="b"/>
                      <a:r>
                        <a:rPr lang="en-ZA" sz="1000" b="0" i="0" u="none" strike="noStrike" dirty="0">
                          <a:solidFill>
                            <a:srgbClr val="000000"/>
                          </a:solidFill>
                          <a:effectLst/>
                          <a:latin typeface="Arial Narrow"/>
                        </a:rPr>
                        <a:t>7 729</a:t>
                      </a:r>
                    </a:p>
                  </a:txBody>
                  <a:tcPr marL="0" marR="0" marT="0" marB="0" anchor="b"/>
                </a:tc>
                <a:tc>
                  <a:txBody>
                    <a:bodyPr/>
                    <a:lstStyle/>
                    <a:p>
                      <a:pPr algn="ctr" fontAlgn="b"/>
                      <a:r>
                        <a:rPr lang="en-ZA" sz="1000" b="0" i="0" u="none" strike="noStrike" dirty="0">
                          <a:solidFill>
                            <a:srgbClr val="000000"/>
                          </a:solidFill>
                          <a:effectLst/>
                          <a:latin typeface="Arial Narrow"/>
                        </a:rPr>
                        <a:t>9 480</a:t>
                      </a:r>
                    </a:p>
                  </a:txBody>
                  <a:tcPr marL="0" marR="0" marT="0" marB="0" anchor="b"/>
                </a:tc>
                <a:tc>
                  <a:txBody>
                    <a:bodyPr/>
                    <a:lstStyle/>
                    <a:p>
                      <a:pPr algn="ctr" fontAlgn="b"/>
                      <a:r>
                        <a:rPr lang="en-ZA" sz="1000" b="0" i="0" u="none" strike="noStrike" dirty="0">
                          <a:solidFill>
                            <a:srgbClr val="000000"/>
                          </a:solidFill>
                          <a:effectLst/>
                          <a:latin typeface="Arial Narrow"/>
                        </a:rPr>
                        <a:t>9 459</a:t>
                      </a:r>
                    </a:p>
                  </a:txBody>
                  <a:tcPr marL="0" marR="0" marT="0" marB="0" anchor="b"/>
                </a:tc>
                <a:tc>
                  <a:txBody>
                    <a:bodyPr/>
                    <a:lstStyle/>
                    <a:p>
                      <a:pPr algn="ctr"/>
                      <a:r>
                        <a:rPr lang="en-ZA" sz="1000" dirty="0"/>
                        <a:t>(21)</a:t>
                      </a:r>
                    </a:p>
                  </a:txBody>
                  <a:tcPr marL="9525" marR="9525" marT="9525" marB="0" anchor="b"/>
                </a:tc>
                <a:tc>
                  <a:txBody>
                    <a:bodyPr/>
                    <a:lstStyle/>
                    <a:p>
                      <a:pPr algn="ctr"/>
                      <a:r>
                        <a:rPr lang="en-ZA" sz="1000" dirty="0"/>
                        <a:t>19%</a:t>
                      </a:r>
                    </a:p>
                  </a:txBody>
                  <a:tcPr marL="9525" marR="9525" marT="9525" marB="0" anchor="b"/>
                </a:tc>
                <a:extLst>
                  <a:ext uri="{0D108BD9-81ED-4DB2-BD59-A6C34878D82A}">
                    <a16:rowId xmlns:a16="http://schemas.microsoft.com/office/drawing/2014/main" xmlns="" val="10005"/>
                  </a:ext>
                </a:extLst>
              </a:tr>
              <a:tr h="326480">
                <a:tc>
                  <a:txBody>
                    <a:bodyPr/>
                    <a:lstStyle/>
                    <a:p>
                      <a:pPr algn="l" fontAlgn="b"/>
                      <a:r>
                        <a:rPr lang="en-ZA" sz="1000" b="0" i="0" u="none" strike="noStrike">
                          <a:solidFill>
                            <a:srgbClr val="000000"/>
                          </a:solidFill>
                          <a:effectLst/>
                          <a:latin typeface="+mn-lt"/>
                        </a:rPr>
                        <a:t>Corporate Governance</a:t>
                      </a:r>
                    </a:p>
                  </a:txBody>
                  <a:tcPr marL="9525" marR="9525" marT="9525" marB="0" anchor="b"/>
                </a:tc>
                <a:tc>
                  <a:txBody>
                    <a:bodyPr/>
                    <a:lstStyle/>
                    <a:p>
                      <a:pPr algn="ctr" fontAlgn="b"/>
                      <a:r>
                        <a:rPr lang="en-ZA" sz="1000" b="0" i="0" u="none" strike="noStrike" dirty="0">
                          <a:solidFill>
                            <a:srgbClr val="000000"/>
                          </a:solidFill>
                          <a:effectLst/>
                          <a:latin typeface="Arial Narrow"/>
                        </a:rPr>
                        <a:t>2 236</a:t>
                      </a:r>
                    </a:p>
                  </a:txBody>
                  <a:tcPr marL="0" marR="0" marT="0" marB="0" anchor="b"/>
                </a:tc>
                <a:tc>
                  <a:txBody>
                    <a:bodyPr/>
                    <a:lstStyle/>
                    <a:p>
                      <a:pPr algn="ctr" fontAlgn="b"/>
                      <a:r>
                        <a:rPr lang="en-ZA" sz="1000" b="0" i="0" u="none" strike="noStrike" dirty="0">
                          <a:solidFill>
                            <a:srgbClr val="000000"/>
                          </a:solidFill>
                          <a:effectLst/>
                          <a:latin typeface="Arial Narrow"/>
                        </a:rPr>
                        <a:t>9 371</a:t>
                      </a:r>
                    </a:p>
                  </a:txBody>
                  <a:tcPr marL="0" marR="0" marT="0" marB="0" anchor="b"/>
                </a:tc>
                <a:tc>
                  <a:txBody>
                    <a:bodyPr/>
                    <a:lstStyle/>
                    <a:p>
                      <a:pPr algn="ctr" fontAlgn="b"/>
                      <a:r>
                        <a:rPr lang="en-ZA" sz="1000" b="0" i="0" u="none" strike="noStrike" dirty="0">
                          <a:solidFill>
                            <a:srgbClr val="000000"/>
                          </a:solidFill>
                          <a:effectLst/>
                          <a:latin typeface="Arial Narrow"/>
                        </a:rPr>
                        <a:t>11 607</a:t>
                      </a:r>
                    </a:p>
                  </a:txBody>
                  <a:tcPr marL="0" marR="0" marT="0" marB="0" anchor="b"/>
                </a:tc>
                <a:tc>
                  <a:txBody>
                    <a:bodyPr/>
                    <a:lstStyle/>
                    <a:p>
                      <a:pPr algn="ctr" fontAlgn="b"/>
                      <a:r>
                        <a:rPr lang="en-ZA" sz="1000" b="0" i="0" u="none" strike="noStrike" dirty="0">
                          <a:solidFill>
                            <a:srgbClr val="000000"/>
                          </a:solidFill>
                          <a:effectLst/>
                          <a:latin typeface="Arial Narrow"/>
                        </a:rPr>
                        <a:t>12 738</a:t>
                      </a:r>
                    </a:p>
                  </a:txBody>
                  <a:tcPr marL="0" marR="0" marT="0" marB="0" anchor="b"/>
                </a:tc>
                <a:tc>
                  <a:txBody>
                    <a:bodyPr/>
                    <a:lstStyle/>
                    <a:p>
                      <a:pPr algn="ctr"/>
                      <a:r>
                        <a:rPr lang="en-ZA" sz="1000" dirty="0"/>
                        <a:t>1 131</a:t>
                      </a:r>
                    </a:p>
                  </a:txBody>
                  <a:tcPr marL="9525" marR="9525" marT="9525" marB="0" anchor="b"/>
                </a:tc>
                <a:tc>
                  <a:txBody>
                    <a:bodyPr/>
                    <a:lstStyle/>
                    <a:p>
                      <a:pPr algn="ctr"/>
                      <a:r>
                        <a:rPr lang="en-ZA" sz="1000" dirty="0"/>
                        <a:t>18%</a:t>
                      </a:r>
                    </a:p>
                  </a:txBody>
                  <a:tcPr marL="9525" marR="9525" marT="9525" marB="0" anchor="b"/>
                </a:tc>
                <a:extLst>
                  <a:ext uri="{0D108BD9-81ED-4DB2-BD59-A6C34878D82A}">
                    <a16:rowId xmlns:a16="http://schemas.microsoft.com/office/drawing/2014/main" xmlns="" val="10006"/>
                  </a:ext>
                </a:extLst>
              </a:tr>
              <a:tr h="326480">
                <a:tc>
                  <a:txBody>
                    <a:bodyPr/>
                    <a:lstStyle/>
                    <a:p>
                      <a:pPr algn="l" fontAlgn="b"/>
                      <a:r>
                        <a:rPr lang="en-ZA" sz="1000" b="1" i="0" u="none" strike="noStrike" dirty="0">
                          <a:solidFill>
                            <a:srgbClr val="000000"/>
                          </a:solidFill>
                          <a:effectLst/>
                          <a:latin typeface="+mn-lt"/>
                        </a:rPr>
                        <a:t>Total</a:t>
                      </a:r>
                    </a:p>
                  </a:txBody>
                  <a:tcPr marL="9525" marR="9525" marT="9525" marB="0" anchor="b"/>
                </a:tc>
                <a:tc>
                  <a:txBody>
                    <a:bodyPr/>
                    <a:lstStyle/>
                    <a:p>
                      <a:pPr algn="ctr" fontAlgn="b"/>
                      <a:r>
                        <a:rPr lang="en-ZA" sz="1000" b="1" i="0" u="none" strike="noStrike" dirty="0">
                          <a:solidFill>
                            <a:srgbClr val="000000"/>
                          </a:solidFill>
                          <a:effectLst/>
                          <a:latin typeface="Arial Narrow"/>
                        </a:rPr>
                        <a:t>7 952</a:t>
                      </a:r>
                    </a:p>
                  </a:txBody>
                  <a:tcPr marL="0" marR="0" marT="0" marB="0" anchor="b"/>
                </a:tc>
                <a:tc>
                  <a:txBody>
                    <a:bodyPr/>
                    <a:lstStyle/>
                    <a:p>
                      <a:pPr algn="ctr" fontAlgn="b"/>
                      <a:r>
                        <a:rPr lang="en-ZA" sz="1000" b="1" i="0" u="none" strike="noStrike" dirty="0">
                          <a:solidFill>
                            <a:srgbClr val="000000"/>
                          </a:solidFill>
                          <a:effectLst/>
                          <a:latin typeface="Arial Narrow"/>
                        </a:rPr>
                        <a:t>32 796</a:t>
                      </a:r>
                    </a:p>
                  </a:txBody>
                  <a:tcPr marL="0" marR="0" marT="0" marB="0" anchor="b"/>
                </a:tc>
                <a:tc>
                  <a:txBody>
                    <a:bodyPr/>
                    <a:lstStyle/>
                    <a:p>
                      <a:pPr algn="ctr" fontAlgn="b"/>
                      <a:r>
                        <a:rPr lang="en-ZA" sz="1000" b="1" i="0" u="none" strike="noStrike" dirty="0">
                          <a:solidFill>
                            <a:srgbClr val="000000"/>
                          </a:solidFill>
                          <a:effectLst/>
                          <a:latin typeface="Arial Narrow"/>
                        </a:rPr>
                        <a:t>40 748</a:t>
                      </a:r>
                    </a:p>
                  </a:txBody>
                  <a:tcPr marL="0" marR="0" marT="0" marB="0" anchor="b"/>
                </a:tc>
                <a:tc>
                  <a:txBody>
                    <a:bodyPr/>
                    <a:lstStyle/>
                    <a:p>
                      <a:pPr algn="ctr" fontAlgn="b"/>
                      <a:r>
                        <a:rPr lang="en-ZA" sz="1000" b="1" i="0" u="none" strike="noStrike" dirty="0">
                          <a:solidFill>
                            <a:srgbClr val="000000"/>
                          </a:solidFill>
                          <a:effectLst/>
                          <a:latin typeface="Arial Narrow"/>
                        </a:rPr>
                        <a:t>42</a:t>
                      </a:r>
                      <a:r>
                        <a:rPr lang="en-ZA" sz="1000" b="1" i="0" u="none" strike="noStrike" baseline="0" dirty="0">
                          <a:solidFill>
                            <a:srgbClr val="000000"/>
                          </a:solidFill>
                          <a:effectLst/>
                          <a:latin typeface="Arial Narrow"/>
                        </a:rPr>
                        <a:t> 219</a:t>
                      </a:r>
                      <a:endParaRPr lang="en-ZA" sz="1000" b="1" i="0" u="none" strike="noStrike" dirty="0">
                        <a:solidFill>
                          <a:srgbClr val="000000"/>
                        </a:solidFill>
                        <a:effectLst/>
                        <a:latin typeface="Arial Narrow"/>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A" sz="1000" b="1" i="0" u="none" strike="noStrike" kern="1200" cap="none" spc="0" normalizeH="0" baseline="0" noProof="0" dirty="0">
                          <a:ln>
                            <a:noFill/>
                          </a:ln>
                          <a:solidFill>
                            <a:srgbClr val="000000"/>
                          </a:solidFill>
                          <a:effectLst/>
                          <a:uLnTx/>
                          <a:uFillTx/>
                          <a:latin typeface="+mn-lt"/>
                          <a:ea typeface="+mn-ea"/>
                          <a:cs typeface="+mn-cs"/>
                        </a:rPr>
                        <a:t>1 471</a:t>
                      </a:r>
                    </a:p>
                  </a:txBody>
                  <a:tcPr marL="9525" marR="9525" marT="9525" marB="0" anchor="b"/>
                </a:tc>
                <a:tc>
                  <a:txBody>
                    <a:bodyPr/>
                    <a:lstStyle/>
                    <a:p>
                      <a:pPr algn="ctr" fontAlgn="b"/>
                      <a:r>
                        <a:rPr lang="en-ZA" sz="1100" b="1" i="0" u="none" strike="noStrike" dirty="0">
                          <a:solidFill>
                            <a:srgbClr val="000000"/>
                          </a:solidFill>
                          <a:effectLst/>
                          <a:latin typeface="Calibri"/>
                        </a:rPr>
                        <a:t>19%</a:t>
                      </a:r>
                    </a:p>
                  </a:txBody>
                  <a:tcPr marL="9525" marR="9525" marT="9525" marB="0" anchor="b"/>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71367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pPr algn="ctr"/>
            <a:r>
              <a:rPr lang="en-GB" b="1" dirty="0"/>
              <a:t>Non-Financial performance</a:t>
            </a:r>
          </a:p>
        </p:txBody>
      </p:sp>
    </p:spTree>
    <p:custDataLst>
      <p:tags r:id="rId1"/>
    </p:custDataLst>
    <p:extLst>
      <p:ext uri="{BB962C8B-B14F-4D97-AF65-F5344CB8AC3E}">
        <p14:creationId xmlns:p14="http://schemas.microsoft.com/office/powerpoint/2010/main" xmlns="" val="38000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9</a:t>
            </a:fld>
            <a:endParaRPr lang="en-ZA" dirty="0"/>
          </a:p>
        </p:txBody>
      </p:sp>
      <p:sp>
        <p:nvSpPr>
          <p:cNvPr id="10" name="AutoShape 36"/>
          <p:cNvSpPr>
            <a:spLocks noChangeArrowheads="1"/>
          </p:cNvSpPr>
          <p:nvPr>
            <p:custDataLst>
              <p:tags r:id="rId2"/>
            </p:custDataLst>
          </p:nvPr>
        </p:nvSpPr>
        <p:spPr bwMode="auto">
          <a:xfrm>
            <a:off x="323849" y="194142"/>
            <a:ext cx="8568631" cy="548124"/>
          </a:xfrm>
          <a:prstGeom prst="homePlate">
            <a:avLst>
              <a:gd name="adj" fmla="val 27834"/>
            </a:avLst>
          </a:prstGeom>
          <a:solidFill>
            <a:schemeClr val="tx2"/>
          </a:solidFill>
          <a:ln w="12700">
            <a:noFill/>
            <a:miter lim="800000"/>
            <a:headEnd type="none" w="sm" len="sm"/>
            <a:tailEnd type="none" w="sm" len="sm"/>
          </a:ln>
        </p:spPr>
        <p:txBody>
          <a:bodyPr wrap="none" anchor="ctr"/>
          <a:lstStyle/>
          <a:p>
            <a:pPr>
              <a:spcBef>
                <a:spcPct val="0"/>
              </a:spcBef>
              <a:spcAft>
                <a:spcPct val="0"/>
              </a:spcAft>
              <a:buClrTx/>
              <a:buFontTx/>
              <a:buNone/>
            </a:pPr>
            <a:r>
              <a:rPr lang="en-GB" sz="2800" b="1" dirty="0">
                <a:solidFill>
                  <a:schemeClr val="bg1"/>
                </a:solidFill>
              </a:rPr>
              <a:t>OVERVIEW</a:t>
            </a:r>
          </a:p>
        </p:txBody>
      </p:sp>
      <p:sp>
        <p:nvSpPr>
          <p:cNvPr id="5" name="Rounded Rectangle 4"/>
          <p:cNvSpPr/>
          <p:nvPr/>
        </p:nvSpPr>
        <p:spPr>
          <a:xfrm>
            <a:off x="276885" y="1196752"/>
            <a:ext cx="8568629" cy="4824536"/>
          </a:xfrm>
          <a:prstGeom prst="roundRect">
            <a:avLst/>
          </a:prstGeom>
          <a:solidFill>
            <a:schemeClr val="bg1">
              <a:lumMod val="95000"/>
            </a:schemeClr>
          </a:solidFill>
          <a:ln>
            <a:solidFill>
              <a:srgbClr val="0032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fontAlgn="auto">
              <a:spcBef>
                <a:spcPts val="300"/>
              </a:spcBef>
              <a:spcAft>
                <a:spcPts val="0"/>
              </a:spcAft>
              <a:buClr>
                <a:srgbClr val="002060"/>
              </a:buClr>
              <a:buBlip>
                <a:blip r:embed="rId5"/>
              </a:buBlip>
            </a:pPr>
            <a:r>
              <a:rPr lang="en-ZA" dirty="0">
                <a:solidFill>
                  <a:schemeClr val="tx1"/>
                </a:solidFill>
                <a:latin typeface="Century Gothic" pitchFamily="34" charset="0"/>
              </a:rPr>
              <a:t> </a:t>
            </a:r>
            <a:r>
              <a:rPr lang="en-ZA" b="1" dirty="0">
                <a:solidFill>
                  <a:schemeClr val="tx1"/>
                </a:solidFill>
                <a:latin typeface="Century Gothic" pitchFamily="34" charset="0"/>
              </a:rPr>
              <a:t>The Department submitted their 1</a:t>
            </a:r>
            <a:r>
              <a:rPr lang="en-ZA" b="1" baseline="30000" dirty="0">
                <a:solidFill>
                  <a:schemeClr val="tx1"/>
                </a:solidFill>
                <a:latin typeface="Century Gothic" pitchFamily="34" charset="0"/>
              </a:rPr>
              <a:t>st</a:t>
            </a:r>
            <a:r>
              <a:rPr lang="en-ZA" b="1" dirty="0">
                <a:solidFill>
                  <a:schemeClr val="tx1"/>
                </a:solidFill>
                <a:latin typeface="Century Gothic" pitchFamily="34" charset="0"/>
              </a:rPr>
              <a:t> Quarter report complying with the DPME submission date. </a:t>
            </a:r>
          </a:p>
          <a:p>
            <a:pPr marL="0" lvl="1" indent="0" fontAlgn="auto">
              <a:spcBef>
                <a:spcPts val="300"/>
              </a:spcBef>
              <a:spcAft>
                <a:spcPts val="0"/>
              </a:spcAft>
              <a:buClr>
                <a:srgbClr val="002060"/>
              </a:buClr>
              <a:buNone/>
            </a:pPr>
            <a:endParaRPr lang="en-ZA" b="1" dirty="0">
              <a:solidFill>
                <a:schemeClr val="tx1"/>
              </a:solidFill>
              <a:latin typeface="Century Gothic" pitchFamily="34" charset="0"/>
            </a:endParaRPr>
          </a:p>
          <a:p>
            <a:pPr lvl="1" fontAlgn="auto">
              <a:spcBef>
                <a:spcPts val="300"/>
              </a:spcBef>
              <a:spcAft>
                <a:spcPts val="0"/>
              </a:spcAft>
              <a:buClr>
                <a:srgbClr val="002060"/>
              </a:buClr>
              <a:buBlip>
                <a:blip r:embed="rId5"/>
              </a:buBlip>
            </a:pPr>
            <a:r>
              <a:rPr lang="en-ZA" b="1" dirty="0">
                <a:solidFill>
                  <a:schemeClr val="tx1"/>
                </a:solidFill>
              </a:rPr>
              <a:t> Forty two(42) 1</a:t>
            </a:r>
            <a:r>
              <a:rPr lang="en-ZA" b="1" baseline="30000" dirty="0">
                <a:solidFill>
                  <a:schemeClr val="tx1"/>
                </a:solidFill>
              </a:rPr>
              <a:t>st</a:t>
            </a:r>
            <a:r>
              <a:rPr lang="en-ZA" b="1" dirty="0">
                <a:solidFill>
                  <a:schemeClr val="tx1"/>
                </a:solidFill>
              </a:rPr>
              <a:t> quarter targets were planned, of which  thirty eight (38) targets were achieved. </a:t>
            </a:r>
          </a:p>
          <a:p>
            <a:pPr marL="0" lvl="1" indent="0" fontAlgn="auto">
              <a:spcBef>
                <a:spcPts val="300"/>
              </a:spcBef>
              <a:spcAft>
                <a:spcPts val="0"/>
              </a:spcAft>
              <a:buClr>
                <a:srgbClr val="002060"/>
              </a:buClr>
              <a:buNone/>
            </a:pPr>
            <a:endParaRPr lang="en-ZA" b="1" dirty="0">
              <a:solidFill>
                <a:schemeClr val="tx1"/>
              </a:solidFill>
              <a:latin typeface="Century Gothic" pitchFamily="34" charset="0"/>
            </a:endParaRPr>
          </a:p>
          <a:p>
            <a:pPr lvl="1" fontAlgn="auto">
              <a:spcBef>
                <a:spcPts val="300"/>
              </a:spcBef>
              <a:spcAft>
                <a:spcPts val="0"/>
              </a:spcAft>
              <a:buClr>
                <a:srgbClr val="002060"/>
              </a:buClr>
              <a:buBlip>
                <a:blip r:embed="rId5"/>
              </a:buBlip>
            </a:pPr>
            <a:r>
              <a:rPr lang="en-ZA" b="1" dirty="0">
                <a:solidFill>
                  <a:schemeClr val="tx1"/>
                </a:solidFill>
              </a:rPr>
              <a:t> Overall achievement of ninety per cent (90%) for the 1</a:t>
            </a:r>
            <a:r>
              <a:rPr lang="en-ZA" b="1" baseline="30000" dirty="0">
                <a:solidFill>
                  <a:schemeClr val="tx1"/>
                </a:solidFill>
              </a:rPr>
              <a:t>st</a:t>
            </a:r>
            <a:r>
              <a:rPr lang="en-ZA" b="1" dirty="0">
                <a:solidFill>
                  <a:schemeClr val="tx1"/>
                </a:solidFill>
              </a:rPr>
              <a:t>   quarter.  </a:t>
            </a:r>
          </a:p>
          <a:p>
            <a:pPr lvl="1" fontAlgn="auto">
              <a:spcBef>
                <a:spcPts val="300"/>
              </a:spcBef>
              <a:spcAft>
                <a:spcPts val="0"/>
              </a:spcAft>
              <a:buClr>
                <a:srgbClr val="002060"/>
              </a:buClr>
            </a:pPr>
            <a:endParaRPr lang="en-ZA" b="1" dirty="0">
              <a:solidFill>
                <a:schemeClr val="tx1"/>
              </a:solidFill>
            </a:endParaRPr>
          </a:p>
          <a:p>
            <a:pPr lvl="1">
              <a:spcBef>
                <a:spcPts val="300"/>
              </a:spcBef>
              <a:buClr>
                <a:srgbClr val="002060"/>
              </a:buClr>
              <a:buBlip>
                <a:blip r:embed="rId5"/>
              </a:buBlip>
            </a:pPr>
            <a:r>
              <a:rPr lang="en-ZA" b="1" dirty="0">
                <a:solidFill>
                  <a:srgbClr val="000000"/>
                </a:solidFill>
              </a:rPr>
              <a:t> Two (2) target or (</a:t>
            </a:r>
            <a:r>
              <a:rPr lang="en-ZA" b="1" dirty="0">
                <a:solidFill>
                  <a:schemeClr val="tx1"/>
                </a:solidFill>
              </a:rPr>
              <a:t>5%) </a:t>
            </a:r>
            <a:r>
              <a:rPr lang="en-ZA" b="1" dirty="0">
                <a:solidFill>
                  <a:srgbClr val="000000"/>
                </a:solidFill>
              </a:rPr>
              <a:t>of targets were partially achieved </a:t>
            </a:r>
          </a:p>
          <a:p>
            <a:pPr lvl="1">
              <a:spcBef>
                <a:spcPts val="300"/>
              </a:spcBef>
              <a:buClr>
                <a:srgbClr val="002060"/>
              </a:buClr>
            </a:pPr>
            <a:r>
              <a:rPr lang="en-ZA" b="1" dirty="0">
                <a:solidFill>
                  <a:srgbClr val="000000"/>
                </a:solidFill>
              </a:rPr>
              <a:t> </a:t>
            </a:r>
          </a:p>
          <a:p>
            <a:pPr lvl="1">
              <a:spcBef>
                <a:spcPts val="300"/>
              </a:spcBef>
              <a:buClr>
                <a:srgbClr val="002060"/>
              </a:buClr>
              <a:buBlip>
                <a:blip r:embed="rId5"/>
              </a:buBlip>
            </a:pPr>
            <a:r>
              <a:rPr lang="en-ZA" b="1" dirty="0">
                <a:solidFill>
                  <a:srgbClr val="000000"/>
                </a:solidFill>
              </a:rPr>
              <a:t>Two (2) target or (</a:t>
            </a:r>
            <a:r>
              <a:rPr lang="en-ZA" b="1" dirty="0">
                <a:solidFill>
                  <a:schemeClr val="tx1"/>
                </a:solidFill>
              </a:rPr>
              <a:t>5%) </a:t>
            </a:r>
            <a:r>
              <a:rPr lang="en-ZA" b="1" dirty="0">
                <a:solidFill>
                  <a:srgbClr val="000000"/>
                </a:solidFill>
              </a:rPr>
              <a:t>of targets were not achieved</a:t>
            </a:r>
          </a:p>
          <a:p>
            <a:pPr lvl="1" fontAlgn="auto">
              <a:spcBef>
                <a:spcPts val="300"/>
              </a:spcBef>
              <a:spcAft>
                <a:spcPts val="0"/>
              </a:spcAft>
              <a:buClr>
                <a:srgbClr val="002060"/>
              </a:buClr>
              <a:buBlip>
                <a:blip r:embed="rId5"/>
              </a:buBlip>
            </a:pPr>
            <a:endParaRPr lang="en-ZA" b="1" dirty="0">
              <a:solidFill>
                <a:schemeClr val="tx1"/>
              </a:solidFill>
            </a:endParaRPr>
          </a:p>
          <a:p>
            <a:pPr lvl="1" fontAlgn="auto">
              <a:spcBef>
                <a:spcPts val="300"/>
              </a:spcBef>
              <a:spcAft>
                <a:spcPts val="0"/>
              </a:spcAft>
              <a:buClr>
                <a:srgbClr val="002060"/>
              </a:buClr>
            </a:pPr>
            <a:endParaRPr lang="en-ZA" b="1" dirty="0">
              <a:solidFill>
                <a:schemeClr val="tx1"/>
              </a:solidFill>
            </a:endParaRPr>
          </a:p>
          <a:p>
            <a:pPr lvl="1" fontAlgn="auto">
              <a:spcBef>
                <a:spcPts val="300"/>
              </a:spcBef>
              <a:spcAft>
                <a:spcPts val="0"/>
              </a:spcAft>
              <a:buClr>
                <a:srgbClr val="002060"/>
              </a:buClr>
            </a:pPr>
            <a:endParaRPr lang="en-ZA" b="1" dirty="0">
              <a:solidFill>
                <a:schemeClr val="tx1"/>
              </a:solidFill>
            </a:endParaRPr>
          </a:p>
        </p:txBody>
      </p:sp>
      <p:sp>
        <p:nvSpPr>
          <p:cNvPr id="6" name="Footer Placeholder 4"/>
          <p:cNvSpPr>
            <a:spLocks noGrp="1"/>
          </p:cNvSpPr>
          <p:nvPr>
            <p:ph type="ftr" sz="quarter" idx="3"/>
            <p:custDataLst>
              <p:tags r:id="rId3"/>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dirty="0"/>
              <a:t>SCOF PROVINCIAL TREASURY 1</a:t>
            </a:r>
            <a:r>
              <a:rPr lang="en-US" baseline="30000" dirty="0"/>
              <a:t>st</a:t>
            </a:r>
            <a:r>
              <a:rPr lang="en-US" dirty="0"/>
              <a:t> QPR 2018/19</a:t>
            </a:r>
            <a:endParaRPr lang="en-GB" dirty="0"/>
          </a:p>
        </p:txBody>
      </p:sp>
    </p:spTree>
    <p:custDataLst>
      <p:tags r:id="rId1"/>
    </p:custDataLst>
    <p:extLst>
      <p:ext uri="{BB962C8B-B14F-4D97-AF65-F5344CB8AC3E}">
        <p14:creationId xmlns:p14="http://schemas.microsoft.com/office/powerpoint/2010/main" xmlns="" val="214578745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89bmk0SOuza7NbvIp48mwknZhZugPkej9McoZlrF0LH114aQh/imDAP2NeJNAH0+ocS0FzrPdx/bpsH7fYUafyb0NKtAqdNS0Zp5LGNZkI8z2QCdP7QNG9h6AjGOASBr5rOkt+wz7V+HwedJjL+GK+cLh1y2HMUs9IqKTH0qSn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237.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238.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239.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0.xml><?xml version="1.0" encoding="utf-8"?>
<p:tagLst xmlns:a="http://schemas.openxmlformats.org/drawingml/2006/main" xmlns:r="http://schemas.openxmlformats.org/officeDocument/2006/relationships" xmlns:p="http://schemas.openxmlformats.org/presentationml/2006/main">
  <p:tag name="SMARTBOX_SB6" val="6NGney/hR6Pwh8XK/HKZKkkBeE/qq3RA"/>
  <p:tag name="SMARTBOX_SB8" val="8V0NmstvMVxuyH9VaqZIeQ=="/>
  <p:tag name="SMARTBOX_SB7" val="LW/zzUFL7qSY/kPmqNiMig=="/>
</p:tagLst>
</file>

<file path=ppt/tags/tag241.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3.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5.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xXkwasDwfUFiohzI5o/A6Q=="/>
  <p:tag name="SMARTBOX_SB7" val="PmRzPBY52+qDmOm+RVwZYw=="/>
</p:tagLst>
</file>

<file path=ppt/tags/tag246.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8.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xXkwasDwfUFiohzI5o/A6Q=="/>
  <p:tag name="SMARTBOX_SB7" val="PmRzPBY52+qDmOm+RVwZYw=="/>
</p:tagLst>
</file>

<file path=ppt/tags/tag249.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1.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xXkwasDwfUFiohzI5o/A6Q=="/>
  <p:tag name="SMARTBOX_SB7" val="PmRzPBY52+qDmOm+RVwZYw=="/>
</p:tagLst>
</file>

<file path=ppt/tags/tag252.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4.xml><?xml version="1.0" encoding="utf-8"?>
<p:tagLst xmlns:a="http://schemas.openxmlformats.org/drawingml/2006/main" xmlns:r="http://schemas.openxmlformats.org/officeDocument/2006/relationships" xmlns:p="http://schemas.openxmlformats.org/presentationml/2006/main">
  <p:tag name="SMARTBOX_SB6" val="zORFoegztV/FRUlVyzPdX3X5NtZj2wb0"/>
  <p:tag name="SMARTBOX_SB8" val="xXkwasDwfUFiohzI5o/A6Q=="/>
  <p:tag name="SMARTBOX_SB7" val="PmRzPBY52+qDmOm+RVwZYw=="/>
</p:tagLst>
</file>

<file path=ppt/tags/tag255.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7.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9.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1.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3.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5.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7.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9.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1.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3.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5.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7.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9.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1.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3.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5.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7.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9.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1.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3.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9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5.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9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7.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29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9.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0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01.xml><?xml version="1.0" encoding="utf-8"?>
<p:tagLst xmlns:a="http://schemas.openxmlformats.org/drawingml/2006/main" xmlns:r="http://schemas.openxmlformats.org/officeDocument/2006/relationships" xmlns:p="http://schemas.openxmlformats.org/presentationml/2006/main">
  <p:tag name="MADJIK_TYPE" val="HeaderBoxCaption"/>
  <p:tag name="MADJIK_PARAMETERS" val="&lt;?xml version=&quot;1.0&quot; encoding=&quot;utf-16&quot;?&gt;&#10;&lt;ShapeParameter xmlns:xsi=&quot;http://www.w3.org/2001/XMLSchema-instance&quot; xmlns:xsd=&quot;http://www.w3.org/2001/XMLSchema&quot; KeepRatioWithChild=&quot;false&quot; AutoNumberHeader=&quot;None&quot; OverlappingArea=&quot;0&quot; KeepShapeRadius=&quot;Left&quot; Alignment=&quot;None&quot; AlternateColor=&quot;false&quot; TableStyle=&quot;0&quot; SlideID=&quot;-1&quot; Color=&quot;0&quot; /&gt;"/>
</p:tagLst>
</file>

<file path=ppt/tags/tag30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03.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heme/theme1.xml><?xml version="1.0" encoding="utf-8"?>
<a:theme xmlns:a="http://schemas.openxmlformats.org/drawingml/2006/main" name="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WCG-Provincial Treasury-New PPT Master-01112012</Template>
  <TotalTime>24037</TotalTime>
  <Words>4289</Words>
  <Application>Microsoft Office PowerPoint</Application>
  <PresentationFormat>On-screen Show (4:3)</PresentationFormat>
  <Paragraphs>1645</Paragraphs>
  <Slides>39</Slides>
  <Notes>6</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39</vt:i4>
      </vt:variant>
    </vt:vector>
  </HeadingPairs>
  <TitlesOfParts>
    <vt:vector size="45" baseType="lpstr">
      <vt:lpstr>WCG-Provincial Treasury-New PPT Master-01112012</vt:lpstr>
      <vt:lpstr>Western Cape Government Master Template</vt:lpstr>
      <vt:lpstr>1_WCG-Provincial Treasury-New PPT Master-01112012</vt:lpstr>
      <vt:lpstr>WCG-PPT Master-121022-amc</vt:lpstr>
      <vt:lpstr>1_WCG-PPT Master-121022-amc</vt:lpstr>
      <vt:lpstr>think-cell Slide</vt:lpstr>
      <vt:lpstr>    1st Quarter performance report</vt:lpstr>
      <vt:lpstr>Slide 2</vt:lpstr>
      <vt:lpstr> Vote 3 – Provincial Treasury:  Expenditure as at 30 June 2018 </vt:lpstr>
      <vt:lpstr>Programme 1 – Administration: Expenditure as at 30 June 2018</vt:lpstr>
      <vt:lpstr> Programme 2 - Sustainable Resource Management:  Expenditure as at 30 June 2018 </vt:lpstr>
      <vt:lpstr> Programme 3 - Asset Management: Expenditure as at 30 June 2018 </vt:lpstr>
      <vt:lpstr> Programme 4 - Financial Governance: Expenditure as at 30 June 2018 </vt:lpstr>
      <vt:lpstr>Slide 8</vt:lpstr>
      <vt:lpstr>Slide 9</vt:lpstr>
      <vt:lpstr>Slide 10</vt:lpstr>
      <vt:lpstr> PROGRAMME 1 PERFORMANCE  -  ADMINISTRATION </vt:lpstr>
      <vt:lpstr> PROGRAMME 2 PERFORMANCE - SUSTAINABLE RESOURCE MANAGENT </vt:lpstr>
      <vt:lpstr> PROGRAMME 3 PERFORMANCE – Asset Management </vt:lpstr>
      <vt:lpstr> PROGRAMME 4 PERFORMANCE -   FINANCIAL GOVERNANCE </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Risk for non-achievement of targets</vt:lpstr>
      <vt:lpstr>Slide 39</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PLANS 2014/15</dc:title>
  <dc:creator>Cindy-Leigh Gardner</dc:creator>
  <cp:keywords>POTX</cp:keywords>
  <cp:lastModifiedBy>PUMZA</cp:lastModifiedBy>
  <cp:revision>484</cp:revision>
  <cp:lastPrinted>2018-09-25T09:53:06Z</cp:lastPrinted>
  <dcterms:created xsi:type="dcterms:W3CDTF">2014-02-14T07:21:05Z</dcterms:created>
  <dcterms:modified xsi:type="dcterms:W3CDTF">2018-09-27T12:17:01Z</dcterms:modified>
  <cp:category>CI</cp:category>
</cp:coreProperties>
</file>