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charts/chart13.xml" ContentType="application/vnd.openxmlformats-officedocument.drawingml.chart+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charts/chart9.xml" ContentType="application/vnd.openxmlformats-officedocument.drawingml.chart+xml"/>
  <Override PartName="/ppt/charts/chart11.xml" ContentType="application/vnd.openxmlformats-officedocument.drawingml.chart+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charts/chart22.xml" ContentType="application/vnd.openxmlformats-officedocument.drawingml.chart+xml"/>
  <Override PartName="/ppt/notesSlides/notesSlide9.xml" ContentType="application/vnd.openxmlformats-officedocument.presentationml.notesSlide+xml"/>
  <Override PartName="/ppt/charts/chart7.xml" ContentType="application/vnd.openxmlformats-officedocument.drawingml.chart+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charts/chart20.xml" ContentType="application/vnd.openxmlformats-officedocument.drawingml.chart+xml"/>
  <Override PartName="/ppt/notesSlides/notesSlide30.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charts/chart16.xml" ContentType="application/vnd.openxmlformats-officedocument.drawingml.chart+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charts/chart14.xml" ContentType="application/vnd.openxmlformats-officedocument.drawingml.chart+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charts/chart23.xml" ContentType="application/vnd.openxmlformats-officedocument.drawingml.chart+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notesSlides/notesSlide13.xml" ContentType="application/vnd.openxmlformats-officedocument.presentationml.notesSlide+xml"/>
  <Override PartName="/ppt/charts/chart12.xml" ContentType="application/vnd.openxmlformats-officedocument.drawingml.chart+xml"/>
  <Override PartName="/ppt/notesSlides/notesSlide22.xml" ContentType="application/vnd.openxmlformats-officedocument.presentationml.notesSlide+xml"/>
  <Override PartName="/ppt/charts/chart21.xml" ContentType="application/vnd.openxmlformats-officedocument.drawingml.chart+xml"/>
  <Override PartName="/ppt/notesSlides/notesSlide33.xml" ContentType="application/vnd.openxmlformats-officedocument.presentationml.notesSlide+xml"/>
  <Override PartName="/ppt/notesSlides/notesSlide8.xml" ContentType="application/vnd.openxmlformats-officedocument.presentationml.notesSlide+xml"/>
  <Override PartName="/ppt/charts/chart6.xml" ContentType="application/vnd.openxmlformats-officedocument.drawingml.chart+xml"/>
  <Override PartName="/ppt/notesSlides/notesSlide11.xml" ContentType="application/vnd.openxmlformats-officedocument.presentationml.notesSlide+xml"/>
  <Override PartName="/ppt/charts/chart10.xml" ContentType="application/vnd.openxmlformats-officedocument.drawingml.chart+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charts/chart15.xml" ContentType="application/vnd.openxmlformats-officedocument.drawingml.chart+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0"/>
  </p:notesMasterIdLst>
  <p:handoutMasterIdLst>
    <p:handoutMasterId r:id="rId41"/>
  </p:handoutMasterIdLst>
  <p:sldIdLst>
    <p:sldId id="257" r:id="rId2"/>
    <p:sldId id="259" r:id="rId3"/>
    <p:sldId id="267" r:id="rId4"/>
    <p:sldId id="368" r:id="rId5"/>
    <p:sldId id="273" r:id="rId6"/>
    <p:sldId id="265" r:id="rId7"/>
    <p:sldId id="269" r:id="rId8"/>
    <p:sldId id="344" r:id="rId9"/>
    <p:sldId id="313" r:id="rId10"/>
    <p:sldId id="271" r:id="rId11"/>
    <p:sldId id="309" r:id="rId12"/>
    <p:sldId id="270" r:id="rId13"/>
    <p:sldId id="331" r:id="rId14"/>
    <p:sldId id="282" r:id="rId15"/>
    <p:sldId id="332" r:id="rId16"/>
    <p:sldId id="349" r:id="rId17"/>
    <p:sldId id="333" r:id="rId18"/>
    <p:sldId id="334" r:id="rId19"/>
    <p:sldId id="335" r:id="rId20"/>
    <p:sldId id="350" r:id="rId21"/>
    <p:sldId id="291" r:id="rId22"/>
    <p:sldId id="336" r:id="rId23"/>
    <p:sldId id="353" r:id="rId24"/>
    <p:sldId id="361" r:id="rId25"/>
    <p:sldId id="362" r:id="rId26"/>
    <p:sldId id="338" r:id="rId27"/>
    <p:sldId id="310" r:id="rId28"/>
    <p:sldId id="355" r:id="rId29"/>
    <p:sldId id="311" r:id="rId30"/>
    <p:sldId id="345" r:id="rId31"/>
    <p:sldId id="369" r:id="rId32"/>
    <p:sldId id="346" r:id="rId33"/>
    <p:sldId id="319" r:id="rId34"/>
    <p:sldId id="321" r:id="rId35"/>
    <p:sldId id="370" r:id="rId36"/>
    <p:sldId id="373" r:id="rId37"/>
    <p:sldId id="372" r:id="rId38"/>
    <p:sldId id="262" r:id="rId39"/>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805B7852-AA1A-A84F-A9FA-769CD584E5DB}">
          <p14:sldIdLst>
            <p14:sldId id="257"/>
            <p14:sldId id="259"/>
            <p14:sldId id="267"/>
            <p14:sldId id="368"/>
            <p14:sldId id="273"/>
            <p14:sldId id="265"/>
            <p14:sldId id="269"/>
            <p14:sldId id="344"/>
            <p14:sldId id="313"/>
            <p14:sldId id="271"/>
            <p14:sldId id="309"/>
            <p14:sldId id="270"/>
            <p14:sldId id="331"/>
            <p14:sldId id="282"/>
            <p14:sldId id="332"/>
            <p14:sldId id="349"/>
            <p14:sldId id="333"/>
            <p14:sldId id="334"/>
            <p14:sldId id="335"/>
            <p14:sldId id="350"/>
            <p14:sldId id="291"/>
            <p14:sldId id="336"/>
            <p14:sldId id="353"/>
            <p14:sldId id="361"/>
            <p14:sldId id="362"/>
            <p14:sldId id="338"/>
            <p14:sldId id="310"/>
            <p14:sldId id="355"/>
            <p14:sldId id="311"/>
            <p14:sldId id="345"/>
            <p14:sldId id="369"/>
            <p14:sldId id="346"/>
            <p14:sldId id="319"/>
            <p14:sldId id="321"/>
            <p14:sldId id="370"/>
            <p14:sldId id="373"/>
            <p14:sldId id="372"/>
            <p14:sldId id="262"/>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134395"/>
    <a:srgbClr val="F9F9B9"/>
    <a:srgbClr val="FFCB05"/>
    <a:srgbClr val="A8933E"/>
    <a:srgbClr val="ECE05A"/>
    <a:srgbClr val="F1EA60"/>
    <a:srgbClr val="FCF563"/>
    <a:srgbClr val="004B9B"/>
    <a:srgbClr val="004FA3"/>
    <a:srgbClr val="F8EE0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129" autoAdjust="0"/>
    <p:restoredTop sz="89806" autoAdjust="0"/>
  </p:normalViewPr>
  <p:slideViewPr>
    <p:cSldViewPr snapToGrid="0" snapToObjects="1">
      <p:cViewPr varScale="1">
        <p:scale>
          <a:sx n="104" d="100"/>
          <a:sy n="104" d="100"/>
        </p:scale>
        <p:origin x="-182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958"/>
    </p:cViewPr>
  </p:sorterViewPr>
  <p:notesViewPr>
    <p:cSldViewPr snapToGrid="0" snapToObjects="1">
      <p:cViewPr varScale="1">
        <p:scale>
          <a:sx n="66" d="100"/>
          <a:sy n="66" d="100"/>
        </p:scale>
        <p:origin x="3372" y="66"/>
      </p:cViewPr>
      <p:guideLst>
        <p:guide orient="horz" pos="3127"/>
        <p:guide pos="214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Office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Office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Office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Office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Office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Office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Office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Office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Office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Office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Office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Office_Excel_Worksheet23.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lang val="en-ZA"/>
  <c:style val="26"/>
  <c:chart>
    <c:autoTitleDeleted val="1"/>
    <c:plotArea>
      <c:layout>
        <c:manualLayout>
          <c:layoutTarget val="inner"/>
          <c:xMode val="edge"/>
          <c:yMode val="edge"/>
          <c:x val="0.24905599300087491"/>
          <c:y val="4.195779185710332E-2"/>
          <c:w val="0.50188812335958022"/>
          <c:h val="0.82478626257528742"/>
        </c:manualLayout>
      </c:layout>
      <c:doughnutChart>
        <c:varyColors val="1"/>
        <c:ser>
          <c:idx val="0"/>
          <c:order val="0"/>
          <c:tx>
            <c:strRef>
              <c:f>Sheet1!$B$1</c:f>
              <c:strCache>
                <c:ptCount val="1"/>
                <c:pt idx="0">
                  <c:v>Sales</c:v>
                </c:pt>
              </c:strCache>
            </c:strRef>
          </c:tx>
          <c:dPt>
            <c:idx val="0"/>
            <c:spPr>
              <a:solidFill>
                <a:schemeClr val="accent1">
                  <a:lumMod val="75000"/>
                </a:schemeClr>
              </a:solidFill>
            </c:spPr>
          </c:dPt>
          <c:dPt>
            <c:idx val="1"/>
            <c:spPr>
              <a:solidFill>
                <a:schemeClr val="accent1">
                  <a:lumMod val="60000"/>
                  <a:lumOff val="40000"/>
                </a:schemeClr>
              </a:solidFill>
              <a:ln>
                <a:solidFill>
                  <a:srgbClr val="0070C0"/>
                </a:solidFill>
              </a:ln>
            </c:spPr>
          </c:dPt>
          <c:dPt>
            <c:idx val="2"/>
            <c:spPr>
              <a:solidFill>
                <a:schemeClr val="accent1">
                  <a:lumMod val="40000"/>
                  <a:lumOff val="60000"/>
                </a:schemeClr>
              </a:solidFill>
            </c:spPr>
          </c:dPt>
          <c:dPt>
            <c:idx val="3"/>
            <c:spPr>
              <a:solidFill>
                <a:schemeClr val="accent1">
                  <a:lumMod val="20000"/>
                  <a:lumOff val="80000"/>
                </a:schemeClr>
              </a:solidFill>
            </c:spPr>
          </c:dPt>
          <c:dPt>
            <c:idx val="4"/>
            <c:spPr>
              <a:solidFill>
                <a:srgbClr val="FFFF00"/>
              </a:solidFill>
            </c:spPr>
          </c:dPt>
          <c:dLbls>
            <c:dLbl>
              <c:idx val="0"/>
              <c:layout>
                <c:manualLayout>
                  <c:x val="0.14722222222222225"/>
                  <c:y val="-0.12325250750918329"/>
                </c:manualLayout>
              </c:layout>
              <c:tx>
                <c:rich>
                  <a:bodyPr/>
                  <a:lstStyle/>
                  <a:p>
                    <a:pPr>
                      <a:defRPr/>
                    </a:pPr>
                    <a:r>
                      <a:rPr lang="en-US" dirty="0" smtClean="0"/>
                      <a:t>Contact </a:t>
                    </a:r>
                    <a:r>
                      <a:rPr lang="en-US" dirty="0"/>
                      <a:t>Crime, 112996, </a:t>
                    </a:r>
                    <a:r>
                      <a:rPr lang="en-US" dirty="0" smtClean="0"/>
                      <a:t>(24%)</a:t>
                    </a:r>
                    <a:endParaRPr lang="en-US" dirty="0"/>
                  </a:p>
                </c:rich>
              </c:tx>
              <c:spPr>
                <a:solidFill>
                  <a:schemeClr val="accent1">
                    <a:lumMod val="20000"/>
                    <a:lumOff val="80000"/>
                  </a:schemeClr>
                </a:solidFill>
              </c:spPr>
              <c:showVal val="1"/>
              <c:showCatName val="1"/>
              <c:showPercent val="1"/>
              <c:extLst>
                <c:ext xmlns:c15="http://schemas.microsoft.com/office/drawing/2012/chart" uri="{CE6537A1-D6FC-4f65-9D91-7224C49458BB}"/>
              </c:extLst>
            </c:dLbl>
            <c:dLbl>
              <c:idx val="1"/>
              <c:layout>
                <c:manualLayout>
                  <c:x val="0.16111111111111104"/>
                  <c:y val="0"/>
                </c:manualLayout>
              </c:layout>
              <c:tx>
                <c:rich>
                  <a:bodyPr/>
                  <a:lstStyle/>
                  <a:p>
                    <a:pPr>
                      <a:defRPr/>
                    </a:pPr>
                    <a:r>
                      <a:rPr lang="en-ZA" dirty="0" smtClean="0"/>
                      <a:t>Contact </a:t>
                    </a:r>
                    <a:r>
                      <a:rPr lang="en-ZA" dirty="0"/>
                      <a:t>Related Crime, </a:t>
                    </a:r>
                    <a:endParaRPr lang="en-ZA" dirty="0" smtClean="0"/>
                  </a:p>
                  <a:p>
                    <a:pPr>
                      <a:defRPr/>
                    </a:pPr>
                    <a:r>
                      <a:rPr lang="en-ZA" dirty="0" smtClean="0"/>
                      <a:t>28763</a:t>
                    </a:r>
                    <a:r>
                      <a:rPr lang="en-ZA" dirty="0"/>
                      <a:t>, </a:t>
                    </a:r>
                    <a:r>
                      <a:rPr lang="en-ZA" dirty="0" smtClean="0"/>
                      <a:t>(6%)</a:t>
                    </a:r>
                    <a:endParaRPr lang="en-ZA" dirty="0"/>
                  </a:p>
                </c:rich>
              </c:tx>
              <c:spPr>
                <a:solidFill>
                  <a:schemeClr val="accent1">
                    <a:lumMod val="20000"/>
                    <a:lumOff val="80000"/>
                  </a:schemeClr>
                </a:solidFill>
              </c:spPr>
              <c:showVal val="1"/>
              <c:showCatName val="1"/>
              <c:showPercent val="1"/>
              <c:extLst>
                <c:ext xmlns:c15="http://schemas.microsoft.com/office/drawing/2012/chart" uri="{CE6537A1-D6FC-4f65-9D91-7224C49458BB}"/>
              </c:extLst>
            </c:dLbl>
            <c:dLbl>
              <c:idx val="2"/>
              <c:layout>
                <c:manualLayout>
                  <c:x val="0.15972222222222224"/>
                  <c:y val="0.10499287676708208"/>
                </c:manualLayout>
              </c:layout>
              <c:tx>
                <c:rich>
                  <a:bodyPr/>
                  <a:lstStyle/>
                  <a:p>
                    <a:pPr>
                      <a:defRPr/>
                    </a:pPr>
                    <a:r>
                      <a:rPr lang="en-US" dirty="0" smtClean="0"/>
                      <a:t>Property </a:t>
                    </a:r>
                    <a:r>
                      <a:rPr lang="en-US" dirty="0"/>
                      <a:t>Crime, 97630, </a:t>
                    </a:r>
                    <a:r>
                      <a:rPr lang="en-US" dirty="0" smtClean="0"/>
                      <a:t>(20%)</a:t>
                    </a:r>
                    <a:endParaRPr lang="en-US" dirty="0"/>
                  </a:p>
                </c:rich>
              </c:tx>
              <c:spPr>
                <a:solidFill>
                  <a:schemeClr val="accent1">
                    <a:lumMod val="20000"/>
                    <a:lumOff val="80000"/>
                  </a:schemeClr>
                </a:solidFill>
              </c:spPr>
              <c:showVal val="1"/>
              <c:showCatName val="1"/>
              <c:showPercent val="1"/>
              <c:extLst>
                <c:ext xmlns:c15="http://schemas.microsoft.com/office/drawing/2012/chart" uri="{CE6537A1-D6FC-4f65-9D91-7224C49458BB}"/>
              </c:extLst>
            </c:dLbl>
            <c:dLbl>
              <c:idx val="3"/>
              <c:layout>
                <c:manualLayout>
                  <c:x val="-8.611111111111111E-2"/>
                  <c:y val="0.20998575353416415"/>
                </c:manualLayout>
              </c:layout>
              <c:tx>
                <c:rich>
                  <a:bodyPr/>
                  <a:lstStyle/>
                  <a:p>
                    <a:pPr>
                      <a:defRPr/>
                    </a:pPr>
                    <a:r>
                      <a:rPr lang="en-US" dirty="0" smtClean="0"/>
                      <a:t>Other </a:t>
                    </a:r>
                    <a:r>
                      <a:rPr lang="en-US" dirty="0"/>
                      <a:t>Serious Crime, </a:t>
                    </a:r>
                    <a:endParaRPr lang="en-US" dirty="0" smtClean="0"/>
                  </a:p>
                  <a:p>
                    <a:pPr>
                      <a:defRPr/>
                    </a:pPr>
                    <a:r>
                      <a:rPr lang="en-US" dirty="0" smtClean="0"/>
                      <a:t>105822</a:t>
                    </a:r>
                    <a:r>
                      <a:rPr lang="en-US" dirty="0"/>
                      <a:t>, </a:t>
                    </a:r>
                    <a:r>
                      <a:rPr lang="en-US" dirty="0" smtClean="0"/>
                      <a:t>(22%)</a:t>
                    </a:r>
                    <a:endParaRPr lang="en-US" dirty="0"/>
                  </a:p>
                </c:rich>
              </c:tx>
              <c:spPr>
                <a:solidFill>
                  <a:schemeClr val="accent1">
                    <a:lumMod val="20000"/>
                    <a:lumOff val="80000"/>
                  </a:schemeClr>
                </a:solidFill>
              </c:spPr>
              <c:showVal val="1"/>
              <c:showCatName val="1"/>
              <c:showPercent val="1"/>
              <c:extLst>
                <c:ext xmlns:c15="http://schemas.microsoft.com/office/drawing/2012/chart" uri="{CE6537A1-D6FC-4f65-9D91-7224C49458BB}"/>
              </c:extLst>
            </c:dLbl>
            <c:dLbl>
              <c:idx val="4"/>
              <c:layout>
                <c:manualLayout>
                  <c:x val="-0.17500000000000002"/>
                  <c:y val="-0.11868759982365799"/>
                </c:manualLayout>
              </c:layout>
              <c:tx>
                <c:rich>
                  <a:bodyPr/>
                  <a:lstStyle/>
                  <a:p>
                    <a:pPr>
                      <a:defRPr/>
                    </a:pPr>
                    <a:r>
                      <a:rPr lang="en-US" dirty="0"/>
                      <a:t>Crimes Dependent on Police Action for Detection, </a:t>
                    </a:r>
                    <a:endParaRPr lang="en-US" dirty="0" smtClean="0"/>
                  </a:p>
                  <a:p>
                    <a:pPr>
                      <a:defRPr/>
                    </a:pPr>
                    <a:r>
                      <a:rPr lang="en-US" dirty="0" smtClean="0"/>
                      <a:t>133 521</a:t>
                    </a:r>
                    <a:r>
                      <a:rPr lang="en-US" dirty="0"/>
                      <a:t>, </a:t>
                    </a:r>
                    <a:r>
                      <a:rPr lang="en-US" dirty="0" smtClean="0"/>
                      <a:t>(28%)</a:t>
                    </a:r>
                    <a:endParaRPr lang="en-US" dirty="0"/>
                  </a:p>
                </c:rich>
              </c:tx>
              <c:spPr>
                <a:solidFill>
                  <a:srgbClr val="F9F9B9"/>
                </a:solidFill>
              </c:spPr>
              <c:showVal val="1"/>
              <c:showCatName val="1"/>
              <c:showPercent val="1"/>
              <c:extLst>
                <c:ext xmlns:c15="http://schemas.microsoft.com/office/drawing/2012/chart" uri="{CE6537A1-D6FC-4f65-9D91-7224C49458BB}"/>
              </c:extLst>
            </c:dLbl>
            <c:spPr>
              <a:solidFill>
                <a:schemeClr val="bg1">
                  <a:lumMod val="95000"/>
                </a:schemeClr>
              </a:solidFill>
            </c:spPr>
            <c:showVal val="1"/>
            <c:showCatName val="1"/>
            <c:showPercent val="1"/>
            <c:showLeaderLines val="1"/>
            <c:extLst>
              <c:ext xmlns:c15="http://schemas.microsoft.com/office/drawing/2012/chart" uri="{CE6537A1-D6FC-4f65-9D91-7224C49458BB}"/>
            </c:extLst>
          </c:dLbls>
          <c:cat>
            <c:strRef>
              <c:f>Sheet1!$A$2:$A$6</c:f>
              <c:strCache>
                <c:ptCount val="5"/>
                <c:pt idx="0">
                  <c:v>Contact Crime</c:v>
                </c:pt>
                <c:pt idx="1">
                  <c:v>Contact Related Crime</c:v>
                </c:pt>
                <c:pt idx="2">
                  <c:v>Property Crime</c:v>
                </c:pt>
                <c:pt idx="3">
                  <c:v>Other Serious Crime</c:v>
                </c:pt>
                <c:pt idx="4">
                  <c:v>Crimes Dependent on Police Action for Detection</c:v>
                </c:pt>
              </c:strCache>
            </c:strRef>
          </c:cat>
          <c:val>
            <c:numRef>
              <c:f>Sheet1!$B$2:$B$6</c:f>
              <c:numCache>
                <c:formatCode>General</c:formatCode>
                <c:ptCount val="5"/>
                <c:pt idx="0">
                  <c:v>112996</c:v>
                </c:pt>
                <c:pt idx="1">
                  <c:v>28763</c:v>
                </c:pt>
                <c:pt idx="2">
                  <c:v>97630</c:v>
                </c:pt>
                <c:pt idx="3">
                  <c:v>105822</c:v>
                </c:pt>
                <c:pt idx="4">
                  <c:v>133521</c:v>
                </c:pt>
              </c:numCache>
            </c:numRef>
          </c:val>
        </c:ser>
        <c:dLbls/>
        <c:firstSliceAng val="0"/>
        <c:holeSize val="50"/>
      </c:doughnutChart>
    </c:plotArea>
    <c:plotVisOnly val="1"/>
    <c:dispBlanksAs val="zero"/>
  </c:chart>
  <c:txPr>
    <a:bodyPr/>
    <a:lstStyle/>
    <a:p>
      <a:pPr>
        <a:defRPr sz="1800"/>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ZA"/>
  <c:chart>
    <c:autoTitleDeleted val="1"/>
    <c:plotArea>
      <c:layout>
        <c:manualLayout>
          <c:layoutTarget val="inner"/>
          <c:xMode val="edge"/>
          <c:yMode val="edge"/>
          <c:x val="0.10546850393700789"/>
          <c:y val="0"/>
          <c:w val="0.87230927384076995"/>
          <c:h val="0.71750579008912219"/>
        </c:manualLayout>
      </c:layout>
      <c:barChart>
        <c:barDir val="col"/>
        <c:grouping val="clustered"/>
        <c:ser>
          <c:idx val="0"/>
          <c:order val="0"/>
          <c:tx>
            <c:strRef>
              <c:f>Sheet1!$B$1</c:f>
              <c:strCache>
                <c:ptCount val="1"/>
                <c:pt idx="0">
                  <c:v>2016/2017</c:v>
                </c:pt>
              </c:strCache>
            </c:strRef>
          </c:tx>
          <c:spPr>
            <a:solidFill>
              <a:schemeClr val="accent6">
                <a:lumMod val="60000"/>
                <a:lumOff val="40000"/>
              </a:schemeClr>
            </a:solidFill>
            <a:scene3d>
              <a:camera prst="orthographicFront"/>
              <a:lightRig rig="threePt" dir="t"/>
            </a:scene3d>
            <a:sp3d>
              <a:bevelT w="190500" h="38100"/>
            </a:sp3d>
          </c:spPr>
          <c:cat>
            <c:strRef>
              <c:f>Sheet1!$A$2:$A$11</c:f>
              <c:strCache>
                <c:ptCount val="10"/>
                <c:pt idx="0">
                  <c:v>Nyanga</c:v>
                </c:pt>
                <c:pt idx="1">
                  <c:v>Philippi East</c:v>
                </c:pt>
                <c:pt idx="2">
                  <c:v>Delft</c:v>
                </c:pt>
                <c:pt idx="3">
                  <c:v>Khayelitsha</c:v>
                </c:pt>
                <c:pt idx="4">
                  <c:v>Kraaifontein</c:v>
                </c:pt>
                <c:pt idx="5">
                  <c:v>Gugulethu</c:v>
                </c:pt>
                <c:pt idx="6">
                  <c:v>Mfuleni</c:v>
                </c:pt>
                <c:pt idx="7">
                  <c:v>Harare</c:v>
                </c:pt>
                <c:pt idx="8">
                  <c:v>Mitchells Plain</c:v>
                </c:pt>
                <c:pt idx="9">
                  <c:v>Bishop Lavis</c:v>
                </c:pt>
              </c:strCache>
            </c:strRef>
          </c:cat>
          <c:val>
            <c:numRef>
              <c:f>Sheet1!$B$2:$B$11</c:f>
              <c:numCache>
                <c:formatCode>#,##0</c:formatCode>
                <c:ptCount val="10"/>
                <c:pt idx="0">
                  <c:v>281</c:v>
                </c:pt>
                <c:pt idx="1">
                  <c:v>150</c:v>
                </c:pt>
                <c:pt idx="2">
                  <c:v>183</c:v>
                </c:pt>
                <c:pt idx="3">
                  <c:v>179</c:v>
                </c:pt>
                <c:pt idx="4">
                  <c:v>142</c:v>
                </c:pt>
                <c:pt idx="5">
                  <c:v>136</c:v>
                </c:pt>
                <c:pt idx="6">
                  <c:v>125</c:v>
                </c:pt>
                <c:pt idx="7">
                  <c:v>174</c:v>
                </c:pt>
                <c:pt idx="8">
                  <c:v>103</c:v>
                </c:pt>
                <c:pt idx="9">
                  <c:v>97</c:v>
                </c:pt>
              </c:numCache>
            </c:numRef>
          </c:val>
        </c:ser>
        <c:ser>
          <c:idx val="1"/>
          <c:order val="1"/>
          <c:tx>
            <c:strRef>
              <c:f>Sheet1!$C$1</c:f>
              <c:strCache>
                <c:ptCount val="1"/>
                <c:pt idx="0">
                  <c:v>2017/2018</c:v>
                </c:pt>
              </c:strCache>
            </c:strRef>
          </c:tx>
          <c:spPr>
            <a:solidFill>
              <a:schemeClr val="accent5">
                <a:lumMod val="60000"/>
                <a:lumOff val="40000"/>
              </a:schemeClr>
            </a:solidFill>
            <a:scene3d>
              <a:camera prst="orthographicFront"/>
              <a:lightRig rig="threePt" dir="t"/>
            </a:scene3d>
            <a:sp3d>
              <a:bevelT w="190500" h="38100"/>
            </a:sp3d>
          </c:spPr>
          <c:cat>
            <c:strRef>
              <c:f>Sheet1!$A$2:$A$11</c:f>
              <c:strCache>
                <c:ptCount val="10"/>
                <c:pt idx="0">
                  <c:v>Nyanga</c:v>
                </c:pt>
                <c:pt idx="1">
                  <c:v>Philippi East</c:v>
                </c:pt>
                <c:pt idx="2">
                  <c:v>Delft</c:v>
                </c:pt>
                <c:pt idx="3">
                  <c:v>Khayelitsha</c:v>
                </c:pt>
                <c:pt idx="4">
                  <c:v>Kraaifontein</c:v>
                </c:pt>
                <c:pt idx="5">
                  <c:v>Gugulethu</c:v>
                </c:pt>
                <c:pt idx="6">
                  <c:v>Mfuleni</c:v>
                </c:pt>
                <c:pt idx="7">
                  <c:v>Harare</c:v>
                </c:pt>
                <c:pt idx="8">
                  <c:v>Mitchells Plain</c:v>
                </c:pt>
                <c:pt idx="9">
                  <c:v>Bishop Lavis</c:v>
                </c:pt>
              </c:strCache>
            </c:strRef>
          </c:cat>
          <c:val>
            <c:numRef>
              <c:f>Sheet1!$C$2:$C$11</c:f>
              <c:numCache>
                <c:formatCode>#,##0</c:formatCode>
                <c:ptCount val="10"/>
                <c:pt idx="0">
                  <c:v>308</c:v>
                </c:pt>
                <c:pt idx="1">
                  <c:v>205</c:v>
                </c:pt>
                <c:pt idx="2">
                  <c:v>195</c:v>
                </c:pt>
                <c:pt idx="3">
                  <c:v>192</c:v>
                </c:pt>
                <c:pt idx="4">
                  <c:v>186</c:v>
                </c:pt>
                <c:pt idx="5">
                  <c:v>182</c:v>
                </c:pt>
                <c:pt idx="6">
                  <c:v>157</c:v>
                </c:pt>
                <c:pt idx="7">
                  <c:v>142</c:v>
                </c:pt>
                <c:pt idx="8">
                  <c:v>140</c:v>
                </c:pt>
                <c:pt idx="9">
                  <c:v>98</c:v>
                </c:pt>
              </c:numCache>
            </c:numRef>
          </c:val>
        </c:ser>
        <c:ser>
          <c:idx val="2"/>
          <c:order val="2"/>
          <c:tx>
            <c:strRef>
              <c:f>Sheet1!$D$1</c:f>
              <c:strCache>
                <c:ptCount val="1"/>
                <c:pt idx="0">
                  <c:v>Actual Diff</c:v>
                </c:pt>
              </c:strCache>
            </c:strRef>
          </c:tx>
          <c:spPr>
            <a:noFill/>
            <a:ln>
              <a:noFill/>
            </a:ln>
          </c:spPr>
          <c:cat>
            <c:strRef>
              <c:f>Sheet1!$A$2:$A$11</c:f>
              <c:strCache>
                <c:ptCount val="10"/>
                <c:pt idx="0">
                  <c:v>Nyanga</c:v>
                </c:pt>
                <c:pt idx="1">
                  <c:v>Philippi East</c:v>
                </c:pt>
                <c:pt idx="2">
                  <c:v>Delft</c:v>
                </c:pt>
                <c:pt idx="3">
                  <c:v>Khayelitsha</c:v>
                </c:pt>
                <c:pt idx="4">
                  <c:v>Kraaifontein</c:v>
                </c:pt>
                <c:pt idx="5">
                  <c:v>Gugulethu</c:v>
                </c:pt>
                <c:pt idx="6">
                  <c:v>Mfuleni</c:v>
                </c:pt>
                <c:pt idx="7">
                  <c:v>Harare</c:v>
                </c:pt>
                <c:pt idx="8">
                  <c:v>Mitchells Plain</c:v>
                </c:pt>
                <c:pt idx="9">
                  <c:v>Bishop Lavis</c:v>
                </c:pt>
              </c:strCache>
            </c:strRef>
          </c:cat>
          <c:val>
            <c:numRef>
              <c:f>Sheet1!$D$2:$D$11</c:f>
              <c:numCache>
                <c:formatCode>#,##0</c:formatCode>
                <c:ptCount val="10"/>
                <c:pt idx="0">
                  <c:v>27</c:v>
                </c:pt>
                <c:pt idx="1">
                  <c:v>55</c:v>
                </c:pt>
                <c:pt idx="2">
                  <c:v>12</c:v>
                </c:pt>
                <c:pt idx="3">
                  <c:v>13</c:v>
                </c:pt>
                <c:pt idx="4">
                  <c:v>44</c:v>
                </c:pt>
                <c:pt idx="5">
                  <c:v>46</c:v>
                </c:pt>
                <c:pt idx="6">
                  <c:v>32</c:v>
                </c:pt>
                <c:pt idx="7">
                  <c:v>-32</c:v>
                </c:pt>
                <c:pt idx="8">
                  <c:v>37</c:v>
                </c:pt>
                <c:pt idx="9">
                  <c:v>1</c:v>
                </c:pt>
              </c:numCache>
            </c:numRef>
          </c:val>
        </c:ser>
        <c:ser>
          <c:idx val="3"/>
          <c:order val="3"/>
          <c:tx>
            <c:strRef>
              <c:f>Sheet1!$E$1</c:f>
              <c:strCache>
                <c:ptCount val="1"/>
                <c:pt idx="0">
                  <c:v>% Diff</c:v>
                </c:pt>
              </c:strCache>
            </c:strRef>
          </c:tx>
          <c:spPr>
            <a:noFill/>
            <a:ln>
              <a:noFill/>
            </a:ln>
          </c:spPr>
          <c:cat>
            <c:strRef>
              <c:f>Sheet1!$A$2:$A$11</c:f>
              <c:strCache>
                <c:ptCount val="10"/>
                <c:pt idx="0">
                  <c:v>Nyanga</c:v>
                </c:pt>
                <c:pt idx="1">
                  <c:v>Philippi East</c:v>
                </c:pt>
                <c:pt idx="2">
                  <c:v>Delft</c:v>
                </c:pt>
                <c:pt idx="3">
                  <c:v>Khayelitsha</c:v>
                </c:pt>
                <c:pt idx="4">
                  <c:v>Kraaifontein</c:v>
                </c:pt>
                <c:pt idx="5">
                  <c:v>Gugulethu</c:v>
                </c:pt>
                <c:pt idx="6">
                  <c:v>Mfuleni</c:v>
                </c:pt>
                <c:pt idx="7">
                  <c:v>Harare</c:v>
                </c:pt>
                <c:pt idx="8">
                  <c:v>Mitchells Plain</c:v>
                </c:pt>
                <c:pt idx="9">
                  <c:v>Bishop Lavis</c:v>
                </c:pt>
              </c:strCache>
            </c:strRef>
          </c:cat>
          <c:val>
            <c:numRef>
              <c:f>Sheet1!$E$2:$E$11</c:f>
              <c:numCache>
                <c:formatCode>0.00%</c:formatCode>
                <c:ptCount val="10"/>
                <c:pt idx="0">
                  <c:v>9.6085409252669077E-2</c:v>
                </c:pt>
                <c:pt idx="1">
                  <c:v>0.36666666666666681</c:v>
                </c:pt>
                <c:pt idx="2">
                  <c:v>6.5573770491803365E-2</c:v>
                </c:pt>
                <c:pt idx="3">
                  <c:v>7.2625698324022339E-2</c:v>
                </c:pt>
                <c:pt idx="4">
                  <c:v>0.30985915492957755</c:v>
                </c:pt>
                <c:pt idx="5">
                  <c:v>0.33823529411764702</c:v>
                </c:pt>
                <c:pt idx="6">
                  <c:v>0.25600000000000001</c:v>
                </c:pt>
                <c:pt idx="7">
                  <c:v>-0.18390804597701152</c:v>
                </c:pt>
                <c:pt idx="8">
                  <c:v>0.3592233009708739</c:v>
                </c:pt>
                <c:pt idx="9">
                  <c:v>1.0309278350515429E-2</c:v>
                </c:pt>
              </c:numCache>
            </c:numRef>
          </c:val>
        </c:ser>
        <c:dLbls/>
        <c:axId val="108491520"/>
        <c:axId val="108493056"/>
      </c:barChart>
      <c:catAx>
        <c:axId val="108491520"/>
        <c:scaling>
          <c:orientation val="minMax"/>
        </c:scaling>
        <c:axPos val="b"/>
        <c:numFmt formatCode="General" sourceLinked="0"/>
        <c:majorTickMark val="none"/>
        <c:tickLblPos val="nextTo"/>
        <c:crossAx val="108493056"/>
        <c:crosses val="autoZero"/>
        <c:auto val="1"/>
        <c:lblAlgn val="ctr"/>
        <c:lblOffset val="100"/>
      </c:catAx>
      <c:valAx>
        <c:axId val="108493056"/>
        <c:scaling>
          <c:orientation val="minMax"/>
        </c:scaling>
        <c:delete val="1"/>
        <c:axPos val="l"/>
        <c:numFmt formatCode="#,##0" sourceLinked="1"/>
        <c:majorTickMark val="none"/>
        <c:tickLblPos val="none"/>
        <c:crossAx val="108491520"/>
        <c:crosses val="autoZero"/>
        <c:crossBetween val="between"/>
      </c:valAx>
      <c:dTable>
        <c:showHorzBorder val="1"/>
        <c:showVertBorder val="1"/>
        <c:showOutline val="1"/>
        <c:showKeys val="1"/>
        <c:txPr>
          <a:bodyPr/>
          <a:lstStyle/>
          <a:p>
            <a:pPr rtl="0">
              <a:defRPr sz="1100"/>
            </a:pPr>
            <a:endParaRPr lang="en-US"/>
          </a:p>
        </c:txPr>
      </c:dTable>
      <c:spPr>
        <a:noFill/>
        <a:ln w="25400">
          <a:noFill/>
        </a:ln>
      </c:spPr>
    </c:plotArea>
    <c:plotVisOnly val="1"/>
    <c:dispBlanksAs val="gap"/>
  </c:chart>
  <c:txPr>
    <a:bodyPr/>
    <a:lstStyle/>
    <a:p>
      <a:pPr>
        <a:defRPr sz="1800"/>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ZA"/>
  <c:style val="26"/>
  <c:chart>
    <c:title>
      <c:tx>
        <c:rich>
          <a:bodyPr/>
          <a:lstStyle/>
          <a:p>
            <a:pPr>
              <a:defRPr sz="2000"/>
            </a:pPr>
            <a:r>
              <a:rPr lang="en-US" sz="2000" dirty="0"/>
              <a:t>Top instruments </a:t>
            </a:r>
            <a:r>
              <a:rPr lang="en-US" sz="2000" dirty="0" smtClean="0"/>
              <a:t>used: 2017/2018  financial year</a:t>
            </a:r>
            <a:endParaRPr lang="en-US" sz="2000" dirty="0"/>
          </a:p>
        </c:rich>
      </c:tx>
    </c:title>
    <c:plotArea>
      <c:layout>
        <c:manualLayout>
          <c:layoutTarget val="inner"/>
          <c:xMode val="edge"/>
          <c:yMode val="edge"/>
          <c:x val="0.18652833997999202"/>
          <c:y val="0.21662307791626756"/>
          <c:w val="0.77855572808348594"/>
          <c:h val="0.61700984251968527"/>
        </c:manualLayout>
      </c:layout>
      <c:barChart>
        <c:barDir val="bar"/>
        <c:grouping val="stacked"/>
        <c:ser>
          <c:idx val="0"/>
          <c:order val="0"/>
          <c:tx>
            <c:strRef>
              <c:f>Sheet1!$B$1</c:f>
              <c:strCache>
                <c:ptCount val="1"/>
                <c:pt idx="0">
                  <c:v>Series 1</c:v>
                </c:pt>
              </c:strCache>
            </c:strRef>
          </c:tx>
          <c:dLbls>
            <c:dLbl>
              <c:idx val="0"/>
              <c:layout>
                <c:manualLayout>
                  <c:x val="0.3890519691009735"/>
                  <c:y val="4.7667376297528515E-3"/>
                </c:manualLayout>
              </c:layout>
              <c:tx>
                <c:rich>
                  <a:bodyPr/>
                  <a:lstStyle/>
                  <a:p>
                    <a:r>
                      <a:rPr lang="en-US" dirty="0" smtClean="0"/>
                      <a:t>1580 (42.3%)</a:t>
                    </a:r>
                    <a:endParaRPr lang="en-US" dirty="0"/>
                  </a:p>
                </c:rich>
              </c:tx>
              <c:showVal val="1"/>
              <c:extLst>
                <c:ext xmlns:c15="http://schemas.microsoft.com/office/drawing/2012/chart" uri="{CE6537A1-D6FC-4f65-9D91-7224C49458BB}"/>
              </c:extLst>
            </c:dLbl>
            <c:dLbl>
              <c:idx val="1"/>
              <c:layout>
                <c:manualLayout>
                  <c:x val="0.26015659932937846"/>
                  <c:y val="-4.7667376297528515E-3"/>
                </c:manualLayout>
              </c:layout>
              <c:tx>
                <c:rich>
                  <a:bodyPr/>
                  <a:lstStyle/>
                  <a:p>
                    <a:r>
                      <a:rPr lang="en-US" dirty="0" smtClean="0"/>
                      <a:t>944 (25.3%)</a:t>
                    </a:r>
                    <a:endParaRPr lang="en-US" dirty="0"/>
                  </a:p>
                </c:rich>
              </c:tx>
              <c:showVal val="1"/>
              <c:extLst>
                <c:ext xmlns:c15="http://schemas.microsoft.com/office/drawing/2012/chart" uri="{CE6537A1-D6FC-4f65-9D91-7224C49458BB}"/>
              </c:extLst>
            </c:dLbl>
            <c:dLbl>
              <c:idx val="2"/>
              <c:layout>
                <c:manualLayout>
                  <c:x val="0.12716485013500411"/>
                  <c:y val="9.5330999258340689E-3"/>
                </c:manualLayout>
              </c:layout>
              <c:tx>
                <c:rich>
                  <a:bodyPr/>
                  <a:lstStyle/>
                  <a:p>
                    <a:r>
                      <a:rPr lang="en-US" dirty="0" smtClean="0"/>
                      <a:t>320 (8.6%</a:t>
                    </a:r>
                    <a:endParaRPr lang="en-US" dirty="0"/>
                  </a:p>
                </c:rich>
              </c:tx>
              <c:showVal val="1"/>
              <c:extLst>
                <c:ext xmlns:c15="http://schemas.microsoft.com/office/drawing/2012/chart" uri="{CE6537A1-D6FC-4f65-9D91-7224C49458BB}"/>
              </c:extLst>
            </c:dLbl>
            <c:spPr>
              <a:solidFill>
                <a:schemeClr val="bg1">
                  <a:lumMod val="95000"/>
                </a:schemeClr>
              </a:solidFill>
              <a:ln>
                <a:solidFill>
                  <a:schemeClr val="accent1"/>
                </a:solidFill>
              </a:ln>
            </c:spPr>
            <c:showVal val="1"/>
            <c:extLst>
              <c:ext xmlns:c15="http://schemas.microsoft.com/office/drawing/2012/chart" uri="{CE6537A1-D6FC-4f65-9D91-7224C49458BB}">
                <c15:showLeaderLines val="0"/>
              </c:ext>
            </c:extLst>
          </c:dLbls>
          <c:cat>
            <c:strRef>
              <c:f>Sheet1!$A$2:$A$4</c:f>
              <c:strCache>
                <c:ptCount val="3"/>
                <c:pt idx="0">
                  <c:v>Firearm </c:v>
                </c:pt>
                <c:pt idx="1">
                  <c:v>Knife</c:v>
                </c:pt>
                <c:pt idx="2">
                  <c:v>Sharp instrument</c:v>
                </c:pt>
              </c:strCache>
            </c:strRef>
          </c:cat>
          <c:val>
            <c:numRef>
              <c:f>Sheet1!$B$2:$B$4</c:f>
              <c:numCache>
                <c:formatCode>General</c:formatCode>
                <c:ptCount val="3"/>
                <c:pt idx="0">
                  <c:v>1580</c:v>
                </c:pt>
                <c:pt idx="1">
                  <c:v>944</c:v>
                </c:pt>
                <c:pt idx="2">
                  <c:v>320</c:v>
                </c:pt>
              </c:numCache>
            </c:numRef>
          </c:val>
        </c:ser>
        <c:dLbls/>
        <c:overlap val="100"/>
        <c:axId val="103701120"/>
        <c:axId val="81753600"/>
      </c:barChart>
      <c:catAx>
        <c:axId val="103701120"/>
        <c:scaling>
          <c:orientation val="minMax"/>
        </c:scaling>
        <c:axPos val="l"/>
        <c:numFmt formatCode="General" sourceLinked="0"/>
        <c:tickLblPos val="nextTo"/>
        <c:txPr>
          <a:bodyPr/>
          <a:lstStyle/>
          <a:p>
            <a:pPr>
              <a:defRPr sz="1600"/>
            </a:pPr>
            <a:endParaRPr lang="en-US"/>
          </a:p>
        </c:txPr>
        <c:crossAx val="81753600"/>
        <c:crosses val="autoZero"/>
        <c:auto val="1"/>
        <c:lblAlgn val="ctr"/>
        <c:lblOffset val="100"/>
        <c:tickLblSkip val="1"/>
      </c:catAx>
      <c:valAx>
        <c:axId val="81753600"/>
        <c:scaling>
          <c:orientation val="minMax"/>
        </c:scaling>
        <c:axPos val="b"/>
        <c:numFmt formatCode="General" sourceLinked="1"/>
        <c:tickLblPos val="nextTo"/>
        <c:crossAx val="103701120"/>
        <c:crosses val="autoZero"/>
        <c:crossBetween val="between"/>
      </c:valAx>
    </c:plotArea>
    <c:plotVisOnly val="1"/>
    <c:dispBlanksAs val="gap"/>
  </c:chart>
  <c:txPr>
    <a:bodyPr/>
    <a:lstStyle/>
    <a:p>
      <a:pPr>
        <a:defRPr sz="1800"/>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n-ZA"/>
  <c:style val="26"/>
  <c:chart>
    <c:title>
      <c:tx>
        <c:rich>
          <a:bodyPr/>
          <a:lstStyle/>
          <a:p>
            <a:pPr>
              <a:defRPr sz="2000"/>
            </a:pPr>
            <a:r>
              <a:rPr lang="en-US" sz="2000" dirty="0"/>
              <a:t>Top instruments </a:t>
            </a:r>
            <a:r>
              <a:rPr lang="en-US" sz="2000" dirty="0" smtClean="0"/>
              <a:t>used: 2017/2018 financial year</a:t>
            </a:r>
            <a:endParaRPr lang="en-US" sz="2000" dirty="0"/>
          </a:p>
        </c:rich>
      </c:tx>
      <c:layout>
        <c:manualLayout>
          <c:xMode val="edge"/>
          <c:yMode val="edge"/>
          <c:x val="0.20396807762100508"/>
          <c:y val="0"/>
        </c:manualLayout>
      </c:layout>
    </c:title>
    <c:plotArea>
      <c:layout>
        <c:manualLayout>
          <c:layoutTarget val="inner"/>
          <c:xMode val="edge"/>
          <c:yMode val="edge"/>
          <c:x val="0.23769208256695762"/>
          <c:y val="0.2340718652788579"/>
          <c:w val="0.84211972537622759"/>
          <c:h val="0.61700984251968527"/>
        </c:manualLayout>
      </c:layout>
      <c:barChart>
        <c:barDir val="bar"/>
        <c:grouping val="stacked"/>
        <c:ser>
          <c:idx val="0"/>
          <c:order val="0"/>
          <c:tx>
            <c:strRef>
              <c:f>Sheet1!$B$1</c:f>
              <c:strCache>
                <c:ptCount val="1"/>
                <c:pt idx="0">
                  <c:v>Series 1</c:v>
                </c:pt>
              </c:strCache>
            </c:strRef>
          </c:tx>
          <c:dLbls>
            <c:dLbl>
              <c:idx val="0"/>
              <c:layout>
                <c:manualLayout>
                  <c:x val="0.41515734648596403"/>
                  <c:y val="-5.3445240091168312E-3"/>
                </c:manualLayout>
              </c:layout>
              <c:tx>
                <c:rich>
                  <a:bodyPr/>
                  <a:lstStyle/>
                  <a:p>
                    <a:r>
                      <a:rPr lang="en-US" dirty="0" smtClean="0"/>
                      <a:t>2851 (77%)</a:t>
                    </a:r>
                    <a:endParaRPr lang="en-US" dirty="0"/>
                  </a:p>
                </c:rich>
              </c:tx>
              <c:showVal val="1"/>
              <c:extLst>
                <c:ext xmlns:c15="http://schemas.microsoft.com/office/drawing/2012/chart" uri="{CE6537A1-D6FC-4f65-9D91-7224C49458BB}"/>
              </c:extLst>
            </c:dLbl>
            <c:dLbl>
              <c:idx val="1"/>
              <c:layout>
                <c:manualLayout>
                  <c:x val="0.11101219488157231"/>
                  <c:y val="-1.0689048018233666E-2"/>
                </c:manualLayout>
              </c:layout>
              <c:tx>
                <c:rich>
                  <a:bodyPr/>
                  <a:lstStyle/>
                  <a:p>
                    <a:r>
                      <a:rPr lang="en-US" dirty="0" smtClean="0"/>
                      <a:t>336 (9.1%)</a:t>
                    </a:r>
                    <a:endParaRPr lang="en-US" dirty="0"/>
                  </a:p>
                </c:rich>
              </c:tx>
              <c:showVal val="1"/>
              <c:extLst>
                <c:ext xmlns:c15="http://schemas.microsoft.com/office/drawing/2012/chart" uri="{CE6537A1-D6FC-4f65-9D91-7224C49458BB}"/>
              </c:extLst>
            </c:dLbl>
            <c:dLbl>
              <c:idx val="2"/>
              <c:layout>
                <c:manualLayout>
                  <c:x val="6.7581312649848943E-2"/>
                  <c:y val="5.3445240091167827E-3"/>
                </c:manualLayout>
              </c:layout>
              <c:tx>
                <c:rich>
                  <a:bodyPr/>
                  <a:lstStyle/>
                  <a:p>
                    <a:r>
                      <a:rPr lang="en-US" dirty="0" smtClean="0"/>
                      <a:t>74 (2%)</a:t>
                    </a:r>
                    <a:endParaRPr lang="en-US" dirty="0"/>
                  </a:p>
                </c:rich>
              </c:tx>
              <c:showVal val="1"/>
              <c:extLst>
                <c:ext xmlns:c15="http://schemas.microsoft.com/office/drawing/2012/chart" uri="{CE6537A1-D6FC-4f65-9D91-7224C49458BB}"/>
              </c:extLst>
            </c:dLbl>
            <c:spPr>
              <a:solidFill>
                <a:schemeClr val="bg1">
                  <a:lumMod val="95000"/>
                </a:schemeClr>
              </a:solidFill>
              <a:ln>
                <a:solidFill>
                  <a:schemeClr val="accent1"/>
                </a:solidFill>
              </a:ln>
            </c:spPr>
            <c:showVal val="1"/>
            <c:extLst>
              <c:ext xmlns:c15="http://schemas.microsoft.com/office/drawing/2012/chart" uri="{CE6537A1-D6FC-4f65-9D91-7224C49458BB}">
                <c15:showLeaderLines val="0"/>
              </c:ext>
            </c:extLst>
          </c:dLbls>
          <c:cat>
            <c:strRef>
              <c:f>Sheet1!$A$2:$A$4</c:f>
              <c:strCache>
                <c:ptCount val="3"/>
                <c:pt idx="0">
                  <c:v>Firearm </c:v>
                </c:pt>
                <c:pt idx="1">
                  <c:v>Knife</c:v>
                </c:pt>
                <c:pt idx="2">
                  <c:v>Motor vehicle</c:v>
                </c:pt>
              </c:strCache>
            </c:strRef>
          </c:cat>
          <c:val>
            <c:numRef>
              <c:f>Sheet1!$B$2:$B$4</c:f>
              <c:numCache>
                <c:formatCode>General</c:formatCode>
                <c:ptCount val="3"/>
                <c:pt idx="0">
                  <c:v>2851</c:v>
                </c:pt>
                <c:pt idx="1">
                  <c:v>336</c:v>
                </c:pt>
                <c:pt idx="2">
                  <c:v>74</c:v>
                </c:pt>
              </c:numCache>
            </c:numRef>
          </c:val>
        </c:ser>
        <c:dLbls/>
        <c:overlap val="100"/>
        <c:axId val="109835392"/>
        <c:axId val="109836928"/>
      </c:barChart>
      <c:catAx>
        <c:axId val="109835392"/>
        <c:scaling>
          <c:orientation val="minMax"/>
        </c:scaling>
        <c:axPos val="l"/>
        <c:numFmt formatCode="General" sourceLinked="0"/>
        <c:tickLblPos val="nextTo"/>
        <c:txPr>
          <a:bodyPr/>
          <a:lstStyle/>
          <a:p>
            <a:pPr>
              <a:defRPr sz="1600"/>
            </a:pPr>
            <a:endParaRPr lang="en-US"/>
          </a:p>
        </c:txPr>
        <c:crossAx val="109836928"/>
        <c:crosses val="autoZero"/>
        <c:auto val="1"/>
        <c:lblAlgn val="ctr"/>
        <c:lblOffset val="100"/>
        <c:tickLblSkip val="1"/>
      </c:catAx>
      <c:valAx>
        <c:axId val="109836928"/>
        <c:scaling>
          <c:orientation val="minMax"/>
        </c:scaling>
        <c:axPos val="b"/>
        <c:numFmt formatCode="General" sourceLinked="1"/>
        <c:tickLblPos val="nextTo"/>
        <c:crossAx val="109835392"/>
        <c:crosses val="autoZero"/>
        <c:crossBetween val="between"/>
      </c:valAx>
    </c:plotArea>
    <c:plotVisOnly val="1"/>
    <c:dispBlanksAs val="gap"/>
  </c:chart>
  <c:txPr>
    <a:bodyPr/>
    <a:lstStyle/>
    <a:p>
      <a:pPr>
        <a:defRPr sz="1800"/>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en-ZA"/>
  <c:chart>
    <c:autoTitleDeleted val="1"/>
    <c:plotArea>
      <c:layout>
        <c:manualLayout>
          <c:layoutTarget val="inner"/>
          <c:xMode val="edge"/>
          <c:yMode val="edge"/>
          <c:x val="0.10546850393700789"/>
          <c:y val="0"/>
          <c:w val="0.87230927384076995"/>
          <c:h val="0.71750579008912219"/>
        </c:manualLayout>
      </c:layout>
      <c:barChart>
        <c:barDir val="col"/>
        <c:grouping val="clustered"/>
        <c:ser>
          <c:idx val="0"/>
          <c:order val="0"/>
          <c:tx>
            <c:strRef>
              <c:f>Sheet1!$B$1</c:f>
              <c:strCache>
                <c:ptCount val="1"/>
                <c:pt idx="0">
                  <c:v>2016/2017</c:v>
                </c:pt>
              </c:strCache>
            </c:strRef>
          </c:tx>
          <c:spPr>
            <a:solidFill>
              <a:schemeClr val="accent6">
                <a:lumMod val="60000"/>
                <a:lumOff val="40000"/>
              </a:schemeClr>
            </a:solidFill>
            <a:scene3d>
              <a:camera prst="orthographicFront"/>
              <a:lightRig rig="threePt" dir="t"/>
            </a:scene3d>
            <a:sp3d>
              <a:bevelT w="190500" h="38100"/>
            </a:sp3d>
          </c:spPr>
          <c:cat>
            <c:strRef>
              <c:f>Sheet1!$A$2:$A$11</c:f>
              <c:strCache>
                <c:ptCount val="10"/>
                <c:pt idx="0">
                  <c:v>Mitchells Plain</c:v>
                </c:pt>
                <c:pt idx="1">
                  <c:v>Delft</c:v>
                </c:pt>
                <c:pt idx="2">
                  <c:v>Khayelitsha</c:v>
                </c:pt>
                <c:pt idx="3">
                  <c:v>Nyanga</c:v>
                </c:pt>
                <c:pt idx="4">
                  <c:v>Bishop Lavis</c:v>
                </c:pt>
                <c:pt idx="5">
                  <c:v>Elsies River</c:v>
                </c:pt>
                <c:pt idx="6">
                  <c:v>Manenberg</c:v>
                </c:pt>
                <c:pt idx="7">
                  <c:v>Mfuleni</c:v>
                </c:pt>
                <c:pt idx="8">
                  <c:v>Philippi East</c:v>
                </c:pt>
                <c:pt idx="9">
                  <c:v>Steenberg</c:v>
                </c:pt>
              </c:strCache>
            </c:strRef>
          </c:cat>
          <c:val>
            <c:numRef>
              <c:f>Sheet1!$B$2:$B$11</c:f>
              <c:numCache>
                <c:formatCode>#,##0</c:formatCode>
                <c:ptCount val="10"/>
                <c:pt idx="0">
                  <c:v>144</c:v>
                </c:pt>
                <c:pt idx="1">
                  <c:v>178</c:v>
                </c:pt>
                <c:pt idx="2">
                  <c:v>256</c:v>
                </c:pt>
                <c:pt idx="3">
                  <c:v>183</c:v>
                </c:pt>
                <c:pt idx="4">
                  <c:v>143</c:v>
                </c:pt>
                <c:pt idx="5">
                  <c:v>156</c:v>
                </c:pt>
                <c:pt idx="6">
                  <c:v>114</c:v>
                </c:pt>
                <c:pt idx="7">
                  <c:v>109</c:v>
                </c:pt>
                <c:pt idx="8">
                  <c:v>98</c:v>
                </c:pt>
                <c:pt idx="9">
                  <c:v>102</c:v>
                </c:pt>
              </c:numCache>
            </c:numRef>
          </c:val>
        </c:ser>
        <c:ser>
          <c:idx val="1"/>
          <c:order val="1"/>
          <c:tx>
            <c:strRef>
              <c:f>Sheet1!$C$1</c:f>
              <c:strCache>
                <c:ptCount val="1"/>
                <c:pt idx="0">
                  <c:v>2017/2018</c:v>
                </c:pt>
              </c:strCache>
            </c:strRef>
          </c:tx>
          <c:spPr>
            <a:solidFill>
              <a:schemeClr val="accent5">
                <a:lumMod val="60000"/>
                <a:lumOff val="40000"/>
              </a:schemeClr>
            </a:solidFill>
            <a:scene3d>
              <a:camera prst="orthographicFront"/>
              <a:lightRig rig="threePt" dir="t"/>
            </a:scene3d>
            <a:sp3d>
              <a:bevelT w="190500" h="38100"/>
            </a:sp3d>
          </c:spPr>
          <c:cat>
            <c:strRef>
              <c:f>Sheet1!$A$2:$A$11</c:f>
              <c:strCache>
                <c:ptCount val="10"/>
                <c:pt idx="0">
                  <c:v>Mitchells Plain</c:v>
                </c:pt>
                <c:pt idx="1">
                  <c:v>Delft</c:v>
                </c:pt>
                <c:pt idx="2">
                  <c:v>Khayelitsha</c:v>
                </c:pt>
                <c:pt idx="3">
                  <c:v>Nyanga</c:v>
                </c:pt>
                <c:pt idx="4">
                  <c:v>Bishop Lavis</c:v>
                </c:pt>
                <c:pt idx="5">
                  <c:v>Elsies River</c:v>
                </c:pt>
                <c:pt idx="6">
                  <c:v>Manenberg</c:v>
                </c:pt>
                <c:pt idx="7">
                  <c:v>Mfuleni</c:v>
                </c:pt>
                <c:pt idx="8">
                  <c:v>Philippi East</c:v>
                </c:pt>
                <c:pt idx="9">
                  <c:v>Steenberg</c:v>
                </c:pt>
              </c:strCache>
            </c:strRef>
          </c:cat>
          <c:val>
            <c:numRef>
              <c:f>Sheet1!$C$2:$C$11</c:f>
              <c:numCache>
                <c:formatCode>#,##0</c:formatCode>
                <c:ptCount val="10"/>
                <c:pt idx="0">
                  <c:v>246</c:v>
                </c:pt>
                <c:pt idx="1">
                  <c:v>192</c:v>
                </c:pt>
                <c:pt idx="2">
                  <c:v>181</c:v>
                </c:pt>
                <c:pt idx="3">
                  <c:v>172</c:v>
                </c:pt>
                <c:pt idx="4">
                  <c:v>156</c:v>
                </c:pt>
                <c:pt idx="5">
                  <c:v>129</c:v>
                </c:pt>
                <c:pt idx="6">
                  <c:v>125</c:v>
                </c:pt>
                <c:pt idx="7">
                  <c:v>123</c:v>
                </c:pt>
                <c:pt idx="8">
                  <c:v>118</c:v>
                </c:pt>
                <c:pt idx="9">
                  <c:v>110</c:v>
                </c:pt>
              </c:numCache>
            </c:numRef>
          </c:val>
        </c:ser>
        <c:ser>
          <c:idx val="2"/>
          <c:order val="2"/>
          <c:tx>
            <c:strRef>
              <c:f>Sheet1!$D$1</c:f>
              <c:strCache>
                <c:ptCount val="1"/>
                <c:pt idx="0">
                  <c:v>Actual Diff</c:v>
                </c:pt>
              </c:strCache>
            </c:strRef>
          </c:tx>
          <c:spPr>
            <a:noFill/>
            <a:ln>
              <a:noFill/>
            </a:ln>
          </c:spPr>
          <c:cat>
            <c:strRef>
              <c:f>Sheet1!$A$2:$A$11</c:f>
              <c:strCache>
                <c:ptCount val="10"/>
                <c:pt idx="0">
                  <c:v>Mitchells Plain</c:v>
                </c:pt>
                <c:pt idx="1">
                  <c:v>Delft</c:v>
                </c:pt>
                <c:pt idx="2">
                  <c:v>Khayelitsha</c:v>
                </c:pt>
                <c:pt idx="3">
                  <c:v>Nyanga</c:v>
                </c:pt>
                <c:pt idx="4">
                  <c:v>Bishop Lavis</c:v>
                </c:pt>
                <c:pt idx="5">
                  <c:v>Elsies River</c:v>
                </c:pt>
                <c:pt idx="6">
                  <c:v>Manenberg</c:v>
                </c:pt>
                <c:pt idx="7">
                  <c:v>Mfuleni</c:v>
                </c:pt>
                <c:pt idx="8">
                  <c:v>Philippi East</c:v>
                </c:pt>
                <c:pt idx="9">
                  <c:v>Steenberg</c:v>
                </c:pt>
              </c:strCache>
            </c:strRef>
          </c:cat>
          <c:val>
            <c:numRef>
              <c:f>Sheet1!$D$2:$D$11</c:f>
              <c:numCache>
                <c:formatCode>#,##0</c:formatCode>
                <c:ptCount val="10"/>
                <c:pt idx="0">
                  <c:v>102</c:v>
                </c:pt>
                <c:pt idx="1">
                  <c:v>14</c:v>
                </c:pt>
                <c:pt idx="2">
                  <c:v>-75</c:v>
                </c:pt>
                <c:pt idx="3">
                  <c:v>-11</c:v>
                </c:pt>
                <c:pt idx="4">
                  <c:v>13</c:v>
                </c:pt>
                <c:pt idx="5">
                  <c:v>-27</c:v>
                </c:pt>
                <c:pt idx="6">
                  <c:v>11</c:v>
                </c:pt>
                <c:pt idx="7">
                  <c:v>14</c:v>
                </c:pt>
                <c:pt idx="8">
                  <c:v>20</c:v>
                </c:pt>
                <c:pt idx="9">
                  <c:v>8</c:v>
                </c:pt>
              </c:numCache>
            </c:numRef>
          </c:val>
        </c:ser>
        <c:ser>
          <c:idx val="3"/>
          <c:order val="3"/>
          <c:tx>
            <c:strRef>
              <c:f>Sheet1!$E$1</c:f>
              <c:strCache>
                <c:ptCount val="1"/>
                <c:pt idx="0">
                  <c:v>% Diff</c:v>
                </c:pt>
              </c:strCache>
            </c:strRef>
          </c:tx>
          <c:spPr>
            <a:noFill/>
            <a:ln>
              <a:noFill/>
            </a:ln>
          </c:spPr>
          <c:cat>
            <c:strRef>
              <c:f>Sheet1!$A$2:$A$11</c:f>
              <c:strCache>
                <c:ptCount val="10"/>
                <c:pt idx="0">
                  <c:v>Mitchells Plain</c:v>
                </c:pt>
                <c:pt idx="1">
                  <c:v>Delft</c:v>
                </c:pt>
                <c:pt idx="2">
                  <c:v>Khayelitsha</c:v>
                </c:pt>
                <c:pt idx="3">
                  <c:v>Nyanga</c:v>
                </c:pt>
                <c:pt idx="4">
                  <c:v>Bishop Lavis</c:v>
                </c:pt>
                <c:pt idx="5">
                  <c:v>Elsies River</c:v>
                </c:pt>
                <c:pt idx="6">
                  <c:v>Manenberg</c:v>
                </c:pt>
                <c:pt idx="7">
                  <c:v>Mfuleni</c:v>
                </c:pt>
                <c:pt idx="8">
                  <c:v>Philippi East</c:v>
                </c:pt>
                <c:pt idx="9">
                  <c:v>Steenberg</c:v>
                </c:pt>
              </c:strCache>
            </c:strRef>
          </c:cat>
          <c:val>
            <c:numRef>
              <c:f>Sheet1!$E$2:$E$11</c:f>
              <c:numCache>
                <c:formatCode>0.00%</c:formatCode>
                <c:ptCount val="10"/>
                <c:pt idx="0">
                  <c:v>0.70833333333333337</c:v>
                </c:pt>
                <c:pt idx="1">
                  <c:v>7.8651685393258397E-2</c:v>
                </c:pt>
                <c:pt idx="2">
                  <c:v>-0.29296875000000006</c:v>
                </c:pt>
                <c:pt idx="3">
                  <c:v>-6.0109289617486308E-2</c:v>
                </c:pt>
                <c:pt idx="4">
                  <c:v>9.0909090909090842E-2</c:v>
                </c:pt>
                <c:pt idx="5">
                  <c:v>-0.17307692307692316</c:v>
                </c:pt>
                <c:pt idx="6">
                  <c:v>9.6491228070175503E-2</c:v>
                </c:pt>
                <c:pt idx="7">
                  <c:v>0.12844036697247699</c:v>
                </c:pt>
                <c:pt idx="8">
                  <c:v>0.20408163265306123</c:v>
                </c:pt>
                <c:pt idx="9">
                  <c:v>7.8431372549019551E-2</c:v>
                </c:pt>
              </c:numCache>
            </c:numRef>
          </c:val>
        </c:ser>
        <c:dLbls/>
        <c:axId val="109870464"/>
        <c:axId val="109950080"/>
      </c:barChart>
      <c:catAx>
        <c:axId val="109870464"/>
        <c:scaling>
          <c:orientation val="minMax"/>
        </c:scaling>
        <c:axPos val="b"/>
        <c:numFmt formatCode="General" sourceLinked="0"/>
        <c:majorTickMark val="none"/>
        <c:tickLblPos val="nextTo"/>
        <c:crossAx val="109950080"/>
        <c:crosses val="autoZero"/>
        <c:auto val="1"/>
        <c:lblAlgn val="ctr"/>
        <c:lblOffset val="100"/>
      </c:catAx>
      <c:valAx>
        <c:axId val="109950080"/>
        <c:scaling>
          <c:orientation val="minMax"/>
        </c:scaling>
        <c:delete val="1"/>
        <c:axPos val="l"/>
        <c:numFmt formatCode="#,##0" sourceLinked="1"/>
        <c:majorTickMark val="none"/>
        <c:tickLblPos val="none"/>
        <c:crossAx val="109870464"/>
        <c:crosses val="autoZero"/>
        <c:crossBetween val="between"/>
      </c:valAx>
      <c:dTable>
        <c:showHorzBorder val="1"/>
        <c:showVertBorder val="1"/>
        <c:showOutline val="1"/>
        <c:showKeys val="1"/>
        <c:txPr>
          <a:bodyPr/>
          <a:lstStyle/>
          <a:p>
            <a:pPr rtl="0">
              <a:defRPr sz="1100"/>
            </a:pPr>
            <a:endParaRPr lang="en-US"/>
          </a:p>
        </c:txPr>
      </c:dTable>
      <c:spPr>
        <a:noFill/>
        <a:ln w="25400">
          <a:noFill/>
        </a:ln>
      </c:spPr>
    </c:plotArea>
    <c:plotVisOnly val="1"/>
    <c:dispBlanksAs val="gap"/>
  </c:chart>
  <c:txPr>
    <a:bodyPr/>
    <a:lstStyle/>
    <a:p>
      <a:pPr>
        <a:defRPr sz="1800"/>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en-ZA"/>
  <c:style val="26"/>
  <c:chart>
    <c:title>
      <c:tx>
        <c:rich>
          <a:bodyPr/>
          <a:lstStyle/>
          <a:p>
            <a:pPr>
              <a:defRPr sz="2000"/>
            </a:pPr>
            <a:r>
              <a:rPr lang="en-US" sz="2000" dirty="0"/>
              <a:t>Top instruments </a:t>
            </a:r>
            <a:r>
              <a:rPr lang="en-US" sz="2000" dirty="0" smtClean="0"/>
              <a:t>used: 2017/2018 financial year</a:t>
            </a:r>
            <a:endParaRPr lang="en-US" sz="2000" dirty="0"/>
          </a:p>
        </c:rich>
      </c:tx>
    </c:title>
    <c:plotArea>
      <c:layout>
        <c:manualLayout>
          <c:layoutTarget val="inner"/>
          <c:xMode val="edge"/>
          <c:yMode val="edge"/>
          <c:x val="0.14240185230314911"/>
          <c:y val="0.2340718652788579"/>
          <c:w val="0.74487131358164504"/>
          <c:h val="0.57178689547315265"/>
        </c:manualLayout>
      </c:layout>
      <c:barChart>
        <c:barDir val="bar"/>
        <c:grouping val="stacked"/>
        <c:ser>
          <c:idx val="0"/>
          <c:order val="0"/>
          <c:tx>
            <c:strRef>
              <c:f>Sheet1!$B$1</c:f>
              <c:strCache>
                <c:ptCount val="1"/>
                <c:pt idx="0">
                  <c:v>Series 1</c:v>
                </c:pt>
              </c:strCache>
            </c:strRef>
          </c:tx>
          <c:dLbls>
            <c:dLbl>
              <c:idx val="0"/>
              <c:layout>
                <c:manualLayout>
                  <c:x val="0.43019883991384483"/>
                  <c:y val="9.0442230065605235E-3"/>
                </c:manualLayout>
              </c:layout>
              <c:tx>
                <c:rich>
                  <a:bodyPr/>
                  <a:lstStyle/>
                  <a:p>
                    <a:r>
                      <a:rPr lang="en-US" dirty="0" smtClean="0"/>
                      <a:t>11100 (45.5%)</a:t>
                    </a:r>
                    <a:endParaRPr lang="en-US" dirty="0"/>
                  </a:p>
                </c:rich>
              </c:tx>
              <c:showVal val="1"/>
              <c:extLst>
                <c:ext xmlns:c15="http://schemas.microsoft.com/office/drawing/2012/chart" uri="{CE6537A1-D6FC-4f65-9D91-7224C49458BB}"/>
              </c:extLst>
            </c:dLbl>
            <c:dLbl>
              <c:idx val="1"/>
              <c:layout>
                <c:manualLayout>
                  <c:x val="0.38971924266479352"/>
                  <c:y val="-1.3567224724318301E-2"/>
                </c:manualLayout>
              </c:layout>
              <c:tx>
                <c:rich>
                  <a:bodyPr/>
                  <a:lstStyle/>
                  <a:p>
                    <a:r>
                      <a:rPr lang="en-US" dirty="0" smtClean="0"/>
                      <a:t>9622 ( 39.5%)</a:t>
                    </a:r>
                    <a:endParaRPr lang="en-US" dirty="0"/>
                  </a:p>
                </c:rich>
              </c:tx>
              <c:showVal val="1"/>
              <c:extLst>
                <c:ext xmlns:c15="http://schemas.microsoft.com/office/drawing/2012/chart" uri="{CE6537A1-D6FC-4f65-9D91-7224C49458BB}"/>
              </c:extLst>
            </c:dLbl>
            <c:dLbl>
              <c:idx val="2"/>
              <c:layout>
                <c:manualLayout>
                  <c:x val="8.3917535148424358E-2"/>
                  <c:y val="9.0445790923515609E-3"/>
                </c:manualLayout>
              </c:layout>
              <c:tx>
                <c:rich>
                  <a:bodyPr/>
                  <a:lstStyle/>
                  <a:p>
                    <a:r>
                      <a:rPr lang="en-US" dirty="0" smtClean="0"/>
                      <a:t>354 (1.5%)</a:t>
                    </a:r>
                    <a:endParaRPr lang="en-US" dirty="0"/>
                  </a:p>
                </c:rich>
              </c:tx>
              <c:showVal val="1"/>
              <c:extLst>
                <c:ext xmlns:c15="http://schemas.microsoft.com/office/drawing/2012/chart" uri="{CE6537A1-D6FC-4f65-9D91-7224C49458BB}"/>
              </c:extLst>
            </c:dLbl>
            <c:dLbl>
              <c:idx val="3"/>
              <c:layout>
                <c:manualLayout>
                  <c:x val="7.2538983123738951E-2"/>
                  <c:y val="9.0445790923515609E-3"/>
                </c:manualLayout>
              </c:layout>
              <c:tx>
                <c:rich>
                  <a:bodyPr/>
                  <a:lstStyle/>
                  <a:p>
                    <a:r>
                      <a:rPr lang="en-US" dirty="0" smtClean="0"/>
                      <a:t>204 (0.8%)</a:t>
                    </a:r>
                    <a:endParaRPr lang="en-US" dirty="0"/>
                  </a:p>
                </c:rich>
              </c:tx>
              <c:showVal val="1"/>
              <c:extLst>
                <c:ext xmlns:c15="http://schemas.microsoft.com/office/drawing/2012/chart" uri="{CE6537A1-D6FC-4f65-9D91-7224C49458BB}"/>
              </c:extLst>
            </c:dLbl>
            <c:spPr>
              <a:solidFill>
                <a:schemeClr val="bg1">
                  <a:lumMod val="95000"/>
                </a:schemeClr>
              </a:solidFill>
              <a:ln>
                <a:solidFill>
                  <a:schemeClr val="accent1"/>
                </a:solidFill>
              </a:ln>
            </c:spPr>
            <c:showVal val="1"/>
            <c:extLst>
              <c:ext xmlns:c15="http://schemas.microsoft.com/office/drawing/2012/chart" uri="{CE6537A1-D6FC-4f65-9D91-7224C49458BB}">
                <c15:showLeaderLines val="0"/>
              </c:ext>
            </c:extLst>
          </c:dLbls>
          <c:cat>
            <c:strRef>
              <c:f>Sheet1!$A$2:$A$5</c:f>
              <c:strCache>
                <c:ptCount val="4"/>
                <c:pt idx="0">
                  <c:v>Firearm</c:v>
                </c:pt>
                <c:pt idx="1">
                  <c:v>Knife</c:v>
                </c:pt>
                <c:pt idx="2">
                  <c:v>Panga</c:v>
                </c:pt>
                <c:pt idx="3">
                  <c:v>Screwdrivers</c:v>
                </c:pt>
              </c:strCache>
            </c:strRef>
          </c:cat>
          <c:val>
            <c:numRef>
              <c:f>Sheet1!$B$2:$B$5</c:f>
              <c:numCache>
                <c:formatCode>General</c:formatCode>
                <c:ptCount val="4"/>
                <c:pt idx="0">
                  <c:v>11100</c:v>
                </c:pt>
                <c:pt idx="1">
                  <c:v>9622</c:v>
                </c:pt>
                <c:pt idx="2">
                  <c:v>354</c:v>
                </c:pt>
                <c:pt idx="3">
                  <c:v>204</c:v>
                </c:pt>
              </c:numCache>
            </c:numRef>
          </c:val>
        </c:ser>
        <c:dLbls/>
        <c:overlap val="100"/>
        <c:axId val="110483328"/>
        <c:axId val="110484864"/>
      </c:barChart>
      <c:catAx>
        <c:axId val="110483328"/>
        <c:scaling>
          <c:orientation val="minMax"/>
        </c:scaling>
        <c:axPos val="l"/>
        <c:numFmt formatCode="General" sourceLinked="0"/>
        <c:tickLblPos val="nextTo"/>
        <c:txPr>
          <a:bodyPr/>
          <a:lstStyle/>
          <a:p>
            <a:pPr>
              <a:defRPr sz="1600"/>
            </a:pPr>
            <a:endParaRPr lang="en-US"/>
          </a:p>
        </c:txPr>
        <c:crossAx val="110484864"/>
        <c:crosses val="autoZero"/>
        <c:auto val="1"/>
        <c:lblAlgn val="ctr"/>
        <c:lblOffset val="100"/>
        <c:tickLblSkip val="1"/>
      </c:catAx>
      <c:valAx>
        <c:axId val="110484864"/>
        <c:scaling>
          <c:orientation val="minMax"/>
        </c:scaling>
        <c:axPos val="b"/>
        <c:numFmt formatCode="General" sourceLinked="1"/>
        <c:tickLblPos val="nextTo"/>
        <c:crossAx val="110483328"/>
        <c:crosses val="autoZero"/>
        <c:crossBetween val="between"/>
      </c:valAx>
    </c:plotArea>
    <c:plotVisOnly val="1"/>
    <c:dispBlanksAs val="gap"/>
  </c:chart>
  <c:txPr>
    <a:bodyPr/>
    <a:lstStyle/>
    <a:p>
      <a:pPr>
        <a:defRPr sz="1800"/>
      </a:pPr>
      <a:endParaRPr lang="en-US"/>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lang val="en-ZA"/>
  <c:chart>
    <c:autoTitleDeleted val="1"/>
    <c:plotArea>
      <c:layout>
        <c:manualLayout>
          <c:layoutTarget val="inner"/>
          <c:xMode val="edge"/>
          <c:yMode val="edge"/>
          <c:x val="0.10546850393700789"/>
          <c:y val="0"/>
          <c:w val="0.87230927384076995"/>
          <c:h val="0.71750579008912219"/>
        </c:manualLayout>
      </c:layout>
      <c:barChart>
        <c:barDir val="col"/>
        <c:grouping val="clustered"/>
        <c:ser>
          <c:idx val="0"/>
          <c:order val="0"/>
          <c:tx>
            <c:strRef>
              <c:f>Sheet1!$B$1</c:f>
              <c:strCache>
                <c:ptCount val="1"/>
                <c:pt idx="0">
                  <c:v>2016/2017</c:v>
                </c:pt>
              </c:strCache>
            </c:strRef>
          </c:tx>
          <c:spPr>
            <a:solidFill>
              <a:schemeClr val="accent6">
                <a:lumMod val="60000"/>
                <a:lumOff val="40000"/>
              </a:schemeClr>
            </a:solidFill>
            <a:scene3d>
              <a:camera prst="orthographicFront"/>
              <a:lightRig rig="threePt" dir="t"/>
            </a:scene3d>
            <a:sp3d>
              <a:bevelT w="190500" h="38100"/>
            </a:sp3d>
          </c:spPr>
          <c:cat>
            <c:strRef>
              <c:f>Sheet1!$A$2:$A$11</c:f>
              <c:strCache>
                <c:ptCount val="10"/>
                <c:pt idx="0">
                  <c:v>Nyanga</c:v>
                </c:pt>
                <c:pt idx="1">
                  <c:v>Khayelitsha</c:v>
                </c:pt>
                <c:pt idx="2">
                  <c:v>Mitchells Plain</c:v>
                </c:pt>
                <c:pt idx="3">
                  <c:v>Delft</c:v>
                </c:pt>
                <c:pt idx="4">
                  <c:v>Mfuleni</c:v>
                </c:pt>
                <c:pt idx="5">
                  <c:v>Philippi East</c:v>
                </c:pt>
                <c:pt idx="6">
                  <c:v>Kraaifontein</c:v>
                </c:pt>
                <c:pt idx="7">
                  <c:v>Harare</c:v>
                </c:pt>
                <c:pt idx="8">
                  <c:v>Cape Town Central</c:v>
                </c:pt>
                <c:pt idx="9">
                  <c:v>Milnerton</c:v>
                </c:pt>
              </c:strCache>
            </c:strRef>
          </c:cat>
          <c:val>
            <c:numRef>
              <c:f>Sheet1!$B$2:$B$11</c:f>
              <c:numCache>
                <c:formatCode>#,##0</c:formatCode>
                <c:ptCount val="10"/>
                <c:pt idx="0">
                  <c:v>1498</c:v>
                </c:pt>
                <c:pt idx="1">
                  <c:v>1529</c:v>
                </c:pt>
                <c:pt idx="2">
                  <c:v>1018</c:v>
                </c:pt>
                <c:pt idx="3">
                  <c:v>758</c:v>
                </c:pt>
                <c:pt idx="4">
                  <c:v>686</c:v>
                </c:pt>
                <c:pt idx="5">
                  <c:v>619</c:v>
                </c:pt>
                <c:pt idx="6">
                  <c:v>761</c:v>
                </c:pt>
                <c:pt idx="7">
                  <c:v>902</c:v>
                </c:pt>
                <c:pt idx="8">
                  <c:v>657</c:v>
                </c:pt>
                <c:pt idx="9">
                  <c:v>559</c:v>
                </c:pt>
              </c:numCache>
            </c:numRef>
          </c:val>
        </c:ser>
        <c:ser>
          <c:idx val="1"/>
          <c:order val="1"/>
          <c:tx>
            <c:strRef>
              <c:f>Sheet1!$C$1</c:f>
              <c:strCache>
                <c:ptCount val="1"/>
                <c:pt idx="0">
                  <c:v>2017/2018</c:v>
                </c:pt>
              </c:strCache>
            </c:strRef>
          </c:tx>
          <c:spPr>
            <a:solidFill>
              <a:schemeClr val="accent5">
                <a:lumMod val="60000"/>
                <a:lumOff val="40000"/>
              </a:schemeClr>
            </a:solidFill>
            <a:scene3d>
              <a:camera prst="orthographicFront"/>
              <a:lightRig rig="threePt" dir="t"/>
            </a:scene3d>
            <a:sp3d>
              <a:bevelT w="190500" h="38100"/>
            </a:sp3d>
          </c:spPr>
          <c:cat>
            <c:strRef>
              <c:f>Sheet1!$A$2:$A$11</c:f>
              <c:strCache>
                <c:ptCount val="10"/>
                <c:pt idx="0">
                  <c:v>Nyanga</c:v>
                </c:pt>
                <c:pt idx="1">
                  <c:v>Khayelitsha</c:v>
                </c:pt>
                <c:pt idx="2">
                  <c:v>Mitchells Plain</c:v>
                </c:pt>
                <c:pt idx="3">
                  <c:v>Delft</c:v>
                </c:pt>
                <c:pt idx="4">
                  <c:v>Mfuleni</c:v>
                </c:pt>
                <c:pt idx="5">
                  <c:v>Philippi East</c:v>
                </c:pt>
                <c:pt idx="6">
                  <c:v>Kraaifontein</c:v>
                </c:pt>
                <c:pt idx="7">
                  <c:v>Harare</c:v>
                </c:pt>
                <c:pt idx="8">
                  <c:v>Cape Town Central</c:v>
                </c:pt>
                <c:pt idx="9">
                  <c:v>Milnerton</c:v>
                </c:pt>
              </c:strCache>
            </c:strRef>
          </c:cat>
          <c:val>
            <c:numRef>
              <c:f>Sheet1!$C$2:$C$11</c:f>
              <c:numCache>
                <c:formatCode>#,##0</c:formatCode>
                <c:ptCount val="10"/>
                <c:pt idx="0">
                  <c:v>1646</c:v>
                </c:pt>
                <c:pt idx="1">
                  <c:v>1294</c:v>
                </c:pt>
                <c:pt idx="2">
                  <c:v>946</c:v>
                </c:pt>
                <c:pt idx="3">
                  <c:v>869</c:v>
                </c:pt>
                <c:pt idx="4">
                  <c:v>827</c:v>
                </c:pt>
                <c:pt idx="5">
                  <c:v>789</c:v>
                </c:pt>
                <c:pt idx="6">
                  <c:v>749</c:v>
                </c:pt>
                <c:pt idx="7">
                  <c:v>709</c:v>
                </c:pt>
                <c:pt idx="8">
                  <c:v>662</c:v>
                </c:pt>
                <c:pt idx="9">
                  <c:v>660</c:v>
                </c:pt>
              </c:numCache>
            </c:numRef>
          </c:val>
        </c:ser>
        <c:ser>
          <c:idx val="2"/>
          <c:order val="2"/>
          <c:tx>
            <c:strRef>
              <c:f>Sheet1!$D$1</c:f>
              <c:strCache>
                <c:ptCount val="1"/>
                <c:pt idx="0">
                  <c:v>Actual Diff</c:v>
                </c:pt>
              </c:strCache>
            </c:strRef>
          </c:tx>
          <c:spPr>
            <a:noFill/>
            <a:ln>
              <a:noFill/>
            </a:ln>
          </c:spPr>
          <c:cat>
            <c:strRef>
              <c:f>Sheet1!$A$2:$A$11</c:f>
              <c:strCache>
                <c:ptCount val="10"/>
                <c:pt idx="0">
                  <c:v>Nyanga</c:v>
                </c:pt>
                <c:pt idx="1">
                  <c:v>Khayelitsha</c:v>
                </c:pt>
                <c:pt idx="2">
                  <c:v>Mitchells Plain</c:v>
                </c:pt>
                <c:pt idx="3">
                  <c:v>Delft</c:v>
                </c:pt>
                <c:pt idx="4">
                  <c:v>Mfuleni</c:v>
                </c:pt>
                <c:pt idx="5">
                  <c:v>Philippi East</c:v>
                </c:pt>
                <c:pt idx="6">
                  <c:v>Kraaifontein</c:v>
                </c:pt>
                <c:pt idx="7">
                  <c:v>Harare</c:v>
                </c:pt>
                <c:pt idx="8">
                  <c:v>Cape Town Central</c:v>
                </c:pt>
                <c:pt idx="9">
                  <c:v>Milnerton</c:v>
                </c:pt>
              </c:strCache>
            </c:strRef>
          </c:cat>
          <c:val>
            <c:numRef>
              <c:f>Sheet1!$D$2:$D$11</c:f>
              <c:numCache>
                <c:formatCode>#,##0</c:formatCode>
                <c:ptCount val="10"/>
                <c:pt idx="0">
                  <c:v>148</c:v>
                </c:pt>
                <c:pt idx="1">
                  <c:v>-235</c:v>
                </c:pt>
                <c:pt idx="2">
                  <c:v>-72</c:v>
                </c:pt>
                <c:pt idx="3">
                  <c:v>111</c:v>
                </c:pt>
                <c:pt idx="4">
                  <c:v>141</c:v>
                </c:pt>
                <c:pt idx="5">
                  <c:v>170</c:v>
                </c:pt>
                <c:pt idx="6">
                  <c:v>-12</c:v>
                </c:pt>
                <c:pt idx="7">
                  <c:v>-193</c:v>
                </c:pt>
                <c:pt idx="8">
                  <c:v>5</c:v>
                </c:pt>
                <c:pt idx="9">
                  <c:v>101</c:v>
                </c:pt>
              </c:numCache>
            </c:numRef>
          </c:val>
        </c:ser>
        <c:ser>
          <c:idx val="3"/>
          <c:order val="3"/>
          <c:tx>
            <c:strRef>
              <c:f>Sheet1!$E$1</c:f>
              <c:strCache>
                <c:ptCount val="1"/>
                <c:pt idx="0">
                  <c:v>% Diff</c:v>
                </c:pt>
              </c:strCache>
            </c:strRef>
          </c:tx>
          <c:spPr>
            <a:noFill/>
            <a:ln>
              <a:noFill/>
            </a:ln>
          </c:spPr>
          <c:cat>
            <c:strRef>
              <c:f>Sheet1!$A$2:$A$11</c:f>
              <c:strCache>
                <c:ptCount val="10"/>
                <c:pt idx="0">
                  <c:v>Nyanga</c:v>
                </c:pt>
                <c:pt idx="1">
                  <c:v>Khayelitsha</c:v>
                </c:pt>
                <c:pt idx="2">
                  <c:v>Mitchells Plain</c:v>
                </c:pt>
                <c:pt idx="3">
                  <c:v>Delft</c:v>
                </c:pt>
                <c:pt idx="4">
                  <c:v>Mfuleni</c:v>
                </c:pt>
                <c:pt idx="5">
                  <c:v>Philippi East</c:v>
                </c:pt>
                <c:pt idx="6">
                  <c:v>Kraaifontein</c:v>
                </c:pt>
                <c:pt idx="7">
                  <c:v>Harare</c:v>
                </c:pt>
                <c:pt idx="8">
                  <c:v>Cape Town Central</c:v>
                </c:pt>
                <c:pt idx="9">
                  <c:v>Milnerton</c:v>
                </c:pt>
              </c:strCache>
            </c:strRef>
          </c:cat>
          <c:val>
            <c:numRef>
              <c:f>Sheet1!$E$2:$E$11</c:f>
              <c:numCache>
                <c:formatCode>0.00%</c:formatCode>
                <c:ptCount val="10"/>
                <c:pt idx="0">
                  <c:v>9.8798397863818541E-2</c:v>
                </c:pt>
                <c:pt idx="1">
                  <c:v>-0.15369522563767171</c:v>
                </c:pt>
                <c:pt idx="2">
                  <c:v>-7.0726915520628722E-2</c:v>
                </c:pt>
                <c:pt idx="3">
                  <c:v>0.14643799472295507</c:v>
                </c:pt>
                <c:pt idx="4">
                  <c:v>0.20553935860058314</c:v>
                </c:pt>
                <c:pt idx="5">
                  <c:v>0.27463651050080778</c:v>
                </c:pt>
                <c:pt idx="6">
                  <c:v>-1.5768725361366646E-2</c:v>
                </c:pt>
                <c:pt idx="7">
                  <c:v>-0.21396895787139697</c:v>
                </c:pt>
                <c:pt idx="8">
                  <c:v>7.6103500761035558E-3</c:v>
                </c:pt>
                <c:pt idx="9">
                  <c:v>0.18067978533094808</c:v>
                </c:pt>
              </c:numCache>
            </c:numRef>
          </c:val>
        </c:ser>
        <c:dLbls/>
        <c:axId val="110605824"/>
        <c:axId val="110607360"/>
      </c:barChart>
      <c:catAx>
        <c:axId val="110605824"/>
        <c:scaling>
          <c:orientation val="minMax"/>
        </c:scaling>
        <c:axPos val="b"/>
        <c:numFmt formatCode="General" sourceLinked="0"/>
        <c:majorTickMark val="none"/>
        <c:tickLblPos val="nextTo"/>
        <c:crossAx val="110607360"/>
        <c:crosses val="autoZero"/>
        <c:auto val="1"/>
        <c:lblAlgn val="ctr"/>
        <c:lblOffset val="100"/>
      </c:catAx>
      <c:valAx>
        <c:axId val="110607360"/>
        <c:scaling>
          <c:orientation val="minMax"/>
        </c:scaling>
        <c:delete val="1"/>
        <c:axPos val="l"/>
        <c:numFmt formatCode="#,##0" sourceLinked="1"/>
        <c:majorTickMark val="none"/>
        <c:tickLblPos val="none"/>
        <c:crossAx val="110605824"/>
        <c:crosses val="autoZero"/>
        <c:crossBetween val="between"/>
      </c:valAx>
      <c:dTable>
        <c:showHorzBorder val="1"/>
        <c:showVertBorder val="1"/>
        <c:showOutline val="1"/>
        <c:showKeys val="1"/>
        <c:txPr>
          <a:bodyPr/>
          <a:lstStyle/>
          <a:p>
            <a:pPr rtl="0">
              <a:defRPr sz="1100"/>
            </a:pPr>
            <a:endParaRPr lang="en-US"/>
          </a:p>
        </c:txPr>
      </c:dTable>
      <c:spPr>
        <a:noFill/>
        <a:ln w="25400">
          <a:noFill/>
        </a:ln>
      </c:spPr>
    </c:plotArea>
    <c:plotVisOnly val="1"/>
    <c:dispBlanksAs val="gap"/>
  </c:chart>
  <c:txPr>
    <a:bodyPr/>
    <a:lstStyle/>
    <a:p>
      <a:pPr>
        <a:defRPr sz="1800"/>
      </a:pPr>
      <a:endParaRPr lang="en-US"/>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en-ZA"/>
  <c:chart>
    <c:autoTitleDeleted val="1"/>
    <c:plotArea>
      <c:layout>
        <c:manualLayout>
          <c:layoutTarget val="inner"/>
          <c:xMode val="edge"/>
          <c:yMode val="edge"/>
          <c:x val="0.10546850393700789"/>
          <c:y val="0"/>
          <c:w val="0.87230927384076995"/>
          <c:h val="0.71750579008912219"/>
        </c:manualLayout>
      </c:layout>
      <c:barChart>
        <c:barDir val="col"/>
        <c:grouping val="clustered"/>
        <c:ser>
          <c:idx val="0"/>
          <c:order val="0"/>
          <c:tx>
            <c:strRef>
              <c:f>Sheet1!$B$1</c:f>
              <c:strCache>
                <c:ptCount val="1"/>
                <c:pt idx="0">
                  <c:v>2016/2017</c:v>
                </c:pt>
              </c:strCache>
            </c:strRef>
          </c:tx>
          <c:spPr>
            <a:solidFill>
              <a:schemeClr val="accent6">
                <a:lumMod val="60000"/>
                <a:lumOff val="40000"/>
              </a:schemeClr>
            </a:solidFill>
            <a:scene3d>
              <a:camera prst="orthographicFront"/>
              <a:lightRig rig="threePt" dir="t"/>
            </a:scene3d>
            <a:sp3d>
              <a:bevelT w="190500" h="38100"/>
            </a:sp3d>
          </c:spPr>
          <c:cat>
            <c:strRef>
              <c:f>Sheet1!$A$2:$A$11</c:f>
              <c:strCache>
                <c:ptCount val="10"/>
                <c:pt idx="0">
                  <c:v>Nyanga</c:v>
                </c:pt>
                <c:pt idx="1">
                  <c:v>Delft</c:v>
                </c:pt>
                <c:pt idx="2">
                  <c:v>Khayelitsha</c:v>
                </c:pt>
                <c:pt idx="3">
                  <c:v>Philippi East</c:v>
                </c:pt>
                <c:pt idx="4">
                  <c:v>Mfuleni</c:v>
                </c:pt>
                <c:pt idx="5">
                  <c:v>Harare</c:v>
                </c:pt>
                <c:pt idx="6">
                  <c:v>Gugulethu</c:v>
                </c:pt>
                <c:pt idx="7">
                  <c:v>Milnerton</c:v>
                </c:pt>
                <c:pt idx="8">
                  <c:v>Lingelethu-West</c:v>
                </c:pt>
                <c:pt idx="9">
                  <c:v>Kraaifontein</c:v>
                </c:pt>
              </c:strCache>
            </c:strRef>
          </c:cat>
          <c:val>
            <c:numRef>
              <c:f>Sheet1!$B$2:$B$11</c:f>
              <c:numCache>
                <c:formatCode>#,##0</c:formatCode>
                <c:ptCount val="10"/>
                <c:pt idx="0">
                  <c:v>573</c:v>
                </c:pt>
                <c:pt idx="1">
                  <c:v>356</c:v>
                </c:pt>
                <c:pt idx="2">
                  <c:v>376</c:v>
                </c:pt>
                <c:pt idx="3">
                  <c:v>309</c:v>
                </c:pt>
                <c:pt idx="4">
                  <c:v>270</c:v>
                </c:pt>
                <c:pt idx="5">
                  <c:v>382</c:v>
                </c:pt>
                <c:pt idx="6">
                  <c:v>320</c:v>
                </c:pt>
                <c:pt idx="7">
                  <c:v>201</c:v>
                </c:pt>
                <c:pt idx="8">
                  <c:v>193</c:v>
                </c:pt>
                <c:pt idx="9">
                  <c:v>175</c:v>
                </c:pt>
              </c:numCache>
            </c:numRef>
          </c:val>
        </c:ser>
        <c:ser>
          <c:idx val="1"/>
          <c:order val="1"/>
          <c:tx>
            <c:strRef>
              <c:f>Sheet1!$C$1</c:f>
              <c:strCache>
                <c:ptCount val="1"/>
                <c:pt idx="0">
                  <c:v>2017/2018</c:v>
                </c:pt>
              </c:strCache>
            </c:strRef>
          </c:tx>
          <c:spPr>
            <a:solidFill>
              <a:schemeClr val="accent5">
                <a:lumMod val="60000"/>
                <a:lumOff val="40000"/>
              </a:schemeClr>
            </a:solidFill>
            <a:scene3d>
              <a:camera prst="orthographicFront"/>
              <a:lightRig rig="threePt" dir="t"/>
            </a:scene3d>
            <a:sp3d>
              <a:bevelT w="190500" h="38100"/>
            </a:sp3d>
          </c:spPr>
          <c:cat>
            <c:strRef>
              <c:f>Sheet1!$A$2:$A$11</c:f>
              <c:strCache>
                <c:ptCount val="10"/>
                <c:pt idx="0">
                  <c:v>Nyanga</c:v>
                </c:pt>
                <c:pt idx="1">
                  <c:v>Delft</c:v>
                </c:pt>
                <c:pt idx="2">
                  <c:v>Khayelitsha</c:v>
                </c:pt>
                <c:pt idx="3">
                  <c:v>Philippi East</c:v>
                </c:pt>
                <c:pt idx="4">
                  <c:v>Mfuleni</c:v>
                </c:pt>
                <c:pt idx="5">
                  <c:v>Harare</c:v>
                </c:pt>
                <c:pt idx="6">
                  <c:v>Gugulethu</c:v>
                </c:pt>
                <c:pt idx="7">
                  <c:v>Milnerton</c:v>
                </c:pt>
                <c:pt idx="8">
                  <c:v>Lingelethu-West</c:v>
                </c:pt>
                <c:pt idx="9">
                  <c:v>Kraaifontein</c:v>
                </c:pt>
              </c:strCache>
            </c:strRef>
          </c:cat>
          <c:val>
            <c:numRef>
              <c:f>Sheet1!$C$2:$C$11</c:f>
              <c:numCache>
                <c:formatCode>#,##0</c:formatCode>
                <c:ptCount val="10"/>
                <c:pt idx="0">
                  <c:v>627</c:v>
                </c:pt>
                <c:pt idx="1">
                  <c:v>389</c:v>
                </c:pt>
                <c:pt idx="2">
                  <c:v>372</c:v>
                </c:pt>
                <c:pt idx="3">
                  <c:v>336</c:v>
                </c:pt>
                <c:pt idx="4">
                  <c:v>332</c:v>
                </c:pt>
                <c:pt idx="5">
                  <c:v>328</c:v>
                </c:pt>
                <c:pt idx="6">
                  <c:v>280</c:v>
                </c:pt>
                <c:pt idx="7">
                  <c:v>241</c:v>
                </c:pt>
                <c:pt idx="8">
                  <c:v>177</c:v>
                </c:pt>
                <c:pt idx="9">
                  <c:v>174</c:v>
                </c:pt>
              </c:numCache>
            </c:numRef>
          </c:val>
        </c:ser>
        <c:ser>
          <c:idx val="2"/>
          <c:order val="2"/>
          <c:tx>
            <c:strRef>
              <c:f>Sheet1!$D$1</c:f>
              <c:strCache>
                <c:ptCount val="1"/>
                <c:pt idx="0">
                  <c:v>Actual Diff</c:v>
                </c:pt>
              </c:strCache>
            </c:strRef>
          </c:tx>
          <c:spPr>
            <a:noFill/>
            <a:ln>
              <a:noFill/>
            </a:ln>
          </c:spPr>
          <c:cat>
            <c:strRef>
              <c:f>Sheet1!$A$2:$A$11</c:f>
              <c:strCache>
                <c:ptCount val="10"/>
                <c:pt idx="0">
                  <c:v>Nyanga</c:v>
                </c:pt>
                <c:pt idx="1">
                  <c:v>Delft</c:v>
                </c:pt>
                <c:pt idx="2">
                  <c:v>Khayelitsha</c:v>
                </c:pt>
                <c:pt idx="3">
                  <c:v>Philippi East</c:v>
                </c:pt>
                <c:pt idx="4">
                  <c:v>Mfuleni</c:v>
                </c:pt>
                <c:pt idx="5">
                  <c:v>Harare</c:v>
                </c:pt>
                <c:pt idx="6">
                  <c:v>Gugulethu</c:v>
                </c:pt>
                <c:pt idx="7">
                  <c:v>Milnerton</c:v>
                </c:pt>
                <c:pt idx="8">
                  <c:v>Lingelethu-West</c:v>
                </c:pt>
                <c:pt idx="9">
                  <c:v>Kraaifontein</c:v>
                </c:pt>
              </c:strCache>
            </c:strRef>
          </c:cat>
          <c:val>
            <c:numRef>
              <c:f>Sheet1!$D$2:$D$11</c:f>
              <c:numCache>
                <c:formatCode>#,##0</c:formatCode>
                <c:ptCount val="10"/>
                <c:pt idx="0">
                  <c:v>54</c:v>
                </c:pt>
                <c:pt idx="1">
                  <c:v>33</c:v>
                </c:pt>
                <c:pt idx="2">
                  <c:v>-4</c:v>
                </c:pt>
                <c:pt idx="3">
                  <c:v>27</c:v>
                </c:pt>
                <c:pt idx="4">
                  <c:v>62</c:v>
                </c:pt>
                <c:pt idx="5">
                  <c:v>-54</c:v>
                </c:pt>
                <c:pt idx="6">
                  <c:v>-40</c:v>
                </c:pt>
                <c:pt idx="7">
                  <c:v>40</c:v>
                </c:pt>
                <c:pt idx="8">
                  <c:v>-16</c:v>
                </c:pt>
                <c:pt idx="9">
                  <c:v>-1</c:v>
                </c:pt>
              </c:numCache>
            </c:numRef>
          </c:val>
        </c:ser>
        <c:ser>
          <c:idx val="3"/>
          <c:order val="3"/>
          <c:tx>
            <c:strRef>
              <c:f>Sheet1!$E$1</c:f>
              <c:strCache>
                <c:ptCount val="1"/>
                <c:pt idx="0">
                  <c:v>% Diff</c:v>
                </c:pt>
              </c:strCache>
            </c:strRef>
          </c:tx>
          <c:spPr>
            <a:noFill/>
            <a:ln>
              <a:noFill/>
            </a:ln>
          </c:spPr>
          <c:cat>
            <c:strRef>
              <c:f>Sheet1!$A$2:$A$11</c:f>
              <c:strCache>
                <c:ptCount val="10"/>
                <c:pt idx="0">
                  <c:v>Nyanga</c:v>
                </c:pt>
                <c:pt idx="1">
                  <c:v>Delft</c:v>
                </c:pt>
                <c:pt idx="2">
                  <c:v>Khayelitsha</c:v>
                </c:pt>
                <c:pt idx="3">
                  <c:v>Philippi East</c:v>
                </c:pt>
                <c:pt idx="4">
                  <c:v>Mfuleni</c:v>
                </c:pt>
                <c:pt idx="5">
                  <c:v>Harare</c:v>
                </c:pt>
                <c:pt idx="6">
                  <c:v>Gugulethu</c:v>
                </c:pt>
                <c:pt idx="7">
                  <c:v>Milnerton</c:v>
                </c:pt>
                <c:pt idx="8">
                  <c:v>Lingelethu-West</c:v>
                </c:pt>
                <c:pt idx="9">
                  <c:v>Kraaifontein</c:v>
                </c:pt>
              </c:strCache>
            </c:strRef>
          </c:cat>
          <c:val>
            <c:numRef>
              <c:f>Sheet1!$E$2:$E$11</c:f>
              <c:numCache>
                <c:formatCode>0.00%</c:formatCode>
                <c:ptCount val="10"/>
                <c:pt idx="0">
                  <c:v>9.4240837696335039E-2</c:v>
                </c:pt>
                <c:pt idx="1">
                  <c:v>9.269662921348322E-2</c:v>
                </c:pt>
                <c:pt idx="2">
                  <c:v>-1.063829787234038E-2</c:v>
                </c:pt>
                <c:pt idx="3">
                  <c:v>8.7378640776699004E-2</c:v>
                </c:pt>
                <c:pt idx="4">
                  <c:v>0.2296296296296296</c:v>
                </c:pt>
                <c:pt idx="5">
                  <c:v>-0.14136125654450263</c:v>
                </c:pt>
                <c:pt idx="6">
                  <c:v>-0.125</c:v>
                </c:pt>
                <c:pt idx="7">
                  <c:v>0.19900497512437809</c:v>
                </c:pt>
                <c:pt idx="8">
                  <c:v>-8.2901554404145025E-2</c:v>
                </c:pt>
                <c:pt idx="9">
                  <c:v>-5.7142857142856726E-3</c:v>
                </c:pt>
              </c:numCache>
            </c:numRef>
          </c:val>
        </c:ser>
        <c:dLbls/>
        <c:axId val="111016960"/>
        <c:axId val="111031040"/>
      </c:barChart>
      <c:catAx>
        <c:axId val="111016960"/>
        <c:scaling>
          <c:orientation val="minMax"/>
        </c:scaling>
        <c:axPos val="b"/>
        <c:numFmt formatCode="General" sourceLinked="0"/>
        <c:majorTickMark val="none"/>
        <c:tickLblPos val="nextTo"/>
        <c:crossAx val="111031040"/>
        <c:crosses val="autoZero"/>
        <c:auto val="1"/>
        <c:lblAlgn val="ctr"/>
        <c:lblOffset val="100"/>
      </c:catAx>
      <c:valAx>
        <c:axId val="111031040"/>
        <c:scaling>
          <c:orientation val="minMax"/>
        </c:scaling>
        <c:delete val="1"/>
        <c:axPos val="l"/>
        <c:numFmt formatCode="#,##0" sourceLinked="1"/>
        <c:majorTickMark val="none"/>
        <c:tickLblPos val="none"/>
        <c:crossAx val="111016960"/>
        <c:crosses val="autoZero"/>
        <c:crossBetween val="between"/>
      </c:valAx>
      <c:dTable>
        <c:showHorzBorder val="1"/>
        <c:showVertBorder val="1"/>
        <c:showOutline val="1"/>
        <c:showKeys val="1"/>
        <c:txPr>
          <a:bodyPr/>
          <a:lstStyle/>
          <a:p>
            <a:pPr rtl="0">
              <a:defRPr sz="1100"/>
            </a:pPr>
            <a:endParaRPr lang="en-US"/>
          </a:p>
        </c:txPr>
      </c:dTable>
      <c:spPr>
        <a:noFill/>
        <a:ln w="25400">
          <a:noFill/>
        </a:ln>
      </c:spPr>
    </c:plotArea>
    <c:plotVisOnly val="1"/>
    <c:dispBlanksAs val="gap"/>
  </c:chart>
  <c:txPr>
    <a:bodyPr/>
    <a:lstStyle/>
    <a:p>
      <a:pPr>
        <a:defRPr sz="1800"/>
      </a:pPr>
      <a:endParaRPr lang="en-US"/>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lang val="en-ZA"/>
  <c:chart>
    <c:autoTitleDeleted val="1"/>
    <c:plotArea>
      <c:layout>
        <c:manualLayout>
          <c:layoutTarget val="inner"/>
          <c:xMode val="edge"/>
          <c:yMode val="edge"/>
          <c:x val="0.10546850393700789"/>
          <c:y val="0"/>
          <c:w val="0.87230927384076995"/>
          <c:h val="0.71750579008912219"/>
        </c:manualLayout>
      </c:layout>
      <c:barChart>
        <c:barDir val="col"/>
        <c:grouping val="clustered"/>
        <c:ser>
          <c:idx val="0"/>
          <c:order val="0"/>
          <c:tx>
            <c:strRef>
              <c:f>Sheet1!$B$1</c:f>
              <c:strCache>
                <c:ptCount val="1"/>
                <c:pt idx="0">
                  <c:v>2016/2017</c:v>
                </c:pt>
              </c:strCache>
            </c:strRef>
          </c:tx>
          <c:spPr>
            <a:solidFill>
              <a:schemeClr val="accent6">
                <a:lumMod val="60000"/>
                <a:lumOff val="40000"/>
              </a:schemeClr>
            </a:solidFill>
            <a:scene3d>
              <a:camera prst="orthographicFront"/>
              <a:lightRig rig="threePt" dir="t"/>
            </a:scene3d>
            <a:sp3d>
              <a:bevelT w="190500" h="38100"/>
            </a:sp3d>
          </c:spPr>
          <c:cat>
            <c:strRef>
              <c:f>Sheet1!$A$2:$A$11</c:f>
              <c:strCache>
                <c:ptCount val="10"/>
                <c:pt idx="0">
                  <c:v>Nyanga</c:v>
                </c:pt>
                <c:pt idx="1">
                  <c:v>Delft</c:v>
                </c:pt>
                <c:pt idx="2">
                  <c:v>Khayelitsha</c:v>
                </c:pt>
                <c:pt idx="3">
                  <c:v>Mfuleni</c:v>
                </c:pt>
                <c:pt idx="4">
                  <c:v>Harare</c:v>
                </c:pt>
                <c:pt idx="5">
                  <c:v>Philippi East</c:v>
                </c:pt>
                <c:pt idx="6">
                  <c:v>Gugulethu</c:v>
                </c:pt>
                <c:pt idx="7">
                  <c:v>Lingelethu-West</c:v>
                </c:pt>
                <c:pt idx="8">
                  <c:v>Kleinvlei</c:v>
                </c:pt>
                <c:pt idx="9">
                  <c:v>Milnerton</c:v>
                </c:pt>
              </c:strCache>
            </c:strRef>
          </c:cat>
          <c:val>
            <c:numRef>
              <c:f>Sheet1!$B$2:$B$11</c:f>
              <c:numCache>
                <c:formatCode>#,##0</c:formatCode>
                <c:ptCount val="10"/>
                <c:pt idx="0">
                  <c:v>257</c:v>
                </c:pt>
                <c:pt idx="1">
                  <c:v>164</c:v>
                </c:pt>
                <c:pt idx="2">
                  <c:v>145</c:v>
                </c:pt>
                <c:pt idx="3">
                  <c:v>103</c:v>
                </c:pt>
                <c:pt idx="4">
                  <c:v>173</c:v>
                </c:pt>
                <c:pt idx="5">
                  <c:v>136</c:v>
                </c:pt>
                <c:pt idx="6">
                  <c:v>157</c:v>
                </c:pt>
                <c:pt idx="7">
                  <c:v>104</c:v>
                </c:pt>
                <c:pt idx="8">
                  <c:v>49</c:v>
                </c:pt>
                <c:pt idx="9">
                  <c:v>63</c:v>
                </c:pt>
              </c:numCache>
            </c:numRef>
          </c:val>
        </c:ser>
        <c:ser>
          <c:idx val="1"/>
          <c:order val="1"/>
          <c:tx>
            <c:strRef>
              <c:f>Sheet1!$C$1</c:f>
              <c:strCache>
                <c:ptCount val="1"/>
                <c:pt idx="0">
                  <c:v>2017/2018</c:v>
                </c:pt>
              </c:strCache>
            </c:strRef>
          </c:tx>
          <c:spPr>
            <a:solidFill>
              <a:schemeClr val="accent5">
                <a:lumMod val="60000"/>
                <a:lumOff val="40000"/>
              </a:schemeClr>
            </a:solidFill>
            <a:scene3d>
              <a:camera prst="orthographicFront"/>
              <a:lightRig rig="threePt" dir="t"/>
            </a:scene3d>
            <a:sp3d>
              <a:bevelT w="190500" h="38100"/>
            </a:sp3d>
          </c:spPr>
          <c:cat>
            <c:strRef>
              <c:f>Sheet1!$A$2:$A$11</c:f>
              <c:strCache>
                <c:ptCount val="10"/>
                <c:pt idx="0">
                  <c:v>Nyanga</c:v>
                </c:pt>
                <c:pt idx="1">
                  <c:v>Delft</c:v>
                </c:pt>
                <c:pt idx="2">
                  <c:v>Khayelitsha</c:v>
                </c:pt>
                <c:pt idx="3">
                  <c:v>Mfuleni</c:v>
                </c:pt>
                <c:pt idx="4">
                  <c:v>Harare</c:v>
                </c:pt>
                <c:pt idx="5">
                  <c:v>Philippi East</c:v>
                </c:pt>
                <c:pt idx="6">
                  <c:v>Gugulethu</c:v>
                </c:pt>
                <c:pt idx="7">
                  <c:v>Lingelethu-West</c:v>
                </c:pt>
                <c:pt idx="8">
                  <c:v>Kleinvlei</c:v>
                </c:pt>
                <c:pt idx="9">
                  <c:v>Milnerton</c:v>
                </c:pt>
              </c:strCache>
            </c:strRef>
          </c:cat>
          <c:val>
            <c:numRef>
              <c:f>Sheet1!$C$2:$C$11</c:f>
              <c:numCache>
                <c:formatCode>#,##0</c:formatCode>
                <c:ptCount val="10"/>
                <c:pt idx="0">
                  <c:v>276</c:v>
                </c:pt>
                <c:pt idx="1">
                  <c:v>175</c:v>
                </c:pt>
                <c:pt idx="2">
                  <c:v>144</c:v>
                </c:pt>
                <c:pt idx="3">
                  <c:v>126</c:v>
                </c:pt>
                <c:pt idx="4">
                  <c:v>124</c:v>
                </c:pt>
                <c:pt idx="5">
                  <c:v>107</c:v>
                </c:pt>
                <c:pt idx="6">
                  <c:v>101</c:v>
                </c:pt>
                <c:pt idx="7">
                  <c:v>70</c:v>
                </c:pt>
                <c:pt idx="8">
                  <c:v>69</c:v>
                </c:pt>
                <c:pt idx="9">
                  <c:v>68</c:v>
                </c:pt>
              </c:numCache>
            </c:numRef>
          </c:val>
        </c:ser>
        <c:ser>
          <c:idx val="2"/>
          <c:order val="2"/>
          <c:tx>
            <c:strRef>
              <c:f>Sheet1!$D$1</c:f>
              <c:strCache>
                <c:ptCount val="1"/>
                <c:pt idx="0">
                  <c:v>Actual Diff</c:v>
                </c:pt>
              </c:strCache>
            </c:strRef>
          </c:tx>
          <c:spPr>
            <a:noFill/>
            <a:ln>
              <a:noFill/>
            </a:ln>
          </c:spPr>
          <c:cat>
            <c:strRef>
              <c:f>Sheet1!$A$2:$A$11</c:f>
              <c:strCache>
                <c:ptCount val="10"/>
                <c:pt idx="0">
                  <c:v>Nyanga</c:v>
                </c:pt>
                <c:pt idx="1">
                  <c:v>Delft</c:v>
                </c:pt>
                <c:pt idx="2">
                  <c:v>Khayelitsha</c:v>
                </c:pt>
                <c:pt idx="3">
                  <c:v>Mfuleni</c:v>
                </c:pt>
                <c:pt idx="4">
                  <c:v>Harare</c:v>
                </c:pt>
                <c:pt idx="5">
                  <c:v>Philippi East</c:v>
                </c:pt>
                <c:pt idx="6">
                  <c:v>Gugulethu</c:v>
                </c:pt>
                <c:pt idx="7">
                  <c:v>Lingelethu-West</c:v>
                </c:pt>
                <c:pt idx="8">
                  <c:v>Kleinvlei</c:v>
                </c:pt>
                <c:pt idx="9">
                  <c:v>Milnerton</c:v>
                </c:pt>
              </c:strCache>
            </c:strRef>
          </c:cat>
          <c:val>
            <c:numRef>
              <c:f>Sheet1!$D$2:$D$11</c:f>
              <c:numCache>
                <c:formatCode>#,##0</c:formatCode>
                <c:ptCount val="10"/>
                <c:pt idx="0">
                  <c:v>19</c:v>
                </c:pt>
                <c:pt idx="1">
                  <c:v>11</c:v>
                </c:pt>
                <c:pt idx="2">
                  <c:v>-1</c:v>
                </c:pt>
                <c:pt idx="3">
                  <c:v>23</c:v>
                </c:pt>
                <c:pt idx="4">
                  <c:v>-49</c:v>
                </c:pt>
                <c:pt idx="5">
                  <c:v>-29</c:v>
                </c:pt>
                <c:pt idx="6">
                  <c:v>-56</c:v>
                </c:pt>
                <c:pt idx="7">
                  <c:v>-34</c:v>
                </c:pt>
                <c:pt idx="8">
                  <c:v>20</c:v>
                </c:pt>
                <c:pt idx="9">
                  <c:v>5</c:v>
                </c:pt>
              </c:numCache>
            </c:numRef>
          </c:val>
        </c:ser>
        <c:ser>
          <c:idx val="3"/>
          <c:order val="3"/>
          <c:tx>
            <c:strRef>
              <c:f>Sheet1!$E$1</c:f>
              <c:strCache>
                <c:ptCount val="1"/>
                <c:pt idx="0">
                  <c:v>% Diff</c:v>
                </c:pt>
              </c:strCache>
            </c:strRef>
          </c:tx>
          <c:spPr>
            <a:noFill/>
            <a:ln>
              <a:noFill/>
            </a:ln>
          </c:spPr>
          <c:cat>
            <c:strRef>
              <c:f>Sheet1!$A$2:$A$11</c:f>
              <c:strCache>
                <c:ptCount val="10"/>
                <c:pt idx="0">
                  <c:v>Nyanga</c:v>
                </c:pt>
                <c:pt idx="1">
                  <c:v>Delft</c:v>
                </c:pt>
                <c:pt idx="2">
                  <c:v>Khayelitsha</c:v>
                </c:pt>
                <c:pt idx="3">
                  <c:v>Mfuleni</c:v>
                </c:pt>
                <c:pt idx="4">
                  <c:v>Harare</c:v>
                </c:pt>
                <c:pt idx="5">
                  <c:v>Philippi East</c:v>
                </c:pt>
                <c:pt idx="6">
                  <c:v>Gugulethu</c:v>
                </c:pt>
                <c:pt idx="7">
                  <c:v>Lingelethu-West</c:v>
                </c:pt>
                <c:pt idx="8">
                  <c:v>Kleinvlei</c:v>
                </c:pt>
                <c:pt idx="9">
                  <c:v>Milnerton</c:v>
                </c:pt>
              </c:strCache>
            </c:strRef>
          </c:cat>
          <c:val>
            <c:numRef>
              <c:f>Sheet1!$E$2:$E$11</c:f>
              <c:numCache>
                <c:formatCode>0.00%</c:formatCode>
                <c:ptCount val="10"/>
                <c:pt idx="0">
                  <c:v>7.3929961089494109E-2</c:v>
                </c:pt>
                <c:pt idx="1">
                  <c:v>6.7073170731707391E-2</c:v>
                </c:pt>
                <c:pt idx="2">
                  <c:v>-6.8965517241379457E-3</c:v>
                </c:pt>
                <c:pt idx="3">
                  <c:v>0.22330097087378628</c:v>
                </c:pt>
                <c:pt idx="4">
                  <c:v>-0.28323699421965332</c:v>
                </c:pt>
                <c:pt idx="5">
                  <c:v>-0.21323529411764713</c:v>
                </c:pt>
                <c:pt idx="6">
                  <c:v>-0.35668789808917206</c:v>
                </c:pt>
                <c:pt idx="7">
                  <c:v>-0.32692307692307693</c:v>
                </c:pt>
                <c:pt idx="8">
                  <c:v>0.40816326530612246</c:v>
                </c:pt>
                <c:pt idx="9">
                  <c:v>7.9365079365079319E-2</c:v>
                </c:pt>
              </c:numCache>
            </c:numRef>
          </c:val>
        </c:ser>
        <c:dLbls/>
        <c:axId val="111389312"/>
        <c:axId val="111407488"/>
      </c:barChart>
      <c:catAx>
        <c:axId val="111389312"/>
        <c:scaling>
          <c:orientation val="minMax"/>
        </c:scaling>
        <c:axPos val="b"/>
        <c:numFmt formatCode="General" sourceLinked="0"/>
        <c:majorTickMark val="none"/>
        <c:tickLblPos val="nextTo"/>
        <c:crossAx val="111407488"/>
        <c:crosses val="autoZero"/>
        <c:auto val="1"/>
        <c:lblAlgn val="ctr"/>
        <c:lblOffset val="100"/>
      </c:catAx>
      <c:valAx>
        <c:axId val="111407488"/>
        <c:scaling>
          <c:orientation val="minMax"/>
        </c:scaling>
        <c:delete val="1"/>
        <c:axPos val="l"/>
        <c:numFmt formatCode="#,##0" sourceLinked="1"/>
        <c:majorTickMark val="none"/>
        <c:tickLblPos val="none"/>
        <c:crossAx val="111389312"/>
        <c:crosses val="autoZero"/>
        <c:crossBetween val="between"/>
      </c:valAx>
      <c:dTable>
        <c:showHorzBorder val="1"/>
        <c:showVertBorder val="1"/>
        <c:showOutline val="1"/>
        <c:showKeys val="1"/>
        <c:txPr>
          <a:bodyPr/>
          <a:lstStyle/>
          <a:p>
            <a:pPr rtl="0">
              <a:defRPr sz="1100"/>
            </a:pPr>
            <a:endParaRPr lang="en-US"/>
          </a:p>
        </c:txPr>
      </c:dTable>
      <c:spPr>
        <a:noFill/>
        <a:ln w="25400">
          <a:noFill/>
        </a:ln>
      </c:spPr>
    </c:plotArea>
    <c:plotVisOnly val="1"/>
    <c:dispBlanksAs val="gap"/>
  </c:chart>
  <c:txPr>
    <a:bodyPr/>
    <a:lstStyle/>
    <a:p>
      <a:pPr>
        <a:defRPr sz="1800"/>
      </a:pPr>
      <a:endParaRPr lang="en-US"/>
    </a:p>
  </c:tx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lang val="en-ZA"/>
  <c:chart>
    <c:autoTitleDeleted val="1"/>
    <c:plotArea>
      <c:layout>
        <c:manualLayout>
          <c:layoutTarget val="inner"/>
          <c:xMode val="edge"/>
          <c:yMode val="edge"/>
          <c:x val="0.10546850393700789"/>
          <c:y val="0"/>
          <c:w val="0.87230927384076995"/>
          <c:h val="0.71750579008912219"/>
        </c:manualLayout>
      </c:layout>
      <c:barChart>
        <c:barDir val="col"/>
        <c:grouping val="clustered"/>
        <c:ser>
          <c:idx val="0"/>
          <c:order val="0"/>
          <c:tx>
            <c:strRef>
              <c:f>Sheet1!$B$1</c:f>
              <c:strCache>
                <c:ptCount val="1"/>
                <c:pt idx="0">
                  <c:v>2016/2017</c:v>
                </c:pt>
              </c:strCache>
            </c:strRef>
          </c:tx>
          <c:spPr>
            <a:solidFill>
              <a:schemeClr val="accent6">
                <a:lumMod val="60000"/>
                <a:lumOff val="40000"/>
              </a:schemeClr>
            </a:solidFill>
            <a:scene3d>
              <a:camera prst="orthographicFront"/>
              <a:lightRig rig="threePt" dir="t"/>
            </a:scene3d>
            <a:sp3d>
              <a:bevelT w="190500" h="38100"/>
            </a:sp3d>
          </c:spPr>
          <c:cat>
            <c:strRef>
              <c:f>Sheet1!$A$2:$A$11</c:f>
              <c:strCache>
                <c:ptCount val="10"/>
                <c:pt idx="0">
                  <c:v>Nyanga</c:v>
                </c:pt>
                <c:pt idx="1">
                  <c:v>Delft</c:v>
                </c:pt>
                <c:pt idx="2">
                  <c:v>Gugulethu</c:v>
                </c:pt>
                <c:pt idx="3">
                  <c:v>Mitchells Plain</c:v>
                </c:pt>
                <c:pt idx="4">
                  <c:v>Harare</c:v>
                </c:pt>
                <c:pt idx="5">
                  <c:v>Kraaifontein</c:v>
                </c:pt>
                <c:pt idx="6">
                  <c:v>Khayelitsha</c:v>
                </c:pt>
                <c:pt idx="7">
                  <c:v>Mfuleni</c:v>
                </c:pt>
                <c:pt idx="8">
                  <c:v>Knysna</c:v>
                </c:pt>
                <c:pt idx="9">
                  <c:v>Philippi East</c:v>
                </c:pt>
              </c:strCache>
            </c:strRef>
          </c:cat>
          <c:val>
            <c:numRef>
              <c:f>Sheet1!$B$2:$B$11</c:f>
              <c:numCache>
                <c:formatCode>#,##0</c:formatCode>
                <c:ptCount val="10"/>
                <c:pt idx="0">
                  <c:v>356</c:v>
                </c:pt>
                <c:pt idx="1">
                  <c:v>219</c:v>
                </c:pt>
                <c:pt idx="2">
                  <c:v>238</c:v>
                </c:pt>
                <c:pt idx="3">
                  <c:v>193</c:v>
                </c:pt>
                <c:pt idx="4">
                  <c:v>204</c:v>
                </c:pt>
                <c:pt idx="5">
                  <c:v>172</c:v>
                </c:pt>
                <c:pt idx="6">
                  <c:v>156</c:v>
                </c:pt>
                <c:pt idx="7">
                  <c:v>230</c:v>
                </c:pt>
                <c:pt idx="8">
                  <c:v>140</c:v>
                </c:pt>
                <c:pt idx="9">
                  <c:v>141</c:v>
                </c:pt>
              </c:numCache>
            </c:numRef>
          </c:val>
        </c:ser>
        <c:ser>
          <c:idx val="1"/>
          <c:order val="1"/>
          <c:tx>
            <c:strRef>
              <c:f>Sheet1!$C$1</c:f>
              <c:strCache>
                <c:ptCount val="1"/>
                <c:pt idx="0">
                  <c:v>2017/2018</c:v>
                </c:pt>
              </c:strCache>
            </c:strRef>
          </c:tx>
          <c:spPr>
            <a:solidFill>
              <a:schemeClr val="accent5">
                <a:lumMod val="60000"/>
                <a:lumOff val="40000"/>
              </a:schemeClr>
            </a:solidFill>
            <a:scene3d>
              <a:camera prst="orthographicFront"/>
              <a:lightRig rig="threePt" dir="t"/>
            </a:scene3d>
            <a:sp3d>
              <a:bevelT w="190500" h="38100"/>
            </a:sp3d>
          </c:spPr>
          <c:cat>
            <c:strRef>
              <c:f>Sheet1!$A$2:$A$11</c:f>
              <c:strCache>
                <c:ptCount val="10"/>
                <c:pt idx="0">
                  <c:v>Nyanga</c:v>
                </c:pt>
                <c:pt idx="1">
                  <c:v>Delft</c:v>
                </c:pt>
                <c:pt idx="2">
                  <c:v>Gugulethu</c:v>
                </c:pt>
                <c:pt idx="3">
                  <c:v>Mitchells Plain</c:v>
                </c:pt>
                <c:pt idx="4">
                  <c:v>Harare</c:v>
                </c:pt>
                <c:pt idx="5">
                  <c:v>Kraaifontein</c:v>
                </c:pt>
                <c:pt idx="6">
                  <c:v>Khayelitsha</c:v>
                </c:pt>
                <c:pt idx="7">
                  <c:v>Mfuleni</c:v>
                </c:pt>
                <c:pt idx="8">
                  <c:v>Knysna</c:v>
                </c:pt>
                <c:pt idx="9">
                  <c:v>Philippi East</c:v>
                </c:pt>
              </c:strCache>
            </c:strRef>
          </c:cat>
          <c:val>
            <c:numRef>
              <c:f>Sheet1!$C$2:$C$11</c:f>
              <c:numCache>
                <c:formatCode>#,##0</c:formatCode>
                <c:ptCount val="10"/>
                <c:pt idx="0">
                  <c:v>308</c:v>
                </c:pt>
                <c:pt idx="1">
                  <c:v>236</c:v>
                </c:pt>
                <c:pt idx="2">
                  <c:v>223</c:v>
                </c:pt>
                <c:pt idx="3">
                  <c:v>200</c:v>
                </c:pt>
                <c:pt idx="4">
                  <c:v>192</c:v>
                </c:pt>
                <c:pt idx="5">
                  <c:v>189</c:v>
                </c:pt>
                <c:pt idx="6">
                  <c:v>186</c:v>
                </c:pt>
                <c:pt idx="7">
                  <c:v>167</c:v>
                </c:pt>
                <c:pt idx="8">
                  <c:v>166</c:v>
                </c:pt>
                <c:pt idx="9">
                  <c:v>163</c:v>
                </c:pt>
              </c:numCache>
            </c:numRef>
          </c:val>
        </c:ser>
        <c:ser>
          <c:idx val="2"/>
          <c:order val="2"/>
          <c:tx>
            <c:strRef>
              <c:f>Sheet1!$D$1</c:f>
              <c:strCache>
                <c:ptCount val="1"/>
                <c:pt idx="0">
                  <c:v>Actual Diff</c:v>
                </c:pt>
              </c:strCache>
            </c:strRef>
          </c:tx>
          <c:spPr>
            <a:noFill/>
            <a:ln>
              <a:noFill/>
            </a:ln>
          </c:spPr>
          <c:cat>
            <c:strRef>
              <c:f>Sheet1!$A$2:$A$11</c:f>
              <c:strCache>
                <c:ptCount val="10"/>
                <c:pt idx="0">
                  <c:v>Nyanga</c:v>
                </c:pt>
                <c:pt idx="1">
                  <c:v>Delft</c:v>
                </c:pt>
                <c:pt idx="2">
                  <c:v>Gugulethu</c:v>
                </c:pt>
                <c:pt idx="3">
                  <c:v>Mitchells Plain</c:v>
                </c:pt>
                <c:pt idx="4">
                  <c:v>Harare</c:v>
                </c:pt>
                <c:pt idx="5">
                  <c:v>Kraaifontein</c:v>
                </c:pt>
                <c:pt idx="6">
                  <c:v>Khayelitsha</c:v>
                </c:pt>
                <c:pt idx="7">
                  <c:v>Mfuleni</c:v>
                </c:pt>
                <c:pt idx="8">
                  <c:v>Knysna</c:v>
                </c:pt>
                <c:pt idx="9">
                  <c:v>Philippi East</c:v>
                </c:pt>
              </c:strCache>
            </c:strRef>
          </c:cat>
          <c:val>
            <c:numRef>
              <c:f>Sheet1!$D$2:$D$11</c:f>
              <c:numCache>
                <c:formatCode>#,##0</c:formatCode>
                <c:ptCount val="10"/>
                <c:pt idx="0">
                  <c:v>-48</c:v>
                </c:pt>
                <c:pt idx="1">
                  <c:v>17</c:v>
                </c:pt>
                <c:pt idx="2">
                  <c:v>-15</c:v>
                </c:pt>
                <c:pt idx="3">
                  <c:v>7</c:v>
                </c:pt>
                <c:pt idx="4">
                  <c:v>-12</c:v>
                </c:pt>
                <c:pt idx="5">
                  <c:v>17</c:v>
                </c:pt>
                <c:pt idx="6">
                  <c:v>30</c:v>
                </c:pt>
                <c:pt idx="7">
                  <c:v>-63</c:v>
                </c:pt>
                <c:pt idx="8">
                  <c:v>26</c:v>
                </c:pt>
                <c:pt idx="9">
                  <c:v>22</c:v>
                </c:pt>
              </c:numCache>
            </c:numRef>
          </c:val>
        </c:ser>
        <c:ser>
          <c:idx val="3"/>
          <c:order val="3"/>
          <c:tx>
            <c:strRef>
              <c:f>Sheet1!$E$1</c:f>
              <c:strCache>
                <c:ptCount val="1"/>
                <c:pt idx="0">
                  <c:v>% Diff</c:v>
                </c:pt>
              </c:strCache>
            </c:strRef>
          </c:tx>
          <c:spPr>
            <a:noFill/>
            <a:ln>
              <a:noFill/>
            </a:ln>
          </c:spPr>
          <c:cat>
            <c:strRef>
              <c:f>Sheet1!$A$2:$A$11</c:f>
              <c:strCache>
                <c:ptCount val="10"/>
                <c:pt idx="0">
                  <c:v>Nyanga</c:v>
                </c:pt>
                <c:pt idx="1">
                  <c:v>Delft</c:v>
                </c:pt>
                <c:pt idx="2">
                  <c:v>Gugulethu</c:v>
                </c:pt>
                <c:pt idx="3">
                  <c:v>Mitchells Plain</c:v>
                </c:pt>
                <c:pt idx="4">
                  <c:v>Harare</c:v>
                </c:pt>
                <c:pt idx="5">
                  <c:v>Kraaifontein</c:v>
                </c:pt>
                <c:pt idx="6">
                  <c:v>Khayelitsha</c:v>
                </c:pt>
                <c:pt idx="7">
                  <c:v>Mfuleni</c:v>
                </c:pt>
                <c:pt idx="8">
                  <c:v>Knysna</c:v>
                </c:pt>
                <c:pt idx="9">
                  <c:v>Philippi East</c:v>
                </c:pt>
              </c:strCache>
            </c:strRef>
          </c:cat>
          <c:val>
            <c:numRef>
              <c:f>Sheet1!$E$2:$E$11</c:f>
              <c:numCache>
                <c:formatCode>0.00%</c:formatCode>
                <c:ptCount val="10"/>
                <c:pt idx="0">
                  <c:v>-0.1348314606741573</c:v>
                </c:pt>
                <c:pt idx="1">
                  <c:v>7.7625570776255648E-2</c:v>
                </c:pt>
                <c:pt idx="2">
                  <c:v>-6.3025210084033625E-2</c:v>
                </c:pt>
                <c:pt idx="3">
                  <c:v>3.6269430051813385E-2</c:v>
                </c:pt>
                <c:pt idx="4">
                  <c:v>-5.8823529411764719E-2</c:v>
                </c:pt>
                <c:pt idx="5">
                  <c:v>9.8837209302325535E-2</c:v>
                </c:pt>
                <c:pt idx="6">
                  <c:v>0.19230769230769229</c:v>
                </c:pt>
                <c:pt idx="7">
                  <c:v>-0.27391304347826084</c:v>
                </c:pt>
                <c:pt idx="8">
                  <c:v>0.18571428571428578</c:v>
                </c:pt>
                <c:pt idx="9">
                  <c:v>0.15602836879432627</c:v>
                </c:pt>
              </c:numCache>
            </c:numRef>
          </c:val>
        </c:ser>
        <c:dLbls/>
        <c:axId val="109907328"/>
        <c:axId val="110355584"/>
      </c:barChart>
      <c:catAx>
        <c:axId val="109907328"/>
        <c:scaling>
          <c:orientation val="minMax"/>
        </c:scaling>
        <c:axPos val="b"/>
        <c:numFmt formatCode="General" sourceLinked="0"/>
        <c:majorTickMark val="none"/>
        <c:tickLblPos val="nextTo"/>
        <c:crossAx val="110355584"/>
        <c:crosses val="autoZero"/>
        <c:auto val="1"/>
        <c:lblAlgn val="ctr"/>
        <c:lblOffset val="100"/>
      </c:catAx>
      <c:valAx>
        <c:axId val="110355584"/>
        <c:scaling>
          <c:orientation val="minMax"/>
        </c:scaling>
        <c:delete val="1"/>
        <c:axPos val="l"/>
        <c:numFmt formatCode="#,##0" sourceLinked="1"/>
        <c:majorTickMark val="none"/>
        <c:tickLblPos val="none"/>
        <c:crossAx val="109907328"/>
        <c:crosses val="autoZero"/>
        <c:crossBetween val="between"/>
      </c:valAx>
      <c:dTable>
        <c:showHorzBorder val="1"/>
        <c:showVertBorder val="1"/>
        <c:showOutline val="1"/>
        <c:showKeys val="1"/>
        <c:txPr>
          <a:bodyPr/>
          <a:lstStyle/>
          <a:p>
            <a:pPr rtl="0">
              <a:defRPr sz="1100"/>
            </a:pPr>
            <a:endParaRPr lang="en-US"/>
          </a:p>
        </c:txPr>
      </c:dTable>
      <c:spPr>
        <a:noFill/>
        <a:ln w="25400">
          <a:noFill/>
        </a:ln>
      </c:spPr>
    </c:plotArea>
    <c:plotVisOnly val="1"/>
    <c:dispBlanksAs val="gap"/>
  </c:chart>
  <c:txPr>
    <a:bodyPr/>
    <a:lstStyle/>
    <a:p>
      <a:pPr>
        <a:defRPr sz="1800"/>
      </a:pPr>
      <a:endParaRPr lang="en-US"/>
    </a:p>
  </c:tx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lang val="en-ZA"/>
  <c:style val="26"/>
  <c:chart>
    <c:title>
      <c:layout>
        <c:manualLayout>
          <c:xMode val="edge"/>
          <c:yMode val="edge"/>
          <c:x val="0.13911919456616784"/>
          <c:y val="1.4597387948764317E-2"/>
        </c:manualLayout>
      </c:layout>
      <c:txPr>
        <a:bodyPr/>
        <a:lstStyle/>
        <a:p>
          <a:pPr>
            <a:defRPr sz="1800"/>
          </a:pPr>
          <a:endParaRPr lang="en-US"/>
        </a:p>
      </c:txPr>
    </c:title>
    <c:plotArea>
      <c:layout>
        <c:manualLayout>
          <c:layoutTarget val="inner"/>
          <c:xMode val="edge"/>
          <c:yMode val="edge"/>
          <c:x val="6.2582652106755163E-2"/>
          <c:y val="0.20646030159688342"/>
          <c:w val="0.90328135583501468"/>
          <c:h val="0.66258436439396007"/>
        </c:manualLayout>
      </c:layout>
      <c:barChart>
        <c:barDir val="col"/>
        <c:grouping val="clustered"/>
        <c:ser>
          <c:idx val="0"/>
          <c:order val="0"/>
          <c:tx>
            <c:strRef>
              <c:f>Sheet1!$B$1</c:f>
              <c:strCache>
                <c:ptCount val="1"/>
                <c:pt idx="0">
                  <c:v>Crimes against Women</c:v>
                </c:pt>
              </c:strCache>
            </c:strRef>
          </c:tx>
          <c:dPt>
            <c:idx val="1"/>
            <c:spPr>
              <a:solidFill>
                <a:srgbClr val="92D050"/>
              </a:solidFill>
            </c:spPr>
          </c:dPt>
          <c:dLbls>
            <c:spPr>
              <a:noFill/>
              <a:ln>
                <a:noFill/>
              </a:ln>
              <a:effectLst/>
            </c:spPr>
            <c:txPr>
              <a:bodyPr/>
              <a:lstStyle/>
              <a:p>
                <a:pPr>
                  <a:defRPr sz="1200" b="1"/>
                </a:pPr>
                <a:endParaRPr lang="en-US"/>
              </a:p>
            </c:txPr>
            <c:showVal val="1"/>
            <c:extLst>
              <c:ext xmlns:c15="http://schemas.microsoft.com/office/drawing/2012/chart" uri="{CE6537A1-D6FC-4f65-9D91-7224C49458BB}">
                <c15:showLeaderLines val="0"/>
              </c:ext>
            </c:extLst>
          </c:dLbls>
          <c:cat>
            <c:strRef>
              <c:f>Sheet1!$A$2:$A$3</c:f>
              <c:strCache>
                <c:ptCount val="2"/>
                <c:pt idx="0">
                  <c:v>2016/2017</c:v>
                </c:pt>
                <c:pt idx="1">
                  <c:v>2017/2018</c:v>
                </c:pt>
              </c:strCache>
            </c:strRef>
          </c:cat>
          <c:val>
            <c:numRef>
              <c:f>Sheet1!$B$2:$B$3</c:f>
              <c:numCache>
                <c:formatCode>General</c:formatCode>
                <c:ptCount val="2"/>
                <c:pt idx="0">
                  <c:v>35214</c:v>
                </c:pt>
                <c:pt idx="1">
                  <c:v>34971</c:v>
                </c:pt>
              </c:numCache>
            </c:numRef>
          </c:val>
        </c:ser>
        <c:dLbls/>
        <c:axId val="110474368"/>
        <c:axId val="110480384"/>
      </c:barChart>
      <c:catAx>
        <c:axId val="110474368"/>
        <c:scaling>
          <c:orientation val="minMax"/>
        </c:scaling>
        <c:axPos val="b"/>
        <c:numFmt formatCode="General" sourceLinked="0"/>
        <c:tickLblPos val="nextTo"/>
        <c:txPr>
          <a:bodyPr/>
          <a:lstStyle/>
          <a:p>
            <a:pPr>
              <a:defRPr sz="1100"/>
            </a:pPr>
            <a:endParaRPr lang="en-US"/>
          </a:p>
        </c:txPr>
        <c:crossAx val="110480384"/>
        <c:crosses val="autoZero"/>
        <c:auto val="1"/>
        <c:lblAlgn val="ctr"/>
        <c:lblOffset val="100"/>
      </c:catAx>
      <c:valAx>
        <c:axId val="110480384"/>
        <c:scaling>
          <c:orientation val="minMax"/>
          <c:min val="30800"/>
        </c:scaling>
        <c:delete val="1"/>
        <c:axPos val="l"/>
        <c:numFmt formatCode="General" sourceLinked="1"/>
        <c:tickLblPos val="none"/>
        <c:crossAx val="110474368"/>
        <c:crosses val="autoZero"/>
        <c:crossBetween val="between"/>
      </c:valAx>
    </c:plotArea>
    <c:plotVisOnly val="1"/>
    <c:dispBlanksAs val="gap"/>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ZA"/>
  <c:style val="42"/>
  <c:chart>
    <c:autoTitleDeleted val="1"/>
    <c:plotArea>
      <c:layout/>
      <c:lineChart>
        <c:grouping val="stacked"/>
        <c:ser>
          <c:idx val="0"/>
          <c:order val="0"/>
          <c:tx>
            <c:strRef>
              <c:f>Sheet1!$B$1</c:f>
              <c:strCache>
                <c:ptCount val="1"/>
                <c:pt idx="0">
                  <c:v>17 Crimes</c:v>
                </c:pt>
              </c:strCache>
            </c:strRef>
          </c:tx>
          <c:spPr>
            <a:ln w="53975">
              <a:solidFill>
                <a:srgbClr val="FFC000"/>
              </a:solidFill>
            </a:ln>
          </c:spPr>
          <c:marker>
            <c:spPr>
              <a:solidFill>
                <a:srgbClr val="FFC000"/>
              </a:solidFill>
              <a:ln>
                <a:solidFill>
                  <a:srgbClr val="FFC000"/>
                </a:solidFill>
              </a:ln>
            </c:spPr>
          </c:marker>
          <c:cat>
            <c:strRef>
              <c:f>Sheet1!$A$2:$A$12</c:f>
              <c:strCache>
                <c:ptCount val="11"/>
                <c:pt idx="0">
                  <c:v>2007/2008</c:v>
                </c:pt>
                <c:pt idx="1">
                  <c:v>2008/2009</c:v>
                </c:pt>
                <c:pt idx="2">
                  <c:v>2009/2010</c:v>
                </c:pt>
                <c:pt idx="3">
                  <c:v>2010/2011</c:v>
                </c:pt>
                <c:pt idx="4">
                  <c:v>2011/2012</c:v>
                </c:pt>
                <c:pt idx="5">
                  <c:v>2012/2013</c:v>
                </c:pt>
                <c:pt idx="6">
                  <c:v>2013/2014</c:v>
                </c:pt>
                <c:pt idx="7">
                  <c:v>2014/2015</c:v>
                </c:pt>
                <c:pt idx="8">
                  <c:v>2015/2016</c:v>
                </c:pt>
                <c:pt idx="9">
                  <c:v>2016/2017</c:v>
                </c:pt>
                <c:pt idx="10">
                  <c:v>2017/2018</c:v>
                </c:pt>
              </c:strCache>
            </c:strRef>
          </c:cat>
          <c:val>
            <c:numRef>
              <c:f>Sheet1!$B$2:$B$12</c:f>
              <c:numCache>
                <c:formatCode>#,##0</c:formatCode>
                <c:ptCount val="11"/>
                <c:pt idx="0">
                  <c:v>333005</c:v>
                </c:pt>
                <c:pt idx="1">
                  <c:v>327697</c:v>
                </c:pt>
                <c:pt idx="2">
                  <c:v>336640</c:v>
                </c:pt>
                <c:pt idx="3">
                  <c:v>333524</c:v>
                </c:pt>
                <c:pt idx="4">
                  <c:v>346571</c:v>
                </c:pt>
                <c:pt idx="5">
                  <c:v>361271</c:v>
                </c:pt>
                <c:pt idx="6">
                  <c:v>372009</c:v>
                </c:pt>
                <c:pt idx="7">
                  <c:v>381936</c:v>
                </c:pt>
                <c:pt idx="8">
                  <c:v>374952</c:v>
                </c:pt>
                <c:pt idx="9">
                  <c:v>361694</c:v>
                </c:pt>
                <c:pt idx="10">
                  <c:v>345211</c:v>
                </c:pt>
              </c:numCache>
            </c:numRef>
          </c:val>
        </c:ser>
        <c:dLbls/>
        <c:marker val="1"/>
        <c:axId val="81747968"/>
        <c:axId val="81749504"/>
      </c:lineChart>
      <c:catAx>
        <c:axId val="81747968"/>
        <c:scaling>
          <c:orientation val="minMax"/>
        </c:scaling>
        <c:axPos val="b"/>
        <c:numFmt formatCode="General" sourceLinked="0"/>
        <c:majorTickMark val="none"/>
        <c:tickLblPos val="nextTo"/>
        <c:crossAx val="81749504"/>
        <c:crosses val="autoZero"/>
        <c:auto val="1"/>
        <c:lblAlgn val="ctr"/>
        <c:lblOffset val="100"/>
      </c:catAx>
      <c:valAx>
        <c:axId val="81749504"/>
        <c:scaling>
          <c:orientation val="minMax"/>
          <c:min val="310000"/>
        </c:scaling>
        <c:axPos val="l"/>
        <c:majorGridlines/>
        <c:numFmt formatCode="#,##0" sourceLinked="1"/>
        <c:majorTickMark val="none"/>
        <c:tickLblPos val="nextTo"/>
        <c:txPr>
          <a:bodyPr/>
          <a:lstStyle/>
          <a:p>
            <a:pPr>
              <a:defRPr sz="1400"/>
            </a:pPr>
            <a:endParaRPr lang="en-US"/>
          </a:p>
        </c:txPr>
        <c:crossAx val="81747968"/>
        <c:crosses val="autoZero"/>
        <c:crossBetween val="between"/>
      </c:valAx>
      <c:dTable>
        <c:showHorzBorder val="1"/>
        <c:showVertBorder val="1"/>
        <c:showOutline val="1"/>
        <c:txPr>
          <a:bodyPr/>
          <a:lstStyle/>
          <a:p>
            <a:pPr rtl="0">
              <a:defRPr sz="1100"/>
            </a:pPr>
            <a:endParaRPr lang="en-US"/>
          </a:p>
        </c:txPr>
      </c:dTable>
    </c:plotArea>
    <c:plotVisOnly val="1"/>
    <c:dispBlanksAs val="zero"/>
  </c:chart>
  <c:txPr>
    <a:bodyPr/>
    <a:lstStyle/>
    <a:p>
      <a:pPr>
        <a:defRPr sz="1800"/>
      </a:pPr>
      <a:endParaRPr lang="en-US"/>
    </a:p>
  </c:tx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lang val="en-ZA"/>
  <c:style val="26"/>
  <c:chart>
    <c:title>
      <c:tx>
        <c:rich>
          <a:bodyPr/>
          <a:lstStyle/>
          <a:p>
            <a:pPr>
              <a:defRPr sz="1800"/>
            </a:pPr>
            <a:r>
              <a:rPr lang="en-US" sz="1800" dirty="0"/>
              <a:t>Crimes against </a:t>
            </a:r>
            <a:r>
              <a:rPr lang="en-US" sz="1800" dirty="0" smtClean="0"/>
              <a:t>Children</a:t>
            </a:r>
            <a:endParaRPr lang="en-US" sz="1800" dirty="0"/>
          </a:p>
        </c:rich>
      </c:tx>
      <c:layout>
        <c:manualLayout>
          <c:xMode val="edge"/>
          <c:yMode val="edge"/>
          <c:x val="0.18591493106652754"/>
          <c:y val="3.014313727347652E-2"/>
        </c:manualLayout>
      </c:layout>
    </c:title>
    <c:plotArea>
      <c:layout>
        <c:manualLayout>
          <c:layoutTarget val="inner"/>
          <c:xMode val="edge"/>
          <c:yMode val="edge"/>
          <c:x val="4.477552621659945E-2"/>
          <c:y val="0.39654234911853592"/>
          <c:w val="0.7313468427004034"/>
          <c:h val="0.48169794340820171"/>
        </c:manualLayout>
      </c:layout>
      <c:barChart>
        <c:barDir val="col"/>
        <c:grouping val="clustered"/>
        <c:ser>
          <c:idx val="0"/>
          <c:order val="0"/>
          <c:tx>
            <c:strRef>
              <c:f>Sheet1!$B$1</c:f>
              <c:strCache>
                <c:ptCount val="1"/>
                <c:pt idx="0">
                  <c:v>Crimes against Women</c:v>
                </c:pt>
              </c:strCache>
            </c:strRef>
          </c:tx>
          <c:dPt>
            <c:idx val="1"/>
            <c:spPr>
              <a:solidFill>
                <a:srgbClr val="92D050"/>
              </a:solidFill>
            </c:spPr>
          </c:dPt>
          <c:dLbls>
            <c:spPr>
              <a:noFill/>
              <a:ln>
                <a:noFill/>
              </a:ln>
              <a:effectLst/>
            </c:spPr>
            <c:txPr>
              <a:bodyPr/>
              <a:lstStyle/>
              <a:p>
                <a:pPr>
                  <a:defRPr sz="1200" b="1"/>
                </a:pPr>
                <a:endParaRPr lang="en-US"/>
              </a:p>
            </c:txPr>
            <c:showVal val="1"/>
            <c:extLst>
              <c:ext xmlns:c15="http://schemas.microsoft.com/office/drawing/2012/chart" uri="{CE6537A1-D6FC-4f65-9D91-7224C49458BB}">
                <c15:showLeaderLines val="0"/>
              </c:ext>
            </c:extLst>
          </c:dLbls>
          <c:cat>
            <c:strRef>
              <c:f>Sheet1!$A$2:$A$3</c:f>
              <c:strCache>
                <c:ptCount val="2"/>
                <c:pt idx="0">
                  <c:v>2016/2017</c:v>
                </c:pt>
                <c:pt idx="1">
                  <c:v>2017/2018</c:v>
                </c:pt>
              </c:strCache>
            </c:strRef>
          </c:cat>
          <c:val>
            <c:numRef>
              <c:f>Sheet1!$B$2:$B$3</c:f>
              <c:numCache>
                <c:formatCode>General</c:formatCode>
                <c:ptCount val="2"/>
                <c:pt idx="0">
                  <c:v>9606</c:v>
                </c:pt>
                <c:pt idx="1">
                  <c:v>9454</c:v>
                </c:pt>
              </c:numCache>
            </c:numRef>
          </c:val>
        </c:ser>
        <c:dLbls/>
        <c:axId val="110517632"/>
        <c:axId val="110627072"/>
      </c:barChart>
      <c:catAx>
        <c:axId val="110517632"/>
        <c:scaling>
          <c:orientation val="minMax"/>
        </c:scaling>
        <c:axPos val="b"/>
        <c:numFmt formatCode="General" sourceLinked="0"/>
        <c:tickLblPos val="nextTo"/>
        <c:txPr>
          <a:bodyPr/>
          <a:lstStyle/>
          <a:p>
            <a:pPr>
              <a:defRPr sz="1100"/>
            </a:pPr>
            <a:endParaRPr lang="en-US"/>
          </a:p>
        </c:txPr>
        <c:crossAx val="110627072"/>
        <c:crosses val="autoZero"/>
        <c:auto val="1"/>
        <c:lblAlgn val="ctr"/>
        <c:lblOffset val="100"/>
      </c:catAx>
      <c:valAx>
        <c:axId val="110627072"/>
        <c:scaling>
          <c:orientation val="minMax"/>
          <c:min val="8000"/>
        </c:scaling>
        <c:delete val="1"/>
        <c:axPos val="l"/>
        <c:numFmt formatCode="General" sourceLinked="1"/>
        <c:tickLblPos val="none"/>
        <c:crossAx val="110517632"/>
        <c:crosses val="autoZero"/>
        <c:crossBetween val="between"/>
        <c:majorUnit val="100"/>
      </c:valAx>
    </c:plotArea>
    <c:plotVisOnly val="1"/>
    <c:dispBlanksAs val="gap"/>
  </c:chart>
  <c:txPr>
    <a:bodyPr/>
    <a:lstStyle/>
    <a:p>
      <a:pPr>
        <a:defRPr sz="1800"/>
      </a:pPr>
      <a:endParaRPr lang="en-US"/>
    </a:p>
  </c:txPr>
  <c:externalData r:id="rId1"/>
</c:chartSpace>
</file>

<file path=ppt/charts/chart21.xml><?xml version="1.0" encoding="utf-8"?>
<c:chartSpace xmlns:c="http://schemas.openxmlformats.org/drawingml/2006/chart" xmlns:a="http://schemas.openxmlformats.org/drawingml/2006/main" xmlns:r="http://schemas.openxmlformats.org/officeDocument/2006/relationships">
  <c:lang val="en-ZA"/>
  <c:style val="42"/>
  <c:chart>
    <c:autoTitleDeleted val="1"/>
    <c:plotArea>
      <c:layout>
        <c:manualLayout>
          <c:layoutTarget val="inner"/>
          <c:xMode val="edge"/>
          <c:yMode val="edge"/>
          <c:x val="0.12288709214922776"/>
          <c:y val="1.8928336707797457E-2"/>
          <c:w val="0.86045880097424343"/>
          <c:h val="0.87928936018206749"/>
        </c:manualLayout>
      </c:layout>
      <c:lineChart>
        <c:grouping val="stacked"/>
        <c:ser>
          <c:idx val="0"/>
          <c:order val="0"/>
          <c:tx>
            <c:strRef>
              <c:f>Sheet1!$B$1</c:f>
              <c:strCache>
                <c:ptCount val="1"/>
                <c:pt idx="0">
                  <c:v>CDPA</c:v>
                </c:pt>
              </c:strCache>
            </c:strRef>
          </c:tx>
          <c:spPr>
            <a:ln w="53975">
              <a:solidFill>
                <a:srgbClr val="FFC000"/>
              </a:solidFill>
            </a:ln>
          </c:spPr>
          <c:marker>
            <c:spPr>
              <a:solidFill>
                <a:srgbClr val="FFC000"/>
              </a:solidFill>
              <a:ln>
                <a:solidFill>
                  <a:srgbClr val="FFC000"/>
                </a:solidFill>
              </a:ln>
            </c:spPr>
          </c:marker>
          <c:cat>
            <c:strRef>
              <c:f>Sheet1!$A$2:$A$12</c:f>
              <c:strCache>
                <c:ptCount val="11"/>
                <c:pt idx="0">
                  <c:v>2007/2008</c:v>
                </c:pt>
                <c:pt idx="1">
                  <c:v>2008/2009</c:v>
                </c:pt>
                <c:pt idx="2">
                  <c:v>2009/2010</c:v>
                </c:pt>
                <c:pt idx="3">
                  <c:v>2010/2011</c:v>
                </c:pt>
                <c:pt idx="4">
                  <c:v>2011/2012</c:v>
                </c:pt>
                <c:pt idx="5">
                  <c:v>2012/2013</c:v>
                </c:pt>
                <c:pt idx="6">
                  <c:v>2013/2014</c:v>
                </c:pt>
                <c:pt idx="7">
                  <c:v>2014/2015</c:v>
                </c:pt>
                <c:pt idx="8">
                  <c:v>2015/2016</c:v>
                </c:pt>
                <c:pt idx="9">
                  <c:v>2016/2017</c:v>
                </c:pt>
                <c:pt idx="10">
                  <c:v>2017/2018</c:v>
                </c:pt>
              </c:strCache>
            </c:strRef>
          </c:cat>
          <c:val>
            <c:numRef>
              <c:f>Sheet1!$B$2:$B$12</c:f>
              <c:numCache>
                <c:formatCode>#,##0</c:formatCode>
                <c:ptCount val="11"/>
                <c:pt idx="0">
                  <c:v>59833</c:v>
                </c:pt>
                <c:pt idx="1">
                  <c:v>67758</c:v>
                </c:pt>
                <c:pt idx="2">
                  <c:v>78151</c:v>
                </c:pt>
                <c:pt idx="3">
                  <c:v>90315</c:v>
                </c:pt>
                <c:pt idx="4">
                  <c:v>97179</c:v>
                </c:pt>
                <c:pt idx="5">
                  <c:v>100296</c:v>
                </c:pt>
                <c:pt idx="6">
                  <c:v>101967</c:v>
                </c:pt>
                <c:pt idx="7">
                  <c:v>105043</c:v>
                </c:pt>
                <c:pt idx="8">
                  <c:v>108782</c:v>
                </c:pt>
                <c:pt idx="9">
                  <c:v>123477</c:v>
                </c:pt>
                <c:pt idx="10">
                  <c:v>133521</c:v>
                </c:pt>
              </c:numCache>
            </c:numRef>
          </c:val>
        </c:ser>
        <c:dLbls/>
        <c:marker val="1"/>
        <c:axId val="110693376"/>
        <c:axId val="110805760"/>
      </c:lineChart>
      <c:catAx>
        <c:axId val="110693376"/>
        <c:scaling>
          <c:orientation val="minMax"/>
        </c:scaling>
        <c:axPos val="b"/>
        <c:numFmt formatCode="General" sourceLinked="0"/>
        <c:majorTickMark val="none"/>
        <c:tickLblPos val="nextTo"/>
        <c:crossAx val="110805760"/>
        <c:crosses val="autoZero"/>
        <c:auto val="1"/>
        <c:lblAlgn val="ctr"/>
        <c:lblOffset val="100"/>
      </c:catAx>
      <c:valAx>
        <c:axId val="110805760"/>
        <c:scaling>
          <c:orientation val="minMax"/>
          <c:min val="50000"/>
        </c:scaling>
        <c:axPos val="l"/>
        <c:majorGridlines/>
        <c:numFmt formatCode="#,##0" sourceLinked="1"/>
        <c:majorTickMark val="none"/>
        <c:tickLblPos val="nextTo"/>
        <c:txPr>
          <a:bodyPr/>
          <a:lstStyle/>
          <a:p>
            <a:pPr>
              <a:defRPr sz="1400"/>
            </a:pPr>
            <a:endParaRPr lang="en-US"/>
          </a:p>
        </c:txPr>
        <c:crossAx val="110693376"/>
        <c:crosses val="autoZero"/>
        <c:crossBetween val="between"/>
      </c:valAx>
      <c:dTable>
        <c:showHorzBorder val="1"/>
        <c:showVertBorder val="1"/>
        <c:showOutline val="1"/>
        <c:txPr>
          <a:bodyPr/>
          <a:lstStyle/>
          <a:p>
            <a:pPr rtl="0">
              <a:defRPr sz="1100"/>
            </a:pPr>
            <a:endParaRPr lang="en-US"/>
          </a:p>
        </c:txPr>
      </c:dTable>
      <c:spPr>
        <a:solidFill>
          <a:schemeClr val="tx1"/>
        </a:solidFill>
      </c:spPr>
    </c:plotArea>
    <c:plotVisOnly val="1"/>
    <c:dispBlanksAs val="zero"/>
  </c:chart>
  <c:spPr>
    <a:solidFill>
      <a:schemeClr val="tx1"/>
    </a:solidFill>
  </c:spPr>
  <c:txPr>
    <a:bodyPr/>
    <a:lstStyle/>
    <a:p>
      <a:pPr>
        <a:defRPr sz="1800"/>
      </a:pPr>
      <a:endParaRPr lang="en-US"/>
    </a:p>
  </c:txPr>
  <c:externalData r:id="rId1"/>
</c:chartSpace>
</file>

<file path=ppt/charts/chart22.xml><?xml version="1.0" encoding="utf-8"?>
<c:chartSpace xmlns:c="http://schemas.openxmlformats.org/drawingml/2006/chart" xmlns:a="http://schemas.openxmlformats.org/drawingml/2006/main" xmlns:r="http://schemas.openxmlformats.org/officeDocument/2006/relationships">
  <c:lang val="en-ZA"/>
  <c:style val="42"/>
  <c:chart>
    <c:autoTitleDeleted val="1"/>
    <c:plotArea>
      <c:layout>
        <c:manualLayout>
          <c:layoutTarget val="inner"/>
          <c:xMode val="edge"/>
          <c:yMode val="edge"/>
          <c:x val="0.12288709214922776"/>
          <c:y val="1.8928336707797457E-2"/>
          <c:w val="0.86045880097424343"/>
          <c:h val="0.87928936018206749"/>
        </c:manualLayout>
      </c:layout>
      <c:lineChart>
        <c:grouping val="stacked"/>
        <c:ser>
          <c:idx val="0"/>
          <c:order val="0"/>
          <c:tx>
            <c:strRef>
              <c:f>Sheet1!$B$1</c:f>
              <c:strCache>
                <c:ptCount val="1"/>
                <c:pt idx="0">
                  <c:v>Illegal pos of f/a &amp; ammo</c:v>
                </c:pt>
              </c:strCache>
            </c:strRef>
          </c:tx>
          <c:spPr>
            <a:ln w="53975">
              <a:solidFill>
                <a:srgbClr val="FFC000"/>
              </a:solidFill>
            </a:ln>
          </c:spPr>
          <c:marker>
            <c:spPr>
              <a:solidFill>
                <a:srgbClr val="FFC000"/>
              </a:solidFill>
              <a:ln>
                <a:solidFill>
                  <a:srgbClr val="FFC000"/>
                </a:solidFill>
              </a:ln>
            </c:spPr>
          </c:marker>
          <c:cat>
            <c:strRef>
              <c:f>Sheet1!$A$2:$A$12</c:f>
              <c:strCache>
                <c:ptCount val="11"/>
                <c:pt idx="0">
                  <c:v>2007/2008</c:v>
                </c:pt>
                <c:pt idx="1">
                  <c:v>2008/2009</c:v>
                </c:pt>
                <c:pt idx="2">
                  <c:v>2009/2010</c:v>
                </c:pt>
                <c:pt idx="3">
                  <c:v>2010/2011</c:v>
                </c:pt>
                <c:pt idx="4">
                  <c:v>2011/2012</c:v>
                </c:pt>
                <c:pt idx="5">
                  <c:v>2012/2013</c:v>
                </c:pt>
                <c:pt idx="6">
                  <c:v>2013/2014</c:v>
                </c:pt>
                <c:pt idx="7">
                  <c:v>2014/2015</c:v>
                </c:pt>
                <c:pt idx="8">
                  <c:v>2015/2016</c:v>
                </c:pt>
                <c:pt idx="9">
                  <c:v>2016/2017</c:v>
                </c:pt>
                <c:pt idx="10">
                  <c:v>2017/2018</c:v>
                </c:pt>
              </c:strCache>
            </c:strRef>
          </c:cat>
          <c:val>
            <c:numRef>
              <c:f>Sheet1!$B$2:$B$12</c:f>
              <c:numCache>
                <c:formatCode>#,##0</c:formatCode>
                <c:ptCount val="11"/>
                <c:pt idx="0">
                  <c:v>2299</c:v>
                </c:pt>
                <c:pt idx="1">
                  <c:v>2292</c:v>
                </c:pt>
                <c:pt idx="2">
                  <c:v>2158</c:v>
                </c:pt>
                <c:pt idx="3">
                  <c:v>2532</c:v>
                </c:pt>
                <c:pt idx="4">
                  <c:v>2373</c:v>
                </c:pt>
                <c:pt idx="5">
                  <c:v>2886</c:v>
                </c:pt>
                <c:pt idx="6">
                  <c:v>2786</c:v>
                </c:pt>
                <c:pt idx="7">
                  <c:v>2959</c:v>
                </c:pt>
                <c:pt idx="8">
                  <c:v>2819</c:v>
                </c:pt>
                <c:pt idx="9">
                  <c:v>2929</c:v>
                </c:pt>
                <c:pt idx="10">
                  <c:v>3417</c:v>
                </c:pt>
              </c:numCache>
            </c:numRef>
          </c:val>
        </c:ser>
        <c:dLbls/>
        <c:marker val="1"/>
        <c:axId val="111287296"/>
        <c:axId val="111424640"/>
      </c:lineChart>
      <c:catAx>
        <c:axId val="111287296"/>
        <c:scaling>
          <c:orientation val="minMax"/>
        </c:scaling>
        <c:axPos val="b"/>
        <c:numFmt formatCode="General" sourceLinked="0"/>
        <c:majorTickMark val="none"/>
        <c:tickLblPos val="nextTo"/>
        <c:crossAx val="111424640"/>
        <c:crosses val="autoZero"/>
        <c:auto val="1"/>
        <c:lblAlgn val="ctr"/>
        <c:lblOffset val="100"/>
      </c:catAx>
      <c:valAx>
        <c:axId val="111424640"/>
        <c:scaling>
          <c:orientation val="minMax"/>
          <c:min val="1900"/>
        </c:scaling>
        <c:axPos val="l"/>
        <c:majorGridlines/>
        <c:numFmt formatCode="#,##0" sourceLinked="1"/>
        <c:majorTickMark val="none"/>
        <c:tickLblPos val="nextTo"/>
        <c:txPr>
          <a:bodyPr/>
          <a:lstStyle/>
          <a:p>
            <a:pPr>
              <a:defRPr sz="1400"/>
            </a:pPr>
            <a:endParaRPr lang="en-US"/>
          </a:p>
        </c:txPr>
        <c:crossAx val="111287296"/>
        <c:crosses val="autoZero"/>
        <c:crossBetween val="between"/>
      </c:valAx>
      <c:dTable>
        <c:showHorzBorder val="1"/>
        <c:showVertBorder val="1"/>
        <c:showOutline val="1"/>
        <c:txPr>
          <a:bodyPr/>
          <a:lstStyle/>
          <a:p>
            <a:pPr rtl="0">
              <a:defRPr sz="1100"/>
            </a:pPr>
            <a:endParaRPr lang="en-US"/>
          </a:p>
        </c:txPr>
      </c:dTable>
      <c:spPr>
        <a:solidFill>
          <a:schemeClr val="tx1"/>
        </a:solidFill>
      </c:spPr>
    </c:plotArea>
    <c:plotVisOnly val="1"/>
    <c:dispBlanksAs val="zero"/>
  </c:chart>
  <c:spPr>
    <a:solidFill>
      <a:schemeClr val="tx1"/>
    </a:solidFill>
  </c:spPr>
  <c:txPr>
    <a:bodyPr/>
    <a:lstStyle/>
    <a:p>
      <a:pPr>
        <a:defRPr sz="1800"/>
      </a:pPr>
      <a:endParaRPr lang="en-US"/>
    </a:p>
  </c:txPr>
  <c:externalData r:id="rId1"/>
</c:chartSpace>
</file>

<file path=ppt/charts/chart23.xml><?xml version="1.0" encoding="utf-8"?>
<c:chartSpace xmlns:c="http://schemas.openxmlformats.org/drawingml/2006/chart" xmlns:a="http://schemas.openxmlformats.org/drawingml/2006/main" xmlns:r="http://schemas.openxmlformats.org/officeDocument/2006/relationships">
  <c:lang val="en-ZA"/>
  <c:style val="42"/>
  <c:chart>
    <c:autoTitleDeleted val="1"/>
    <c:plotArea>
      <c:layout>
        <c:manualLayout>
          <c:layoutTarget val="inner"/>
          <c:xMode val="edge"/>
          <c:yMode val="edge"/>
          <c:x val="0.12288709214922776"/>
          <c:y val="1.8928336707797457E-2"/>
          <c:w val="0.86045880097424343"/>
          <c:h val="0.87928936018206749"/>
        </c:manualLayout>
      </c:layout>
      <c:lineChart>
        <c:grouping val="stacked"/>
        <c:ser>
          <c:idx val="0"/>
          <c:order val="0"/>
          <c:tx>
            <c:strRef>
              <c:f>Sheet1!$B$1</c:f>
              <c:strCache>
                <c:ptCount val="1"/>
                <c:pt idx="0">
                  <c:v>Drug related</c:v>
                </c:pt>
              </c:strCache>
            </c:strRef>
          </c:tx>
          <c:spPr>
            <a:ln w="53975">
              <a:solidFill>
                <a:srgbClr val="FFC000"/>
              </a:solidFill>
            </a:ln>
          </c:spPr>
          <c:marker>
            <c:spPr>
              <a:solidFill>
                <a:srgbClr val="FFC000"/>
              </a:solidFill>
              <a:ln>
                <a:solidFill>
                  <a:srgbClr val="FFC000"/>
                </a:solidFill>
              </a:ln>
            </c:spPr>
          </c:marker>
          <c:cat>
            <c:strRef>
              <c:f>Sheet1!$A$2:$A$12</c:f>
              <c:strCache>
                <c:ptCount val="11"/>
                <c:pt idx="0">
                  <c:v>2007/2008</c:v>
                </c:pt>
                <c:pt idx="1">
                  <c:v>2008/2009</c:v>
                </c:pt>
                <c:pt idx="2">
                  <c:v>2009/2010</c:v>
                </c:pt>
                <c:pt idx="3">
                  <c:v>2010/2011</c:v>
                </c:pt>
                <c:pt idx="4">
                  <c:v>2011/2012</c:v>
                </c:pt>
                <c:pt idx="5">
                  <c:v>2012/2013</c:v>
                </c:pt>
                <c:pt idx="6">
                  <c:v>2013/2014</c:v>
                </c:pt>
                <c:pt idx="7">
                  <c:v>2014/2015</c:v>
                </c:pt>
                <c:pt idx="8">
                  <c:v>2015/2016</c:v>
                </c:pt>
                <c:pt idx="9">
                  <c:v>2016/2017</c:v>
                </c:pt>
                <c:pt idx="10">
                  <c:v>2017/2018</c:v>
                </c:pt>
              </c:strCache>
            </c:strRef>
          </c:cat>
          <c:val>
            <c:numRef>
              <c:f>Sheet1!$B$2:$B$12</c:f>
              <c:numCache>
                <c:formatCode>#,##0</c:formatCode>
                <c:ptCount val="11"/>
                <c:pt idx="0">
                  <c:v>45936</c:v>
                </c:pt>
                <c:pt idx="1">
                  <c:v>52733</c:v>
                </c:pt>
                <c:pt idx="2">
                  <c:v>60358</c:v>
                </c:pt>
                <c:pt idx="3">
                  <c:v>70554</c:v>
                </c:pt>
                <c:pt idx="4">
                  <c:v>77035</c:v>
                </c:pt>
                <c:pt idx="5">
                  <c:v>82033</c:v>
                </c:pt>
                <c:pt idx="6">
                  <c:v>85437</c:v>
                </c:pt>
                <c:pt idx="7">
                  <c:v>88731</c:v>
                </c:pt>
                <c:pt idx="8">
                  <c:v>93996</c:v>
                </c:pt>
                <c:pt idx="9">
                  <c:v>107379</c:v>
                </c:pt>
                <c:pt idx="10">
                  <c:v>117157</c:v>
                </c:pt>
              </c:numCache>
            </c:numRef>
          </c:val>
        </c:ser>
        <c:dLbls/>
        <c:marker val="1"/>
        <c:axId val="112369664"/>
        <c:axId val="112371200"/>
      </c:lineChart>
      <c:catAx>
        <c:axId val="112369664"/>
        <c:scaling>
          <c:orientation val="minMax"/>
        </c:scaling>
        <c:axPos val="b"/>
        <c:numFmt formatCode="General" sourceLinked="0"/>
        <c:majorTickMark val="none"/>
        <c:tickLblPos val="nextTo"/>
        <c:crossAx val="112371200"/>
        <c:crosses val="autoZero"/>
        <c:auto val="1"/>
        <c:lblAlgn val="ctr"/>
        <c:lblOffset val="100"/>
      </c:catAx>
      <c:valAx>
        <c:axId val="112371200"/>
        <c:scaling>
          <c:orientation val="minMax"/>
          <c:min val="30000"/>
        </c:scaling>
        <c:axPos val="l"/>
        <c:majorGridlines/>
        <c:numFmt formatCode="#,##0" sourceLinked="1"/>
        <c:majorTickMark val="none"/>
        <c:tickLblPos val="nextTo"/>
        <c:txPr>
          <a:bodyPr/>
          <a:lstStyle/>
          <a:p>
            <a:pPr>
              <a:defRPr sz="1400"/>
            </a:pPr>
            <a:endParaRPr lang="en-US"/>
          </a:p>
        </c:txPr>
        <c:crossAx val="112369664"/>
        <c:crosses val="autoZero"/>
        <c:crossBetween val="between"/>
      </c:valAx>
      <c:dTable>
        <c:showHorzBorder val="1"/>
        <c:showVertBorder val="1"/>
        <c:showOutline val="1"/>
        <c:txPr>
          <a:bodyPr/>
          <a:lstStyle/>
          <a:p>
            <a:pPr rtl="0">
              <a:defRPr sz="1100"/>
            </a:pPr>
            <a:endParaRPr lang="en-US"/>
          </a:p>
        </c:txPr>
      </c:dTable>
      <c:spPr>
        <a:solidFill>
          <a:schemeClr val="tx1"/>
        </a:solidFill>
      </c:spPr>
    </c:plotArea>
    <c:plotVisOnly val="1"/>
    <c:dispBlanksAs val="zero"/>
  </c:chart>
  <c:spPr>
    <a:solidFill>
      <a:schemeClr val="tx1"/>
    </a:solidFill>
  </c:spPr>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ZA"/>
  <c:chart>
    <c:autoTitleDeleted val="1"/>
    <c:plotArea>
      <c:layout/>
      <c:barChart>
        <c:barDir val="col"/>
        <c:grouping val="clustered"/>
        <c:ser>
          <c:idx val="0"/>
          <c:order val="0"/>
          <c:tx>
            <c:strRef>
              <c:f>Sheet1!$B$1</c:f>
              <c:strCache>
                <c:ptCount val="1"/>
                <c:pt idx="0">
                  <c:v>2016/2017</c:v>
                </c:pt>
              </c:strCache>
            </c:strRef>
          </c:tx>
          <c:spPr>
            <a:solidFill>
              <a:schemeClr val="accent6">
                <a:lumMod val="60000"/>
                <a:lumOff val="40000"/>
              </a:schemeClr>
            </a:solidFill>
            <a:scene3d>
              <a:camera prst="orthographicFront"/>
              <a:lightRig rig="threePt" dir="t"/>
            </a:scene3d>
            <a:sp3d>
              <a:bevelT w="190500" h="38100"/>
            </a:sp3d>
          </c:spPr>
          <c:cat>
            <c:strRef>
              <c:f>Sheet1!$A$2:$A$5</c:f>
              <c:strCache>
                <c:ptCount val="4"/>
                <c:pt idx="0">
                  <c:v>Contact Crime</c:v>
                </c:pt>
                <c:pt idx="1">
                  <c:v>Contact Related Crime</c:v>
                </c:pt>
                <c:pt idx="2">
                  <c:v>Property Crime</c:v>
                </c:pt>
                <c:pt idx="3">
                  <c:v>Other Serious Crime</c:v>
                </c:pt>
              </c:strCache>
            </c:strRef>
          </c:cat>
          <c:val>
            <c:numRef>
              <c:f>Sheet1!$B$2:$B$5</c:f>
              <c:numCache>
                <c:formatCode>#,##0</c:formatCode>
                <c:ptCount val="4"/>
                <c:pt idx="0">
                  <c:v>114704</c:v>
                </c:pt>
                <c:pt idx="1">
                  <c:v>29997</c:v>
                </c:pt>
                <c:pt idx="2">
                  <c:v>104754</c:v>
                </c:pt>
                <c:pt idx="3">
                  <c:v>112239</c:v>
                </c:pt>
              </c:numCache>
            </c:numRef>
          </c:val>
        </c:ser>
        <c:ser>
          <c:idx val="1"/>
          <c:order val="1"/>
          <c:tx>
            <c:strRef>
              <c:f>Sheet1!$C$1</c:f>
              <c:strCache>
                <c:ptCount val="1"/>
                <c:pt idx="0">
                  <c:v>2017/2018</c:v>
                </c:pt>
              </c:strCache>
            </c:strRef>
          </c:tx>
          <c:spPr>
            <a:solidFill>
              <a:schemeClr val="accent5">
                <a:lumMod val="60000"/>
                <a:lumOff val="40000"/>
              </a:schemeClr>
            </a:solidFill>
            <a:scene3d>
              <a:camera prst="orthographicFront"/>
              <a:lightRig rig="threePt" dir="t"/>
            </a:scene3d>
            <a:sp3d>
              <a:bevelT w="190500" h="38100"/>
            </a:sp3d>
          </c:spPr>
          <c:cat>
            <c:strRef>
              <c:f>Sheet1!$A$2:$A$5</c:f>
              <c:strCache>
                <c:ptCount val="4"/>
                <c:pt idx="0">
                  <c:v>Contact Crime</c:v>
                </c:pt>
                <c:pt idx="1">
                  <c:v>Contact Related Crime</c:v>
                </c:pt>
                <c:pt idx="2">
                  <c:v>Property Crime</c:v>
                </c:pt>
                <c:pt idx="3">
                  <c:v>Other Serious Crime</c:v>
                </c:pt>
              </c:strCache>
            </c:strRef>
          </c:cat>
          <c:val>
            <c:numRef>
              <c:f>Sheet1!$C$2:$C$5</c:f>
              <c:numCache>
                <c:formatCode>#,##0</c:formatCode>
                <c:ptCount val="4"/>
                <c:pt idx="0">
                  <c:v>112996</c:v>
                </c:pt>
                <c:pt idx="1">
                  <c:v>28763</c:v>
                </c:pt>
                <c:pt idx="2">
                  <c:v>97630</c:v>
                </c:pt>
                <c:pt idx="3">
                  <c:v>105822</c:v>
                </c:pt>
              </c:numCache>
            </c:numRef>
          </c:val>
        </c:ser>
        <c:ser>
          <c:idx val="2"/>
          <c:order val="2"/>
          <c:tx>
            <c:strRef>
              <c:f>Sheet1!$D$1</c:f>
              <c:strCache>
                <c:ptCount val="1"/>
                <c:pt idx="0">
                  <c:v>Actual Diff</c:v>
                </c:pt>
              </c:strCache>
            </c:strRef>
          </c:tx>
          <c:cat>
            <c:strRef>
              <c:f>Sheet1!$A$2:$A$5</c:f>
              <c:strCache>
                <c:ptCount val="4"/>
                <c:pt idx="0">
                  <c:v>Contact Crime</c:v>
                </c:pt>
                <c:pt idx="1">
                  <c:v>Contact Related Crime</c:v>
                </c:pt>
                <c:pt idx="2">
                  <c:v>Property Crime</c:v>
                </c:pt>
                <c:pt idx="3">
                  <c:v>Other Serious Crime</c:v>
                </c:pt>
              </c:strCache>
            </c:strRef>
          </c:cat>
          <c:val>
            <c:numRef>
              <c:f>Sheet1!$D$2:$D$5</c:f>
              <c:numCache>
                <c:formatCode>#,##0</c:formatCode>
                <c:ptCount val="4"/>
                <c:pt idx="0">
                  <c:v>-1708</c:v>
                </c:pt>
                <c:pt idx="1">
                  <c:v>-1234</c:v>
                </c:pt>
                <c:pt idx="2">
                  <c:v>-7124</c:v>
                </c:pt>
                <c:pt idx="3">
                  <c:v>-6417</c:v>
                </c:pt>
              </c:numCache>
            </c:numRef>
          </c:val>
        </c:ser>
        <c:ser>
          <c:idx val="3"/>
          <c:order val="3"/>
          <c:tx>
            <c:strRef>
              <c:f>Sheet1!$E$1</c:f>
              <c:strCache>
                <c:ptCount val="1"/>
                <c:pt idx="0">
                  <c:v>% Diff</c:v>
                </c:pt>
              </c:strCache>
            </c:strRef>
          </c:tx>
          <c:cat>
            <c:strRef>
              <c:f>Sheet1!$A$2:$A$5</c:f>
              <c:strCache>
                <c:ptCount val="4"/>
                <c:pt idx="0">
                  <c:v>Contact Crime</c:v>
                </c:pt>
                <c:pt idx="1">
                  <c:v>Contact Related Crime</c:v>
                </c:pt>
                <c:pt idx="2">
                  <c:v>Property Crime</c:v>
                </c:pt>
                <c:pt idx="3">
                  <c:v>Other Serious Crime</c:v>
                </c:pt>
              </c:strCache>
            </c:strRef>
          </c:cat>
          <c:val>
            <c:numRef>
              <c:f>Sheet1!$E$2:$E$5</c:f>
              <c:numCache>
                <c:formatCode>0.0%</c:formatCode>
                <c:ptCount val="4"/>
                <c:pt idx="0">
                  <c:v>-1.489050076719212E-2</c:v>
                </c:pt>
                <c:pt idx="1">
                  <c:v>-4.1137447078041123E-2</c:v>
                </c:pt>
                <c:pt idx="2">
                  <c:v>-6.8006949615289192E-2</c:v>
                </c:pt>
                <c:pt idx="3">
                  <c:v>-5.7172640526020349E-2</c:v>
                </c:pt>
              </c:numCache>
            </c:numRef>
          </c:val>
        </c:ser>
        <c:dLbls/>
        <c:axId val="90406912"/>
        <c:axId val="90408448"/>
      </c:barChart>
      <c:catAx>
        <c:axId val="90406912"/>
        <c:scaling>
          <c:orientation val="minMax"/>
        </c:scaling>
        <c:axPos val="b"/>
        <c:numFmt formatCode="General" sourceLinked="0"/>
        <c:majorTickMark val="none"/>
        <c:tickLblPos val="nextTo"/>
        <c:crossAx val="90408448"/>
        <c:crosses val="autoZero"/>
        <c:auto val="1"/>
        <c:lblAlgn val="ctr"/>
        <c:lblOffset val="100"/>
      </c:catAx>
      <c:valAx>
        <c:axId val="90408448"/>
        <c:scaling>
          <c:orientation val="minMax"/>
          <c:max val="120000"/>
          <c:min val="0"/>
        </c:scaling>
        <c:axPos val="l"/>
        <c:numFmt formatCode="#,##0" sourceLinked="1"/>
        <c:majorTickMark val="none"/>
        <c:tickLblPos val="nextTo"/>
        <c:crossAx val="90406912"/>
        <c:crosses val="autoZero"/>
        <c:crossBetween val="between"/>
      </c:valAx>
      <c:dTable>
        <c:showHorzBorder val="1"/>
        <c:showVertBorder val="1"/>
        <c:showOutline val="1"/>
        <c:showKeys val="1"/>
      </c:dTable>
      <c:spPr>
        <a:noFill/>
        <a:ln w="25400">
          <a:noFill/>
        </a:ln>
      </c:spPr>
    </c:plotArea>
    <c:plotVisOnly val="1"/>
    <c:dispBlanksAs val="gap"/>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ZA"/>
  <c:chart>
    <c:autoTitleDeleted val="1"/>
    <c:plotArea>
      <c:layout>
        <c:manualLayout>
          <c:layoutTarget val="inner"/>
          <c:xMode val="edge"/>
          <c:yMode val="edge"/>
          <c:x val="0.10546850393700789"/>
          <c:y val="0"/>
          <c:w val="0.87230927384076995"/>
          <c:h val="0.71750579008912219"/>
        </c:manualLayout>
      </c:layout>
      <c:barChart>
        <c:barDir val="col"/>
        <c:grouping val="clustered"/>
        <c:ser>
          <c:idx val="0"/>
          <c:order val="0"/>
          <c:tx>
            <c:strRef>
              <c:f>Sheet1!$B$1</c:f>
              <c:strCache>
                <c:ptCount val="1"/>
                <c:pt idx="0">
                  <c:v>2016/2017</c:v>
                </c:pt>
              </c:strCache>
            </c:strRef>
          </c:tx>
          <c:spPr>
            <a:solidFill>
              <a:schemeClr val="accent6">
                <a:lumMod val="60000"/>
                <a:lumOff val="40000"/>
              </a:schemeClr>
            </a:solidFill>
            <a:scene3d>
              <a:camera prst="orthographicFront"/>
              <a:lightRig rig="threePt" dir="t"/>
            </a:scene3d>
            <a:sp3d>
              <a:bevelT w="190500" h="38100"/>
            </a:sp3d>
          </c:spPr>
          <c:cat>
            <c:strRef>
              <c:f>Sheet1!$A$2:$A$11</c:f>
              <c:strCache>
                <c:ptCount val="10"/>
                <c:pt idx="0">
                  <c:v>Cape Town Central</c:v>
                </c:pt>
                <c:pt idx="1">
                  <c:v>Mitchells Plain</c:v>
                </c:pt>
                <c:pt idx="2">
                  <c:v>Stellenbosch</c:v>
                </c:pt>
                <c:pt idx="3">
                  <c:v>Nyanga</c:v>
                </c:pt>
                <c:pt idx="4">
                  <c:v>Kraaifontein</c:v>
                </c:pt>
                <c:pt idx="5">
                  <c:v>Worcester</c:v>
                </c:pt>
                <c:pt idx="6">
                  <c:v>Bellville</c:v>
                </c:pt>
                <c:pt idx="7">
                  <c:v>Milnerton</c:v>
                </c:pt>
                <c:pt idx="8">
                  <c:v>Delft</c:v>
                </c:pt>
                <c:pt idx="9">
                  <c:v>Mfuleni</c:v>
                </c:pt>
              </c:strCache>
            </c:strRef>
          </c:cat>
          <c:val>
            <c:numRef>
              <c:f>Sheet1!$B$2:$B$11</c:f>
              <c:numCache>
                <c:formatCode>#,##0</c:formatCode>
                <c:ptCount val="10"/>
                <c:pt idx="0">
                  <c:v>15952</c:v>
                </c:pt>
                <c:pt idx="1">
                  <c:v>12894</c:v>
                </c:pt>
                <c:pt idx="2">
                  <c:v>9298</c:v>
                </c:pt>
                <c:pt idx="3">
                  <c:v>8274</c:v>
                </c:pt>
                <c:pt idx="4">
                  <c:v>7946</c:v>
                </c:pt>
                <c:pt idx="5">
                  <c:v>8098</c:v>
                </c:pt>
                <c:pt idx="6">
                  <c:v>7154</c:v>
                </c:pt>
                <c:pt idx="7">
                  <c:v>6779</c:v>
                </c:pt>
                <c:pt idx="8">
                  <c:v>5360</c:v>
                </c:pt>
                <c:pt idx="9">
                  <c:v>5632</c:v>
                </c:pt>
              </c:numCache>
            </c:numRef>
          </c:val>
        </c:ser>
        <c:ser>
          <c:idx val="1"/>
          <c:order val="1"/>
          <c:tx>
            <c:strRef>
              <c:f>Sheet1!$C$1</c:f>
              <c:strCache>
                <c:ptCount val="1"/>
                <c:pt idx="0">
                  <c:v>2017/2018</c:v>
                </c:pt>
              </c:strCache>
            </c:strRef>
          </c:tx>
          <c:spPr>
            <a:solidFill>
              <a:schemeClr val="accent5">
                <a:lumMod val="60000"/>
                <a:lumOff val="40000"/>
              </a:schemeClr>
            </a:solidFill>
            <a:scene3d>
              <a:camera prst="orthographicFront"/>
              <a:lightRig rig="threePt" dir="t"/>
            </a:scene3d>
            <a:sp3d>
              <a:bevelT w="190500" h="38100"/>
            </a:sp3d>
          </c:spPr>
          <c:cat>
            <c:strRef>
              <c:f>Sheet1!$A$2:$A$11</c:f>
              <c:strCache>
                <c:ptCount val="10"/>
                <c:pt idx="0">
                  <c:v>Cape Town Central</c:v>
                </c:pt>
                <c:pt idx="1">
                  <c:v>Mitchells Plain</c:v>
                </c:pt>
                <c:pt idx="2">
                  <c:v>Stellenbosch</c:v>
                </c:pt>
                <c:pt idx="3">
                  <c:v>Nyanga</c:v>
                </c:pt>
                <c:pt idx="4">
                  <c:v>Kraaifontein</c:v>
                </c:pt>
                <c:pt idx="5">
                  <c:v>Worcester</c:v>
                </c:pt>
                <c:pt idx="6">
                  <c:v>Bellville</c:v>
                </c:pt>
                <c:pt idx="7">
                  <c:v>Milnerton</c:v>
                </c:pt>
                <c:pt idx="8">
                  <c:v>Delft</c:v>
                </c:pt>
                <c:pt idx="9">
                  <c:v>Mfuleni</c:v>
                </c:pt>
              </c:strCache>
            </c:strRef>
          </c:cat>
          <c:val>
            <c:numRef>
              <c:f>Sheet1!$C$2:$C$11</c:f>
              <c:numCache>
                <c:formatCode>#,##0</c:formatCode>
                <c:ptCount val="10"/>
                <c:pt idx="0">
                  <c:v>15422</c:v>
                </c:pt>
                <c:pt idx="1">
                  <c:v>11382</c:v>
                </c:pt>
                <c:pt idx="2">
                  <c:v>8119</c:v>
                </c:pt>
                <c:pt idx="3">
                  <c:v>7943</c:v>
                </c:pt>
                <c:pt idx="4">
                  <c:v>7745</c:v>
                </c:pt>
                <c:pt idx="5">
                  <c:v>7144</c:v>
                </c:pt>
                <c:pt idx="6">
                  <c:v>6768</c:v>
                </c:pt>
                <c:pt idx="7">
                  <c:v>6641</c:v>
                </c:pt>
                <c:pt idx="8">
                  <c:v>6380</c:v>
                </c:pt>
                <c:pt idx="9">
                  <c:v>6006</c:v>
                </c:pt>
              </c:numCache>
            </c:numRef>
          </c:val>
        </c:ser>
        <c:ser>
          <c:idx val="2"/>
          <c:order val="2"/>
          <c:tx>
            <c:strRef>
              <c:f>Sheet1!$D$1</c:f>
              <c:strCache>
                <c:ptCount val="1"/>
                <c:pt idx="0">
                  <c:v>Actual Diff</c:v>
                </c:pt>
              </c:strCache>
            </c:strRef>
          </c:tx>
          <c:spPr>
            <a:noFill/>
            <a:ln>
              <a:noFill/>
            </a:ln>
          </c:spPr>
          <c:cat>
            <c:strRef>
              <c:f>Sheet1!$A$2:$A$11</c:f>
              <c:strCache>
                <c:ptCount val="10"/>
                <c:pt idx="0">
                  <c:v>Cape Town Central</c:v>
                </c:pt>
                <c:pt idx="1">
                  <c:v>Mitchells Plain</c:v>
                </c:pt>
                <c:pt idx="2">
                  <c:v>Stellenbosch</c:v>
                </c:pt>
                <c:pt idx="3">
                  <c:v>Nyanga</c:v>
                </c:pt>
                <c:pt idx="4">
                  <c:v>Kraaifontein</c:v>
                </c:pt>
                <c:pt idx="5">
                  <c:v>Worcester</c:v>
                </c:pt>
                <c:pt idx="6">
                  <c:v>Bellville</c:v>
                </c:pt>
                <c:pt idx="7">
                  <c:v>Milnerton</c:v>
                </c:pt>
                <c:pt idx="8">
                  <c:v>Delft</c:v>
                </c:pt>
                <c:pt idx="9">
                  <c:v>Mfuleni</c:v>
                </c:pt>
              </c:strCache>
            </c:strRef>
          </c:cat>
          <c:val>
            <c:numRef>
              <c:f>Sheet1!$D$2:$D$11</c:f>
              <c:numCache>
                <c:formatCode>#,##0</c:formatCode>
                <c:ptCount val="10"/>
                <c:pt idx="0">
                  <c:v>-530</c:v>
                </c:pt>
                <c:pt idx="1">
                  <c:v>-1512</c:v>
                </c:pt>
                <c:pt idx="2">
                  <c:v>-1179</c:v>
                </c:pt>
                <c:pt idx="3">
                  <c:v>-331</c:v>
                </c:pt>
                <c:pt idx="4">
                  <c:v>-201</c:v>
                </c:pt>
                <c:pt idx="5">
                  <c:v>-954</c:v>
                </c:pt>
                <c:pt idx="6">
                  <c:v>-386</c:v>
                </c:pt>
                <c:pt idx="7">
                  <c:v>-138</c:v>
                </c:pt>
                <c:pt idx="8">
                  <c:v>1020</c:v>
                </c:pt>
                <c:pt idx="9">
                  <c:v>374</c:v>
                </c:pt>
              </c:numCache>
            </c:numRef>
          </c:val>
        </c:ser>
        <c:ser>
          <c:idx val="3"/>
          <c:order val="3"/>
          <c:tx>
            <c:strRef>
              <c:f>Sheet1!$E$1</c:f>
              <c:strCache>
                <c:ptCount val="1"/>
                <c:pt idx="0">
                  <c:v>% Diff</c:v>
                </c:pt>
              </c:strCache>
            </c:strRef>
          </c:tx>
          <c:spPr>
            <a:noFill/>
            <a:ln>
              <a:noFill/>
            </a:ln>
          </c:spPr>
          <c:cat>
            <c:strRef>
              <c:f>Sheet1!$A$2:$A$11</c:f>
              <c:strCache>
                <c:ptCount val="10"/>
                <c:pt idx="0">
                  <c:v>Cape Town Central</c:v>
                </c:pt>
                <c:pt idx="1">
                  <c:v>Mitchells Plain</c:v>
                </c:pt>
                <c:pt idx="2">
                  <c:v>Stellenbosch</c:v>
                </c:pt>
                <c:pt idx="3">
                  <c:v>Nyanga</c:v>
                </c:pt>
                <c:pt idx="4">
                  <c:v>Kraaifontein</c:v>
                </c:pt>
                <c:pt idx="5">
                  <c:v>Worcester</c:v>
                </c:pt>
                <c:pt idx="6">
                  <c:v>Bellville</c:v>
                </c:pt>
                <c:pt idx="7">
                  <c:v>Milnerton</c:v>
                </c:pt>
                <c:pt idx="8">
                  <c:v>Delft</c:v>
                </c:pt>
                <c:pt idx="9">
                  <c:v>Mfuleni</c:v>
                </c:pt>
              </c:strCache>
            </c:strRef>
          </c:cat>
          <c:val>
            <c:numRef>
              <c:f>Sheet1!$E$2:$E$11</c:f>
              <c:numCache>
                <c:formatCode>0.00%</c:formatCode>
                <c:ptCount val="10"/>
                <c:pt idx="0">
                  <c:v>-3.3224674022066192E-2</c:v>
                </c:pt>
                <c:pt idx="1">
                  <c:v>-0.11726384364820854</c:v>
                </c:pt>
                <c:pt idx="2">
                  <c:v>-0.12680146268014625</c:v>
                </c:pt>
                <c:pt idx="3">
                  <c:v>-4.0004834421078057E-2</c:v>
                </c:pt>
                <c:pt idx="4">
                  <c:v>-2.529574628744025E-2</c:v>
                </c:pt>
                <c:pt idx="5">
                  <c:v>-0.11780686589281307</c:v>
                </c:pt>
                <c:pt idx="6">
                  <c:v>-5.3955828906905201E-2</c:v>
                </c:pt>
                <c:pt idx="7">
                  <c:v>-2.0356984806018545E-2</c:v>
                </c:pt>
                <c:pt idx="8">
                  <c:v>0.19029850746268664</c:v>
                </c:pt>
                <c:pt idx="9">
                  <c:v>6.6406250000000014E-2</c:v>
                </c:pt>
              </c:numCache>
            </c:numRef>
          </c:val>
        </c:ser>
        <c:dLbls/>
        <c:axId val="90756992"/>
        <c:axId val="90758528"/>
      </c:barChart>
      <c:catAx>
        <c:axId val="90756992"/>
        <c:scaling>
          <c:orientation val="minMax"/>
        </c:scaling>
        <c:axPos val="b"/>
        <c:numFmt formatCode="General" sourceLinked="0"/>
        <c:majorTickMark val="none"/>
        <c:tickLblPos val="nextTo"/>
        <c:crossAx val="90758528"/>
        <c:crosses val="autoZero"/>
        <c:auto val="1"/>
        <c:lblAlgn val="ctr"/>
        <c:lblOffset val="100"/>
      </c:catAx>
      <c:valAx>
        <c:axId val="90758528"/>
        <c:scaling>
          <c:orientation val="minMax"/>
        </c:scaling>
        <c:delete val="1"/>
        <c:axPos val="l"/>
        <c:numFmt formatCode="#,##0" sourceLinked="1"/>
        <c:majorTickMark val="none"/>
        <c:tickLblPos val="none"/>
        <c:crossAx val="90756992"/>
        <c:crosses val="autoZero"/>
        <c:crossBetween val="between"/>
      </c:valAx>
      <c:dTable>
        <c:showHorzBorder val="1"/>
        <c:showVertBorder val="1"/>
        <c:showOutline val="1"/>
        <c:showKeys val="1"/>
        <c:txPr>
          <a:bodyPr/>
          <a:lstStyle/>
          <a:p>
            <a:pPr rtl="0">
              <a:defRPr sz="1100"/>
            </a:pPr>
            <a:endParaRPr lang="en-US"/>
          </a:p>
        </c:txPr>
      </c:dTable>
      <c:spPr>
        <a:noFill/>
        <a:ln w="25400">
          <a:noFill/>
        </a:ln>
      </c:spPr>
    </c:plotArea>
    <c:plotVisOnly val="1"/>
    <c:dispBlanksAs val="gap"/>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ZA"/>
  <c:chart>
    <c:autoTitleDeleted val="1"/>
    <c:plotArea>
      <c:layout>
        <c:manualLayout>
          <c:layoutTarget val="inner"/>
          <c:xMode val="edge"/>
          <c:yMode val="edge"/>
          <c:x val="0.20061849721613043"/>
          <c:y val="0"/>
          <c:w val="0.7010666705209414"/>
          <c:h val="0.65823364035998311"/>
        </c:manualLayout>
      </c:layout>
      <c:barChart>
        <c:barDir val="col"/>
        <c:grouping val="clustered"/>
        <c:ser>
          <c:idx val="0"/>
          <c:order val="0"/>
          <c:tx>
            <c:strRef>
              <c:f>Sheet1!$B$1</c:f>
              <c:strCache>
                <c:ptCount val="1"/>
                <c:pt idx="0">
                  <c:v>2016/2017</c:v>
                </c:pt>
              </c:strCache>
            </c:strRef>
          </c:tx>
          <c:spPr>
            <a:solidFill>
              <a:schemeClr val="tx2">
                <a:lumMod val="60000"/>
                <a:lumOff val="40000"/>
              </a:schemeClr>
            </a:solidFill>
            <a:scene3d>
              <a:camera prst="orthographicFront"/>
              <a:lightRig rig="threePt" dir="t"/>
            </a:scene3d>
            <a:sp3d>
              <a:bevelT w="190500" h="38100"/>
            </a:sp3d>
          </c:spPr>
          <c:cat>
            <c:strRef>
              <c:f>Sheet1!$A$2:$A$5</c:f>
              <c:strCache>
                <c:ptCount val="4"/>
                <c:pt idx="0">
                  <c:v>Burglary Business</c:v>
                </c:pt>
                <c:pt idx="1">
                  <c:v>Burglary Residential</c:v>
                </c:pt>
                <c:pt idx="2">
                  <c:v>Theft of motor vehicle</c:v>
                </c:pt>
                <c:pt idx="3">
                  <c:v>Theft out/from mv</c:v>
                </c:pt>
              </c:strCache>
            </c:strRef>
          </c:cat>
          <c:val>
            <c:numRef>
              <c:f>Sheet1!$B$2:$B$5</c:f>
              <c:numCache>
                <c:formatCode>#,##0</c:formatCode>
                <c:ptCount val="4"/>
                <c:pt idx="0">
                  <c:v>12535</c:v>
                </c:pt>
                <c:pt idx="1">
                  <c:v>46043</c:v>
                </c:pt>
                <c:pt idx="2">
                  <c:v>7381</c:v>
                </c:pt>
                <c:pt idx="3">
                  <c:v>37910</c:v>
                </c:pt>
              </c:numCache>
            </c:numRef>
          </c:val>
        </c:ser>
        <c:ser>
          <c:idx val="1"/>
          <c:order val="1"/>
          <c:tx>
            <c:strRef>
              <c:f>Sheet1!$C$1</c:f>
              <c:strCache>
                <c:ptCount val="1"/>
                <c:pt idx="0">
                  <c:v>2017/2018</c:v>
                </c:pt>
              </c:strCache>
            </c:strRef>
          </c:tx>
          <c:spPr>
            <a:solidFill>
              <a:schemeClr val="accent5">
                <a:lumMod val="60000"/>
                <a:lumOff val="40000"/>
              </a:schemeClr>
            </a:solidFill>
            <a:scene3d>
              <a:camera prst="orthographicFront"/>
              <a:lightRig rig="threePt" dir="t"/>
            </a:scene3d>
            <a:sp3d>
              <a:bevelT w="190500" h="38100"/>
            </a:sp3d>
          </c:spPr>
          <c:cat>
            <c:strRef>
              <c:f>Sheet1!$A$2:$A$5</c:f>
              <c:strCache>
                <c:ptCount val="4"/>
                <c:pt idx="0">
                  <c:v>Burglary Business</c:v>
                </c:pt>
                <c:pt idx="1">
                  <c:v>Burglary Residential</c:v>
                </c:pt>
                <c:pt idx="2">
                  <c:v>Theft of motor vehicle</c:v>
                </c:pt>
                <c:pt idx="3">
                  <c:v>Theft out/from mv</c:v>
                </c:pt>
              </c:strCache>
            </c:strRef>
          </c:cat>
          <c:val>
            <c:numRef>
              <c:f>Sheet1!$C$2:$C$5</c:f>
              <c:numCache>
                <c:formatCode>#,##0</c:formatCode>
                <c:ptCount val="4"/>
                <c:pt idx="0">
                  <c:v>11379</c:v>
                </c:pt>
                <c:pt idx="1">
                  <c:v>42662</c:v>
                </c:pt>
                <c:pt idx="2">
                  <c:v>7104</c:v>
                </c:pt>
                <c:pt idx="3">
                  <c:v>35532</c:v>
                </c:pt>
              </c:numCache>
            </c:numRef>
          </c:val>
        </c:ser>
        <c:ser>
          <c:idx val="2"/>
          <c:order val="2"/>
          <c:tx>
            <c:strRef>
              <c:f>Sheet1!$D$1</c:f>
              <c:strCache>
                <c:ptCount val="1"/>
                <c:pt idx="0">
                  <c:v>Actual Diff</c:v>
                </c:pt>
              </c:strCache>
            </c:strRef>
          </c:tx>
          <c:spPr>
            <a:noFill/>
          </c:spPr>
          <c:cat>
            <c:strRef>
              <c:f>Sheet1!$A$2:$A$5</c:f>
              <c:strCache>
                <c:ptCount val="4"/>
                <c:pt idx="0">
                  <c:v>Burglary Business</c:v>
                </c:pt>
                <c:pt idx="1">
                  <c:v>Burglary Residential</c:v>
                </c:pt>
                <c:pt idx="2">
                  <c:v>Theft of motor vehicle</c:v>
                </c:pt>
                <c:pt idx="3">
                  <c:v>Theft out/from mv</c:v>
                </c:pt>
              </c:strCache>
            </c:strRef>
          </c:cat>
          <c:val>
            <c:numRef>
              <c:f>Sheet1!$D$2:$D$5</c:f>
              <c:numCache>
                <c:formatCode>#,##0</c:formatCode>
                <c:ptCount val="4"/>
                <c:pt idx="0">
                  <c:v>-1156</c:v>
                </c:pt>
                <c:pt idx="1">
                  <c:v>-3381</c:v>
                </c:pt>
                <c:pt idx="2">
                  <c:v>-277</c:v>
                </c:pt>
                <c:pt idx="3">
                  <c:v>-2378</c:v>
                </c:pt>
              </c:numCache>
            </c:numRef>
          </c:val>
        </c:ser>
        <c:ser>
          <c:idx val="3"/>
          <c:order val="3"/>
          <c:tx>
            <c:strRef>
              <c:f>Sheet1!$E$1</c:f>
              <c:strCache>
                <c:ptCount val="1"/>
                <c:pt idx="0">
                  <c:v>% Diff</c:v>
                </c:pt>
              </c:strCache>
            </c:strRef>
          </c:tx>
          <c:spPr>
            <a:noFill/>
          </c:spPr>
          <c:cat>
            <c:strRef>
              <c:f>Sheet1!$A$2:$A$5</c:f>
              <c:strCache>
                <c:ptCount val="4"/>
                <c:pt idx="0">
                  <c:v>Burglary Business</c:v>
                </c:pt>
                <c:pt idx="1">
                  <c:v>Burglary Residential</c:v>
                </c:pt>
                <c:pt idx="2">
                  <c:v>Theft of motor vehicle</c:v>
                </c:pt>
                <c:pt idx="3">
                  <c:v>Theft out/from mv</c:v>
                </c:pt>
              </c:strCache>
            </c:strRef>
          </c:cat>
          <c:val>
            <c:numRef>
              <c:f>Sheet1!$E$2:$E$5</c:f>
              <c:numCache>
                <c:formatCode>0.0%</c:formatCode>
                <c:ptCount val="4"/>
                <c:pt idx="0">
                  <c:v>-9.222177901874748E-2</c:v>
                </c:pt>
                <c:pt idx="1">
                  <c:v>-7.34313576439415E-2</c:v>
                </c:pt>
                <c:pt idx="2">
                  <c:v>-3.7528790136837846E-2</c:v>
                </c:pt>
                <c:pt idx="3">
                  <c:v>-6.272751252967558E-2</c:v>
                </c:pt>
              </c:numCache>
            </c:numRef>
          </c:val>
        </c:ser>
        <c:dLbls/>
        <c:gapWidth val="0"/>
        <c:axId val="103489920"/>
        <c:axId val="103491456"/>
      </c:barChart>
      <c:catAx>
        <c:axId val="103489920"/>
        <c:scaling>
          <c:orientation val="minMax"/>
        </c:scaling>
        <c:axPos val="b"/>
        <c:numFmt formatCode="General" sourceLinked="0"/>
        <c:majorTickMark val="none"/>
        <c:tickLblPos val="nextTo"/>
        <c:crossAx val="103491456"/>
        <c:crosses val="autoZero"/>
        <c:auto val="1"/>
        <c:lblAlgn val="ctr"/>
        <c:lblOffset val="100"/>
      </c:catAx>
      <c:valAx>
        <c:axId val="103491456"/>
        <c:scaling>
          <c:orientation val="minMax"/>
        </c:scaling>
        <c:delete val="1"/>
        <c:axPos val="l"/>
        <c:numFmt formatCode="#,##0" sourceLinked="1"/>
        <c:majorTickMark val="none"/>
        <c:tickLblPos val="none"/>
        <c:crossAx val="103489920"/>
        <c:crosses val="autoZero"/>
        <c:crossBetween val="between"/>
      </c:valAx>
      <c:dTable>
        <c:showHorzBorder val="1"/>
        <c:showVertBorder val="1"/>
        <c:showOutline val="1"/>
        <c:showKeys val="1"/>
      </c:dTable>
      <c:spPr>
        <a:noFill/>
        <a:ln w="25400">
          <a:noFill/>
        </a:ln>
      </c:spPr>
    </c:plotArea>
    <c:plotVisOnly val="1"/>
    <c:dispBlanksAs val="gap"/>
  </c:chart>
  <c:txPr>
    <a:bodyPr/>
    <a:lstStyle/>
    <a:p>
      <a:pPr>
        <a:defRPr sz="12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ZA"/>
  <c:chart>
    <c:autoTitleDeleted val="1"/>
    <c:plotArea>
      <c:layout>
        <c:manualLayout>
          <c:layoutTarget val="inner"/>
          <c:xMode val="edge"/>
          <c:yMode val="edge"/>
          <c:x val="0.10546850393700789"/>
          <c:y val="0"/>
          <c:w val="0.87230927384076995"/>
          <c:h val="0.71750579008912219"/>
        </c:manualLayout>
      </c:layout>
      <c:barChart>
        <c:barDir val="col"/>
        <c:grouping val="clustered"/>
        <c:ser>
          <c:idx val="0"/>
          <c:order val="0"/>
          <c:tx>
            <c:strRef>
              <c:f>Sheet1!$B$1</c:f>
              <c:strCache>
                <c:ptCount val="1"/>
                <c:pt idx="0">
                  <c:v>2016/2017</c:v>
                </c:pt>
              </c:strCache>
            </c:strRef>
          </c:tx>
          <c:spPr>
            <a:solidFill>
              <a:schemeClr val="accent6">
                <a:lumMod val="60000"/>
                <a:lumOff val="40000"/>
              </a:schemeClr>
            </a:solidFill>
            <a:scene3d>
              <a:camera prst="orthographicFront"/>
              <a:lightRig rig="threePt" dir="t"/>
            </a:scene3d>
            <a:sp3d>
              <a:bevelT w="190500" h="38100"/>
            </a:sp3d>
          </c:spPr>
          <c:cat>
            <c:strRef>
              <c:f>Sheet1!$A$2:$A$11</c:f>
              <c:strCache>
                <c:ptCount val="10"/>
                <c:pt idx="0">
                  <c:v>Cape Town Central</c:v>
                </c:pt>
                <c:pt idx="1">
                  <c:v>Stellenbosch</c:v>
                </c:pt>
                <c:pt idx="2">
                  <c:v>Mitchells Plain</c:v>
                </c:pt>
                <c:pt idx="3">
                  <c:v>Bellville</c:v>
                </c:pt>
                <c:pt idx="4">
                  <c:v>Paarl</c:v>
                </c:pt>
                <c:pt idx="5">
                  <c:v>Kraaifontein</c:v>
                </c:pt>
                <c:pt idx="6">
                  <c:v>Parow</c:v>
                </c:pt>
                <c:pt idx="7">
                  <c:v>Worcester</c:v>
                </c:pt>
                <c:pt idx="8">
                  <c:v>Milnerton</c:v>
                </c:pt>
                <c:pt idx="9">
                  <c:v>Kuilsrivier</c:v>
                </c:pt>
              </c:strCache>
            </c:strRef>
          </c:cat>
          <c:val>
            <c:numRef>
              <c:f>Sheet1!$B$2:$B$11</c:f>
              <c:numCache>
                <c:formatCode>#,##0</c:formatCode>
                <c:ptCount val="10"/>
                <c:pt idx="0">
                  <c:v>4994</c:v>
                </c:pt>
                <c:pt idx="1">
                  <c:v>3960</c:v>
                </c:pt>
                <c:pt idx="2">
                  <c:v>2656</c:v>
                </c:pt>
                <c:pt idx="3">
                  <c:v>2694</c:v>
                </c:pt>
                <c:pt idx="4">
                  <c:v>1995</c:v>
                </c:pt>
                <c:pt idx="5">
                  <c:v>2132</c:v>
                </c:pt>
                <c:pt idx="6">
                  <c:v>2181</c:v>
                </c:pt>
                <c:pt idx="7">
                  <c:v>2041</c:v>
                </c:pt>
                <c:pt idx="8">
                  <c:v>1772</c:v>
                </c:pt>
                <c:pt idx="9">
                  <c:v>1877</c:v>
                </c:pt>
              </c:numCache>
            </c:numRef>
          </c:val>
        </c:ser>
        <c:ser>
          <c:idx val="1"/>
          <c:order val="1"/>
          <c:tx>
            <c:strRef>
              <c:f>Sheet1!$C$1</c:f>
              <c:strCache>
                <c:ptCount val="1"/>
                <c:pt idx="0">
                  <c:v>2017/2018</c:v>
                </c:pt>
              </c:strCache>
            </c:strRef>
          </c:tx>
          <c:spPr>
            <a:solidFill>
              <a:schemeClr val="accent5">
                <a:lumMod val="60000"/>
                <a:lumOff val="40000"/>
              </a:schemeClr>
            </a:solidFill>
            <a:scene3d>
              <a:camera prst="orthographicFront"/>
              <a:lightRig rig="threePt" dir="t"/>
            </a:scene3d>
            <a:sp3d>
              <a:bevelT w="190500" h="38100"/>
            </a:sp3d>
          </c:spPr>
          <c:cat>
            <c:strRef>
              <c:f>Sheet1!$A$2:$A$11</c:f>
              <c:strCache>
                <c:ptCount val="10"/>
                <c:pt idx="0">
                  <c:v>Cape Town Central</c:v>
                </c:pt>
                <c:pt idx="1">
                  <c:v>Stellenbosch</c:v>
                </c:pt>
                <c:pt idx="2">
                  <c:v>Mitchells Plain</c:v>
                </c:pt>
                <c:pt idx="3">
                  <c:v>Bellville</c:v>
                </c:pt>
                <c:pt idx="4">
                  <c:v>Paarl</c:v>
                </c:pt>
                <c:pt idx="5">
                  <c:v>Kraaifontein</c:v>
                </c:pt>
                <c:pt idx="6">
                  <c:v>Parow</c:v>
                </c:pt>
                <c:pt idx="7">
                  <c:v>Worcester</c:v>
                </c:pt>
                <c:pt idx="8">
                  <c:v>Milnerton</c:v>
                </c:pt>
                <c:pt idx="9">
                  <c:v>Kuilsrivier</c:v>
                </c:pt>
              </c:strCache>
            </c:strRef>
          </c:cat>
          <c:val>
            <c:numRef>
              <c:f>Sheet1!$C$2:$C$11</c:f>
              <c:numCache>
                <c:formatCode>#,##0</c:formatCode>
                <c:ptCount val="10"/>
                <c:pt idx="0">
                  <c:v>5083</c:v>
                </c:pt>
                <c:pt idx="1">
                  <c:v>3376</c:v>
                </c:pt>
                <c:pt idx="2">
                  <c:v>2438</c:v>
                </c:pt>
                <c:pt idx="3">
                  <c:v>2159</c:v>
                </c:pt>
                <c:pt idx="4">
                  <c:v>2014</c:v>
                </c:pt>
                <c:pt idx="5">
                  <c:v>1967</c:v>
                </c:pt>
                <c:pt idx="6">
                  <c:v>1899</c:v>
                </c:pt>
                <c:pt idx="7">
                  <c:v>1854</c:v>
                </c:pt>
                <c:pt idx="8">
                  <c:v>1720</c:v>
                </c:pt>
                <c:pt idx="9">
                  <c:v>1716</c:v>
                </c:pt>
              </c:numCache>
            </c:numRef>
          </c:val>
        </c:ser>
        <c:ser>
          <c:idx val="2"/>
          <c:order val="2"/>
          <c:tx>
            <c:strRef>
              <c:f>Sheet1!$D$1</c:f>
              <c:strCache>
                <c:ptCount val="1"/>
                <c:pt idx="0">
                  <c:v>Actual Diff</c:v>
                </c:pt>
              </c:strCache>
            </c:strRef>
          </c:tx>
          <c:spPr>
            <a:noFill/>
            <a:ln>
              <a:noFill/>
            </a:ln>
          </c:spPr>
          <c:cat>
            <c:strRef>
              <c:f>Sheet1!$A$2:$A$11</c:f>
              <c:strCache>
                <c:ptCount val="10"/>
                <c:pt idx="0">
                  <c:v>Cape Town Central</c:v>
                </c:pt>
                <c:pt idx="1">
                  <c:v>Stellenbosch</c:v>
                </c:pt>
                <c:pt idx="2">
                  <c:v>Mitchells Plain</c:v>
                </c:pt>
                <c:pt idx="3">
                  <c:v>Bellville</c:v>
                </c:pt>
                <c:pt idx="4">
                  <c:v>Paarl</c:v>
                </c:pt>
                <c:pt idx="5">
                  <c:v>Kraaifontein</c:v>
                </c:pt>
                <c:pt idx="6">
                  <c:v>Parow</c:v>
                </c:pt>
                <c:pt idx="7">
                  <c:v>Worcester</c:v>
                </c:pt>
                <c:pt idx="8">
                  <c:v>Milnerton</c:v>
                </c:pt>
                <c:pt idx="9">
                  <c:v>Kuilsrivier</c:v>
                </c:pt>
              </c:strCache>
            </c:strRef>
          </c:cat>
          <c:val>
            <c:numRef>
              <c:f>Sheet1!$D$2:$D$11</c:f>
              <c:numCache>
                <c:formatCode>#,##0</c:formatCode>
                <c:ptCount val="10"/>
                <c:pt idx="0">
                  <c:v>89</c:v>
                </c:pt>
                <c:pt idx="1">
                  <c:v>-584</c:v>
                </c:pt>
                <c:pt idx="2">
                  <c:v>-218</c:v>
                </c:pt>
                <c:pt idx="3">
                  <c:v>-535</c:v>
                </c:pt>
                <c:pt idx="4">
                  <c:v>19</c:v>
                </c:pt>
                <c:pt idx="5">
                  <c:v>-165</c:v>
                </c:pt>
                <c:pt idx="6">
                  <c:v>-282</c:v>
                </c:pt>
                <c:pt idx="7">
                  <c:v>-187</c:v>
                </c:pt>
                <c:pt idx="8">
                  <c:v>-52</c:v>
                </c:pt>
                <c:pt idx="9">
                  <c:v>-161</c:v>
                </c:pt>
              </c:numCache>
            </c:numRef>
          </c:val>
        </c:ser>
        <c:ser>
          <c:idx val="3"/>
          <c:order val="3"/>
          <c:tx>
            <c:strRef>
              <c:f>Sheet1!$E$1</c:f>
              <c:strCache>
                <c:ptCount val="1"/>
                <c:pt idx="0">
                  <c:v>% Diff</c:v>
                </c:pt>
              </c:strCache>
            </c:strRef>
          </c:tx>
          <c:spPr>
            <a:noFill/>
            <a:ln>
              <a:noFill/>
            </a:ln>
          </c:spPr>
          <c:cat>
            <c:strRef>
              <c:f>Sheet1!$A$2:$A$11</c:f>
              <c:strCache>
                <c:ptCount val="10"/>
                <c:pt idx="0">
                  <c:v>Cape Town Central</c:v>
                </c:pt>
                <c:pt idx="1">
                  <c:v>Stellenbosch</c:v>
                </c:pt>
                <c:pt idx="2">
                  <c:v>Mitchells Plain</c:v>
                </c:pt>
                <c:pt idx="3">
                  <c:v>Bellville</c:v>
                </c:pt>
                <c:pt idx="4">
                  <c:v>Paarl</c:v>
                </c:pt>
                <c:pt idx="5">
                  <c:v>Kraaifontein</c:v>
                </c:pt>
                <c:pt idx="6">
                  <c:v>Parow</c:v>
                </c:pt>
                <c:pt idx="7">
                  <c:v>Worcester</c:v>
                </c:pt>
                <c:pt idx="8">
                  <c:v>Milnerton</c:v>
                </c:pt>
                <c:pt idx="9">
                  <c:v>Kuilsrivier</c:v>
                </c:pt>
              </c:strCache>
            </c:strRef>
          </c:cat>
          <c:val>
            <c:numRef>
              <c:f>Sheet1!$E$2:$E$11</c:f>
              <c:numCache>
                <c:formatCode>0.00%</c:formatCode>
                <c:ptCount val="10"/>
                <c:pt idx="0">
                  <c:v>1.7821385662795345E-2</c:v>
                </c:pt>
                <c:pt idx="1">
                  <c:v>-0.14747474747474743</c:v>
                </c:pt>
                <c:pt idx="2">
                  <c:v>-8.2078313253012083E-2</c:v>
                </c:pt>
                <c:pt idx="3">
                  <c:v>-0.19858945805493691</c:v>
                </c:pt>
                <c:pt idx="4">
                  <c:v>9.5238095238094934E-3</c:v>
                </c:pt>
                <c:pt idx="5">
                  <c:v>-7.7392120075046936E-2</c:v>
                </c:pt>
                <c:pt idx="6">
                  <c:v>-0.12929848693259974</c:v>
                </c:pt>
                <c:pt idx="7">
                  <c:v>-9.1621754042136253E-2</c:v>
                </c:pt>
                <c:pt idx="8">
                  <c:v>-2.9345372460496628E-2</c:v>
                </c:pt>
                <c:pt idx="9">
                  <c:v>-8.5775173148641498E-2</c:v>
                </c:pt>
              </c:numCache>
            </c:numRef>
          </c:val>
        </c:ser>
        <c:dLbls/>
        <c:axId val="103691776"/>
        <c:axId val="103693312"/>
      </c:barChart>
      <c:catAx>
        <c:axId val="103691776"/>
        <c:scaling>
          <c:orientation val="minMax"/>
        </c:scaling>
        <c:axPos val="b"/>
        <c:numFmt formatCode="General" sourceLinked="0"/>
        <c:majorTickMark val="none"/>
        <c:tickLblPos val="nextTo"/>
        <c:crossAx val="103693312"/>
        <c:crosses val="autoZero"/>
        <c:auto val="1"/>
        <c:lblAlgn val="ctr"/>
        <c:lblOffset val="100"/>
      </c:catAx>
      <c:valAx>
        <c:axId val="103693312"/>
        <c:scaling>
          <c:orientation val="minMax"/>
        </c:scaling>
        <c:delete val="1"/>
        <c:axPos val="l"/>
        <c:numFmt formatCode="#,##0" sourceLinked="1"/>
        <c:majorTickMark val="none"/>
        <c:tickLblPos val="none"/>
        <c:crossAx val="103691776"/>
        <c:crosses val="autoZero"/>
        <c:crossBetween val="between"/>
      </c:valAx>
      <c:dTable>
        <c:showHorzBorder val="1"/>
        <c:showVertBorder val="1"/>
        <c:showOutline val="1"/>
        <c:showKeys val="1"/>
        <c:txPr>
          <a:bodyPr/>
          <a:lstStyle/>
          <a:p>
            <a:pPr rtl="0">
              <a:defRPr sz="1100"/>
            </a:pPr>
            <a:endParaRPr lang="en-US"/>
          </a:p>
        </c:txPr>
      </c:dTable>
      <c:spPr>
        <a:noFill/>
        <a:ln w="25400">
          <a:noFill/>
        </a:ln>
      </c:spPr>
    </c:plotArea>
    <c:plotVisOnly val="1"/>
    <c:dispBlanksAs val="gap"/>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ZA"/>
  <c:chart>
    <c:autoTitleDeleted val="1"/>
    <c:plotArea>
      <c:layout>
        <c:manualLayout>
          <c:layoutTarget val="inner"/>
          <c:xMode val="edge"/>
          <c:yMode val="edge"/>
          <c:x val="0.20061849721613043"/>
          <c:y val="0"/>
          <c:w val="0.66918345777281174"/>
          <c:h val="0.65823364035998311"/>
        </c:manualLayout>
      </c:layout>
      <c:barChart>
        <c:barDir val="col"/>
        <c:grouping val="clustered"/>
        <c:ser>
          <c:idx val="0"/>
          <c:order val="0"/>
          <c:tx>
            <c:strRef>
              <c:f>Sheet1!$B$1</c:f>
              <c:strCache>
                <c:ptCount val="1"/>
                <c:pt idx="0">
                  <c:v>2016/2017</c:v>
                </c:pt>
              </c:strCache>
            </c:strRef>
          </c:tx>
          <c:spPr>
            <a:solidFill>
              <a:schemeClr val="tx2">
                <a:lumMod val="60000"/>
                <a:lumOff val="40000"/>
              </a:schemeClr>
            </a:solidFill>
            <a:scene3d>
              <a:camera prst="orthographicFront"/>
              <a:lightRig rig="threePt" dir="t"/>
            </a:scene3d>
            <a:sp3d>
              <a:bevelT w="190500" h="38100"/>
            </a:sp3d>
          </c:spPr>
          <c:cat>
            <c:strRef>
              <c:f>Sheet1!$A$2:$A$5</c:f>
              <c:strCache>
                <c:ptCount val="4"/>
                <c:pt idx="0">
                  <c:v>Assault GBH</c:v>
                </c:pt>
                <c:pt idx="1">
                  <c:v>Assault Common</c:v>
                </c:pt>
                <c:pt idx="2">
                  <c:v>Common Robbery</c:v>
                </c:pt>
                <c:pt idx="3">
                  <c:v>Sexual Offences</c:v>
                </c:pt>
              </c:strCache>
            </c:strRef>
          </c:cat>
          <c:val>
            <c:numRef>
              <c:f>Sheet1!$B$2:$B$5</c:f>
              <c:numCache>
                <c:formatCode>#,##0</c:formatCode>
                <c:ptCount val="4"/>
                <c:pt idx="0">
                  <c:v>24417</c:v>
                </c:pt>
                <c:pt idx="1">
                  <c:v>39868</c:v>
                </c:pt>
                <c:pt idx="2">
                  <c:v>12574</c:v>
                </c:pt>
                <c:pt idx="3">
                  <c:v>7115</c:v>
                </c:pt>
              </c:numCache>
            </c:numRef>
          </c:val>
        </c:ser>
        <c:ser>
          <c:idx val="1"/>
          <c:order val="1"/>
          <c:tx>
            <c:strRef>
              <c:f>Sheet1!$C$1</c:f>
              <c:strCache>
                <c:ptCount val="1"/>
                <c:pt idx="0">
                  <c:v>2017/2018</c:v>
                </c:pt>
              </c:strCache>
            </c:strRef>
          </c:tx>
          <c:spPr>
            <a:solidFill>
              <a:schemeClr val="accent5">
                <a:lumMod val="60000"/>
                <a:lumOff val="40000"/>
              </a:schemeClr>
            </a:solidFill>
            <a:scene3d>
              <a:camera prst="orthographicFront"/>
              <a:lightRig rig="threePt" dir="t"/>
            </a:scene3d>
            <a:sp3d>
              <a:bevelT w="190500" h="38100"/>
            </a:sp3d>
          </c:spPr>
          <c:cat>
            <c:strRef>
              <c:f>Sheet1!$A$2:$A$5</c:f>
              <c:strCache>
                <c:ptCount val="4"/>
                <c:pt idx="0">
                  <c:v>Assault GBH</c:v>
                </c:pt>
                <c:pt idx="1">
                  <c:v>Assault Common</c:v>
                </c:pt>
                <c:pt idx="2">
                  <c:v>Common Robbery</c:v>
                </c:pt>
                <c:pt idx="3">
                  <c:v>Sexual Offences</c:v>
                </c:pt>
              </c:strCache>
            </c:strRef>
          </c:cat>
          <c:val>
            <c:numRef>
              <c:f>Sheet1!$C$2:$C$5</c:f>
              <c:numCache>
                <c:formatCode>#,##0</c:formatCode>
                <c:ptCount val="4"/>
                <c:pt idx="0">
                  <c:v>23583</c:v>
                </c:pt>
                <c:pt idx="1">
                  <c:v>38579</c:v>
                </c:pt>
                <c:pt idx="2">
                  <c:v>12003</c:v>
                </c:pt>
                <c:pt idx="3">
                  <c:v>7075</c:v>
                </c:pt>
              </c:numCache>
            </c:numRef>
          </c:val>
        </c:ser>
        <c:ser>
          <c:idx val="2"/>
          <c:order val="2"/>
          <c:tx>
            <c:strRef>
              <c:f>Sheet1!$D$1</c:f>
              <c:strCache>
                <c:ptCount val="1"/>
                <c:pt idx="0">
                  <c:v>Actual Diff</c:v>
                </c:pt>
              </c:strCache>
            </c:strRef>
          </c:tx>
          <c:spPr>
            <a:noFill/>
          </c:spPr>
          <c:cat>
            <c:strRef>
              <c:f>Sheet1!$A$2:$A$5</c:f>
              <c:strCache>
                <c:ptCount val="4"/>
                <c:pt idx="0">
                  <c:v>Assault GBH</c:v>
                </c:pt>
                <c:pt idx="1">
                  <c:v>Assault Common</c:v>
                </c:pt>
                <c:pt idx="2">
                  <c:v>Common Robbery</c:v>
                </c:pt>
                <c:pt idx="3">
                  <c:v>Sexual Offences</c:v>
                </c:pt>
              </c:strCache>
            </c:strRef>
          </c:cat>
          <c:val>
            <c:numRef>
              <c:f>Sheet1!$D$2:$D$5</c:f>
              <c:numCache>
                <c:formatCode>#,##0</c:formatCode>
                <c:ptCount val="4"/>
                <c:pt idx="0">
                  <c:v>-834</c:v>
                </c:pt>
                <c:pt idx="1">
                  <c:v>-1289</c:v>
                </c:pt>
                <c:pt idx="2">
                  <c:v>-571</c:v>
                </c:pt>
                <c:pt idx="3">
                  <c:v>-40</c:v>
                </c:pt>
              </c:numCache>
            </c:numRef>
          </c:val>
        </c:ser>
        <c:ser>
          <c:idx val="3"/>
          <c:order val="3"/>
          <c:tx>
            <c:strRef>
              <c:f>Sheet1!$E$1</c:f>
              <c:strCache>
                <c:ptCount val="1"/>
                <c:pt idx="0">
                  <c:v>% Diff</c:v>
                </c:pt>
              </c:strCache>
            </c:strRef>
          </c:tx>
          <c:spPr>
            <a:noFill/>
          </c:spPr>
          <c:cat>
            <c:strRef>
              <c:f>Sheet1!$A$2:$A$5</c:f>
              <c:strCache>
                <c:ptCount val="4"/>
                <c:pt idx="0">
                  <c:v>Assault GBH</c:v>
                </c:pt>
                <c:pt idx="1">
                  <c:v>Assault Common</c:v>
                </c:pt>
                <c:pt idx="2">
                  <c:v>Common Robbery</c:v>
                </c:pt>
                <c:pt idx="3">
                  <c:v>Sexual Offences</c:v>
                </c:pt>
              </c:strCache>
            </c:strRef>
          </c:cat>
          <c:val>
            <c:numRef>
              <c:f>Sheet1!$E$2:$E$5</c:f>
              <c:numCache>
                <c:formatCode>0.0%</c:formatCode>
                <c:ptCount val="4"/>
                <c:pt idx="0">
                  <c:v>-3.4156530286275973E-2</c:v>
                </c:pt>
                <c:pt idx="1">
                  <c:v>-3.2331694592154132E-2</c:v>
                </c:pt>
                <c:pt idx="2">
                  <c:v>-4.5411165897884513E-2</c:v>
                </c:pt>
                <c:pt idx="3">
                  <c:v>-5.6219255094870357E-3</c:v>
                </c:pt>
              </c:numCache>
            </c:numRef>
          </c:val>
        </c:ser>
        <c:dLbls/>
        <c:gapWidth val="0"/>
        <c:axId val="107407616"/>
        <c:axId val="107286528"/>
      </c:barChart>
      <c:catAx>
        <c:axId val="107407616"/>
        <c:scaling>
          <c:orientation val="minMax"/>
        </c:scaling>
        <c:axPos val="b"/>
        <c:numFmt formatCode="General" sourceLinked="0"/>
        <c:majorTickMark val="none"/>
        <c:tickLblPos val="nextTo"/>
        <c:crossAx val="107286528"/>
        <c:crosses val="autoZero"/>
        <c:auto val="1"/>
        <c:lblAlgn val="ctr"/>
        <c:lblOffset val="100"/>
      </c:catAx>
      <c:valAx>
        <c:axId val="107286528"/>
        <c:scaling>
          <c:orientation val="minMax"/>
        </c:scaling>
        <c:delete val="1"/>
        <c:axPos val="l"/>
        <c:numFmt formatCode="#,##0" sourceLinked="1"/>
        <c:majorTickMark val="none"/>
        <c:tickLblPos val="none"/>
        <c:crossAx val="107407616"/>
        <c:crosses val="autoZero"/>
        <c:crossBetween val="between"/>
      </c:valAx>
      <c:dTable>
        <c:showHorzBorder val="1"/>
        <c:showVertBorder val="1"/>
        <c:showOutline val="1"/>
        <c:showKeys val="1"/>
      </c:dTable>
      <c:spPr>
        <a:noFill/>
        <a:ln w="25400">
          <a:noFill/>
        </a:ln>
      </c:spPr>
    </c:plotArea>
    <c:plotVisOnly val="1"/>
    <c:dispBlanksAs val="gap"/>
  </c:chart>
  <c:txPr>
    <a:bodyPr/>
    <a:lstStyle/>
    <a:p>
      <a:pPr>
        <a:defRPr sz="12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ZA"/>
  <c:chart>
    <c:autoTitleDeleted val="1"/>
    <c:plotArea>
      <c:layout>
        <c:manualLayout>
          <c:layoutTarget val="inner"/>
          <c:xMode val="edge"/>
          <c:yMode val="edge"/>
          <c:x val="0.10546850393700789"/>
          <c:y val="0"/>
          <c:w val="0.87230927384076995"/>
          <c:h val="0.71750579008912219"/>
        </c:manualLayout>
      </c:layout>
      <c:barChart>
        <c:barDir val="col"/>
        <c:grouping val="clustered"/>
        <c:ser>
          <c:idx val="0"/>
          <c:order val="0"/>
          <c:tx>
            <c:strRef>
              <c:f>Sheet1!$B$1</c:f>
              <c:strCache>
                <c:ptCount val="1"/>
                <c:pt idx="0">
                  <c:v>2016/2017</c:v>
                </c:pt>
              </c:strCache>
            </c:strRef>
          </c:tx>
          <c:spPr>
            <a:solidFill>
              <a:schemeClr val="accent6">
                <a:lumMod val="60000"/>
                <a:lumOff val="40000"/>
              </a:schemeClr>
            </a:solidFill>
            <a:scene3d>
              <a:camera prst="orthographicFront"/>
              <a:lightRig rig="threePt" dir="t"/>
            </a:scene3d>
            <a:sp3d>
              <a:bevelT w="190500" h="38100"/>
            </a:sp3d>
          </c:spPr>
          <c:cat>
            <c:strRef>
              <c:f>Sheet1!$A$2:$A$11</c:f>
              <c:strCache>
                <c:ptCount val="10"/>
                <c:pt idx="0">
                  <c:v>Nyanga</c:v>
                </c:pt>
                <c:pt idx="1">
                  <c:v>Mitchells Plain</c:v>
                </c:pt>
                <c:pt idx="2">
                  <c:v>Khayelitsha</c:v>
                </c:pt>
                <c:pt idx="3">
                  <c:v>Delft</c:v>
                </c:pt>
                <c:pt idx="4">
                  <c:v>Kraaifontein</c:v>
                </c:pt>
                <c:pt idx="5">
                  <c:v>Mfuleni</c:v>
                </c:pt>
                <c:pt idx="6">
                  <c:v>Cape Town Central</c:v>
                </c:pt>
                <c:pt idx="7">
                  <c:v>Harare</c:v>
                </c:pt>
                <c:pt idx="8">
                  <c:v>Worcester</c:v>
                </c:pt>
                <c:pt idx="9">
                  <c:v>Philippi East</c:v>
                </c:pt>
              </c:strCache>
            </c:strRef>
          </c:cat>
          <c:val>
            <c:numRef>
              <c:f>Sheet1!$B$2:$B$11</c:f>
              <c:numCache>
                <c:formatCode>#,##0</c:formatCode>
                <c:ptCount val="10"/>
                <c:pt idx="0">
                  <c:v>4959</c:v>
                </c:pt>
                <c:pt idx="1">
                  <c:v>4728</c:v>
                </c:pt>
                <c:pt idx="2">
                  <c:v>3776</c:v>
                </c:pt>
                <c:pt idx="3">
                  <c:v>2633</c:v>
                </c:pt>
                <c:pt idx="4">
                  <c:v>2855</c:v>
                </c:pt>
                <c:pt idx="5">
                  <c:v>2561</c:v>
                </c:pt>
                <c:pt idx="6">
                  <c:v>2628</c:v>
                </c:pt>
                <c:pt idx="7">
                  <c:v>2875</c:v>
                </c:pt>
                <c:pt idx="8">
                  <c:v>2865</c:v>
                </c:pt>
                <c:pt idx="9">
                  <c:v>1668</c:v>
                </c:pt>
              </c:numCache>
            </c:numRef>
          </c:val>
        </c:ser>
        <c:ser>
          <c:idx val="1"/>
          <c:order val="1"/>
          <c:tx>
            <c:strRef>
              <c:f>Sheet1!$C$1</c:f>
              <c:strCache>
                <c:ptCount val="1"/>
                <c:pt idx="0">
                  <c:v>2017/2018</c:v>
                </c:pt>
              </c:strCache>
            </c:strRef>
          </c:tx>
          <c:spPr>
            <a:solidFill>
              <a:schemeClr val="accent5">
                <a:lumMod val="60000"/>
                <a:lumOff val="40000"/>
              </a:schemeClr>
            </a:solidFill>
            <a:scene3d>
              <a:camera prst="orthographicFront"/>
              <a:lightRig rig="threePt" dir="t"/>
            </a:scene3d>
            <a:sp3d>
              <a:bevelT w="190500" h="38100"/>
            </a:sp3d>
          </c:spPr>
          <c:cat>
            <c:strRef>
              <c:f>Sheet1!$A$2:$A$11</c:f>
              <c:strCache>
                <c:ptCount val="10"/>
                <c:pt idx="0">
                  <c:v>Nyanga</c:v>
                </c:pt>
                <c:pt idx="1">
                  <c:v>Mitchells Plain</c:v>
                </c:pt>
                <c:pt idx="2">
                  <c:v>Khayelitsha</c:v>
                </c:pt>
                <c:pt idx="3">
                  <c:v>Delft</c:v>
                </c:pt>
                <c:pt idx="4">
                  <c:v>Kraaifontein</c:v>
                </c:pt>
                <c:pt idx="5">
                  <c:v>Mfuleni</c:v>
                </c:pt>
                <c:pt idx="6">
                  <c:v>Cape Town Central</c:v>
                </c:pt>
                <c:pt idx="7">
                  <c:v>Harare</c:v>
                </c:pt>
                <c:pt idx="8">
                  <c:v>Worcester</c:v>
                </c:pt>
                <c:pt idx="9">
                  <c:v>Philippi East</c:v>
                </c:pt>
              </c:strCache>
            </c:strRef>
          </c:cat>
          <c:val>
            <c:numRef>
              <c:f>Sheet1!$C$2:$C$11</c:f>
              <c:numCache>
                <c:formatCode>#,##0</c:formatCode>
                <c:ptCount val="10"/>
                <c:pt idx="0">
                  <c:v>4784</c:v>
                </c:pt>
                <c:pt idx="1">
                  <c:v>4362</c:v>
                </c:pt>
                <c:pt idx="2">
                  <c:v>3477</c:v>
                </c:pt>
                <c:pt idx="3">
                  <c:v>3181</c:v>
                </c:pt>
                <c:pt idx="4">
                  <c:v>2827</c:v>
                </c:pt>
                <c:pt idx="5">
                  <c:v>2812</c:v>
                </c:pt>
                <c:pt idx="6">
                  <c:v>2672</c:v>
                </c:pt>
                <c:pt idx="7">
                  <c:v>2521</c:v>
                </c:pt>
                <c:pt idx="8">
                  <c:v>2420</c:v>
                </c:pt>
                <c:pt idx="9">
                  <c:v>2175</c:v>
                </c:pt>
              </c:numCache>
            </c:numRef>
          </c:val>
        </c:ser>
        <c:ser>
          <c:idx val="2"/>
          <c:order val="2"/>
          <c:tx>
            <c:strRef>
              <c:f>Sheet1!$D$1</c:f>
              <c:strCache>
                <c:ptCount val="1"/>
                <c:pt idx="0">
                  <c:v>Actual Diff</c:v>
                </c:pt>
              </c:strCache>
            </c:strRef>
          </c:tx>
          <c:spPr>
            <a:noFill/>
            <a:ln>
              <a:noFill/>
            </a:ln>
          </c:spPr>
          <c:cat>
            <c:strRef>
              <c:f>Sheet1!$A$2:$A$11</c:f>
              <c:strCache>
                <c:ptCount val="10"/>
                <c:pt idx="0">
                  <c:v>Nyanga</c:v>
                </c:pt>
                <c:pt idx="1">
                  <c:v>Mitchells Plain</c:v>
                </c:pt>
                <c:pt idx="2">
                  <c:v>Khayelitsha</c:v>
                </c:pt>
                <c:pt idx="3">
                  <c:v>Delft</c:v>
                </c:pt>
                <c:pt idx="4">
                  <c:v>Kraaifontein</c:v>
                </c:pt>
                <c:pt idx="5">
                  <c:v>Mfuleni</c:v>
                </c:pt>
                <c:pt idx="6">
                  <c:v>Cape Town Central</c:v>
                </c:pt>
                <c:pt idx="7">
                  <c:v>Harare</c:v>
                </c:pt>
                <c:pt idx="8">
                  <c:v>Worcester</c:v>
                </c:pt>
                <c:pt idx="9">
                  <c:v>Philippi East</c:v>
                </c:pt>
              </c:strCache>
            </c:strRef>
          </c:cat>
          <c:val>
            <c:numRef>
              <c:f>Sheet1!$D$2:$D$11</c:f>
              <c:numCache>
                <c:formatCode>#,##0</c:formatCode>
                <c:ptCount val="10"/>
                <c:pt idx="0">
                  <c:v>-175</c:v>
                </c:pt>
                <c:pt idx="1">
                  <c:v>-366</c:v>
                </c:pt>
                <c:pt idx="2">
                  <c:v>-299</c:v>
                </c:pt>
                <c:pt idx="3">
                  <c:v>548</c:v>
                </c:pt>
                <c:pt idx="4">
                  <c:v>-28</c:v>
                </c:pt>
                <c:pt idx="5">
                  <c:v>251</c:v>
                </c:pt>
                <c:pt idx="6">
                  <c:v>44</c:v>
                </c:pt>
                <c:pt idx="7">
                  <c:v>-354</c:v>
                </c:pt>
                <c:pt idx="8">
                  <c:v>-445</c:v>
                </c:pt>
                <c:pt idx="9">
                  <c:v>507</c:v>
                </c:pt>
              </c:numCache>
            </c:numRef>
          </c:val>
        </c:ser>
        <c:ser>
          <c:idx val="3"/>
          <c:order val="3"/>
          <c:tx>
            <c:strRef>
              <c:f>Sheet1!$E$1</c:f>
              <c:strCache>
                <c:ptCount val="1"/>
                <c:pt idx="0">
                  <c:v>% Diff</c:v>
                </c:pt>
              </c:strCache>
            </c:strRef>
          </c:tx>
          <c:spPr>
            <a:noFill/>
            <a:ln>
              <a:noFill/>
            </a:ln>
          </c:spPr>
          <c:cat>
            <c:strRef>
              <c:f>Sheet1!$A$2:$A$11</c:f>
              <c:strCache>
                <c:ptCount val="10"/>
                <c:pt idx="0">
                  <c:v>Nyanga</c:v>
                </c:pt>
                <c:pt idx="1">
                  <c:v>Mitchells Plain</c:v>
                </c:pt>
                <c:pt idx="2">
                  <c:v>Khayelitsha</c:v>
                </c:pt>
                <c:pt idx="3">
                  <c:v>Delft</c:v>
                </c:pt>
                <c:pt idx="4">
                  <c:v>Kraaifontein</c:v>
                </c:pt>
                <c:pt idx="5">
                  <c:v>Mfuleni</c:v>
                </c:pt>
                <c:pt idx="6">
                  <c:v>Cape Town Central</c:v>
                </c:pt>
                <c:pt idx="7">
                  <c:v>Harare</c:v>
                </c:pt>
                <c:pt idx="8">
                  <c:v>Worcester</c:v>
                </c:pt>
                <c:pt idx="9">
                  <c:v>Philippi East</c:v>
                </c:pt>
              </c:strCache>
            </c:strRef>
          </c:cat>
          <c:val>
            <c:numRef>
              <c:f>Sheet1!$E$2:$E$11</c:f>
              <c:numCache>
                <c:formatCode>0.00%</c:formatCode>
                <c:ptCount val="10"/>
                <c:pt idx="0">
                  <c:v>-3.5289372857430952E-2</c:v>
                </c:pt>
                <c:pt idx="1">
                  <c:v>-7.7411167512690393E-2</c:v>
                </c:pt>
                <c:pt idx="2">
                  <c:v>-7.9184322033898372E-2</c:v>
                </c:pt>
                <c:pt idx="3">
                  <c:v>0.20812761109001141</c:v>
                </c:pt>
                <c:pt idx="4">
                  <c:v>-9.8073555166374726E-3</c:v>
                </c:pt>
                <c:pt idx="5">
                  <c:v>9.8008590394377273E-2</c:v>
                </c:pt>
                <c:pt idx="6">
                  <c:v>1.6742770167427649E-2</c:v>
                </c:pt>
                <c:pt idx="7">
                  <c:v>-0.12313043478260867</c:v>
                </c:pt>
                <c:pt idx="8">
                  <c:v>-0.15532286212914481</c:v>
                </c:pt>
                <c:pt idx="9">
                  <c:v>0.30395683453237426</c:v>
                </c:pt>
              </c:numCache>
            </c:numRef>
          </c:val>
        </c:ser>
        <c:dLbls/>
        <c:axId val="107638784"/>
        <c:axId val="107640320"/>
      </c:barChart>
      <c:catAx>
        <c:axId val="107638784"/>
        <c:scaling>
          <c:orientation val="minMax"/>
        </c:scaling>
        <c:axPos val="b"/>
        <c:numFmt formatCode="General" sourceLinked="0"/>
        <c:majorTickMark val="none"/>
        <c:tickLblPos val="nextTo"/>
        <c:crossAx val="107640320"/>
        <c:crosses val="autoZero"/>
        <c:auto val="1"/>
        <c:lblAlgn val="ctr"/>
        <c:lblOffset val="100"/>
      </c:catAx>
      <c:valAx>
        <c:axId val="107640320"/>
        <c:scaling>
          <c:orientation val="minMax"/>
        </c:scaling>
        <c:delete val="1"/>
        <c:axPos val="l"/>
        <c:numFmt formatCode="#,##0" sourceLinked="1"/>
        <c:majorTickMark val="none"/>
        <c:tickLblPos val="none"/>
        <c:crossAx val="107638784"/>
        <c:crosses val="autoZero"/>
        <c:crossBetween val="between"/>
      </c:valAx>
      <c:dTable>
        <c:showHorzBorder val="1"/>
        <c:showVertBorder val="1"/>
        <c:showOutline val="1"/>
        <c:showKeys val="1"/>
        <c:txPr>
          <a:bodyPr/>
          <a:lstStyle/>
          <a:p>
            <a:pPr rtl="0">
              <a:defRPr sz="1100"/>
            </a:pPr>
            <a:endParaRPr lang="en-US"/>
          </a:p>
        </c:txPr>
      </c:dTable>
      <c:spPr>
        <a:noFill/>
        <a:ln w="25400">
          <a:noFill/>
        </a:ln>
      </c:spPr>
    </c:plotArea>
    <c:plotVisOnly val="1"/>
    <c:dispBlanksAs val="gap"/>
  </c:chart>
  <c:txPr>
    <a:bodyPr/>
    <a:lstStyle/>
    <a:p>
      <a:pPr>
        <a:defRPr sz="1800"/>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ZA"/>
  <c:chart>
    <c:autoTitleDeleted val="1"/>
    <c:plotArea>
      <c:layout>
        <c:manualLayout>
          <c:layoutTarget val="inner"/>
          <c:xMode val="edge"/>
          <c:yMode val="edge"/>
          <c:x val="0.13409208223972005"/>
          <c:y val="3.9360241617663057E-2"/>
          <c:w val="0.84090791776027984"/>
          <c:h val="0.65823364035998311"/>
        </c:manualLayout>
      </c:layout>
      <c:barChart>
        <c:barDir val="col"/>
        <c:grouping val="clustered"/>
        <c:ser>
          <c:idx val="0"/>
          <c:order val="0"/>
          <c:tx>
            <c:strRef>
              <c:f>Sheet1!$B$1</c:f>
              <c:strCache>
                <c:ptCount val="1"/>
                <c:pt idx="0">
                  <c:v>2016/2017</c:v>
                </c:pt>
              </c:strCache>
            </c:strRef>
          </c:tx>
          <c:spPr>
            <a:solidFill>
              <a:schemeClr val="accent6">
                <a:lumMod val="60000"/>
                <a:lumOff val="40000"/>
              </a:schemeClr>
            </a:solidFill>
            <a:scene3d>
              <a:camera prst="orthographicFront"/>
              <a:lightRig rig="threePt" dir="t"/>
            </a:scene3d>
            <a:sp3d>
              <a:bevelT w="190500" h="38100"/>
            </a:sp3d>
          </c:spPr>
          <c:cat>
            <c:strRef>
              <c:f>Sheet1!$A$2:$A$4</c:f>
              <c:strCache>
                <c:ptCount val="3"/>
                <c:pt idx="0">
                  <c:v>Murder</c:v>
                </c:pt>
                <c:pt idx="1">
                  <c:v>Attempted Murder</c:v>
                </c:pt>
                <c:pt idx="2">
                  <c:v>Aggravated Robbery</c:v>
                </c:pt>
              </c:strCache>
            </c:strRef>
          </c:cat>
          <c:val>
            <c:numRef>
              <c:f>Sheet1!$B$2:$B$4</c:f>
              <c:numCache>
                <c:formatCode>#,##0</c:formatCode>
                <c:ptCount val="3"/>
                <c:pt idx="0">
                  <c:v>3311</c:v>
                </c:pt>
                <c:pt idx="1">
                  <c:v>3387</c:v>
                </c:pt>
                <c:pt idx="2">
                  <c:v>24032</c:v>
                </c:pt>
              </c:numCache>
            </c:numRef>
          </c:val>
        </c:ser>
        <c:ser>
          <c:idx val="1"/>
          <c:order val="1"/>
          <c:tx>
            <c:strRef>
              <c:f>Sheet1!$C$1</c:f>
              <c:strCache>
                <c:ptCount val="1"/>
                <c:pt idx="0">
                  <c:v>2017/2018</c:v>
                </c:pt>
              </c:strCache>
            </c:strRef>
          </c:tx>
          <c:spPr>
            <a:solidFill>
              <a:schemeClr val="accent5">
                <a:lumMod val="60000"/>
                <a:lumOff val="40000"/>
              </a:schemeClr>
            </a:solidFill>
            <a:scene3d>
              <a:camera prst="orthographicFront"/>
              <a:lightRig rig="threePt" dir="t"/>
            </a:scene3d>
            <a:sp3d>
              <a:bevelT w="190500" h="38100"/>
            </a:sp3d>
          </c:spPr>
          <c:cat>
            <c:strRef>
              <c:f>Sheet1!$A$2:$A$4</c:f>
              <c:strCache>
                <c:ptCount val="3"/>
                <c:pt idx="0">
                  <c:v>Murder</c:v>
                </c:pt>
                <c:pt idx="1">
                  <c:v>Attempted Murder</c:v>
                </c:pt>
                <c:pt idx="2">
                  <c:v>Aggravated Robbery</c:v>
                </c:pt>
              </c:strCache>
            </c:strRef>
          </c:cat>
          <c:val>
            <c:numRef>
              <c:f>Sheet1!$C$2:$C$4</c:f>
              <c:numCache>
                <c:formatCode>#,##0</c:formatCode>
                <c:ptCount val="3"/>
                <c:pt idx="0">
                  <c:v>3729</c:v>
                </c:pt>
                <c:pt idx="1">
                  <c:v>3698</c:v>
                </c:pt>
                <c:pt idx="2">
                  <c:v>24329</c:v>
                </c:pt>
              </c:numCache>
            </c:numRef>
          </c:val>
        </c:ser>
        <c:ser>
          <c:idx val="2"/>
          <c:order val="2"/>
          <c:tx>
            <c:strRef>
              <c:f>Sheet1!$D$1</c:f>
              <c:strCache>
                <c:ptCount val="1"/>
                <c:pt idx="0">
                  <c:v>Actual Diff</c:v>
                </c:pt>
              </c:strCache>
            </c:strRef>
          </c:tx>
          <c:spPr>
            <a:noFill/>
          </c:spPr>
          <c:cat>
            <c:strRef>
              <c:f>Sheet1!$A$2:$A$4</c:f>
              <c:strCache>
                <c:ptCount val="3"/>
                <c:pt idx="0">
                  <c:v>Murder</c:v>
                </c:pt>
                <c:pt idx="1">
                  <c:v>Attempted Murder</c:v>
                </c:pt>
                <c:pt idx="2">
                  <c:v>Aggravated Robbery</c:v>
                </c:pt>
              </c:strCache>
            </c:strRef>
          </c:cat>
          <c:val>
            <c:numRef>
              <c:f>Sheet1!$D$2:$D$4</c:f>
              <c:numCache>
                <c:formatCode>#,##0</c:formatCode>
                <c:ptCount val="3"/>
                <c:pt idx="0">
                  <c:v>418</c:v>
                </c:pt>
                <c:pt idx="1">
                  <c:v>311</c:v>
                </c:pt>
                <c:pt idx="2">
                  <c:v>297</c:v>
                </c:pt>
              </c:numCache>
            </c:numRef>
          </c:val>
        </c:ser>
        <c:ser>
          <c:idx val="3"/>
          <c:order val="3"/>
          <c:tx>
            <c:strRef>
              <c:f>Sheet1!$E$1</c:f>
              <c:strCache>
                <c:ptCount val="1"/>
                <c:pt idx="0">
                  <c:v>% Diff</c:v>
                </c:pt>
              </c:strCache>
            </c:strRef>
          </c:tx>
          <c:spPr>
            <a:noFill/>
          </c:spPr>
          <c:cat>
            <c:strRef>
              <c:f>Sheet1!$A$2:$A$4</c:f>
              <c:strCache>
                <c:ptCount val="3"/>
                <c:pt idx="0">
                  <c:v>Murder</c:v>
                </c:pt>
                <c:pt idx="1">
                  <c:v>Attempted Murder</c:v>
                </c:pt>
                <c:pt idx="2">
                  <c:v>Aggravated Robbery</c:v>
                </c:pt>
              </c:strCache>
            </c:strRef>
          </c:cat>
          <c:val>
            <c:numRef>
              <c:f>Sheet1!$E$2:$E$4</c:f>
              <c:numCache>
                <c:formatCode>0.0%</c:formatCode>
                <c:ptCount val="3"/>
                <c:pt idx="0">
                  <c:v>0.12624584717607973</c:v>
                </c:pt>
                <c:pt idx="1">
                  <c:v>9.1821671095364529E-2</c:v>
                </c:pt>
                <c:pt idx="2">
                  <c:v>1.235852197070564E-2</c:v>
                </c:pt>
              </c:numCache>
            </c:numRef>
          </c:val>
        </c:ser>
        <c:dLbls/>
        <c:gapWidth val="0"/>
        <c:axId val="108191104"/>
        <c:axId val="108348544"/>
      </c:barChart>
      <c:catAx>
        <c:axId val="108191104"/>
        <c:scaling>
          <c:orientation val="minMax"/>
        </c:scaling>
        <c:axPos val="b"/>
        <c:numFmt formatCode="General" sourceLinked="0"/>
        <c:majorTickMark val="none"/>
        <c:tickLblPos val="nextTo"/>
        <c:crossAx val="108348544"/>
        <c:crosses val="autoZero"/>
        <c:auto val="1"/>
        <c:lblAlgn val="ctr"/>
        <c:lblOffset val="100"/>
      </c:catAx>
      <c:valAx>
        <c:axId val="108348544"/>
        <c:scaling>
          <c:orientation val="minMax"/>
        </c:scaling>
        <c:axPos val="l"/>
        <c:numFmt formatCode="#,##0" sourceLinked="1"/>
        <c:majorTickMark val="none"/>
        <c:tickLblPos val="nextTo"/>
        <c:crossAx val="108191104"/>
        <c:crosses val="autoZero"/>
        <c:crossBetween val="between"/>
      </c:valAx>
      <c:dTable>
        <c:showHorzBorder val="1"/>
        <c:showVertBorder val="1"/>
        <c:showOutline val="1"/>
        <c:showKeys val="1"/>
      </c:dTable>
      <c:spPr>
        <a:noFill/>
        <a:ln w="25400">
          <a:noFill/>
        </a:ln>
      </c:spPr>
    </c:plotArea>
    <c:plotVisOnly val="1"/>
    <c:dispBlanksAs val="gap"/>
  </c:chart>
  <c:txPr>
    <a:bodyPr/>
    <a:lstStyle/>
    <a:p>
      <a:pPr>
        <a:defRPr sz="14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3"/>
          </a:xfrm>
          <a:prstGeom prst="rect">
            <a:avLst/>
          </a:prstGeom>
        </p:spPr>
        <p:txBody>
          <a:bodyPr vert="horz" lIns="93113" tIns="46557" rIns="93113" bIns="46557" rtlCol="0"/>
          <a:lstStyle>
            <a:lvl1pPr algn="l">
              <a:defRPr sz="1200"/>
            </a:lvl1pPr>
          </a:lstStyle>
          <a:p>
            <a:endParaRPr lang="en-ZA" dirty="0"/>
          </a:p>
        </p:txBody>
      </p:sp>
      <p:sp>
        <p:nvSpPr>
          <p:cNvPr id="3" name="Date Placeholder 2"/>
          <p:cNvSpPr>
            <a:spLocks noGrp="1"/>
          </p:cNvSpPr>
          <p:nvPr>
            <p:ph type="dt" sz="quarter" idx="1"/>
          </p:nvPr>
        </p:nvSpPr>
        <p:spPr>
          <a:xfrm>
            <a:off x="3850443" y="0"/>
            <a:ext cx="2945659" cy="496333"/>
          </a:xfrm>
          <a:prstGeom prst="rect">
            <a:avLst/>
          </a:prstGeom>
        </p:spPr>
        <p:txBody>
          <a:bodyPr vert="horz" lIns="93113" tIns="46557" rIns="93113" bIns="46557" rtlCol="0"/>
          <a:lstStyle>
            <a:lvl1pPr algn="r">
              <a:defRPr sz="1200"/>
            </a:lvl1pPr>
          </a:lstStyle>
          <a:p>
            <a:fld id="{023584A2-3F18-4257-A597-4714747D8A5D}" type="datetimeFigureOut">
              <a:rPr lang="en-ZA" smtClean="0"/>
              <a:pPr/>
              <a:t>2018/09/27</a:t>
            </a:fld>
            <a:endParaRPr lang="en-ZA" dirty="0"/>
          </a:p>
        </p:txBody>
      </p:sp>
      <p:sp>
        <p:nvSpPr>
          <p:cNvPr id="4" name="Footer Placeholder 3"/>
          <p:cNvSpPr>
            <a:spLocks noGrp="1"/>
          </p:cNvSpPr>
          <p:nvPr>
            <p:ph type="ftr" sz="quarter" idx="2"/>
          </p:nvPr>
        </p:nvSpPr>
        <p:spPr>
          <a:xfrm>
            <a:off x="0" y="9428584"/>
            <a:ext cx="2945659" cy="496333"/>
          </a:xfrm>
          <a:prstGeom prst="rect">
            <a:avLst/>
          </a:prstGeom>
        </p:spPr>
        <p:txBody>
          <a:bodyPr vert="horz" lIns="93113" tIns="46557" rIns="93113" bIns="46557"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50443" y="9428584"/>
            <a:ext cx="2945659" cy="496333"/>
          </a:xfrm>
          <a:prstGeom prst="rect">
            <a:avLst/>
          </a:prstGeom>
        </p:spPr>
        <p:txBody>
          <a:bodyPr vert="horz" lIns="93113" tIns="46557" rIns="93113" bIns="46557" rtlCol="0" anchor="b"/>
          <a:lstStyle>
            <a:lvl1pPr algn="r">
              <a:defRPr sz="1200"/>
            </a:lvl1pPr>
          </a:lstStyle>
          <a:p>
            <a:fld id="{115826C5-D228-467C-82AE-9B7659DDDA19}" type="slidenum">
              <a:rPr lang="en-ZA" smtClean="0"/>
              <a:pPr/>
              <a:t>‹#›</a:t>
            </a:fld>
            <a:endParaRPr lang="en-ZA" dirty="0"/>
          </a:p>
        </p:txBody>
      </p:sp>
    </p:spTree>
    <p:extLst>
      <p:ext uri="{BB962C8B-B14F-4D97-AF65-F5344CB8AC3E}">
        <p14:creationId xmlns:p14="http://schemas.microsoft.com/office/powerpoint/2010/main" xmlns="" val="32594526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3"/>
          </a:xfrm>
          <a:prstGeom prst="rect">
            <a:avLst/>
          </a:prstGeom>
        </p:spPr>
        <p:txBody>
          <a:bodyPr vert="horz" lIns="93113" tIns="46557" rIns="93113" bIns="46557" rtlCol="0"/>
          <a:lstStyle>
            <a:lvl1pPr algn="l">
              <a:defRPr sz="1200"/>
            </a:lvl1pPr>
          </a:lstStyle>
          <a:p>
            <a:endParaRPr lang="en-US" dirty="0"/>
          </a:p>
        </p:txBody>
      </p:sp>
      <p:sp>
        <p:nvSpPr>
          <p:cNvPr id="3" name="Date Placeholder 2"/>
          <p:cNvSpPr>
            <a:spLocks noGrp="1"/>
          </p:cNvSpPr>
          <p:nvPr>
            <p:ph type="dt" idx="1"/>
          </p:nvPr>
        </p:nvSpPr>
        <p:spPr>
          <a:xfrm>
            <a:off x="3850443" y="0"/>
            <a:ext cx="2945659" cy="496333"/>
          </a:xfrm>
          <a:prstGeom prst="rect">
            <a:avLst/>
          </a:prstGeom>
        </p:spPr>
        <p:txBody>
          <a:bodyPr vert="horz" lIns="93113" tIns="46557" rIns="93113" bIns="46557" rtlCol="0"/>
          <a:lstStyle>
            <a:lvl1pPr algn="r">
              <a:defRPr sz="1200"/>
            </a:lvl1pPr>
          </a:lstStyle>
          <a:p>
            <a:fld id="{6544D2DA-90EF-4E48-9CF9-95006F46938E}" type="datetimeFigureOut">
              <a:rPr lang="en-US" smtClean="0"/>
              <a:pPr/>
              <a:t>9/27/2018</a:t>
            </a:fld>
            <a:endParaRPr lang="en-US" dirty="0"/>
          </a:p>
        </p:txBody>
      </p:sp>
      <p:sp>
        <p:nvSpPr>
          <p:cNvPr id="4" name="Slide Image Placeholder 3"/>
          <p:cNvSpPr>
            <a:spLocks noGrp="1" noRot="1" noChangeAspect="1"/>
          </p:cNvSpPr>
          <p:nvPr>
            <p:ph type="sldImg" idx="2"/>
          </p:nvPr>
        </p:nvSpPr>
        <p:spPr>
          <a:xfrm>
            <a:off x="917575" y="744538"/>
            <a:ext cx="4962525" cy="3721100"/>
          </a:xfrm>
          <a:prstGeom prst="rect">
            <a:avLst/>
          </a:prstGeom>
          <a:noFill/>
          <a:ln w="12700">
            <a:solidFill>
              <a:prstClr val="black"/>
            </a:solidFill>
          </a:ln>
        </p:spPr>
        <p:txBody>
          <a:bodyPr vert="horz" lIns="93113" tIns="46557" rIns="93113" bIns="46557" rtlCol="0" anchor="ctr"/>
          <a:lstStyle/>
          <a:p>
            <a:endParaRPr lang="en-US" dirty="0"/>
          </a:p>
        </p:txBody>
      </p:sp>
      <p:sp>
        <p:nvSpPr>
          <p:cNvPr id="5" name="Notes Placeholder 4"/>
          <p:cNvSpPr>
            <a:spLocks noGrp="1"/>
          </p:cNvSpPr>
          <p:nvPr>
            <p:ph type="body" sz="quarter" idx="3"/>
          </p:nvPr>
        </p:nvSpPr>
        <p:spPr>
          <a:xfrm>
            <a:off x="679768" y="4715154"/>
            <a:ext cx="5438140" cy="4466988"/>
          </a:xfrm>
          <a:prstGeom prst="rect">
            <a:avLst/>
          </a:prstGeom>
        </p:spPr>
        <p:txBody>
          <a:bodyPr vert="horz" lIns="93113" tIns="46557" rIns="93113" bIns="4655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6333"/>
          </a:xfrm>
          <a:prstGeom prst="rect">
            <a:avLst/>
          </a:prstGeom>
        </p:spPr>
        <p:txBody>
          <a:bodyPr vert="horz" lIns="93113" tIns="46557" rIns="93113" bIns="4655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4"/>
            <a:ext cx="2945659" cy="496333"/>
          </a:xfrm>
          <a:prstGeom prst="rect">
            <a:avLst/>
          </a:prstGeom>
        </p:spPr>
        <p:txBody>
          <a:bodyPr vert="horz" lIns="93113" tIns="46557" rIns="93113" bIns="46557" rtlCol="0" anchor="b"/>
          <a:lstStyle>
            <a:lvl1pPr algn="r">
              <a:defRPr sz="1200"/>
            </a:lvl1pPr>
          </a:lstStyle>
          <a:p>
            <a:fld id="{DCF7EA98-9C84-B847-91EC-64D114B92B34}" type="slidenum">
              <a:rPr lang="en-US" smtClean="0"/>
              <a:pPr/>
              <a:t>‹#›</a:t>
            </a:fld>
            <a:endParaRPr lang="en-US" dirty="0"/>
          </a:p>
        </p:txBody>
      </p:sp>
    </p:spTree>
    <p:extLst>
      <p:ext uri="{BB962C8B-B14F-4D97-AF65-F5344CB8AC3E}">
        <p14:creationId xmlns:p14="http://schemas.microsoft.com/office/powerpoint/2010/main" xmlns="" val="28161428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DCF7EA98-9C84-B847-91EC-64D114B92B34}" type="slidenum">
              <a:rPr lang="en-US" smtClean="0"/>
              <a:pPr/>
              <a:t>1</a:t>
            </a:fld>
            <a:endParaRPr lang="en-US" dirty="0"/>
          </a:p>
        </p:txBody>
      </p:sp>
    </p:spTree>
    <p:extLst>
      <p:ext uri="{BB962C8B-B14F-4D97-AF65-F5344CB8AC3E}">
        <p14:creationId xmlns:p14="http://schemas.microsoft.com/office/powerpoint/2010/main" xmlns="" val="32036070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DCF7EA98-9C84-B847-91EC-64D114B92B34}" type="slidenum">
              <a:rPr lang="en-US" smtClean="0"/>
              <a:pPr/>
              <a:t>10</a:t>
            </a:fld>
            <a:endParaRPr lang="en-US" dirty="0"/>
          </a:p>
        </p:txBody>
      </p:sp>
    </p:spTree>
    <p:extLst>
      <p:ext uri="{BB962C8B-B14F-4D97-AF65-F5344CB8AC3E}">
        <p14:creationId xmlns:p14="http://schemas.microsoft.com/office/powerpoint/2010/main" xmlns="" val="8690981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DCF7EA98-9C84-B847-91EC-64D114B92B34}" type="slidenum">
              <a:rPr lang="en-US" smtClean="0"/>
              <a:pPr/>
              <a:t>11</a:t>
            </a:fld>
            <a:endParaRPr lang="en-US" dirty="0"/>
          </a:p>
        </p:txBody>
      </p:sp>
    </p:spTree>
    <p:extLst>
      <p:ext uri="{BB962C8B-B14F-4D97-AF65-F5344CB8AC3E}">
        <p14:creationId xmlns:p14="http://schemas.microsoft.com/office/powerpoint/2010/main" xmlns="" val="4808864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DCF7EA98-9C84-B847-91EC-64D114B92B34}" type="slidenum">
              <a:rPr lang="en-US" smtClean="0"/>
              <a:pPr/>
              <a:t>12</a:t>
            </a:fld>
            <a:endParaRPr lang="en-US" dirty="0"/>
          </a:p>
        </p:txBody>
      </p:sp>
    </p:spTree>
    <p:extLst>
      <p:ext uri="{BB962C8B-B14F-4D97-AF65-F5344CB8AC3E}">
        <p14:creationId xmlns:p14="http://schemas.microsoft.com/office/powerpoint/2010/main" xmlns="" val="6913159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DCF7EA98-9C84-B847-91EC-64D114B92B34}" type="slidenum">
              <a:rPr lang="en-US" smtClean="0"/>
              <a:pPr/>
              <a:t>13</a:t>
            </a:fld>
            <a:endParaRPr lang="en-US" dirty="0"/>
          </a:p>
        </p:txBody>
      </p:sp>
    </p:spTree>
    <p:extLst>
      <p:ext uri="{BB962C8B-B14F-4D97-AF65-F5344CB8AC3E}">
        <p14:creationId xmlns:p14="http://schemas.microsoft.com/office/powerpoint/2010/main" xmlns="" val="3651521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5E70146-5D29-417A-A008-868EA11C3044}" type="slidenum">
              <a:rPr lang="en-ZA" smtClean="0"/>
              <a:pPr/>
              <a:t>14</a:t>
            </a:fld>
            <a:endParaRPr lang="en-ZA"/>
          </a:p>
        </p:txBody>
      </p:sp>
    </p:spTree>
    <p:extLst>
      <p:ext uri="{BB962C8B-B14F-4D97-AF65-F5344CB8AC3E}">
        <p14:creationId xmlns:p14="http://schemas.microsoft.com/office/powerpoint/2010/main" xmlns="" val="19114985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baseline="0" dirty="0" smtClean="0"/>
          </a:p>
        </p:txBody>
      </p:sp>
      <p:sp>
        <p:nvSpPr>
          <p:cNvPr id="4" name="Slide Number Placeholder 3"/>
          <p:cNvSpPr>
            <a:spLocks noGrp="1"/>
          </p:cNvSpPr>
          <p:nvPr>
            <p:ph type="sldNum" sz="quarter" idx="10"/>
          </p:nvPr>
        </p:nvSpPr>
        <p:spPr/>
        <p:txBody>
          <a:bodyPr/>
          <a:lstStyle/>
          <a:p>
            <a:fld id="{45E70146-5D29-417A-A008-868EA11C3044}" type="slidenum">
              <a:rPr lang="en-ZA" smtClean="0"/>
              <a:pPr/>
              <a:t>15</a:t>
            </a:fld>
            <a:endParaRPr lang="en-ZA"/>
          </a:p>
        </p:txBody>
      </p:sp>
    </p:spTree>
    <p:extLst>
      <p:ext uri="{BB962C8B-B14F-4D97-AF65-F5344CB8AC3E}">
        <p14:creationId xmlns:p14="http://schemas.microsoft.com/office/powerpoint/2010/main" xmlns="" val="19114985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DCF7EA98-9C84-B847-91EC-64D114B92B34}" type="slidenum">
              <a:rPr lang="en-US" smtClean="0"/>
              <a:pPr/>
              <a:t>16</a:t>
            </a:fld>
            <a:endParaRPr lang="en-US" dirty="0"/>
          </a:p>
        </p:txBody>
      </p:sp>
    </p:spTree>
    <p:extLst>
      <p:ext uri="{BB962C8B-B14F-4D97-AF65-F5344CB8AC3E}">
        <p14:creationId xmlns:p14="http://schemas.microsoft.com/office/powerpoint/2010/main" xmlns="" val="1591781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5E70146-5D29-417A-A008-868EA11C3044}" type="slidenum">
              <a:rPr lang="en-ZA" smtClean="0"/>
              <a:pPr/>
              <a:t>17</a:t>
            </a:fld>
            <a:endParaRPr lang="en-ZA"/>
          </a:p>
        </p:txBody>
      </p:sp>
    </p:spTree>
    <p:extLst>
      <p:ext uri="{BB962C8B-B14F-4D97-AF65-F5344CB8AC3E}">
        <p14:creationId xmlns:p14="http://schemas.microsoft.com/office/powerpoint/2010/main" xmlns="" val="19114985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134">
              <a:defRPr/>
            </a:pPr>
            <a:endParaRPr lang="en-ZA" dirty="0" smtClean="0">
              <a:solidFill>
                <a:schemeClr val="tx1"/>
              </a:solidFill>
            </a:endParaRPr>
          </a:p>
        </p:txBody>
      </p:sp>
      <p:sp>
        <p:nvSpPr>
          <p:cNvPr id="4" name="Slide Number Placeholder 3"/>
          <p:cNvSpPr>
            <a:spLocks noGrp="1"/>
          </p:cNvSpPr>
          <p:nvPr>
            <p:ph type="sldNum" sz="quarter" idx="10"/>
          </p:nvPr>
        </p:nvSpPr>
        <p:spPr/>
        <p:txBody>
          <a:bodyPr/>
          <a:lstStyle/>
          <a:p>
            <a:fld id="{45E70146-5D29-417A-A008-868EA11C3044}" type="slidenum">
              <a:rPr lang="en-ZA" smtClean="0"/>
              <a:pPr/>
              <a:t>18</a:t>
            </a:fld>
            <a:endParaRPr lang="en-ZA"/>
          </a:p>
        </p:txBody>
      </p:sp>
    </p:spTree>
    <p:extLst>
      <p:ext uri="{BB962C8B-B14F-4D97-AF65-F5344CB8AC3E}">
        <p14:creationId xmlns:p14="http://schemas.microsoft.com/office/powerpoint/2010/main" xmlns="" val="19114985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5E70146-5D29-417A-A008-868EA11C3044}" type="slidenum">
              <a:rPr lang="en-ZA" smtClean="0"/>
              <a:pPr/>
              <a:t>19</a:t>
            </a:fld>
            <a:endParaRPr lang="en-ZA"/>
          </a:p>
        </p:txBody>
      </p:sp>
    </p:spTree>
    <p:extLst>
      <p:ext uri="{BB962C8B-B14F-4D97-AF65-F5344CB8AC3E}">
        <p14:creationId xmlns:p14="http://schemas.microsoft.com/office/powerpoint/2010/main" xmlns="" val="539639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DCF7EA98-9C84-B847-91EC-64D114B92B34}" type="slidenum">
              <a:rPr lang="en-US" smtClean="0"/>
              <a:pPr/>
              <a:t>2</a:t>
            </a:fld>
            <a:endParaRPr lang="en-US" dirty="0"/>
          </a:p>
        </p:txBody>
      </p:sp>
    </p:spTree>
    <p:extLst>
      <p:ext uri="{BB962C8B-B14F-4D97-AF65-F5344CB8AC3E}">
        <p14:creationId xmlns:p14="http://schemas.microsoft.com/office/powerpoint/2010/main" xmlns="" val="21698057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DCF7EA98-9C84-B847-91EC-64D114B92B34}" type="slidenum">
              <a:rPr lang="en-US" smtClean="0"/>
              <a:pPr/>
              <a:t>20</a:t>
            </a:fld>
            <a:endParaRPr lang="en-US" dirty="0"/>
          </a:p>
        </p:txBody>
      </p:sp>
    </p:spTree>
    <p:extLst>
      <p:ext uri="{BB962C8B-B14F-4D97-AF65-F5344CB8AC3E}">
        <p14:creationId xmlns:p14="http://schemas.microsoft.com/office/powerpoint/2010/main" xmlns="" val="31166090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DCF7EA98-9C84-B847-91EC-64D114B92B34}" type="slidenum">
              <a:rPr lang="en-US" smtClean="0"/>
              <a:pPr/>
              <a:t>21</a:t>
            </a:fld>
            <a:endParaRPr lang="en-US" dirty="0"/>
          </a:p>
        </p:txBody>
      </p:sp>
    </p:spTree>
    <p:extLst>
      <p:ext uri="{BB962C8B-B14F-4D97-AF65-F5344CB8AC3E}">
        <p14:creationId xmlns:p14="http://schemas.microsoft.com/office/powerpoint/2010/main" xmlns="" val="24302125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DCF7EA98-9C84-B847-91EC-64D114B92B34}" type="slidenum">
              <a:rPr lang="en-US" smtClean="0"/>
              <a:pPr/>
              <a:t>22</a:t>
            </a:fld>
            <a:endParaRPr lang="en-US" dirty="0"/>
          </a:p>
        </p:txBody>
      </p:sp>
    </p:spTree>
    <p:extLst>
      <p:ext uri="{BB962C8B-B14F-4D97-AF65-F5344CB8AC3E}">
        <p14:creationId xmlns:p14="http://schemas.microsoft.com/office/powerpoint/2010/main" xmlns="" val="1011507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DCF7EA98-9C84-B847-91EC-64D114B92B34}" type="slidenum">
              <a:rPr lang="en-US" smtClean="0"/>
              <a:pPr/>
              <a:t>23</a:t>
            </a:fld>
            <a:endParaRPr lang="en-US" dirty="0"/>
          </a:p>
        </p:txBody>
      </p:sp>
    </p:spTree>
    <p:extLst>
      <p:ext uri="{BB962C8B-B14F-4D97-AF65-F5344CB8AC3E}">
        <p14:creationId xmlns:p14="http://schemas.microsoft.com/office/powerpoint/2010/main" xmlns="" val="10181584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DCF7EA98-9C84-B847-91EC-64D114B92B34}" type="slidenum">
              <a:rPr lang="en-US" smtClean="0"/>
              <a:pPr/>
              <a:t>24</a:t>
            </a:fld>
            <a:endParaRPr lang="en-US" dirty="0"/>
          </a:p>
        </p:txBody>
      </p:sp>
    </p:spTree>
    <p:extLst>
      <p:ext uri="{BB962C8B-B14F-4D97-AF65-F5344CB8AC3E}">
        <p14:creationId xmlns:p14="http://schemas.microsoft.com/office/powerpoint/2010/main" xmlns="" val="14335007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CF7EA98-9C84-B847-91EC-64D114B92B34}" type="slidenum">
              <a:rPr lang="en-US" smtClean="0"/>
              <a:pPr/>
              <a:t>25</a:t>
            </a:fld>
            <a:endParaRPr lang="en-US" dirty="0"/>
          </a:p>
        </p:txBody>
      </p:sp>
    </p:spTree>
    <p:extLst>
      <p:ext uri="{BB962C8B-B14F-4D97-AF65-F5344CB8AC3E}">
        <p14:creationId xmlns:p14="http://schemas.microsoft.com/office/powerpoint/2010/main" xmlns="" val="36675502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DCF7EA98-9C84-B847-91EC-64D114B92B34}" type="slidenum">
              <a:rPr lang="en-US" smtClean="0"/>
              <a:pPr/>
              <a:t>26</a:t>
            </a:fld>
            <a:endParaRPr lang="en-US" dirty="0"/>
          </a:p>
        </p:txBody>
      </p:sp>
    </p:spTree>
    <p:extLst>
      <p:ext uri="{BB962C8B-B14F-4D97-AF65-F5344CB8AC3E}">
        <p14:creationId xmlns:p14="http://schemas.microsoft.com/office/powerpoint/2010/main" xmlns="" val="40715858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5E70146-5D29-417A-A008-868EA11C3044}" type="slidenum">
              <a:rPr lang="en-ZA" smtClean="0"/>
              <a:pPr/>
              <a:t>27</a:t>
            </a:fld>
            <a:endParaRPr lang="en-ZA"/>
          </a:p>
        </p:txBody>
      </p:sp>
    </p:spTree>
    <p:extLst>
      <p:ext uri="{BB962C8B-B14F-4D97-AF65-F5344CB8AC3E}">
        <p14:creationId xmlns:p14="http://schemas.microsoft.com/office/powerpoint/2010/main" xmlns="" val="31862467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DCF7EA98-9C84-B847-91EC-64D114B92B34}" type="slidenum">
              <a:rPr lang="en-US" smtClean="0"/>
              <a:pPr/>
              <a:t>28</a:t>
            </a:fld>
            <a:endParaRPr lang="en-US" dirty="0"/>
          </a:p>
        </p:txBody>
      </p:sp>
    </p:spTree>
    <p:extLst>
      <p:ext uri="{BB962C8B-B14F-4D97-AF65-F5344CB8AC3E}">
        <p14:creationId xmlns:p14="http://schemas.microsoft.com/office/powerpoint/2010/main" xmlns="" val="9130398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5E70146-5D29-417A-A008-868EA11C3044}" type="slidenum">
              <a:rPr lang="en-ZA" smtClean="0"/>
              <a:pPr/>
              <a:t>29</a:t>
            </a:fld>
            <a:endParaRPr lang="en-ZA"/>
          </a:p>
        </p:txBody>
      </p:sp>
    </p:spTree>
    <p:extLst>
      <p:ext uri="{BB962C8B-B14F-4D97-AF65-F5344CB8AC3E}">
        <p14:creationId xmlns:p14="http://schemas.microsoft.com/office/powerpoint/2010/main" xmlns="" val="2648473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DCF7EA98-9C84-B847-91EC-64D114B92B34}" type="slidenum">
              <a:rPr lang="en-US" smtClean="0"/>
              <a:pPr/>
              <a:t>3</a:t>
            </a:fld>
            <a:endParaRPr lang="en-US" dirty="0"/>
          </a:p>
        </p:txBody>
      </p:sp>
    </p:spTree>
    <p:extLst>
      <p:ext uri="{BB962C8B-B14F-4D97-AF65-F5344CB8AC3E}">
        <p14:creationId xmlns:p14="http://schemas.microsoft.com/office/powerpoint/2010/main" xmlns="" val="33399918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DCF7EA98-9C84-B847-91EC-64D114B92B34}" type="slidenum">
              <a:rPr lang="en-US" smtClean="0"/>
              <a:pPr/>
              <a:t>30</a:t>
            </a:fld>
            <a:endParaRPr lang="en-US" dirty="0"/>
          </a:p>
        </p:txBody>
      </p:sp>
    </p:spTree>
    <p:extLst>
      <p:ext uri="{BB962C8B-B14F-4D97-AF65-F5344CB8AC3E}">
        <p14:creationId xmlns:p14="http://schemas.microsoft.com/office/powerpoint/2010/main" xmlns="" val="13961824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5E70146-5D29-417A-A008-868EA11C3044}" type="slidenum">
              <a:rPr lang="en-ZA" smtClean="0"/>
              <a:pPr/>
              <a:t>31</a:t>
            </a:fld>
            <a:endParaRPr lang="en-ZA"/>
          </a:p>
        </p:txBody>
      </p:sp>
    </p:spTree>
    <p:extLst>
      <p:ext uri="{BB962C8B-B14F-4D97-AF65-F5344CB8AC3E}">
        <p14:creationId xmlns:p14="http://schemas.microsoft.com/office/powerpoint/2010/main" xmlns="" val="5396394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DCF7EA98-9C84-B847-91EC-64D114B92B34}" type="slidenum">
              <a:rPr lang="en-US" smtClean="0"/>
              <a:pPr/>
              <a:t>32</a:t>
            </a:fld>
            <a:endParaRPr lang="en-US" dirty="0"/>
          </a:p>
        </p:txBody>
      </p:sp>
    </p:spTree>
    <p:extLst>
      <p:ext uri="{BB962C8B-B14F-4D97-AF65-F5344CB8AC3E}">
        <p14:creationId xmlns:p14="http://schemas.microsoft.com/office/powerpoint/2010/main" xmlns="" val="324347001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5E70146-5D29-417A-A008-868EA11C3044}" type="slidenum">
              <a:rPr lang="en-ZA" smtClean="0"/>
              <a:pPr/>
              <a:t>33</a:t>
            </a:fld>
            <a:endParaRPr lang="en-ZA"/>
          </a:p>
        </p:txBody>
      </p:sp>
    </p:spTree>
    <p:extLst>
      <p:ext uri="{BB962C8B-B14F-4D97-AF65-F5344CB8AC3E}">
        <p14:creationId xmlns:p14="http://schemas.microsoft.com/office/powerpoint/2010/main" xmlns="" val="5396394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b="1" u="none" dirty="0"/>
          </a:p>
        </p:txBody>
      </p:sp>
      <p:sp>
        <p:nvSpPr>
          <p:cNvPr id="4" name="Slide Number Placeholder 3"/>
          <p:cNvSpPr>
            <a:spLocks noGrp="1"/>
          </p:cNvSpPr>
          <p:nvPr>
            <p:ph type="sldNum" sz="quarter" idx="10"/>
          </p:nvPr>
        </p:nvSpPr>
        <p:spPr/>
        <p:txBody>
          <a:bodyPr/>
          <a:lstStyle/>
          <a:p>
            <a:fld id="{45E70146-5D29-417A-A008-868EA11C3044}" type="slidenum">
              <a:rPr lang="en-ZA" smtClean="0"/>
              <a:pPr/>
              <a:t>34</a:t>
            </a:fld>
            <a:endParaRPr lang="en-ZA"/>
          </a:p>
        </p:txBody>
      </p:sp>
    </p:spTree>
    <p:extLst>
      <p:ext uri="{BB962C8B-B14F-4D97-AF65-F5344CB8AC3E}">
        <p14:creationId xmlns:p14="http://schemas.microsoft.com/office/powerpoint/2010/main" xmlns="" val="5396394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DCF7EA98-9C84-B847-91EC-64D114B92B34}" type="slidenum">
              <a:rPr lang="en-US" smtClean="0"/>
              <a:pPr/>
              <a:t>35</a:t>
            </a:fld>
            <a:endParaRPr lang="en-US" dirty="0"/>
          </a:p>
        </p:txBody>
      </p:sp>
    </p:spTree>
    <p:extLst>
      <p:ext uri="{BB962C8B-B14F-4D97-AF65-F5344CB8AC3E}">
        <p14:creationId xmlns:p14="http://schemas.microsoft.com/office/powerpoint/2010/main" xmlns="" val="16320322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DCF7EA98-9C84-B847-91EC-64D114B92B34}" type="slidenum">
              <a:rPr lang="en-US" smtClean="0"/>
              <a:pPr/>
              <a:t>36</a:t>
            </a:fld>
            <a:endParaRPr lang="en-US" dirty="0"/>
          </a:p>
        </p:txBody>
      </p:sp>
    </p:spTree>
    <p:extLst>
      <p:ext uri="{BB962C8B-B14F-4D97-AF65-F5344CB8AC3E}">
        <p14:creationId xmlns:p14="http://schemas.microsoft.com/office/powerpoint/2010/main" xmlns="" val="365220662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DCF7EA98-9C84-B847-91EC-64D114B92B34}" type="slidenum">
              <a:rPr lang="en-US" smtClean="0"/>
              <a:pPr/>
              <a:t>37</a:t>
            </a:fld>
            <a:endParaRPr lang="en-US" dirty="0"/>
          </a:p>
        </p:txBody>
      </p:sp>
    </p:spTree>
    <p:extLst>
      <p:ext uri="{BB962C8B-B14F-4D97-AF65-F5344CB8AC3E}">
        <p14:creationId xmlns:p14="http://schemas.microsoft.com/office/powerpoint/2010/main" xmlns="" val="102473820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DCF7EA98-9C84-B847-91EC-64D114B92B34}" type="slidenum">
              <a:rPr lang="en-US" smtClean="0"/>
              <a:pPr/>
              <a:t>38</a:t>
            </a:fld>
            <a:endParaRPr lang="en-US" dirty="0"/>
          </a:p>
        </p:txBody>
      </p:sp>
    </p:spTree>
    <p:extLst>
      <p:ext uri="{BB962C8B-B14F-4D97-AF65-F5344CB8AC3E}">
        <p14:creationId xmlns:p14="http://schemas.microsoft.com/office/powerpoint/2010/main" xmlns="" val="562799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DCF7EA98-9C84-B847-91EC-64D114B92B34}" type="slidenum">
              <a:rPr lang="en-US" smtClean="0"/>
              <a:pPr/>
              <a:t>4</a:t>
            </a:fld>
            <a:endParaRPr lang="en-US" dirty="0"/>
          </a:p>
        </p:txBody>
      </p:sp>
    </p:spTree>
    <p:extLst>
      <p:ext uri="{BB962C8B-B14F-4D97-AF65-F5344CB8AC3E}">
        <p14:creationId xmlns:p14="http://schemas.microsoft.com/office/powerpoint/2010/main" xmlns="" val="4073727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5E70146-5D29-417A-A008-868EA11C3044}" type="slidenum">
              <a:rPr lang="en-ZA" smtClean="0"/>
              <a:pPr/>
              <a:t>5</a:t>
            </a:fld>
            <a:endParaRPr lang="en-ZA"/>
          </a:p>
        </p:txBody>
      </p:sp>
    </p:spTree>
    <p:extLst>
      <p:ext uri="{BB962C8B-B14F-4D97-AF65-F5344CB8AC3E}">
        <p14:creationId xmlns:p14="http://schemas.microsoft.com/office/powerpoint/2010/main" xmlns="" val="539639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DCF7EA98-9C84-B847-91EC-64D114B92B34}" type="slidenum">
              <a:rPr lang="en-US" smtClean="0"/>
              <a:pPr/>
              <a:t>6</a:t>
            </a:fld>
            <a:endParaRPr lang="en-US" dirty="0"/>
          </a:p>
        </p:txBody>
      </p:sp>
    </p:spTree>
    <p:extLst>
      <p:ext uri="{BB962C8B-B14F-4D97-AF65-F5344CB8AC3E}">
        <p14:creationId xmlns:p14="http://schemas.microsoft.com/office/powerpoint/2010/main" xmlns="" val="4073727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DCF7EA98-9C84-B847-91EC-64D114B92B34}" type="slidenum">
              <a:rPr lang="en-US" smtClean="0"/>
              <a:pPr/>
              <a:t>7</a:t>
            </a:fld>
            <a:endParaRPr lang="en-US" dirty="0"/>
          </a:p>
        </p:txBody>
      </p:sp>
    </p:spTree>
    <p:extLst>
      <p:ext uri="{BB962C8B-B14F-4D97-AF65-F5344CB8AC3E}">
        <p14:creationId xmlns:p14="http://schemas.microsoft.com/office/powerpoint/2010/main" xmlns="" val="3924154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DCF7EA98-9C84-B847-91EC-64D114B92B34}" type="slidenum">
              <a:rPr lang="en-US" smtClean="0"/>
              <a:pPr/>
              <a:t>8</a:t>
            </a:fld>
            <a:endParaRPr lang="en-US" dirty="0"/>
          </a:p>
        </p:txBody>
      </p:sp>
    </p:spTree>
    <p:extLst>
      <p:ext uri="{BB962C8B-B14F-4D97-AF65-F5344CB8AC3E}">
        <p14:creationId xmlns:p14="http://schemas.microsoft.com/office/powerpoint/2010/main" xmlns="" val="31378946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CF7EA98-9C84-B847-91EC-64D114B92B34}" type="slidenum">
              <a:rPr lang="en-US" smtClean="0"/>
              <a:pPr/>
              <a:t>9</a:t>
            </a:fld>
            <a:endParaRPr lang="en-US" dirty="0"/>
          </a:p>
        </p:txBody>
      </p:sp>
    </p:spTree>
    <p:extLst>
      <p:ext uri="{BB962C8B-B14F-4D97-AF65-F5344CB8AC3E}">
        <p14:creationId xmlns:p14="http://schemas.microsoft.com/office/powerpoint/2010/main" xmlns="" val="31819497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grpSp>
        <p:nvGrpSpPr>
          <p:cNvPr id="17" name="Group 16"/>
          <p:cNvGrpSpPr/>
          <p:nvPr userDrawn="1"/>
        </p:nvGrpSpPr>
        <p:grpSpPr>
          <a:xfrm>
            <a:off x="-1301" y="7276"/>
            <a:ext cx="9144000" cy="6858001"/>
            <a:chOff x="-1301" y="42788"/>
            <a:chExt cx="9144000" cy="6858001"/>
          </a:xfrm>
        </p:grpSpPr>
        <p:sp>
          <p:nvSpPr>
            <p:cNvPr id="12" name="Rectangle 11"/>
            <p:cNvSpPr/>
            <p:nvPr userDrawn="1"/>
          </p:nvSpPr>
          <p:spPr>
            <a:xfrm>
              <a:off x="-1301" y="42788"/>
              <a:ext cx="9144000" cy="6858001"/>
            </a:xfrm>
            <a:prstGeom prst="rect">
              <a:avLst/>
            </a:prstGeom>
            <a:solidFill>
              <a:schemeClr val="tx2">
                <a:lumMod val="50000"/>
              </a:schemeClr>
            </a:solidFill>
            <a:ln w="28575">
              <a:solidFill>
                <a:srgbClr val="FFCB0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solidFill>
                <a:effectLst>
                  <a:outerShdw blurRad="38100" dist="38100" dir="2700000" algn="tl">
                    <a:srgbClr val="000000">
                      <a:alpha val="43137"/>
                    </a:srgbClr>
                  </a:outerShdw>
                </a:effectLst>
              </a:endParaRPr>
            </a:p>
          </p:txBody>
        </p:sp>
        <p:sp>
          <p:nvSpPr>
            <p:cNvPr id="4" name="TextBox 3"/>
            <p:cNvSpPr txBox="1"/>
            <p:nvPr userDrawn="1"/>
          </p:nvSpPr>
          <p:spPr>
            <a:xfrm>
              <a:off x="2299317" y="559281"/>
              <a:ext cx="4935997" cy="738664"/>
            </a:xfrm>
            <a:prstGeom prst="rect">
              <a:avLst/>
            </a:prstGeom>
            <a:noFill/>
          </p:spPr>
          <p:txBody>
            <a:bodyPr wrap="square" rtlCol="0">
              <a:spAutoFit/>
            </a:bodyPr>
            <a:lstStyle/>
            <a:p>
              <a:pPr algn="ctr"/>
              <a:r>
                <a:rPr lang="en-ZA" sz="1800" b="1" dirty="0" smtClean="0">
                  <a:solidFill>
                    <a:schemeClr val="bg1"/>
                  </a:solidFill>
                  <a:latin typeface="Segoe UI" panose="020B0502040204020203" pitchFamily="34" charset="0"/>
                  <a:cs typeface="Segoe UI" panose="020B0502040204020203" pitchFamily="34" charset="0"/>
                </a:rPr>
                <a:t>ON A JOURNEY TO A SAFER SOUTH AFRICA</a:t>
              </a:r>
            </a:p>
            <a:p>
              <a:pPr algn="ctr"/>
              <a:r>
                <a:rPr lang="en-ZA" sz="1200" b="0" i="1" dirty="0" smtClean="0">
                  <a:solidFill>
                    <a:schemeClr val="bg1"/>
                  </a:solidFill>
                  <a:latin typeface="Segoe UI" panose="020B0502040204020203" pitchFamily="34" charset="0"/>
                  <a:cs typeface="Segoe UI" panose="020B0502040204020203" pitchFamily="34" charset="0"/>
                </a:rPr>
                <a:t>Creating a safe and secure, crime free environment, that is conducive for social &amp; economic stability, supporting a better life for all.</a:t>
              </a:r>
              <a:endParaRPr lang="en-ZA" sz="1200" b="0" i="1" dirty="0">
                <a:solidFill>
                  <a:schemeClr val="bg1"/>
                </a:solidFill>
                <a:latin typeface="Segoe UI" panose="020B0502040204020203" pitchFamily="34" charset="0"/>
                <a:cs typeface="Segoe UI" panose="020B0502040204020203" pitchFamily="34" charset="0"/>
              </a:endParaRPr>
            </a:p>
          </p:txBody>
        </p:sp>
        <p:pic>
          <p:nvPicPr>
            <p:cNvPr id="11" name="Picture 10"/>
            <p:cNvPicPr>
              <a:picLocks noChangeAspect="1"/>
            </p:cNvPicPr>
            <p:nvPr userDrawn="1"/>
          </p:nvPicPr>
          <p:blipFill>
            <a:blip r:embed="rId2"/>
            <a:stretch>
              <a:fillRect/>
            </a:stretch>
          </p:blipFill>
          <p:spPr>
            <a:xfrm>
              <a:off x="7460656" y="104934"/>
              <a:ext cx="1628775" cy="1771650"/>
            </a:xfrm>
            <a:prstGeom prst="rect">
              <a:avLst/>
            </a:prstGeom>
          </p:spPr>
        </p:pic>
      </p:grpSp>
      <p:sp>
        <p:nvSpPr>
          <p:cNvPr id="2" name="Title 1"/>
          <p:cNvSpPr>
            <a:spLocks noGrp="1"/>
          </p:cNvSpPr>
          <p:nvPr>
            <p:ph type="ctrTitle" hasCustomPrompt="1"/>
          </p:nvPr>
        </p:nvSpPr>
        <p:spPr>
          <a:xfrm>
            <a:off x="435005" y="3284588"/>
            <a:ext cx="8318377" cy="539865"/>
          </a:xfrm>
        </p:spPr>
        <p:txBody>
          <a:bodyPr anchor="ctr">
            <a:noAutofit/>
          </a:bodyPr>
          <a:lstStyle>
            <a:lvl1pPr algn="ctr">
              <a:defRPr sz="4000" b="0">
                <a:solidFill>
                  <a:srgbClr val="FFCB05"/>
                </a:solidFill>
                <a:latin typeface="Segoe UI" panose="020B0502040204020203" pitchFamily="34" charset="0"/>
                <a:cs typeface="Segoe UI" panose="020B0502040204020203" pitchFamily="34" charset="0"/>
              </a:defRPr>
            </a:lvl1pPr>
          </a:lstStyle>
          <a:p>
            <a:r>
              <a:rPr lang="en-US" dirty="0" smtClean="0"/>
              <a:t>Click to edit title</a:t>
            </a:r>
            <a:endParaRPr lang="en-US" dirty="0"/>
          </a:p>
        </p:txBody>
      </p:sp>
      <p:sp>
        <p:nvSpPr>
          <p:cNvPr id="8" name="TextBox 7"/>
          <p:cNvSpPr txBox="1"/>
          <p:nvPr userDrawn="1"/>
        </p:nvSpPr>
        <p:spPr>
          <a:xfrm>
            <a:off x="6134470" y="6392409"/>
            <a:ext cx="2901693" cy="369332"/>
          </a:xfrm>
          <a:prstGeom prst="rect">
            <a:avLst/>
          </a:prstGeom>
          <a:noFill/>
        </p:spPr>
        <p:txBody>
          <a:bodyPr wrap="square" rtlCol="0">
            <a:spAutoFit/>
          </a:bodyPr>
          <a:lstStyle/>
          <a:p>
            <a:pPr algn="r"/>
            <a:r>
              <a:rPr lang="en-ZA" i="0" dirty="0" smtClean="0">
                <a:solidFill>
                  <a:schemeClr val="bg1"/>
                </a:solidFill>
                <a:latin typeface="Brush Script MT" panose="03060802040406070304" pitchFamily="66" charset="0"/>
              </a:rPr>
              <a:t>#Patriotic &amp; Selfless Service</a:t>
            </a:r>
            <a:endParaRPr lang="en-ZA" i="0" dirty="0">
              <a:solidFill>
                <a:schemeClr val="bg1"/>
              </a:solidFill>
              <a:latin typeface="Brush Script MT" panose="03060802040406070304" pitchFamily="66" charset="0"/>
            </a:endParaRPr>
          </a:p>
        </p:txBody>
      </p:sp>
      <p:cxnSp>
        <p:nvCxnSpPr>
          <p:cNvPr id="15" name="Straight Connector 14"/>
          <p:cNvCxnSpPr/>
          <p:nvPr userDrawn="1"/>
        </p:nvCxnSpPr>
        <p:spPr>
          <a:xfrm>
            <a:off x="7352816" y="200646"/>
            <a:ext cx="0" cy="1580225"/>
          </a:xfrm>
          <a:prstGeom prst="line">
            <a:avLst/>
          </a:prstGeom>
          <a:ln>
            <a:solidFill>
              <a:srgbClr val="A8933E"/>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36699755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p:cNvSpPr/>
          <p:nvPr userDrawn="1"/>
        </p:nvSpPr>
        <p:spPr>
          <a:xfrm>
            <a:off x="0" y="0"/>
            <a:ext cx="736847" cy="6840444"/>
          </a:xfrm>
          <a:prstGeom prst="rect">
            <a:avLst/>
          </a:prstGeom>
          <a:solidFill>
            <a:schemeClr val="tx2">
              <a:lumMod val="50000"/>
            </a:schemeClr>
          </a:solidFill>
          <a:ln w="28575">
            <a:solidFill>
              <a:srgbClr val="FFCB05"/>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3200" dirty="0" smtClean="0">
                <a:solidFill>
                  <a:srgbClr val="FFCB05"/>
                </a:solidFill>
              </a:rPr>
              <a:t>Presentation</a:t>
            </a:r>
            <a:r>
              <a:rPr lang="en-US" sz="3200" baseline="0" dirty="0" smtClean="0">
                <a:solidFill>
                  <a:srgbClr val="FFCB05"/>
                </a:solidFill>
              </a:rPr>
              <a:t> Overview</a:t>
            </a:r>
            <a:endParaRPr lang="en-US" sz="3200" dirty="0">
              <a:solidFill>
                <a:srgbClr val="FFCB05"/>
              </a:solidFill>
            </a:endParaRPr>
          </a:p>
        </p:txBody>
      </p:sp>
      <p:sp>
        <p:nvSpPr>
          <p:cNvPr id="3" name="Content Placeholder 2"/>
          <p:cNvSpPr>
            <a:spLocks noGrp="1"/>
          </p:cNvSpPr>
          <p:nvPr>
            <p:ph idx="1"/>
          </p:nvPr>
        </p:nvSpPr>
        <p:spPr>
          <a:xfrm>
            <a:off x="914400" y="88776"/>
            <a:ext cx="8115300" cy="6386543"/>
          </a:xfrm>
        </p:spPr>
        <p:txBody>
          <a:bodyPr>
            <a:normAutofit/>
          </a:bodyPr>
          <a:lstStyle>
            <a:lvl1pPr marL="534988" indent="-534988">
              <a:lnSpc>
                <a:spcPct val="130000"/>
              </a:lnSpc>
              <a:buFont typeface="Symbol" panose="05050102010706020507" pitchFamily="18" charset="2"/>
              <a:buChar char="®"/>
              <a:defRPr sz="2800">
                <a:solidFill>
                  <a:schemeClr val="tx1"/>
                </a:solidFill>
                <a:latin typeface="Segoe UI" panose="020B0502040204020203" pitchFamily="34" charset="0"/>
                <a:cs typeface="Segoe UI" panose="020B0502040204020203" pitchFamily="34" charset="0"/>
              </a:defRPr>
            </a:lvl1pPr>
            <a:lvl2pPr marL="896938" indent="-361950">
              <a:lnSpc>
                <a:spcPct val="130000"/>
              </a:lnSpc>
              <a:defRPr sz="2400">
                <a:solidFill>
                  <a:schemeClr val="tx1"/>
                </a:solidFill>
                <a:latin typeface="Segoe UI" panose="020B0502040204020203" pitchFamily="34" charset="0"/>
                <a:cs typeface="Segoe UI" panose="020B0502040204020203" pitchFamily="34" charset="0"/>
              </a:defRPr>
            </a:lvl2pPr>
            <a:lvl3pPr marL="1257300" indent="-342900">
              <a:lnSpc>
                <a:spcPct val="130000"/>
              </a:lnSpc>
              <a:defRPr sz="2200">
                <a:solidFill>
                  <a:schemeClr val="tx1"/>
                </a:solidFill>
                <a:latin typeface="Segoe UI" panose="020B0502040204020203" pitchFamily="34" charset="0"/>
                <a:cs typeface="Segoe UI" panose="020B0502040204020203" pitchFamily="34" charset="0"/>
              </a:defRPr>
            </a:lvl3pPr>
            <a:lvl4pPr marL="1612900" indent="-446088">
              <a:lnSpc>
                <a:spcPct val="130000"/>
              </a:lnSpc>
              <a:defRPr sz="2000">
                <a:solidFill>
                  <a:schemeClr val="tx1"/>
                </a:solidFill>
                <a:latin typeface="Segoe UI" panose="020B0502040204020203" pitchFamily="34" charset="0"/>
                <a:cs typeface="Segoe UI" panose="020B0502040204020203" pitchFamily="34" charset="0"/>
              </a:defRPr>
            </a:lvl4pPr>
            <a:lvl5pPr marL="1973263" indent="-360363">
              <a:lnSpc>
                <a:spcPct val="130000"/>
              </a:lnSpc>
              <a:defRPr sz="1800">
                <a:solidFill>
                  <a:schemeClr val="tx1"/>
                </a:solidFill>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p:cNvPicPr>
            <a:picLocks noChangeAspect="1"/>
          </p:cNvPicPr>
          <p:nvPr userDrawn="1"/>
        </p:nvPicPr>
        <p:blipFill>
          <a:blip r:embed="rId2"/>
          <a:stretch>
            <a:fillRect/>
          </a:stretch>
        </p:blipFill>
        <p:spPr>
          <a:xfrm>
            <a:off x="54410" y="88776"/>
            <a:ext cx="620291" cy="674703"/>
          </a:xfrm>
          <a:prstGeom prst="rect">
            <a:avLst/>
          </a:prstGeom>
        </p:spPr>
      </p:pic>
    </p:spTree>
    <p:extLst>
      <p:ext uri="{BB962C8B-B14F-4D97-AF65-F5344CB8AC3E}">
        <p14:creationId xmlns:p14="http://schemas.microsoft.com/office/powerpoint/2010/main" xmlns="" val="22803037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435005" y="4105952"/>
            <a:ext cx="8318377" cy="539865"/>
          </a:xfrm>
        </p:spPr>
        <p:txBody>
          <a:bodyPr anchor="ctr">
            <a:noAutofit/>
          </a:bodyPr>
          <a:lstStyle>
            <a:lvl1pPr algn="ctr">
              <a:defRPr sz="3600" b="0">
                <a:solidFill>
                  <a:schemeClr val="tx1"/>
                </a:solidFill>
                <a:latin typeface="Segoe UI" panose="020B0502040204020203" pitchFamily="34" charset="0"/>
                <a:cs typeface="Segoe UI" panose="020B0502040204020203" pitchFamily="34" charset="0"/>
              </a:defRPr>
            </a:lvl1pPr>
          </a:lstStyle>
          <a:p>
            <a:r>
              <a:rPr lang="en-US" dirty="0" smtClean="0"/>
              <a:t>Click </a:t>
            </a:r>
            <a:r>
              <a:rPr lang="en-US" dirty="0"/>
              <a:t>to edit </a:t>
            </a:r>
            <a:r>
              <a:rPr lang="en-US" dirty="0" smtClean="0"/>
              <a:t>title</a:t>
            </a:r>
            <a:endParaRPr lang="en-US" dirty="0"/>
          </a:p>
        </p:txBody>
      </p:sp>
      <p:pic>
        <p:nvPicPr>
          <p:cNvPr id="3" name="Picture 2"/>
          <p:cNvPicPr>
            <a:picLocks noChangeAspect="1"/>
          </p:cNvPicPr>
          <p:nvPr userDrawn="1"/>
        </p:nvPicPr>
        <p:blipFill>
          <a:blip r:embed="rId2"/>
          <a:stretch>
            <a:fillRect/>
          </a:stretch>
        </p:blipFill>
        <p:spPr>
          <a:xfrm>
            <a:off x="0" y="0"/>
            <a:ext cx="9144000" cy="1962364"/>
          </a:xfrm>
          <a:prstGeom prst="rect">
            <a:avLst/>
          </a:prstGeom>
          <a:ln w="28575">
            <a:solidFill>
              <a:srgbClr val="FFCB05"/>
            </a:solidFill>
          </a:ln>
        </p:spPr>
      </p:pic>
    </p:spTree>
    <p:extLst>
      <p:ext uri="{BB962C8B-B14F-4D97-AF65-F5344CB8AC3E}">
        <p14:creationId xmlns:p14="http://schemas.microsoft.com/office/powerpoint/2010/main" xmlns="" val="282784692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65659"/>
            <a:ext cx="9144000" cy="5563402"/>
          </a:xfrm>
        </p:spPr>
        <p:txBody>
          <a:bodyPr>
            <a:normAutofit/>
          </a:bodyPr>
          <a:lstStyle>
            <a:lvl1pPr marL="342900" indent="-342900">
              <a:buClrTx/>
              <a:buFont typeface="Symbol" panose="05050102010706020507" pitchFamily="18" charset="2"/>
              <a:buChar char="®"/>
              <a:defRPr sz="280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742950" indent="-382588">
              <a:buClrTx/>
              <a:buFont typeface="Segoe UI" panose="020B0502040204020203" pitchFamily="34" charset="0"/>
              <a:buChar char="ꟷ"/>
              <a:defRPr sz="240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1143000" indent="-228600">
              <a:buClrTx/>
              <a:buFont typeface="Wingdings" panose="05000000000000000000" pitchFamily="2" charset="2"/>
              <a:buChar char="§"/>
              <a:defRPr sz="200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1600200" indent="-228600">
              <a:buClrTx/>
              <a:buFont typeface="Arial" panose="020B0604020202020204" pitchFamily="34" charset="0"/>
              <a:buChar char="•"/>
              <a:defRPr sz="180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2057400" indent="-228600">
              <a:buClrTx/>
              <a:buFont typeface="Wingdings" panose="05000000000000000000" pitchFamily="2" charset="2"/>
              <a:buChar char="Ø"/>
              <a:defRPr sz="1600">
                <a:solidFill>
                  <a:schemeClr val="tx1"/>
                </a:solidFill>
                <a:latin typeface="Segoe UI" panose="020B0502040204020203" pitchFamily="34" charset="0"/>
                <a:ea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6"/>
          <p:cNvSpPr txBox="1">
            <a:spLocks/>
          </p:cNvSpPr>
          <p:nvPr userDrawn="1"/>
        </p:nvSpPr>
        <p:spPr>
          <a:xfrm>
            <a:off x="321956" y="583609"/>
            <a:ext cx="500835" cy="282050"/>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rgbClr val="023F88"/>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89E4338-7AC6-457C-8DAE-304505DA8541}" type="slidenum">
              <a:rPr lang="en-ZA" smtClean="0">
                <a:solidFill>
                  <a:schemeClr val="bg1"/>
                </a:solidFill>
              </a:rPr>
              <a:pPr/>
              <a:t>‹#›</a:t>
            </a:fld>
            <a:endParaRPr lang="en-ZA" dirty="0">
              <a:solidFill>
                <a:schemeClr val="bg1"/>
              </a:solidFill>
            </a:endParaRPr>
          </a:p>
        </p:txBody>
      </p:sp>
      <p:sp>
        <p:nvSpPr>
          <p:cNvPr id="11" name="Rectangle 10"/>
          <p:cNvSpPr/>
          <p:nvPr userDrawn="1"/>
        </p:nvSpPr>
        <p:spPr>
          <a:xfrm>
            <a:off x="0" y="-2053"/>
            <a:ext cx="9144000" cy="847165"/>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ZA" sz="2000" dirty="0">
              <a:latin typeface="Segoe UI" panose="020B0502040204020203" pitchFamily="34" charset="0"/>
              <a:cs typeface="Segoe UI" panose="020B0502040204020203" pitchFamily="34" charset="0"/>
            </a:endParaRPr>
          </a:p>
        </p:txBody>
      </p:sp>
      <p:sp>
        <p:nvSpPr>
          <p:cNvPr id="10" name="Title 1"/>
          <p:cNvSpPr>
            <a:spLocks noGrp="1"/>
          </p:cNvSpPr>
          <p:nvPr>
            <p:ph type="ctrTitle" hasCustomPrompt="1"/>
          </p:nvPr>
        </p:nvSpPr>
        <p:spPr>
          <a:xfrm>
            <a:off x="65818" y="159585"/>
            <a:ext cx="8269596" cy="539865"/>
          </a:xfrm>
          <a:noFill/>
        </p:spPr>
        <p:txBody>
          <a:bodyPr anchor="ctr">
            <a:noAutofit/>
          </a:bodyPr>
          <a:lstStyle>
            <a:lvl1pPr algn="l">
              <a:defRPr sz="2400" b="0">
                <a:solidFill>
                  <a:srgbClr val="FFCB05"/>
                </a:solidFill>
                <a:latin typeface="Segoe UI" panose="020B0502040204020203" pitchFamily="34" charset="0"/>
                <a:cs typeface="Segoe UI" panose="020B0502040204020203" pitchFamily="34" charset="0"/>
              </a:defRPr>
            </a:lvl1pPr>
          </a:lstStyle>
          <a:p>
            <a:r>
              <a:rPr lang="en-US" dirty="0"/>
              <a:t>Click to edit </a:t>
            </a:r>
            <a:r>
              <a:rPr lang="en-US" dirty="0" smtClean="0"/>
              <a:t>title</a:t>
            </a:r>
            <a:endParaRPr lang="en-US" dirty="0"/>
          </a:p>
        </p:txBody>
      </p:sp>
      <p:pic>
        <p:nvPicPr>
          <p:cNvPr id="4" name="Picture 3"/>
          <p:cNvPicPr>
            <a:picLocks noChangeAspect="1"/>
          </p:cNvPicPr>
          <p:nvPr userDrawn="1"/>
        </p:nvPicPr>
        <p:blipFill>
          <a:blip r:embed="rId2"/>
          <a:stretch>
            <a:fillRect/>
          </a:stretch>
        </p:blipFill>
        <p:spPr>
          <a:xfrm>
            <a:off x="8384194" y="71439"/>
            <a:ext cx="711025" cy="714338"/>
          </a:xfrm>
          <a:prstGeom prst="rect">
            <a:avLst/>
          </a:prstGeom>
        </p:spPr>
      </p:pic>
    </p:spTree>
    <p:extLst>
      <p:ext uri="{BB962C8B-B14F-4D97-AF65-F5344CB8AC3E}">
        <p14:creationId xmlns:p14="http://schemas.microsoft.com/office/powerpoint/2010/main" xmlns="" val="260941759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3965512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3" r:id="rId3"/>
    <p:sldLayoutId id="2147483652" r:id="rId4"/>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9.xml"/><Relationship Id="rId1" Type="http://schemas.openxmlformats.org/officeDocument/2006/relationships/slideLayout" Target="../slideLayouts/slideLayout4.xml"/><Relationship Id="rId4" Type="http://schemas.openxmlformats.org/officeDocument/2006/relationships/chart" Target="../charts/chart2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5005" y="2286001"/>
            <a:ext cx="8318377" cy="2239616"/>
          </a:xfrm>
        </p:spPr>
        <p:txBody>
          <a:bodyPr/>
          <a:lstStyle/>
          <a:p>
            <a:r>
              <a:rPr lang="en-US" b="1" dirty="0" smtClean="0">
                <a:ea typeface="Segoe UI" panose="020B0502040204020203" pitchFamily="34" charset="0"/>
              </a:rPr>
              <a:t>CRIME </a:t>
            </a:r>
            <a:r>
              <a:rPr lang="en-US" b="1" dirty="0">
                <a:ea typeface="Segoe UI" panose="020B0502040204020203" pitchFamily="34" charset="0"/>
              </a:rPr>
              <a:t>SITUATION: </a:t>
            </a:r>
            <a:r>
              <a:rPr lang="en-US" b="1" dirty="0" smtClean="0">
                <a:ea typeface="Segoe UI" panose="020B0502040204020203" pitchFamily="34" charset="0"/>
              </a:rPr>
              <a:t/>
            </a:r>
            <a:br>
              <a:rPr lang="en-US" b="1" dirty="0" smtClean="0">
                <a:ea typeface="Segoe UI" panose="020B0502040204020203" pitchFamily="34" charset="0"/>
              </a:rPr>
            </a:br>
            <a:r>
              <a:rPr lang="en-US" b="1" dirty="0" smtClean="0">
                <a:ea typeface="Segoe UI" panose="020B0502040204020203" pitchFamily="34" charset="0"/>
              </a:rPr>
              <a:t>WESTERN CAPE</a:t>
            </a:r>
            <a:r>
              <a:rPr lang="en-ZA" dirty="0" smtClean="0"/>
              <a:t/>
            </a:r>
            <a:br>
              <a:rPr lang="en-ZA" dirty="0" smtClean="0"/>
            </a:br>
            <a:r>
              <a:rPr lang="en-US" sz="3200" b="1" dirty="0">
                <a:ea typeface="Segoe UI" panose="020B0502040204020203" pitchFamily="34" charset="0"/>
              </a:rPr>
              <a:t>2017/2018 Financial year</a:t>
            </a:r>
            <a:r>
              <a:rPr lang="en-ZA" dirty="0" smtClean="0"/>
              <a:t/>
            </a:r>
            <a:br>
              <a:rPr lang="en-ZA" dirty="0" smtClean="0"/>
            </a:br>
            <a:r>
              <a:rPr lang="en-ZA" sz="2000" dirty="0" smtClean="0"/>
              <a:t>26 September 2018</a:t>
            </a:r>
            <a:endParaRPr lang="en-ZA" sz="2800" dirty="0"/>
          </a:p>
        </p:txBody>
      </p:sp>
    </p:spTree>
    <p:extLst>
      <p:ext uri="{BB962C8B-B14F-4D97-AF65-F5344CB8AC3E}">
        <p14:creationId xmlns:p14="http://schemas.microsoft.com/office/powerpoint/2010/main" xmlns="" val="42926673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xmlns="" val="1257881481"/>
              </p:ext>
            </p:extLst>
          </p:nvPr>
        </p:nvGraphicFramePr>
        <p:xfrm>
          <a:off x="-142875" y="1112838"/>
          <a:ext cx="9382125" cy="5745162"/>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p:txBody>
          <a:bodyPr>
            <a:noAutofit/>
          </a:bodyPr>
          <a:lstStyle/>
          <a:p>
            <a:r>
              <a:rPr lang="en-US" sz="1800" dirty="0" smtClean="0">
                <a:cs typeface="Arial" pitchFamily="34" charset="0"/>
              </a:rPr>
              <a:t>Property Related Crimes</a:t>
            </a:r>
            <a:br>
              <a:rPr lang="en-US" sz="1800" dirty="0" smtClean="0">
                <a:cs typeface="Arial" pitchFamily="34" charset="0"/>
              </a:rPr>
            </a:br>
            <a:r>
              <a:rPr lang="en-US" sz="1800" dirty="0" smtClean="0">
                <a:cs typeface="Arial" pitchFamily="34" charset="0"/>
              </a:rPr>
              <a:t>Top 10 stations</a:t>
            </a:r>
            <a:br>
              <a:rPr lang="en-US" sz="1800" dirty="0" smtClean="0">
                <a:cs typeface="Arial" pitchFamily="34" charset="0"/>
              </a:rPr>
            </a:br>
            <a:r>
              <a:rPr lang="en-US" sz="1800" b="0" dirty="0" smtClean="0">
                <a:solidFill>
                  <a:schemeClr val="accent1">
                    <a:lumMod val="40000"/>
                    <a:lumOff val="60000"/>
                  </a:schemeClr>
                </a:solidFill>
                <a:ea typeface="Segoe UI" panose="020B0502040204020203" pitchFamily="34" charset="0"/>
              </a:rPr>
              <a:t>Financial year 2017/2018 compared with 2016/2017</a:t>
            </a:r>
            <a:endParaRPr lang="en-ZA" sz="1800" dirty="0"/>
          </a:p>
        </p:txBody>
      </p:sp>
      <p:sp>
        <p:nvSpPr>
          <p:cNvPr id="4" name="Slide Number Placeholder 3"/>
          <p:cNvSpPr>
            <a:spLocks noGrp="1"/>
          </p:cNvSpPr>
          <p:nvPr>
            <p:ph type="sldNum" sz="quarter" idx="4294967295"/>
          </p:nvPr>
        </p:nvSpPr>
        <p:spPr>
          <a:xfrm>
            <a:off x="8559800" y="6492875"/>
            <a:ext cx="584200" cy="365125"/>
          </a:xfrm>
          <a:prstGeom prst="rect">
            <a:avLst/>
          </a:prstGeom>
        </p:spPr>
        <p:txBody>
          <a:bodyPr/>
          <a:lstStyle/>
          <a:p>
            <a:pPr>
              <a:defRPr/>
            </a:pPr>
            <a:fld id="{D68A54FC-9EA3-4ADE-A416-FD387670767D}" type="slidenum">
              <a:rPr lang="en-US" smtClean="0"/>
              <a:pPr>
                <a:defRPr/>
              </a:pPr>
              <a:t>10</a:t>
            </a:fld>
            <a:endParaRPr lang="en-US" dirty="0"/>
          </a:p>
        </p:txBody>
      </p:sp>
      <p:sp>
        <p:nvSpPr>
          <p:cNvPr id="8" name="Down Arrow 7"/>
          <p:cNvSpPr/>
          <p:nvPr/>
        </p:nvSpPr>
        <p:spPr>
          <a:xfrm>
            <a:off x="3980700" y="6191597"/>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9" name="Down Arrow 8"/>
          <p:cNvSpPr/>
          <p:nvPr/>
        </p:nvSpPr>
        <p:spPr>
          <a:xfrm>
            <a:off x="2337003" y="6210487"/>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0" name="Down Arrow 9"/>
          <p:cNvSpPr/>
          <p:nvPr/>
        </p:nvSpPr>
        <p:spPr>
          <a:xfrm>
            <a:off x="3130995" y="6159334"/>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1" name="Down Arrow 10"/>
          <p:cNvSpPr/>
          <p:nvPr/>
        </p:nvSpPr>
        <p:spPr>
          <a:xfrm>
            <a:off x="8031191" y="6200962"/>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2" name="Down Arrow 11"/>
          <p:cNvSpPr/>
          <p:nvPr/>
        </p:nvSpPr>
        <p:spPr>
          <a:xfrm>
            <a:off x="5593032" y="6178636"/>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5" name="Down Arrow 14"/>
          <p:cNvSpPr/>
          <p:nvPr/>
        </p:nvSpPr>
        <p:spPr>
          <a:xfrm>
            <a:off x="7147123" y="6187067"/>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6" name="Down Arrow 15"/>
          <p:cNvSpPr/>
          <p:nvPr/>
        </p:nvSpPr>
        <p:spPr>
          <a:xfrm flipV="1">
            <a:off x="1517847" y="6207304"/>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8" name="Down Arrow 17"/>
          <p:cNvSpPr/>
          <p:nvPr/>
        </p:nvSpPr>
        <p:spPr>
          <a:xfrm flipV="1">
            <a:off x="4758667" y="6191597"/>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0" name="Down Arrow 19"/>
          <p:cNvSpPr/>
          <p:nvPr/>
        </p:nvSpPr>
        <p:spPr>
          <a:xfrm>
            <a:off x="6422512" y="6204145"/>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1" name="Down Arrow 20"/>
          <p:cNvSpPr/>
          <p:nvPr/>
        </p:nvSpPr>
        <p:spPr>
          <a:xfrm>
            <a:off x="8845293" y="6207304"/>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9" name="TextBox 18"/>
          <p:cNvSpPr txBox="1"/>
          <p:nvPr/>
        </p:nvSpPr>
        <p:spPr>
          <a:xfrm>
            <a:off x="7974176" y="882005"/>
            <a:ext cx="792088" cy="461665"/>
          </a:xfrm>
          <a:prstGeom prst="rect">
            <a:avLst/>
          </a:prstGeo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ZA" sz="1200" b="1" dirty="0" smtClean="0"/>
              <a:t>-6.8% </a:t>
            </a:r>
          </a:p>
          <a:p>
            <a:pPr algn="ctr"/>
            <a:r>
              <a:rPr lang="en-ZA" sz="1200" b="1" dirty="0" smtClean="0"/>
              <a:t>-7 124</a:t>
            </a:r>
            <a:endParaRPr lang="en-ZA" sz="1200" b="1" dirty="0"/>
          </a:p>
        </p:txBody>
      </p:sp>
    </p:spTree>
    <p:extLst>
      <p:ext uri="{BB962C8B-B14F-4D97-AF65-F5344CB8AC3E}">
        <p14:creationId xmlns:p14="http://schemas.microsoft.com/office/powerpoint/2010/main" xmlns="" val="9536595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xmlns="" val="2197284436"/>
              </p:ext>
            </p:extLst>
          </p:nvPr>
        </p:nvGraphicFramePr>
        <p:xfrm>
          <a:off x="-99392" y="1224386"/>
          <a:ext cx="5178287" cy="5268489"/>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p:txBody>
          <a:bodyPr>
            <a:normAutofit fontScale="90000"/>
          </a:bodyPr>
          <a:lstStyle/>
          <a:p>
            <a:r>
              <a:rPr lang="en-ZA" dirty="0" smtClean="0"/>
              <a:t>CONTACT CRIME: DECREASES</a:t>
            </a:r>
            <a:r>
              <a:rPr lang="en-US" dirty="0">
                <a:cs typeface="Arial" pitchFamily="34" charset="0"/>
              </a:rPr>
              <a:t/>
            </a:r>
            <a:br>
              <a:rPr lang="en-US" dirty="0">
                <a:cs typeface="Arial" pitchFamily="34" charset="0"/>
              </a:rPr>
            </a:br>
            <a:r>
              <a:rPr lang="en-US" sz="2200" b="0" dirty="0" smtClean="0">
                <a:solidFill>
                  <a:schemeClr val="accent1">
                    <a:lumMod val="40000"/>
                    <a:lumOff val="60000"/>
                  </a:schemeClr>
                </a:solidFill>
                <a:ea typeface="Segoe UI" panose="020B0502040204020203" pitchFamily="34" charset="0"/>
              </a:rPr>
              <a:t>Financial year 2017/2018 compared with 2016/2017</a:t>
            </a:r>
            <a:endParaRPr lang="en-ZA" sz="2200" dirty="0"/>
          </a:p>
        </p:txBody>
      </p:sp>
      <p:sp>
        <p:nvSpPr>
          <p:cNvPr id="4" name="Slide Number Placeholder 3"/>
          <p:cNvSpPr>
            <a:spLocks noGrp="1"/>
          </p:cNvSpPr>
          <p:nvPr>
            <p:ph type="sldNum" sz="quarter" idx="4294967295"/>
          </p:nvPr>
        </p:nvSpPr>
        <p:spPr>
          <a:xfrm>
            <a:off x="8559800" y="6492875"/>
            <a:ext cx="584200" cy="365125"/>
          </a:xfrm>
          <a:prstGeom prst="rect">
            <a:avLst/>
          </a:prstGeom>
        </p:spPr>
        <p:txBody>
          <a:bodyPr/>
          <a:lstStyle/>
          <a:p>
            <a:pPr>
              <a:defRPr/>
            </a:pPr>
            <a:fld id="{D68A54FC-9EA3-4ADE-A416-FD387670767D}" type="slidenum">
              <a:rPr lang="en-US" smtClean="0"/>
              <a:pPr>
                <a:defRPr/>
              </a:pPr>
              <a:t>11</a:t>
            </a:fld>
            <a:endParaRPr lang="en-US" dirty="0"/>
          </a:p>
        </p:txBody>
      </p:sp>
      <p:sp>
        <p:nvSpPr>
          <p:cNvPr id="8" name="Down Arrow 7"/>
          <p:cNvSpPr/>
          <p:nvPr/>
        </p:nvSpPr>
        <p:spPr>
          <a:xfrm>
            <a:off x="1622107" y="5845790"/>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9" name="Down Arrow 8"/>
          <p:cNvSpPr/>
          <p:nvPr/>
        </p:nvSpPr>
        <p:spPr>
          <a:xfrm>
            <a:off x="2482551" y="5820233"/>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0" name="Down Arrow 9"/>
          <p:cNvSpPr/>
          <p:nvPr/>
        </p:nvSpPr>
        <p:spPr>
          <a:xfrm>
            <a:off x="3350299" y="5845789"/>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1" name="Down Arrow 10"/>
          <p:cNvSpPr/>
          <p:nvPr/>
        </p:nvSpPr>
        <p:spPr>
          <a:xfrm>
            <a:off x="4235657" y="5820232"/>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 name="Rectangle 1"/>
          <p:cNvSpPr/>
          <p:nvPr/>
        </p:nvSpPr>
        <p:spPr>
          <a:xfrm>
            <a:off x="4572000" y="884583"/>
            <a:ext cx="4502426" cy="5712769"/>
          </a:xfrm>
          <a:prstGeom prst="rect">
            <a:avLst/>
          </a:prstGeom>
          <a:solidFill>
            <a:schemeClr val="bg1">
              <a:lumMod val="95000"/>
            </a:schemeClr>
          </a:solidFill>
          <a:ln>
            <a:solidFill>
              <a:schemeClr val="bg1">
                <a:lumMod val="95000"/>
              </a:schemeClr>
            </a:solidFill>
          </a:ln>
        </p:spPr>
        <p:style>
          <a:lnRef idx="1">
            <a:schemeClr val="accent1"/>
          </a:lnRef>
          <a:fillRef idx="3">
            <a:schemeClr val="accent1"/>
          </a:fillRef>
          <a:effectRef idx="2">
            <a:schemeClr val="accent1"/>
          </a:effectRef>
          <a:fontRef idx="minor">
            <a:schemeClr val="lt1"/>
          </a:fontRef>
        </p:style>
        <p:txBody>
          <a:bodyPr rtlCol="0" anchor="t"/>
          <a:lstStyle/>
          <a:p>
            <a:r>
              <a:rPr lang="en-ZA" b="1" u="sng" dirty="0" smtClean="0">
                <a:solidFill>
                  <a:schemeClr val="tx1"/>
                </a:solidFill>
              </a:rPr>
              <a:t>Strategies and Operational Approach</a:t>
            </a:r>
          </a:p>
          <a:p>
            <a:pPr marL="285750" indent="-285750" algn="just">
              <a:lnSpc>
                <a:spcPts val="2100"/>
              </a:lnSpc>
              <a:buFont typeface="Arial" panose="020B0604020202020204" pitchFamily="34" charset="0"/>
              <a:buChar char="•"/>
            </a:pPr>
            <a:r>
              <a:rPr lang="en-ZA" sz="1600" dirty="0" smtClean="0">
                <a:solidFill>
                  <a:schemeClr val="tx1"/>
                </a:solidFill>
              </a:rPr>
              <a:t>Implementation of numerous  Provincial Instructions to address and ensure : </a:t>
            </a:r>
          </a:p>
          <a:p>
            <a:pPr marL="533400" lvl="1" indent="-261938" algn="just">
              <a:lnSpc>
                <a:spcPts val="2100"/>
              </a:lnSpc>
              <a:buFont typeface="Arial" panose="020B0604020202020204" pitchFamily="34" charset="0"/>
              <a:buChar char="•"/>
            </a:pPr>
            <a:r>
              <a:rPr lang="en-ZA" sz="1600" dirty="0" smtClean="0">
                <a:solidFill>
                  <a:schemeClr val="tx1"/>
                </a:solidFill>
              </a:rPr>
              <a:t>Focused </a:t>
            </a:r>
            <a:r>
              <a:rPr lang="en-ZA" sz="1600" b="1" dirty="0" smtClean="0">
                <a:solidFill>
                  <a:schemeClr val="tx1"/>
                </a:solidFill>
              </a:rPr>
              <a:t>geographical approach </a:t>
            </a:r>
            <a:r>
              <a:rPr lang="en-ZA" sz="1600" dirty="0" smtClean="0">
                <a:solidFill>
                  <a:schemeClr val="tx1"/>
                </a:solidFill>
              </a:rPr>
              <a:t>(hotspots – high crime  intensity areas)</a:t>
            </a:r>
          </a:p>
          <a:p>
            <a:pPr marL="533400" lvl="1" indent="-261938" algn="just">
              <a:lnSpc>
                <a:spcPts val="2100"/>
              </a:lnSpc>
              <a:buFont typeface="Arial" panose="020B0604020202020204" pitchFamily="34" charset="0"/>
              <a:buChar char="•"/>
            </a:pPr>
            <a:r>
              <a:rPr lang="en-ZA" sz="1600" dirty="0" smtClean="0">
                <a:solidFill>
                  <a:schemeClr val="tx1"/>
                </a:solidFill>
              </a:rPr>
              <a:t>Maximised personnel </a:t>
            </a:r>
            <a:r>
              <a:rPr lang="en-ZA" sz="1600" b="1" dirty="0" smtClean="0">
                <a:solidFill>
                  <a:schemeClr val="tx1"/>
                </a:solidFill>
              </a:rPr>
              <a:t>deployment</a:t>
            </a:r>
            <a:r>
              <a:rPr lang="en-ZA" sz="1600" dirty="0" smtClean="0">
                <a:solidFill>
                  <a:schemeClr val="tx1"/>
                </a:solidFill>
              </a:rPr>
              <a:t> over high crime days and times</a:t>
            </a:r>
          </a:p>
          <a:p>
            <a:pPr marL="533400" lvl="1" indent="-261938" algn="just">
              <a:lnSpc>
                <a:spcPts val="2100"/>
              </a:lnSpc>
              <a:buFont typeface="Arial" panose="020B0604020202020204" pitchFamily="34" charset="0"/>
              <a:buChar char="•"/>
            </a:pPr>
            <a:r>
              <a:rPr lang="en-ZA" sz="1600" b="1" dirty="0" smtClean="0">
                <a:solidFill>
                  <a:schemeClr val="tx1"/>
                </a:solidFill>
              </a:rPr>
              <a:t>Integrated operations </a:t>
            </a:r>
            <a:r>
              <a:rPr lang="en-ZA" sz="1600" dirty="0" smtClean="0">
                <a:solidFill>
                  <a:schemeClr val="tx1"/>
                </a:solidFill>
              </a:rPr>
              <a:t>with other agencies</a:t>
            </a:r>
          </a:p>
          <a:p>
            <a:pPr marL="533400" lvl="1" indent="-261938" algn="just">
              <a:lnSpc>
                <a:spcPts val="2100"/>
              </a:lnSpc>
              <a:buFont typeface="Arial" panose="020B0604020202020204" pitchFamily="34" charset="0"/>
              <a:buChar char="•"/>
            </a:pPr>
            <a:r>
              <a:rPr lang="en-ZA" sz="1600" dirty="0" smtClean="0">
                <a:solidFill>
                  <a:schemeClr val="tx1"/>
                </a:solidFill>
              </a:rPr>
              <a:t>Improved </a:t>
            </a:r>
            <a:r>
              <a:rPr lang="en-ZA" sz="1600" b="1" dirty="0" smtClean="0">
                <a:solidFill>
                  <a:schemeClr val="tx1"/>
                </a:solidFill>
              </a:rPr>
              <a:t>Command and Control </a:t>
            </a:r>
            <a:r>
              <a:rPr lang="en-ZA" sz="1600" dirty="0" smtClean="0">
                <a:solidFill>
                  <a:schemeClr val="tx1"/>
                </a:solidFill>
              </a:rPr>
              <a:t>– deployment of senior managers </a:t>
            </a:r>
          </a:p>
          <a:p>
            <a:pPr marL="533400" lvl="1" indent="-261938" algn="just">
              <a:lnSpc>
                <a:spcPts val="2100"/>
              </a:lnSpc>
              <a:buFont typeface="Arial" panose="020B0604020202020204" pitchFamily="34" charset="0"/>
              <a:buChar char="•"/>
            </a:pPr>
            <a:r>
              <a:rPr lang="en-ZA" sz="1600" b="1" dirty="0" smtClean="0">
                <a:solidFill>
                  <a:schemeClr val="tx1"/>
                </a:solidFill>
              </a:rPr>
              <a:t>Targeted approach </a:t>
            </a:r>
            <a:r>
              <a:rPr lang="en-ZA" sz="1600" dirty="0" smtClean="0">
                <a:solidFill>
                  <a:schemeClr val="tx1"/>
                </a:solidFill>
              </a:rPr>
              <a:t>– addressing persons of interest (repeat offenders, wanted suspects)</a:t>
            </a:r>
          </a:p>
          <a:p>
            <a:pPr marL="533400" lvl="1" indent="-261938" algn="just">
              <a:lnSpc>
                <a:spcPts val="2100"/>
              </a:lnSpc>
              <a:buFont typeface="Arial" panose="020B0604020202020204" pitchFamily="34" charset="0"/>
              <a:buChar char="•"/>
            </a:pPr>
            <a:r>
              <a:rPr lang="en-ZA" sz="1600" b="1" dirty="0" smtClean="0">
                <a:solidFill>
                  <a:schemeClr val="tx1"/>
                </a:solidFill>
              </a:rPr>
              <a:t>Crime Generators </a:t>
            </a:r>
            <a:r>
              <a:rPr lang="en-ZA" sz="1600" dirty="0" smtClean="0">
                <a:solidFill>
                  <a:schemeClr val="tx1"/>
                </a:solidFill>
              </a:rPr>
              <a:t>(Liquor, Firearms, Drugs  - more specifically dealing)</a:t>
            </a:r>
          </a:p>
          <a:p>
            <a:pPr>
              <a:lnSpc>
                <a:spcPts val="2100"/>
              </a:lnSpc>
            </a:pPr>
            <a:endParaRPr lang="en-ZA" b="1" u="sng" dirty="0" smtClean="0">
              <a:solidFill>
                <a:schemeClr val="tx1"/>
              </a:solidFill>
            </a:endParaRPr>
          </a:p>
          <a:p>
            <a:pPr>
              <a:lnSpc>
                <a:spcPts val="2100"/>
              </a:lnSpc>
            </a:pPr>
            <a:r>
              <a:rPr lang="en-ZA" b="1" u="sng" dirty="0" smtClean="0">
                <a:solidFill>
                  <a:schemeClr val="tx1"/>
                </a:solidFill>
              </a:rPr>
              <a:t>ARRESTS</a:t>
            </a:r>
            <a:endParaRPr lang="en-ZA" b="1" u="sng" dirty="0">
              <a:solidFill>
                <a:schemeClr val="tx1"/>
              </a:solidFill>
            </a:endParaRPr>
          </a:p>
          <a:p>
            <a:pPr>
              <a:lnSpc>
                <a:spcPts val="2100"/>
              </a:lnSpc>
            </a:pPr>
            <a:endParaRPr lang="en-ZA" b="1" u="sng" dirty="0">
              <a:solidFill>
                <a:schemeClr val="tx1"/>
              </a:solidFill>
            </a:endParaRPr>
          </a:p>
          <a:p>
            <a:pPr>
              <a:lnSpc>
                <a:spcPts val="2100"/>
              </a:lnSpc>
            </a:pPr>
            <a:r>
              <a:rPr lang="en-ZA" sz="1600" dirty="0" smtClean="0">
                <a:solidFill>
                  <a:schemeClr val="tx1"/>
                </a:solidFill>
              </a:rPr>
              <a:t>Assault GBH: 		21 172</a:t>
            </a:r>
            <a:endParaRPr lang="en-ZA" sz="1600" dirty="0">
              <a:solidFill>
                <a:schemeClr val="tx1"/>
              </a:solidFill>
            </a:endParaRPr>
          </a:p>
          <a:p>
            <a:pPr>
              <a:lnSpc>
                <a:spcPts val="2100"/>
              </a:lnSpc>
            </a:pPr>
            <a:r>
              <a:rPr lang="en-ZA" sz="1600" dirty="0" smtClean="0">
                <a:solidFill>
                  <a:schemeClr val="tx1"/>
                </a:solidFill>
              </a:rPr>
              <a:t>Assault Common : 	29 185</a:t>
            </a:r>
            <a:endParaRPr lang="en-ZA" sz="1600" dirty="0">
              <a:solidFill>
                <a:schemeClr val="tx1"/>
              </a:solidFill>
            </a:endParaRPr>
          </a:p>
          <a:p>
            <a:pPr>
              <a:lnSpc>
                <a:spcPts val="2100"/>
              </a:lnSpc>
            </a:pPr>
            <a:r>
              <a:rPr lang="en-ZA" sz="1600" dirty="0" smtClean="0">
                <a:solidFill>
                  <a:schemeClr val="tx1"/>
                </a:solidFill>
              </a:rPr>
              <a:t>Common Robbery :	   3 365</a:t>
            </a:r>
            <a:endParaRPr lang="en-ZA" sz="1600" dirty="0">
              <a:solidFill>
                <a:schemeClr val="tx1"/>
              </a:solidFill>
            </a:endParaRPr>
          </a:p>
          <a:p>
            <a:pPr>
              <a:lnSpc>
                <a:spcPts val="2100"/>
              </a:lnSpc>
            </a:pPr>
            <a:r>
              <a:rPr lang="en-ZA" sz="1600" dirty="0" smtClean="0">
                <a:solidFill>
                  <a:schemeClr val="tx1"/>
                </a:solidFill>
              </a:rPr>
              <a:t>Sexual Offences : 	   4 821</a:t>
            </a:r>
            <a:endParaRPr lang="en-ZA" sz="1600" dirty="0">
              <a:solidFill>
                <a:schemeClr val="tx1"/>
              </a:solidFill>
            </a:endParaRPr>
          </a:p>
          <a:p>
            <a:pPr marL="533400" lvl="1" indent="-261938" algn="just">
              <a:lnSpc>
                <a:spcPts val="2100"/>
              </a:lnSpc>
              <a:buFont typeface="Arial" panose="020B0604020202020204" pitchFamily="34" charset="0"/>
              <a:buChar char="•"/>
            </a:pPr>
            <a:endParaRPr lang="en-ZA" sz="1600" dirty="0" smtClean="0">
              <a:solidFill>
                <a:schemeClr val="tx1"/>
              </a:solidFill>
            </a:endParaRPr>
          </a:p>
        </p:txBody>
      </p:sp>
    </p:spTree>
    <p:extLst>
      <p:ext uri="{BB962C8B-B14F-4D97-AF65-F5344CB8AC3E}">
        <p14:creationId xmlns:p14="http://schemas.microsoft.com/office/powerpoint/2010/main" xmlns="" val="19373867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xmlns="" val="4223243390"/>
              </p:ext>
            </p:extLst>
          </p:nvPr>
        </p:nvGraphicFramePr>
        <p:xfrm>
          <a:off x="0" y="1112838"/>
          <a:ext cx="9144000" cy="5745162"/>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p:txBody>
          <a:bodyPr>
            <a:noAutofit/>
          </a:bodyPr>
          <a:lstStyle/>
          <a:p>
            <a:r>
              <a:rPr lang="en-US" sz="1800" dirty="0" smtClean="0">
                <a:cs typeface="Arial" pitchFamily="34" charset="0"/>
              </a:rPr>
              <a:t>Contact Crimes</a:t>
            </a:r>
            <a:br>
              <a:rPr lang="en-US" sz="1800" dirty="0" smtClean="0">
                <a:cs typeface="Arial" pitchFamily="34" charset="0"/>
              </a:rPr>
            </a:br>
            <a:r>
              <a:rPr lang="en-US" sz="1800" dirty="0" smtClean="0">
                <a:cs typeface="Arial" pitchFamily="34" charset="0"/>
              </a:rPr>
              <a:t>Top 10 stations</a:t>
            </a:r>
            <a:br>
              <a:rPr lang="en-US" sz="1800" dirty="0" smtClean="0">
                <a:cs typeface="Arial" pitchFamily="34" charset="0"/>
              </a:rPr>
            </a:br>
            <a:r>
              <a:rPr lang="en-US" sz="1800" b="0" dirty="0" smtClean="0">
                <a:solidFill>
                  <a:schemeClr val="accent1">
                    <a:lumMod val="40000"/>
                    <a:lumOff val="60000"/>
                  </a:schemeClr>
                </a:solidFill>
                <a:ea typeface="Segoe UI" panose="020B0502040204020203" pitchFamily="34" charset="0"/>
              </a:rPr>
              <a:t>Financial year 2017/2018 compared with 2016/2017</a:t>
            </a:r>
            <a:endParaRPr lang="en-ZA" sz="1800" dirty="0"/>
          </a:p>
        </p:txBody>
      </p:sp>
      <p:sp>
        <p:nvSpPr>
          <p:cNvPr id="4" name="Slide Number Placeholder 3"/>
          <p:cNvSpPr>
            <a:spLocks noGrp="1"/>
          </p:cNvSpPr>
          <p:nvPr>
            <p:ph type="sldNum" sz="quarter" idx="4294967295"/>
          </p:nvPr>
        </p:nvSpPr>
        <p:spPr>
          <a:xfrm>
            <a:off x="8559800" y="6492875"/>
            <a:ext cx="584200" cy="365125"/>
          </a:xfrm>
          <a:prstGeom prst="rect">
            <a:avLst/>
          </a:prstGeom>
        </p:spPr>
        <p:txBody>
          <a:bodyPr/>
          <a:lstStyle/>
          <a:p>
            <a:pPr>
              <a:defRPr/>
            </a:pPr>
            <a:fld id="{D68A54FC-9EA3-4ADE-A416-FD387670767D}" type="slidenum">
              <a:rPr lang="en-US" smtClean="0"/>
              <a:pPr>
                <a:defRPr/>
              </a:pPr>
              <a:t>12</a:t>
            </a:fld>
            <a:endParaRPr lang="en-US" dirty="0"/>
          </a:p>
        </p:txBody>
      </p:sp>
      <p:sp>
        <p:nvSpPr>
          <p:cNvPr id="8" name="Down Arrow 7"/>
          <p:cNvSpPr/>
          <p:nvPr/>
        </p:nvSpPr>
        <p:spPr>
          <a:xfrm>
            <a:off x="1601366" y="6171778"/>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9" name="Down Arrow 8"/>
          <p:cNvSpPr/>
          <p:nvPr/>
        </p:nvSpPr>
        <p:spPr>
          <a:xfrm>
            <a:off x="2407915" y="6171778"/>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0" name="Down Arrow 9"/>
          <p:cNvSpPr/>
          <p:nvPr/>
        </p:nvSpPr>
        <p:spPr>
          <a:xfrm>
            <a:off x="3203798" y="6178128"/>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1" name="Down Arrow 10"/>
          <p:cNvSpPr/>
          <p:nvPr/>
        </p:nvSpPr>
        <p:spPr>
          <a:xfrm>
            <a:off x="7988047" y="6191597"/>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2" name="Down Arrow 11"/>
          <p:cNvSpPr/>
          <p:nvPr/>
        </p:nvSpPr>
        <p:spPr>
          <a:xfrm>
            <a:off x="4775398" y="6171777"/>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5" name="Down Arrow 14"/>
          <p:cNvSpPr/>
          <p:nvPr/>
        </p:nvSpPr>
        <p:spPr>
          <a:xfrm>
            <a:off x="7166173" y="6187067"/>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6" name="Down Arrow 15"/>
          <p:cNvSpPr/>
          <p:nvPr/>
        </p:nvSpPr>
        <p:spPr>
          <a:xfrm flipV="1">
            <a:off x="4017634" y="6180067"/>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7" name="Down Arrow 16"/>
          <p:cNvSpPr/>
          <p:nvPr/>
        </p:nvSpPr>
        <p:spPr>
          <a:xfrm flipV="1">
            <a:off x="8789659" y="6164094"/>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8" name="Down Arrow 17"/>
          <p:cNvSpPr/>
          <p:nvPr/>
        </p:nvSpPr>
        <p:spPr>
          <a:xfrm flipV="1">
            <a:off x="5615917" y="6191597"/>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9" name="Down Arrow 18"/>
          <p:cNvSpPr/>
          <p:nvPr/>
        </p:nvSpPr>
        <p:spPr>
          <a:xfrm flipV="1">
            <a:off x="6389359" y="6189268"/>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0" name="TextBox 19"/>
          <p:cNvSpPr txBox="1"/>
          <p:nvPr/>
        </p:nvSpPr>
        <p:spPr>
          <a:xfrm>
            <a:off x="7974176" y="882005"/>
            <a:ext cx="792088" cy="461665"/>
          </a:xfrm>
          <a:prstGeom prst="rect">
            <a:avLst/>
          </a:prstGeo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ZA" sz="1200" b="1" dirty="0" smtClean="0"/>
              <a:t>-1.5% </a:t>
            </a:r>
          </a:p>
          <a:p>
            <a:pPr algn="ctr"/>
            <a:r>
              <a:rPr lang="en-ZA" sz="1200" b="1" dirty="0" smtClean="0"/>
              <a:t>-1 708</a:t>
            </a:r>
            <a:endParaRPr lang="en-ZA" sz="1200" b="1" dirty="0"/>
          </a:p>
        </p:txBody>
      </p:sp>
    </p:spTree>
    <p:extLst>
      <p:ext uri="{BB962C8B-B14F-4D97-AF65-F5344CB8AC3E}">
        <p14:creationId xmlns:p14="http://schemas.microsoft.com/office/powerpoint/2010/main" xmlns="" val="38039352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5005" y="3639227"/>
            <a:ext cx="8318377" cy="539865"/>
          </a:xfrm>
        </p:spPr>
        <p:txBody>
          <a:bodyPr/>
          <a:lstStyle/>
          <a:p>
            <a:r>
              <a:rPr lang="en-ZA" b="1" dirty="0" smtClean="0"/>
              <a:t>INCREASES</a:t>
            </a:r>
            <a:br>
              <a:rPr lang="en-ZA" b="1" dirty="0" smtClean="0"/>
            </a:br>
            <a:r>
              <a:rPr lang="en-ZA" b="1" dirty="0" smtClean="0"/>
              <a:t>CONTACT </a:t>
            </a:r>
            <a:r>
              <a:rPr lang="en-ZA" b="1" dirty="0"/>
              <a:t>CRIME</a:t>
            </a:r>
          </a:p>
        </p:txBody>
      </p:sp>
    </p:spTree>
    <p:extLst>
      <p:ext uri="{BB962C8B-B14F-4D97-AF65-F5344CB8AC3E}">
        <p14:creationId xmlns:p14="http://schemas.microsoft.com/office/powerpoint/2010/main" xmlns="" val="31794000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xmlns="" val="282715566"/>
              </p:ext>
            </p:extLst>
          </p:nvPr>
        </p:nvGraphicFramePr>
        <p:xfrm>
          <a:off x="36760" y="1124745"/>
          <a:ext cx="9144000" cy="511703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4294967295"/>
          </p:nvPr>
        </p:nvSpPr>
        <p:spPr>
          <a:xfrm>
            <a:off x="8559800" y="6492875"/>
            <a:ext cx="584200" cy="365125"/>
          </a:xfrm>
          <a:prstGeom prst="rect">
            <a:avLst/>
          </a:prstGeom>
        </p:spPr>
        <p:txBody>
          <a:bodyPr/>
          <a:lstStyle/>
          <a:p>
            <a:pPr>
              <a:defRPr/>
            </a:pPr>
            <a:fld id="{D68A54FC-9EA3-4ADE-A416-FD387670767D}" type="slidenum">
              <a:rPr lang="en-US" smtClean="0"/>
              <a:pPr>
                <a:defRPr/>
              </a:pPr>
              <a:t>14</a:t>
            </a:fld>
            <a:endParaRPr lang="en-US" dirty="0"/>
          </a:p>
        </p:txBody>
      </p:sp>
      <p:sp>
        <p:nvSpPr>
          <p:cNvPr id="12" name="Down Arrow 11"/>
          <p:cNvSpPr/>
          <p:nvPr/>
        </p:nvSpPr>
        <p:spPr>
          <a:xfrm flipV="1">
            <a:off x="3175352" y="5685564"/>
            <a:ext cx="141823" cy="190175"/>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3" name="Down Arrow 12"/>
          <p:cNvSpPr/>
          <p:nvPr/>
        </p:nvSpPr>
        <p:spPr>
          <a:xfrm flipV="1">
            <a:off x="5791200" y="5688355"/>
            <a:ext cx="141823" cy="190175"/>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4" name="Down Arrow 13"/>
          <p:cNvSpPr/>
          <p:nvPr/>
        </p:nvSpPr>
        <p:spPr>
          <a:xfrm flipV="1">
            <a:off x="8284046" y="5688355"/>
            <a:ext cx="141823" cy="190175"/>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 name="Title 1"/>
          <p:cNvSpPr>
            <a:spLocks noGrp="1"/>
          </p:cNvSpPr>
          <p:nvPr>
            <p:ph type="title"/>
          </p:nvPr>
        </p:nvSpPr>
        <p:spPr>
          <a:xfrm>
            <a:off x="65818" y="159585"/>
            <a:ext cx="8849582" cy="539865"/>
          </a:xfrm>
        </p:spPr>
        <p:txBody>
          <a:bodyPr>
            <a:noAutofit/>
          </a:bodyPr>
          <a:lstStyle/>
          <a:p>
            <a:r>
              <a:rPr lang="en-ZA" sz="2000" dirty="0"/>
              <a:t>CONTACT CRIME: </a:t>
            </a:r>
            <a:r>
              <a:rPr lang="en-ZA" sz="2000" dirty="0" smtClean="0"/>
              <a:t>INCREASES</a:t>
            </a:r>
            <a:r>
              <a:rPr lang="en-US" sz="2000" dirty="0">
                <a:cs typeface="Arial" pitchFamily="34" charset="0"/>
              </a:rPr>
              <a:t/>
            </a:r>
            <a:br>
              <a:rPr lang="en-US" sz="2000" dirty="0">
                <a:cs typeface="Arial" pitchFamily="34" charset="0"/>
              </a:rPr>
            </a:br>
            <a:r>
              <a:rPr lang="en-US" sz="2000" b="0" dirty="0">
                <a:solidFill>
                  <a:schemeClr val="accent1">
                    <a:lumMod val="40000"/>
                    <a:lumOff val="60000"/>
                  </a:schemeClr>
                </a:solidFill>
                <a:ea typeface="Segoe UI" panose="020B0502040204020203" pitchFamily="34" charset="0"/>
              </a:rPr>
              <a:t>Overview of Categories: Financial year 2017/2018 compared with 2016/2017</a:t>
            </a:r>
            <a:endParaRPr lang="en-ZA" sz="2000" dirty="0"/>
          </a:p>
        </p:txBody>
      </p:sp>
      <p:graphicFrame>
        <p:nvGraphicFramePr>
          <p:cNvPr id="5" name="Table 4"/>
          <p:cNvGraphicFramePr>
            <a:graphicFrameLocks noGrp="1"/>
          </p:cNvGraphicFramePr>
          <p:nvPr>
            <p:extLst>
              <p:ext uri="{D42A27DB-BD31-4B8C-83A1-F6EECF244321}">
                <p14:modId xmlns:p14="http://schemas.microsoft.com/office/powerpoint/2010/main" xmlns="" val="2614562313"/>
              </p:ext>
            </p:extLst>
          </p:nvPr>
        </p:nvGraphicFramePr>
        <p:xfrm>
          <a:off x="228600" y="6122035"/>
          <a:ext cx="8686800" cy="370840"/>
        </p:xfrm>
        <a:graphic>
          <a:graphicData uri="http://schemas.openxmlformats.org/drawingml/2006/table">
            <a:tbl>
              <a:tblPr firstRow="1" bandRow="1">
                <a:tableStyleId>{5C22544A-7EE6-4342-B048-85BDC9FD1C3A}</a:tableStyleId>
              </a:tblPr>
              <a:tblGrid>
                <a:gridCol w="1053548"/>
                <a:gridCol w="2554356"/>
                <a:gridCol w="2534479"/>
                <a:gridCol w="2544417"/>
              </a:tblGrid>
              <a:tr h="370840">
                <a:tc>
                  <a:txBody>
                    <a:bodyPr/>
                    <a:lstStyle/>
                    <a:p>
                      <a:r>
                        <a:rPr lang="en-ZA" dirty="0" smtClean="0">
                          <a:solidFill>
                            <a:schemeClr val="tx1"/>
                          </a:solidFill>
                        </a:rPr>
                        <a:t>Arrests</a:t>
                      </a:r>
                      <a:endParaRPr lang="en-ZA" dirty="0">
                        <a:solidFill>
                          <a:schemeClr val="tx1"/>
                        </a:solidFill>
                      </a:endParaRPr>
                    </a:p>
                  </a:txBody>
                  <a:tcPr>
                    <a:solidFill>
                      <a:schemeClr val="bg1">
                        <a:lumMod val="85000"/>
                      </a:schemeClr>
                    </a:solidFill>
                  </a:tcPr>
                </a:tc>
                <a:tc>
                  <a:txBody>
                    <a:bodyPr/>
                    <a:lstStyle/>
                    <a:p>
                      <a:pPr algn="ctr"/>
                      <a:r>
                        <a:rPr lang="en-ZA" sz="1600" b="1" dirty="0" smtClean="0">
                          <a:solidFill>
                            <a:schemeClr val="tx1"/>
                          </a:solidFill>
                        </a:rPr>
                        <a:t>2 676</a:t>
                      </a:r>
                      <a:endParaRPr lang="en-ZA" sz="1600" b="1" dirty="0">
                        <a:solidFill>
                          <a:schemeClr val="tx1"/>
                        </a:solidFill>
                      </a:endParaRPr>
                    </a:p>
                  </a:txBody>
                  <a:tcPr>
                    <a:solidFill>
                      <a:schemeClr val="bg1">
                        <a:lumMod val="85000"/>
                      </a:schemeClr>
                    </a:solidFill>
                  </a:tcPr>
                </a:tc>
                <a:tc>
                  <a:txBody>
                    <a:bodyPr/>
                    <a:lstStyle/>
                    <a:p>
                      <a:pPr algn="ctr"/>
                      <a:r>
                        <a:rPr lang="en-ZA" sz="1600" b="1" dirty="0" smtClean="0">
                          <a:solidFill>
                            <a:schemeClr val="tx1"/>
                          </a:solidFill>
                        </a:rPr>
                        <a:t>2</a:t>
                      </a:r>
                      <a:r>
                        <a:rPr lang="en-ZA" sz="1600" b="1" baseline="0" dirty="0" smtClean="0">
                          <a:solidFill>
                            <a:schemeClr val="tx1"/>
                          </a:solidFill>
                        </a:rPr>
                        <a:t> 207</a:t>
                      </a:r>
                      <a:endParaRPr lang="en-ZA" sz="1600" b="1" dirty="0">
                        <a:solidFill>
                          <a:schemeClr val="tx1"/>
                        </a:solidFill>
                      </a:endParaRPr>
                    </a:p>
                  </a:txBody>
                  <a:tcPr>
                    <a:solidFill>
                      <a:schemeClr val="bg1">
                        <a:lumMod val="85000"/>
                      </a:schemeClr>
                    </a:solidFill>
                  </a:tcPr>
                </a:tc>
                <a:tc>
                  <a:txBody>
                    <a:bodyPr/>
                    <a:lstStyle/>
                    <a:p>
                      <a:pPr algn="ctr"/>
                      <a:r>
                        <a:rPr lang="en-ZA" sz="1600" b="1" dirty="0" smtClean="0">
                          <a:solidFill>
                            <a:schemeClr val="tx1"/>
                          </a:solidFill>
                        </a:rPr>
                        <a:t>8 188</a:t>
                      </a:r>
                      <a:endParaRPr lang="en-ZA" sz="1600" b="1" dirty="0">
                        <a:solidFill>
                          <a:schemeClr val="tx1"/>
                        </a:solidFill>
                      </a:endParaRPr>
                    </a:p>
                  </a:txBody>
                  <a:tcPr>
                    <a:solidFill>
                      <a:schemeClr val="bg1">
                        <a:lumMod val="85000"/>
                      </a:schemeClr>
                    </a:solidFill>
                  </a:tcPr>
                </a:tc>
              </a:tr>
            </a:tbl>
          </a:graphicData>
        </a:graphic>
      </p:graphicFrame>
    </p:spTree>
    <p:extLst>
      <p:ext uri="{BB962C8B-B14F-4D97-AF65-F5344CB8AC3E}">
        <p14:creationId xmlns:p14="http://schemas.microsoft.com/office/powerpoint/2010/main" xmlns="" val="38342943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559800" y="6492875"/>
            <a:ext cx="584200" cy="365125"/>
          </a:xfrm>
          <a:prstGeom prst="rect">
            <a:avLst/>
          </a:prstGeom>
        </p:spPr>
        <p:txBody>
          <a:bodyPr/>
          <a:lstStyle/>
          <a:p>
            <a:pPr>
              <a:defRPr/>
            </a:pPr>
            <a:fld id="{D68A54FC-9EA3-4ADE-A416-FD387670767D}" type="slidenum">
              <a:rPr lang="en-US" smtClean="0"/>
              <a:pPr>
                <a:defRPr/>
              </a:pPr>
              <a:t>15</a:t>
            </a:fld>
            <a:endParaRPr lang="en-US" dirty="0"/>
          </a:p>
        </p:txBody>
      </p:sp>
      <p:sp>
        <p:nvSpPr>
          <p:cNvPr id="12" name="Down Arrow 11"/>
          <p:cNvSpPr/>
          <p:nvPr/>
        </p:nvSpPr>
        <p:spPr>
          <a:xfrm flipV="1">
            <a:off x="3175352" y="5784954"/>
            <a:ext cx="141823" cy="190175"/>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3" name="Down Arrow 12"/>
          <p:cNvSpPr/>
          <p:nvPr/>
        </p:nvSpPr>
        <p:spPr>
          <a:xfrm flipV="1">
            <a:off x="5791200" y="5787745"/>
            <a:ext cx="141823" cy="190175"/>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4" name="Down Arrow 13"/>
          <p:cNvSpPr/>
          <p:nvPr/>
        </p:nvSpPr>
        <p:spPr>
          <a:xfrm flipV="1">
            <a:off x="8284046" y="5787745"/>
            <a:ext cx="141823" cy="190175"/>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9" name="Title 1"/>
          <p:cNvSpPr txBox="1">
            <a:spLocks/>
          </p:cNvSpPr>
          <p:nvPr/>
        </p:nvSpPr>
        <p:spPr>
          <a:xfrm>
            <a:off x="251520" y="260648"/>
            <a:ext cx="7488832" cy="599946"/>
          </a:xfrm>
          <a:prstGeom prst="rect">
            <a:avLst/>
          </a:prstGeom>
          <a:noFill/>
        </p:spPr>
        <p:txBody>
          <a:bodyPr vert="horz" lIns="91440" tIns="45720" rIns="91440" bIns="45720" rtlCol="0" anchor="ctr">
            <a:normAutofit fontScale="90000" lnSpcReduction="20000"/>
          </a:bodyPr>
          <a:lstStyle>
            <a:lvl1pPr algn="l" defTabSz="457200" rtl="0" eaLnBrk="1" latinLnBrk="0" hangingPunct="1">
              <a:spcBef>
                <a:spcPct val="0"/>
              </a:spcBef>
              <a:buNone/>
              <a:defRPr sz="2400" b="0" kern="1200">
                <a:solidFill>
                  <a:srgbClr val="FFCB05"/>
                </a:solidFill>
                <a:latin typeface="Segoe UI" panose="020B0502040204020203" pitchFamily="34" charset="0"/>
                <a:ea typeface="+mj-ea"/>
                <a:cs typeface="Segoe UI" panose="020B0502040204020203" pitchFamily="34" charset="0"/>
              </a:defRPr>
            </a:lvl1pPr>
          </a:lstStyle>
          <a:p>
            <a:r>
              <a:rPr lang="en-ZA" smtClean="0"/>
              <a:t>MURDER</a:t>
            </a:r>
            <a:br>
              <a:rPr lang="en-ZA" smtClean="0"/>
            </a:br>
            <a:r>
              <a:rPr lang="en-US" sz="2000" smtClean="0">
                <a:solidFill>
                  <a:schemeClr val="accent1">
                    <a:lumMod val="40000"/>
                    <a:lumOff val="60000"/>
                  </a:schemeClr>
                </a:solidFill>
                <a:ea typeface="Segoe UI" panose="020B0502040204020203" pitchFamily="34" charset="0"/>
              </a:rPr>
              <a:t>Motives/Circumstances</a:t>
            </a:r>
            <a:endParaRPr lang="en-ZA" sz="2200" dirty="0">
              <a:solidFill>
                <a:schemeClr val="bg1">
                  <a:lumMod val="95000"/>
                </a:schemeClr>
              </a:solidFill>
            </a:endParaRPr>
          </a:p>
        </p:txBody>
      </p:sp>
      <p:sp>
        <p:nvSpPr>
          <p:cNvPr id="10" name="Slide Number Placeholder 2"/>
          <p:cNvSpPr txBox="1">
            <a:spLocks/>
          </p:cNvSpPr>
          <p:nvPr/>
        </p:nvSpPr>
        <p:spPr>
          <a:xfrm>
            <a:off x="8541165" y="6381328"/>
            <a:ext cx="61156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9C98E185-91E8-4123-A245-A05EDDFD91C5}" type="slidenum">
              <a:rPr lang="en-US" b="1" smtClean="0"/>
              <a:pPr>
                <a:defRPr/>
              </a:pPr>
              <a:t>15</a:t>
            </a:fld>
            <a:endParaRPr lang="en-US" b="1" dirty="0"/>
          </a:p>
        </p:txBody>
      </p:sp>
      <p:graphicFrame>
        <p:nvGraphicFramePr>
          <p:cNvPr id="11" name="Table 10"/>
          <p:cNvGraphicFramePr>
            <a:graphicFrameLocks noGrp="1"/>
          </p:cNvGraphicFramePr>
          <p:nvPr>
            <p:extLst>
              <p:ext uri="{D42A27DB-BD31-4B8C-83A1-F6EECF244321}">
                <p14:modId xmlns:p14="http://schemas.microsoft.com/office/powerpoint/2010/main" xmlns="" val="2014900259"/>
              </p:ext>
            </p:extLst>
          </p:nvPr>
        </p:nvGraphicFramePr>
        <p:xfrm>
          <a:off x="251519" y="1052736"/>
          <a:ext cx="8712970" cy="1153795"/>
        </p:xfrm>
        <a:graphic>
          <a:graphicData uri="http://schemas.openxmlformats.org/drawingml/2006/table">
            <a:tbl>
              <a:tblPr firstRow="1" firstCol="1" bandRow="1">
                <a:tableStyleId>{BC89EF96-8CEA-46FF-86C4-4CE0E7609802}</a:tableStyleId>
              </a:tblPr>
              <a:tblGrid>
                <a:gridCol w="1227512"/>
                <a:gridCol w="1142134"/>
                <a:gridCol w="1142134"/>
                <a:gridCol w="1229325"/>
                <a:gridCol w="1477624"/>
                <a:gridCol w="1366964"/>
                <a:gridCol w="1127277"/>
              </a:tblGrid>
              <a:tr h="209550">
                <a:tc gridSpan="7">
                  <a:txBody>
                    <a:bodyPr/>
                    <a:lstStyle/>
                    <a:p>
                      <a:pPr algn="ctr">
                        <a:spcAft>
                          <a:spcPts val="0"/>
                        </a:spcAft>
                      </a:pPr>
                      <a:r>
                        <a:rPr lang="en-US" sz="1000" dirty="0">
                          <a:effectLst/>
                        </a:rPr>
                        <a:t>MURDER – MOTIVES/CIRCUMSTANCES</a:t>
                      </a:r>
                      <a:endParaRPr lang="en-ZA" sz="1200" dirty="0">
                        <a:effectLst/>
                        <a:latin typeface="Times New Roman"/>
                        <a:ea typeface="Times New Roman"/>
                      </a:endParaRPr>
                    </a:p>
                  </a:txBody>
                  <a:tcPr marL="68580" marR="68580" marT="0" marB="0" anchor="ct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544195">
                <a:tc>
                  <a:txBody>
                    <a:bodyPr/>
                    <a:lstStyle/>
                    <a:p>
                      <a:pPr algn="ctr">
                        <a:spcAft>
                          <a:spcPts val="0"/>
                        </a:spcAft>
                      </a:pPr>
                      <a:r>
                        <a:rPr lang="en-US" sz="1000" dirty="0">
                          <a:effectLst/>
                        </a:rPr>
                        <a:t>Gang Related</a:t>
                      </a:r>
                      <a:endParaRPr lang="en-ZA" sz="1200" dirty="0">
                        <a:effectLst/>
                        <a:latin typeface="Times New Roman"/>
                        <a:ea typeface="Times New Roman"/>
                      </a:endParaRPr>
                    </a:p>
                  </a:txBody>
                  <a:tcPr marL="68580" marR="68580" marT="0" marB="0" anchor="ctr"/>
                </a:tc>
                <a:tc>
                  <a:txBody>
                    <a:bodyPr/>
                    <a:lstStyle/>
                    <a:p>
                      <a:pPr algn="ctr">
                        <a:spcAft>
                          <a:spcPts val="0"/>
                        </a:spcAft>
                      </a:pPr>
                      <a:r>
                        <a:rPr lang="en-US" sz="1000" dirty="0">
                          <a:effectLst/>
                        </a:rPr>
                        <a:t>Arguments</a:t>
                      </a:r>
                      <a:endParaRPr lang="en-ZA" sz="1200" dirty="0">
                        <a:effectLst/>
                        <a:latin typeface="Times New Roman"/>
                        <a:ea typeface="Times New Roman"/>
                      </a:endParaRPr>
                    </a:p>
                  </a:txBody>
                  <a:tcPr marL="68580" marR="68580" marT="0" marB="0" anchor="ctr"/>
                </a:tc>
                <a:tc>
                  <a:txBody>
                    <a:bodyPr/>
                    <a:lstStyle/>
                    <a:p>
                      <a:pPr algn="ctr">
                        <a:spcAft>
                          <a:spcPts val="0"/>
                        </a:spcAft>
                      </a:pPr>
                      <a:r>
                        <a:rPr lang="en-US" sz="1000" dirty="0">
                          <a:effectLst/>
                        </a:rPr>
                        <a:t>Robbery</a:t>
                      </a:r>
                      <a:endParaRPr lang="en-ZA" sz="1200" dirty="0">
                        <a:effectLst/>
                        <a:latin typeface="Times New Roman"/>
                        <a:ea typeface="Times New Roman"/>
                      </a:endParaRPr>
                    </a:p>
                  </a:txBody>
                  <a:tcPr marL="68580" marR="68580" marT="0" marB="0" anchor="ctr"/>
                </a:tc>
                <a:tc>
                  <a:txBody>
                    <a:bodyPr/>
                    <a:lstStyle/>
                    <a:p>
                      <a:pPr algn="ctr">
                        <a:spcAft>
                          <a:spcPts val="0"/>
                        </a:spcAft>
                      </a:pPr>
                      <a:r>
                        <a:rPr lang="en-US" sz="1000" dirty="0">
                          <a:effectLst/>
                        </a:rPr>
                        <a:t>Domestic Violence</a:t>
                      </a:r>
                      <a:endParaRPr lang="en-ZA" sz="1200" dirty="0">
                        <a:effectLst/>
                        <a:latin typeface="Times New Roman"/>
                        <a:ea typeface="Times New Roman"/>
                      </a:endParaRPr>
                    </a:p>
                  </a:txBody>
                  <a:tcPr marL="68580" marR="68580" marT="0" marB="0" anchor="ctr"/>
                </a:tc>
                <a:tc>
                  <a:txBody>
                    <a:bodyPr/>
                    <a:lstStyle/>
                    <a:p>
                      <a:pPr algn="ctr">
                        <a:spcAft>
                          <a:spcPts val="0"/>
                        </a:spcAft>
                      </a:pPr>
                      <a:r>
                        <a:rPr lang="en-US" sz="1000" dirty="0">
                          <a:effectLst/>
                        </a:rPr>
                        <a:t>Community Retaliation/</a:t>
                      </a:r>
                      <a:endParaRPr lang="en-ZA" sz="1200" dirty="0">
                        <a:effectLst/>
                      </a:endParaRPr>
                    </a:p>
                    <a:p>
                      <a:pPr algn="ctr">
                        <a:spcAft>
                          <a:spcPts val="0"/>
                        </a:spcAft>
                      </a:pPr>
                      <a:r>
                        <a:rPr lang="en-US" sz="1000" dirty="0">
                          <a:effectLst/>
                        </a:rPr>
                        <a:t>Vigilantism </a:t>
                      </a:r>
                      <a:endParaRPr lang="en-ZA" sz="1200" dirty="0">
                        <a:effectLst/>
                        <a:latin typeface="Times New Roman"/>
                        <a:ea typeface="Times New Roman"/>
                      </a:endParaRPr>
                    </a:p>
                  </a:txBody>
                  <a:tcPr marL="68580" marR="68580" marT="0" marB="0" anchor="ctr"/>
                </a:tc>
                <a:tc>
                  <a:txBody>
                    <a:bodyPr/>
                    <a:lstStyle/>
                    <a:p>
                      <a:pPr algn="ctr">
                        <a:spcAft>
                          <a:spcPts val="0"/>
                        </a:spcAft>
                      </a:pPr>
                      <a:r>
                        <a:rPr lang="en-US" sz="1000" dirty="0">
                          <a:effectLst/>
                        </a:rPr>
                        <a:t>Retaliation/</a:t>
                      </a:r>
                      <a:endParaRPr lang="en-ZA" sz="1200" dirty="0">
                        <a:effectLst/>
                      </a:endParaRPr>
                    </a:p>
                    <a:p>
                      <a:pPr algn="ctr">
                        <a:spcAft>
                          <a:spcPts val="0"/>
                        </a:spcAft>
                      </a:pPr>
                      <a:r>
                        <a:rPr lang="en-US" sz="1000" dirty="0">
                          <a:effectLst/>
                        </a:rPr>
                        <a:t>Revenge</a:t>
                      </a:r>
                      <a:endParaRPr lang="en-ZA" sz="1200" dirty="0">
                        <a:effectLst/>
                        <a:latin typeface="Times New Roman"/>
                        <a:ea typeface="Times New Roman"/>
                      </a:endParaRPr>
                    </a:p>
                  </a:txBody>
                  <a:tcPr marL="68580" marR="68580" marT="0" marB="0" anchor="ctr"/>
                </a:tc>
                <a:tc>
                  <a:txBody>
                    <a:bodyPr/>
                    <a:lstStyle/>
                    <a:p>
                      <a:pPr algn="ctr">
                        <a:spcAft>
                          <a:spcPts val="0"/>
                        </a:spcAft>
                      </a:pPr>
                      <a:r>
                        <a:rPr lang="en-US" sz="1000" dirty="0">
                          <a:effectLst/>
                        </a:rPr>
                        <a:t>Taxi Violence</a:t>
                      </a:r>
                      <a:endParaRPr lang="en-ZA" sz="1200" dirty="0">
                        <a:effectLst/>
                        <a:latin typeface="Times New Roman"/>
                        <a:ea typeface="Times New Roman"/>
                      </a:endParaRPr>
                    </a:p>
                  </a:txBody>
                  <a:tcPr marL="68580" marR="68580" marT="0" marB="0" anchor="ctr"/>
                </a:tc>
              </a:tr>
              <a:tr h="200025">
                <a:tc>
                  <a:txBody>
                    <a:bodyPr/>
                    <a:lstStyle/>
                    <a:p>
                      <a:pPr algn="ctr">
                        <a:spcAft>
                          <a:spcPts val="0"/>
                        </a:spcAft>
                      </a:pPr>
                      <a:r>
                        <a:rPr lang="en-US" sz="1000" dirty="0">
                          <a:effectLst/>
                        </a:rPr>
                        <a:t>22%</a:t>
                      </a:r>
                      <a:endParaRPr lang="en-ZA" sz="1200" dirty="0">
                        <a:effectLst/>
                        <a:latin typeface="Times New Roman"/>
                        <a:ea typeface="Times New Roman"/>
                      </a:endParaRPr>
                    </a:p>
                  </a:txBody>
                  <a:tcPr marL="68580" marR="68580" marT="0" marB="0" anchor="ctr"/>
                </a:tc>
                <a:tc>
                  <a:txBody>
                    <a:bodyPr/>
                    <a:lstStyle/>
                    <a:p>
                      <a:pPr algn="ctr">
                        <a:spcAft>
                          <a:spcPts val="0"/>
                        </a:spcAft>
                      </a:pPr>
                      <a:r>
                        <a:rPr lang="en-US" sz="1000">
                          <a:effectLst/>
                        </a:rPr>
                        <a:t>13.2%</a:t>
                      </a:r>
                      <a:endParaRPr lang="en-ZA" sz="1200">
                        <a:effectLst/>
                        <a:latin typeface="Times New Roman"/>
                        <a:ea typeface="Times New Roman"/>
                      </a:endParaRPr>
                    </a:p>
                  </a:txBody>
                  <a:tcPr marL="68580" marR="68580" marT="0" marB="0" anchor="ctr"/>
                </a:tc>
                <a:tc>
                  <a:txBody>
                    <a:bodyPr/>
                    <a:lstStyle/>
                    <a:p>
                      <a:pPr algn="ctr">
                        <a:spcAft>
                          <a:spcPts val="0"/>
                        </a:spcAft>
                      </a:pPr>
                      <a:r>
                        <a:rPr lang="en-US" sz="1000" dirty="0">
                          <a:effectLst/>
                        </a:rPr>
                        <a:t>8.1%</a:t>
                      </a:r>
                      <a:endParaRPr lang="en-ZA" sz="1200" dirty="0">
                        <a:effectLst/>
                        <a:latin typeface="Times New Roman"/>
                        <a:ea typeface="Times New Roman"/>
                      </a:endParaRPr>
                    </a:p>
                  </a:txBody>
                  <a:tcPr marL="68580" marR="68580" marT="0" marB="0" anchor="ctr"/>
                </a:tc>
                <a:tc>
                  <a:txBody>
                    <a:bodyPr/>
                    <a:lstStyle/>
                    <a:p>
                      <a:pPr algn="ctr">
                        <a:spcAft>
                          <a:spcPts val="0"/>
                        </a:spcAft>
                      </a:pPr>
                      <a:r>
                        <a:rPr lang="en-US" sz="1000" dirty="0">
                          <a:effectLst/>
                        </a:rPr>
                        <a:t>5.6%</a:t>
                      </a:r>
                      <a:endParaRPr lang="en-ZA" sz="1200" dirty="0">
                        <a:effectLst/>
                        <a:latin typeface="Times New Roman"/>
                        <a:ea typeface="Times New Roman"/>
                      </a:endParaRPr>
                    </a:p>
                  </a:txBody>
                  <a:tcPr marL="68580" marR="68580" marT="0" marB="0" anchor="ctr"/>
                </a:tc>
                <a:tc>
                  <a:txBody>
                    <a:bodyPr/>
                    <a:lstStyle/>
                    <a:p>
                      <a:pPr algn="ctr">
                        <a:spcAft>
                          <a:spcPts val="0"/>
                        </a:spcAft>
                      </a:pPr>
                      <a:r>
                        <a:rPr lang="en-US" sz="1000" dirty="0">
                          <a:effectLst/>
                        </a:rPr>
                        <a:t>4.7%</a:t>
                      </a:r>
                      <a:endParaRPr lang="en-ZA" sz="1200" dirty="0">
                        <a:effectLst/>
                        <a:latin typeface="Times New Roman"/>
                        <a:ea typeface="Times New Roman"/>
                      </a:endParaRPr>
                    </a:p>
                  </a:txBody>
                  <a:tcPr marL="68580" marR="68580" marT="0" marB="0" anchor="ctr"/>
                </a:tc>
                <a:tc>
                  <a:txBody>
                    <a:bodyPr/>
                    <a:lstStyle/>
                    <a:p>
                      <a:pPr algn="ctr">
                        <a:spcAft>
                          <a:spcPts val="0"/>
                        </a:spcAft>
                      </a:pPr>
                      <a:r>
                        <a:rPr lang="en-US" sz="1000">
                          <a:effectLst/>
                        </a:rPr>
                        <a:t>3.8%</a:t>
                      </a:r>
                      <a:endParaRPr lang="en-ZA" sz="1200">
                        <a:effectLst/>
                        <a:latin typeface="Times New Roman"/>
                        <a:ea typeface="Times New Roman"/>
                      </a:endParaRPr>
                    </a:p>
                  </a:txBody>
                  <a:tcPr marL="68580" marR="68580" marT="0" marB="0" anchor="ctr"/>
                </a:tc>
                <a:tc>
                  <a:txBody>
                    <a:bodyPr/>
                    <a:lstStyle/>
                    <a:p>
                      <a:pPr algn="ctr">
                        <a:spcAft>
                          <a:spcPts val="0"/>
                        </a:spcAft>
                      </a:pPr>
                      <a:r>
                        <a:rPr lang="en-US" sz="1000" dirty="0">
                          <a:effectLst/>
                        </a:rPr>
                        <a:t>1.2%</a:t>
                      </a:r>
                      <a:endParaRPr lang="en-ZA" sz="1200" dirty="0">
                        <a:effectLst/>
                        <a:latin typeface="Times New Roman"/>
                        <a:ea typeface="Times New Roman"/>
                      </a:endParaRPr>
                    </a:p>
                  </a:txBody>
                  <a:tcPr marL="68580" marR="68580" marT="0" marB="0" anchor="ctr"/>
                </a:tc>
              </a:tr>
              <a:tr h="200025">
                <a:tc>
                  <a:txBody>
                    <a:bodyPr/>
                    <a:lstStyle/>
                    <a:p>
                      <a:pPr algn="ctr">
                        <a:spcAft>
                          <a:spcPts val="0"/>
                        </a:spcAft>
                      </a:pPr>
                      <a:r>
                        <a:rPr lang="en-US" sz="1000" dirty="0">
                          <a:effectLst/>
                        </a:rPr>
                        <a:t>Actual - 808</a:t>
                      </a:r>
                      <a:endParaRPr lang="en-ZA" sz="1200" dirty="0">
                        <a:effectLst/>
                        <a:latin typeface="Times New Roman"/>
                        <a:ea typeface="Times New Roman"/>
                      </a:endParaRPr>
                    </a:p>
                  </a:txBody>
                  <a:tcPr marL="68580" marR="68580" marT="0" marB="0" anchor="ctr"/>
                </a:tc>
                <a:tc>
                  <a:txBody>
                    <a:bodyPr/>
                    <a:lstStyle/>
                    <a:p>
                      <a:pPr algn="ctr">
                        <a:spcAft>
                          <a:spcPts val="0"/>
                        </a:spcAft>
                      </a:pPr>
                      <a:r>
                        <a:rPr lang="en-US" sz="1000">
                          <a:effectLst/>
                        </a:rPr>
                        <a:t>Actual - 484</a:t>
                      </a:r>
                      <a:endParaRPr lang="en-ZA" sz="1200">
                        <a:effectLst/>
                        <a:latin typeface="Times New Roman"/>
                        <a:ea typeface="Times New Roman"/>
                      </a:endParaRPr>
                    </a:p>
                  </a:txBody>
                  <a:tcPr marL="68580" marR="68580" marT="0" marB="0" anchor="ctr"/>
                </a:tc>
                <a:tc>
                  <a:txBody>
                    <a:bodyPr/>
                    <a:lstStyle/>
                    <a:p>
                      <a:pPr algn="ctr">
                        <a:spcAft>
                          <a:spcPts val="0"/>
                        </a:spcAft>
                      </a:pPr>
                      <a:r>
                        <a:rPr lang="en-US" sz="1000" dirty="0">
                          <a:effectLst/>
                        </a:rPr>
                        <a:t>Actual - 297</a:t>
                      </a:r>
                      <a:endParaRPr lang="en-ZA" sz="1200" dirty="0">
                        <a:effectLst/>
                        <a:latin typeface="Times New Roman"/>
                        <a:ea typeface="Times New Roman"/>
                      </a:endParaRPr>
                    </a:p>
                  </a:txBody>
                  <a:tcPr marL="68580" marR="68580" marT="0" marB="0" anchor="ctr"/>
                </a:tc>
                <a:tc>
                  <a:txBody>
                    <a:bodyPr/>
                    <a:lstStyle/>
                    <a:p>
                      <a:pPr algn="ctr">
                        <a:spcAft>
                          <a:spcPts val="0"/>
                        </a:spcAft>
                      </a:pPr>
                      <a:r>
                        <a:rPr lang="en-US" sz="1000" dirty="0">
                          <a:effectLst/>
                        </a:rPr>
                        <a:t>Actual - 208</a:t>
                      </a:r>
                      <a:endParaRPr lang="en-ZA" sz="1200" dirty="0">
                        <a:effectLst/>
                        <a:latin typeface="Times New Roman"/>
                        <a:ea typeface="Times New Roman"/>
                      </a:endParaRPr>
                    </a:p>
                  </a:txBody>
                  <a:tcPr marL="68580" marR="68580" marT="0" marB="0" anchor="ctr"/>
                </a:tc>
                <a:tc>
                  <a:txBody>
                    <a:bodyPr/>
                    <a:lstStyle/>
                    <a:p>
                      <a:pPr algn="ctr">
                        <a:spcAft>
                          <a:spcPts val="0"/>
                        </a:spcAft>
                      </a:pPr>
                      <a:r>
                        <a:rPr lang="en-US" sz="1000" dirty="0">
                          <a:effectLst/>
                        </a:rPr>
                        <a:t>Actual - 173</a:t>
                      </a:r>
                      <a:endParaRPr lang="en-ZA" sz="1200" dirty="0">
                        <a:effectLst/>
                        <a:latin typeface="Times New Roman"/>
                        <a:ea typeface="Times New Roman"/>
                      </a:endParaRPr>
                    </a:p>
                  </a:txBody>
                  <a:tcPr marL="68580" marR="68580" marT="0" marB="0" anchor="ctr"/>
                </a:tc>
                <a:tc>
                  <a:txBody>
                    <a:bodyPr/>
                    <a:lstStyle/>
                    <a:p>
                      <a:pPr algn="ctr">
                        <a:spcAft>
                          <a:spcPts val="0"/>
                        </a:spcAft>
                      </a:pPr>
                      <a:r>
                        <a:rPr lang="en-US" sz="1000" dirty="0">
                          <a:effectLst/>
                        </a:rPr>
                        <a:t>Actual - 141</a:t>
                      </a:r>
                      <a:endParaRPr lang="en-ZA" sz="1200" dirty="0">
                        <a:effectLst/>
                        <a:latin typeface="Times New Roman"/>
                        <a:ea typeface="Times New Roman"/>
                      </a:endParaRPr>
                    </a:p>
                  </a:txBody>
                  <a:tcPr marL="68580" marR="68580" marT="0" marB="0" anchor="ctr"/>
                </a:tc>
                <a:tc>
                  <a:txBody>
                    <a:bodyPr/>
                    <a:lstStyle/>
                    <a:p>
                      <a:pPr algn="ctr">
                        <a:spcAft>
                          <a:spcPts val="0"/>
                        </a:spcAft>
                      </a:pPr>
                      <a:r>
                        <a:rPr lang="en-US" sz="1000" dirty="0">
                          <a:effectLst/>
                        </a:rPr>
                        <a:t>Actual - 45</a:t>
                      </a:r>
                      <a:endParaRPr lang="en-ZA" sz="1200" dirty="0">
                        <a:effectLst/>
                        <a:latin typeface="Times New Roman"/>
                        <a:ea typeface="Times New Roman"/>
                      </a:endParaRPr>
                    </a:p>
                  </a:txBody>
                  <a:tcPr marL="68580" marR="68580" marT="0" marB="0" anchor="ctr"/>
                </a:tc>
              </a:tr>
            </a:tbl>
          </a:graphicData>
        </a:graphic>
      </p:graphicFrame>
      <p:sp>
        <p:nvSpPr>
          <p:cNvPr id="15" name="TextBox 14"/>
          <p:cNvSpPr txBox="1"/>
          <p:nvPr/>
        </p:nvSpPr>
        <p:spPr>
          <a:xfrm>
            <a:off x="245863" y="2292841"/>
            <a:ext cx="3750073" cy="400110"/>
          </a:xfrm>
          <a:prstGeom prst="rect">
            <a:avLst/>
          </a:prstGeom>
          <a:solidFill>
            <a:schemeClr val="bg1"/>
          </a:solidFill>
        </p:spPr>
        <p:txBody>
          <a:bodyPr wrap="square" rtlCol="0">
            <a:spAutoFit/>
          </a:bodyPr>
          <a:lstStyle/>
          <a:p>
            <a:r>
              <a:rPr lang="en-ZA" sz="1000" dirty="0" smtClean="0"/>
              <a:t>% of total  reported   </a:t>
            </a:r>
          </a:p>
          <a:p>
            <a:r>
              <a:rPr lang="en-ZA" sz="1000" dirty="0" smtClean="0"/>
              <a:t>Unspecified / undetermined  motives /circumstances : 37.6% (1379) </a:t>
            </a:r>
          </a:p>
        </p:txBody>
      </p:sp>
      <p:sp>
        <p:nvSpPr>
          <p:cNvPr id="16" name="Rectangle 15"/>
          <p:cNvSpPr/>
          <p:nvPr/>
        </p:nvSpPr>
        <p:spPr>
          <a:xfrm>
            <a:off x="100584" y="2779777"/>
            <a:ext cx="8863904" cy="3961592"/>
          </a:xfrm>
          <a:prstGeom prst="rect">
            <a:avLst/>
          </a:prstGeom>
          <a:solidFill>
            <a:schemeClr val="bg1">
              <a:lumMod val="8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t"/>
          <a:lstStyle/>
          <a:p>
            <a:pPr marL="285750" indent="-285750" algn="just">
              <a:buFont typeface="Arial" panose="020B0604020202020204" pitchFamily="34" charset="0"/>
              <a:buChar char="•"/>
            </a:pPr>
            <a:r>
              <a:rPr lang="en-ZA" sz="1600" b="1" dirty="0" smtClean="0">
                <a:solidFill>
                  <a:schemeClr val="tx1"/>
                </a:solidFill>
              </a:rPr>
              <a:t>Gang violence </a:t>
            </a:r>
            <a:r>
              <a:rPr lang="en-ZA" sz="1600" dirty="0" smtClean="0">
                <a:solidFill>
                  <a:schemeClr val="tx1"/>
                </a:solidFill>
              </a:rPr>
              <a:t>was the highest contributor to murder with Mitchells Plain, Bishop Lavis, Philippi, Delft, Ravensmead and Kraaifontein most prevalent</a:t>
            </a:r>
          </a:p>
          <a:p>
            <a:pPr algn="just"/>
            <a:endParaRPr lang="en-ZA" sz="1600" dirty="0" smtClean="0">
              <a:solidFill>
                <a:schemeClr val="tx1"/>
              </a:solidFill>
            </a:endParaRPr>
          </a:p>
          <a:p>
            <a:pPr marL="285750" indent="-285750" algn="just">
              <a:buFont typeface="Arial" panose="020B0604020202020204" pitchFamily="34" charset="0"/>
              <a:buChar char="•"/>
            </a:pPr>
            <a:r>
              <a:rPr lang="en-ZA" sz="1600" b="1" dirty="0">
                <a:solidFill>
                  <a:schemeClr val="tx1"/>
                </a:solidFill>
              </a:rPr>
              <a:t>Robberies</a:t>
            </a:r>
            <a:r>
              <a:rPr lang="en-ZA" sz="1600" dirty="0">
                <a:solidFill>
                  <a:schemeClr val="tx1"/>
                </a:solidFill>
              </a:rPr>
              <a:t> were the </a:t>
            </a:r>
            <a:r>
              <a:rPr lang="en-ZA" sz="1600" dirty="0" smtClean="0">
                <a:solidFill>
                  <a:schemeClr val="tx1"/>
                </a:solidFill>
              </a:rPr>
              <a:t>third </a:t>
            </a:r>
            <a:r>
              <a:rPr lang="en-ZA" sz="1600" dirty="0">
                <a:solidFill>
                  <a:schemeClr val="tx1"/>
                </a:solidFill>
              </a:rPr>
              <a:t>highest common cause for attempted murder with Nyanga, Gugulethu, Philippi East, Khayelitsha, Delft, Harare, Kraaifontein and Mfuleni experiencing the highest number of incidents. </a:t>
            </a:r>
            <a:endParaRPr lang="en-ZA" sz="1600" dirty="0" smtClean="0">
              <a:solidFill>
                <a:schemeClr val="tx1"/>
              </a:solidFill>
            </a:endParaRPr>
          </a:p>
          <a:p>
            <a:pPr algn="just"/>
            <a:endParaRPr lang="en-ZA" sz="1600" dirty="0" smtClean="0">
              <a:solidFill>
                <a:schemeClr val="tx1"/>
              </a:solidFill>
            </a:endParaRPr>
          </a:p>
          <a:p>
            <a:pPr marL="285750" indent="-285750" algn="just">
              <a:buFont typeface="Arial" panose="020B0604020202020204" pitchFamily="34" charset="0"/>
              <a:buChar char="•"/>
            </a:pPr>
            <a:r>
              <a:rPr lang="en-ZA" sz="1600" dirty="0" smtClean="0">
                <a:solidFill>
                  <a:schemeClr val="tx1"/>
                </a:solidFill>
              </a:rPr>
              <a:t>Incidents of </a:t>
            </a:r>
            <a:r>
              <a:rPr lang="en-ZA" sz="1600" b="1" dirty="0" smtClean="0">
                <a:solidFill>
                  <a:schemeClr val="tx1"/>
                </a:solidFill>
              </a:rPr>
              <a:t>Domestic violence </a:t>
            </a:r>
            <a:r>
              <a:rPr lang="en-ZA" sz="1600" dirty="0" smtClean="0">
                <a:solidFill>
                  <a:schemeClr val="tx1"/>
                </a:solidFill>
              </a:rPr>
              <a:t>increased in terms of contribution and the number of incidents with the top contributing stations including Delft, Nyanga, Mfuleni, Gugulethu and Kraaifontein.</a:t>
            </a:r>
          </a:p>
          <a:p>
            <a:pPr marL="285750" indent="-285750" algn="just">
              <a:buFont typeface="Arial" panose="020B0604020202020204" pitchFamily="34" charset="0"/>
              <a:buChar char="•"/>
            </a:pPr>
            <a:endParaRPr lang="en-ZA" sz="1600" dirty="0" smtClean="0">
              <a:solidFill>
                <a:schemeClr val="tx1"/>
              </a:solidFill>
            </a:endParaRPr>
          </a:p>
          <a:p>
            <a:pPr marL="285750" indent="-285750" algn="just">
              <a:buFont typeface="Arial" panose="020B0604020202020204" pitchFamily="34" charset="0"/>
              <a:buChar char="•"/>
            </a:pPr>
            <a:r>
              <a:rPr lang="en-ZA" sz="1600" dirty="0" smtClean="0">
                <a:solidFill>
                  <a:schemeClr val="tx1"/>
                </a:solidFill>
              </a:rPr>
              <a:t>Acts of </a:t>
            </a:r>
            <a:r>
              <a:rPr lang="en-ZA" sz="1600" b="1" dirty="0" smtClean="0">
                <a:solidFill>
                  <a:schemeClr val="tx1"/>
                </a:solidFill>
              </a:rPr>
              <a:t>vigilantism / community retaliation </a:t>
            </a:r>
            <a:r>
              <a:rPr lang="en-ZA" sz="1600" dirty="0" smtClean="0">
                <a:solidFill>
                  <a:schemeClr val="tx1"/>
                </a:solidFill>
              </a:rPr>
              <a:t>reflects an increment in both, contribution and the number of incidents. </a:t>
            </a:r>
            <a:r>
              <a:rPr lang="en-ZA" sz="1600" dirty="0">
                <a:solidFill>
                  <a:schemeClr val="tx1"/>
                </a:solidFill>
              </a:rPr>
              <a:t> </a:t>
            </a:r>
            <a:r>
              <a:rPr lang="en-ZA" sz="1600" dirty="0" smtClean="0">
                <a:solidFill>
                  <a:schemeClr val="tx1"/>
                </a:solidFill>
              </a:rPr>
              <a:t>The top contributing stations were Nyanga, Philippi East, Gugulethu, Harare, Mfuleni and Khayelitsha. </a:t>
            </a:r>
          </a:p>
          <a:p>
            <a:pPr algn="just"/>
            <a:endParaRPr lang="en-ZA" sz="1600" dirty="0" smtClean="0">
              <a:solidFill>
                <a:schemeClr val="tx1"/>
              </a:solidFill>
            </a:endParaRPr>
          </a:p>
          <a:p>
            <a:pPr marL="285750" indent="-285750" algn="just">
              <a:buFont typeface="Arial" panose="020B0604020202020204" pitchFamily="34" charset="0"/>
              <a:buChar char="•"/>
            </a:pPr>
            <a:r>
              <a:rPr lang="en-ZA" sz="1600" b="1" dirty="0" smtClean="0">
                <a:solidFill>
                  <a:schemeClr val="tx1"/>
                </a:solidFill>
              </a:rPr>
              <a:t>Taxi violence </a:t>
            </a:r>
            <a:r>
              <a:rPr lang="en-ZA" sz="1600" dirty="0" smtClean="0">
                <a:solidFill>
                  <a:schemeClr val="tx1"/>
                </a:solidFill>
              </a:rPr>
              <a:t>increased. The top stations were Nyanga, Langa and Gugulethu. </a:t>
            </a:r>
          </a:p>
          <a:p>
            <a:pPr marL="285750" indent="-285750" algn="just">
              <a:buFont typeface="Arial" panose="020B0604020202020204" pitchFamily="34" charset="0"/>
              <a:buChar char="•"/>
            </a:pPr>
            <a:endParaRPr lang="en-ZA" sz="1600" dirty="0" smtClean="0">
              <a:solidFill>
                <a:schemeClr val="tx1"/>
              </a:solidFill>
            </a:endParaRPr>
          </a:p>
        </p:txBody>
      </p:sp>
    </p:spTree>
    <p:extLst>
      <p:ext uri="{BB962C8B-B14F-4D97-AF65-F5344CB8AC3E}">
        <p14:creationId xmlns:p14="http://schemas.microsoft.com/office/powerpoint/2010/main" xmlns="" val="5941578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xmlns="" val="695736200"/>
              </p:ext>
            </p:extLst>
          </p:nvPr>
        </p:nvGraphicFramePr>
        <p:xfrm>
          <a:off x="0" y="1112838"/>
          <a:ext cx="9144000" cy="5745162"/>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p:txBody>
          <a:bodyPr>
            <a:noAutofit/>
          </a:bodyPr>
          <a:lstStyle/>
          <a:p>
            <a:r>
              <a:rPr lang="en-US" sz="1800" dirty="0" smtClean="0">
                <a:cs typeface="Arial" pitchFamily="34" charset="0"/>
              </a:rPr>
              <a:t>Murder</a:t>
            </a:r>
            <a:br>
              <a:rPr lang="en-US" sz="1800" dirty="0" smtClean="0">
                <a:cs typeface="Arial" pitchFamily="34" charset="0"/>
              </a:rPr>
            </a:br>
            <a:r>
              <a:rPr lang="en-US" sz="1800" dirty="0" smtClean="0">
                <a:cs typeface="Arial" pitchFamily="34" charset="0"/>
              </a:rPr>
              <a:t>Top 10 stations</a:t>
            </a:r>
            <a:br>
              <a:rPr lang="en-US" sz="1800" dirty="0" smtClean="0">
                <a:cs typeface="Arial" pitchFamily="34" charset="0"/>
              </a:rPr>
            </a:br>
            <a:r>
              <a:rPr lang="en-US" sz="1800" b="0" dirty="0" smtClean="0">
                <a:solidFill>
                  <a:schemeClr val="accent1">
                    <a:lumMod val="40000"/>
                    <a:lumOff val="60000"/>
                  </a:schemeClr>
                </a:solidFill>
                <a:ea typeface="Segoe UI" panose="020B0502040204020203" pitchFamily="34" charset="0"/>
              </a:rPr>
              <a:t>Financial year 2017/2018 compared with 2016/2017</a:t>
            </a:r>
            <a:endParaRPr lang="en-ZA" sz="1800" dirty="0"/>
          </a:p>
        </p:txBody>
      </p:sp>
      <p:sp>
        <p:nvSpPr>
          <p:cNvPr id="4" name="Slide Number Placeholder 3"/>
          <p:cNvSpPr>
            <a:spLocks noGrp="1"/>
          </p:cNvSpPr>
          <p:nvPr>
            <p:ph type="sldNum" sz="quarter" idx="4294967295"/>
          </p:nvPr>
        </p:nvSpPr>
        <p:spPr>
          <a:xfrm>
            <a:off x="8559800" y="6492875"/>
            <a:ext cx="584200" cy="365125"/>
          </a:xfrm>
          <a:prstGeom prst="rect">
            <a:avLst/>
          </a:prstGeom>
        </p:spPr>
        <p:txBody>
          <a:bodyPr/>
          <a:lstStyle/>
          <a:p>
            <a:pPr>
              <a:defRPr/>
            </a:pPr>
            <a:fld id="{D68A54FC-9EA3-4ADE-A416-FD387670767D}" type="slidenum">
              <a:rPr lang="en-US" smtClean="0"/>
              <a:pPr>
                <a:defRPr/>
              </a:pPr>
              <a:t>16</a:t>
            </a:fld>
            <a:endParaRPr lang="en-US" dirty="0"/>
          </a:p>
        </p:txBody>
      </p:sp>
      <p:sp>
        <p:nvSpPr>
          <p:cNvPr id="15" name="Down Arrow 14"/>
          <p:cNvSpPr/>
          <p:nvPr/>
        </p:nvSpPr>
        <p:spPr>
          <a:xfrm>
            <a:off x="7166173" y="6187067"/>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6" name="Down Arrow 15"/>
          <p:cNvSpPr/>
          <p:nvPr/>
        </p:nvSpPr>
        <p:spPr>
          <a:xfrm flipV="1">
            <a:off x="4017634" y="6180067"/>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7" name="Down Arrow 16"/>
          <p:cNvSpPr/>
          <p:nvPr/>
        </p:nvSpPr>
        <p:spPr>
          <a:xfrm flipV="1">
            <a:off x="8789659" y="6164094"/>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8" name="Down Arrow 17"/>
          <p:cNvSpPr/>
          <p:nvPr/>
        </p:nvSpPr>
        <p:spPr>
          <a:xfrm flipV="1">
            <a:off x="5615917" y="6191597"/>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9" name="Down Arrow 18"/>
          <p:cNvSpPr/>
          <p:nvPr/>
        </p:nvSpPr>
        <p:spPr>
          <a:xfrm flipV="1">
            <a:off x="6389359" y="6189268"/>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0" name="TextBox 19"/>
          <p:cNvSpPr txBox="1"/>
          <p:nvPr/>
        </p:nvSpPr>
        <p:spPr>
          <a:xfrm>
            <a:off x="7974176" y="882005"/>
            <a:ext cx="792088" cy="461665"/>
          </a:xfrm>
          <a:prstGeom prst="rect">
            <a:avLst/>
          </a:prstGeom>
          <a:solidFill>
            <a:srgbClr val="FF0000"/>
          </a:solidFill>
          <a:ln>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ZA" sz="1200" b="1" dirty="0" smtClean="0">
                <a:solidFill>
                  <a:schemeClr val="bg1"/>
                </a:solidFill>
              </a:rPr>
              <a:t>12.6% </a:t>
            </a:r>
          </a:p>
          <a:p>
            <a:pPr algn="ctr"/>
            <a:r>
              <a:rPr lang="en-ZA" sz="1200" b="1" dirty="0" smtClean="0">
                <a:solidFill>
                  <a:schemeClr val="bg1"/>
                </a:solidFill>
              </a:rPr>
              <a:t>418</a:t>
            </a:r>
            <a:endParaRPr lang="en-ZA" sz="1200" b="1" dirty="0">
              <a:solidFill>
                <a:schemeClr val="bg1"/>
              </a:solidFill>
            </a:endParaRPr>
          </a:p>
        </p:txBody>
      </p:sp>
      <p:sp>
        <p:nvSpPr>
          <p:cNvPr id="21" name="Down Arrow 20"/>
          <p:cNvSpPr/>
          <p:nvPr/>
        </p:nvSpPr>
        <p:spPr>
          <a:xfrm flipV="1">
            <a:off x="1575921" y="6173245"/>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2" name="Down Arrow 21"/>
          <p:cNvSpPr/>
          <p:nvPr/>
        </p:nvSpPr>
        <p:spPr>
          <a:xfrm flipV="1">
            <a:off x="2351174" y="6180067"/>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3" name="Down Arrow 22"/>
          <p:cNvSpPr/>
          <p:nvPr/>
        </p:nvSpPr>
        <p:spPr>
          <a:xfrm flipV="1">
            <a:off x="3186060" y="6193123"/>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4" name="Down Arrow 23"/>
          <p:cNvSpPr/>
          <p:nvPr/>
        </p:nvSpPr>
        <p:spPr>
          <a:xfrm flipV="1">
            <a:off x="4806138" y="6173245"/>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5" name="Down Arrow 24"/>
          <p:cNvSpPr/>
          <p:nvPr/>
        </p:nvSpPr>
        <p:spPr>
          <a:xfrm flipV="1">
            <a:off x="7971112" y="6182007"/>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Tree>
    <p:extLst>
      <p:ext uri="{BB962C8B-B14F-4D97-AF65-F5344CB8AC3E}">
        <p14:creationId xmlns:p14="http://schemas.microsoft.com/office/powerpoint/2010/main" xmlns="" val="14016154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559800" y="6492875"/>
            <a:ext cx="584200" cy="365125"/>
          </a:xfrm>
          <a:prstGeom prst="rect">
            <a:avLst/>
          </a:prstGeom>
        </p:spPr>
        <p:txBody>
          <a:bodyPr/>
          <a:lstStyle/>
          <a:p>
            <a:pPr>
              <a:defRPr/>
            </a:pPr>
            <a:fld id="{D68A54FC-9EA3-4ADE-A416-FD387670767D}" type="slidenum">
              <a:rPr lang="en-US" smtClean="0"/>
              <a:pPr>
                <a:defRPr/>
              </a:pPr>
              <a:t>17</a:t>
            </a:fld>
            <a:endParaRPr lang="en-US" dirty="0"/>
          </a:p>
        </p:txBody>
      </p:sp>
      <p:sp>
        <p:nvSpPr>
          <p:cNvPr id="10" name="Title 1"/>
          <p:cNvSpPr txBox="1">
            <a:spLocks/>
          </p:cNvSpPr>
          <p:nvPr/>
        </p:nvSpPr>
        <p:spPr>
          <a:xfrm>
            <a:off x="251520" y="260648"/>
            <a:ext cx="7488832" cy="599946"/>
          </a:xfrm>
          <a:prstGeom prst="rect">
            <a:avLst/>
          </a:prstGeom>
          <a:noFill/>
        </p:spPr>
        <p:txBody>
          <a:bodyPr vert="horz" lIns="91440" tIns="45720" rIns="91440" bIns="45720" rtlCol="0" anchor="ctr">
            <a:normAutofit fontScale="90000" lnSpcReduction="20000"/>
          </a:bodyPr>
          <a:lstStyle>
            <a:lvl1pPr algn="l" defTabSz="457200" rtl="0" eaLnBrk="1" latinLnBrk="0" hangingPunct="1">
              <a:spcBef>
                <a:spcPct val="0"/>
              </a:spcBef>
              <a:buNone/>
              <a:defRPr sz="2400" b="0" kern="1200">
                <a:solidFill>
                  <a:srgbClr val="FFCB05"/>
                </a:solidFill>
                <a:latin typeface="Segoe UI" panose="020B0502040204020203" pitchFamily="34" charset="0"/>
                <a:ea typeface="+mj-ea"/>
                <a:cs typeface="Segoe UI" panose="020B0502040204020203" pitchFamily="34" charset="0"/>
              </a:defRPr>
            </a:lvl1pPr>
          </a:lstStyle>
          <a:p>
            <a:r>
              <a:rPr lang="en-ZA" smtClean="0"/>
              <a:t>MURDER</a:t>
            </a:r>
            <a:br>
              <a:rPr lang="en-ZA" smtClean="0"/>
            </a:br>
            <a:r>
              <a:rPr lang="en-US" sz="2000" smtClean="0">
                <a:solidFill>
                  <a:schemeClr val="accent1">
                    <a:lumMod val="40000"/>
                    <a:lumOff val="60000"/>
                  </a:schemeClr>
                </a:solidFill>
                <a:ea typeface="Segoe UI" panose="020B0502040204020203" pitchFamily="34" charset="0"/>
              </a:rPr>
              <a:t>Top instruments, top day and time</a:t>
            </a:r>
            <a:endParaRPr lang="en-ZA" sz="2200" dirty="0">
              <a:solidFill>
                <a:schemeClr val="bg1">
                  <a:lumMod val="95000"/>
                </a:schemeClr>
              </a:solidFill>
            </a:endParaRPr>
          </a:p>
        </p:txBody>
      </p:sp>
      <p:sp>
        <p:nvSpPr>
          <p:cNvPr id="11" name="Slide Number Placeholder 2"/>
          <p:cNvSpPr txBox="1">
            <a:spLocks/>
          </p:cNvSpPr>
          <p:nvPr/>
        </p:nvSpPr>
        <p:spPr>
          <a:xfrm>
            <a:off x="8541165" y="6381328"/>
            <a:ext cx="61156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9C98E185-91E8-4123-A245-A05EDDFD91C5}" type="slidenum">
              <a:rPr lang="en-US" b="1" smtClean="0"/>
              <a:pPr>
                <a:defRPr/>
              </a:pPr>
              <a:t>17</a:t>
            </a:fld>
            <a:endParaRPr lang="en-US" b="1" dirty="0"/>
          </a:p>
        </p:txBody>
      </p:sp>
      <p:graphicFrame>
        <p:nvGraphicFramePr>
          <p:cNvPr id="15" name="Chart 14"/>
          <p:cNvGraphicFramePr/>
          <p:nvPr>
            <p:extLst>
              <p:ext uri="{D42A27DB-BD31-4B8C-83A1-F6EECF244321}">
                <p14:modId xmlns:p14="http://schemas.microsoft.com/office/powerpoint/2010/main" xmlns="" val="1687374212"/>
              </p:ext>
            </p:extLst>
          </p:nvPr>
        </p:nvGraphicFramePr>
        <p:xfrm>
          <a:off x="179512" y="1124744"/>
          <a:ext cx="8820472" cy="2520280"/>
        </p:xfrm>
        <a:graphic>
          <a:graphicData uri="http://schemas.openxmlformats.org/drawingml/2006/chart">
            <c:chart xmlns:c="http://schemas.openxmlformats.org/drawingml/2006/chart" xmlns:r="http://schemas.openxmlformats.org/officeDocument/2006/relationships" r:id="rId3"/>
          </a:graphicData>
        </a:graphic>
      </p:graphicFrame>
      <p:sp>
        <p:nvSpPr>
          <p:cNvPr id="16" name="Rounded Rectangle 15"/>
          <p:cNvSpPr/>
          <p:nvPr/>
        </p:nvSpPr>
        <p:spPr>
          <a:xfrm>
            <a:off x="107504" y="3717032"/>
            <a:ext cx="8928992" cy="3024336"/>
          </a:xfrm>
          <a:prstGeom prst="roundRect">
            <a:avLst/>
          </a:prstGeom>
          <a:solidFill>
            <a:schemeClr val="bg2"/>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ZA" b="1" u="sng" dirty="0" smtClean="0">
                <a:solidFill>
                  <a:schemeClr val="tx1"/>
                </a:solidFill>
              </a:rPr>
              <a:t>Top day and time</a:t>
            </a:r>
          </a:p>
          <a:p>
            <a:pPr algn="ctr"/>
            <a:r>
              <a:rPr lang="en-ZA" dirty="0" smtClean="0">
                <a:solidFill>
                  <a:schemeClr val="tx1"/>
                </a:solidFill>
              </a:rPr>
              <a:t>Weekends, including Saturday, Sunday and Monday collectively account for 65.2% (2433) </a:t>
            </a:r>
          </a:p>
          <a:p>
            <a:pPr algn="ctr"/>
            <a:r>
              <a:rPr lang="en-ZA" dirty="0" smtClean="0">
                <a:solidFill>
                  <a:schemeClr val="tx1"/>
                </a:solidFill>
              </a:rPr>
              <a:t>of the counts of murder. </a:t>
            </a:r>
          </a:p>
          <a:p>
            <a:pPr algn="ctr"/>
            <a:r>
              <a:rPr lang="en-ZA" dirty="0" smtClean="0">
                <a:solidFill>
                  <a:schemeClr val="tx1"/>
                </a:solidFill>
              </a:rPr>
              <a:t>Sunday contributed 28.8% (1074)</a:t>
            </a:r>
          </a:p>
          <a:p>
            <a:pPr algn="ctr"/>
            <a:r>
              <a:rPr lang="en-ZA" dirty="0" smtClean="0">
                <a:solidFill>
                  <a:schemeClr val="tx1"/>
                </a:solidFill>
              </a:rPr>
              <a:t>Saturday contributed 24.2% (904)</a:t>
            </a:r>
          </a:p>
          <a:p>
            <a:pPr algn="ctr"/>
            <a:r>
              <a:rPr lang="en-ZA" dirty="0" smtClean="0">
                <a:solidFill>
                  <a:schemeClr val="tx1"/>
                </a:solidFill>
              </a:rPr>
              <a:t>Monday contributed 12.2% (455) </a:t>
            </a:r>
          </a:p>
          <a:p>
            <a:pPr algn="ctr"/>
            <a:endParaRPr lang="en-ZA" dirty="0">
              <a:solidFill>
                <a:schemeClr val="tx1"/>
              </a:solidFill>
            </a:endParaRPr>
          </a:p>
          <a:p>
            <a:pPr algn="ctr"/>
            <a:r>
              <a:rPr lang="en-ZA" dirty="0" smtClean="0">
                <a:solidFill>
                  <a:schemeClr val="tx1"/>
                </a:solidFill>
              </a:rPr>
              <a:t>The time period of 21:00 to 23:59  contributed the most, 20.4% (761)</a:t>
            </a:r>
          </a:p>
          <a:p>
            <a:pPr algn="ctr"/>
            <a:r>
              <a:rPr lang="en-ZA" dirty="0" smtClean="0">
                <a:solidFill>
                  <a:schemeClr val="tx1"/>
                </a:solidFill>
              </a:rPr>
              <a:t>The time periods of 18:00 to 20:59, 21:00 to 23:59 and 00:00 to 00:59 accounted for a combined total of 54.3% (2028)</a:t>
            </a:r>
            <a:endParaRPr lang="en-ZA" dirty="0">
              <a:solidFill>
                <a:schemeClr val="tx1"/>
              </a:solidFill>
            </a:endParaRPr>
          </a:p>
        </p:txBody>
      </p:sp>
    </p:spTree>
    <p:extLst>
      <p:ext uri="{BB962C8B-B14F-4D97-AF65-F5344CB8AC3E}">
        <p14:creationId xmlns:p14="http://schemas.microsoft.com/office/powerpoint/2010/main" xmlns="" val="38528770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559800" y="6492875"/>
            <a:ext cx="584200" cy="365125"/>
          </a:xfrm>
          <a:prstGeom prst="rect">
            <a:avLst/>
          </a:prstGeom>
        </p:spPr>
        <p:txBody>
          <a:bodyPr/>
          <a:lstStyle/>
          <a:p>
            <a:pPr>
              <a:defRPr/>
            </a:pPr>
            <a:fld id="{D68A54FC-9EA3-4ADE-A416-FD387670767D}" type="slidenum">
              <a:rPr lang="en-US" smtClean="0"/>
              <a:pPr>
                <a:defRPr/>
              </a:pPr>
              <a:t>18</a:t>
            </a:fld>
            <a:endParaRPr lang="en-US" dirty="0"/>
          </a:p>
        </p:txBody>
      </p:sp>
      <p:sp>
        <p:nvSpPr>
          <p:cNvPr id="11" name="Slide Number Placeholder 2"/>
          <p:cNvSpPr txBox="1">
            <a:spLocks/>
          </p:cNvSpPr>
          <p:nvPr/>
        </p:nvSpPr>
        <p:spPr>
          <a:xfrm>
            <a:off x="8541165" y="6381328"/>
            <a:ext cx="61156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9C98E185-91E8-4123-A245-A05EDDFD91C5}" type="slidenum">
              <a:rPr lang="en-US" b="1" smtClean="0"/>
              <a:pPr>
                <a:defRPr/>
              </a:pPr>
              <a:t>18</a:t>
            </a:fld>
            <a:endParaRPr lang="en-US" b="1" dirty="0"/>
          </a:p>
        </p:txBody>
      </p:sp>
      <p:sp>
        <p:nvSpPr>
          <p:cNvPr id="7" name="Title 1"/>
          <p:cNvSpPr txBox="1">
            <a:spLocks/>
          </p:cNvSpPr>
          <p:nvPr/>
        </p:nvSpPr>
        <p:spPr>
          <a:xfrm>
            <a:off x="127787" y="171450"/>
            <a:ext cx="7488832" cy="599946"/>
          </a:xfrm>
          <a:prstGeom prst="rect">
            <a:avLst/>
          </a:prstGeom>
          <a:noFill/>
        </p:spPr>
        <p:txBody>
          <a:bodyPr vert="horz" lIns="91440" tIns="45720" rIns="91440" bIns="45720" rtlCol="0" anchor="ctr">
            <a:normAutofit fontScale="90000" lnSpcReduction="20000"/>
          </a:bodyPr>
          <a:lstStyle>
            <a:lvl1pPr algn="l" defTabSz="457200" rtl="0" eaLnBrk="1" latinLnBrk="0" hangingPunct="1">
              <a:spcBef>
                <a:spcPct val="0"/>
              </a:spcBef>
              <a:buNone/>
              <a:defRPr sz="2400" b="0" kern="1200">
                <a:solidFill>
                  <a:srgbClr val="FFCB05"/>
                </a:solidFill>
                <a:latin typeface="Segoe UI" panose="020B0502040204020203" pitchFamily="34" charset="0"/>
                <a:ea typeface="+mj-ea"/>
                <a:cs typeface="Segoe UI" panose="020B0502040204020203" pitchFamily="34" charset="0"/>
              </a:defRPr>
            </a:lvl1pPr>
          </a:lstStyle>
          <a:p>
            <a:r>
              <a:rPr lang="en-ZA" dirty="0" smtClean="0"/>
              <a:t>ATTEMPTED MURDER</a:t>
            </a:r>
            <a:br>
              <a:rPr lang="en-ZA" dirty="0" smtClean="0"/>
            </a:br>
            <a:r>
              <a:rPr lang="en-US" sz="2000" dirty="0" smtClean="0">
                <a:solidFill>
                  <a:schemeClr val="accent1">
                    <a:lumMod val="40000"/>
                    <a:lumOff val="60000"/>
                  </a:schemeClr>
                </a:solidFill>
                <a:ea typeface="Segoe UI" panose="020B0502040204020203" pitchFamily="34" charset="0"/>
              </a:rPr>
              <a:t>Motives/Circumstances</a:t>
            </a:r>
            <a:endParaRPr lang="en-ZA" sz="2200" dirty="0">
              <a:solidFill>
                <a:schemeClr val="bg1">
                  <a:lumMod val="95000"/>
                </a:schemeClr>
              </a:solidFill>
            </a:endParaRPr>
          </a:p>
        </p:txBody>
      </p:sp>
      <p:graphicFrame>
        <p:nvGraphicFramePr>
          <p:cNvPr id="8" name="Table 7"/>
          <p:cNvGraphicFramePr>
            <a:graphicFrameLocks noGrp="1"/>
          </p:cNvGraphicFramePr>
          <p:nvPr>
            <p:extLst>
              <p:ext uri="{D42A27DB-BD31-4B8C-83A1-F6EECF244321}">
                <p14:modId xmlns:p14="http://schemas.microsoft.com/office/powerpoint/2010/main" xmlns="" val="809730395"/>
              </p:ext>
            </p:extLst>
          </p:nvPr>
        </p:nvGraphicFramePr>
        <p:xfrm>
          <a:off x="127787" y="906432"/>
          <a:ext cx="8836701" cy="1143689"/>
        </p:xfrm>
        <a:graphic>
          <a:graphicData uri="http://schemas.openxmlformats.org/drawingml/2006/table">
            <a:tbl>
              <a:tblPr firstRow="1" firstCol="1" bandRow="1">
                <a:tableStyleId>{BDBED569-4797-4DF1-A0F4-6AAB3CD982D8}</a:tableStyleId>
              </a:tblPr>
              <a:tblGrid>
                <a:gridCol w="1133561"/>
                <a:gridCol w="1135151"/>
                <a:gridCol w="973212"/>
                <a:gridCol w="1090697"/>
                <a:gridCol w="1127211"/>
                <a:gridCol w="1128799"/>
                <a:gridCol w="1124035"/>
                <a:gridCol w="1124035"/>
              </a:tblGrid>
              <a:tr h="235151">
                <a:tc gridSpan="8">
                  <a:txBody>
                    <a:bodyPr/>
                    <a:lstStyle/>
                    <a:p>
                      <a:pPr algn="ctr">
                        <a:spcAft>
                          <a:spcPts val="0"/>
                        </a:spcAft>
                      </a:pPr>
                      <a:r>
                        <a:rPr lang="en-US" sz="1000" dirty="0">
                          <a:effectLst/>
                        </a:rPr>
                        <a:t>ATTEMPTED MURDER – MOTIVES/CIRCUMSTANCE</a:t>
                      </a:r>
                      <a:endParaRPr lang="en-ZA" sz="1200" dirty="0">
                        <a:effectLst/>
                        <a:latin typeface="Times New Roman"/>
                        <a:ea typeface="Times New Roman"/>
                      </a:endParaRPr>
                    </a:p>
                  </a:txBody>
                  <a:tcPr marL="68580" marR="68580" marT="0" marB="0" anchor="ct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513057">
                <a:tc>
                  <a:txBody>
                    <a:bodyPr/>
                    <a:lstStyle/>
                    <a:p>
                      <a:pPr algn="ctr">
                        <a:spcAft>
                          <a:spcPts val="0"/>
                        </a:spcAft>
                      </a:pPr>
                      <a:r>
                        <a:rPr lang="en-US" sz="1000" b="0" dirty="0">
                          <a:effectLst/>
                        </a:rPr>
                        <a:t>Gang Related</a:t>
                      </a:r>
                      <a:endParaRPr lang="en-ZA" sz="1200" b="0" dirty="0">
                        <a:effectLst/>
                        <a:latin typeface="Times New Roman"/>
                        <a:ea typeface="Times New Roman"/>
                      </a:endParaRPr>
                    </a:p>
                  </a:txBody>
                  <a:tcPr marL="68580" marR="68580" marT="0" marB="0" anchor="ctr"/>
                </a:tc>
                <a:tc>
                  <a:txBody>
                    <a:bodyPr/>
                    <a:lstStyle/>
                    <a:p>
                      <a:pPr algn="ctr">
                        <a:spcAft>
                          <a:spcPts val="0"/>
                        </a:spcAft>
                      </a:pPr>
                      <a:r>
                        <a:rPr lang="en-US" sz="1000">
                          <a:effectLst/>
                        </a:rPr>
                        <a:t>Robbery</a:t>
                      </a:r>
                      <a:endParaRPr lang="en-ZA" sz="1200">
                        <a:effectLst/>
                        <a:latin typeface="Times New Roman"/>
                        <a:ea typeface="Times New Roman"/>
                      </a:endParaRPr>
                    </a:p>
                  </a:txBody>
                  <a:tcPr marL="68580" marR="68580" marT="0" marB="0" anchor="ctr"/>
                </a:tc>
                <a:tc>
                  <a:txBody>
                    <a:bodyPr/>
                    <a:lstStyle/>
                    <a:p>
                      <a:pPr algn="ctr">
                        <a:spcAft>
                          <a:spcPts val="0"/>
                        </a:spcAft>
                      </a:pPr>
                      <a:r>
                        <a:rPr lang="en-US" sz="1000">
                          <a:effectLst/>
                        </a:rPr>
                        <a:t>Arguments</a:t>
                      </a:r>
                      <a:endParaRPr lang="en-ZA" sz="1200">
                        <a:effectLst/>
                        <a:latin typeface="Times New Roman"/>
                        <a:ea typeface="Times New Roman"/>
                      </a:endParaRPr>
                    </a:p>
                  </a:txBody>
                  <a:tcPr marL="68580" marR="68580" marT="0" marB="0" anchor="ctr"/>
                </a:tc>
                <a:tc>
                  <a:txBody>
                    <a:bodyPr/>
                    <a:lstStyle/>
                    <a:p>
                      <a:pPr algn="ctr">
                        <a:spcAft>
                          <a:spcPts val="0"/>
                        </a:spcAft>
                      </a:pPr>
                      <a:r>
                        <a:rPr lang="en-US" sz="1000">
                          <a:effectLst/>
                        </a:rPr>
                        <a:t>Involvement of enforcement</a:t>
                      </a:r>
                      <a:endParaRPr lang="en-ZA" sz="1200">
                        <a:effectLst/>
                        <a:latin typeface="Times New Roman"/>
                        <a:ea typeface="Times New Roman"/>
                      </a:endParaRPr>
                    </a:p>
                  </a:txBody>
                  <a:tcPr marL="68580" marR="68580" marT="0" marB="0" anchor="ctr"/>
                </a:tc>
                <a:tc>
                  <a:txBody>
                    <a:bodyPr/>
                    <a:lstStyle/>
                    <a:p>
                      <a:pPr algn="ctr">
                        <a:spcAft>
                          <a:spcPts val="0"/>
                        </a:spcAft>
                      </a:pPr>
                      <a:r>
                        <a:rPr lang="en-US" sz="900">
                          <a:effectLst/>
                        </a:rPr>
                        <a:t>Domestic Violence</a:t>
                      </a:r>
                      <a:endParaRPr lang="en-ZA" sz="1200">
                        <a:effectLst/>
                        <a:latin typeface="Times New Roman"/>
                        <a:ea typeface="Times New Roman"/>
                      </a:endParaRPr>
                    </a:p>
                  </a:txBody>
                  <a:tcPr marL="68580" marR="68580" marT="0" marB="0" anchor="ctr"/>
                </a:tc>
                <a:tc>
                  <a:txBody>
                    <a:bodyPr/>
                    <a:lstStyle/>
                    <a:p>
                      <a:pPr algn="ctr">
                        <a:spcAft>
                          <a:spcPts val="0"/>
                        </a:spcAft>
                      </a:pPr>
                      <a:r>
                        <a:rPr lang="en-US" sz="900">
                          <a:effectLst/>
                        </a:rPr>
                        <a:t>Retaliation/</a:t>
                      </a:r>
                      <a:endParaRPr lang="en-ZA" sz="1200">
                        <a:effectLst/>
                      </a:endParaRPr>
                    </a:p>
                    <a:p>
                      <a:pPr algn="ctr">
                        <a:spcAft>
                          <a:spcPts val="0"/>
                        </a:spcAft>
                      </a:pPr>
                      <a:r>
                        <a:rPr lang="en-US" sz="900">
                          <a:effectLst/>
                        </a:rPr>
                        <a:t>Revenge</a:t>
                      </a:r>
                      <a:endParaRPr lang="en-ZA" sz="1200">
                        <a:effectLst/>
                        <a:latin typeface="Times New Roman"/>
                        <a:ea typeface="Times New Roman"/>
                      </a:endParaRPr>
                    </a:p>
                  </a:txBody>
                  <a:tcPr marL="68580" marR="68580" marT="0" marB="0" anchor="ctr"/>
                </a:tc>
                <a:tc>
                  <a:txBody>
                    <a:bodyPr/>
                    <a:lstStyle/>
                    <a:p>
                      <a:pPr algn="ctr">
                        <a:spcAft>
                          <a:spcPts val="0"/>
                        </a:spcAft>
                      </a:pPr>
                      <a:r>
                        <a:rPr lang="en-US" sz="900">
                          <a:effectLst/>
                        </a:rPr>
                        <a:t>Community Retaliation and Vigilantism</a:t>
                      </a:r>
                      <a:endParaRPr lang="en-ZA" sz="1200">
                        <a:effectLst/>
                        <a:latin typeface="Times New Roman"/>
                        <a:ea typeface="Times New Roman"/>
                      </a:endParaRPr>
                    </a:p>
                  </a:txBody>
                  <a:tcPr marL="68580" marR="68580" marT="0" marB="0" anchor="ctr"/>
                </a:tc>
                <a:tc>
                  <a:txBody>
                    <a:bodyPr/>
                    <a:lstStyle/>
                    <a:p>
                      <a:pPr algn="ctr">
                        <a:spcAft>
                          <a:spcPts val="0"/>
                        </a:spcAft>
                      </a:pPr>
                      <a:r>
                        <a:rPr lang="en-US" sz="1000">
                          <a:effectLst/>
                        </a:rPr>
                        <a:t>Taxi Violence</a:t>
                      </a:r>
                      <a:endParaRPr lang="en-ZA" sz="1200">
                        <a:effectLst/>
                        <a:latin typeface="Times New Roman"/>
                        <a:ea typeface="Times New Roman"/>
                      </a:endParaRPr>
                    </a:p>
                  </a:txBody>
                  <a:tcPr marL="68580" marR="68580" marT="0" marB="0" anchor="ctr"/>
                </a:tc>
              </a:tr>
              <a:tr h="224462">
                <a:tc>
                  <a:txBody>
                    <a:bodyPr/>
                    <a:lstStyle/>
                    <a:p>
                      <a:pPr algn="ctr">
                        <a:spcAft>
                          <a:spcPts val="0"/>
                        </a:spcAft>
                      </a:pPr>
                      <a:r>
                        <a:rPr lang="en-US" sz="1000" b="0" dirty="0">
                          <a:effectLst/>
                        </a:rPr>
                        <a:t>38.7%</a:t>
                      </a:r>
                      <a:endParaRPr lang="en-ZA" sz="1200" b="0" dirty="0">
                        <a:effectLst/>
                        <a:latin typeface="Times New Roman"/>
                        <a:ea typeface="Times New Roman"/>
                      </a:endParaRPr>
                    </a:p>
                  </a:txBody>
                  <a:tcPr marL="68580" marR="68580" marT="0" marB="0" anchor="ctr"/>
                </a:tc>
                <a:tc>
                  <a:txBody>
                    <a:bodyPr/>
                    <a:lstStyle/>
                    <a:p>
                      <a:pPr algn="ctr">
                        <a:spcAft>
                          <a:spcPts val="0"/>
                        </a:spcAft>
                      </a:pPr>
                      <a:r>
                        <a:rPr lang="en-US" sz="1000">
                          <a:effectLst/>
                        </a:rPr>
                        <a:t>14.6%</a:t>
                      </a:r>
                      <a:endParaRPr lang="en-ZA" sz="1200">
                        <a:effectLst/>
                        <a:latin typeface="Times New Roman"/>
                        <a:ea typeface="Times New Roman"/>
                      </a:endParaRPr>
                    </a:p>
                  </a:txBody>
                  <a:tcPr marL="68580" marR="68580" marT="0" marB="0" anchor="ctr"/>
                </a:tc>
                <a:tc>
                  <a:txBody>
                    <a:bodyPr/>
                    <a:lstStyle/>
                    <a:p>
                      <a:pPr algn="ctr">
                        <a:spcAft>
                          <a:spcPts val="0"/>
                        </a:spcAft>
                      </a:pPr>
                      <a:r>
                        <a:rPr lang="en-US" sz="1000">
                          <a:effectLst/>
                        </a:rPr>
                        <a:t>6.1%</a:t>
                      </a:r>
                      <a:endParaRPr lang="en-ZA" sz="1200">
                        <a:effectLst/>
                        <a:latin typeface="Times New Roman"/>
                        <a:ea typeface="Times New Roman"/>
                      </a:endParaRPr>
                    </a:p>
                  </a:txBody>
                  <a:tcPr marL="68580" marR="68580" marT="0" marB="0" anchor="ctr"/>
                </a:tc>
                <a:tc>
                  <a:txBody>
                    <a:bodyPr/>
                    <a:lstStyle/>
                    <a:p>
                      <a:pPr algn="ctr">
                        <a:spcAft>
                          <a:spcPts val="0"/>
                        </a:spcAft>
                      </a:pPr>
                      <a:r>
                        <a:rPr lang="en-US" sz="1000">
                          <a:effectLst/>
                        </a:rPr>
                        <a:t>5.7%</a:t>
                      </a:r>
                      <a:endParaRPr lang="en-ZA" sz="1200">
                        <a:effectLst/>
                        <a:latin typeface="Times New Roman"/>
                        <a:ea typeface="Times New Roman"/>
                      </a:endParaRPr>
                    </a:p>
                  </a:txBody>
                  <a:tcPr marL="68580" marR="68580" marT="0" marB="0" anchor="ctr"/>
                </a:tc>
                <a:tc>
                  <a:txBody>
                    <a:bodyPr/>
                    <a:lstStyle/>
                    <a:p>
                      <a:pPr algn="ctr">
                        <a:spcAft>
                          <a:spcPts val="0"/>
                        </a:spcAft>
                      </a:pPr>
                      <a:r>
                        <a:rPr lang="en-US" sz="900">
                          <a:effectLst/>
                        </a:rPr>
                        <a:t>4.1%</a:t>
                      </a:r>
                      <a:endParaRPr lang="en-ZA" sz="1200">
                        <a:effectLst/>
                        <a:latin typeface="Times New Roman"/>
                        <a:ea typeface="Times New Roman"/>
                      </a:endParaRPr>
                    </a:p>
                  </a:txBody>
                  <a:tcPr marL="68580" marR="68580" marT="0" marB="0" anchor="ctr"/>
                </a:tc>
                <a:tc>
                  <a:txBody>
                    <a:bodyPr/>
                    <a:lstStyle/>
                    <a:p>
                      <a:pPr algn="ctr">
                        <a:spcAft>
                          <a:spcPts val="0"/>
                        </a:spcAft>
                      </a:pPr>
                      <a:r>
                        <a:rPr lang="en-US" sz="900">
                          <a:effectLst/>
                        </a:rPr>
                        <a:t>3.9%</a:t>
                      </a:r>
                      <a:endParaRPr lang="en-ZA" sz="1200">
                        <a:effectLst/>
                        <a:latin typeface="Times New Roman"/>
                        <a:ea typeface="Times New Roman"/>
                      </a:endParaRPr>
                    </a:p>
                  </a:txBody>
                  <a:tcPr marL="68580" marR="68580" marT="0" marB="0" anchor="ctr"/>
                </a:tc>
                <a:tc>
                  <a:txBody>
                    <a:bodyPr/>
                    <a:lstStyle/>
                    <a:p>
                      <a:pPr algn="ctr">
                        <a:spcAft>
                          <a:spcPts val="0"/>
                        </a:spcAft>
                      </a:pPr>
                      <a:r>
                        <a:rPr lang="en-US" sz="900">
                          <a:effectLst/>
                        </a:rPr>
                        <a:t>1.5%</a:t>
                      </a:r>
                      <a:endParaRPr lang="en-ZA" sz="1200">
                        <a:effectLst/>
                        <a:latin typeface="Times New Roman"/>
                        <a:ea typeface="Times New Roman"/>
                      </a:endParaRPr>
                    </a:p>
                  </a:txBody>
                  <a:tcPr marL="68580" marR="68580" marT="0" marB="0" anchor="ctr"/>
                </a:tc>
                <a:tc>
                  <a:txBody>
                    <a:bodyPr/>
                    <a:lstStyle/>
                    <a:p>
                      <a:pPr algn="ctr">
                        <a:spcAft>
                          <a:spcPts val="0"/>
                        </a:spcAft>
                      </a:pPr>
                      <a:r>
                        <a:rPr lang="en-US" sz="900">
                          <a:effectLst/>
                        </a:rPr>
                        <a:t>0.9%</a:t>
                      </a:r>
                      <a:endParaRPr lang="en-ZA" sz="1200">
                        <a:effectLst/>
                        <a:latin typeface="Times New Roman"/>
                        <a:ea typeface="Times New Roman"/>
                      </a:endParaRPr>
                    </a:p>
                  </a:txBody>
                  <a:tcPr marL="68580" marR="68580" marT="0" marB="0" anchor="ctr"/>
                </a:tc>
              </a:tr>
              <a:tr h="171019">
                <a:tc>
                  <a:txBody>
                    <a:bodyPr/>
                    <a:lstStyle/>
                    <a:p>
                      <a:pPr algn="ctr">
                        <a:spcAft>
                          <a:spcPts val="0"/>
                        </a:spcAft>
                      </a:pPr>
                      <a:r>
                        <a:rPr lang="en-ZA" sz="1000" b="0" dirty="0">
                          <a:effectLst/>
                        </a:rPr>
                        <a:t>Actual - 1381</a:t>
                      </a:r>
                      <a:endParaRPr lang="en-ZA" sz="1200" b="0" dirty="0">
                        <a:effectLst/>
                        <a:latin typeface="Times New Roman"/>
                        <a:ea typeface="Times New Roman"/>
                      </a:endParaRPr>
                    </a:p>
                  </a:txBody>
                  <a:tcPr marL="68580" marR="68580" marT="0" marB="0" anchor="ctr"/>
                </a:tc>
                <a:tc>
                  <a:txBody>
                    <a:bodyPr/>
                    <a:lstStyle/>
                    <a:p>
                      <a:pPr algn="ctr">
                        <a:spcAft>
                          <a:spcPts val="0"/>
                        </a:spcAft>
                      </a:pPr>
                      <a:r>
                        <a:rPr lang="en-ZA" sz="1000" dirty="0">
                          <a:effectLst/>
                        </a:rPr>
                        <a:t>Actual - 521</a:t>
                      </a:r>
                      <a:endParaRPr lang="en-ZA" sz="1200" dirty="0">
                        <a:effectLst/>
                        <a:latin typeface="Times New Roman"/>
                        <a:ea typeface="Times New Roman"/>
                      </a:endParaRPr>
                    </a:p>
                  </a:txBody>
                  <a:tcPr marL="68580" marR="68580" marT="0" marB="0"/>
                </a:tc>
                <a:tc>
                  <a:txBody>
                    <a:bodyPr/>
                    <a:lstStyle/>
                    <a:p>
                      <a:pPr algn="ctr">
                        <a:spcAft>
                          <a:spcPts val="0"/>
                        </a:spcAft>
                      </a:pPr>
                      <a:r>
                        <a:rPr lang="en-ZA" sz="1000">
                          <a:effectLst/>
                        </a:rPr>
                        <a:t>Actual - 218</a:t>
                      </a:r>
                      <a:endParaRPr lang="en-ZA" sz="1200">
                        <a:effectLst/>
                        <a:latin typeface="Times New Roman"/>
                        <a:ea typeface="Times New Roman"/>
                      </a:endParaRPr>
                    </a:p>
                  </a:txBody>
                  <a:tcPr marL="68580" marR="68580" marT="0" marB="0"/>
                </a:tc>
                <a:tc>
                  <a:txBody>
                    <a:bodyPr/>
                    <a:lstStyle/>
                    <a:p>
                      <a:pPr algn="ctr">
                        <a:spcAft>
                          <a:spcPts val="0"/>
                        </a:spcAft>
                      </a:pPr>
                      <a:r>
                        <a:rPr lang="en-ZA" sz="1000">
                          <a:effectLst/>
                        </a:rPr>
                        <a:t>Actual - 203</a:t>
                      </a:r>
                      <a:endParaRPr lang="en-ZA" sz="1200">
                        <a:effectLst/>
                        <a:latin typeface="Times New Roman"/>
                        <a:ea typeface="Times New Roman"/>
                      </a:endParaRPr>
                    </a:p>
                  </a:txBody>
                  <a:tcPr marL="68580" marR="68580" marT="0" marB="0"/>
                </a:tc>
                <a:tc>
                  <a:txBody>
                    <a:bodyPr/>
                    <a:lstStyle/>
                    <a:p>
                      <a:pPr algn="ctr">
                        <a:spcAft>
                          <a:spcPts val="0"/>
                        </a:spcAft>
                      </a:pPr>
                      <a:r>
                        <a:rPr lang="en-ZA" sz="1000">
                          <a:effectLst/>
                        </a:rPr>
                        <a:t>Actual - 148</a:t>
                      </a:r>
                      <a:endParaRPr lang="en-ZA" sz="1200">
                        <a:effectLst/>
                        <a:latin typeface="Times New Roman"/>
                        <a:ea typeface="Times New Roman"/>
                      </a:endParaRPr>
                    </a:p>
                  </a:txBody>
                  <a:tcPr marL="68580" marR="68580" marT="0" marB="0"/>
                </a:tc>
                <a:tc>
                  <a:txBody>
                    <a:bodyPr/>
                    <a:lstStyle/>
                    <a:p>
                      <a:pPr algn="ctr">
                        <a:spcAft>
                          <a:spcPts val="0"/>
                        </a:spcAft>
                      </a:pPr>
                      <a:r>
                        <a:rPr lang="en-ZA" sz="1000">
                          <a:effectLst/>
                        </a:rPr>
                        <a:t>Actual - 141</a:t>
                      </a:r>
                      <a:endParaRPr lang="en-ZA" sz="1200">
                        <a:effectLst/>
                        <a:latin typeface="Times New Roman"/>
                        <a:ea typeface="Times New Roman"/>
                      </a:endParaRPr>
                    </a:p>
                  </a:txBody>
                  <a:tcPr marL="68580" marR="68580" marT="0" marB="0"/>
                </a:tc>
                <a:tc>
                  <a:txBody>
                    <a:bodyPr/>
                    <a:lstStyle/>
                    <a:p>
                      <a:pPr algn="ctr">
                        <a:spcAft>
                          <a:spcPts val="0"/>
                        </a:spcAft>
                      </a:pPr>
                      <a:r>
                        <a:rPr lang="en-ZA" sz="1000">
                          <a:effectLst/>
                        </a:rPr>
                        <a:t>Actual – 54 </a:t>
                      </a:r>
                      <a:endParaRPr lang="en-ZA" sz="1200">
                        <a:effectLst/>
                        <a:latin typeface="Times New Roman"/>
                        <a:ea typeface="Times New Roman"/>
                      </a:endParaRPr>
                    </a:p>
                  </a:txBody>
                  <a:tcPr marL="68580" marR="68580" marT="0" marB="0"/>
                </a:tc>
                <a:tc>
                  <a:txBody>
                    <a:bodyPr/>
                    <a:lstStyle/>
                    <a:p>
                      <a:pPr algn="ctr">
                        <a:spcAft>
                          <a:spcPts val="0"/>
                        </a:spcAft>
                      </a:pPr>
                      <a:r>
                        <a:rPr lang="en-ZA" sz="1000" dirty="0">
                          <a:effectLst/>
                        </a:rPr>
                        <a:t>Actual - 32</a:t>
                      </a:r>
                      <a:endParaRPr lang="en-ZA" sz="1200" dirty="0">
                        <a:effectLst/>
                        <a:latin typeface="Times New Roman"/>
                        <a:ea typeface="Times New Roman"/>
                      </a:endParaRPr>
                    </a:p>
                  </a:txBody>
                  <a:tcPr marL="68580" marR="68580" marT="0" marB="0"/>
                </a:tc>
              </a:tr>
            </a:tbl>
          </a:graphicData>
        </a:graphic>
      </p:graphicFrame>
      <p:sp>
        <p:nvSpPr>
          <p:cNvPr id="9" name="Rectangle 8"/>
          <p:cNvSpPr/>
          <p:nvPr/>
        </p:nvSpPr>
        <p:spPr>
          <a:xfrm>
            <a:off x="179512" y="2697480"/>
            <a:ext cx="8784976" cy="4043888"/>
          </a:xfrm>
          <a:prstGeom prst="rect">
            <a:avLst/>
          </a:prstGeom>
          <a:solidFill>
            <a:schemeClr val="bg1">
              <a:lumMod val="8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t"/>
          <a:lstStyle/>
          <a:p>
            <a:pPr marL="285750" indent="-285750" algn="just">
              <a:lnSpc>
                <a:spcPts val="1800"/>
              </a:lnSpc>
              <a:buFont typeface="Arial" panose="020B0604020202020204" pitchFamily="34" charset="0"/>
              <a:buChar char="•"/>
            </a:pPr>
            <a:r>
              <a:rPr lang="en-ZA" sz="1600" b="1" dirty="0" smtClean="0">
                <a:solidFill>
                  <a:schemeClr val="tx1"/>
                </a:solidFill>
              </a:rPr>
              <a:t>Gang violence </a:t>
            </a:r>
            <a:r>
              <a:rPr lang="en-ZA" sz="1600" dirty="0" smtClean="0">
                <a:solidFill>
                  <a:schemeClr val="tx1"/>
                </a:solidFill>
              </a:rPr>
              <a:t>was the highest contributor to attempted murders being most prevalent in Mitchells Plain, Bishop Lavis, Elsiesriver, Manenberg, Steenberg, Ravensmead and Delft .</a:t>
            </a:r>
          </a:p>
          <a:p>
            <a:pPr algn="just">
              <a:lnSpc>
                <a:spcPts val="1800"/>
              </a:lnSpc>
            </a:pPr>
            <a:r>
              <a:rPr lang="en-ZA" sz="1600" dirty="0" smtClean="0">
                <a:solidFill>
                  <a:schemeClr val="tx1"/>
                </a:solidFill>
              </a:rPr>
              <a:t> </a:t>
            </a:r>
          </a:p>
          <a:p>
            <a:pPr marL="285750" indent="-285750" algn="just">
              <a:lnSpc>
                <a:spcPts val="1800"/>
              </a:lnSpc>
              <a:buFont typeface="Arial" panose="020B0604020202020204" pitchFamily="34" charset="0"/>
              <a:buChar char="•"/>
            </a:pPr>
            <a:r>
              <a:rPr lang="en-ZA" sz="1600" b="1" dirty="0" smtClean="0">
                <a:solidFill>
                  <a:schemeClr val="tx1"/>
                </a:solidFill>
              </a:rPr>
              <a:t>Robberies</a:t>
            </a:r>
            <a:r>
              <a:rPr lang="en-ZA" sz="1600" dirty="0" smtClean="0">
                <a:solidFill>
                  <a:schemeClr val="tx1"/>
                </a:solidFill>
              </a:rPr>
              <a:t> were the second highest common cause for attempted murder with Khayelitsha, Nyanga, Harare, Philippi East, Gugulethu, Delft, Mfuleni, Lingelethu-West, Kraaifontein and Stellenbosch being most prevalent.</a:t>
            </a:r>
          </a:p>
          <a:p>
            <a:pPr algn="just">
              <a:lnSpc>
                <a:spcPts val="1800"/>
              </a:lnSpc>
            </a:pPr>
            <a:endParaRPr lang="en-ZA" sz="1600" dirty="0" smtClean="0">
              <a:solidFill>
                <a:schemeClr val="tx1"/>
              </a:solidFill>
            </a:endParaRPr>
          </a:p>
          <a:p>
            <a:pPr marL="285750" indent="-285750" algn="just">
              <a:lnSpc>
                <a:spcPts val="1800"/>
              </a:lnSpc>
              <a:buFont typeface="Arial" panose="020B0604020202020204" pitchFamily="34" charset="0"/>
              <a:buChar char="•"/>
            </a:pPr>
            <a:r>
              <a:rPr lang="en-ZA" sz="1600" dirty="0" smtClean="0">
                <a:solidFill>
                  <a:schemeClr val="tx1"/>
                </a:solidFill>
              </a:rPr>
              <a:t>Similarly to murder, incidents </a:t>
            </a:r>
            <a:r>
              <a:rPr lang="en-ZA" sz="1600" dirty="0">
                <a:solidFill>
                  <a:schemeClr val="tx1"/>
                </a:solidFill>
              </a:rPr>
              <a:t>of </a:t>
            </a:r>
            <a:r>
              <a:rPr lang="en-ZA" sz="1600" b="1" dirty="0">
                <a:solidFill>
                  <a:schemeClr val="tx1"/>
                </a:solidFill>
              </a:rPr>
              <a:t>Domestic V</a:t>
            </a:r>
            <a:r>
              <a:rPr lang="en-ZA" sz="1600" b="1" dirty="0" smtClean="0">
                <a:solidFill>
                  <a:schemeClr val="tx1"/>
                </a:solidFill>
              </a:rPr>
              <a:t>iolence </a:t>
            </a:r>
            <a:r>
              <a:rPr lang="en-ZA" sz="1600" dirty="0" smtClean="0">
                <a:solidFill>
                  <a:schemeClr val="tx1"/>
                </a:solidFill>
              </a:rPr>
              <a:t>also </a:t>
            </a:r>
            <a:r>
              <a:rPr lang="en-ZA" sz="1600" dirty="0">
                <a:solidFill>
                  <a:schemeClr val="tx1"/>
                </a:solidFill>
              </a:rPr>
              <a:t>increased in terms of </a:t>
            </a:r>
            <a:r>
              <a:rPr lang="en-ZA" sz="1600" dirty="0" smtClean="0">
                <a:solidFill>
                  <a:schemeClr val="tx1"/>
                </a:solidFill>
              </a:rPr>
              <a:t>percentage contribution </a:t>
            </a:r>
            <a:r>
              <a:rPr lang="en-ZA" sz="1600" dirty="0">
                <a:solidFill>
                  <a:schemeClr val="tx1"/>
                </a:solidFill>
              </a:rPr>
              <a:t>and </a:t>
            </a:r>
            <a:r>
              <a:rPr lang="en-ZA" sz="1600" dirty="0" smtClean="0">
                <a:solidFill>
                  <a:schemeClr val="tx1"/>
                </a:solidFill>
              </a:rPr>
              <a:t>incidents. The top </a:t>
            </a:r>
            <a:r>
              <a:rPr lang="en-ZA" sz="1600" dirty="0">
                <a:solidFill>
                  <a:schemeClr val="tx1"/>
                </a:solidFill>
              </a:rPr>
              <a:t>contributing stations </a:t>
            </a:r>
            <a:r>
              <a:rPr lang="en-ZA" sz="1600" dirty="0" smtClean="0">
                <a:solidFill>
                  <a:schemeClr val="tx1"/>
                </a:solidFill>
              </a:rPr>
              <a:t>are Hermanus, Mitchells Plain, Conville, Kwanonqaba and Paarl.</a:t>
            </a:r>
          </a:p>
          <a:p>
            <a:pPr marL="285750" indent="-285750" algn="just">
              <a:lnSpc>
                <a:spcPts val="1800"/>
              </a:lnSpc>
              <a:buFont typeface="Arial" panose="020B0604020202020204" pitchFamily="34" charset="0"/>
              <a:buChar char="•"/>
            </a:pPr>
            <a:endParaRPr lang="en-ZA" sz="1600" dirty="0">
              <a:solidFill>
                <a:schemeClr val="tx1"/>
              </a:solidFill>
            </a:endParaRPr>
          </a:p>
          <a:p>
            <a:pPr marL="285750" indent="-285750" algn="just">
              <a:lnSpc>
                <a:spcPts val="1800"/>
              </a:lnSpc>
              <a:buFont typeface="Arial" panose="020B0604020202020204" pitchFamily="34" charset="0"/>
              <a:buChar char="•"/>
            </a:pPr>
            <a:r>
              <a:rPr lang="en-ZA" sz="1600" dirty="0" smtClean="0">
                <a:solidFill>
                  <a:schemeClr val="tx1"/>
                </a:solidFill>
              </a:rPr>
              <a:t>In contrast to murder, a reduction in acts </a:t>
            </a:r>
            <a:r>
              <a:rPr lang="en-ZA" sz="1600" dirty="0">
                <a:solidFill>
                  <a:schemeClr val="tx1"/>
                </a:solidFill>
              </a:rPr>
              <a:t>of </a:t>
            </a:r>
            <a:r>
              <a:rPr lang="en-ZA" sz="1600" b="1" dirty="0">
                <a:solidFill>
                  <a:schemeClr val="tx1"/>
                </a:solidFill>
              </a:rPr>
              <a:t>vigilantism / community retaliation </a:t>
            </a:r>
            <a:r>
              <a:rPr lang="en-ZA" sz="1600" dirty="0" smtClean="0">
                <a:solidFill>
                  <a:schemeClr val="tx1"/>
                </a:solidFill>
              </a:rPr>
              <a:t>decreased slightly </a:t>
            </a:r>
            <a:r>
              <a:rPr lang="en-ZA" sz="1600" dirty="0">
                <a:solidFill>
                  <a:schemeClr val="tx1"/>
                </a:solidFill>
              </a:rPr>
              <a:t>in both, contribution and the number of incidents.  The top contributing stations were Philippi East, </a:t>
            </a:r>
            <a:r>
              <a:rPr lang="en-ZA" sz="1600" dirty="0" smtClean="0">
                <a:solidFill>
                  <a:schemeClr val="tx1"/>
                </a:solidFill>
              </a:rPr>
              <a:t>Nyanga</a:t>
            </a:r>
            <a:r>
              <a:rPr lang="en-ZA" sz="1600" dirty="0">
                <a:solidFill>
                  <a:schemeClr val="tx1"/>
                </a:solidFill>
              </a:rPr>
              <a:t>, </a:t>
            </a:r>
            <a:r>
              <a:rPr lang="en-ZA" sz="1600" dirty="0" smtClean="0">
                <a:solidFill>
                  <a:schemeClr val="tx1"/>
                </a:solidFill>
              </a:rPr>
              <a:t>Kraaifontein and Harare. </a:t>
            </a:r>
            <a:endParaRPr lang="en-ZA" sz="1600" dirty="0">
              <a:solidFill>
                <a:schemeClr val="tx1"/>
              </a:solidFill>
            </a:endParaRPr>
          </a:p>
          <a:p>
            <a:pPr algn="just">
              <a:lnSpc>
                <a:spcPts val="1800"/>
              </a:lnSpc>
            </a:pPr>
            <a:endParaRPr lang="en-ZA" sz="1600" dirty="0">
              <a:solidFill>
                <a:schemeClr val="tx1"/>
              </a:solidFill>
            </a:endParaRPr>
          </a:p>
          <a:p>
            <a:pPr marL="285750" indent="-285750" algn="just">
              <a:lnSpc>
                <a:spcPts val="1800"/>
              </a:lnSpc>
              <a:buFont typeface="Arial" panose="020B0604020202020204" pitchFamily="34" charset="0"/>
              <a:buChar char="•"/>
            </a:pPr>
            <a:r>
              <a:rPr lang="en-ZA" sz="1600" b="1" dirty="0" smtClean="0">
                <a:solidFill>
                  <a:schemeClr val="tx1"/>
                </a:solidFill>
              </a:rPr>
              <a:t>Taxi violence </a:t>
            </a:r>
            <a:r>
              <a:rPr lang="en-ZA" sz="1600" dirty="0" smtClean="0">
                <a:solidFill>
                  <a:schemeClr val="tx1"/>
                </a:solidFill>
              </a:rPr>
              <a:t>increased with the top contributing stations being Langa, Delft, Nyanga and Bellville. </a:t>
            </a:r>
          </a:p>
        </p:txBody>
      </p:sp>
      <p:sp>
        <p:nvSpPr>
          <p:cNvPr id="12" name="TextBox 11"/>
          <p:cNvSpPr txBox="1"/>
          <p:nvPr/>
        </p:nvSpPr>
        <p:spPr>
          <a:xfrm>
            <a:off x="179512" y="2183144"/>
            <a:ext cx="4145600" cy="415498"/>
          </a:xfrm>
          <a:prstGeom prst="rect">
            <a:avLst/>
          </a:prstGeom>
          <a:noFill/>
        </p:spPr>
        <p:txBody>
          <a:bodyPr wrap="square" rtlCol="0">
            <a:spAutoFit/>
          </a:bodyPr>
          <a:lstStyle/>
          <a:p>
            <a:r>
              <a:rPr lang="en-ZA" sz="1050" dirty="0" smtClean="0"/>
              <a:t>% of total  reported</a:t>
            </a:r>
          </a:p>
          <a:p>
            <a:r>
              <a:rPr lang="en-ZA" sz="1050" dirty="0" smtClean="0"/>
              <a:t>Unspecified / undetermined  motives /circumstances :  19.7% (704) </a:t>
            </a:r>
          </a:p>
        </p:txBody>
      </p:sp>
    </p:spTree>
    <p:extLst>
      <p:ext uri="{BB962C8B-B14F-4D97-AF65-F5344CB8AC3E}">
        <p14:creationId xmlns:p14="http://schemas.microsoft.com/office/powerpoint/2010/main" xmlns="" val="5590506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21704" y="147517"/>
            <a:ext cx="7488832" cy="599946"/>
          </a:xfrm>
          <a:prstGeom prst="rect">
            <a:avLst/>
          </a:prstGeom>
          <a:noFill/>
        </p:spPr>
        <p:txBody>
          <a:bodyPr vert="horz" lIns="91440" tIns="45720" rIns="91440" bIns="45720" rtlCol="0" anchor="ctr">
            <a:normAutofit fontScale="90000" lnSpcReduction="20000"/>
          </a:bodyPr>
          <a:lstStyle>
            <a:lvl1pPr algn="l" defTabSz="457200" rtl="0" eaLnBrk="1" latinLnBrk="0" hangingPunct="1">
              <a:spcBef>
                <a:spcPct val="0"/>
              </a:spcBef>
              <a:buNone/>
              <a:defRPr sz="2400" b="0" kern="1200">
                <a:solidFill>
                  <a:srgbClr val="FFCB05"/>
                </a:solidFill>
                <a:latin typeface="Segoe UI" panose="020B0502040204020203" pitchFamily="34" charset="0"/>
                <a:ea typeface="+mj-ea"/>
                <a:cs typeface="Segoe UI" panose="020B0502040204020203" pitchFamily="34" charset="0"/>
              </a:defRPr>
            </a:lvl1pPr>
          </a:lstStyle>
          <a:p>
            <a:r>
              <a:rPr lang="en-ZA" dirty="0" smtClean="0"/>
              <a:t>ATTEMPTED MURDER</a:t>
            </a:r>
            <a:br>
              <a:rPr lang="en-ZA" dirty="0" smtClean="0"/>
            </a:br>
            <a:r>
              <a:rPr lang="en-US" sz="2000" dirty="0" smtClean="0">
                <a:solidFill>
                  <a:schemeClr val="accent1">
                    <a:lumMod val="40000"/>
                    <a:lumOff val="60000"/>
                  </a:schemeClr>
                </a:solidFill>
                <a:ea typeface="Segoe UI" panose="020B0502040204020203" pitchFamily="34" charset="0"/>
              </a:rPr>
              <a:t>Top instruments used</a:t>
            </a:r>
            <a:endParaRPr lang="en-ZA" sz="2200" dirty="0">
              <a:solidFill>
                <a:schemeClr val="bg1">
                  <a:lumMod val="95000"/>
                </a:schemeClr>
              </a:solidFill>
            </a:endParaRPr>
          </a:p>
        </p:txBody>
      </p:sp>
      <p:sp>
        <p:nvSpPr>
          <p:cNvPr id="6" name="Slide Number Placeholder 2"/>
          <p:cNvSpPr txBox="1">
            <a:spLocks/>
          </p:cNvSpPr>
          <p:nvPr/>
        </p:nvSpPr>
        <p:spPr>
          <a:xfrm>
            <a:off x="8541165" y="6381328"/>
            <a:ext cx="61156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9C98E185-91E8-4123-A245-A05EDDFD91C5}" type="slidenum">
              <a:rPr lang="en-US" b="1" smtClean="0"/>
              <a:pPr>
                <a:defRPr/>
              </a:pPr>
              <a:t>19</a:t>
            </a:fld>
            <a:endParaRPr lang="en-US" b="1" dirty="0"/>
          </a:p>
        </p:txBody>
      </p:sp>
      <p:graphicFrame>
        <p:nvGraphicFramePr>
          <p:cNvPr id="8" name="Chart 7"/>
          <p:cNvGraphicFramePr/>
          <p:nvPr>
            <p:extLst>
              <p:ext uri="{D42A27DB-BD31-4B8C-83A1-F6EECF244321}">
                <p14:modId xmlns:p14="http://schemas.microsoft.com/office/powerpoint/2010/main" xmlns="" val="1294305707"/>
              </p:ext>
            </p:extLst>
          </p:nvPr>
        </p:nvGraphicFramePr>
        <p:xfrm>
          <a:off x="107504" y="978091"/>
          <a:ext cx="8928992" cy="2376264"/>
        </p:xfrm>
        <a:graphic>
          <a:graphicData uri="http://schemas.openxmlformats.org/drawingml/2006/chart">
            <c:chart xmlns:c="http://schemas.openxmlformats.org/drawingml/2006/chart" xmlns:r="http://schemas.openxmlformats.org/officeDocument/2006/relationships" r:id="rId3"/>
          </a:graphicData>
        </a:graphic>
      </p:graphicFrame>
      <p:sp>
        <p:nvSpPr>
          <p:cNvPr id="9" name="Rounded Rectangle 8"/>
          <p:cNvSpPr/>
          <p:nvPr/>
        </p:nvSpPr>
        <p:spPr>
          <a:xfrm>
            <a:off x="107504" y="3717032"/>
            <a:ext cx="8712968" cy="3024336"/>
          </a:xfrm>
          <a:prstGeom prst="roundRect">
            <a:avLst/>
          </a:prstGeom>
          <a:solidFill>
            <a:schemeClr val="bg2"/>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ZA" b="1" u="sng" dirty="0" smtClean="0">
                <a:solidFill>
                  <a:schemeClr val="tx1"/>
                </a:solidFill>
              </a:rPr>
              <a:t>Top day and time</a:t>
            </a:r>
          </a:p>
          <a:p>
            <a:pPr algn="ctr"/>
            <a:r>
              <a:rPr lang="en-ZA" dirty="0" smtClean="0">
                <a:solidFill>
                  <a:schemeClr val="tx1"/>
                </a:solidFill>
              </a:rPr>
              <a:t>Weekends, including Friday, Saturday and Sunday collectively account for 54.5% (2016) </a:t>
            </a:r>
          </a:p>
          <a:p>
            <a:pPr algn="ctr"/>
            <a:r>
              <a:rPr lang="en-ZA" dirty="0" smtClean="0">
                <a:solidFill>
                  <a:schemeClr val="tx1"/>
                </a:solidFill>
              </a:rPr>
              <a:t>of the counts of attempted murder. </a:t>
            </a:r>
          </a:p>
          <a:p>
            <a:pPr algn="ctr"/>
            <a:r>
              <a:rPr lang="en-ZA" dirty="0" smtClean="0">
                <a:solidFill>
                  <a:schemeClr val="tx1"/>
                </a:solidFill>
              </a:rPr>
              <a:t>Sunday contributed 21.8% (807)</a:t>
            </a:r>
          </a:p>
          <a:p>
            <a:pPr algn="ctr"/>
            <a:r>
              <a:rPr lang="en-ZA" dirty="0" smtClean="0">
                <a:solidFill>
                  <a:schemeClr val="tx1"/>
                </a:solidFill>
              </a:rPr>
              <a:t>Saturday contributed 19.7% (728)</a:t>
            </a:r>
          </a:p>
          <a:p>
            <a:pPr algn="ctr"/>
            <a:r>
              <a:rPr lang="en-ZA" dirty="0" smtClean="0">
                <a:solidFill>
                  <a:schemeClr val="tx1"/>
                </a:solidFill>
              </a:rPr>
              <a:t>Friday contributed 13.1% (481) </a:t>
            </a:r>
          </a:p>
          <a:p>
            <a:pPr algn="ctr"/>
            <a:r>
              <a:rPr lang="en-ZA" dirty="0" smtClean="0">
                <a:solidFill>
                  <a:schemeClr val="tx1"/>
                </a:solidFill>
              </a:rPr>
              <a:t>Monday, with the 4</a:t>
            </a:r>
            <a:r>
              <a:rPr lang="en-ZA" baseline="30000" dirty="0" smtClean="0">
                <a:solidFill>
                  <a:schemeClr val="tx1"/>
                </a:solidFill>
              </a:rPr>
              <a:t>th </a:t>
            </a:r>
            <a:r>
              <a:rPr lang="en-ZA" dirty="0" smtClean="0">
                <a:solidFill>
                  <a:schemeClr val="tx1"/>
                </a:solidFill>
              </a:rPr>
              <a:t> largest contribution saw the occurrence</a:t>
            </a:r>
          </a:p>
          <a:p>
            <a:pPr algn="ctr"/>
            <a:r>
              <a:rPr lang="en-ZA" dirty="0" smtClean="0">
                <a:solidFill>
                  <a:schemeClr val="tx1"/>
                </a:solidFill>
              </a:rPr>
              <a:t> of incidents similar to that of Friday  (12.6% / 467)</a:t>
            </a:r>
          </a:p>
          <a:p>
            <a:pPr algn="ctr"/>
            <a:endParaRPr lang="en-ZA" dirty="0">
              <a:solidFill>
                <a:schemeClr val="tx1"/>
              </a:solidFill>
            </a:endParaRPr>
          </a:p>
          <a:p>
            <a:pPr algn="ctr"/>
            <a:r>
              <a:rPr lang="en-ZA" dirty="0" smtClean="0">
                <a:solidFill>
                  <a:schemeClr val="tx1"/>
                </a:solidFill>
              </a:rPr>
              <a:t>The time period of 21:00 to 23:59  contributed the most, 22.5% (832)</a:t>
            </a:r>
          </a:p>
          <a:p>
            <a:pPr algn="ctr"/>
            <a:r>
              <a:rPr lang="en-ZA" dirty="0" smtClean="0">
                <a:solidFill>
                  <a:schemeClr val="tx1"/>
                </a:solidFill>
              </a:rPr>
              <a:t>The time periods of 18:00 to 20:59 contributed 20.4% (756)</a:t>
            </a:r>
            <a:endParaRPr lang="en-ZA" dirty="0">
              <a:solidFill>
                <a:schemeClr val="tx1"/>
              </a:solidFill>
            </a:endParaRPr>
          </a:p>
        </p:txBody>
      </p:sp>
    </p:spTree>
    <p:extLst>
      <p:ext uri="{BB962C8B-B14F-4D97-AF65-F5344CB8AC3E}">
        <p14:creationId xmlns:p14="http://schemas.microsoft.com/office/powerpoint/2010/main" xmlns="" val="25803354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222591"/>
            <a:ext cx="8115300" cy="6386543"/>
          </a:xfrm>
        </p:spPr>
        <p:txBody>
          <a:bodyPr>
            <a:normAutofit fontScale="85000" lnSpcReduction="20000"/>
          </a:bodyPr>
          <a:lstStyle/>
          <a:p>
            <a:r>
              <a:rPr lang="en-ZA" dirty="0"/>
              <a:t>Crime </a:t>
            </a:r>
            <a:r>
              <a:rPr lang="en-ZA" dirty="0" smtClean="0"/>
              <a:t>Statistics</a:t>
            </a:r>
            <a:endParaRPr lang="en-ZA" dirty="0"/>
          </a:p>
          <a:p>
            <a:r>
              <a:rPr lang="en-ZA" dirty="0" smtClean="0"/>
              <a:t>Decreases : </a:t>
            </a:r>
          </a:p>
          <a:p>
            <a:pPr lvl="1"/>
            <a:r>
              <a:rPr lang="en-ZA" dirty="0" smtClean="0"/>
              <a:t>Property Crime including top 10 stations</a:t>
            </a:r>
          </a:p>
          <a:p>
            <a:pPr lvl="1"/>
            <a:r>
              <a:rPr lang="en-ZA" dirty="0" smtClean="0"/>
              <a:t>Contact Crime including top 10 stations</a:t>
            </a:r>
          </a:p>
          <a:p>
            <a:pPr lvl="1"/>
            <a:r>
              <a:rPr lang="en-ZA" dirty="0" smtClean="0"/>
              <a:t>Strategies, operational approach and arrests</a:t>
            </a:r>
          </a:p>
          <a:p>
            <a:r>
              <a:rPr lang="en-ZA" dirty="0" smtClean="0"/>
              <a:t>Increases: Contact Crime</a:t>
            </a:r>
          </a:p>
          <a:p>
            <a:pPr lvl="1"/>
            <a:r>
              <a:rPr lang="en-ZA" dirty="0" smtClean="0"/>
              <a:t>Arrests</a:t>
            </a:r>
          </a:p>
          <a:p>
            <a:pPr lvl="1"/>
            <a:r>
              <a:rPr lang="en-ZA" dirty="0" smtClean="0"/>
              <a:t>Motives/circumstances</a:t>
            </a:r>
          </a:p>
          <a:p>
            <a:pPr lvl="1"/>
            <a:r>
              <a:rPr lang="en-ZA" dirty="0" smtClean="0"/>
              <a:t>Pattern (Instruments, date and time)</a:t>
            </a:r>
          </a:p>
          <a:p>
            <a:pPr lvl="1"/>
            <a:r>
              <a:rPr lang="en-ZA" dirty="0" smtClean="0"/>
              <a:t>Inhibiting factors</a:t>
            </a:r>
          </a:p>
          <a:p>
            <a:pPr lvl="1"/>
            <a:r>
              <a:rPr lang="en-ZA" dirty="0" smtClean="0"/>
              <a:t>Carjacking: Trends and tendencies</a:t>
            </a:r>
          </a:p>
          <a:p>
            <a:pPr lvl="1"/>
            <a:r>
              <a:rPr lang="en-ZA" dirty="0" smtClean="0"/>
              <a:t>Sexual Offences: Victim profile</a:t>
            </a:r>
            <a:endParaRPr lang="en-ZA" dirty="0"/>
          </a:p>
          <a:p>
            <a:r>
              <a:rPr lang="en-ZA" dirty="0" smtClean="0"/>
              <a:t>Operational Successes</a:t>
            </a:r>
          </a:p>
          <a:p>
            <a:pPr lvl="1"/>
            <a:r>
              <a:rPr lang="en-ZA" dirty="0" smtClean="0"/>
              <a:t>Crimes dependent on police action for detection</a:t>
            </a:r>
          </a:p>
          <a:p>
            <a:r>
              <a:rPr lang="en-ZA" dirty="0" smtClean="0"/>
              <a:t>Operational Approach</a:t>
            </a:r>
            <a:endParaRPr lang="en-ZA" dirty="0"/>
          </a:p>
        </p:txBody>
      </p:sp>
    </p:spTree>
    <p:extLst>
      <p:ext uri="{BB962C8B-B14F-4D97-AF65-F5344CB8AC3E}">
        <p14:creationId xmlns:p14="http://schemas.microsoft.com/office/powerpoint/2010/main" xmlns="" val="1162021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xmlns="" val="3660606286"/>
              </p:ext>
            </p:extLst>
          </p:nvPr>
        </p:nvGraphicFramePr>
        <p:xfrm>
          <a:off x="0" y="1112838"/>
          <a:ext cx="9144000" cy="5745162"/>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p:txBody>
          <a:bodyPr>
            <a:noAutofit/>
          </a:bodyPr>
          <a:lstStyle/>
          <a:p>
            <a:r>
              <a:rPr lang="en-US" sz="1800" dirty="0" smtClean="0">
                <a:cs typeface="Arial" pitchFamily="34" charset="0"/>
              </a:rPr>
              <a:t>Attempted Murder</a:t>
            </a:r>
            <a:br>
              <a:rPr lang="en-US" sz="1800" dirty="0" smtClean="0">
                <a:cs typeface="Arial" pitchFamily="34" charset="0"/>
              </a:rPr>
            </a:br>
            <a:r>
              <a:rPr lang="en-US" sz="1800" dirty="0" smtClean="0">
                <a:cs typeface="Arial" pitchFamily="34" charset="0"/>
              </a:rPr>
              <a:t>Top 10 stations</a:t>
            </a:r>
            <a:br>
              <a:rPr lang="en-US" sz="1800" dirty="0" smtClean="0">
                <a:cs typeface="Arial" pitchFamily="34" charset="0"/>
              </a:rPr>
            </a:br>
            <a:r>
              <a:rPr lang="en-US" sz="1800" b="0" dirty="0" smtClean="0">
                <a:solidFill>
                  <a:schemeClr val="accent1">
                    <a:lumMod val="40000"/>
                    <a:lumOff val="60000"/>
                  </a:schemeClr>
                </a:solidFill>
                <a:ea typeface="Segoe UI" panose="020B0502040204020203" pitchFamily="34" charset="0"/>
              </a:rPr>
              <a:t>Financial year 2017/2018 compared with 2016/2017</a:t>
            </a:r>
            <a:endParaRPr lang="en-ZA" sz="1800" dirty="0"/>
          </a:p>
        </p:txBody>
      </p:sp>
      <p:sp>
        <p:nvSpPr>
          <p:cNvPr id="4" name="Slide Number Placeholder 3"/>
          <p:cNvSpPr>
            <a:spLocks noGrp="1"/>
          </p:cNvSpPr>
          <p:nvPr>
            <p:ph type="sldNum" sz="quarter" idx="4294967295"/>
          </p:nvPr>
        </p:nvSpPr>
        <p:spPr>
          <a:xfrm>
            <a:off x="8559800" y="6492875"/>
            <a:ext cx="584200" cy="365125"/>
          </a:xfrm>
          <a:prstGeom prst="rect">
            <a:avLst/>
          </a:prstGeom>
        </p:spPr>
        <p:txBody>
          <a:bodyPr/>
          <a:lstStyle/>
          <a:p>
            <a:pPr>
              <a:defRPr/>
            </a:pPr>
            <a:fld id="{D68A54FC-9EA3-4ADE-A416-FD387670767D}" type="slidenum">
              <a:rPr lang="en-US" smtClean="0"/>
              <a:pPr>
                <a:defRPr/>
              </a:pPr>
              <a:t>20</a:t>
            </a:fld>
            <a:endParaRPr lang="en-US" dirty="0"/>
          </a:p>
        </p:txBody>
      </p:sp>
      <p:sp>
        <p:nvSpPr>
          <p:cNvPr id="15" name="Down Arrow 14"/>
          <p:cNvSpPr/>
          <p:nvPr/>
        </p:nvSpPr>
        <p:spPr>
          <a:xfrm>
            <a:off x="3190521" y="6176307"/>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7" name="Down Arrow 16"/>
          <p:cNvSpPr/>
          <p:nvPr/>
        </p:nvSpPr>
        <p:spPr>
          <a:xfrm flipV="1">
            <a:off x="8789659" y="6164094"/>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8" name="Down Arrow 17"/>
          <p:cNvSpPr/>
          <p:nvPr/>
        </p:nvSpPr>
        <p:spPr>
          <a:xfrm flipV="1">
            <a:off x="7176361" y="6182007"/>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9" name="Down Arrow 18"/>
          <p:cNvSpPr/>
          <p:nvPr/>
        </p:nvSpPr>
        <p:spPr>
          <a:xfrm flipV="1">
            <a:off x="6389359" y="6189268"/>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0" name="TextBox 19"/>
          <p:cNvSpPr txBox="1"/>
          <p:nvPr/>
        </p:nvSpPr>
        <p:spPr>
          <a:xfrm>
            <a:off x="7974176" y="882005"/>
            <a:ext cx="792088" cy="461665"/>
          </a:xfrm>
          <a:prstGeom prst="rect">
            <a:avLst/>
          </a:prstGeom>
          <a:solidFill>
            <a:srgbClr val="FF0000"/>
          </a:solidFill>
          <a:ln>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ZA" sz="1200" b="1" dirty="0" smtClean="0">
                <a:solidFill>
                  <a:schemeClr val="bg1"/>
                </a:solidFill>
              </a:rPr>
              <a:t>9.2%</a:t>
            </a:r>
          </a:p>
          <a:p>
            <a:pPr algn="ctr"/>
            <a:r>
              <a:rPr lang="en-ZA" sz="1200" b="1" dirty="0" smtClean="0">
                <a:solidFill>
                  <a:schemeClr val="bg1"/>
                </a:solidFill>
              </a:rPr>
              <a:t>311</a:t>
            </a:r>
            <a:endParaRPr lang="en-ZA" sz="1200" b="1" dirty="0">
              <a:solidFill>
                <a:schemeClr val="bg1"/>
              </a:solidFill>
            </a:endParaRPr>
          </a:p>
        </p:txBody>
      </p:sp>
      <p:sp>
        <p:nvSpPr>
          <p:cNvPr id="21" name="Down Arrow 20"/>
          <p:cNvSpPr/>
          <p:nvPr/>
        </p:nvSpPr>
        <p:spPr>
          <a:xfrm flipV="1">
            <a:off x="1575921" y="6173245"/>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2" name="Down Arrow 21"/>
          <p:cNvSpPr/>
          <p:nvPr/>
        </p:nvSpPr>
        <p:spPr>
          <a:xfrm flipV="1">
            <a:off x="2351174" y="6180067"/>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4" name="Down Arrow 23"/>
          <p:cNvSpPr/>
          <p:nvPr/>
        </p:nvSpPr>
        <p:spPr>
          <a:xfrm flipV="1">
            <a:off x="4806138" y="6173245"/>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5" name="Down Arrow 24"/>
          <p:cNvSpPr/>
          <p:nvPr/>
        </p:nvSpPr>
        <p:spPr>
          <a:xfrm flipV="1">
            <a:off x="7971112" y="6182007"/>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6" name="Down Arrow 25"/>
          <p:cNvSpPr/>
          <p:nvPr/>
        </p:nvSpPr>
        <p:spPr>
          <a:xfrm>
            <a:off x="4018781" y="6206917"/>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7" name="Down Arrow 26"/>
          <p:cNvSpPr/>
          <p:nvPr/>
        </p:nvSpPr>
        <p:spPr>
          <a:xfrm>
            <a:off x="5545005" y="6206916"/>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Tree>
    <p:extLst>
      <p:ext uri="{BB962C8B-B14F-4D97-AF65-F5344CB8AC3E}">
        <p14:creationId xmlns:p14="http://schemas.microsoft.com/office/powerpoint/2010/main" xmlns="" val="11775486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1014761"/>
            <a:ext cx="8856984" cy="5642517"/>
          </a:xfrm>
        </p:spPr>
        <p:txBody>
          <a:bodyPr>
            <a:noAutofit/>
          </a:bodyPr>
          <a:lstStyle/>
          <a:p>
            <a:pPr algn="just"/>
            <a:r>
              <a:rPr lang="en-ZA" sz="1400" b="1" dirty="0" smtClean="0"/>
              <a:t>Changes in population</a:t>
            </a:r>
            <a:r>
              <a:rPr lang="en-ZA" sz="1400" dirty="0" smtClean="0"/>
              <a:t> can have a destabilizing effect on </a:t>
            </a:r>
            <a:r>
              <a:rPr lang="en-ZA" sz="1400" b="1" dirty="0" smtClean="0"/>
              <a:t>social cohesion </a:t>
            </a:r>
            <a:r>
              <a:rPr lang="en-ZA" sz="1400" dirty="0" smtClean="0"/>
              <a:t>and lead to higher crime as a sense of belonging and shared moral sentiment is lost or not yet achieved. A lack in social cohesion impacts negatively on a community’s ability to establish formal and informal connections to promote common values and to work towards solving social problems. (</a:t>
            </a:r>
            <a:r>
              <a:rPr lang="en-ZA" sz="1400" i="1" dirty="0" smtClean="0"/>
              <a:t>Study: Population change and the contextual nature of crime – Cynthia Barnett and Carson Mencken 2014</a:t>
            </a:r>
            <a:r>
              <a:rPr lang="en-ZA" sz="1400" dirty="0" smtClean="0"/>
              <a:t>) </a:t>
            </a:r>
          </a:p>
          <a:p>
            <a:pPr marL="0" indent="0" algn="just">
              <a:buNone/>
            </a:pPr>
            <a:endParaRPr lang="en-ZA" sz="1400" dirty="0"/>
          </a:p>
          <a:p>
            <a:pPr algn="just"/>
            <a:r>
              <a:rPr lang="en-ZA" sz="1400" dirty="0" smtClean="0">
                <a:solidFill>
                  <a:schemeClr val="tx1"/>
                </a:solidFill>
              </a:rPr>
              <a:t>There is a </a:t>
            </a:r>
            <a:r>
              <a:rPr lang="en-ZA" sz="1400" b="1" dirty="0" smtClean="0">
                <a:solidFill>
                  <a:schemeClr val="tx1"/>
                </a:solidFill>
              </a:rPr>
              <a:t>highly </a:t>
            </a:r>
            <a:r>
              <a:rPr lang="en-ZA" sz="1400" b="1" dirty="0">
                <a:solidFill>
                  <a:schemeClr val="tx1"/>
                </a:solidFill>
              </a:rPr>
              <a:t>social nature </a:t>
            </a:r>
            <a:r>
              <a:rPr lang="en-ZA" sz="1400" dirty="0">
                <a:solidFill>
                  <a:schemeClr val="tx1"/>
                </a:solidFill>
              </a:rPr>
              <a:t>of </a:t>
            </a:r>
            <a:r>
              <a:rPr lang="en-ZA" sz="1400" dirty="0" smtClean="0">
                <a:solidFill>
                  <a:schemeClr val="tx1"/>
                </a:solidFill>
              </a:rPr>
              <a:t>offence that occur “in-house” - many </a:t>
            </a:r>
            <a:r>
              <a:rPr lang="en-ZA" sz="1400" dirty="0">
                <a:solidFill>
                  <a:schemeClr val="tx1"/>
                </a:solidFill>
              </a:rPr>
              <a:t>perpetrators are </a:t>
            </a:r>
            <a:r>
              <a:rPr lang="en-ZA" sz="1400" b="1" dirty="0">
                <a:solidFill>
                  <a:schemeClr val="tx1"/>
                </a:solidFill>
              </a:rPr>
              <a:t>known</a:t>
            </a:r>
            <a:r>
              <a:rPr lang="en-ZA" sz="1400" dirty="0">
                <a:solidFill>
                  <a:schemeClr val="tx1"/>
                </a:solidFill>
              </a:rPr>
              <a:t> inclusive of </a:t>
            </a:r>
            <a:r>
              <a:rPr lang="en-ZA" sz="1400" b="1" dirty="0">
                <a:solidFill>
                  <a:schemeClr val="tx1"/>
                </a:solidFill>
              </a:rPr>
              <a:t>family members, </a:t>
            </a:r>
            <a:r>
              <a:rPr lang="en-ZA" sz="1400" b="1" dirty="0" smtClean="0"/>
              <a:t>tenants, </a:t>
            </a:r>
            <a:r>
              <a:rPr lang="en-ZA" sz="1400" b="1" dirty="0" smtClean="0">
                <a:solidFill>
                  <a:schemeClr val="tx1"/>
                </a:solidFill>
              </a:rPr>
              <a:t>spouses</a:t>
            </a:r>
            <a:r>
              <a:rPr lang="en-ZA" sz="1400" b="1" dirty="0">
                <a:solidFill>
                  <a:schemeClr val="tx1"/>
                </a:solidFill>
              </a:rPr>
              <a:t>, partners, </a:t>
            </a:r>
            <a:r>
              <a:rPr lang="en-ZA" sz="1400" b="1" dirty="0" smtClean="0">
                <a:solidFill>
                  <a:schemeClr val="tx1"/>
                </a:solidFill>
              </a:rPr>
              <a:t>boyfriends/girlfriends, close </a:t>
            </a:r>
            <a:r>
              <a:rPr lang="en-ZA" sz="1400" b="1" dirty="0">
                <a:solidFill>
                  <a:schemeClr val="tx1"/>
                </a:solidFill>
              </a:rPr>
              <a:t>friends and acquaintances</a:t>
            </a:r>
            <a:r>
              <a:rPr lang="en-ZA" sz="1400" dirty="0">
                <a:solidFill>
                  <a:schemeClr val="tx1"/>
                </a:solidFill>
              </a:rPr>
              <a:t>. </a:t>
            </a:r>
            <a:endParaRPr lang="en-ZA" sz="1400" dirty="0" smtClean="0">
              <a:solidFill>
                <a:schemeClr val="tx1"/>
              </a:solidFill>
            </a:endParaRPr>
          </a:p>
          <a:p>
            <a:pPr marL="0" indent="0" algn="just">
              <a:buNone/>
            </a:pPr>
            <a:endParaRPr lang="en-ZA" sz="1400" dirty="0">
              <a:solidFill>
                <a:schemeClr val="tx1"/>
              </a:solidFill>
            </a:endParaRPr>
          </a:p>
          <a:p>
            <a:pPr algn="just"/>
            <a:r>
              <a:rPr lang="en-ZA" sz="1400" dirty="0" smtClean="0">
                <a:solidFill>
                  <a:schemeClr val="tx1"/>
                </a:solidFill>
              </a:rPr>
              <a:t>Other contributing </a:t>
            </a:r>
            <a:r>
              <a:rPr lang="en-ZA" sz="1400" dirty="0">
                <a:solidFill>
                  <a:schemeClr val="tx1"/>
                </a:solidFill>
              </a:rPr>
              <a:t>factors </a:t>
            </a:r>
            <a:r>
              <a:rPr lang="en-ZA" sz="1400" dirty="0" smtClean="0">
                <a:solidFill>
                  <a:schemeClr val="tx1"/>
                </a:solidFill>
              </a:rPr>
              <a:t>are lack of basic </a:t>
            </a:r>
            <a:r>
              <a:rPr lang="en-ZA" sz="1400" b="1" dirty="0" smtClean="0">
                <a:solidFill>
                  <a:schemeClr val="tx1"/>
                </a:solidFill>
              </a:rPr>
              <a:t>infrastructure</a:t>
            </a:r>
            <a:r>
              <a:rPr lang="en-ZA" sz="1400" dirty="0" smtClean="0">
                <a:solidFill>
                  <a:schemeClr val="tx1"/>
                </a:solidFill>
              </a:rPr>
              <a:t>, </a:t>
            </a:r>
            <a:r>
              <a:rPr lang="en-ZA" sz="1400" b="1" dirty="0" smtClean="0">
                <a:solidFill>
                  <a:schemeClr val="tx1"/>
                </a:solidFill>
              </a:rPr>
              <a:t>poor lighting</a:t>
            </a:r>
            <a:r>
              <a:rPr lang="en-ZA" sz="1400" dirty="0" smtClean="0">
                <a:solidFill>
                  <a:schemeClr val="tx1"/>
                </a:solidFill>
              </a:rPr>
              <a:t>, lack of </a:t>
            </a:r>
            <a:r>
              <a:rPr lang="en-ZA" sz="1400" b="1" dirty="0" smtClean="0">
                <a:solidFill>
                  <a:schemeClr val="tx1"/>
                </a:solidFill>
              </a:rPr>
              <a:t>accessibility</a:t>
            </a:r>
            <a:r>
              <a:rPr lang="en-ZA" sz="1400" dirty="0" smtClean="0">
                <a:solidFill>
                  <a:schemeClr val="tx1"/>
                </a:solidFill>
              </a:rPr>
              <a:t>,   high levels of unemployment, </a:t>
            </a:r>
            <a:r>
              <a:rPr lang="en-ZA" sz="1400" b="1" dirty="0" smtClean="0">
                <a:solidFill>
                  <a:schemeClr val="tx1"/>
                </a:solidFill>
              </a:rPr>
              <a:t>substance abuse, spatial development - design and layout of residential areas </a:t>
            </a:r>
            <a:r>
              <a:rPr lang="en-ZA" sz="1400" dirty="0" smtClean="0">
                <a:solidFill>
                  <a:schemeClr val="tx1"/>
                </a:solidFill>
              </a:rPr>
              <a:t>contribute to gangsterism. </a:t>
            </a:r>
          </a:p>
          <a:p>
            <a:pPr marL="0" indent="0" algn="just">
              <a:buNone/>
            </a:pPr>
            <a:endParaRPr lang="en-ZA" sz="1400" dirty="0"/>
          </a:p>
          <a:p>
            <a:pPr algn="just"/>
            <a:r>
              <a:rPr lang="en-ZA" sz="1400" dirty="0"/>
              <a:t>Many precincts have a large number of backyard dwellers and informal settlements which are generally </a:t>
            </a:r>
            <a:r>
              <a:rPr lang="en-ZA" sz="1400" b="1" dirty="0"/>
              <a:t>overcrowded</a:t>
            </a:r>
            <a:r>
              <a:rPr lang="en-ZA" sz="1400" dirty="0"/>
              <a:t>.  This poor environmental design is a major contributing factor to the prevalence of crime and restricts conventional policing capabilities</a:t>
            </a:r>
            <a:r>
              <a:rPr lang="en-ZA" sz="1400" dirty="0" smtClean="0"/>
              <a:t>.</a:t>
            </a:r>
            <a:endParaRPr lang="en-ZA" sz="1400" dirty="0" smtClean="0">
              <a:solidFill>
                <a:schemeClr val="tx1"/>
              </a:solidFill>
            </a:endParaRPr>
          </a:p>
          <a:p>
            <a:pPr marL="0" indent="0" algn="just">
              <a:buNone/>
            </a:pPr>
            <a:endParaRPr lang="en-ZA" sz="1400" dirty="0" smtClean="0">
              <a:solidFill>
                <a:schemeClr val="tx1"/>
              </a:solidFill>
            </a:endParaRPr>
          </a:p>
          <a:p>
            <a:pPr algn="just"/>
            <a:r>
              <a:rPr lang="en-US" sz="1400" b="1" dirty="0" smtClean="0"/>
              <a:t>Parolees, repeat offenders and habitual offenders (offenders committing multiple categories of offences)  </a:t>
            </a:r>
            <a:r>
              <a:rPr lang="en-US" sz="1400" dirty="0"/>
              <a:t>is cited as major contributing factors to occurrences. </a:t>
            </a:r>
            <a:r>
              <a:rPr lang="en-US" sz="1400" dirty="0" smtClean="0"/>
              <a:t>This is mainly due to these individuals being released into the same communities they resided in before incarceration. </a:t>
            </a:r>
          </a:p>
          <a:p>
            <a:pPr algn="just"/>
            <a:endParaRPr lang="en-US" sz="1400" dirty="0">
              <a:solidFill>
                <a:schemeClr val="tx1"/>
              </a:solidFill>
            </a:endParaRPr>
          </a:p>
          <a:p>
            <a:pPr algn="just"/>
            <a:r>
              <a:rPr lang="en-ZA" sz="1400" dirty="0" smtClean="0"/>
              <a:t>Non availability of </a:t>
            </a:r>
            <a:r>
              <a:rPr lang="en-ZA" sz="1400" b="1" dirty="0" smtClean="0"/>
              <a:t>crime fighting technology</a:t>
            </a:r>
            <a:r>
              <a:rPr lang="en-ZA" sz="1400" dirty="0" smtClean="0"/>
              <a:t> in certain hotspot areas; example: CCTV cameras, License plate recognition software.</a:t>
            </a:r>
            <a:endParaRPr lang="en-ZA" sz="1400" dirty="0">
              <a:solidFill>
                <a:schemeClr val="tx1"/>
              </a:solidFill>
            </a:endParaRPr>
          </a:p>
        </p:txBody>
      </p:sp>
      <p:sp>
        <p:nvSpPr>
          <p:cNvPr id="3" name="Title 2"/>
          <p:cNvSpPr>
            <a:spLocks noGrp="1"/>
          </p:cNvSpPr>
          <p:nvPr>
            <p:ph type="title"/>
          </p:nvPr>
        </p:nvSpPr>
        <p:spPr>
          <a:xfrm>
            <a:off x="20629" y="116632"/>
            <a:ext cx="8229600" cy="775466"/>
          </a:xfrm>
        </p:spPr>
        <p:txBody>
          <a:bodyPr>
            <a:normAutofit/>
          </a:bodyPr>
          <a:lstStyle/>
          <a:p>
            <a:r>
              <a:rPr lang="en-ZA" b="1" dirty="0" smtClean="0"/>
              <a:t>INHIBITING FACTORS</a:t>
            </a:r>
            <a:endParaRPr lang="en-ZA" b="1" dirty="0"/>
          </a:p>
        </p:txBody>
      </p:sp>
      <p:sp>
        <p:nvSpPr>
          <p:cNvPr id="4" name="Slide Number Placeholder 3"/>
          <p:cNvSpPr>
            <a:spLocks noGrp="1"/>
          </p:cNvSpPr>
          <p:nvPr>
            <p:ph type="sldNum" sz="quarter" idx="4294967295"/>
          </p:nvPr>
        </p:nvSpPr>
        <p:spPr>
          <a:xfrm>
            <a:off x="8559800" y="6492875"/>
            <a:ext cx="584200" cy="365125"/>
          </a:xfrm>
          <a:prstGeom prst="rect">
            <a:avLst/>
          </a:prstGeom>
        </p:spPr>
        <p:txBody>
          <a:bodyPr/>
          <a:lstStyle/>
          <a:p>
            <a:pPr>
              <a:defRPr/>
            </a:pPr>
            <a:fld id="{D68A54FC-9EA3-4ADE-A416-FD387670767D}" type="slidenum">
              <a:rPr lang="en-US" smtClean="0"/>
              <a:pPr>
                <a:defRPr/>
              </a:pPr>
              <a:t>21</a:t>
            </a:fld>
            <a:endParaRPr lang="en-US" dirty="0"/>
          </a:p>
        </p:txBody>
      </p:sp>
    </p:spTree>
    <p:extLst>
      <p:ext uri="{BB962C8B-B14F-4D97-AF65-F5344CB8AC3E}">
        <p14:creationId xmlns:p14="http://schemas.microsoft.com/office/powerpoint/2010/main" xmlns="" val="37876953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671726" y="6492875"/>
            <a:ext cx="472273" cy="365125"/>
          </a:xfrm>
          <a:prstGeom prst="rect">
            <a:avLst/>
          </a:prstGeom>
        </p:spPr>
        <p:txBody>
          <a:bodyPr/>
          <a:lstStyle/>
          <a:p>
            <a:pPr>
              <a:defRPr/>
            </a:pPr>
            <a:fld id="{D68A54FC-9EA3-4ADE-A416-FD387670767D}" type="slidenum">
              <a:rPr lang="en-US" smtClean="0"/>
              <a:pPr>
                <a:defRPr/>
              </a:pPr>
              <a:t>22</a:t>
            </a:fld>
            <a:endParaRPr lang="en-US" dirty="0"/>
          </a:p>
        </p:txBody>
      </p:sp>
      <p:sp>
        <p:nvSpPr>
          <p:cNvPr id="7" name="Title 1"/>
          <p:cNvSpPr>
            <a:spLocks noGrp="1"/>
          </p:cNvSpPr>
          <p:nvPr>
            <p:ph type="ctrTitle"/>
          </p:nvPr>
        </p:nvSpPr>
        <p:spPr/>
        <p:txBody>
          <a:bodyPr>
            <a:normAutofit fontScale="90000"/>
          </a:bodyPr>
          <a:lstStyle/>
          <a:p>
            <a:r>
              <a:rPr lang="en-ZA" sz="2400" dirty="0" smtClean="0"/>
              <a:t>ROBBERY AGGRAVATED</a:t>
            </a:r>
            <a:br>
              <a:rPr lang="en-ZA" sz="2400" dirty="0" smtClean="0"/>
            </a:br>
            <a:r>
              <a:rPr lang="en-US" sz="2000" b="0" dirty="0" smtClean="0">
                <a:solidFill>
                  <a:schemeClr val="accent1">
                    <a:lumMod val="40000"/>
                    <a:lumOff val="60000"/>
                  </a:schemeClr>
                </a:solidFill>
                <a:latin typeface="Segoe UI" panose="020B0502040204020203" pitchFamily="34" charset="0"/>
                <a:ea typeface="Segoe UI" panose="020B0502040204020203" pitchFamily="34" charset="0"/>
                <a:cs typeface="Segoe UI" panose="020B0502040204020203" pitchFamily="34" charset="0"/>
              </a:rPr>
              <a:t>Top instruments used, top day and time</a:t>
            </a:r>
            <a:endParaRPr lang="en-ZA" sz="2200" dirty="0">
              <a:solidFill>
                <a:schemeClr val="bg1">
                  <a:lumMod val="95000"/>
                </a:schemeClr>
              </a:solidFill>
            </a:endParaRPr>
          </a:p>
        </p:txBody>
      </p:sp>
      <p:sp>
        <p:nvSpPr>
          <p:cNvPr id="10" name="Rounded Rectangle 9"/>
          <p:cNvSpPr/>
          <p:nvPr/>
        </p:nvSpPr>
        <p:spPr>
          <a:xfrm>
            <a:off x="107504" y="4263407"/>
            <a:ext cx="8712968" cy="2483046"/>
          </a:xfrm>
          <a:prstGeom prst="roundRect">
            <a:avLst/>
          </a:prstGeom>
          <a:solidFill>
            <a:schemeClr val="bg2"/>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ZA" b="1" u="sng" dirty="0" smtClean="0">
                <a:solidFill>
                  <a:schemeClr val="tx1"/>
                </a:solidFill>
              </a:rPr>
              <a:t>Top day and time</a:t>
            </a:r>
          </a:p>
          <a:p>
            <a:pPr algn="ctr"/>
            <a:r>
              <a:rPr lang="en-ZA" dirty="0" smtClean="0">
                <a:solidFill>
                  <a:schemeClr val="tx1"/>
                </a:solidFill>
              </a:rPr>
              <a:t>Saturday contributed 16.7% (4059)</a:t>
            </a:r>
          </a:p>
          <a:p>
            <a:pPr algn="ctr"/>
            <a:r>
              <a:rPr lang="en-ZA" dirty="0" smtClean="0">
                <a:solidFill>
                  <a:schemeClr val="tx1"/>
                </a:solidFill>
              </a:rPr>
              <a:t>Friday contributed 15.4% (3758)</a:t>
            </a:r>
          </a:p>
          <a:p>
            <a:pPr algn="ctr"/>
            <a:r>
              <a:rPr lang="en-ZA" dirty="0" smtClean="0">
                <a:solidFill>
                  <a:schemeClr val="tx1"/>
                </a:solidFill>
              </a:rPr>
              <a:t>Monday contributed 14.8% (3613) </a:t>
            </a:r>
          </a:p>
          <a:p>
            <a:pPr algn="ctr"/>
            <a:endParaRPr lang="en-ZA" dirty="0">
              <a:solidFill>
                <a:schemeClr val="tx1"/>
              </a:solidFill>
            </a:endParaRPr>
          </a:p>
          <a:p>
            <a:pPr algn="ctr"/>
            <a:r>
              <a:rPr lang="en-ZA" dirty="0" smtClean="0">
                <a:solidFill>
                  <a:schemeClr val="tx1"/>
                </a:solidFill>
              </a:rPr>
              <a:t>The three time periods of 15:00 to 17:59, 18:00 to 20:59 and 21:00 to 23:59 collectively account for 44.1% (10731) of robbery aggravated counts. </a:t>
            </a:r>
          </a:p>
          <a:p>
            <a:pPr algn="ctr"/>
            <a:r>
              <a:rPr lang="en-ZA" dirty="0" smtClean="0">
                <a:solidFill>
                  <a:schemeClr val="tx1"/>
                </a:solidFill>
              </a:rPr>
              <a:t>The time period of 18:00 to 20:59 contribution the highest, namely 17.2% (4187) followed by  21:00 to 23:59 with 13.7% (3334)</a:t>
            </a:r>
          </a:p>
        </p:txBody>
      </p:sp>
      <p:graphicFrame>
        <p:nvGraphicFramePr>
          <p:cNvPr id="11" name="Chart 10"/>
          <p:cNvGraphicFramePr/>
          <p:nvPr>
            <p:extLst>
              <p:ext uri="{D42A27DB-BD31-4B8C-83A1-F6EECF244321}">
                <p14:modId xmlns:p14="http://schemas.microsoft.com/office/powerpoint/2010/main" xmlns="" val="865205814"/>
              </p:ext>
            </p:extLst>
          </p:nvPr>
        </p:nvGraphicFramePr>
        <p:xfrm>
          <a:off x="107504" y="1052736"/>
          <a:ext cx="8928992" cy="25202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Table 1"/>
          <p:cNvGraphicFramePr>
            <a:graphicFrameLocks noGrp="1"/>
          </p:cNvGraphicFramePr>
          <p:nvPr>
            <p:extLst>
              <p:ext uri="{D42A27DB-BD31-4B8C-83A1-F6EECF244321}">
                <p14:modId xmlns:p14="http://schemas.microsoft.com/office/powerpoint/2010/main" xmlns="" val="3068643728"/>
              </p:ext>
            </p:extLst>
          </p:nvPr>
        </p:nvGraphicFramePr>
        <p:xfrm>
          <a:off x="1538868" y="3712404"/>
          <a:ext cx="6142383" cy="370840"/>
        </p:xfrm>
        <a:graphic>
          <a:graphicData uri="http://schemas.openxmlformats.org/drawingml/2006/table">
            <a:tbl>
              <a:tblPr firstRow="1" bandRow="1">
                <a:tableStyleId>{5C22544A-7EE6-4342-B048-85BDC9FD1C3A}</a:tableStyleId>
              </a:tblPr>
              <a:tblGrid>
                <a:gridCol w="1053548"/>
                <a:gridCol w="3328882"/>
                <a:gridCol w="1759953"/>
              </a:tblGrid>
              <a:tr h="370840">
                <a:tc>
                  <a:txBody>
                    <a:bodyPr/>
                    <a:lstStyle/>
                    <a:p>
                      <a:r>
                        <a:rPr lang="en-ZA" dirty="0" smtClean="0">
                          <a:solidFill>
                            <a:schemeClr val="tx1"/>
                          </a:solidFill>
                        </a:rPr>
                        <a:t>Arrests</a:t>
                      </a:r>
                      <a:endParaRPr lang="en-ZA" dirty="0">
                        <a:solidFill>
                          <a:schemeClr val="tx1"/>
                        </a:solidFill>
                      </a:endParaRPr>
                    </a:p>
                  </a:txBody>
                  <a:tcPr>
                    <a:solidFill>
                      <a:schemeClr val="bg1">
                        <a:lumMod val="85000"/>
                      </a:schemeClr>
                    </a:solidFill>
                  </a:tcPr>
                </a:tc>
                <a:tc>
                  <a:txBody>
                    <a:bodyPr/>
                    <a:lstStyle/>
                    <a:p>
                      <a:pPr algn="ctr"/>
                      <a:r>
                        <a:rPr lang="en-ZA" sz="1600" b="1" dirty="0" smtClean="0">
                          <a:solidFill>
                            <a:schemeClr val="tx1"/>
                          </a:solidFill>
                        </a:rPr>
                        <a:t>Possession of Dangerous weapons</a:t>
                      </a:r>
                      <a:endParaRPr lang="en-ZA" sz="1600" b="1" dirty="0">
                        <a:solidFill>
                          <a:schemeClr val="tx1"/>
                        </a:solidFill>
                      </a:endParaRPr>
                    </a:p>
                  </a:txBody>
                  <a:tcPr>
                    <a:solidFill>
                      <a:schemeClr val="bg1">
                        <a:lumMod val="85000"/>
                      </a:schemeClr>
                    </a:solidFill>
                  </a:tcPr>
                </a:tc>
                <a:tc>
                  <a:txBody>
                    <a:bodyPr/>
                    <a:lstStyle/>
                    <a:p>
                      <a:pPr algn="ctr"/>
                      <a:r>
                        <a:rPr lang="en-ZA" sz="1600" b="1" dirty="0" smtClean="0">
                          <a:solidFill>
                            <a:schemeClr val="tx1"/>
                          </a:solidFill>
                        </a:rPr>
                        <a:t>17 499</a:t>
                      </a:r>
                      <a:endParaRPr lang="en-ZA" sz="1600" b="1" dirty="0">
                        <a:solidFill>
                          <a:schemeClr val="tx1"/>
                        </a:solidFill>
                      </a:endParaRPr>
                    </a:p>
                  </a:txBody>
                  <a:tcPr>
                    <a:solidFill>
                      <a:schemeClr val="bg1">
                        <a:lumMod val="85000"/>
                      </a:schemeClr>
                    </a:solidFill>
                  </a:tcPr>
                </a:tc>
              </a:tr>
            </a:tbl>
          </a:graphicData>
        </a:graphic>
      </p:graphicFrame>
    </p:spTree>
    <p:extLst>
      <p:ext uri="{BB962C8B-B14F-4D97-AF65-F5344CB8AC3E}">
        <p14:creationId xmlns:p14="http://schemas.microsoft.com/office/powerpoint/2010/main" xmlns="" val="14324623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xmlns="" val="1766833661"/>
              </p:ext>
            </p:extLst>
          </p:nvPr>
        </p:nvGraphicFramePr>
        <p:xfrm>
          <a:off x="0" y="1112838"/>
          <a:ext cx="9144000" cy="5745162"/>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p:txBody>
          <a:bodyPr>
            <a:noAutofit/>
          </a:bodyPr>
          <a:lstStyle/>
          <a:p>
            <a:r>
              <a:rPr lang="en-US" sz="1800" dirty="0" smtClean="0">
                <a:cs typeface="Arial" pitchFamily="34" charset="0"/>
              </a:rPr>
              <a:t>Aggravated Robbery</a:t>
            </a:r>
            <a:br>
              <a:rPr lang="en-US" sz="1800" dirty="0" smtClean="0">
                <a:cs typeface="Arial" pitchFamily="34" charset="0"/>
              </a:rPr>
            </a:br>
            <a:r>
              <a:rPr lang="en-US" sz="1800" dirty="0" smtClean="0">
                <a:cs typeface="Arial" pitchFamily="34" charset="0"/>
              </a:rPr>
              <a:t>Top 10 stations</a:t>
            </a:r>
            <a:br>
              <a:rPr lang="en-US" sz="1800" dirty="0" smtClean="0">
                <a:cs typeface="Arial" pitchFamily="34" charset="0"/>
              </a:rPr>
            </a:br>
            <a:r>
              <a:rPr lang="en-US" sz="1800" b="0" dirty="0" smtClean="0">
                <a:solidFill>
                  <a:schemeClr val="accent1">
                    <a:lumMod val="40000"/>
                    <a:lumOff val="60000"/>
                  </a:schemeClr>
                </a:solidFill>
                <a:ea typeface="Segoe UI" panose="020B0502040204020203" pitchFamily="34" charset="0"/>
              </a:rPr>
              <a:t>Financial year 2017/2018 compared with 2016/2017</a:t>
            </a:r>
            <a:endParaRPr lang="en-ZA" sz="1800" dirty="0"/>
          </a:p>
        </p:txBody>
      </p:sp>
      <p:sp>
        <p:nvSpPr>
          <p:cNvPr id="4" name="Slide Number Placeholder 3"/>
          <p:cNvSpPr>
            <a:spLocks noGrp="1"/>
          </p:cNvSpPr>
          <p:nvPr>
            <p:ph type="sldNum" sz="quarter" idx="4294967295"/>
          </p:nvPr>
        </p:nvSpPr>
        <p:spPr>
          <a:xfrm>
            <a:off x="8559800" y="6492875"/>
            <a:ext cx="584200" cy="365125"/>
          </a:xfrm>
          <a:prstGeom prst="rect">
            <a:avLst/>
          </a:prstGeom>
        </p:spPr>
        <p:txBody>
          <a:bodyPr/>
          <a:lstStyle/>
          <a:p>
            <a:pPr>
              <a:defRPr/>
            </a:pPr>
            <a:fld id="{D68A54FC-9EA3-4ADE-A416-FD387670767D}" type="slidenum">
              <a:rPr lang="en-US" smtClean="0"/>
              <a:pPr>
                <a:defRPr/>
              </a:pPr>
              <a:t>23</a:t>
            </a:fld>
            <a:endParaRPr lang="en-US" dirty="0"/>
          </a:p>
        </p:txBody>
      </p:sp>
      <p:sp>
        <p:nvSpPr>
          <p:cNvPr id="15" name="Down Arrow 14"/>
          <p:cNvSpPr/>
          <p:nvPr/>
        </p:nvSpPr>
        <p:spPr>
          <a:xfrm>
            <a:off x="6361104" y="6151133"/>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0" name="TextBox 19"/>
          <p:cNvSpPr txBox="1"/>
          <p:nvPr/>
        </p:nvSpPr>
        <p:spPr>
          <a:xfrm>
            <a:off x="7974176" y="882005"/>
            <a:ext cx="792088" cy="461665"/>
          </a:xfrm>
          <a:prstGeom prst="rect">
            <a:avLst/>
          </a:prstGeom>
          <a:solidFill>
            <a:srgbClr val="FF0000"/>
          </a:solidFill>
          <a:ln>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ZA" sz="1200" b="1" dirty="0" smtClean="0">
                <a:solidFill>
                  <a:schemeClr val="bg1"/>
                </a:solidFill>
              </a:rPr>
              <a:t>1.2% </a:t>
            </a:r>
          </a:p>
          <a:p>
            <a:pPr algn="ctr"/>
            <a:r>
              <a:rPr lang="en-ZA" sz="1200" b="1" dirty="0" smtClean="0">
                <a:solidFill>
                  <a:schemeClr val="bg1"/>
                </a:solidFill>
              </a:rPr>
              <a:t>297</a:t>
            </a:r>
            <a:endParaRPr lang="en-ZA" sz="1200" b="1" dirty="0">
              <a:solidFill>
                <a:schemeClr val="bg1"/>
              </a:solidFill>
            </a:endParaRPr>
          </a:p>
        </p:txBody>
      </p:sp>
      <p:sp>
        <p:nvSpPr>
          <p:cNvPr id="21" name="Down Arrow 20"/>
          <p:cNvSpPr/>
          <p:nvPr/>
        </p:nvSpPr>
        <p:spPr>
          <a:xfrm flipV="1">
            <a:off x="4771921" y="6164094"/>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2" name="Down Arrow 21"/>
          <p:cNvSpPr/>
          <p:nvPr/>
        </p:nvSpPr>
        <p:spPr>
          <a:xfrm flipV="1">
            <a:off x="5598513" y="6179132"/>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4" name="Down Arrow 23"/>
          <p:cNvSpPr/>
          <p:nvPr/>
        </p:nvSpPr>
        <p:spPr>
          <a:xfrm flipV="1">
            <a:off x="7936687" y="6195377"/>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6" name="Down Arrow 25"/>
          <p:cNvSpPr/>
          <p:nvPr/>
        </p:nvSpPr>
        <p:spPr>
          <a:xfrm>
            <a:off x="2420746" y="6154785"/>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7" name="Down Arrow 26"/>
          <p:cNvSpPr/>
          <p:nvPr/>
        </p:nvSpPr>
        <p:spPr>
          <a:xfrm>
            <a:off x="3179492" y="6204038"/>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3" name="Down Arrow 22"/>
          <p:cNvSpPr/>
          <p:nvPr/>
        </p:nvSpPr>
        <p:spPr>
          <a:xfrm>
            <a:off x="7208152" y="6157857"/>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7" name="Down Arrow 16"/>
          <p:cNvSpPr/>
          <p:nvPr/>
        </p:nvSpPr>
        <p:spPr>
          <a:xfrm flipV="1">
            <a:off x="1560416" y="6180706"/>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8" name="Down Arrow 17"/>
          <p:cNvSpPr/>
          <p:nvPr/>
        </p:nvSpPr>
        <p:spPr>
          <a:xfrm flipV="1">
            <a:off x="8766264" y="6180706"/>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6" name="Down Arrow 15"/>
          <p:cNvSpPr/>
          <p:nvPr/>
        </p:nvSpPr>
        <p:spPr>
          <a:xfrm flipV="1">
            <a:off x="3970164" y="6183778"/>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Tree>
    <p:extLst>
      <p:ext uri="{BB962C8B-B14F-4D97-AF65-F5344CB8AC3E}">
        <p14:creationId xmlns:p14="http://schemas.microsoft.com/office/powerpoint/2010/main" xmlns="" val="16475798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xmlns="" val="4285755338"/>
              </p:ext>
            </p:extLst>
          </p:nvPr>
        </p:nvGraphicFramePr>
        <p:xfrm>
          <a:off x="0" y="1112838"/>
          <a:ext cx="9144000" cy="5745162"/>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p:txBody>
          <a:bodyPr>
            <a:noAutofit/>
          </a:bodyPr>
          <a:lstStyle/>
          <a:p>
            <a:r>
              <a:rPr lang="en-US" sz="1800" dirty="0" smtClean="0">
                <a:cs typeface="Arial" pitchFamily="34" charset="0"/>
              </a:rPr>
              <a:t>Trio Crime (Carjacking, House Robbery and Business Robbery)</a:t>
            </a:r>
            <a:br>
              <a:rPr lang="en-US" sz="1800" dirty="0" smtClean="0">
                <a:cs typeface="Arial" pitchFamily="34" charset="0"/>
              </a:rPr>
            </a:br>
            <a:r>
              <a:rPr lang="en-US" sz="1800" dirty="0" smtClean="0">
                <a:cs typeface="Arial" pitchFamily="34" charset="0"/>
              </a:rPr>
              <a:t>Top 10 stations</a:t>
            </a:r>
            <a:br>
              <a:rPr lang="en-US" sz="1800" dirty="0" smtClean="0">
                <a:cs typeface="Arial" pitchFamily="34" charset="0"/>
              </a:rPr>
            </a:br>
            <a:r>
              <a:rPr lang="en-US" sz="1800" b="0" dirty="0" smtClean="0">
                <a:solidFill>
                  <a:schemeClr val="accent1">
                    <a:lumMod val="40000"/>
                    <a:lumOff val="60000"/>
                  </a:schemeClr>
                </a:solidFill>
                <a:ea typeface="Segoe UI" panose="020B0502040204020203" pitchFamily="34" charset="0"/>
              </a:rPr>
              <a:t>Financial year 2017/2018 compared with 2016/2017</a:t>
            </a:r>
            <a:endParaRPr lang="en-ZA" sz="1800" dirty="0"/>
          </a:p>
        </p:txBody>
      </p:sp>
      <p:sp>
        <p:nvSpPr>
          <p:cNvPr id="4" name="Slide Number Placeholder 3"/>
          <p:cNvSpPr>
            <a:spLocks noGrp="1"/>
          </p:cNvSpPr>
          <p:nvPr>
            <p:ph type="sldNum" sz="quarter" idx="4294967295"/>
          </p:nvPr>
        </p:nvSpPr>
        <p:spPr>
          <a:xfrm>
            <a:off x="8559800" y="6492875"/>
            <a:ext cx="584200" cy="365125"/>
          </a:xfrm>
          <a:prstGeom prst="rect">
            <a:avLst/>
          </a:prstGeom>
        </p:spPr>
        <p:txBody>
          <a:bodyPr/>
          <a:lstStyle/>
          <a:p>
            <a:pPr>
              <a:defRPr/>
            </a:pPr>
            <a:fld id="{D68A54FC-9EA3-4ADE-A416-FD387670767D}" type="slidenum">
              <a:rPr lang="en-US" smtClean="0"/>
              <a:pPr>
                <a:defRPr/>
              </a:pPr>
              <a:t>24</a:t>
            </a:fld>
            <a:endParaRPr lang="en-US" dirty="0"/>
          </a:p>
        </p:txBody>
      </p:sp>
      <p:sp>
        <p:nvSpPr>
          <p:cNvPr id="15" name="Down Arrow 14"/>
          <p:cNvSpPr/>
          <p:nvPr/>
        </p:nvSpPr>
        <p:spPr>
          <a:xfrm>
            <a:off x="6361104" y="6151133"/>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0" name="TextBox 19"/>
          <p:cNvSpPr txBox="1"/>
          <p:nvPr/>
        </p:nvSpPr>
        <p:spPr>
          <a:xfrm>
            <a:off x="7974176" y="882005"/>
            <a:ext cx="792088" cy="461665"/>
          </a:xfrm>
          <a:prstGeom prst="rect">
            <a:avLst/>
          </a:prstGeom>
          <a:solidFill>
            <a:srgbClr val="FF0000"/>
          </a:solidFill>
          <a:ln>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ZA" sz="1200" b="1" dirty="0" smtClean="0">
                <a:solidFill>
                  <a:schemeClr val="bg1"/>
                </a:solidFill>
              </a:rPr>
              <a:t>5.3% </a:t>
            </a:r>
          </a:p>
          <a:p>
            <a:pPr algn="ctr"/>
            <a:r>
              <a:rPr lang="en-ZA" sz="1200" b="1" dirty="0" smtClean="0">
                <a:solidFill>
                  <a:schemeClr val="bg1"/>
                </a:solidFill>
              </a:rPr>
              <a:t>352</a:t>
            </a:r>
            <a:endParaRPr lang="en-ZA" sz="1200" b="1" dirty="0">
              <a:solidFill>
                <a:schemeClr val="bg1"/>
              </a:solidFill>
            </a:endParaRPr>
          </a:p>
        </p:txBody>
      </p:sp>
      <p:sp>
        <p:nvSpPr>
          <p:cNvPr id="21" name="Down Arrow 20"/>
          <p:cNvSpPr/>
          <p:nvPr/>
        </p:nvSpPr>
        <p:spPr>
          <a:xfrm flipV="1">
            <a:off x="4771921" y="6164094"/>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2" name="Down Arrow 21"/>
          <p:cNvSpPr/>
          <p:nvPr/>
        </p:nvSpPr>
        <p:spPr>
          <a:xfrm flipV="1">
            <a:off x="2381180" y="6187482"/>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4" name="Down Arrow 23"/>
          <p:cNvSpPr/>
          <p:nvPr/>
        </p:nvSpPr>
        <p:spPr>
          <a:xfrm flipV="1">
            <a:off x="7149287" y="6187482"/>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6" name="Down Arrow 25"/>
          <p:cNvSpPr/>
          <p:nvPr/>
        </p:nvSpPr>
        <p:spPr>
          <a:xfrm>
            <a:off x="5604213" y="6180706"/>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7" name="Down Arrow 26"/>
          <p:cNvSpPr/>
          <p:nvPr/>
        </p:nvSpPr>
        <p:spPr>
          <a:xfrm>
            <a:off x="3179492" y="6204038"/>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3" name="Down Arrow 22"/>
          <p:cNvSpPr/>
          <p:nvPr/>
        </p:nvSpPr>
        <p:spPr>
          <a:xfrm>
            <a:off x="7974176" y="6193198"/>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7" name="Down Arrow 16"/>
          <p:cNvSpPr/>
          <p:nvPr/>
        </p:nvSpPr>
        <p:spPr>
          <a:xfrm flipV="1">
            <a:off x="1560416" y="6180706"/>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6" name="Down Arrow 15"/>
          <p:cNvSpPr/>
          <p:nvPr/>
        </p:nvSpPr>
        <p:spPr>
          <a:xfrm flipV="1">
            <a:off x="3970164" y="6183778"/>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9" name="Down Arrow 18"/>
          <p:cNvSpPr/>
          <p:nvPr/>
        </p:nvSpPr>
        <p:spPr>
          <a:xfrm>
            <a:off x="8768018" y="6203357"/>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Tree>
    <p:extLst>
      <p:ext uri="{BB962C8B-B14F-4D97-AF65-F5344CB8AC3E}">
        <p14:creationId xmlns:p14="http://schemas.microsoft.com/office/powerpoint/2010/main" xmlns="" val="37919893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xmlns="" val="1161021820"/>
              </p:ext>
            </p:extLst>
          </p:nvPr>
        </p:nvGraphicFramePr>
        <p:xfrm>
          <a:off x="0" y="1112838"/>
          <a:ext cx="9144000" cy="5745162"/>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p:txBody>
          <a:bodyPr>
            <a:noAutofit/>
          </a:bodyPr>
          <a:lstStyle/>
          <a:p>
            <a:r>
              <a:rPr lang="en-US" sz="1800" dirty="0" smtClean="0">
                <a:cs typeface="Arial" pitchFamily="34" charset="0"/>
              </a:rPr>
              <a:t>Carjacking</a:t>
            </a:r>
            <a:br>
              <a:rPr lang="en-US" sz="1800" dirty="0" smtClean="0">
                <a:cs typeface="Arial" pitchFamily="34" charset="0"/>
              </a:rPr>
            </a:br>
            <a:r>
              <a:rPr lang="en-US" sz="1800" dirty="0" smtClean="0">
                <a:cs typeface="Arial" pitchFamily="34" charset="0"/>
              </a:rPr>
              <a:t>Top 10 stations</a:t>
            </a:r>
            <a:br>
              <a:rPr lang="en-US" sz="1800" dirty="0" smtClean="0">
                <a:cs typeface="Arial" pitchFamily="34" charset="0"/>
              </a:rPr>
            </a:br>
            <a:r>
              <a:rPr lang="en-US" sz="1800" b="0" dirty="0" smtClean="0">
                <a:solidFill>
                  <a:schemeClr val="accent1">
                    <a:lumMod val="40000"/>
                    <a:lumOff val="60000"/>
                  </a:schemeClr>
                </a:solidFill>
                <a:ea typeface="Segoe UI" panose="020B0502040204020203" pitchFamily="34" charset="0"/>
              </a:rPr>
              <a:t>Financial year 2017/2018 compared with 2016/2017</a:t>
            </a:r>
            <a:endParaRPr lang="en-ZA" sz="1800" dirty="0"/>
          </a:p>
        </p:txBody>
      </p:sp>
      <p:sp>
        <p:nvSpPr>
          <p:cNvPr id="4" name="Slide Number Placeholder 3"/>
          <p:cNvSpPr>
            <a:spLocks noGrp="1"/>
          </p:cNvSpPr>
          <p:nvPr>
            <p:ph type="sldNum" sz="quarter" idx="4294967295"/>
          </p:nvPr>
        </p:nvSpPr>
        <p:spPr>
          <a:xfrm>
            <a:off x="8559800" y="6492875"/>
            <a:ext cx="584200" cy="365125"/>
          </a:xfrm>
          <a:prstGeom prst="rect">
            <a:avLst/>
          </a:prstGeom>
        </p:spPr>
        <p:txBody>
          <a:bodyPr/>
          <a:lstStyle/>
          <a:p>
            <a:pPr>
              <a:defRPr/>
            </a:pPr>
            <a:fld id="{D68A54FC-9EA3-4ADE-A416-FD387670767D}" type="slidenum">
              <a:rPr lang="en-US" smtClean="0"/>
              <a:pPr>
                <a:defRPr/>
              </a:pPr>
              <a:t>25</a:t>
            </a:fld>
            <a:endParaRPr lang="en-US" dirty="0"/>
          </a:p>
        </p:txBody>
      </p:sp>
      <p:sp>
        <p:nvSpPr>
          <p:cNvPr id="15" name="Down Arrow 14"/>
          <p:cNvSpPr/>
          <p:nvPr/>
        </p:nvSpPr>
        <p:spPr>
          <a:xfrm>
            <a:off x="6361104" y="6151133"/>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0" name="TextBox 19"/>
          <p:cNvSpPr txBox="1"/>
          <p:nvPr/>
        </p:nvSpPr>
        <p:spPr>
          <a:xfrm>
            <a:off x="7974176" y="882005"/>
            <a:ext cx="792088" cy="461665"/>
          </a:xfrm>
          <a:prstGeom prst="rect">
            <a:avLst/>
          </a:prstGeom>
          <a:solidFill>
            <a:srgbClr val="92D050"/>
          </a:solidFill>
          <a:ln>
            <a:solidFill>
              <a:srgbClr val="92D05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ZA" sz="1200" b="1" dirty="0" smtClean="0"/>
              <a:t>-0.86% </a:t>
            </a:r>
          </a:p>
          <a:p>
            <a:pPr algn="ctr"/>
            <a:r>
              <a:rPr lang="en-ZA" sz="1200" b="1" dirty="0" smtClean="0"/>
              <a:t>-19</a:t>
            </a:r>
            <a:endParaRPr lang="en-ZA" sz="1200" b="1" dirty="0"/>
          </a:p>
        </p:txBody>
      </p:sp>
      <p:sp>
        <p:nvSpPr>
          <p:cNvPr id="21" name="Down Arrow 20"/>
          <p:cNvSpPr/>
          <p:nvPr/>
        </p:nvSpPr>
        <p:spPr>
          <a:xfrm flipV="1">
            <a:off x="7981218" y="6206627"/>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2" name="Down Arrow 21"/>
          <p:cNvSpPr/>
          <p:nvPr/>
        </p:nvSpPr>
        <p:spPr>
          <a:xfrm flipV="1">
            <a:off x="2381180" y="6187482"/>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4" name="Down Arrow 23"/>
          <p:cNvSpPr/>
          <p:nvPr/>
        </p:nvSpPr>
        <p:spPr>
          <a:xfrm flipV="1">
            <a:off x="7149287" y="6187482"/>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6" name="Down Arrow 25"/>
          <p:cNvSpPr/>
          <p:nvPr/>
        </p:nvSpPr>
        <p:spPr>
          <a:xfrm>
            <a:off x="5604213" y="6180706"/>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7" name="Down Arrow 26"/>
          <p:cNvSpPr/>
          <p:nvPr/>
        </p:nvSpPr>
        <p:spPr>
          <a:xfrm>
            <a:off x="3179492" y="6204038"/>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3" name="Down Arrow 22"/>
          <p:cNvSpPr/>
          <p:nvPr/>
        </p:nvSpPr>
        <p:spPr>
          <a:xfrm>
            <a:off x="4824576" y="6220746"/>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7" name="Down Arrow 16"/>
          <p:cNvSpPr/>
          <p:nvPr/>
        </p:nvSpPr>
        <p:spPr>
          <a:xfrm flipV="1">
            <a:off x="1560416" y="6180706"/>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6" name="Down Arrow 15"/>
          <p:cNvSpPr/>
          <p:nvPr/>
        </p:nvSpPr>
        <p:spPr>
          <a:xfrm flipV="1">
            <a:off x="3970164" y="6183778"/>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8" name="Down Arrow 17"/>
          <p:cNvSpPr/>
          <p:nvPr/>
        </p:nvSpPr>
        <p:spPr>
          <a:xfrm flipV="1">
            <a:off x="8766264" y="6206627"/>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Tree>
    <p:extLst>
      <p:ext uri="{BB962C8B-B14F-4D97-AF65-F5344CB8AC3E}">
        <p14:creationId xmlns:p14="http://schemas.microsoft.com/office/powerpoint/2010/main" xmlns="" val="30705793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559800" y="6492875"/>
            <a:ext cx="584200" cy="365125"/>
          </a:xfrm>
          <a:prstGeom prst="rect">
            <a:avLst/>
          </a:prstGeom>
        </p:spPr>
        <p:txBody>
          <a:bodyPr/>
          <a:lstStyle/>
          <a:p>
            <a:pPr>
              <a:defRPr/>
            </a:pPr>
            <a:fld id="{D68A54FC-9EA3-4ADE-A416-FD387670767D}" type="slidenum">
              <a:rPr lang="en-US" smtClean="0"/>
              <a:pPr>
                <a:defRPr/>
              </a:pPr>
              <a:t>26</a:t>
            </a:fld>
            <a:endParaRPr lang="en-US" dirty="0"/>
          </a:p>
        </p:txBody>
      </p:sp>
      <p:sp>
        <p:nvSpPr>
          <p:cNvPr id="5" name="Content Placeholder 4"/>
          <p:cNvSpPr>
            <a:spLocks noGrp="1"/>
          </p:cNvSpPr>
          <p:nvPr>
            <p:ph idx="1"/>
          </p:nvPr>
        </p:nvSpPr>
        <p:spPr>
          <a:xfrm>
            <a:off x="0" y="1104199"/>
            <a:ext cx="9144000" cy="5563402"/>
          </a:xfrm>
        </p:spPr>
        <p:txBody>
          <a:bodyPr>
            <a:normAutofit/>
          </a:bodyPr>
          <a:lstStyle/>
          <a:p>
            <a:pPr algn="just"/>
            <a:r>
              <a:rPr lang="en-US" sz="1800" dirty="0"/>
              <a:t>The hijacking of </a:t>
            </a:r>
            <a:r>
              <a:rPr lang="en-US" sz="1800" b="1" dirty="0"/>
              <a:t>delivery vehicles</a:t>
            </a:r>
            <a:r>
              <a:rPr lang="en-US" sz="1800" dirty="0"/>
              <a:t>, although showing a reduction, </a:t>
            </a:r>
            <a:r>
              <a:rPr lang="en-US" sz="1800" b="1" dirty="0"/>
              <a:t>remains a target</a:t>
            </a:r>
            <a:r>
              <a:rPr lang="en-US" sz="1800" dirty="0"/>
              <a:t> </a:t>
            </a:r>
            <a:r>
              <a:rPr lang="en-US" sz="1800" dirty="0" smtClean="0"/>
              <a:t>threat </a:t>
            </a:r>
            <a:r>
              <a:rPr lang="en-US" sz="1800" dirty="0"/>
              <a:t>due to their vulnerability especially those having to enter high risk areas on a daily basis. </a:t>
            </a:r>
          </a:p>
          <a:p>
            <a:pPr marL="0" indent="0" algn="just">
              <a:buNone/>
            </a:pPr>
            <a:endParaRPr lang="en-US" sz="1800" dirty="0"/>
          </a:p>
          <a:p>
            <a:pPr algn="just"/>
            <a:r>
              <a:rPr lang="en-US" sz="1800" dirty="0"/>
              <a:t>The hijacking of </a:t>
            </a:r>
            <a:r>
              <a:rPr lang="en-US" sz="1800" b="1" dirty="0"/>
              <a:t>taxis and vehicles used to transport staff </a:t>
            </a:r>
            <a:r>
              <a:rPr lang="en-US" sz="1800" dirty="0"/>
              <a:t>in particular those transporting employees </a:t>
            </a:r>
            <a:r>
              <a:rPr lang="en-US" sz="1800" b="1" dirty="0"/>
              <a:t>late at night shows </a:t>
            </a:r>
            <a:r>
              <a:rPr lang="en-US" sz="1800" dirty="0"/>
              <a:t>a substantial increment </a:t>
            </a:r>
            <a:r>
              <a:rPr lang="en-US" sz="1800" dirty="0" smtClean="0"/>
              <a:t>and contributed 6.3</a:t>
            </a:r>
            <a:r>
              <a:rPr lang="en-US" sz="1800" dirty="0"/>
              <a:t>% (</a:t>
            </a:r>
            <a:r>
              <a:rPr lang="en-US" sz="1800" dirty="0" smtClean="0"/>
              <a:t>146).</a:t>
            </a:r>
            <a:endParaRPr lang="en-US" sz="1800" dirty="0"/>
          </a:p>
          <a:p>
            <a:pPr algn="just"/>
            <a:endParaRPr lang="en-US" sz="1800" dirty="0"/>
          </a:p>
          <a:p>
            <a:pPr algn="just"/>
            <a:r>
              <a:rPr lang="en-US" sz="1800" dirty="0"/>
              <a:t>The hijacking of </a:t>
            </a:r>
            <a:r>
              <a:rPr lang="en-US" sz="1800" b="1" dirty="0"/>
              <a:t>delivery vehicles operated by foreigners </a:t>
            </a:r>
            <a:r>
              <a:rPr lang="en-US" sz="1800" dirty="0"/>
              <a:t>is mainly those who have resorted to doing their own deliveries </a:t>
            </a:r>
            <a:r>
              <a:rPr lang="en-US" sz="1800" dirty="0" smtClean="0"/>
              <a:t>to </a:t>
            </a:r>
            <a:r>
              <a:rPr lang="en-US" sz="1800" dirty="0" err="1"/>
              <a:t>spaza</a:t>
            </a:r>
            <a:r>
              <a:rPr lang="en-US" sz="1800" dirty="0"/>
              <a:t> shops owned by them. </a:t>
            </a:r>
            <a:r>
              <a:rPr lang="en-US" sz="1800" dirty="0" smtClean="0"/>
              <a:t>These incidents contributed to 5.9</a:t>
            </a:r>
            <a:r>
              <a:rPr lang="en-US" sz="1800" dirty="0"/>
              <a:t>% (</a:t>
            </a:r>
            <a:r>
              <a:rPr lang="en-US" sz="1800" dirty="0" smtClean="0"/>
              <a:t>139). </a:t>
            </a:r>
            <a:endParaRPr lang="en-US" sz="1800" dirty="0"/>
          </a:p>
          <a:p>
            <a:pPr marL="0" indent="0" algn="just">
              <a:buNone/>
            </a:pPr>
            <a:endParaRPr lang="en-US" sz="1800" dirty="0"/>
          </a:p>
          <a:p>
            <a:pPr algn="just"/>
            <a:r>
              <a:rPr lang="en-US" sz="1800" dirty="0"/>
              <a:t>Hijacking of </a:t>
            </a:r>
            <a:r>
              <a:rPr lang="en-US" sz="1800" b="1" dirty="0"/>
              <a:t>British American Tobacco </a:t>
            </a:r>
            <a:r>
              <a:rPr lang="en-US" sz="1800" dirty="0"/>
              <a:t>(BAT) vehicles  have steadily decreased after the surge a few years ago. High levels of security were put in place to combat this phenomenon and were amongst others the reason for the decline in conjunction with policing, which included arrests and convictions. </a:t>
            </a:r>
            <a:r>
              <a:rPr lang="en-US" sz="1800" dirty="0" smtClean="0"/>
              <a:t>BAT </a:t>
            </a:r>
            <a:r>
              <a:rPr lang="en-US" sz="1800" dirty="0"/>
              <a:t>hijackings </a:t>
            </a:r>
            <a:r>
              <a:rPr lang="en-US" sz="1800" dirty="0" smtClean="0"/>
              <a:t> contributed to 0.6</a:t>
            </a:r>
            <a:r>
              <a:rPr lang="en-US" sz="1800" dirty="0"/>
              <a:t>% (13). </a:t>
            </a:r>
            <a:r>
              <a:rPr lang="en-US" sz="1800" dirty="0" smtClean="0"/>
              <a:t>    </a:t>
            </a:r>
            <a:endParaRPr lang="en-ZA" sz="1800" dirty="0"/>
          </a:p>
        </p:txBody>
      </p:sp>
      <p:sp>
        <p:nvSpPr>
          <p:cNvPr id="6" name="Title 5"/>
          <p:cNvSpPr>
            <a:spLocks noGrp="1"/>
          </p:cNvSpPr>
          <p:nvPr>
            <p:ph type="ctrTitle"/>
          </p:nvPr>
        </p:nvSpPr>
        <p:spPr/>
        <p:txBody>
          <a:bodyPr/>
          <a:lstStyle/>
          <a:p>
            <a:r>
              <a:rPr lang="en-ZA" dirty="0"/>
              <a:t>ROBBERY AGGRAVATED - Carjacking</a:t>
            </a:r>
            <a:br>
              <a:rPr lang="en-ZA" dirty="0"/>
            </a:br>
            <a:r>
              <a:rPr lang="en-US" sz="2000" dirty="0">
                <a:solidFill>
                  <a:schemeClr val="accent1">
                    <a:lumMod val="40000"/>
                    <a:lumOff val="60000"/>
                  </a:schemeClr>
                </a:solidFill>
                <a:ea typeface="Segoe UI" panose="020B0502040204020203" pitchFamily="34" charset="0"/>
              </a:rPr>
              <a:t>Trends and tendencies</a:t>
            </a:r>
            <a:endParaRPr lang="en-ZA" dirty="0"/>
          </a:p>
        </p:txBody>
      </p:sp>
    </p:spTree>
    <p:extLst>
      <p:ext uri="{BB962C8B-B14F-4D97-AF65-F5344CB8AC3E}">
        <p14:creationId xmlns:p14="http://schemas.microsoft.com/office/powerpoint/2010/main" xmlns="" val="3279760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924339"/>
            <a:ext cx="8856984" cy="5794513"/>
          </a:xfrm>
        </p:spPr>
        <p:txBody>
          <a:bodyPr>
            <a:noAutofit/>
          </a:bodyPr>
          <a:lstStyle/>
          <a:p>
            <a:pPr algn="just"/>
            <a:r>
              <a:rPr lang="en-ZA" sz="1600" dirty="0" smtClean="0"/>
              <a:t>Reduction in the overall category of 0.6% (-40 charges), but increments in certain sub-categories, namely sexual assault and attempted sexual offences. </a:t>
            </a:r>
          </a:p>
          <a:p>
            <a:pPr algn="just"/>
            <a:r>
              <a:rPr lang="en-ZA" sz="1600" dirty="0" smtClean="0"/>
              <a:t>Rape – reduction of 0.6% (-27 charges), and contributes 65.8% of counts to overall category sexual offences</a:t>
            </a:r>
          </a:p>
          <a:p>
            <a:pPr algn="just"/>
            <a:r>
              <a:rPr lang="en-ZA" sz="1600" dirty="0" smtClean="0"/>
              <a:t>Contributing Factors - Overcrowding in households, substance abuse, domestic violence, psychological disorders etc. </a:t>
            </a:r>
          </a:p>
          <a:p>
            <a:pPr marL="0" indent="0" algn="ctr">
              <a:buNone/>
            </a:pPr>
            <a:r>
              <a:rPr lang="en-ZA" sz="1400" b="1" u="sng" dirty="0" smtClean="0"/>
              <a:t>Victim Profile – Rape</a:t>
            </a:r>
          </a:p>
          <a:p>
            <a:pPr marL="0" indent="0" algn="just">
              <a:buNone/>
            </a:pPr>
            <a:endParaRPr lang="en-ZA" sz="1400" dirty="0" smtClean="0"/>
          </a:p>
        </p:txBody>
      </p:sp>
      <p:sp>
        <p:nvSpPr>
          <p:cNvPr id="3" name="Title 2"/>
          <p:cNvSpPr>
            <a:spLocks noGrp="1"/>
          </p:cNvSpPr>
          <p:nvPr>
            <p:ph type="title"/>
          </p:nvPr>
        </p:nvSpPr>
        <p:spPr>
          <a:xfrm>
            <a:off x="107504" y="47058"/>
            <a:ext cx="8229600" cy="923026"/>
          </a:xfrm>
        </p:spPr>
        <p:txBody>
          <a:bodyPr>
            <a:normAutofit/>
          </a:bodyPr>
          <a:lstStyle/>
          <a:p>
            <a:r>
              <a:rPr lang="en-ZA" dirty="0" smtClean="0"/>
              <a:t>SEXUAL OFFENCES</a:t>
            </a:r>
            <a:br>
              <a:rPr lang="en-ZA" dirty="0" smtClean="0"/>
            </a:br>
            <a:r>
              <a:rPr lang="en-US" sz="2000" dirty="0">
                <a:solidFill>
                  <a:schemeClr val="accent1">
                    <a:lumMod val="40000"/>
                    <a:lumOff val="60000"/>
                  </a:schemeClr>
                </a:solidFill>
                <a:ea typeface="Segoe UI" panose="020B0502040204020203" pitchFamily="34" charset="0"/>
              </a:rPr>
              <a:t>Financial year 2017/2018 compared with 2016/2017</a:t>
            </a:r>
            <a:endParaRPr lang="en-ZA" dirty="0"/>
          </a:p>
        </p:txBody>
      </p:sp>
      <p:sp>
        <p:nvSpPr>
          <p:cNvPr id="4" name="Slide Number Placeholder 3"/>
          <p:cNvSpPr>
            <a:spLocks noGrp="1"/>
          </p:cNvSpPr>
          <p:nvPr>
            <p:ph type="sldNum" sz="quarter" idx="4294967295"/>
          </p:nvPr>
        </p:nvSpPr>
        <p:spPr>
          <a:xfrm>
            <a:off x="8559800" y="6492875"/>
            <a:ext cx="584200" cy="365125"/>
          </a:xfrm>
          <a:prstGeom prst="rect">
            <a:avLst/>
          </a:prstGeom>
        </p:spPr>
        <p:txBody>
          <a:bodyPr/>
          <a:lstStyle/>
          <a:p>
            <a:pPr>
              <a:defRPr/>
            </a:pPr>
            <a:fld id="{D68A54FC-9EA3-4ADE-A416-FD387670767D}" type="slidenum">
              <a:rPr lang="en-US" smtClean="0"/>
              <a:pPr>
                <a:defRPr/>
              </a:pPr>
              <a:t>27</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3235391919"/>
              </p:ext>
            </p:extLst>
          </p:nvPr>
        </p:nvGraphicFramePr>
        <p:xfrm>
          <a:off x="190912" y="3060617"/>
          <a:ext cx="4086809" cy="3321725"/>
        </p:xfrm>
        <a:graphic>
          <a:graphicData uri="http://schemas.openxmlformats.org/drawingml/2006/table">
            <a:tbl>
              <a:tblPr firstRow="1" firstCol="1" bandRow="1"/>
              <a:tblGrid>
                <a:gridCol w="934126"/>
                <a:gridCol w="1050894"/>
                <a:gridCol w="934128"/>
                <a:gridCol w="1167661"/>
              </a:tblGrid>
              <a:tr h="439640">
                <a:tc gridSpan="4">
                  <a:txBody>
                    <a:bodyPr/>
                    <a:lstStyle/>
                    <a:p>
                      <a:pPr marL="540385" marR="19050" algn="ctr">
                        <a:lnSpc>
                          <a:spcPts val="1200"/>
                        </a:lnSpc>
                        <a:spcAft>
                          <a:spcPts val="0"/>
                        </a:spcAft>
                        <a:tabLst>
                          <a:tab pos="540385" algn="l"/>
                          <a:tab pos="1911350" algn="l"/>
                          <a:tab pos="2091690" algn="l"/>
                        </a:tabLst>
                      </a:pPr>
                      <a:r>
                        <a:rPr lang="en-US" sz="1200" b="1" dirty="0" smtClean="0">
                          <a:effectLst/>
                          <a:latin typeface="Calibri"/>
                          <a:ea typeface="Times New Roman"/>
                          <a:cs typeface="Calibri"/>
                        </a:rPr>
                        <a:t>Child </a:t>
                      </a:r>
                      <a:r>
                        <a:rPr lang="en-US" sz="1200" b="1" dirty="0">
                          <a:effectLst/>
                          <a:latin typeface="Calibri"/>
                          <a:ea typeface="Times New Roman"/>
                          <a:cs typeface="Calibri"/>
                        </a:rPr>
                        <a:t>Victims – 33.9% (1437) of Sample</a:t>
                      </a:r>
                      <a:endParaRPr lang="en-ZA" sz="14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r>
              <a:tr h="439640">
                <a:tc gridSpan="2">
                  <a:txBody>
                    <a:bodyPr/>
                    <a:lstStyle/>
                    <a:p>
                      <a:pPr marL="0" marR="19050" indent="0" algn="ctr">
                        <a:lnSpc>
                          <a:spcPts val="1200"/>
                        </a:lnSpc>
                        <a:spcAft>
                          <a:spcPts val="0"/>
                        </a:spcAft>
                        <a:tabLst>
                          <a:tab pos="540385" algn="l"/>
                        </a:tabLst>
                      </a:pPr>
                      <a:r>
                        <a:rPr lang="en-US" sz="1200" b="1" dirty="0">
                          <a:effectLst/>
                          <a:latin typeface="Calibri"/>
                          <a:ea typeface="Times New Roman"/>
                          <a:cs typeface="Calibri"/>
                        </a:rPr>
                        <a:t>Females – 85.2% of Children (1222)</a:t>
                      </a:r>
                      <a:endParaRPr lang="en-ZA" sz="14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hMerge="1">
                  <a:txBody>
                    <a:bodyPr/>
                    <a:lstStyle/>
                    <a:p>
                      <a:endParaRPr lang="en-ZA"/>
                    </a:p>
                  </a:txBody>
                  <a:tcPr/>
                </a:tc>
                <a:tc gridSpan="2">
                  <a:txBody>
                    <a:bodyPr/>
                    <a:lstStyle/>
                    <a:p>
                      <a:pPr marL="539750" marR="19050" indent="-539750" algn="ctr">
                        <a:lnSpc>
                          <a:spcPts val="1200"/>
                        </a:lnSpc>
                        <a:spcAft>
                          <a:spcPts val="0"/>
                        </a:spcAft>
                        <a:tabLst>
                          <a:tab pos="540385" algn="l"/>
                        </a:tabLst>
                      </a:pPr>
                      <a:r>
                        <a:rPr lang="en-US" sz="1200" b="1" dirty="0">
                          <a:effectLst/>
                          <a:latin typeface="Calibri"/>
                          <a:ea typeface="Times New Roman"/>
                          <a:cs typeface="Calibri"/>
                        </a:rPr>
                        <a:t>Males – 14.8% of Children </a:t>
                      </a:r>
                      <a:endParaRPr lang="en-US" sz="1200" b="1" dirty="0" smtClean="0">
                        <a:effectLst/>
                        <a:latin typeface="Calibri"/>
                        <a:ea typeface="Times New Roman"/>
                        <a:cs typeface="Calibri"/>
                      </a:endParaRPr>
                    </a:p>
                    <a:p>
                      <a:pPr marL="539750" marR="19050" indent="-539750" algn="ctr">
                        <a:lnSpc>
                          <a:spcPts val="1200"/>
                        </a:lnSpc>
                        <a:spcAft>
                          <a:spcPts val="0"/>
                        </a:spcAft>
                        <a:tabLst>
                          <a:tab pos="540385" algn="l"/>
                        </a:tabLst>
                      </a:pPr>
                      <a:r>
                        <a:rPr lang="en-US" sz="1200" b="1" dirty="0" smtClean="0">
                          <a:effectLst/>
                          <a:latin typeface="Calibri"/>
                          <a:ea typeface="Times New Roman"/>
                          <a:cs typeface="Calibri"/>
                        </a:rPr>
                        <a:t>(</a:t>
                      </a:r>
                      <a:r>
                        <a:rPr lang="en-US" sz="1200" b="1" dirty="0">
                          <a:effectLst/>
                          <a:latin typeface="Calibri"/>
                          <a:ea typeface="Times New Roman"/>
                          <a:cs typeface="Calibri"/>
                        </a:rPr>
                        <a:t>213)</a:t>
                      </a:r>
                      <a:endParaRPr lang="en-ZA" sz="1400" dirty="0">
                        <a:effectLst/>
                        <a:latin typeface="Times New Roman"/>
                        <a:ea typeface="Times New Roman"/>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hMerge="1">
                  <a:txBody>
                    <a:bodyPr/>
                    <a:lstStyle/>
                    <a:p>
                      <a:endParaRPr lang="en-ZA"/>
                    </a:p>
                  </a:txBody>
                  <a:tcPr/>
                </a:tc>
              </a:tr>
              <a:tr h="683885">
                <a:tc>
                  <a:txBody>
                    <a:bodyPr/>
                    <a:lstStyle/>
                    <a:p>
                      <a:pPr marL="201295" marR="19050" indent="-179705" algn="ctr">
                        <a:lnSpc>
                          <a:spcPts val="1200"/>
                        </a:lnSpc>
                        <a:spcAft>
                          <a:spcPts val="0"/>
                        </a:spcAft>
                        <a:tabLst>
                          <a:tab pos="381635" algn="l"/>
                        </a:tabLst>
                      </a:pPr>
                      <a:r>
                        <a:rPr lang="en-US" sz="1200" dirty="0" smtClean="0">
                          <a:effectLst/>
                          <a:latin typeface="+mn-lt"/>
                          <a:ea typeface="Times New Roman"/>
                          <a:cs typeface="Calibri"/>
                        </a:rPr>
                        <a:t>Age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9050" indent="-8890" algn="ctr">
                        <a:lnSpc>
                          <a:spcPts val="1200"/>
                        </a:lnSpc>
                        <a:spcAft>
                          <a:spcPts val="0"/>
                        </a:spcAft>
                        <a:tabLst>
                          <a:tab pos="-8255" algn="l"/>
                        </a:tabLst>
                      </a:pPr>
                      <a:r>
                        <a:rPr lang="en-US" sz="1200" dirty="0">
                          <a:effectLst/>
                          <a:latin typeface="+mn-lt"/>
                          <a:ea typeface="Times New Roman"/>
                          <a:cs typeface="Calibri"/>
                        </a:rPr>
                        <a:t>% of female children</a:t>
                      </a:r>
                      <a:endParaRPr lang="en-ZA" sz="14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1295" marR="19050" indent="-179705" algn="ctr">
                        <a:lnSpc>
                          <a:spcPts val="1200"/>
                        </a:lnSpc>
                        <a:spcAft>
                          <a:spcPts val="0"/>
                        </a:spcAft>
                        <a:tabLst>
                          <a:tab pos="381635" algn="l"/>
                        </a:tabLst>
                      </a:pPr>
                      <a:r>
                        <a:rPr lang="en-US" sz="1400" dirty="0" smtClean="0">
                          <a:effectLst/>
                          <a:latin typeface="+mn-lt"/>
                          <a:ea typeface="Times New Roman"/>
                          <a:cs typeface="Calibri"/>
                        </a:rPr>
                        <a:t>Age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9050" indent="-8890" algn="ctr">
                        <a:lnSpc>
                          <a:spcPts val="1200"/>
                        </a:lnSpc>
                        <a:spcAft>
                          <a:spcPts val="0"/>
                        </a:spcAft>
                        <a:tabLst>
                          <a:tab pos="-8255" algn="l"/>
                        </a:tabLst>
                      </a:pPr>
                      <a:r>
                        <a:rPr lang="en-US" sz="1200" dirty="0">
                          <a:effectLst/>
                          <a:latin typeface="+mn-lt"/>
                          <a:ea typeface="Times New Roman"/>
                          <a:cs typeface="Calibri"/>
                        </a:rPr>
                        <a:t>% of male children</a:t>
                      </a:r>
                      <a:endParaRPr lang="en-ZA" sz="14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640">
                <a:tc>
                  <a:txBody>
                    <a:bodyPr/>
                    <a:lstStyle/>
                    <a:p>
                      <a:pPr marL="381000" marR="19050" indent="-381000" algn="ctr">
                        <a:lnSpc>
                          <a:spcPts val="1200"/>
                        </a:lnSpc>
                        <a:spcAft>
                          <a:spcPts val="0"/>
                        </a:spcAft>
                        <a:tabLst>
                          <a:tab pos="291465" algn="l"/>
                        </a:tabLst>
                      </a:pPr>
                      <a:r>
                        <a:rPr lang="en-US" sz="1400" dirty="0">
                          <a:effectLst/>
                          <a:latin typeface="+mn-lt"/>
                          <a:ea typeface="Times New Roman"/>
                          <a:cs typeface="Calibri"/>
                        </a:rPr>
                        <a:t>0 - 5</a:t>
                      </a:r>
                      <a:endParaRPr lang="en-ZA" sz="16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0385" marR="19050" indent="-548640" algn="ctr">
                        <a:lnSpc>
                          <a:spcPts val="1200"/>
                        </a:lnSpc>
                        <a:spcAft>
                          <a:spcPts val="0"/>
                        </a:spcAft>
                        <a:tabLst>
                          <a:tab pos="261620" algn="l"/>
                        </a:tabLst>
                      </a:pPr>
                      <a:r>
                        <a:rPr lang="en-US" sz="1400" dirty="0">
                          <a:effectLst/>
                          <a:latin typeface="+mn-lt"/>
                          <a:ea typeface="Times New Roman"/>
                          <a:cs typeface="Calibri"/>
                        </a:rPr>
                        <a:t>10.3</a:t>
                      </a:r>
                      <a:r>
                        <a:rPr lang="en-US" sz="1400" dirty="0" smtClean="0">
                          <a:effectLst/>
                          <a:latin typeface="+mn-lt"/>
                          <a:ea typeface="Times New Roman"/>
                          <a:cs typeface="Calibri"/>
                        </a:rPr>
                        <a:t>%</a:t>
                      </a:r>
                    </a:p>
                    <a:p>
                      <a:pPr marL="540385" marR="19050" indent="-548640" algn="ctr">
                        <a:lnSpc>
                          <a:spcPts val="1200"/>
                        </a:lnSpc>
                        <a:spcAft>
                          <a:spcPts val="0"/>
                        </a:spcAft>
                        <a:tabLst>
                          <a:tab pos="261620" algn="l"/>
                        </a:tabLst>
                      </a:pPr>
                      <a:r>
                        <a:rPr lang="en-US" sz="1400" dirty="0" smtClean="0">
                          <a:effectLst/>
                          <a:latin typeface="+mn-lt"/>
                          <a:ea typeface="Times New Roman"/>
                          <a:cs typeface="Calibri"/>
                        </a:rPr>
                        <a:t> </a:t>
                      </a:r>
                      <a:r>
                        <a:rPr lang="en-US" sz="1400" dirty="0">
                          <a:effectLst/>
                          <a:latin typeface="+mn-lt"/>
                          <a:ea typeface="Times New Roman"/>
                          <a:cs typeface="Calibri"/>
                        </a:rPr>
                        <a:t>(126)</a:t>
                      </a:r>
                      <a:endParaRPr lang="en-ZA" sz="16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635" marR="19050" indent="-548640" algn="ctr">
                        <a:lnSpc>
                          <a:spcPts val="1200"/>
                        </a:lnSpc>
                        <a:spcAft>
                          <a:spcPts val="0"/>
                        </a:spcAft>
                        <a:tabLst>
                          <a:tab pos="291465" algn="l"/>
                        </a:tabLst>
                      </a:pPr>
                      <a:r>
                        <a:rPr lang="en-US" sz="1400" dirty="0">
                          <a:effectLst/>
                          <a:latin typeface="+mn-lt"/>
                          <a:ea typeface="Times New Roman"/>
                          <a:cs typeface="Calibri"/>
                        </a:rPr>
                        <a:t>0 - 5</a:t>
                      </a:r>
                      <a:endParaRPr lang="en-ZA" sz="16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51790" marR="19050" indent="-548640" algn="ctr">
                        <a:lnSpc>
                          <a:spcPts val="1200"/>
                        </a:lnSpc>
                        <a:spcAft>
                          <a:spcPts val="0"/>
                        </a:spcAft>
                        <a:tabLst>
                          <a:tab pos="262255" algn="l"/>
                          <a:tab pos="540385" algn="l"/>
                        </a:tabLst>
                      </a:pPr>
                      <a:r>
                        <a:rPr lang="en-US" sz="1400" dirty="0">
                          <a:effectLst/>
                          <a:latin typeface="+mn-lt"/>
                          <a:ea typeface="Times New Roman"/>
                          <a:cs typeface="Calibri"/>
                        </a:rPr>
                        <a:t>12.7% </a:t>
                      </a:r>
                      <a:endParaRPr lang="en-US" sz="1400" dirty="0" smtClean="0">
                        <a:effectLst/>
                        <a:latin typeface="+mn-lt"/>
                        <a:ea typeface="Times New Roman"/>
                        <a:cs typeface="Calibri"/>
                      </a:endParaRPr>
                    </a:p>
                    <a:p>
                      <a:pPr marL="351790" marR="19050" indent="-548640" algn="ctr">
                        <a:lnSpc>
                          <a:spcPts val="1200"/>
                        </a:lnSpc>
                        <a:spcAft>
                          <a:spcPts val="0"/>
                        </a:spcAft>
                        <a:tabLst>
                          <a:tab pos="262255" algn="l"/>
                          <a:tab pos="540385" algn="l"/>
                        </a:tabLst>
                      </a:pPr>
                      <a:r>
                        <a:rPr lang="en-US" sz="1400" dirty="0" smtClean="0">
                          <a:effectLst/>
                          <a:latin typeface="+mn-lt"/>
                          <a:ea typeface="Times New Roman"/>
                          <a:cs typeface="Calibri"/>
                        </a:rPr>
                        <a:t>(</a:t>
                      </a:r>
                      <a:r>
                        <a:rPr lang="en-US" sz="1400" dirty="0">
                          <a:effectLst/>
                          <a:latin typeface="+mn-lt"/>
                          <a:ea typeface="Times New Roman"/>
                          <a:cs typeface="Calibri"/>
                        </a:rPr>
                        <a:t>27)</a:t>
                      </a:r>
                      <a:endParaRPr lang="en-ZA" sz="16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640">
                <a:tc>
                  <a:txBody>
                    <a:bodyPr/>
                    <a:lstStyle/>
                    <a:p>
                      <a:pPr marL="381000" marR="19050" indent="-381000" algn="ctr">
                        <a:lnSpc>
                          <a:spcPts val="1200"/>
                        </a:lnSpc>
                        <a:spcAft>
                          <a:spcPts val="0"/>
                        </a:spcAft>
                        <a:tabLst>
                          <a:tab pos="291465" algn="l"/>
                        </a:tabLst>
                      </a:pPr>
                      <a:r>
                        <a:rPr lang="en-US" sz="1400" dirty="0">
                          <a:effectLst/>
                          <a:latin typeface="+mn-lt"/>
                          <a:ea typeface="Times New Roman"/>
                          <a:cs typeface="Calibri"/>
                        </a:rPr>
                        <a:t>6 - 10</a:t>
                      </a:r>
                      <a:endParaRPr lang="en-ZA" sz="16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0385" marR="19050" indent="-548640" algn="ctr">
                        <a:lnSpc>
                          <a:spcPts val="1200"/>
                        </a:lnSpc>
                        <a:spcAft>
                          <a:spcPts val="0"/>
                        </a:spcAft>
                        <a:tabLst>
                          <a:tab pos="261620" algn="l"/>
                        </a:tabLst>
                      </a:pPr>
                      <a:r>
                        <a:rPr lang="en-US" sz="1400" dirty="0">
                          <a:effectLst/>
                          <a:latin typeface="+mn-lt"/>
                          <a:ea typeface="Times New Roman"/>
                          <a:cs typeface="Calibri"/>
                        </a:rPr>
                        <a:t>19.6% </a:t>
                      </a:r>
                      <a:endParaRPr lang="en-US" sz="1400" dirty="0" smtClean="0">
                        <a:effectLst/>
                        <a:latin typeface="+mn-lt"/>
                        <a:ea typeface="Times New Roman"/>
                        <a:cs typeface="Calibri"/>
                      </a:endParaRPr>
                    </a:p>
                    <a:p>
                      <a:pPr marL="540385" marR="19050" indent="-548640" algn="ctr">
                        <a:lnSpc>
                          <a:spcPts val="1200"/>
                        </a:lnSpc>
                        <a:spcAft>
                          <a:spcPts val="0"/>
                        </a:spcAft>
                        <a:tabLst>
                          <a:tab pos="261620" algn="l"/>
                        </a:tabLst>
                      </a:pPr>
                      <a:r>
                        <a:rPr lang="en-US" sz="1400" dirty="0" smtClean="0">
                          <a:effectLst/>
                          <a:latin typeface="+mn-lt"/>
                          <a:ea typeface="Times New Roman"/>
                          <a:cs typeface="Calibri"/>
                        </a:rPr>
                        <a:t>(240</a:t>
                      </a:r>
                      <a:r>
                        <a:rPr lang="en-US" sz="1400" dirty="0">
                          <a:effectLst/>
                          <a:latin typeface="+mn-lt"/>
                          <a:ea typeface="Times New Roman"/>
                          <a:cs typeface="Calibri"/>
                        </a:rPr>
                        <a:t>) </a:t>
                      </a:r>
                      <a:endParaRPr lang="en-ZA" sz="16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635" marR="19050" indent="-548640" algn="ctr">
                        <a:lnSpc>
                          <a:spcPts val="1200"/>
                        </a:lnSpc>
                        <a:spcAft>
                          <a:spcPts val="0"/>
                        </a:spcAft>
                        <a:tabLst>
                          <a:tab pos="291465" algn="l"/>
                        </a:tabLst>
                      </a:pPr>
                      <a:r>
                        <a:rPr lang="en-US" sz="1400" dirty="0">
                          <a:effectLst/>
                          <a:latin typeface="+mn-lt"/>
                          <a:ea typeface="Times New Roman"/>
                          <a:cs typeface="Calibri"/>
                        </a:rPr>
                        <a:t>6 - 10</a:t>
                      </a:r>
                      <a:endParaRPr lang="en-ZA" sz="16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351790" marR="19050" indent="-548640" algn="ctr">
                        <a:lnSpc>
                          <a:spcPts val="1200"/>
                        </a:lnSpc>
                        <a:spcAft>
                          <a:spcPts val="0"/>
                        </a:spcAft>
                        <a:tabLst>
                          <a:tab pos="262255" algn="l"/>
                          <a:tab pos="540385" algn="l"/>
                        </a:tabLst>
                      </a:pPr>
                      <a:r>
                        <a:rPr lang="en-US" sz="1400" dirty="0">
                          <a:effectLst/>
                          <a:latin typeface="+mn-lt"/>
                          <a:ea typeface="Times New Roman"/>
                          <a:cs typeface="Calibri"/>
                        </a:rPr>
                        <a:t>44.6% </a:t>
                      </a:r>
                      <a:endParaRPr lang="en-US" sz="1400" dirty="0" smtClean="0">
                        <a:effectLst/>
                        <a:latin typeface="+mn-lt"/>
                        <a:ea typeface="Times New Roman"/>
                        <a:cs typeface="Calibri"/>
                      </a:endParaRPr>
                    </a:p>
                    <a:p>
                      <a:pPr marL="351790" marR="19050" indent="-548640" algn="ctr">
                        <a:lnSpc>
                          <a:spcPts val="1200"/>
                        </a:lnSpc>
                        <a:spcAft>
                          <a:spcPts val="0"/>
                        </a:spcAft>
                        <a:tabLst>
                          <a:tab pos="262255" algn="l"/>
                          <a:tab pos="540385" algn="l"/>
                        </a:tabLst>
                      </a:pPr>
                      <a:r>
                        <a:rPr lang="en-US" sz="1400" dirty="0" smtClean="0">
                          <a:effectLst/>
                          <a:latin typeface="+mn-lt"/>
                          <a:ea typeface="Times New Roman"/>
                          <a:cs typeface="Calibri"/>
                        </a:rPr>
                        <a:t>(</a:t>
                      </a:r>
                      <a:r>
                        <a:rPr lang="en-US" sz="1400" dirty="0">
                          <a:effectLst/>
                          <a:latin typeface="+mn-lt"/>
                          <a:ea typeface="Times New Roman"/>
                          <a:cs typeface="Calibri"/>
                        </a:rPr>
                        <a:t>95)</a:t>
                      </a:r>
                      <a:endParaRPr lang="en-ZA" sz="16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439640">
                <a:tc>
                  <a:txBody>
                    <a:bodyPr/>
                    <a:lstStyle/>
                    <a:p>
                      <a:pPr marL="381000" marR="19050" indent="-381000" algn="ctr">
                        <a:lnSpc>
                          <a:spcPts val="1200"/>
                        </a:lnSpc>
                        <a:spcAft>
                          <a:spcPts val="0"/>
                        </a:spcAft>
                        <a:tabLst>
                          <a:tab pos="291465" algn="l"/>
                        </a:tabLst>
                      </a:pPr>
                      <a:r>
                        <a:rPr lang="en-US" sz="1400" dirty="0" smtClean="0">
                          <a:effectLst/>
                          <a:latin typeface="+mn-lt"/>
                          <a:ea typeface="Times New Roman"/>
                          <a:cs typeface="Calibri"/>
                        </a:rPr>
                        <a:t>11 - 14</a:t>
                      </a:r>
                      <a:endParaRPr lang="en-ZA" sz="16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540385" marR="19050" indent="-548640" algn="ctr">
                        <a:lnSpc>
                          <a:spcPts val="1200"/>
                        </a:lnSpc>
                        <a:spcAft>
                          <a:spcPts val="0"/>
                        </a:spcAft>
                        <a:tabLst>
                          <a:tab pos="261620" algn="l"/>
                        </a:tabLst>
                      </a:pPr>
                      <a:r>
                        <a:rPr lang="en-US" sz="1400" dirty="0">
                          <a:effectLst/>
                          <a:latin typeface="+mn-lt"/>
                          <a:ea typeface="Times New Roman"/>
                          <a:cs typeface="Calibri"/>
                        </a:rPr>
                        <a:t>33.7</a:t>
                      </a:r>
                      <a:r>
                        <a:rPr lang="en-US" sz="1400" dirty="0" smtClean="0">
                          <a:effectLst/>
                          <a:latin typeface="+mn-lt"/>
                          <a:ea typeface="Times New Roman"/>
                          <a:cs typeface="Calibri"/>
                        </a:rPr>
                        <a:t>%</a:t>
                      </a:r>
                    </a:p>
                    <a:p>
                      <a:pPr marL="540385" marR="19050" indent="-548640" algn="ctr">
                        <a:lnSpc>
                          <a:spcPts val="1200"/>
                        </a:lnSpc>
                        <a:spcAft>
                          <a:spcPts val="0"/>
                        </a:spcAft>
                        <a:tabLst>
                          <a:tab pos="261620" algn="l"/>
                        </a:tabLst>
                      </a:pPr>
                      <a:r>
                        <a:rPr lang="en-US" sz="1400" dirty="0" smtClean="0">
                          <a:effectLst/>
                          <a:latin typeface="+mn-lt"/>
                          <a:ea typeface="Times New Roman"/>
                          <a:cs typeface="Calibri"/>
                        </a:rPr>
                        <a:t>(</a:t>
                      </a:r>
                      <a:r>
                        <a:rPr lang="en-US" sz="1400" dirty="0">
                          <a:effectLst/>
                          <a:latin typeface="+mn-lt"/>
                          <a:ea typeface="Times New Roman"/>
                          <a:cs typeface="Calibri"/>
                        </a:rPr>
                        <a:t>412)</a:t>
                      </a:r>
                      <a:endParaRPr lang="en-ZA" sz="16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381635" marR="19050" indent="-548640" algn="ctr">
                        <a:lnSpc>
                          <a:spcPts val="1200"/>
                        </a:lnSpc>
                        <a:spcAft>
                          <a:spcPts val="0"/>
                        </a:spcAft>
                        <a:tabLst>
                          <a:tab pos="291465" algn="l"/>
                        </a:tabLst>
                      </a:pPr>
                      <a:r>
                        <a:rPr lang="en-US" sz="1400" dirty="0">
                          <a:effectLst/>
                          <a:latin typeface="+mn-lt"/>
                          <a:ea typeface="Times New Roman"/>
                          <a:cs typeface="Calibri"/>
                        </a:rPr>
                        <a:t>11 - 14</a:t>
                      </a:r>
                      <a:endParaRPr lang="en-ZA" sz="16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51790" marR="19050" indent="-548640" algn="ctr">
                        <a:lnSpc>
                          <a:spcPts val="1200"/>
                        </a:lnSpc>
                        <a:spcAft>
                          <a:spcPts val="0"/>
                        </a:spcAft>
                        <a:tabLst>
                          <a:tab pos="262255" algn="l"/>
                          <a:tab pos="540385" algn="l"/>
                        </a:tabLst>
                      </a:pPr>
                      <a:r>
                        <a:rPr lang="en-US" sz="1400" dirty="0">
                          <a:effectLst/>
                          <a:latin typeface="+mn-lt"/>
                          <a:ea typeface="Times New Roman"/>
                          <a:cs typeface="Calibri"/>
                        </a:rPr>
                        <a:t>27.2% </a:t>
                      </a:r>
                      <a:endParaRPr lang="en-US" sz="1400" dirty="0" smtClean="0">
                        <a:effectLst/>
                        <a:latin typeface="+mn-lt"/>
                        <a:ea typeface="Times New Roman"/>
                        <a:cs typeface="Calibri"/>
                      </a:endParaRPr>
                    </a:p>
                    <a:p>
                      <a:pPr marL="351790" marR="19050" indent="-548640" algn="ctr">
                        <a:lnSpc>
                          <a:spcPts val="1200"/>
                        </a:lnSpc>
                        <a:spcAft>
                          <a:spcPts val="0"/>
                        </a:spcAft>
                        <a:tabLst>
                          <a:tab pos="262255" algn="l"/>
                          <a:tab pos="540385" algn="l"/>
                        </a:tabLst>
                      </a:pPr>
                      <a:r>
                        <a:rPr lang="en-US" sz="1400" dirty="0" smtClean="0">
                          <a:effectLst/>
                          <a:latin typeface="+mn-lt"/>
                          <a:ea typeface="Times New Roman"/>
                          <a:cs typeface="Calibri"/>
                        </a:rPr>
                        <a:t>(</a:t>
                      </a:r>
                      <a:r>
                        <a:rPr lang="en-US" sz="1400" dirty="0">
                          <a:effectLst/>
                          <a:latin typeface="+mn-lt"/>
                          <a:ea typeface="Times New Roman"/>
                          <a:cs typeface="Calibri"/>
                        </a:rPr>
                        <a:t>58)</a:t>
                      </a:r>
                      <a:endParaRPr lang="en-ZA" sz="16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640">
                <a:tc>
                  <a:txBody>
                    <a:bodyPr/>
                    <a:lstStyle/>
                    <a:p>
                      <a:pPr marL="381000" marR="19050" indent="-381000" algn="ctr">
                        <a:lnSpc>
                          <a:spcPts val="1200"/>
                        </a:lnSpc>
                        <a:spcAft>
                          <a:spcPts val="0"/>
                        </a:spcAft>
                        <a:tabLst>
                          <a:tab pos="291465" algn="l"/>
                        </a:tabLst>
                      </a:pPr>
                      <a:r>
                        <a:rPr lang="en-US" sz="1400" dirty="0">
                          <a:effectLst/>
                          <a:latin typeface="+mn-lt"/>
                          <a:ea typeface="Times New Roman"/>
                          <a:cs typeface="Calibri"/>
                        </a:rPr>
                        <a:t>15 - 17</a:t>
                      </a:r>
                      <a:endParaRPr lang="en-ZA" sz="16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540385" marR="19050" indent="-548640" algn="ctr">
                        <a:lnSpc>
                          <a:spcPts val="1200"/>
                        </a:lnSpc>
                        <a:spcAft>
                          <a:spcPts val="0"/>
                        </a:spcAft>
                        <a:tabLst>
                          <a:tab pos="261620" algn="l"/>
                        </a:tabLst>
                      </a:pPr>
                      <a:r>
                        <a:rPr lang="en-US" sz="1400" dirty="0">
                          <a:effectLst/>
                          <a:latin typeface="+mn-lt"/>
                          <a:ea typeface="Times New Roman"/>
                          <a:cs typeface="Calibri"/>
                        </a:rPr>
                        <a:t>36.3</a:t>
                      </a:r>
                      <a:r>
                        <a:rPr lang="en-US" sz="1400" dirty="0" smtClean="0">
                          <a:effectLst/>
                          <a:latin typeface="+mn-lt"/>
                          <a:ea typeface="Times New Roman"/>
                          <a:cs typeface="Calibri"/>
                        </a:rPr>
                        <a:t>%</a:t>
                      </a:r>
                    </a:p>
                    <a:p>
                      <a:pPr marL="540385" marR="19050" indent="-548640" algn="ctr">
                        <a:lnSpc>
                          <a:spcPts val="1200"/>
                        </a:lnSpc>
                        <a:spcAft>
                          <a:spcPts val="0"/>
                        </a:spcAft>
                        <a:tabLst>
                          <a:tab pos="261620" algn="l"/>
                        </a:tabLst>
                      </a:pPr>
                      <a:r>
                        <a:rPr lang="en-US" sz="1400" dirty="0" smtClean="0">
                          <a:effectLst/>
                          <a:latin typeface="+mn-lt"/>
                          <a:ea typeface="Times New Roman"/>
                          <a:cs typeface="Calibri"/>
                        </a:rPr>
                        <a:t> </a:t>
                      </a:r>
                      <a:r>
                        <a:rPr lang="en-US" sz="1400" dirty="0">
                          <a:effectLst/>
                          <a:latin typeface="+mn-lt"/>
                          <a:ea typeface="Times New Roman"/>
                          <a:cs typeface="Calibri"/>
                        </a:rPr>
                        <a:t>(444)</a:t>
                      </a:r>
                      <a:endParaRPr lang="en-ZA" sz="16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381635" marR="19050" indent="-548640" algn="ctr">
                        <a:lnSpc>
                          <a:spcPts val="1200"/>
                        </a:lnSpc>
                        <a:spcAft>
                          <a:spcPts val="0"/>
                        </a:spcAft>
                        <a:tabLst>
                          <a:tab pos="291465" algn="l"/>
                        </a:tabLst>
                      </a:pPr>
                      <a:r>
                        <a:rPr lang="en-US" sz="1400" dirty="0">
                          <a:effectLst/>
                          <a:latin typeface="+mn-lt"/>
                          <a:ea typeface="Times New Roman"/>
                          <a:cs typeface="Calibri"/>
                        </a:rPr>
                        <a:t>15 - 17</a:t>
                      </a:r>
                      <a:endParaRPr lang="en-ZA" sz="16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51790" marR="19050" indent="-548640" algn="ctr">
                        <a:lnSpc>
                          <a:spcPts val="1200"/>
                        </a:lnSpc>
                        <a:spcAft>
                          <a:spcPts val="0"/>
                        </a:spcAft>
                        <a:tabLst>
                          <a:tab pos="262255" algn="l"/>
                          <a:tab pos="540385" algn="l"/>
                        </a:tabLst>
                      </a:pPr>
                      <a:r>
                        <a:rPr lang="en-US" sz="1400" dirty="0">
                          <a:effectLst/>
                          <a:latin typeface="+mn-lt"/>
                          <a:ea typeface="Times New Roman"/>
                          <a:cs typeface="Calibri"/>
                        </a:rPr>
                        <a:t>15.5% </a:t>
                      </a:r>
                      <a:endParaRPr lang="en-US" sz="1400" dirty="0" smtClean="0">
                        <a:effectLst/>
                        <a:latin typeface="+mn-lt"/>
                        <a:ea typeface="Times New Roman"/>
                        <a:cs typeface="Calibri"/>
                      </a:endParaRPr>
                    </a:p>
                    <a:p>
                      <a:pPr marL="351790" marR="19050" indent="-548640" algn="ctr">
                        <a:lnSpc>
                          <a:spcPts val="1200"/>
                        </a:lnSpc>
                        <a:spcAft>
                          <a:spcPts val="0"/>
                        </a:spcAft>
                        <a:tabLst>
                          <a:tab pos="262255" algn="l"/>
                          <a:tab pos="540385" algn="l"/>
                        </a:tabLst>
                      </a:pPr>
                      <a:r>
                        <a:rPr lang="en-US" sz="1400" dirty="0" smtClean="0">
                          <a:effectLst/>
                          <a:latin typeface="+mn-lt"/>
                          <a:ea typeface="Times New Roman"/>
                          <a:cs typeface="Calibri"/>
                        </a:rPr>
                        <a:t>(</a:t>
                      </a:r>
                      <a:r>
                        <a:rPr lang="en-US" sz="1400" dirty="0">
                          <a:effectLst/>
                          <a:latin typeface="+mn-lt"/>
                          <a:ea typeface="Times New Roman"/>
                          <a:cs typeface="Calibri"/>
                        </a:rPr>
                        <a:t>33)</a:t>
                      </a:r>
                      <a:endParaRPr lang="en-ZA" sz="16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xmlns="" val="621383108"/>
              </p:ext>
            </p:extLst>
          </p:nvPr>
        </p:nvGraphicFramePr>
        <p:xfrm>
          <a:off x="4533899" y="3034602"/>
          <a:ext cx="4341744" cy="3498465"/>
        </p:xfrm>
        <a:graphic>
          <a:graphicData uri="http://schemas.openxmlformats.org/drawingml/2006/table">
            <a:tbl>
              <a:tblPr firstRow="1" firstCol="1" bandRow="1"/>
              <a:tblGrid>
                <a:gridCol w="894170"/>
                <a:gridCol w="1192874"/>
                <a:gridCol w="1046412"/>
                <a:gridCol w="1208288"/>
              </a:tblGrid>
              <a:tr h="417790">
                <a:tc gridSpan="4">
                  <a:txBody>
                    <a:bodyPr/>
                    <a:lstStyle/>
                    <a:p>
                      <a:pPr marL="540385" marR="19050" algn="ctr">
                        <a:lnSpc>
                          <a:spcPts val="1200"/>
                        </a:lnSpc>
                        <a:spcAft>
                          <a:spcPts val="0"/>
                        </a:spcAft>
                        <a:tabLst>
                          <a:tab pos="540385" algn="l"/>
                          <a:tab pos="1911350" algn="l"/>
                        </a:tabLst>
                      </a:pPr>
                      <a:r>
                        <a:rPr lang="en-US" sz="1200" b="1" dirty="0" smtClean="0">
                          <a:effectLst/>
                          <a:latin typeface="Calibri"/>
                          <a:ea typeface="Times New Roman"/>
                          <a:cs typeface="Calibri"/>
                        </a:rPr>
                        <a:t>Adult </a:t>
                      </a:r>
                      <a:r>
                        <a:rPr lang="en-US" sz="1200" b="1" dirty="0">
                          <a:effectLst/>
                          <a:latin typeface="Calibri"/>
                          <a:ea typeface="Times New Roman"/>
                          <a:cs typeface="Calibri"/>
                        </a:rPr>
                        <a:t>Victims – 66.1% (2801) of Sample</a:t>
                      </a:r>
                      <a:endParaRPr lang="en-ZA" sz="14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r>
              <a:tr h="433267">
                <a:tc gridSpan="2">
                  <a:txBody>
                    <a:bodyPr/>
                    <a:lstStyle/>
                    <a:p>
                      <a:pPr marL="0" marR="19050" indent="0" algn="ctr">
                        <a:lnSpc>
                          <a:spcPts val="1200"/>
                        </a:lnSpc>
                        <a:spcAft>
                          <a:spcPts val="0"/>
                        </a:spcAft>
                        <a:tabLst>
                          <a:tab pos="540385" algn="l"/>
                        </a:tabLst>
                      </a:pPr>
                      <a:r>
                        <a:rPr lang="en-US" sz="1200" b="1" dirty="0">
                          <a:effectLst/>
                          <a:latin typeface="Calibri"/>
                          <a:ea typeface="Times New Roman"/>
                          <a:cs typeface="Calibri"/>
                        </a:rPr>
                        <a:t>Females – 92.3% of Adults (2587)</a:t>
                      </a:r>
                      <a:endParaRPr lang="en-ZA" sz="14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hMerge="1">
                  <a:txBody>
                    <a:bodyPr/>
                    <a:lstStyle/>
                    <a:p>
                      <a:endParaRPr lang="en-ZA"/>
                    </a:p>
                  </a:txBody>
                  <a:tcPr/>
                </a:tc>
                <a:tc gridSpan="2">
                  <a:txBody>
                    <a:bodyPr/>
                    <a:lstStyle/>
                    <a:p>
                      <a:pPr marL="539750" marR="19050" indent="-539750" algn="ctr">
                        <a:lnSpc>
                          <a:spcPts val="1200"/>
                        </a:lnSpc>
                        <a:spcAft>
                          <a:spcPts val="0"/>
                        </a:spcAft>
                        <a:tabLst>
                          <a:tab pos="540385" algn="l"/>
                        </a:tabLst>
                      </a:pPr>
                      <a:r>
                        <a:rPr lang="en-US" sz="1200" b="1" dirty="0">
                          <a:effectLst/>
                          <a:latin typeface="Calibri"/>
                          <a:ea typeface="Times New Roman"/>
                          <a:cs typeface="Calibri"/>
                        </a:rPr>
                        <a:t>Males  - 7.7% of </a:t>
                      </a:r>
                      <a:r>
                        <a:rPr lang="en-US" sz="1200" b="1" dirty="0" smtClean="0">
                          <a:effectLst/>
                          <a:latin typeface="Calibri"/>
                          <a:ea typeface="Times New Roman"/>
                          <a:cs typeface="Calibri"/>
                        </a:rPr>
                        <a:t>Adults</a:t>
                      </a:r>
                    </a:p>
                    <a:p>
                      <a:pPr marL="539750" marR="19050" indent="-539750" algn="ctr">
                        <a:lnSpc>
                          <a:spcPts val="1200"/>
                        </a:lnSpc>
                        <a:spcAft>
                          <a:spcPts val="0"/>
                        </a:spcAft>
                        <a:tabLst>
                          <a:tab pos="540385" algn="l"/>
                        </a:tabLst>
                      </a:pPr>
                      <a:r>
                        <a:rPr lang="en-US" sz="1200" b="1" dirty="0" smtClean="0">
                          <a:effectLst/>
                          <a:latin typeface="Calibri"/>
                          <a:ea typeface="Times New Roman"/>
                          <a:cs typeface="Calibri"/>
                        </a:rPr>
                        <a:t> </a:t>
                      </a:r>
                      <a:r>
                        <a:rPr lang="en-US" sz="1200" b="1" dirty="0">
                          <a:effectLst/>
                          <a:latin typeface="Calibri"/>
                          <a:ea typeface="Times New Roman"/>
                          <a:cs typeface="Calibri"/>
                        </a:rPr>
                        <a:t>(214)</a:t>
                      </a:r>
                      <a:endParaRPr lang="en-ZA" sz="1400" dirty="0">
                        <a:effectLst/>
                        <a:latin typeface="Times New Roman"/>
                        <a:ea typeface="Times New Roman"/>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hMerge="1">
                  <a:txBody>
                    <a:bodyPr/>
                    <a:lstStyle/>
                    <a:p>
                      <a:endParaRPr lang="en-ZA"/>
                    </a:p>
                  </a:txBody>
                  <a:tcPr/>
                </a:tc>
              </a:tr>
              <a:tr h="533426">
                <a:tc>
                  <a:txBody>
                    <a:bodyPr/>
                    <a:lstStyle/>
                    <a:p>
                      <a:pPr marL="540385" marR="19050" indent="-540385" algn="ctr">
                        <a:lnSpc>
                          <a:spcPts val="1200"/>
                        </a:lnSpc>
                        <a:spcAft>
                          <a:spcPts val="0"/>
                        </a:spcAft>
                        <a:tabLst>
                          <a:tab pos="381635" algn="l"/>
                        </a:tabLst>
                      </a:pPr>
                      <a:r>
                        <a:rPr lang="en-US" sz="1200" dirty="0" smtClean="0">
                          <a:effectLst/>
                          <a:latin typeface="+mn-lt"/>
                          <a:ea typeface="Times New Roman"/>
                          <a:cs typeface="Calibri"/>
                        </a:rPr>
                        <a:t>Age</a:t>
                      </a:r>
                      <a:endParaRPr lang="en-ZA" sz="14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9050" indent="-8890" algn="ctr">
                        <a:lnSpc>
                          <a:spcPts val="1200"/>
                        </a:lnSpc>
                        <a:spcAft>
                          <a:spcPts val="0"/>
                        </a:spcAft>
                        <a:tabLst>
                          <a:tab pos="-8255" algn="l"/>
                        </a:tabLst>
                      </a:pPr>
                      <a:r>
                        <a:rPr lang="en-US" sz="1200" dirty="0">
                          <a:effectLst/>
                          <a:latin typeface="+mn-lt"/>
                          <a:ea typeface="Times New Roman"/>
                          <a:cs typeface="Calibri"/>
                        </a:rPr>
                        <a:t>% of Adult Females </a:t>
                      </a:r>
                      <a:endParaRPr lang="en-ZA" sz="14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0385" marR="19050" indent="-540385" algn="ctr">
                        <a:lnSpc>
                          <a:spcPts val="1200"/>
                        </a:lnSpc>
                        <a:spcAft>
                          <a:spcPts val="0"/>
                        </a:spcAft>
                        <a:tabLst>
                          <a:tab pos="381635" algn="l"/>
                        </a:tabLst>
                      </a:pPr>
                      <a:r>
                        <a:rPr lang="en-US" sz="1400" dirty="0" smtClean="0">
                          <a:effectLst/>
                          <a:latin typeface="+mn-lt"/>
                          <a:ea typeface="Times New Roman"/>
                          <a:cs typeface="Calibri"/>
                        </a:rPr>
                        <a:t>Age</a:t>
                      </a:r>
                      <a:endParaRPr lang="en-ZA" sz="16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9050" indent="-8890" algn="ctr">
                        <a:lnSpc>
                          <a:spcPts val="1200"/>
                        </a:lnSpc>
                        <a:spcAft>
                          <a:spcPts val="0"/>
                        </a:spcAft>
                        <a:tabLst>
                          <a:tab pos="-8255" algn="l"/>
                        </a:tabLst>
                      </a:pPr>
                      <a:r>
                        <a:rPr lang="en-US" sz="1200" dirty="0">
                          <a:effectLst/>
                          <a:latin typeface="+mn-lt"/>
                          <a:ea typeface="Times New Roman"/>
                          <a:cs typeface="Calibri"/>
                        </a:rPr>
                        <a:t>% of Adult males </a:t>
                      </a:r>
                      <a:endParaRPr lang="en-ZA" sz="14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9686">
                <a:tc>
                  <a:txBody>
                    <a:bodyPr/>
                    <a:lstStyle/>
                    <a:p>
                      <a:pPr marL="381000" marR="19050" indent="-381000" algn="ctr">
                        <a:lnSpc>
                          <a:spcPts val="1200"/>
                        </a:lnSpc>
                        <a:spcAft>
                          <a:spcPts val="0"/>
                        </a:spcAft>
                        <a:tabLst>
                          <a:tab pos="291465" algn="l"/>
                        </a:tabLst>
                      </a:pPr>
                      <a:r>
                        <a:rPr lang="en-US" sz="1400" dirty="0">
                          <a:effectLst/>
                          <a:latin typeface="+mn-lt"/>
                          <a:ea typeface="Times New Roman"/>
                          <a:cs typeface="Calibri"/>
                        </a:rPr>
                        <a:t>18 - 25</a:t>
                      </a:r>
                      <a:endParaRPr lang="en-ZA" sz="16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540385" marR="19050" indent="-548640" algn="ctr">
                        <a:lnSpc>
                          <a:spcPts val="1200"/>
                        </a:lnSpc>
                        <a:spcAft>
                          <a:spcPts val="0"/>
                        </a:spcAft>
                        <a:tabLst>
                          <a:tab pos="261620" algn="l"/>
                        </a:tabLst>
                      </a:pPr>
                      <a:r>
                        <a:rPr lang="en-US" sz="1400" dirty="0">
                          <a:effectLst/>
                          <a:latin typeface="+mn-lt"/>
                          <a:ea typeface="Times New Roman"/>
                          <a:cs typeface="Calibri"/>
                        </a:rPr>
                        <a:t>45.7% </a:t>
                      </a:r>
                      <a:endParaRPr lang="en-US" sz="1400" dirty="0" smtClean="0">
                        <a:effectLst/>
                        <a:latin typeface="+mn-lt"/>
                        <a:ea typeface="Times New Roman"/>
                        <a:cs typeface="Calibri"/>
                      </a:endParaRPr>
                    </a:p>
                    <a:p>
                      <a:pPr marL="540385" marR="19050" indent="-548640" algn="ctr">
                        <a:lnSpc>
                          <a:spcPts val="1200"/>
                        </a:lnSpc>
                        <a:spcAft>
                          <a:spcPts val="0"/>
                        </a:spcAft>
                        <a:tabLst>
                          <a:tab pos="261620" algn="l"/>
                        </a:tabLst>
                      </a:pPr>
                      <a:r>
                        <a:rPr lang="en-US" sz="1400" dirty="0" smtClean="0">
                          <a:effectLst/>
                          <a:latin typeface="+mn-lt"/>
                          <a:ea typeface="Times New Roman"/>
                          <a:cs typeface="Calibri"/>
                        </a:rPr>
                        <a:t>(</a:t>
                      </a:r>
                      <a:r>
                        <a:rPr lang="en-US" sz="1400" dirty="0">
                          <a:effectLst/>
                          <a:latin typeface="+mn-lt"/>
                          <a:ea typeface="Times New Roman"/>
                          <a:cs typeface="Calibri"/>
                        </a:rPr>
                        <a:t>1184)</a:t>
                      </a:r>
                      <a:endParaRPr lang="en-ZA" sz="16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381000" marR="19050" indent="-381000" algn="ctr">
                        <a:lnSpc>
                          <a:spcPts val="1200"/>
                        </a:lnSpc>
                        <a:spcAft>
                          <a:spcPts val="0"/>
                        </a:spcAft>
                        <a:tabLst>
                          <a:tab pos="291465" algn="l"/>
                        </a:tabLst>
                      </a:pPr>
                      <a:r>
                        <a:rPr lang="en-US" sz="1400" dirty="0">
                          <a:effectLst/>
                          <a:latin typeface="+mn-lt"/>
                          <a:ea typeface="Times New Roman"/>
                          <a:cs typeface="Calibri"/>
                        </a:rPr>
                        <a:t>18 - 25</a:t>
                      </a:r>
                      <a:endParaRPr lang="en-ZA" sz="16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351790" marR="19050" indent="-449580" algn="ctr">
                        <a:lnSpc>
                          <a:spcPts val="1200"/>
                        </a:lnSpc>
                        <a:spcAft>
                          <a:spcPts val="0"/>
                        </a:spcAft>
                        <a:tabLst>
                          <a:tab pos="262255" algn="l"/>
                          <a:tab pos="540385" algn="l"/>
                        </a:tabLst>
                      </a:pPr>
                      <a:r>
                        <a:rPr lang="en-US" sz="1400" dirty="0">
                          <a:effectLst/>
                          <a:latin typeface="+mn-lt"/>
                          <a:ea typeface="Times New Roman"/>
                          <a:cs typeface="Calibri"/>
                        </a:rPr>
                        <a:t>44.9% </a:t>
                      </a:r>
                      <a:endParaRPr lang="en-US" sz="1400" dirty="0" smtClean="0">
                        <a:effectLst/>
                        <a:latin typeface="+mn-lt"/>
                        <a:ea typeface="Times New Roman"/>
                        <a:cs typeface="Calibri"/>
                      </a:endParaRPr>
                    </a:p>
                    <a:p>
                      <a:pPr marL="351790" marR="19050" indent="-449580" algn="ctr">
                        <a:lnSpc>
                          <a:spcPts val="1200"/>
                        </a:lnSpc>
                        <a:spcAft>
                          <a:spcPts val="0"/>
                        </a:spcAft>
                        <a:tabLst>
                          <a:tab pos="262255" algn="l"/>
                          <a:tab pos="540385" algn="l"/>
                        </a:tabLst>
                      </a:pPr>
                      <a:r>
                        <a:rPr lang="en-US" sz="1400" dirty="0" smtClean="0">
                          <a:effectLst/>
                          <a:latin typeface="+mn-lt"/>
                          <a:ea typeface="Times New Roman"/>
                          <a:cs typeface="Calibri"/>
                        </a:rPr>
                        <a:t>(</a:t>
                      </a:r>
                      <a:r>
                        <a:rPr lang="en-US" sz="1400" dirty="0">
                          <a:effectLst/>
                          <a:latin typeface="+mn-lt"/>
                          <a:ea typeface="Times New Roman"/>
                          <a:cs typeface="Calibri"/>
                        </a:rPr>
                        <a:t>96)</a:t>
                      </a:r>
                      <a:endParaRPr lang="en-ZA" sz="16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99927">
                <a:tc>
                  <a:txBody>
                    <a:bodyPr/>
                    <a:lstStyle/>
                    <a:p>
                      <a:pPr marL="381000" marR="19050" indent="-381000" algn="ctr">
                        <a:lnSpc>
                          <a:spcPts val="1200"/>
                        </a:lnSpc>
                        <a:spcAft>
                          <a:spcPts val="0"/>
                        </a:spcAft>
                        <a:tabLst>
                          <a:tab pos="291465" algn="l"/>
                        </a:tabLst>
                      </a:pPr>
                      <a:r>
                        <a:rPr lang="en-US" sz="1400" dirty="0">
                          <a:effectLst/>
                          <a:latin typeface="+mn-lt"/>
                          <a:ea typeface="Times New Roman"/>
                          <a:cs typeface="Calibri"/>
                        </a:rPr>
                        <a:t>26 - 35</a:t>
                      </a:r>
                      <a:endParaRPr lang="en-ZA" sz="16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540385" marR="19050" indent="-548640" algn="ctr">
                        <a:lnSpc>
                          <a:spcPts val="1200"/>
                        </a:lnSpc>
                        <a:spcAft>
                          <a:spcPts val="0"/>
                        </a:spcAft>
                        <a:tabLst>
                          <a:tab pos="261620" algn="l"/>
                        </a:tabLst>
                      </a:pPr>
                      <a:r>
                        <a:rPr lang="en-US" sz="1400" dirty="0">
                          <a:effectLst/>
                          <a:latin typeface="+mn-lt"/>
                          <a:ea typeface="Times New Roman"/>
                          <a:cs typeface="Calibri"/>
                        </a:rPr>
                        <a:t>34.5% </a:t>
                      </a:r>
                      <a:endParaRPr lang="en-US" sz="1400" dirty="0" smtClean="0">
                        <a:effectLst/>
                        <a:latin typeface="+mn-lt"/>
                        <a:ea typeface="Times New Roman"/>
                        <a:cs typeface="Calibri"/>
                      </a:endParaRPr>
                    </a:p>
                    <a:p>
                      <a:pPr marL="540385" marR="19050" indent="-548640" algn="ctr">
                        <a:lnSpc>
                          <a:spcPts val="1200"/>
                        </a:lnSpc>
                        <a:spcAft>
                          <a:spcPts val="0"/>
                        </a:spcAft>
                        <a:tabLst>
                          <a:tab pos="261620" algn="l"/>
                        </a:tabLst>
                      </a:pPr>
                      <a:r>
                        <a:rPr lang="en-US" sz="1400" dirty="0" smtClean="0">
                          <a:effectLst/>
                          <a:latin typeface="+mn-lt"/>
                          <a:ea typeface="Times New Roman"/>
                          <a:cs typeface="Calibri"/>
                        </a:rPr>
                        <a:t>(</a:t>
                      </a:r>
                      <a:r>
                        <a:rPr lang="en-US" sz="1400" dirty="0">
                          <a:effectLst/>
                          <a:latin typeface="+mn-lt"/>
                          <a:ea typeface="Times New Roman"/>
                          <a:cs typeface="Calibri"/>
                        </a:rPr>
                        <a:t>892)</a:t>
                      </a:r>
                      <a:endParaRPr lang="en-ZA" sz="16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381000" marR="19050" indent="-381000" algn="ctr">
                        <a:lnSpc>
                          <a:spcPts val="1200"/>
                        </a:lnSpc>
                        <a:spcAft>
                          <a:spcPts val="0"/>
                        </a:spcAft>
                        <a:tabLst>
                          <a:tab pos="291465" algn="l"/>
                        </a:tabLst>
                      </a:pPr>
                      <a:r>
                        <a:rPr lang="en-US" sz="1400" dirty="0">
                          <a:effectLst/>
                          <a:latin typeface="+mn-lt"/>
                          <a:ea typeface="Times New Roman"/>
                          <a:cs typeface="Calibri"/>
                        </a:rPr>
                        <a:t>26 - 35</a:t>
                      </a:r>
                      <a:endParaRPr lang="en-ZA" sz="16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351790" marR="19050" indent="-449580" algn="ctr">
                        <a:lnSpc>
                          <a:spcPts val="1200"/>
                        </a:lnSpc>
                        <a:spcAft>
                          <a:spcPts val="0"/>
                        </a:spcAft>
                        <a:tabLst>
                          <a:tab pos="262255" algn="l"/>
                          <a:tab pos="540385" algn="l"/>
                        </a:tabLst>
                      </a:pPr>
                      <a:r>
                        <a:rPr lang="en-US" sz="1400" dirty="0">
                          <a:effectLst/>
                          <a:latin typeface="+mn-lt"/>
                          <a:ea typeface="Times New Roman"/>
                          <a:cs typeface="Calibri"/>
                        </a:rPr>
                        <a:t>33.6% </a:t>
                      </a:r>
                      <a:endParaRPr lang="en-US" sz="1400" dirty="0" smtClean="0">
                        <a:effectLst/>
                        <a:latin typeface="+mn-lt"/>
                        <a:ea typeface="Times New Roman"/>
                        <a:cs typeface="Calibri"/>
                      </a:endParaRPr>
                    </a:p>
                    <a:p>
                      <a:pPr marL="351790" marR="19050" indent="-449580" algn="ctr">
                        <a:lnSpc>
                          <a:spcPts val="1200"/>
                        </a:lnSpc>
                        <a:spcAft>
                          <a:spcPts val="0"/>
                        </a:spcAft>
                        <a:tabLst>
                          <a:tab pos="262255" algn="l"/>
                          <a:tab pos="540385" algn="l"/>
                        </a:tabLst>
                      </a:pPr>
                      <a:r>
                        <a:rPr lang="en-US" sz="1400" dirty="0" smtClean="0">
                          <a:effectLst/>
                          <a:latin typeface="+mn-lt"/>
                          <a:ea typeface="Times New Roman"/>
                          <a:cs typeface="Calibri"/>
                        </a:rPr>
                        <a:t>(</a:t>
                      </a:r>
                      <a:r>
                        <a:rPr lang="en-US" sz="1400" dirty="0">
                          <a:effectLst/>
                          <a:latin typeface="+mn-lt"/>
                          <a:ea typeface="Times New Roman"/>
                          <a:cs typeface="Calibri"/>
                        </a:rPr>
                        <a:t>72)</a:t>
                      </a:r>
                      <a:endParaRPr lang="en-ZA" sz="16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500464">
                <a:tc>
                  <a:txBody>
                    <a:bodyPr/>
                    <a:lstStyle/>
                    <a:p>
                      <a:pPr marL="381000" marR="19050" indent="-381000" algn="ctr">
                        <a:lnSpc>
                          <a:spcPts val="1200"/>
                        </a:lnSpc>
                        <a:spcAft>
                          <a:spcPts val="0"/>
                        </a:spcAft>
                        <a:tabLst>
                          <a:tab pos="291465" algn="l"/>
                        </a:tabLst>
                      </a:pPr>
                      <a:r>
                        <a:rPr lang="en-US" sz="1400" dirty="0">
                          <a:effectLst/>
                          <a:latin typeface="+mn-lt"/>
                          <a:ea typeface="Times New Roman"/>
                          <a:cs typeface="Calibri"/>
                        </a:rPr>
                        <a:t>36 - 45</a:t>
                      </a:r>
                      <a:endParaRPr lang="en-ZA" sz="16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0385" marR="19050" indent="-548640" algn="ctr">
                        <a:lnSpc>
                          <a:spcPts val="1200"/>
                        </a:lnSpc>
                        <a:spcAft>
                          <a:spcPts val="0"/>
                        </a:spcAft>
                        <a:tabLst>
                          <a:tab pos="261620" algn="l"/>
                        </a:tabLst>
                      </a:pPr>
                      <a:r>
                        <a:rPr lang="en-US" sz="1400" dirty="0">
                          <a:effectLst/>
                          <a:latin typeface="+mn-lt"/>
                          <a:ea typeface="Times New Roman"/>
                          <a:cs typeface="Calibri"/>
                        </a:rPr>
                        <a:t>13.1</a:t>
                      </a:r>
                      <a:r>
                        <a:rPr lang="en-US" sz="1400" dirty="0" smtClean="0">
                          <a:effectLst/>
                          <a:latin typeface="+mn-lt"/>
                          <a:ea typeface="Times New Roman"/>
                          <a:cs typeface="Calibri"/>
                        </a:rPr>
                        <a:t>%</a:t>
                      </a:r>
                    </a:p>
                    <a:p>
                      <a:pPr marL="540385" marR="19050" indent="-548640" algn="ctr">
                        <a:lnSpc>
                          <a:spcPts val="1200"/>
                        </a:lnSpc>
                        <a:spcAft>
                          <a:spcPts val="0"/>
                        </a:spcAft>
                        <a:tabLst>
                          <a:tab pos="261620" algn="l"/>
                        </a:tabLst>
                      </a:pPr>
                      <a:r>
                        <a:rPr lang="en-US" sz="1400" dirty="0" smtClean="0">
                          <a:effectLst/>
                          <a:latin typeface="+mn-lt"/>
                          <a:ea typeface="Times New Roman"/>
                          <a:cs typeface="Calibri"/>
                        </a:rPr>
                        <a:t>(</a:t>
                      </a:r>
                      <a:r>
                        <a:rPr lang="en-US" sz="1400" dirty="0">
                          <a:effectLst/>
                          <a:latin typeface="+mn-lt"/>
                          <a:ea typeface="Times New Roman"/>
                          <a:cs typeface="Calibri"/>
                        </a:rPr>
                        <a:t>338)</a:t>
                      </a:r>
                      <a:endParaRPr lang="en-ZA" sz="16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0" marR="19050" indent="-381000" algn="ctr">
                        <a:lnSpc>
                          <a:spcPts val="1200"/>
                        </a:lnSpc>
                        <a:spcAft>
                          <a:spcPts val="0"/>
                        </a:spcAft>
                        <a:tabLst>
                          <a:tab pos="291465" algn="l"/>
                        </a:tabLst>
                      </a:pPr>
                      <a:r>
                        <a:rPr lang="en-US" sz="1400" dirty="0">
                          <a:effectLst/>
                          <a:latin typeface="+mn-lt"/>
                          <a:ea typeface="Times New Roman"/>
                          <a:cs typeface="Calibri"/>
                        </a:rPr>
                        <a:t>36 - 45</a:t>
                      </a:r>
                      <a:endParaRPr lang="en-ZA" sz="16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51790" marR="19050" indent="-449580" algn="ctr">
                        <a:lnSpc>
                          <a:spcPts val="1200"/>
                        </a:lnSpc>
                        <a:spcAft>
                          <a:spcPts val="0"/>
                        </a:spcAft>
                        <a:tabLst>
                          <a:tab pos="262255" algn="l"/>
                          <a:tab pos="540385" algn="l"/>
                        </a:tabLst>
                      </a:pPr>
                      <a:r>
                        <a:rPr lang="en-US" sz="1400" dirty="0">
                          <a:effectLst/>
                          <a:latin typeface="+mn-lt"/>
                          <a:ea typeface="Times New Roman"/>
                          <a:cs typeface="Calibri"/>
                        </a:rPr>
                        <a:t>14.0</a:t>
                      </a:r>
                      <a:r>
                        <a:rPr lang="en-US" sz="1400" dirty="0" smtClean="0">
                          <a:effectLst/>
                          <a:latin typeface="+mn-lt"/>
                          <a:ea typeface="Times New Roman"/>
                          <a:cs typeface="Calibri"/>
                        </a:rPr>
                        <a:t>%</a:t>
                      </a:r>
                    </a:p>
                    <a:p>
                      <a:pPr marL="351790" marR="19050" indent="-449580" algn="ctr">
                        <a:lnSpc>
                          <a:spcPts val="1200"/>
                        </a:lnSpc>
                        <a:spcAft>
                          <a:spcPts val="0"/>
                        </a:spcAft>
                        <a:tabLst>
                          <a:tab pos="262255" algn="l"/>
                          <a:tab pos="540385" algn="l"/>
                        </a:tabLst>
                      </a:pPr>
                      <a:r>
                        <a:rPr lang="en-US" sz="1400" dirty="0" smtClean="0">
                          <a:effectLst/>
                          <a:latin typeface="+mn-lt"/>
                          <a:ea typeface="Times New Roman"/>
                          <a:cs typeface="Calibri"/>
                        </a:rPr>
                        <a:t> </a:t>
                      </a:r>
                      <a:r>
                        <a:rPr lang="en-US" sz="1400" dirty="0">
                          <a:effectLst/>
                          <a:latin typeface="+mn-lt"/>
                          <a:ea typeface="Times New Roman"/>
                          <a:cs typeface="Calibri"/>
                        </a:rPr>
                        <a:t>(30)</a:t>
                      </a:r>
                      <a:endParaRPr lang="en-ZA" sz="16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3482">
                <a:tc>
                  <a:txBody>
                    <a:bodyPr/>
                    <a:lstStyle/>
                    <a:p>
                      <a:pPr marL="381000" marR="19050" indent="-381000" algn="ctr">
                        <a:lnSpc>
                          <a:spcPts val="1200"/>
                        </a:lnSpc>
                        <a:spcAft>
                          <a:spcPts val="0"/>
                        </a:spcAft>
                        <a:tabLst>
                          <a:tab pos="291465" algn="l"/>
                        </a:tabLst>
                      </a:pPr>
                      <a:r>
                        <a:rPr lang="en-US" sz="1400" dirty="0">
                          <a:effectLst/>
                          <a:latin typeface="+mn-lt"/>
                          <a:ea typeface="Times New Roman"/>
                          <a:cs typeface="Calibri"/>
                        </a:rPr>
                        <a:t>46 - 64</a:t>
                      </a:r>
                      <a:endParaRPr lang="en-ZA" sz="16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0385" marR="19050" indent="-548640" algn="ctr">
                        <a:lnSpc>
                          <a:spcPts val="1200"/>
                        </a:lnSpc>
                        <a:spcAft>
                          <a:spcPts val="0"/>
                        </a:spcAft>
                        <a:tabLst>
                          <a:tab pos="261620" algn="l"/>
                        </a:tabLst>
                      </a:pPr>
                      <a:r>
                        <a:rPr lang="en-US" sz="1400" dirty="0">
                          <a:effectLst/>
                          <a:latin typeface="+mn-lt"/>
                          <a:ea typeface="Times New Roman"/>
                          <a:cs typeface="Calibri"/>
                        </a:rPr>
                        <a:t>6.4% </a:t>
                      </a:r>
                      <a:endParaRPr lang="en-US" sz="1400" dirty="0" smtClean="0">
                        <a:effectLst/>
                        <a:latin typeface="+mn-lt"/>
                        <a:ea typeface="Times New Roman"/>
                        <a:cs typeface="Calibri"/>
                      </a:endParaRPr>
                    </a:p>
                    <a:p>
                      <a:pPr marL="540385" marR="19050" indent="-548640" algn="ctr">
                        <a:lnSpc>
                          <a:spcPts val="1200"/>
                        </a:lnSpc>
                        <a:spcAft>
                          <a:spcPts val="0"/>
                        </a:spcAft>
                        <a:tabLst>
                          <a:tab pos="261620" algn="l"/>
                        </a:tabLst>
                      </a:pPr>
                      <a:r>
                        <a:rPr lang="en-US" sz="1400" dirty="0" smtClean="0">
                          <a:effectLst/>
                          <a:latin typeface="+mn-lt"/>
                          <a:ea typeface="Times New Roman"/>
                          <a:cs typeface="Calibri"/>
                        </a:rPr>
                        <a:t>(</a:t>
                      </a:r>
                      <a:r>
                        <a:rPr lang="en-US" sz="1400" dirty="0">
                          <a:effectLst/>
                          <a:latin typeface="+mn-lt"/>
                          <a:ea typeface="Times New Roman"/>
                          <a:cs typeface="Calibri"/>
                        </a:rPr>
                        <a:t>165)</a:t>
                      </a:r>
                      <a:endParaRPr lang="en-ZA" sz="16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0" marR="19050" indent="-381000" algn="ctr">
                        <a:lnSpc>
                          <a:spcPts val="1200"/>
                        </a:lnSpc>
                        <a:spcAft>
                          <a:spcPts val="0"/>
                        </a:spcAft>
                        <a:tabLst>
                          <a:tab pos="291465" algn="l"/>
                        </a:tabLst>
                      </a:pPr>
                      <a:r>
                        <a:rPr lang="en-US" sz="1400" dirty="0">
                          <a:effectLst/>
                          <a:latin typeface="+mn-lt"/>
                          <a:ea typeface="Times New Roman"/>
                          <a:cs typeface="Calibri"/>
                        </a:rPr>
                        <a:t>46 -64</a:t>
                      </a:r>
                      <a:endParaRPr lang="en-ZA" sz="16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51790" marR="19050" indent="-449580" algn="ctr">
                        <a:lnSpc>
                          <a:spcPts val="1200"/>
                        </a:lnSpc>
                        <a:spcAft>
                          <a:spcPts val="0"/>
                        </a:spcAft>
                        <a:tabLst>
                          <a:tab pos="262255" algn="l"/>
                          <a:tab pos="540385" algn="l"/>
                        </a:tabLst>
                      </a:pPr>
                      <a:r>
                        <a:rPr lang="en-US" sz="1400" dirty="0">
                          <a:effectLst/>
                          <a:latin typeface="+mn-lt"/>
                          <a:ea typeface="Times New Roman"/>
                          <a:cs typeface="Calibri"/>
                        </a:rPr>
                        <a:t>6.1% </a:t>
                      </a:r>
                      <a:endParaRPr lang="en-US" sz="1400" dirty="0" smtClean="0">
                        <a:effectLst/>
                        <a:latin typeface="+mn-lt"/>
                        <a:ea typeface="Times New Roman"/>
                        <a:cs typeface="Calibri"/>
                      </a:endParaRPr>
                    </a:p>
                    <a:p>
                      <a:pPr marL="351790" marR="19050" indent="-449580" algn="ctr">
                        <a:lnSpc>
                          <a:spcPts val="1200"/>
                        </a:lnSpc>
                        <a:spcAft>
                          <a:spcPts val="0"/>
                        </a:spcAft>
                        <a:tabLst>
                          <a:tab pos="262255" algn="l"/>
                          <a:tab pos="540385" algn="l"/>
                        </a:tabLst>
                      </a:pPr>
                      <a:r>
                        <a:rPr lang="en-US" sz="1400" dirty="0" smtClean="0">
                          <a:effectLst/>
                          <a:latin typeface="+mn-lt"/>
                          <a:ea typeface="Times New Roman"/>
                          <a:cs typeface="Calibri"/>
                        </a:rPr>
                        <a:t>(</a:t>
                      </a:r>
                      <a:r>
                        <a:rPr lang="en-US" sz="1400" dirty="0">
                          <a:effectLst/>
                          <a:latin typeface="+mn-lt"/>
                          <a:ea typeface="Times New Roman"/>
                          <a:cs typeface="Calibri"/>
                        </a:rPr>
                        <a:t>13)</a:t>
                      </a:r>
                      <a:endParaRPr lang="en-ZA" sz="16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423">
                <a:tc>
                  <a:txBody>
                    <a:bodyPr/>
                    <a:lstStyle/>
                    <a:p>
                      <a:pPr marL="381000" marR="19050" indent="-381000" algn="ctr">
                        <a:lnSpc>
                          <a:spcPts val="1200"/>
                        </a:lnSpc>
                        <a:spcAft>
                          <a:spcPts val="0"/>
                        </a:spcAft>
                        <a:tabLst>
                          <a:tab pos="291465" algn="l"/>
                        </a:tabLst>
                      </a:pPr>
                      <a:r>
                        <a:rPr lang="en-US" sz="1400" dirty="0">
                          <a:effectLst/>
                          <a:latin typeface="+mn-lt"/>
                          <a:ea typeface="Times New Roman"/>
                          <a:cs typeface="Calibri"/>
                        </a:rPr>
                        <a:t>65 </a:t>
                      </a:r>
                      <a:r>
                        <a:rPr lang="en-US" sz="1400" dirty="0" smtClean="0">
                          <a:effectLst/>
                          <a:latin typeface="+mn-lt"/>
                          <a:ea typeface="Times New Roman"/>
                          <a:cs typeface="Calibri"/>
                        </a:rPr>
                        <a:t>+</a:t>
                      </a:r>
                      <a:endParaRPr lang="en-ZA" sz="16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0385" marR="19050" indent="-548640" algn="ctr">
                        <a:lnSpc>
                          <a:spcPts val="1200"/>
                        </a:lnSpc>
                        <a:spcAft>
                          <a:spcPts val="0"/>
                        </a:spcAft>
                        <a:tabLst>
                          <a:tab pos="261620" algn="l"/>
                        </a:tabLst>
                      </a:pPr>
                      <a:r>
                        <a:rPr lang="en-US" sz="1400" dirty="0">
                          <a:effectLst/>
                          <a:latin typeface="+mn-lt"/>
                          <a:ea typeface="Times New Roman"/>
                          <a:cs typeface="Calibri"/>
                        </a:rPr>
                        <a:t>0.3% </a:t>
                      </a:r>
                      <a:endParaRPr lang="en-US" sz="1400" dirty="0" smtClean="0">
                        <a:effectLst/>
                        <a:latin typeface="+mn-lt"/>
                        <a:ea typeface="Times New Roman"/>
                        <a:cs typeface="Calibri"/>
                      </a:endParaRPr>
                    </a:p>
                    <a:p>
                      <a:pPr marL="540385" marR="19050" indent="-548640" algn="ctr">
                        <a:lnSpc>
                          <a:spcPts val="1200"/>
                        </a:lnSpc>
                        <a:spcAft>
                          <a:spcPts val="0"/>
                        </a:spcAft>
                        <a:tabLst>
                          <a:tab pos="261620" algn="l"/>
                        </a:tabLst>
                      </a:pPr>
                      <a:r>
                        <a:rPr lang="en-US" sz="1400" dirty="0" smtClean="0">
                          <a:effectLst/>
                          <a:latin typeface="+mn-lt"/>
                          <a:ea typeface="Times New Roman"/>
                          <a:cs typeface="Calibri"/>
                        </a:rPr>
                        <a:t>(</a:t>
                      </a:r>
                      <a:r>
                        <a:rPr lang="en-US" sz="1400" dirty="0">
                          <a:effectLst/>
                          <a:latin typeface="+mn-lt"/>
                          <a:ea typeface="Times New Roman"/>
                          <a:cs typeface="Calibri"/>
                        </a:rPr>
                        <a:t>8)</a:t>
                      </a:r>
                      <a:endParaRPr lang="en-ZA" sz="16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0" marR="19050" indent="-381000" algn="ctr">
                        <a:lnSpc>
                          <a:spcPts val="1200"/>
                        </a:lnSpc>
                        <a:spcAft>
                          <a:spcPts val="0"/>
                        </a:spcAft>
                        <a:tabLst>
                          <a:tab pos="291465" algn="l"/>
                        </a:tabLst>
                      </a:pPr>
                      <a:r>
                        <a:rPr lang="en-US" sz="1400" dirty="0">
                          <a:effectLst/>
                          <a:latin typeface="+mn-lt"/>
                          <a:ea typeface="Times New Roman"/>
                          <a:cs typeface="Calibri"/>
                        </a:rPr>
                        <a:t>65 </a:t>
                      </a:r>
                      <a:r>
                        <a:rPr lang="en-US" sz="1400" dirty="0" smtClean="0">
                          <a:effectLst/>
                          <a:latin typeface="+mn-lt"/>
                          <a:ea typeface="Times New Roman"/>
                          <a:cs typeface="Calibri"/>
                        </a:rPr>
                        <a:t>+</a:t>
                      </a:r>
                      <a:endParaRPr lang="en-ZA" sz="16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51790" marR="19050" indent="-449580" algn="ctr">
                        <a:lnSpc>
                          <a:spcPts val="1200"/>
                        </a:lnSpc>
                        <a:spcAft>
                          <a:spcPts val="0"/>
                        </a:spcAft>
                        <a:tabLst>
                          <a:tab pos="540385" algn="l"/>
                        </a:tabLst>
                      </a:pPr>
                      <a:r>
                        <a:rPr lang="en-US" sz="1400" dirty="0">
                          <a:effectLst/>
                          <a:latin typeface="+mn-lt"/>
                          <a:ea typeface="Times New Roman"/>
                          <a:cs typeface="Calibri"/>
                        </a:rPr>
                        <a:t>1.4% </a:t>
                      </a:r>
                      <a:endParaRPr lang="en-US" sz="1400" dirty="0" smtClean="0">
                        <a:effectLst/>
                        <a:latin typeface="+mn-lt"/>
                        <a:ea typeface="Times New Roman"/>
                        <a:cs typeface="Calibri"/>
                      </a:endParaRPr>
                    </a:p>
                    <a:p>
                      <a:pPr marL="351790" marR="19050" indent="-449580" algn="ctr">
                        <a:lnSpc>
                          <a:spcPts val="1200"/>
                        </a:lnSpc>
                        <a:spcAft>
                          <a:spcPts val="0"/>
                        </a:spcAft>
                        <a:tabLst>
                          <a:tab pos="540385" algn="l"/>
                        </a:tabLst>
                      </a:pPr>
                      <a:r>
                        <a:rPr lang="en-US" sz="1400" dirty="0" smtClean="0">
                          <a:effectLst/>
                          <a:latin typeface="+mn-lt"/>
                          <a:ea typeface="Times New Roman"/>
                          <a:cs typeface="Calibri"/>
                        </a:rPr>
                        <a:t>(</a:t>
                      </a:r>
                      <a:r>
                        <a:rPr lang="en-US" sz="1400" dirty="0">
                          <a:effectLst/>
                          <a:latin typeface="+mn-lt"/>
                          <a:ea typeface="Times New Roman"/>
                          <a:cs typeface="Calibri"/>
                        </a:rPr>
                        <a:t>3)</a:t>
                      </a:r>
                      <a:endParaRPr lang="en-ZA" sz="16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7838311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xmlns="" val="2257601432"/>
              </p:ext>
            </p:extLst>
          </p:nvPr>
        </p:nvGraphicFramePr>
        <p:xfrm>
          <a:off x="0" y="1112838"/>
          <a:ext cx="9144000" cy="5745162"/>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p:txBody>
          <a:bodyPr>
            <a:noAutofit/>
          </a:bodyPr>
          <a:lstStyle/>
          <a:p>
            <a:r>
              <a:rPr lang="en-US" sz="2000" dirty="0" smtClean="0">
                <a:cs typeface="Arial" pitchFamily="34" charset="0"/>
              </a:rPr>
              <a:t>Sexual Offences</a:t>
            </a:r>
            <a:br>
              <a:rPr lang="en-US" sz="2000" dirty="0" smtClean="0">
                <a:cs typeface="Arial" pitchFamily="34" charset="0"/>
              </a:rPr>
            </a:br>
            <a:r>
              <a:rPr lang="en-US" sz="2000" dirty="0" smtClean="0">
                <a:cs typeface="Arial" pitchFamily="34" charset="0"/>
              </a:rPr>
              <a:t>Top 10 stations</a:t>
            </a:r>
            <a:br>
              <a:rPr lang="en-US" sz="2000" dirty="0" smtClean="0">
                <a:cs typeface="Arial" pitchFamily="34" charset="0"/>
              </a:rPr>
            </a:br>
            <a:r>
              <a:rPr lang="en-US" sz="2000" b="0" dirty="0" smtClean="0">
                <a:solidFill>
                  <a:schemeClr val="accent1">
                    <a:lumMod val="40000"/>
                    <a:lumOff val="60000"/>
                  </a:schemeClr>
                </a:solidFill>
                <a:ea typeface="Segoe UI" panose="020B0502040204020203" pitchFamily="34" charset="0"/>
              </a:rPr>
              <a:t>Financial year 2017/2018 compared with 2016/2017</a:t>
            </a:r>
            <a:endParaRPr lang="en-ZA" sz="2000" dirty="0"/>
          </a:p>
        </p:txBody>
      </p:sp>
      <p:sp>
        <p:nvSpPr>
          <p:cNvPr id="4" name="Slide Number Placeholder 3"/>
          <p:cNvSpPr>
            <a:spLocks noGrp="1"/>
          </p:cNvSpPr>
          <p:nvPr>
            <p:ph type="sldNum" sz="quarter" idx="4294967295"/>
          </p:nvPr>
        </p:nvSpPr>
        <p:spPr>
          <a:xfrm>
            <a:off x="8559800" y="6492875"/>
            <a:ext cx="584200" cy="365125"/>
          </a:xfrm>
          <a:prstGeom prst="rect">
            <a:avLst/>
          </a:prstGeom>
        </p:spPr>
        <p:txBody>
          <a:bodyPr/>
          <a:lstStyle/>
          <a:p>
            <a:pPr>
              <a:defRPr/>
            </a:pPr>
            <a:fld id="{D68A54FC-9EA3-4ADE-A416-FD387670767D}" type="slidenum">
              <a:rPr lang="en-US" smtClean="0"/>
              <a:pPr>
                <a:defRPr/>
              </a:pPr>
              <a:t>28</a:t>
            </a:fld>
            <a:endParaRPr lang="en-US" dirty="0"/>
          </a:p>
        </p:txBody>
      </p:sp>
      <p:sp>
        <p:nvSpPr>
          <p:cNvPr id="15" name="Down Arrow 14"/>
          <p:cNvSpPr/>
          <p:nvPr/>
        </p:nvSpPr>
        <p:spPr>
          <a:xfrm>
            <a:off x="7180372" y="6208445"/>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0" name="TextBox 19"/>
          <p:cNvSpPr txBox="1"/>
          <p:nvPr/>
        </p:nvSpPr>
        <p:spPr>
          <a:xfrm>
            <a:off x="7974176" y="882005"/>
            <a:ext cx="792088" cy="461665"/>
          </a:xfrm>
          <a:prstGeom prst="rect">
            <a:avLst/>
          </a:prstGeom>
          <a:solidFill>
            <a:srgbClr val="92D050"/>
          </a:solidFill>
          <a:ln>
            <a:solidFill>
              <a:srgbClr val="92D05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ZA" sz="1200" b="1" dirty="0" smtClean="0"/>
              <a:t>-0.6% </a:t>
            </a:r>
          </a:p>
          <a:p>
            <a:pPr algn="ctr"/>
            <a:r>
              <a:rPr lang="en-ZA" sz="1200" b="1" dirty="0" smtClean="0"/>
              <a:t>-40</a:t>
            </a:r>
            <a:endParaRPr lang="en-ZA" sz="1200" b="1" dirty="0"/>
          </a:p>
        </p:txBody>
      </p:sp>
      <p:sp>
        <p:nvSpPr>
          <p:cNvPr id="21" name="Down Arrow 20"/>
          <p:cNvSpPr/>
          <p:nvPr/>
        </p:nvSpPr>
        <p:spPr>
          <a:xfrm flipV="1">
            <a:off x="5598011" y="6198497"/>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2" name="Down Arrow 21"/>
          <p:cNvSpPr/>
          <p:nvPr/>
        </p:nvSpPr>
        <p:spPr>
          <a:xfrm flipV="1">
            <a:off x="6356167" y="6180706"/>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6" name="Down Arrow 25"/>
          <p:cNvSpPr/>
          <p:nvPr/>
        </p:nvSpPr>
        <p:spPr>
          <a:xfrm>
            <a:off x="1565981" y="6208445"/>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7" name="Down Arrow 26"/>
          <p:cNvSpPr/>
          <p:nvPr/>
        </p:nvSpPr>
        <p:spPr>
          <a:xfrm>
            <a:off x="3229040" y="6183414"/>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3" name="Down Arrow 22"/>
          <p:cNvSpPr/>
          <p:nvPr/>
        </p:nvSpPr>
        <p:spPr>
          <a:xfrm>
            <a:off x="4783003" y="6185537"/>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7" name="Down Arrow 16"/>
          <p:cNvSpPr/>
          <p:nvPr/>
        </p:nvSpPr>
        <p:spPr>
          <a:xfrm flipV="1">
            <a:off x="2349389" y="6193666"/>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8" name="Down Arrow 17"/>
          <p:cNvSpPr/>
          <p:nvPr/>
        </p:nvSpPr>
        <p:spPr>
          <a:xfrm flipV="1">
            <a:off x="8766264" y="6180706"/>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6" name="Down Arrow 15"/>
          <p:cNvSpPr/>
          <p:nvPr/>
        </p:nvSpPr>
        <p:spPr>
          <a:xfrm flipV="1">
            <a:off x="4019860" y="6193666"/>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4" name="Down Arrow 23"/>
          <p:cNvSpPr/>
          <p:nvPr/>
        </p:nvSpPr>
        <p:spPr>
          <a:xfrm flipV="1">
            <a:off x="7988716" y="6184011"/>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Tree>
    <p:extLst>
      <p:ext uri="{BB962C8B-B14F-4D97-AF65-F5344CB8AC3E}">
        <p14:creationId xmlns:p14="http://schemas.microsoft.com/office/powerpoint/2010/main" xmlns="" val="11249766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47058"/>
            <a:ext cx="8229600" cy="923026"/>
          </a:xfrm>
        </p:spPr>
        <p:txBody>
          <a:bodyPr>
            <a:normAutofit/>
          </a:bodyPr>
          <a:lstStyle/>
          <a:p>
            <a:r>
              <a:rPr lang="en-ZA" dirty="0" smtClean="0"/>
              <a:t>CRIMES AGAINST WOMEN AND CHILDREN</a:t>
            </a:r>
            <a:br>
              <a:rPr lang="en-ZA" dirty="0" smtClean="0"/>
            </a:br>
            <a:r>
              <a:rPr lang="en-US" dirty="0" smtClean="0">
                <a:solidFill>
                  <a:schemeClr val="accent1">
                    <a:lumMod val="40000"/>
                    <a:lumOff val="60000"/>
                  </a:schemeClr>
                </a:solidFill>
                <a:ea typeface="Segoe UI" panose="020B0502040204020203" pitchFamily="34" charset="0"/>
              </a:rPr>
              <a:t>Financial </a:t>
            </a:r>
            <a:r>
              <a:rPr lang="en-US" dirty="0">
                <a:solidFill>
                  <a:schemeClr val="accent1">
                    <a:lumMod val="40000"/>
                    <a:lumOff val="60000"/>
                  </a:schemeClr>
                </a:solidFill>
                <a:ea typeface="Segoe UI" panose="020B0502040204020203" pitchFamily="34" charset="0"/>
              </a:rPr>
              <a:t>year 2017/2018 compared with 2016/2017</a:t>
            </a:r>
            <a:endParaRPr lang="en-ZA" dirty="0"/>
          </a:p>
        </p:txBody>
      </p:sp>
      <p:sp>
        <p:nvSpPr>
          <p:cNvPr id="4" name="Slide Number Placeholder 3"/>
          <p:cNvSpPr>
            <a:spLocks noGrp="1"/>
          </p:cNvSpPr>
          <p:nvPr>
            <p:ph type="sldNum" sz="quarter" idx="4294967295"/>
          </p:nvPr>
        </p:nvSpPr>
        <p:spPr>
          <a:xfrm>
            <a:off x="8559800" y="6492875"/>
            <a:ext cx="584200" cy="365125"/>
          </a:xfrm>
          <a:prstGeom prst="rect">
            <a:avLst/>
          </a:prstGeom>
        </p:spPr>
        <p:txBody>
          <a:bodyPr/>
          <a:lstStyle/>
          <a:p>
            <a:pPr>
              <a:defRPr/>
            </a:pPr>
            <a:fld id="{D68A54FC-9EA3-4ADE-A416-FD387670767D}" type="slidenum">
              <a:rPr lang="en-US" smtClean="0"/>
              <a:pPr>
                <a:defRPr/>
              </a:pPr>
              <a:t>29</a:t>
            </a:fld>
            <a:endParaRPr lang="en-US" dirty="0"/>
          </a:p>
        </p:txBody>
      </p:sp>
      <p:grpSp>
        <p:nvGrpSpPr>
          <p:cNvPr id="13" name="Group 12"/>
          <p:cNvGrpSpPr/>
          <p:nvPr/>
        </p:nvGrpSpPr>
        <p:grpSpPr>
          <a:xfrm>
            <a:off x="107504" y="1124744"/>
            <a:ext cx="4248472" cy="5661248"/>
            <a:chOff x="107504" y="1124744"/>
            <a:chExt cx="4248472" cy="5544616"/>
          </a:xfrm>
        </p:grpSpPr>
        <p:sp>
          <p:nvSpPr>
            <p:cNvPr id="12" name="Rectangle 11"/>
            <p:cNvSpPr/>
            <p:nvPr/>
          </p:nvSpPr>
          <p:spPr>
            <a:xfrm>
              <a:off x="107504" y="1124744"/>
              <a:ext cx="4248472" cy="5544616"/>
            </a:xfrm>
            <a:prstGeom prst="rect">
              <a:avLst/>
            </a:prstGeom>
            <a:solidFill>
              <a:schemeClr val="bg1">
                <a:lumMod val="9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a:p>
          </p:txBody>
        </p:sp>
        <p:graphicFrame>
          <p:nvGraphicFramePr>
            <p:cNvPr id="10" name="Chart 9"/>
            <p:cNvGraphicFramePr/>
            <p:nvPr>
              <p:extLst>
                <p:ext uri="{D42A27DB-BD31-4B8C-83A1-F6EECF244321}">
                  <p14:modId xmlns:p14="http://schemas.microsoft.com/office/powerpoint/2010/main" xmlns="" val="3557902047"/>
                </p:ext>
              </p:extLst>
            </p:nvPr>
          </p:nvGraphicFramePr>
          <p:xfrm>
            <a:off x="251520" y="1124744"/>
            <a:ext cx="2376264" cy="2732211"/>
          </p:xfrm>
          <a:graphic>
            <a:graphicData uri="http://schemas.openxmlformats.org/drawingml/2006/chart">
              <c:chart xmlns:c="http://schemas.openxmlformats.org/drawingml/2006/chart" xmlns:r="http://schemas.openxmlformats.org/officeDocument/2006/relationships" r:id="rId3"/>
            </a:graphicData>
          </a:graphic>
        </p:graphicFrame>
      </p:grpSp>
      <p:grpSp>
        <p:nvGrpSpPr>
          <p:cNvPr id="14" name="Group 13"/>
          <p:cNvGrpSpPr/>
          <p:nvPr/>
        </p:nvGrpSpPr>
        <p:grpSpPr>
          <a:xfrm>
            <a:off x="4759424" y="1124744"/>
            <a:ext cx="4248472" cy="5661248"/>
            <a:chOff x="107504" y="1196752"/>
            <a:chExt cx="4248472" cy="5544616"/>
          </a:xfrm>
        </p:grpSpPr>
        <p:sp>
          <p:nvSpPr>
            <p:cNvPr id="15" name="Rectangle 14"/>
            <p:cNvSpPr/>
            <p:nvPr/>
          </p:nvSpPr>
          <p:spPr>
            <a:xfrm>
              <a:off x="107504" y="1196752"/>
              <a:ext cx="4248472" cy="5544616"/>
            </a:xfrm>
            <a:prstGeom prst="rect">
              <a:avLst/>
            </a:prstGeom>
            <a:solidFill>
              <a:schemeClr val="bg1">
                <a:lumMod val="9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a:p>
          </p:txBody>
        </p:sp>
        <p:graphicFrame>
          <p:nvGraphicFramePr>
            <p:cNvPr id="16" name="Chart 15"/>
            <p:cNvGraphicFramePr/>
            <p:nvPr>
              <p:extLst>
                <p:ext uri="{D42A27DB-BD31-4B8C-83A1-F6EECF244321}">
                  <p14:modId xmlns:p14="http://schemas.microsoft.com/office/powerpoint/2010/main" xmlns="" val="3463553685"/>
                </p:ext>
              </p:extLst>
            </p:nvPr>
          </p:nvGraphicFramePr>
          <p:xfrm>
            <a:off x="424137" y="1196752"/>
            <a:ext cx="2834308" cy="2584705"/>
          </p:xfrm>
          <a:graphic>
            <a:graphicData uri="http://schemas.openxmlformats.org/drawingml/2006/chart">
              <c:chart xmlns:c="http://schemas.openxmlformats.org/drawingml/2006/chart" xmlns:r="http://schemas.openxmlformats.org/officeDocument/2006/relationships" r:id="rId4"/>
            </a:graphicData>
          </a:graphic>
        </p:graphicFrame>
      </p:grpSp>
      <p:sp>
        <p:nvSpPr>
          <p:cNvPr id="17" name="Rectangle 16"/>
          <p:cNvSpPr/>
          <p:nvPr/>
        </p:nvSpPr>
        <p:spPr>
          <a:xfrm>
            <a:off x="2843808" y="2168860"/>
            <a:ext cx="1160411" cy="869235"/>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A" sz="1400" b="1" dirty="0" smtClean="0">
                <a:solidFill>
                  <a:schemeClr val="tx1"/>
                </a:solidFill>
              </a:rPr>
              <a:t>Reduction</a:t>
            </a:r>
            <a:r>
              <a:rPr lang="en-ZA" sz="1400" dirty="0" smtClean="0">
                <a:solidFill>
                  <a:schemeClr val="tx1"/>
                </a:solidFill>
              </a:rPr>
              <a:t> of 0.7% (-243) </a:t>
            </a:r>
            <a:endParaRPr lang="en-ZA" sz="1400" dirty="0">
              <a:solidFill>
                <a:schemeClr val="tx1"/>
              </a:solidFill>
            </a:endParaRPr>
          </a:p>
        </p:txBody>
      </p:sp>
      <p:sp>
        <p:nvSpPr>
          <p:cNvPr id="18" name="Rectangle 17"/>
          <p:cNvSpPr/>
          <p:nvPr/>
        </p:nvSpPr>
        <p:spPr>
          <a:xfrm>
            <a:off x="7524328" y="2060848"/>
            <a:ext cx="1129107" cy="864096"/>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A" sz="1400" b="1" smtClean="0">
                <a:solidFill>
                  <a:schemeClr val="tx1"/>
                </a:solidFill>
              </a:rPr>
              <a:t>Reduction</a:t>
            </a:r>
            <a:r>
              <a:rPr lang="en-ZA" sz="1400" smtClean="0">
                <a:solidFill>
                  <a:schemeClr val="tx1"/>
                </a:solidFill>
              </a:rPr>
              <a:t> of 1.6% (-152) </a:t>
            </a:r>
            <a:endParaRPr lang="en-ZA" sz="1400" dirty="0">
              <a:solidFill>
                <a:schemeClr val="tx1"/>
              </a:solidFill>
            </a:endParaRPr>
          </a:p>
        </p:txBody>
      </p:sp>
      <p:sp>
        <p:nvSpPr>
          <p:cNvPr id="19" name="Rectangle 18"/>
          <p:cNvSpPr/>
          <p:nvPr/>
        </p:nvSpPr>
        <p:spPr>
          <a:xfrm>
            <a:off x="251520" y="3955368"/>
            <a:ext cx="1800200" cy="2713992"/>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t"/>
          <a:lstStyle/>
          <a:p>
            <a:pPr algn="ctr"/>
            <a:r>
              <a:rPr lang="en-ZA" sz="1600" b="1" dirty="0" smtClean="0">
                <a:solidFill>
                  <a:schemeClr val="tx1"/>
                </a:solidFill>
              </a:rPr>
              <a:t>Crimes focused on:</a:t>
            </a:r>
          </a:p>
          <a:p>
            <a:pPr algn="ctr"/>
            <a:r>
              <a:rPr lang="en-ZA" sz="1400" dirty="0" smtClean="0">
                <a:solidFill>
                  <a:schemeClr val="tx1"/>
                </a:solidFill>
              </a:rPr>
              <a:t>Assault Common</a:t>
            </a:r>
          </a:p>
          <a:p>
            <a:pPr algn="ctr"/>
            <a:r>
              <a:rPr lang="en-ZA" sz="1400" dirty="0" smtClean="0">
                <a:solidFill>
                  <a:schemeClr val="tx1"/>
                </a:solidFill>
              </a:rPr>
              <a:t>Assault GBH</a:t>
            </a:r>
          </a:p>
          <a:p>
            <a:pPr algn="ctr"/>
            <a:r>
              <a:rPr lang="en-ZA" sz="1400" dirty="0" smtClean="0">
                <a:solidFill>
                  <a:schemeClr val="tx1"/>
                </a:solidFill>
              </a:rPr>
              <a:t>Sexual Offences</a:t>
            </a:r>
          </a:p>
          <a:p>
            <a:pPr algn="ctr"/>
            <a:r>
              <a:rPr lang="en-ZA" sz="1400" dirty="0" smtClean="0">
                <a:solidFill>
                  <a:schemeClr val="tx1"/>
                </a:solidFill>
              </a:rPr>
              <a:t>Murder</a:t>
            </a:r>
          </a:p>
          <a:p>
            <a:pPr algn="ctr"/>
            <a:r>
              <a:rPr lang="en-ZA" sz="1400" dirty="0" smtClean="0">
                <a:solidFill>
                  <a:schemeClr val="tx1"/>
                </a:solidFill>
              </a:rPr>
              <a:t>Attempted Murder </a:t>
            </a:r>
          </a:p>
          <a:p>
            <a:pPr algn="ctr"/>
            <a:endParaRPr lang="en-ZA" sz="1200" b="1" dirty="0">
              <a:solidFill>
                <a:schemeClr val="tx1"/>
              </a:solidFill>
            </a:endParaRPr>
          </a:p>
          <a:p>
            <a:pPr algn="ctr"/>
            <a:r>
              <a:rPr lang="en-ZA" sz="1400" b="1" u="sng" dirty="0" smtClean="0">
                <a:solidFill>
                  <a:schemeClr val="tx1"/>
                </a:solidFill>
              </a:rPr>
              <a:t>Reduction</a:t>
            </a:r>
          </a:p>
          <a:p>
            <a:pPr algn="ctr"/>
            <a:r>
              <a:rPr lang="en-ZA" sz="1400" dirty="0" smtClean="0">
                <a:solidFill>
                  <a:schemeClr val="tx1"/>
                </a:solidFill>
              </a:rPr>
              <a:t>Assault Common and Contact Sexual Offences</a:t>
            </a:r>
          </a:p>
          <a:p>
            <a:pPr algn="ctr"/>
            <a:r>
              <a:rPr lang="en-ZA" sz="1400" dirty="0" smtClean="0">
                <a:solidFill>
                  <a:schemeClr val="tx1"/>
                </a:solidFill>
              </a:rPr>
              <a:t> </a:t>
            </a:r>
          </a:p>
          <a:p>
            <a:pPr algn="ctr"/>
            <a:endParaRPr lang="en-ZA" sz="1200" b="1" dirty="0">
              <a:solidFill>
                <a:schemeClr val="tx1"/>
              </a:solidFill>
            </a:endParaRPr>
          </a:p>
          <a:p>
            <a:pPr algn="ctr"/>
            <a:endParaRPr lang="en-ZA" sz="1200" b="1" dirty="0">
              <a:solidFill>
                <a:schemeClr val="tx1"/>
              </a:solidFill>
            </a:endParaRPr>
          </a:p>
        </p:txBody>
      </p:sp>
      <p:sp>
        <p:nvSpPr>
          <p:cNvPr id="20" name="Rectangle 19"/>
          <p:cNvSpPr/>
          <p:nvPr/>
        </p:nvSpPr>
        <p:spPr>
          <a:xfrm>
            <a:off x="2231740" y="3955368"/>
            <a:ext cx="1964229" cy="2713992"/>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t"/>
          <a:lstStyle/>
          <a:p>
            <a:pPr algn="ctr"/>
            <a:r>
              <a:rPr lang="en-ZA" sz="1600" b="1" u="sng" dirty="0" smtClean="0">
                <a:solidFill>
                  <a:schemeClr val="tx1"/>
                </a:solidFill>
              </a:rPr>
              <a:t>Top  Contributing Stations</a:t>
            </a:r>
          </a:p>
          <a:p>
            <a:r>
              <a:rPr lang="en-ZA" sz="1400" dirty="0" smtClean="0">
                <a:solidFill>
                  <a:schemeClr val="tx1"/>
                </a:solidFill>
              </a:rPr>
              <a:t>Nyanga (1495)</a:t>
            </a:r>
          </a:p>
          <a:p>
            <a:r>
              <a:rPr lang="en-ZA" sz="1400" dirty="0" smtClean="0">
                <a:solidFill>
                  <a:schemeClr val="tx1"/>
                </a:solidFill>
              </a:rPr>
              <a:t>Mitchells Plain (1311)</a:t>
            </a:r>
          </a:p>
          <a:p>
            <a:r>
              <a:rPr lang="en-ZA" sz="1400" dirty="0" smtClean="0">
                <a:solidFill>
                  <a:schemeClr val="tx1"/>
                </a:solidFill>
              </a:rPr>
              <a:t>Delft (1108)</a:t>
            </a:r>
          </a:p>
          <a:p>
            <a:r>
              <a:rPr lang="en-ZA" sz="1400" dirty="0" smtClean="0">
                <a:solidFill>
                  <a:schemeClr val="tx1"/>
                </a:solidFill>
              </a:rPr>
              <a:t>Khayelitsha (1097)</a:t>
            </a:r>
          </a:p>
          <a:p>
            <a:endParaRPr lang="en-ZA" sz="1400" dirty="0">
              <a:solidFill>
                <a:schemeClr val="tx1"/>
              </a:solidFill>
            </a:endParaRPr>
          </a:p>
          <a:p>
            <a:r>
              <a:rPr lang="en-ZA" sz="1400" dirty="0" smtClean="0">
                <a:solidFill>
                  <a:schemeClr val="tx1"/>
                </a:solidFill>
              </a:rPr>
              <a:t>Nine (9) of the top 20 stations, including the top 2 contributors recorded reductions.</a:t>
            </a:r>
          </a:p>
          <a:p>
            <a:pPr algn="ctr"/>
            <a:endParaRPr lang="en-ZA" sz="1600" dirty="0">
              <a:solidFill>
                <a:schemeClr val="tx1"/>
              </a:solidFill>
            </a:endParaRPr>
          </a:p>
          <a:p>
            <a:pPr algn="ctr"/>
            <a:endParaRPr lang="en-ZA" sz="1600" dirty="0" smtClean="0">
              <a:solidFill>
                <a:schemeClr val="tx1"/>
              </a:solidFill>
            </a:endParaRPr>
          </a:p>
          <a:p>
            <a:pPr algn="ctr"/>
            <a:endParaRPr lang="en-ZA" sz="1600" dirty="0">
              <a:solidFill>
                <a:schemeClr val="tx1"/>
              </a:solidFill>
            </a:endParaRPr>
          </a:p>
          <a:p>
            <a:pPr algn="ctr"/>
            <a:endParaRPr lang="en-ZA" sz="1400" dirty="0">
              <a:solidFill>
                <a:schemeClr val="tx1"/>
              </a:solidFill>
            </a:endParaRPr>
          </a:p>
        </p:txBody>
      </p:sp>
      <p:sp>
        <p:nvSpPr>
          <p:cNvPr id="23" name="Rectangle 22"/>
          <p:cNvSpPr/>
          <p:nvPr/>
        </p:nvSpPr>
        <p:spPr>
          <a:xfrm>
            <a:off x="4932040" y="3955368"/>
            <a:ext cx="1872208" cy="2713992"/>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t"/>
          <a:lstStyle/>
          <a:p>
            <a:pPr algn="ctr"/>
            <a:r>
              <a:rPr lang="en-ZA" sz="1600" b="1" dirty="0" smtClean="0">
                <a:solidFill>
                  <a:schemeClr val="tx1"/>
                </a:solidFill>
              </a:rPr>
              <a:t>Crimes focused on:</a:t>
            </a:r>
          </a:p>
          <a:p>
            <a:pPr algn="ctr"/>
            <a:r>
              <a:rPr lang="en-ZA" sz="1400" dirty="0" smtClean="0">
                <a:solidFill>
                  <a:schemeClr val="tx1"/>
                </a:solidFill>
              </a:rPr>
              <a:t>Assault Common</a:t>
            </a:r>
          </a:p>
          <a:p>
            <a:pPr algn="ctr"/>
            <a:r>
              <a:rPr lang="en-ZA" sz="1400" dirty="0" smtClean="0">
                <a:solidFill>
                  <a:schemeClr val="tx1"/>
                </a:solidFill>
              </a:rPr>
              <a:t>Assault GBH</a:t>
            </a:r>
          </a:p>
          <a:p>
            <a:pPr algn="ctr"/>
            <a:r>
              <a:rPr lang="en-ZA" sz="1400" dirty="0" smtClean="0">
                <a:solidFill>
                  <a:schemeClr val="tx1"/>
                </a:solidFill>
              </a:rPr>
              <a:t>Sexual Offences</a:t>
            </a:r>
          </a:p>
          <a:p>
            <a:pPr algn="ctr"/>
            <a:r>
              <a:rPr lang="en-ZA" sz="1400" dirty="0" smtClean="0">
                <a:solidFill>
                  <a:schemeClr val="tx1"/>
                </a:solidFill>
              </a:rPr>
              <a:t>Murder</a:t>
            </a:r>
          </a:p>
          <a:p>
            <a:pPr algn="ctr"/>
            <a:r>
              <a:rPr lang="en-ZA" sz="1400" dirty="0" smtClean="0">
                <a:solidFill>
                  <a:schemeClr val="tx1"/>
                </a:solidFill>
              </a:rPr>
              <a:t>Attempted Murder </a:t>
            </a:r>
          </a:p>
          <a:p>
            <a:pPr algn="ctr"/>
            <a:endParaRPr lang="en-ZA" sz="1200" b="1" dirty="0">
              <a:solidFill>
                <a:schemeClr val="tx1"/>
              </a:solidFill>
            </a:endParaRPr>
          </a:p>
          <a:p>
            <a:pPr algn="ctr"/>
            <a:r>
              <a:rPr lang="en-ZA" sz="1400" b="1" u="sng" dirty="0" smtClean="0">
                <a:solidFill>
                  <a:schemeClr val="tx1"/>
                </a:solidFill>
              </a:rPr>
              <a:t>Reduction</a:t>
            </a:r>
          </a:p>
          <a:p>
            <a:pPr algn="ctr"/>
            <a:r>
              <a:rPr lang="en-ZA" sz="1400" dirty="0" smtClean="0">
                <a:solidFill>
                  <a:schemeClr val="tx1"/>
                </a:solidFill>
              </a:rPr>
              <a:t>Assault Common &amp; GBH, Rape and Attempted Rape  </a:t>
            </a:r>
          </a:p>
          <a:p>
            <a:pPr algn="ctr"/>
            <a:endParaRPr lang="en-ZA" sz="1200" b="1" dirty="0">
              <a:solidFill>
                <a:schemeClr val="tx1"/>
              </a:solidFill>
            </a:endParaRPr>
          </a:p>
          <a:p>
            <a:pPr algn="ctr"/>
            <a:endParaRPr lang="en-ZA" sz="1200" b="1" dirty="0">
              <a:solidFill>
                <a:schemeClr val="tx1"/>
              </a:solidFill>
            </a:endParaRPr>
          </a:p>
        </p:txBody>
      </p:sp>
      <p:sp>
        <p:nvSpPr>
          <p:cNvPr id="24" name="Rectangle 23"/>
          <p:cNvSpPr/>
          <p:nvPr/>
        </p:nvSpPr>
        <p:spPr>
          <a:xfrm>
            <a:off x="6912260" y="3955368"/>
            <a:ext cx="1996210" cy="2713992"/>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t"/>
          <a:lstStyle/>
          <a:p>
            <a:pPr algn="ctr"/>
            <a:r>
              <a:rPr lang="en-ZA" sz="1600" b="1" u="sng" dirty="0" smtClean="0">
                <a:solidFill>
                  <a:schemeClr val="tx1"/>
                </a:solidFill>
              </a:rPr>
              <a:t>Top  Contributing Stations</a:t>
            </a:r>
          </a:p>
          <a:p>
            <a:r>
              <a:rPr lang="en-ZA" sz="1400" dirty="0">
                <a:solidFill>
                  <a:schemeClr val="tx1"/>
                </a:solidFill>
              </a:rPr>
              <a:t>Mitchells Plain </a:t>
            </a:r>
            <a:r>
              <a:rPr lang="en-ZA" sz="1400" dirty="0" smtClean="0">
                <a:solidFill>
                  <a:schemeClr val="tx1"/>
                </a:solidFill>
              </a:rPr>
              <a:t>(424)</a:t>
            </a:r>
          </a:p>
          <a:p>
            <a:r>
              <a:rPr lang="en-ZA" sz="1400" dirty="0" smtClean="0">
                <a:solidFill>
                  <a:schemeClr val="tx1"/>
                </a:solidFill>
              </a:rPr>
              <a:t>Delft (277)</a:t>
            </a:r>
          </a:p>
          <a:p>
            <a:r>
              <a:rPr lang="en-ZA" sz="1400" dirty="0" smtClean="0">
                <a:solidFill>
                  <a:schemeClr val="tx1"/>
                </a:solidFill>
              </a:rPr>
              <a:t>Kleinvlei (247)</a:t>
            </a:r>
          </a:p>
          <a:p>
            <a:r>
              <a:rPr lang="en-ZA" sz="1400" dirty="0" smtClean="0">
                <a:solidFill>
                  <a:schemeClr val="tx1"/>
                </a:solidFill>
              </a:rPr>
              <a:t>Kraaifontein (229) </a:t>
            </a:r>
          </a:p>
          <a:p>
            <a:r>
              <a:rPr lang="en-ZA" sz="1400" dirty="0" smtClean="0">
                <a:solidFill>
                  <a:schemeClr val="tx1"/>
                </a:solidFill>
              </a:rPr>
              <a:t>Nyanga (234)</a:t>
            </a:r>
          </a:p>
          <a:p>
            <a:endParaRPr lang="en-ZA" sz="1400" dirty="0" smtClean="0">
              <a:solidFill>
                <a:schemeClr val="tx1"/>
              </a:solidFill>
            </a:endParaRPr>
          </a:p>
          <a:p>
            <a:r>
              <a:rPr lang="en-ZA" sz="1400" dirty="0" smtClean="0">
                <a:solidFill>
                  <a:schemeClr val="tx1"/>
                </a:solidFill>
              </a:rPr>
              <a:t>Eleven (11) of the top 20 stations, including 3 of the top 5 contributors recorded reductions.</a:t>
            </a:r>
          </a:p>
          <a:p>
            <a:pPr algn="ctr"/>
            <a:endParaRPr lang="en-ZA" sz="1600" dirty="0">
              <a:solidFill>
                <a:schemeClr val="tx1"/>
              </a:solidFill>
            </a:endParaRPr>
          </a:p>
          <a:p>
            <a:pPr algn="ctr"/>
            <a:endParaRPr lang="en-ZA" sz="1600" dirty="0" smtClean="0">
              <a:solidFill>
                <a:schemeClr val="tx1"/>
              </a:solidFill>
            </a:endParaRPr>
          </a:p>
          <a:p>
            <a:pPr algn="ctr"/>
            <a:endParaRPr lang="en-ZA" sz="1600" dirty="0">
              <a:solidFill>
                <a:schemeClr val="tx1"/>
              </a:solidFill>
            </a:endParaRPr>
          </a:p>
          <a:p>
            <a:pPr algn="ctr"/>
            <a:endParaRPr lang="en-ZA" sz="1400" dirty="0">
              <a:solidFill>
                <a:schemeClr val="tx1"/>
              </a:solidFill>
            </a:endParaRPr>
          </a:p>
        </p:txBody>
      </p:sp>
    </p:spTree>
    <p:extLst>
      <p:ext uri="{BB962C8B-B14F-4D97-AF65-F5344CB8AC3E}">
        <p14:creationId xmlns:p14="http://schemas.microsoft.com/office/powerpoint/2010/main" xmlns="" val="1212917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5005" y="3724952"/>
            <a:ext cx="8318377" cy="539865"/>
          </a:xfrm>
        </p:spPr>
        <p:txBody>
          <a:bodyPr/>
          <a:lstStyle/>
          <a:p>
            <a:r>
              <a:rPr lang="en-ZA" b="1" dirty="0"/>
              <a:t>Crime </a:t>
            </a:r>
            <a:r>
              <a:rPr lang="en-ZA" b="1" dirty="0" smtClean="0"/>
              <a:t>Statistics</a:t>
            </a:r>
            <a:endParaRPr lang="en-ZA" b="1" dirty="0"/>
          </a:p>
        </p:txBody>
      </p:sp>
    </p:spTree>
    <p:extLst>
      <p:ext uri="{BB962C8B-B14F-4D97-AF65-F5344CB8AC3E}">
        <p14:creationId xmlns:p14="http://schemas.microsoft.com/office/powerpoint/2010/main" xmlns="" val="8985577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5675" y="2128479"/>
            <a:ext cx="8318377" cy="1032164"/>
          </a:xfrm>
        </p:spPr>
        <p:txBody>
          <a:bodyPr/>
          <a:lstStyle/>
          <a:p>
            <a:r>
              <a:rPr lang="en-ZA" b="1" dirty="0" smtClean="0"/>
              <a:t>Operational successes</a:t>
            </a:r>
            <a:endParaRPr lang="en-ZA" sz="1800" b="1" dirty="0"/>
          </a:p>
        </p:txBody>
      </p:sp>
      <p:sp>
        <p:nvSpPr>
          <p:cNvPr id="3" name="Title 2"/>
          <p:cNvSpPr txBox="1">
            <a:spLocks/>
          </p:cNvSpPr>
          <p:nvPr/>
        </p:nvSpPr>
        <p:spPr bwMode="auto">
          <a:xfrm>
            <a:off x="167877" y="3160642"/>
            <a:ext cx="8796609" cy="3508717"/>
          </a:xfrm>
          <a:prstGeom prst="rect">
            <a:avLst/>
          </a:prstGeom>
          <a:solidFill>
            <a:schemeClr val="bg1">
              <a:lumMod val="85000"/>
              <a:alpha val="90000"/>
            </a:schemeClr>
          </a:solidFill>
          <a:ln>
            <a:noFill/>
          </a:ln>
          <a:extLst/>
        </p:spPr>
        <p:txBody>
          <a:bodyPr vert="horz" wrap="square" lIns="91440" tIns="45720" rIns="91440" bIns="45720" numCol="1" anchor="t" anchorCtr="0" compatLnSpc="1">
            <a:prstTxWarp prst="textNoShape">
              <a:avLst/>
            </a:prstTxWarp>
            <a:noAutofit/>
          </a:bodyPr>
          <a:lstStyle>
            <a:lvl1pPr algn="l" defTabSz="457200" rtl="0" eaLnBrk="0" fontAlgn="base" hangingPunct="0">
              <a:spcBef>
                <a:spcPct val="0"/>
              </a:spcBef>
              <a:spcAft>
                <a:spcPct val="0"/>
              </a:spcAft>
              <a:defRPr sz="2000" b="1" kern="1200">
                <a:solidFill>
                  <a:schemeClr val="bg1"/>
                </a:solidFill>
                <a:latin typeface="Arial"/>
                <a:ea typeface="+mj-ea"/>
                <a:cs typeface="Arial"/>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pPr marL="457200" indent="-457200">
              <a:lnSpc>
                <a:spcPct val="150000"/>
              </a:lnSpc>
              <a:buFont typeface="Arial" panose="020B0604020202020204" pitchFamily="34" charset="0"/>
              <a:buChar char="•"/>
            </a:pPr>
            <a:r>
              <a:rPr lang="en-ZA" sz="2400" b="0" dirty="0" smtClean="0">
                <a:solidFill>
                  <a:schemeClr val="tx1"/>
                </a:solidFill>
              </a:rPr>
              <a:t>Crimes </a:t>
            </a:r>
            <a:r>
              <a:rPr lang="en-ZA" sz="2400" b="0" dirty="0">
                <a:solidFill>
                  <a:schemeClr val="tx1"/>
                </a:solidFill>
              </a:rPr>
              <a:t>Dependent on Police </a:t>
            </a:r>
            <a:r>
              <a:rPr lang="en-ZA" sz="2400" b="0" dirty="0" smtClean="0">
                <a:solidFill>
                  <a:schemeClr val="tx1"/>
                </a:solidFill>
              </a:rPr>
              <a:t>Action</a:t>
            </a:r>
          </a:p>
          <a:p>
            <a:pPr marL="457200" indent="-457200">
              <a:lnSpc>
                <a:spcPct val="150000"/>
              </a:lnSpc>
              <a:buFont typeface="Arial" panose="020B0604020202020204" pitchFamily="34" charset="0"/>
              <a:buChar char="•"/>
            </a:pPr>
            <a:r>
              <a:rPr lang="en-ZA" sz="2400" b="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Key Policing Actions</a:t>
            </a:r>
          </a:p>
          <a:p>
            <a:pPr marL="457200" indent="-457200">
              <a:lnSpc>
                <a:spcPct val="150000"/>
              </a:lnSpc>
              <a:buFont typeface="Arial" panose="020B0604020202020204" pitchFamily="34" charset="0"/>
              <a:buChar char="•"/>
            </a:pPr>
            <a:r>
              <a:rPr lang="en-ZA" sz="2400" b="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Investigative impact (POCA)</a:t>
            </a:r>
          </a:p>
        </p:txBody>
      </p:sp>
    </p:spTree>
    <p:extLst>
      <p:ext uri="{BB962C8B-B14F-4D97-AF65-F5344CB8AC3E}">
        <p14:creationId xmlns:p14="http://schemas.microsoft.com/office/powerpoint/2010/main" xmlns="" val="268363644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2"/>
          <p:cNvSpPr>
            <a:spLocks noGrp="1"/>
          </p:cNvSpPr>
          <p:nvPr>
            <p:ph type="title"/>
          </p:nvPr>
        </p:nvSpPr>
        <p:spPr>
          <a:xfrm>
            <a:off x="251520" y="-1725"/>
            <a:ext cx="7977510" cy="922337"/>
          </a:xfrm>
        </p:spPr>
        <p:txBody>
          <a:bodyPr>
            <a:normAutofit/>
          </a:bodyPr>
          <a:lstStyle/>
          <a:p>
            <a:pPr>
              <a:defRPr/>
            </a:pPr>
            <a:r>
              <a:rPr lang="en-ZA" sz="2400" dirty="0" smtClean="0"/>
              <a:t>Crimes Dependent on Police Action for Detection</a:t>
            </a:r>
            <a:br>
              <a:rPr lang="en-ZA" sz="2400" dirty="0" smtClean="0"/>
            </a:br>
            <a:r>
              <a:rPr lang="en-ZA" sz="2400" dirty="0" smtClean="0"/>
              <a:t>2007/2008 to 2017/2018 financial years </a:t>
            </a:r>
            <a:endParaRPr lang="en-ZA" altLang="en-US" b="0" dirty="0">
              <a:solidFill>
                <a:schemeClr val="accent1">
                  <a:lumMod val="40000"/>
                  <a:lumOff val="60000"/>
                </a:schemeClr>
              </a:solidFill>
              <a:latin typeface="Segoe UI" panose="020B0502040204020203" pitchFamily="34" charset="0"/>
              <a:ea typeface="Segoe UI" panose="020B0502040204020203" pitchFamily="34" charset="0"/>
              <a:cs typeface="Segoe UI" panose="020B0502040204020203" pitchFamily="34" charset="0"/>
            </a:endParaRPr>
          </a:p>
        </p:txBody>
      </p:sp>
      <p:sp>
        <p:nvSpPr>
          <p:cNvPr id="2" name="Slide Number Placeholder 1"/>
          <p:cNvSpPr>
            <a:spLocks noGrp="1"/>
          </p:cNvSpPr>
          <p:nvPr>
            <p:ph type="sldNum" sz="quarter" idx="4294967295"/>
          </p:nvPr>
        </p:nvSpPr>
        <p:spPr>
          <a:xfrm>
            <a:off x="8559800" y="6492875"/>
            <a:ext cx="584200" cy="365125"/>
          </a:xfrm>
          <a:prstGeom prst="rect">
            <a:avLst/>
          </a:prstGeom>
        </p:spPr>
        <p:txBody>
          <a:bodyPr/>
          <a:lstStyle/>
          <a:p>
            <a:pPr>
              <a:defRPr/>
            </a:pPr>
            <a:fld id="{D68A54FC-9EA3-4ADE-A416-FD387670767D}" type="slidenum">
              <a:rPr lang="en-US" smtClean="0"/>
              <a:pPr>
                <a:defRPr/>
              </a:pPr>
              <a:t>31</a:t>
            </a:fld>
            <a:endParaRPr lang="en-US" dirty="0"/>
          </a:p>
        </p:txBody>
      </p:sp>
      <p:graphicFrame>
        <p:nvGraphicFramePr>
          <p:cNvPr id="4" name="Chart 3"/>
          <p:cNvGraphicFramePr/>
          <p:nvPr>
            <p:extLst>
              <p:ext uri="{D42A27DB-BD31-4B8C-83A1-F6EECF244321}">
                <p14:modId xmlns:p14="http://schemas.microsoft.com/office/powerpoint/2010/main" xmlns="" val="2532098385"/>
              </p:ext>
            </p:extLst>
          </p:nvPr>
        </p:nvGraphicFramePr>
        <p:xfrm>
          <a:off x="-14131" y="920612"/>
          <a:ext cx="9150896" cy="5937387"/>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8339066" y="980728"/>
            <a:ext cx="792088" cy="461665"/>
          </a:xfrm>
          <a:prstGeom prst="rect">
            <a:avLst/>
          </a:prstGeom>
          <a:solidFill>
            <a:schemeClr val="bg1"/>
          </a:solidFill>
        </p:spPr>
        <p:txBody>
          <a:bodyPr wrap="square" rtlCol="0">
            <a:spAutoFit/>
          </a:bodyPr>
          <a:lstStyle/>
          <a:p>
            <a:pPr algn="ctr"/>
            <a:r>
              <a:rPr lang="en-ZA" sz="1200" dirty="0" smtClean="0"/>
              <a:t>8.1% </a:t>
            </a:r>
          </a:p>
          <a:p>
            <a:pPr algn="ctr"/>
            <a:r>
              <a:rPr lang="en-ZA" sz="1200" dirty="0" smtClean="0"/>
              <a:t>10 044</a:t>
            </a:r>
            <a:endParaRPr lang="en-ZA" sz="1200" dirty="0"/>
          </a:p>
        </p:txBody>
      </p:sp>
      <p:sp>
        <p:nvSpPr>
          <p:cNvPr id="6" name="TextBox 5"/>
          <p:cNvSpPr txBox="1"/>
          <p:nvPr/>
        </p:nvSpPr>
        <p:spPr>
          <a:xfrm>
            <a:off x="7236296" y="2951852"/>
            <a:ext cx="792088" cy="461665"/>
          </a:xfrm>
          <a:prstGeom prst="rect">
            <a:avLst/>
          </a:prstGeom>
          <a:solidFill>
            <a:schemeClr val="bg1"/>
          </a:solidFill>
        </p:spPr>
        <p:txBody>
          <a:bodyPr wrap="square" rtlCol="0">
            <a:spAutoFit/>
          </a:bodyPr>
          <a:lstStyle/>
          <a:p>
            <a:pPr algn="ctr"/>
            <a:r>
              <a:rPr lang="en-ZA" sz="1200" dirty="0" smtClean="0"/>
              <a:t>3.6% </a:t>
            </a:r>
          </a:p>
          <a:p>
            <a:pPr algn="ctr"/>
            <a:r>
              <a:rPr lang="en-ZA" sz="1200" dirty="0" smtClean="0"/>
              <a:t>3 739</a:t>
            </a:r>
            <a:endParaRPr lang="en-ZA" sz="1200" dirty="0"/>
          </a:p>
        </p:txBody>
      </p:sp>
      <p:sp>
        <p:nvSpPr>
          <p:cNvPr id="7" name="TextBox 6"/>
          <p:cNvSpPr txBox="1"/>
          <p:nvPr/>
        </p:nvSpPr>
        <p:spPr>
          <a:xfrm>
            <a:off x="5868144" y="2428096"/>
            <a:ext cx="792088" cy="461665"/>
          </a:xfrm>
          <a:prstGeom prst="rect">
            <a:avLst/>
          </a:prstGeom>
          <a:solidFill>
            <a:schemeClr val="bg1"/>
          </a:solidFill>
        </p:spPr>
        <p:txBody>
          <a:bodyPr wrap="square" rtlCol="0">
            <a:spAutoFit/>
          </a:bodyPr>
          <a:lstStyle/>
          <a:p>
            <a:pPr algn="ctr"/>
            <a:r>
              <a:rPr lang="en-ZA" sz="1200" dirty="0" smtClean="0"/>
              <a:t>3.0% </a:t>
            </a:r>
          </a:p>
          <a:p>
            <a:pPr algn="ctr"/>
            <a:r>
              <a:rPr lang="en-ZA" sz="1200" dirty="0" smtClean="0"/>
              <a:t>3 076</a:t>
            </a:r>
            <a:endParaRPr lang="en-ZA" sz="1200" dirty="0"/>
          </a:p>
        </p:txBody>
      </p:sp>
      <p:sp>
        <p:nvSpPr>
          <p:cNvPr id="8" name="TextBox 7"/>
          <p:cNvSpPr txBox="1"/>
          <p:nvPr/>
        </p:nvSpPr>
        <p:spPr>
          <a:xfrm>
            <a:off x="5616116" y="3462177"/>
            <a:ext cx="792088" cy="461665"/>
          </a:xfrm>
          <a:prstGeom prst="rect">
            <a:avLst/>
          </a:prstGeom>
          <a:solidFill>
            <a:schemeClr val="bg1"/>
          </a:solidFill>
        </p:spPr>
        <p:txBody>
          <a:bodyPr wrap="square" rtlCol="0">
            <a:spAutoFit/>
          </a:bodyPr>
          <a:lstStyle/>
          <a:p>
            <a:pPr algn="ctr"/>
            <a:r>
              <a:rPr lang="en-ZA" sz="1200" dirty="0" smtClean="0"/>
              <a:t>1.7% </a:t>
            </a:r>
          </a:p>
          <a:p>
            <a:pPr algn="ctr"/>
            <a:r>
              <a:rPr lang="en-ZA" sz="1200" dirty="0" smtClean="0"/>
              <a:t>1 671</a:t>
            </a:r>
            <a:endParaRPr lang="en-ZA" sz="1200" dirty="0"/>
          </a:p>
        </p:txBody>
      </p:sp>
      <p:sp>
        <p:nvSpPr>
          <p:cNvPr id="9" name="TextBox 8"/>
          <p:cNvSpPr txBox="1"/>
          <p:nvPr/>
        </p:nvSpPr>
        <p:spPr>
          <a:xfrm>
            <a:off x="4606686" y="2721019"/>
            <a:ext cx="792088" cy="461665"/>
          </a:xfrm>
          <a:prstGeom prst="rect">
            <a:avLst/>
          </a:prstGeom>
          <a:solidFill>
            <a:schemeClr val="bg1"/>
          </a:solidFill>
        </p:spPr>
        <p:txBody>
          <a:bodyPr wrap="square" rtlCol="0">
            <a:spAutoFit/>
          </a:bodyPr>
          <a:lstStyle/>
          <a:p>
            <a:pPr algn="ctr"/>
            <a:r>
              <a:rPr lang="en-ZA" sz="1200" dirty="0" smtClean="0"/>
              <a:t>3.2% </a:t>
            </a:r>
          </a:p>
          <a:p>
            <a:pPr algn="ctr"/>
            <a:r>
              <a:rPr lang="en-ZA" sz="1200" dirty="0" smtClean="0"/>
              <a:t>3 117</a:t>
            </a:r>
            <a:endParaRPr lang="en-ZA" sz="1200" dirty="0"/>
          </a:p>
        </p:txBody>
      </p:sp>
      <p:sp>
        <p:nvSpPr>
          <p:cNvPr id="10" name="TextBox 9"/>
          <p:cNvSpPr txBox="1"/>
          <p:nvPr/>
        </p:nvSpPr>
        <p:spPr>
          <a:xfrm>
            <a:off x="7164288" y="1529882"/>
            <a:ext cx="792088" cy="461665"/>
          </a:xfrm>
          <a:prstGeom prst="rect">
            <a:avLst/>
          </a:prstGeom>
          <a:solidFill>
            <a:schemeClr val="bg1"/>
          </a:solidFill>
        </p:spPr>
        <p:txBody>
          <a:bodyPr wrap="square" rtlCol="0">
            <a:spAutoFit/>
          </a:bodyPr>
          <a:lstStyle/>
          <a:p>
            <a:pPr algn="ctr"/>
            <a:r>
              <a:rPr lang="en-ZA" sz="1200" dirty="0" smtClean="0"/>
              <a:t>13.5% </a:t>
            </a:r>
          </a:p>
          <a:p>
            <a:pPr algn="ctr"/>
            <a:r>
              <a:rPr lang="en-ZA" sz="1200" dirty="0" smtClean="0"/>
              <a:t>14 695</a:t>
            </a:r>
            <a:endParaRPr lang="en-ZA" sz="1200" dirty="0"/>
          </a:p>
        </p:txBody>
      </p:sp>
      <p:sp>
        <p:nvSpPr>
          <p:cNvPr id="26" name="TextBox 25"/>
          <p:cNvSpPr txBox="1"/>
          <p:nvPr/>
        </p:nvSpPr>
        <p:spPr>
          <a:xfrm>
            <a:off x="2647966" y="3550434"/>
            <a:ext cx="792088" cy="461665"/>
          </a:xfrm>
          <a:prstGeom prst="rect">
            <a:avLst/>
          </a:prstGeom>
          <a:solidFill>
            <a:schemeClr val="bg1"/>
          </a:solidFill>
        </p:spPr>
        <p:txBody>
          <a:bodyPr wrap="square" rtlCol="0">
            <a:spAutoFit/>
          </a:bodyPr>
          <a:lstStyle/>
          <a:p>
            <a:pPr algn="ctr"/>
            <a:r>
              <a:rPr lang="en-ZA" sz="1200" dirty="0" smtClean="0"/>
              <a:t>15.6% </a:t>
            </a:r>
          </a:p>
          <a:p>
            <a:pPr algn="ctr"/>
            <a:r>
              <a:rPr lang="en-ZA" sz="1200" dirty="0" smtClean="0"/>
              <a:t>12 164</a:t>
            </a:r>
            <a:endParaRPr lang="en-ZA" sz="1200" dirty="0"/>
          </a:p>
        </p:txBody>
      </p:sp>
      <p:sp>
        <p:nvSpPr>
          <p:cNvPr id="28" name="TextBox 27"/>
          <p:cNvSpPr txBox="1"/>
          <p:nvPr/>
        </p:nvSpPr>
        <p:spPr>
          <a:xfrm>
            <a:off x="2051720" y="4149080"/>
            <a:ext cx="792088" cy="461665"/>
          </a:xfrm>
          <a:prstGeom prst="rect">
            <a:avLst/>
          </a:prstGeom>
          <a:solidFill>
            <a:schemeClr val="bg1"/>
          </a:solidFill>
        </p:spPr>
        <p:txBody>
          <a:bodyPr wrap="square" rtlCol="0">
            <a:spAutoFit/>
          </a:bodyPr>
          <a:lstStyle/>
          <a:p>
            <a:pPr algn="ctr"/>
            <a:r>
              <a:rPr lang="en-ZA" sz="1200" dirty="0" smtClean="0"/>
              <a:t>15.3% </a:t>
            </a:r>
          </a:p>
          <a:p>
            <a:pPr algn="ctr"/>
            <a:r>
              <a:rPr lang="en-ZA" sz="1200" dirty="0" smtClean="0"/>
              <a:t>10 393</a:t>
            </a:r>
            <a:endParaRPr lang="en-ZA" sz="1200" dirty="0"/>
          </a:p>
        </p:txBody>
      </p:sp>
      <p:sp>
        <p:nvSpPr>
          <p:cNvPr id="29" name="TextBox 28"/>
          <p:cNvSpPr txBox="1"/>
          <p:nvPr/>
        </p:nvSpPr>
        <p:spPr>
          <a:xfrm>
            <a:off x="1331640" y="4725144"/>
            <a:ext cx="792088" cy="461665"/>
          </a:xfrm>
          <a:prstGeom prst="rect">
            <a:avLst/>
          </a:prstGeom>
          <a:solidFill>
            <a:schemeClr val="bg1"/>
          </a:solidFill>
        </p:spPr>
        <p:txBody>
          <a:bodyPr wrap="square" rtlCol="0">
            <a:spAutoFit/>
          </a:bodyPr>
          <a:lstStyle/>
          <a:p>
            <a:pPr algn="ctr"/>
            <a:r>
              <a:rPr lang="en-ZA" sz="1200" dirty="0" smtClean="0"/>
              <a:t>13.2% </a:t>
            </a:r>
          </a:p>
          <a:p>
            <a:pPr algn="ctr"/>
            <a:r>
              <a:rPr lang="en-ZA" sz="1200" dirty="0" smtClean="0"/>
              <a:t>7 925</a:t>
            </a:r>
            <a:endParaRPr lang="en-ZA" sz="1200" dirty="0"/>
          </a:p>
        </p:txBody>
      </p:sp>
      <p:sp>
        <p:nvSpPr>
          <p:cNvPr id="30" name="TextBox 29"/>
          <p:cNvSpPr txBox="1"/>
          <p:nvPr/>
        </p:nvSpPr>
        <p:spPr>
          <a:xfrm>
            <a:off x="3563888" y="3053322"/>
            <a:ext cx="792088" cy="461665"/>
          </a:xfrm>
          <a:prstGeom prst="rect">
            <a:avLst/>
          </a:prstGeom>
          <a:solidFill>
            <a:schemeClr val="bg1"/>
          </a:solidFill>
        </p:spPr>
        <p:txBody>
          <a:bodyPr wrap="square" rtlCol="0">
            <a:spAutoFit/>
          </a:bodyPr>
          <a:lstStyle/>
          <a:p>
            <a:pPr algn="ctr"/>
            <a:r>
              <a:rPr lang="en-ZA" sz="1200" dirty="0" smtClean="0"/>
              <a:t>7.6% </a:t>
            </a:r>
          </a:p>
          <a:p>
            <a:pPr algn="ctr"/>
            <a:r>
              <a:rPr lang="en-ZA" sz="1200" dirty="0" smtClean="0"/>
              <a:t>6 864</a:t>
            </a:r>
            <a:endParaRPr lang="en-ZA" sz="1200" dirty="0"/>
          </a:p>
        </p:txBody>
      </p:sp>
    </p:spTree>
    <p:extLst>
      <p:ext uri="{BB962C8B-B14F-4D97-AF65-F5344CB8AC3E}">
        <p14:creationId xmlns:p14="http://schemas.microsoft.com/office/powerpoint/2010/main" xmlns="" val="348601762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5675" y="2128479"/>
            <a:ext cx="8318377" cy="1032164"/>
          </a:xfrm>
        </p:spPr>
        <p:txBody>
          <a:bodyPr/>
          <a:lstStyle/>
          <a:p>
            <a:r>
              <a:rPr lang="en-ZA" b="1" dirty="0"/>
              <a:t>Crimes Dependent on Police Action for Detection</a:t>
            </a:r>
          </a:p>
        </p:txBody>
      </p:sp>
      <p:sp>
        <p:nvSpPr>
          <p:cNvPr id="3" name="Title 2"/>
          <p:cNvSpPr txBox="1">
            <a:spLocks/>
          </p:cNvSpPr>
          <p:nvPr/>
        </p:nvSpPr>
        <p:spPr bwMode="auto">
          <a:xfrm>
            <a:off x="167877" y="3933056"/>
            <a:ext cx="8796609" cy="2736304"/>
          </a:xfrm>
          <a:prstGeom prst="rect">
            <a:avLst/>
          </a:prstGeom>
          <a:solidFill>
            <a:schemeClr val="bg1">
              <a:lumMod val="85000"/>
              <a:alpha val="90000"/>
            </a:schemeClr>
          </a:solidFill>
          <a:ln>
            <a:noFill/>
          </a:ln>
          <a:extLst/>
        </p:spPr>
        <p:txBody>
          <a:bodyPr vert="horz" wrap="square" lIns="91440" tIns="45720" rIns="91440" bIns="45720" numCol="1" anchor="t" anchorCtr="0" compatLnSpc="1">
            <a:prstTxWarp prst="textNoShape">
              <a:avLst/>
            </a:prstTxWarp>
            <a:noAutofit/>
          </a:bodyPr>
          <a:lstStyle>
            <a:lvl1pPr algn="l" defTabSz="457200" rtl="0" eaLnBrk="0" fontAlgn="base" hangingPunct="0">
              <a:spcBef>
                <a:spcPct val="0"/>
              </a:spcBef>
              <a:spcAft>
                <a:spcPct val="0"/>
              </a:spcAft>
              <a:defRPr sz="2000" b="1" kern="1200">
                <a:solidFill>
                  <a:schemeClr val="bg1"/>
                </a:solidFill>
                <a:latin typeface="Arial"/>
                <a:ea typeface="+mj-ea"/>
                <a:cs typeface="Arial"/>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pPr algn="just">
              <a:lnSpc>
                <a:spcPct val="150000"/>
              </a:lnSpc>
            </a:pPr>
            <a:endParaRPr lang="en-ZA" sz="1800" b="0" dirty="0" smtClean="0">
              <a:solidFill>
                <a:schemeClr val="tx2">
                  <a:lumMod val="50000"/>
                </a:schemeClr>
              </a:solidFill>
              <a:latin typeface="Segoe UI" panose="020B0502040204020203" pitchFamily="34" charset="0"/>
              <a:ea typeface="Segoe UI" panose="020B0502040204020203" pitchFamily="34" charset="0"/>
              <a:cs typeface="Segoe UI" panose="020B0502040204020203" pitchFamily="34" charset="0"/>
            </a:endParaRPr>
          </a:p>
          <a:p>
            <a:pPr algn="just">
              <a:lnSpc>
                <a:spcPct val="150000"/>
              </a:lnSpc>
            </a:pPr>
            <a:r>
              <a:rPr lang="en-ZA" sz="2400" b="0" dirty="0" smtClean="0">
                <a:solidFill>
                  <a:schemeClr val="tx2">
                    <a:lumMod val="50000"/>
                  </a:schemeClr>
                </a:solidFill>
                <a:latin typeface="Segoe UI" panose="020B0502040204020203" pitchFamily="34" charset="0"/>
                <a:ea typeface="Segoe UI" panose="020B0502040204020203" pitchFamily="34" charset="0"/>
                <a:cs typeface="Segoe UI" panose="020B0502040204020203" pitchFamily="34" charset="0"/>
              </a:rPr>
              <a:t>Illegal possession of firearms </a:t>
            </a:r>
          </a:p>
          <a:p>
            <a:pPr algn="just">
              <a:lnSpc>
                <a:spcPct val="150000"/>
              </a:lnSpc>
            </a:pPr>
            <a:r>
              <a:rPr lang="en-ZA" sz="2400" b="0" dirty="0" smtClean="0">
                <a:solidFill>
                  <a:schemeClr val="tx2">
                    <a:lumMod val="50000"/>
                  </a:schemeClr>
                </a:solidFill>
                <a:latin typeface="Segoe UI" panose="020B0502040204020203" pitchFamily="34" charset="0"/>
                <a:ea typeface="Segoe UI" panose="020B0502040204020203" pitchFamily="34" charset="0"/>
                <a:cs typeface="Segoe UI" panose="020B0502040204020203" pitchFamily="34" charset="0"/>
              </a:rPr>
              <a:t>Drug related crimes</a:t>
            </a:r>
            <a:endParaRPr lang="en-ZA" sz="2400" b="0" dirty="0">
              <a:solidFill>
                <a:schemeClr val="tx2">
                  <a:lumMod val="50000"/>
                </a:schemeClr>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xmlns="" val="329455372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2"/>
          <p:cNvSpPr>
            <a:spLocks noGrp="1"/>
          </p:cNvSpPr>
          <p:nvPr>
            <p:ph type="title"/>
          </p:nvPr>
        </p:nvSpPr>
        <p:spPr>
          <a:xfrm>
            <a:off x="202414" y="-1724"/>
            <a:ext cx="7977510" cy="922337"/>
          </a:xfrm>
        </p:spPr>
        <p:txBody>
          <a:bodyPr>
            <a:normAutofit/>
          </a:bodyPr>
          <a:lstStyle/>
          <a:p>
            <a:pPr>
              <a:defRPr/>
            </a:pPr>
            <a:r>
              <a:rPr lang="en-ZA" sz="2400" dirty="0" smtClean="0"/>
              <a:t>Illegal possession of firearms and ammo</a:t>
            </a:r>
            <a:br>
              <a:rPr lang="en-ZA" sz="2400" dirty="0" smtClean="0"/>
            </a:br>
            <a:r>
              <a:rPr lang="en-ZA" sz="2400" dirty="0" smtClean="0"/>
              <a:t>2007/2008 to 2017/2018 financial years </a:t>
            </a:r>
            <a:endParaRPr lang="en-ZA" altLang="en-US" b="0" dirty="0">
              <a:solidFill>
                <a:schemeClr val="accent1">
                  <a:lumMod val="40000"/>
                  <a:lumOff val="60000"/>
                </a:schemeClr>
              </a:solidFill>
              <a:latin typeface="Segoe UI" panose="020B0502040204020203" pitchFamily="34" charset="0"/>
              <a:ea typeface="Segoe UI" panose="020B0502040204020203" pitchFamily="34" charset="0"/>
              <a:cs typeface="Segoe UI" panose="020B0502040204020203" pitchFamily="34" charset="0"/>
            </a:endParaRPr>
          </a:p>
        </p:txBody>
      </p:sp>
      <p:sp>
        <p:nvSpPr>
          <p:cNvPr id="2" name="Slide Number Placeholder 1"/>
          <p:cNvSpPr>
            <a:spLocks noGrp="1"/>
          </p:cNvSpPr>
          <p:nvPr>
            <p:ph type="sldNum" sz="quarter" idx="4294967295"/>
          </p:nvPr>
        </p:nvSpPr>
        <p:spPr>
          <a:xfrm>
            <a:off x="8559800" y="6492875"/>
            <a:ext cx="584200" cy="365125"/>
          </a:xfrm>
          <a:prstGeom prst="rect">
            <a:avLst/>
          </a:prstGeom>
        </p:spPr>
        <p:txBody>
          <a:bodyPr/>
          <a:lstStyle/>
          <a:p>
            <a:pPr>
              <a:defRPr/>
            </a:pPr>
            <a:fld id="{D68A54FC-9EA3-4ADE-A416-FD387670767D}" type="slidenum">
              <a:rPr lang="en-US" smtClean="0"/>
              <a:pPr>
                <a:defRPr/>
              </a:pPr>
              <a:t>33</a:t>
            </a:fld>
            <a:endParaRPr lang="en-US" dirty="0"/>
          </a:p>
        </p:txBody>
      </p:sp>
      <p:graphicFrame>
        <p:nvGraphicFramePr>
          <p:cNvPr id="4" name="Chart 3"/>
          <p:cNvGraphicFramePr/>
          <p:nvPr>
            <p:extLst>
              <p:ext uri="{D42A27DB-BD31-4B8C-83A1-F6EECF244321}">
                <p14:modId xmlns:p14="http://schemas.microsoft.com/office/powerpoint/2010/main" xmlns="" val="1754503549"/>
              </p:ext>
            </p:extLst>
          </p:nvPr>
        </p:nvGraphicFramePr>
        <p:xfrm>
          <a:off x="-14131" y="834888"/>
          <a:ext cx="9150896" cy="5208104"/>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7884368" y="834887"/>
            <a:ext cx="792088" cy="461665"/>
          </a:xfrm>
          <a:prstGeom prst="rect">
            <a:avLst/>
          </a:prstGeom>
          <a:solidFill>
            <a:schemeClr val="bg1"/>
          </a:solidFill>
        </p:spPr>
        <p:txBody>
          <a:bodyPr wrap="square" rtlCol="0">
            <a:spAutoFit/>
          </a:bodyPr>
          <a:lstStyle/>
          <a:p>
            <a:pPr algn="ctr"/>
            <a:r>
              <a:rPr lang="en-ZA" sz="1200" dirty="0" smtClean="0"/>
              <a:t>16.8% </a:t>
            </a:r>
          </a:p>
          <a:p>
            <a:pPr algn="ctr"/>
            <a:r>
              <a:rPr lang="en-ZA" sz="1200" dirty="0" smtClean="0"/>
              <a:t>493</a:t>
            </a:r>
            <a:endParaRPr lang="en-ZA" sz="1200" dirty="0"/>
          </a:p>
        </p:txBody>
      </p:sp>
      <p:sp>
        <p:nvSpPr>
          <p:cNvPr id="6" name="TextBox 5"/>
          <p:cNvSpPr txBox="1"/>
          <p:nvPr/>
        </p:nvSpPr>
        <p:spPr>
          <a:xfrm>
            <a:off x="7092280" y="3005877"/>
            <a:ext cx="792088" cy="461665"/>
          </a:xfrm>
          <a:prstGeom prst="rect">
            <a:avLst/>
          </a:prstGeom>
          <a:solidFill>
            <a:schemeClr val="bg1"/>
          </a:solidFill>
        </p:spPr>
        <p:txBody>
          <a:bodyPr wrap="square" rtlCol="0">
            <a:spAutoFit/>
          </a:bodyPr>
          <a:lstStyle/>
          <a:p>
            <a:pPr algn="ctr"/>
            <a:r>
              <a:rPr lang="en-ZA" sz="1200" dirty="0" smtClean="0"/>
              <a:t>-4.7% </a:t>
            </a:r>
          </a:p>
          <a:p>
            <a:pPr algn="ctr"/>
            <a:r>
              <a:rPr lang="en-ZA" sz="1200" dirty="0" smtClean="0"/>
              <a:t>-140</a:t>
            </a:r>
            <a:endParaRPr lang="en-ZA" sz="1200" dirty="0"/>
          </a:p>
        </p:txBody>
      </p:sp>
      <p:sp>
        <p:nvSpPr>
          <p:cNvPr id="7" name="TextBox 6"/>
          <p:cNvSpPr txBox="1"/>
          <p:nvPr/>
        </p:nvSpPr>
        <p:spPr>
          <a:xfrm>
            <a:off x="6300192" y="1961696"/>
            <a:ext cx="792088" cy="461665"/>
          </a:xfrm>
          <a:prstGeom prst="rect">
            <a:avLst/>
          </a:prstGeom>
          <a:solidFill>
            <a:schemeClr val="bg1"/>
          </a:solidFill>
        </p:spPr>
        <p:txBody>
          <a:bodyPr wrap="square" rtlCol="0">
            <a:spAutoFit/>
          </a:bodyPr>
          <a:lstStyle/>
          <a:p>
            <a:pPr algn="ctr"/>
            <a:r>
              <a:rPr lang="en-ZA" sz="1200" dirty="0" smtClean="0"/>
              <a:t>6.2% </a:t>
            </a:r>
          </a:p>
          <a:p>
            <a:pPr algn="ctr"/>
            <a:r>
              <a:rPr lang="en-ZA" sz="1200" dirty="0" smtClean="0"/>
              <a:t>173</a:t>
            </a:r>
            <a:endParaRPr lang="en-ZA" sz="1200" dirty="0"/>
          </a:p>
        </p:txBody>
      </p:sp>
      <p:sp>
        <p:nvSpPr>
          <p:cNvPr id="8" name="TextBox 7"/>
          <p:cNvSpPr txBox="1"/>
          <p:nvPr/>
        </p:nvSpPr>
        <p:spPr>
          <a:xfrm>
            <a:off x="5733222" y="3122319"/>
            <a:ext cx="792088" cy="461665"/>
          </a:xfrm>
          <a:prstGeom prst="rect">
            <a:avLst/>
          </a:prstGeom>
          <a:solidFill>
            <a:schemeClr val="bg1"/>
          </a:solidFill>
        </p:spPr>
        <p:txBody>
          <a:bodyPr wrap="square" rtlCol="0">
            <a:spAutoFit/>
          </a:bodyPr>
          <a:lstStyle/>
          <a:p>
            <a:pPr algn="ctr"/>
            <a:r>
              <a:rPr lang="en-ZA" sz="1200" dirty="0" smtClean="0"/>
              <a:t>-3.5% </a:t>
            </a:r>
          </a:p>
          <a:p>
            <a:pPr algn="ctr"/>
            <a:r>
              <a:rPr lang="en-ZA" sz="1200" dirty="0" smtClean="0"/>
              <a:t>-100</a:t>
            </a:r>
            <a:endParaRPr lang="en-ZA" sz="1200" dirty="0"/>
          </a:p>
        </p:txBody>
      </p:sp>
      <p:sp>
        <p:nvSpPr>
          <p:cNvPr id="9" name="TextBox 8"/>
          <p:cNvSpPr txBox="1"/>
          <p:nvPr/>
        </p:nvSpPr>
        <p:spPr>
          <a:xfrm>
            <a:off x="4644008" y="2165436"/>
            <a:ext cx="792088" cy="461665"/>
          </a:xfrm>
          <a:prstGeom prst="rect">
            <a:avLst/>
          </a:prstGeom>
          <a:solidFill>
            <a:schemeClr val="bg1"/>
          </a:solidFill>
        </p:spPr>
        <p:txBody>
          <a:bodyPr wrap="square" rtlCol="0">
            <a:spAutoFit/>
          </a:bodyPr>
          <a:lstStyle/>
          <a:p>
            <a:pPr algn="ctr"/>
            <a:r>
              <a:rPr lang="en-ZA" sz="1200" dirty="0" smtClean="0"/>
              <a:t>21.6% </a:t>
            </a:r>
          </a:p>
          <a:p>
            <a:pPr algn="ctr"/>
            <a:r>
              <a:rPr lang="en-ZA" sz="1200" dirty="0" smtClean="0"/>
              <a:t>513</a:t>
            </a:r>
            <a:endParaRPr lang="en-ZA" sz="1200" dirty="0"/>
          </a:p>
        </p:txBody>
      </p:sp>
      <p:sp>
        <p:nvSpPr>
          <p:cNvPr id="10" name="TextBox 9"/>
          <p:cNvSpPr txBox="1"/>
          <p:nvPr/>
        </p:nvSpPr>
        <p:spPr>
          <a:xfrm>
            <a:off x="8172400" y="2693298"/>
            <a:ext cx="792088" cy="461665"/>
          </a:xfrm>
          <a:prstGeom prst="rect">
            <a:avLst/>
          </a:prstGeom>
          <a:solidFill>
            <a:schemeClr val="bg1"/>
          </a:solidFill>
        </p:spPr>
        <p:txBody>
          <a:bodyPr wrap="square" rtlCol="0">
            <a:spAutoFit/>
          </a:bodyPr>
          <a:lstStyle/>
          <a:p>
            <a:pPr algn="ctr"/>
            <a:r>
              <a:rPr lang="en-ZA" sz="1200" dirty="0" smtClean="0"/>
              <a:t>3.9% </a:t>
            </a:r>
          </a:p>
          <a:p>
            <a:pPr algn="ctr"/>
            <a:r>
              <a:rPr lang="en-ZA" sz="1200" dirty="0" smtClean="0"/>
              <a:t>110</a:t>
            </a:r>
            <a:endParaRPr lang="en-ZA" sz="1200" dirty="0"/>
          </a:p>
        </p:txBody>
      </p:sp>
      <p:sp>
        <p:nvSpPr>
          <p:cNvPr id="26" name="TextBox 25"/>
          <p:cNvSpPr txBox="1"/>
          <p:nvPr/>
        </p:nvSpPr>
        <p:spPr>
          <a:xfrm>
            <a:off x="3592556" y="3154962"/>
            <a:ext cx="792088" cy="461665"/>
          </a:xfrm>
          <a:prstGeom prst="rect">
            <a:avLst/>
          </a:prstGeom>
          <a:solidFill>
            <a:schemeClr val="bg1"/>
          </a:solidFill>
        </p:spPr>
        <p:txBody>
          <a:bodyPr wrap="square" rtlCol="0">
            <a:spAutoFit/>
          </a:bodyPr>
          <a:lstStyle/>
          <a:p>
            <a:pPr algn="ctr"/>
            <a:r>
              <a:rPr lang="en-ZA" sz="1200" dirty="0" smtClean="0"/>
              <a:t>17.3% </a:t>
            </a:r>
          </a:p>
          <a:p>
            <a:pPr algn="ctr"/>
            <a:r>
              <a:rPr lang="en-ZA" sz="1200" dirty="0" smtClean="0"/>
              <a:t>374</a:t>
            </a:r>
            <a:endParaRPr lang="en-ZA" sz="1200" dirty="0"/>
          </a:p>
        </p:txBody>
      </p:sp>
      <p:sp>
        <p:nvSpPr>
          <p:cNvPr id="28" name="TextBox 27"/>
          <p:cNvSpPr txBox="1"/>
          <p:nvPr/>
        </p:nvSpPr>
        <p:spPr>
          <a:xfrm>
            <a:off x="3196512" y="4952943"/>
            <a:ext cx="792088" cy="461665"/>
          </a:xfrm>
          <a:prstGeom prst="rect">
            <a:avLst/>
          </a:prstGeom>
          <a:solidFill>
            <a:schemeClr val="bg1"/>
          </a:solidFill>
        </p:spPr>
        <p:txBody>
          <a:bodyPr wrap="square" rtlCol="0">
            <a:spAutoFit/>
          </a:bodyPr>
          <a:lstStyle/>
          <a:p>
            <a:pPr algn="ctr"/>
            <a:r>
              <a:rPr lang="en-ZA" sz="1200" dirty="0" smtClean="0"/>
              <a:t>-5.8% </a:t>
            </a:r>
          </a:p>
          <a:p>
            <a:pPr algn="ctr"/>
            <a:r>
              <a:rPr lang="en-ZA" sz="1200" dirty="0" smtClean="0"/>
              <a:t>-134</a:t>
            </a:r>
            <a:endParaRPr lang="en-ZA" sz="1200" dirty="0"/>
          </a:p>
        </p:txBody>
      </p:sp>
      <p:sp>
        <p:nvSpPr>
          <p:cNvPr id="29" name="TextBox 28"/>
          <p:cNvSpPr txBox="1"/>
          <p:nvPr/>
        </p:nvSpPr>
        <p:spPr>
          <a:xfrm>
            <a:off x="2315139" y="3914201"/>
            <a:ext cx="792088" cy="461665"/>
          </a:xfrm>
          <a:prstGeom prst="rect">
            <a:avLst/>
          </a:prstGeom>
          <a:solidFill>
            <a:schemeClr val="bg1"/>
          </a:solidFill>
        </p:spPr>
        <p:txBody>
          <a:bodyPr wrap="square" rtlCol="0">
            <a:spAutoFit/>
          </a:bodyPr>
          <a:lstStyle/>
          <a:p>
            <a:pPr algn="ctr"/>
            <a:r>
              <a:rPr lang="en-ZA" sz="1200" dirty="0" smtClean="0"/>
              <a:t>-0.3% </a:t>
            </a:r>
          </a:p>
          <a:p>
            <a:pPr algn="ctr"/>
            <a:r>
              <a:rPr lang="en-ZA" sz="1200" dirty="0" smtClean="0"/>
              <a:t>-7</a:t>
            </a:r>
            <a:endParaRPr lang="en-ZA" sz="1200" dirty="0"/>
          </a:p>
        </p:txBody>
      </p:sp>
      <p:sp>
        <p:nvSpPr>
          <p:cNvPr id="30" name="TextBox 29"/>
          <p:cNvSpPr txBox="1"/>
          <p:nvPr/>
        </p:nvSpPr>
        <p:spPr>
          <a:xfrm>
            <a:off x="4384644" y="4342148"/>
            <a:ext cx="792088" cy="461665"/>
          </a:xfrm>
          <a:prstGeom prst="rect">
            <a:avLst/>
          </a:prstGeom>
          <a:solidFill>
            <a:schemeClr val="bg1"/>
          </a:solidFill>
        </p:spPr>
        <p:txBody>
          <a:bodyPr wrap="square" rtlCol="0">
            <a:spAutoFit/>
          </a:bodyPr>
          <a:lstStyle/>
          <a:p>
            <a:pPr algn="ctr"/>
            <a:r>
              <a:rPr lang="en-ZA" sz="1200" dirty="0" smtClean="0"/>
              <a:t>-6.3% </a:t>
            </a:r>
          </a:p>
          <a:p>
            <a:pPr algn="ctr"/>
            <a:r>
              <a:rPr lang="en-ZA" sz="1200" dirty="0" smtClean="0"/>
              <a:t>-159</a:t>
            </a:r>
            <a:endParaRPr lang="en-ZA" sz="1200" dirty="0"/>
          </a:p>
        </p:txBody>
      </p:sp>
      <p:graphicFrame>
        <p:nvGraphicFramePr>
          <p:cNvPr id="15" name="Table 14"/>
          <p:cNvGraphicFramePr>
            <a:graphicFrameLocks noGrp="1"/>
          </p:cNvGraphicFramePr>
          <p:nvPr>
            <p:extLst>
              <p:ext uri="{D42A27DB-BD31-4B8C-83A1-F6EECF244321}">
                <p14:modId xmlns:p14="http://schemas.microsoft.com/office/powerpoint/2010/main" xmlns="" val="1468689676"/>
              </p:ext>
            </p:extLst>
          </p:nvPr>
        </p:nvGraphicFramePr>
        <p:xfrm>
          <a:off x="626165" y="6140874"/>
          <a:ext cx="7553759" cy="684123"/>
        </p:xfrm>
        <a:graphic>
          <a:graphicData uri="http://schemas.openxmlformats.org/drawingml/2006/table">
            <a:tbl>
              <a:tblPr firstRow="1" bandRow="1">
                <a:tableStyleId>{5940675A-B579-460E-94D1-54222C63F5DA}</a:tableStyleId>
              </a:tblPr>
              <a:tblGrid>
                <a:gridCol w="2107810"/>
                <a:gridCol w="2583460"/>
                <a:gridCol w="2862489"/>
              </a:tblGrid>
              <a:tr h="348843">
                <a:tc rowSpan="2">
                  <a:txBody>
                    <a:bodyPr/>
                    <a:lstStyle/>
                    <a:p>
                      <a:pPr algn="ctr"/>
                      <a:r>
                        <a:rPr lang="en-ZA" dirty="0" smtClean="0"/>
                        <a:t>Total </a:t>
                      </a:r>
                    </a:p>
                    <a:p>
                      <a:pPr algn="ctr"/>
                      <a:r>
                        <a:rPr lang="en-ZA" dirty="0" smtClean="0"/>
                        <a:t>Arrests</a:t>
                      </a:r>
                      <a:endParaRPr lang="en-ZA" dirty="0">
                        <a:solidFill>
                          <a:schemeClr val="tx1"/>
                        </a:solidFill>
                      </a:endParaRPr>
                    </a:p>
                  </a:txBody>
                  <a:tcPr>
                    <a:solidFill>
                      <a:srgbClr val="FFC000"/>
                    </a:solidFill>
                  </a:tcPr>
                </a:tc>
                <a:tc>
                  <a:txBody>
                    <a:bodyPr/>
                    <a:lstStyle/>
                    <a:p>
                      <a:pPr algn="ctr"/>
                      <a:r>
                        <a:rPr lang="en-ZA" sz="1600" b="1" dirty="0" smtClean="0">
                          <a:solidFill>
                            <a:schemeClr val="tx1"/>
                          </a:solidFill>
                        </a:rPr>
                        <a:t>2016/2017</a:t>
                      </a:r>
                      <a:endParaRPr lang="en-ZA" sz="1600" b="1" dirty="0">
                        <a:solidFill>
                          <a:schemeClr val="tx1"/>
                        </a:solidFill>
                      </a:endParaRPr>
                    </a:p>
                  </a:txBody>
                  <a:tcPr>
                    <a:solidFill>
                      <a:srgbClr val="FFC000"/>
                    </a:solidFill>
                  </a:tcPr>
                </a:tc>
                <a:tc>
                  <a:txBody>
                    <a:bodyPr/>
                    <a:lstStyle/>
                    <a:p>
                      <a:pPr algn="ctr"/>
                      <a:r>
                        <a:rPr lang="en-ZA" sz="1600" b="1" dirty="0" smtClean="0">
                          <a:solidFill>
                            <a:schemeClr val="tx1"/>
                          </a:solidFill>
                        </a:rPr>
                        <a:t>2017/2018</a:t>
                      </a:r>
                      <a:endParaRPr lang="en-ZA" sz="1600" b="1" dirty="0">
                        <a:solidFill>
                          <a:schemeClr val="tx1"/>
                        </a:solidFill>
                      </a:endParaRPr>
                    </a:p>
                  </a:txBody>
                  <a:tcPr>
                    <a:solidFill>
                      <a:srgbClr val="FFC000"/>
                    </a:solidFill>
                  </a:tcPr>
                </a:tc>
              </a:tr>
              <a:tr h="318648">
                <a:tc vMerge="1">
                  <a:txBody>
                    <a:bodyPr/>
                    <a:lstStyle/>
                    <a:p>
                      <a:endParaRPr lang="en-ZA" dirty="0">
                        <a:solidFill>
                          <a:schemeClr val="tx1"/>
                        </a:solidFill>
                      </a:endParaRPr>
                    </a:p>
                  </a:txBody>
                  <a:tcPr>
                    <a:solidFill>
                      <a:schemeClr val="bg1">
                        <a:lumMod val="85000"/>
                      </a:schemeClr>
                    </a:solidFill>
                  </a:tcPr>
                </a:tc>
                <a:tc>
                  <a:txBody>
                    <a:bodyPr/>
                    <a:lstStyle/>
                    <a:p>
                      <a:pPr algn="ctr"/>
                      <a:r>
                        <a:rPr lang="en-ZA" sz="1600" b="1" dirty="0" smtClean="0">
                          <a:solidFill>
                            <a:schemeClr val="tx1"/>
                          </a:solidFill>
                        </a:rPr>
                        <a:t>1 741</a:t>
                      </a:r>
                      <a:endParaRPr lang="en-ZA" sz="1600" b="1" dirty="0">
                        <a:solidFill>
                          <a:schemeClr val="tx1"/>
                        </a:solidFill>
                      </a:endParaRPr>
                    </a:p>
                  </a:txBody>
                  <a:tcPr>
                    <a:solidFill>
                      <a:schemeClr val="bg1">
                        <a:lumMod val="85000"/>
                      </a:schemeClr>
                    </a:solidFill>
                  </a:tcPr>
                </a:tc>
                <a:tc>
                  <a:txBody>
                    <a:bodyPr/>
                    <a:lstStyle/>
                    <a:p>
                      <a:pPr algn="ctr"/>
                      <a:r>
                        <a:rPr lang="en-ZA" sz="1600" b="1" dirty="0" smtClean="0">
                          <a:solidFill>
                            <a:schemeClr val="tx1"/>
                          </a:solidFill>
                        </a:rPr>
                        <a:t>3 246</a:t>
                      </a:r>
                      <a:endParaRPr lang="en-ZA" sz="1600" b="1" dirty="0">
                        <a:solidFill>
                          <a:schemeClr val="tx1"/>
                        </a:solidFill>
                      </a:endParaRPr>
                    </a:p>
                  </a:txBody>
                  <a:tcPr>
                    <a:solidFill>
                      <a:schemeClr val="bg1">
                        <a:lumMod val="85000"/>
                      </a:schemeClr>
                    </a:solidFill>
                  </a:tcPr>
                </a:tc>
              </a:tr>
            </a:tbl>
          </a:graphicData>
        </a:graphic>
      </p:graphicFrame>
    </p:spTree>
    <p:extLst>
      <p:ext uri="{BB962C8B-B14F-4D97-AF65-F5344CB8AC3E}">
        <p14:creationId xmlns:p14="http://schemas.microsoft.com/office/powerpoint/2010/main" xmlns="" val="210994247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2"/>
          <p:cNvSpPr>
            <a:spLocks noGrp="1"/>
          </p:cNvSpPr>
          <p:nvPr>
            <p:ph type="title"/>
          </p:nvPr>
        </p:nvSpPr>
        <p:spPr>
          <a:xfrm>
            <a:off x="251520" y="-11663"/>
            <a:ext cx="7977510" cy="922337"/>
          </a:xfrm>
        </p:spPr>
        <p:txBody>
          <a:bodyPr>
            <a:normAutofit/>
          </a:bodyPr>
          <a:lstStyle/>
          <a:p>
            <a:pPr>
              <a:defRPr/>
            </a:pPr>
            <a:r>
              <a:rPr lang="en-ZA" sz="2400" dirty="0" smtClean="0"/>
              <a:t>Drug related crime</a:t>
            </a:r>
            <a:br>
              <a:rPr lang="en-ZA" sz="2400" dirty="0" smtClean="0"/>
            </a:br>
            <a:r>
              <a:rPr lang="en-ZA" sz="2400" dirty="0" smtClean="0"/>
              <a:t>2007/2008 to 2017/2018 financial years </a:t>
            </a:r>
            <a:endParaRPr lang="en-ZA" altLang="en-US" b="0" dirty="0">
              <a:solidFill>
                <a:schemeClr val="accent1">
                  <a:lumMod val="40000"/>
                  <a:lumOff val="60000"/>
                </a:schemeClr>
              </a:solidFill>
              <a:latin typeface="Segoe UI" panose="020B0502040204020203" pitchFamily="34" charset="0"/>
              <a:ea typeface="Segoe UI" panose="020B0502040204020203" pitchFamily="34" charset="0"/>
              <a:cs typeface="Segoe UI" panose="020B0502040204020203" pitchFamily="34" charset="0"/>
            </a:endParaRPr>
          </a:p>
        </p:txBody>
      </p:sp>
      <p:sp>
        <p:nvSpPr>
          <p:cNvPr id="2" name="Slide Number Placeholder 1"/>
          <p:cNvSpPr>
            <a:spLocks noGrp="1"/>
          </p:cNvSpPr>
          <p:nvPr>
            <p:ph type="sldNum" sz="quarter" idx="4294967295"/>
          </p:nvPr>
        </p:nvSpPr>
        <p:spPr>
          <a:xfrm>
            <a:off x="8559800" y="6304034"/>
            <a:ext cx="584200" cy="365125"/>
          </a:xfrm>
          <a:prstGeom prst="rect">
            <a:avLst/>
          </a:prstGeom>
        </p:spPr>
        <p:txBody>
          <a:bodyPr/>
          <a:lstStyle/>
          <a:p>
            <a:pPr>
              <a:defRPr/>
            </a:pPr>
            <a:fld id="{D68A54FC-9EA3-4ADE-A416-FD387670767D}" type="slidenum">
              <a:rPr lang="en-US" smtClean="0"/>
              <a:pPr>
                <a:defRPr/>
              </a:pPr>
              <a:t>34</a:t>
            </a:fld>
            <a:endParaRPr lang="en-US" dirty="0"/>
          </a:p>
        </p:txBody>
      </p:sp>
      <p:graphicFrame>
        <p:nvGraphicFramePr>
          <p:cNvPr id="4" name="Chart 3"/>
          <p:cNvGraphicFramePr/>
          <p:nvPr>
            <p:extLst>
              <p:ext uri="{D42A27DB-BD31-4B8C-83A1-F6EECF244321}">
                <p14:modId xmlns:p14="http://schemas.microsoft.com/office/powerpoint/2010/main" xmlns="" val="3238726346"/>
              </p:ext>
            </p:extLst>
          </p:nvPr>
        </p:nvGraphicFramePr>
        <p:xfrm>
          <a:off x="-14131" y="909666"/>
          <a:ext cx="9150896" cy="5163144"/>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8321487" y="1055510"/>
            <a:ext cx="792088" cy="461665"/>
          </a:xfrm>
          <a:prstGeom prst="rect">
            <a:avLst/>
          </a:prstGeom>
          <a:solidFill>
            <a:schemeClr val="bg1"/>
          </a:solidFill>
        </p:spPr>
        <p:txBody>
          <a:bodyPr wrap="square" rtlCol="0">
            <a:spAutoFit/>
          </a:bodyPr>
          <a:lstStyle/>
          <a:p>
            <a:pPr algn="ctr"/>
            <a:r>
              <a:rPr lang="en-ZA" sz="1200" dirty="0" smtClean="0"/>
              <a:t>9.1% </a:t>
            </a:r>
          </a:p>
          <a:p>
            <a:pPr algn="ctr"/>
            <a:r>
              <a:rPr lang="en-ZA" sz="1200" dirty="0" smtClean="0"/>
              <a:t>9 778</a:t>
            </a:r>
            <a:endParaRPr lang="en-ZA" sz="1200" dirty="0"/>
          </a:p>
        </p:txBody>
      </p:sp>
      <p:sp>
        <p:nvSpPr>
          <p:cNvPr id="6" name="TextBox 5"/>
          <p:cNvSpPr txBox="1"/>
          <p:nvPr/>
        </p:nvSpPr>
        <p:spPr>
          <a:xfrm>
            <a:off x="7238749" y="2670565"/>
            <a:ext cx="792088" cy="461665"/>
          </a:xfrm>
          <a:prstGeom prst="rect">
            <a:avLst/>
          </a:prstGeom>
          <a:solidFill>
            <a:schemeClr val="bg1"/>
          </a:solidFill>
        </p:spPr>
        <p:txBody>
          <a:bodyPr wrap="square" rtlCol="0">
            <a:spAutoFit/>
          </a:bodyPr>
          <a:lstStyle/>
          <a:p>
            <a:pPr algn="ctr"/>
            <a:r>
              <a:rPr lang="en-ZA" sz="1200" dirty="0" smtClean="0"/>
              <a:t>5.9% </a:t>
            </a:r>
          </a:p>
          <a:p>
            <a:pPr algn="ctr"/>
            <a:r>
              <a:rPr lang="en-ZA" sz="1200" dirty="0" smtClean="0"/>
              <a:t>5 265</a:t>
            </a:r>
            <a:endParaRPr lang="en-ZA" sz="1200" dirty="0"/>
          </a:p>
        </p:txBody>
      </p:sp>
      <p:sp>
        <p:nvSpPr>
          <p:cNvPr id="7" name="TextBox 6"/>
          <p:cNvSpPr txBox="1"/>
          <p:nvPr/>
        </p:nvSpPr>
        <p:spPr>
          <a:xfrm>
            <a:off x="5701108" y="2303497"/>
            <a:ext cx="792088" cy="461665"/>
          </a:xfrm>
          <a:prstGeom prst="rect">
            <a:avLst/>
          </a:prstGeom>
          <a:solidFill>
            <a:schemeClr val="bg1"/>
          </a:solidFill>
        </p:spPr>
        <p:txBody>
          <a:bodyPr wrap="square" rtlCol="0">
            <a:spAutoFit/>
          </a:bodyPr>
          <a:lstStyle/>
          <a:p>
            <a:pPr algn="ctr"/>
            <a:r>
              <a:rPr lang="en-ZA" sz="1200" dirty="0" smtClean="0"/>
              <a:t>3.9% </a:t>
            </a:r>
          </a:p>
          <a:p>
            <a:pPr algn="ctr"/>
            <a:r>
              <a:rPr lang="en-ZA" sz="1200" dirty="0" smtClean="0"/>
              <a:t>3 294</a:t>
            </a:r>
            <a:endParaRPr lang="en-ZA" sz="1200" dirty="0"/>
          </a:p>
        </p:txBody>
      </p:sp>
      <p:sp>
        <p:nvSpPr>
          <p:cNvPr id="8" name="TextBox 7"/>
          <p:cNvSpPr txBox="1"/>
          <p:nvPr/>
        </p:nvSpPr>
        <p:spPr>
          <a:xfrm>
            <a:off x="5793703" y="3132230"/>
            <a:ext cx="792088" cy="461665"/>
          </a:xfrm>
          <a:prstGeom prst="rect">
            <a:avLst/>
          </a:prstGeom>
          <a:solidFill>
            <a:schemeClr val="bg1"/>
          </a:solidFill>
        </p:spPr>
        <p:txBody>
          <a:bodyPr wrap="square" rtlCol="0">
            <a:spAutoFit/>
          </a:bodyPr>
          <a:lstStyle/>
          <a:p>
            <a:pPr algn="ctr"/>
            <a:r>
              <a:rPr lang="en-ZA" sz="1200" dirty="0" smtClean="0"/>
              <a:t>4.1% </a:t>
            </a:r>
          </a:p>
          <a:p>
            <a:pPr algn="ctr"/>
            <a:r>
              <a:rPr lang="en-ZA" sz="1200" dirty="0" smtClean="0"/>
              <a:t>3 404</a:t>
            </a:r>
            <a:endParaRPr lang="en-ZA" sz="1200" dirty="0"/>
          </a:p>
        </p:txBody>
      </p:sp>
      <p:sp>
        <p:nvSpPr>
          <p:cNvPr id="9" name="TextBox 8"/>
          <p:cNvSpPr txBox="1"/>
          <p:nvPr/>
        </p:nvSpPr>
        <p:spPr>
          <a:xfrm>
            <a:off x="4334205" y="2670565"/>
            <a:ext cx="792088" cy="461665"/>
          </a:xfrm>
          <a:prstGeom prst="rect">
            <a:avLst/>
          </a:prstGeom>
          <a:solidFill>
            <a:schemeClr val="bg1"/>
          </a:solidFill>
        </p:spPr>
        <p:txBody>
          <a:bodyPr wrap="square" rtlCol="0">
            <a:spAutoFit/>
          </a:bodyPr>
          <a:lstStyle/>
          <a:p>
            <a:pPr algn="ctr"/>
            <a:r>
              <a:rPr lang="en-ZA" sz="1200" dirty="0" smtClean="0"/>
              <a:t>6.5%</a:t>
            </a:r>
          </a:p>
          <a:p>
            <a:pPr algn="ctr"/>
            <a:r>
              <a:rPr lang="en-ZA" sz="1200" dirty="0" smtClean="0"/>
              <a:t>4 998</a:t>
            </a:r>
            <a:endParaRPr lang="en-ZA" sz="1200" dirty="0"/>
          </a:p>
        </p:txBody>
      </p:sp>
      <p:sp>
        <p:nvSpPr>
          <p:cNvPr id="10" name="TextBox 9"/>
          <p:cNvSpPr txBox="1"/>
          <p:nvPr/>
        </p:nvSpPr>
        <p:spPr>
          <a:xfrm>
            <a:off x="7119663" y="1517175"/>
            <a:ext cx="792088" cy="461665"/>
          </a:xfrm>
          <a:prstGeom prst="rect">
            <a:avLst/>
          </a:prstGeom>
          <a:solidFill>
            <a:schemeClr val="bg1"/>
          </a:solidFill>
        </p:spPr>
        <p:txBody>
          <a:bodyPr wrap="square" rtlCol="0">
            <a:spAutoFit/>
          </a:bodyPr>
          <a:lstStyle/>
          <a:p>
            <a:pPr algn="ctr"/>
            <a:r>
              <a:rPr lang="en-ZA" sz="1200" dirty="0" smtClean="0"/>
              <a:t>14.2% </a:t>
            </a:r>
          </a:p>
          <a:p>
            <a:pPr algn="ctr"/>
            <a:r>
              <a:rPr lang="en-ZA" sz="1200" dirty="0" smtClean="0"/>
              <a:t>13 383</a:t>
            </a:r>
            <a:endParaRPr lang="en-ZA" sz="1200" dirty="0"/>
          </a:p>
        </p:txBody>
      </p:sp>
      <p:sp>
        <p:nvSpPr>
          <p:cNvPr id="26" name="TextBox 25"/>
          <p:cNvSpPr txBox="1"/>
          <p:nvPr/>
        </p:nvSpPr>
        <p:spPr>
          <a:xfrm>
            <a:off x="2869805" y="3181182"/>
            <a:ext cx="792088" cy="461665"/>
          </a:xfrm>
          <a:prstGeom prst="rect">
            <a:avLst/>
          </a:prstGeom>
          <a:solidFill>
            <a:schemeClr val="bg1"/>
          </a:solidFill>
        </p:spPr>
        <p:txBody>
          <a:bodyPr wrap="square" rtlCol="0">
            <a:spAutoFit/>
          </a:bodyPr>
          <a:lstStyle/>
          <a:p>
            <a:pPr algn="ctr"/>
            <a:r>
              <a:rPr lang="en-ZA" sz="1200" dirty="0" smtClean="0"/>
              <a:t>16.9% </a:t>
            </a:r>
          </a:p>
          <a:p>
            <a:pPr algn="ctr"/>
            <a:r>
              <a:rPr lang="en-ZA" sz="1200" dirty="0" smtClean="0"/>
              <a:t>10 196</a:t>
            </a:r>
            <a:endParaRPr lang="en-ZA" sz="1200" dirty="0"/>
          </a:p>
        </p:txBody>
      </p:sp>
      <p:sp>
        <p:nvSpPr>
          <p:cNvPr id="28" name="TextBox 27"/>
          <p:cNvSpPr txBox="1"/>
          <p:nvPr/>
        </p:nvSpPr>
        <p:spPr>
          <a:xfrm>
            <a:off x="2882482" y="4285165"/>
            <a:ext cx="792088" cy="461665"/>
          </a:xfrm>
          <a:prstGeom prst="rect">
            <a:avLst/>
          </a:prstGeom>
          <a:solidFill>
            <a:schemeClr val="bg1"/>
          </a:solidFill>
        </p:spPr>
        <p:txBody>
          <a:bodyPr wrap="square" rtlCol="0">
            <a:spAutoFit/>
          </a:bodyPr>
          <a:lstStyle/>
          <a:p>
            <a:pPr algn="ctr"/>
            <a:r>
              <a:rPr lang="en-ZA" sz="1200" dirty="0" smtClean="0"/>
              <a:t>14.5% </a:t>
            </a:r>
          </a:p>
          <a:p>
            <a:pPr algn="ctr"/>
            <a:r>
              <a:rPr lang="en-ZA" sz="1200" dirty="0" smtClean="0"/>
              <a:t>7 625</a:t>
            </a:r>
            <a:endParaRPr lang="en-ZA" sz="1200" dirty="0"/>
          </a:p>
        </p:txBody>
      </p:sp>
      <p:sp>
        <p:nvSpPr>
          <p:cNvPr id="29" name="TextBox 28"/>
          <p:cNvSpPr txBox="1"/>
          <p:nvPr/>
        </p:nvSpPr>
        <p:spPr>
          <a:xfrm>
            <a:off x="1431031" y="3986509"/>
            <a:ext cx="792088" cy="461665"/>
          </a:xfrm>
          <a:prstGeom prst="rect">
            <a:avLst/>
          </a:prstGeom>
          <a:solidFill>
            <a:schemeClr val="bg1"/>
          </a:solidFill>
        </p:spPr>
        <p:txBody>
          <a:bodyPr wrap="square" rtlCol="0">
            <a:spAutoFit/>
          </a:bodyPr>
          <a:lstStyle/>
          <a:p>
            <a:pPr algn="ctr"/>
            <a:r>
              <a:rPr lang="en-ZA" sz="1200" dirty="0" smtClean="0"/>
              <a:t>14.8% </a:t>
            </a:r>
          </a:p>
          <a:p>
            <a:pPr algn="ctr"/>
            <a:r>
              <a:rPr lang="en-ZA" sz="1200" dirty="0" smtClean="0"/>
              <a:t>6 797</a:t>
            </a:r>
            <a:endParaRPr lang="en-ZA" sz="1200" dirty="0"/>
          </a:p>
        </p:txBody>
      </p:sp>
      <p:sp>
        <p:nvSpPr>
          <p:cNvPr id="30" name="TextBox 29"/>
          <p:cNvSpPr txBox="1"/>
          <p:nvPr/>
        </p:nvSpPr>
        <p:spPr>
          <a:xfrm>
            <a:off x="4403779" y="3557442"/>
            <a:ext cx="792088" cy="461665"/>
          </a:xfrm>
          <a:prstGeom prst="rect">
            <a:avLst/>
          </a:prstGeom>
          <a:solidFill>
            <a:schemeClr val="bg1"/>
          </a:solidFill>
        </p:spPr>
        <p:txBody>
          <a:bodyPr wrap="square" rtlCol="0">
            <a:spAutoFit/>
          </a:bodyPr>
          <a:lstStyle/>
          <a:p>
            <a:pPr algn="ctr"/>
            <a:r>
              <a:rPr lang="en-ZA" sz="1200" dirty="0" smtClean="0"/>
              <a:t>9.2% </a:t>
            </a:r>
          </a:p>
          <a:p>
            <a:pPr algn="ctr"/>
            <a:r>
              <a:rPr lang="en-ZA" sz="1200" dirty="0" smtClean="0"/>
              <a:t>6 481</a:t>
            </a:r>
            <a:endParaRPr lang="en-ZA" sz="1200" dirty="0"/>
          </a:p>
        </p:txBody>
      </p:sp>
      <p:graphicFrame>
        <p:nvGraphicFramePr>
          <p:cNvPr id="15" name="Table 14"/>
          <p:cNvGraphicFramePr>
            <a:graphicFrameLocks noGrp="1"/>
          </p:cNvGraphicFramePr>
          <p:nvPr>
            <p:extLst>
              <p:ext uri="{D42A27DB-BD31-4B8C-83A1-F6EECF244321}">
                <p14:modId xmlns:p14="http://schemas.microsoft.com/office/powerpoint/2010/main" xmlns="" val="1231820184"/>
              </p:ext>
            </p:extLst>
          </p:nvPr>
        </p:nvGraphicFramePr>
        <p:xfrm>
          <a:off x="626165" y="6140874"/>
          <a:ext cx="7553759" cy="684123"/>
        </p:xfrm>
        <a:graphic>
          <a:graphicData uri="http://schemas.openxmlformats.org/drawingml/2006/table">
            <a:tbl>
              <a:tblPr firstRow="1" bandRow="1">
                <a:tableStyleId>{5940675A-B579-460E-94D1-54222C63F5DA}</a:tableStyleId>
              </a:tblPr>
              <a:tblGrid>
                <a:gridCol w="2107810"/>
                <a:gridCol w="2583460"/>
                <a:gridCol w="2862489"/>
              </a:tblGrid>
              <a:tr h="348843">
                <a:tc rowSpan="2">
                  <a:txBody>
                    <a:bodyPr/>
                    <a:lstStyle/>
                    <a:p>
                      <a:pPr algn="ctr"/>
                      <a:r>
                        <a:rPr lang="en-ZA" dirty="0" smtClean="0"/>
                        <a:t>Total </a:t>
                      </a:r>
                    </a:p>
                    <a:p>
                      <a:pPr algn="ctr"/>
                      <a:r>
                        <a:rPr lang="en-ZA" dirty="0" smtClean="0"/>
                        <a:t>Arrests</a:t>
                      </a:r>
                      <a:endParaRPr lang="en-ZA" dirty="0">
                        <a:solidFill>
                          <a:schemeClr val="tx1"/>
                        </a:solidFill>
                      </a:endParaRPr>
                    </a:p>
                  </a:txBody>
                  <a:tcPr>
                    <a:solidFill>
                      <a:srgbClr val="FFC000"/>
                    </a:solidFill>
                  </a:tcPr>
                </a:tc>
                <a:tc>
                  <a:txBody>
                    <a:bodyPr/>
                    <a:lstStyle/>
                    <a:p>
                      <a:pPr algn="ctr"/>
                      <a:r>
                        <a:rPr lang="en-ZA" sz="1600" b="1" dirty="0" smtClean="0">
                          <a:solidFill>
                            <a:schemeClr val="tx1"/>
                          </a:solidFill>
                        </a:rPr>
                        <a:t>2016/2017</a:t>
                      </a:r>
                      <a:endParaRPr lang="en-ZA" sz="1600" b="1" dirty="0">
                        <a:solidFill>
                          <a:schemeClr val="tx1"/>
                        </a:solidFill>
                      </a:endParaRPr>
                    </a:p>
                  </a:txBody>
                  <a:tcPr>
                    <a:solidFill>
                      <a:srgbClr val="FFC000"/>
                    </a:solidFill>
                  </a:tcPr>
                </a:tc>
                <a:tc>
                  <a:txBody>
                    <a:bodyPr/>
                    <a:lstStyle/>
                    <a:p>
                      <a:pPr algn="ctr"/>
                      <a:r>
                        <a:rPr lang="en-ZA" sz="1600" b="1" dirty="0" smtClean="0">
                          <a:solidFill>
                            <a:schemeClr val="tx1"/>
                          </a:solidFill>
                        </a:rPr>
                        <a:t>2017/2018</a:t>
                      </a:r>
                      <a:endParaRPr lang="en-ZA" sz="1600" b="1" dirty="0">
                        <a:solidFill>
                          <a:schemeClr val="tx1"/>
                        </a:solidFill>
                      </a:endParaRPr>
                    </a:p>
                  </a:txBody>
                  <a:tcPr>
                    <a:solidFill>
                      <a:srgbClr val="FFC000"/>
                    </a:solidFill>
                  </a:tcPr>
                </a:tc>
              </a:tr>
              <a:tr h="318648">
                <a:tc vMerge="1">
                  <a:txBody>
                    <a:bodyPr/>
                    <a:lstStyle/>
                    <a:p>
                      <a:endParaRPr lang="en-ZA" dirty="0">
                        <a:solidFill>
                          <a:schemeClr val="tx1"/>
                        </a:solidFill>
                      </a:endParaRPr>
                    </a:p>
                  </a:txBody>
                  <a:tcPr>
                    <a:solidFill>
                      <a:schemeClr val="bg1">
                        <a:lumMod val="85000"/>
                      </a:schemeClr>
                    </a:solidFill>
                  </a:tcPr>
                </a:tc>
                <a:tc>
                  <a:txBody>
                    <a:bodyPr/>
                    <a:lstStyle/>
                    <a:p>
                      <a:pPr algn="ctr"/>
                      <a:r>
                        <a:rPr lang="en-ZA" sz="1600" b="1" dirty="0" smtClean="0">
                          <a:solidFill>
                            <a:schemeClr val="tx1"/>
                          </a:solidFill>
                        </a:rPr>
                        <a:t>98 805</a:t>
                      </a:r>
                      <a:endParaRPr lang="en-ZA" sz="1600" b="1" dirty="0">
                        <a:solidFill>
                          <a:schemeClr val="tx1"/>
                        </a:solidFill>
                      </a:endParaRPr>
                    </a:p>
                  </a:txBody>
                  <a:tcPr>
                    <a:solidFill>
                      <a:schemeClr val="bg1">
                        <a:lumMod val="85000"/>
                      </a:schemeClr>
                    </a:solidFill>
                  </a:tcPr>
                </a:tc>
                <a:tc>
                  <a:txBody>
                    <a:bodyPr/>
                    <a:lstStyle/>
                    <a:p>
                      <a:pPr algn="ctr"/>
                      <a:r>
                        <a:rPr lang="en-ZA" sz="1600" b="1" dirty="0" smtClean="0">
                          <a:solidFill>
                            <a:schemeClr val="tx1"/>
                          </a:solidFill>
                        </a:rPr>
                        <a:t>113 840</a:t>
                      </a:r>
                      <a:endParaRPr lang="en-ZA" sz="1600" b="1" dirty="0">
                        <a:solidFill>
                          <a:schemeClr val="tx1"/>
                        </a:solidFill>
                      </a:endParaRPr>
                    </a:p>
                  </a:txBody>
                  <a:tcPr>
                    <a:solidFill>
                      <a:schemeClr val="bg1">
                        <a:lumMod val="85000"/>
                      </a:schemeClr>
                    </a:solidFill>
                  </a:tcPr>
                </a:tc>
              </a:tr>
            </a:tbl>
          </a:graphicData>
        </a:graphic>
      </p:graphicFrame>
    </p:spTree>
    <p:extLst>
      <p:ext uri="{BB962C8B-B14F-4D97-AF65-F5344CB8AC3E}">
        <p14:creationId xmlns:p14="http://schemas.microsoft.com/office/powerpoint/2010/main" xmlns="" val="7748066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5675" y="2902202"/>
            <a:ext cx="8318377" cy="1032164"/>
          </a:xfrm>
        </p:spPr>
        <p:txBody>
          <a:bodyPr/>
          <a:lstStyle/>
          <a:p>
            <a:r>
              <a:rPr lang="en-ZA" b="1" dirty="0" smtClean="0"/>
              <a:t>Operational Approach</a:t>
            </a:r>
            <a:endParaRPr lang="en-ZA" sz="1800" b="1" dirty="0"/>
          </a:p>
        </p:txBody>
      </p:sp>
    </p:spTree>
    <p:extLst>
      <p:ext uri="{BB962C8B-B14F-4D97-AF65-F5344CB8AC3E}">
        <p14:creationId xmlns:p14="http://schemas.microsoft.com/office/powerpoint/2010/main" xmlns="" val="157338120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621322" y="0"/>
            <a:ext cx="5666398" cy="802761"/>
          </a:xfrm>
        </p:spPr>
        <p:txBody>
          <a:bodyPr>
            <a:normAutofit/>
          </a:bodyPr>
          <a:lstStyle/>
          <a:p>
            <a:r>
              <a:rPr lang="en-ZA" sz="3200" b="1" dirty="0" smtClean="0">
                <a:solidFill>
                  <a:schemeClr val="bg1"/>
                </a:solidFill>
              </a:rPr>
              <a:t>Operational Approach</a:t>
            </a:r>
            <a:endParaRPr lang="en-ZA" sz="3600" b="1" dirty="0">
              <a:solidFill>
                <a:schemeClr val="bg1"/>
              </a:solidFill>
            </a:endParaRPr>
          </a:p>
        </p:txBody>
      </p:sp>
      <p:sp>
        <p:nvSpPr>
          <p:cNvPr id="2" name="Content Placeholder 1"/>
          <p:cNvSpPr>
            <a:spLocks noGrp="1"/>
          </p:cNvSpPr>
          <p:nvPr>
            <p:ph idx="1"/>
          </p:nvPr>
        </p:nvSpPr>
        <p:spPr>
          <a:xfrm>
            <a:off x="0" y="894471"/>
            <a:ext cx="9144000" cy="5744461"/>
          </a:xfrm>
        </p:spPr>
        <p:txBody>
          <a:bodyPr>
            <a:noAutofit/>
          </a:bodyPr>
          <a:lstStyle/>
          <a:p>
            <a:pPr marL="0" indent="0">
              <a:buNone/>
            </a:pPr>
            <a:r>
              <a:rPr lang="en-US" sz="2000" dirty="0">
                <a:latin typeface="Arial" panose="020B0604020202020204" pitchFamily="34" charset="0"/>
                <a:cs typeface="Arial" panose="020B0604020202020204" pitchFamily="34" charset="0"/>
              </a:rPr>
              <a:t>Western Cape </a:t>
            </a:r>
            <a:r>
              <a:rPr lang="en-US" sz="2000" dirty="0" smtClean="0">
                <a:latin typeface="Arial" panose="020B0604020202020204" pitchFamily="34" charset="0"/>
                <a:cs typeface="Arial" panose="020B0604020202020204" pitchFamily="34" charset="0"/>
              </a:rPr>
              <a:t>has recorded significant reported crime </a:t>
            </a:r>
            <a:r>
              <a:rPr lang="en-US" sz="2000" dirty="0">
                <a:latin typeface="Arial" panose="020B0604020202020204" pitchFamily="34" charset="0"/>
                <a:cs typeface="Arial" panose="020B0604020202020204" pitchFamily="34" charset="0"/>
              </a:rPr>
              <a:t>reductions of</a:t>
            </a:r>
            <a:r>
              <a:rPr lang="en-US" sz="2000" b="1" dirty="0" smtClean="0">
                <a:latin typeface="Arial" panose="020B0604020202020204" pitchFamily="34" charset="0"/>
                <a:cs typeface="Arial" panose="020B0604020202020204" pitchFamily="34" charset="0"/>
              </a:rPr>
              <a:t>:</a:t>
            </a:r>
          </a:p>
          <a:p>
            <a:pPr marL="0" indent="0">
              <a:buNone/>
            </a:pPr>
            <a:endParaRPr lang="en-US" sz="2000" b="1" dirty="0" smtClean="0">
              <a:latin typeface="Arial" panose="020B0604020202020204" pitchFamily="34" charset="0"/>
              <a:cs typeface="Arial" panose="020B0604020202020204" pitchFamily="34" charset="0"/>
            </a:endParaRPr>
          </a:p>
          <a:p>
            <a:pPr lvl="0">
              <a:buFont typeface="Wingdings" panose="05000000000000000000" pitchFamily="2" charset="2"/>
              <a:buChar char="q"/>
            </a:pPr>
            <a:r>
              <a:rPr lang="en-US" sz="2000" b="1" dirty="0" smtClean="0">
                <a:latin typeface="Arial" panose="020B0604020202020204" pitchFamily="34" charset="0"/>
                <a:cs typeface="Arial" panose="020B0604020202020204" pitchFamily="34" charset="0"/>
              </a:rPr>
              <a:t>13 </a:t>
            </a:r>
            <a:r>
              <a:rPr lang="en-US" sz="2000" b="1" dirty="0">
                <a:latin typeface="Arial" panose="020B0604020202020204" pitchFamily="34" charset="0"/>
                <a:cs typeface="Arial" panose="020B0604020202020204" pitchFamily="34" charset="0"/>
              </a:rPr>
              <a:t>258 (-3.54%)</a:t>
            </a:r>
            <a:r>
              <a:rPr lang="en-US" sz="2000" dirty="0">
                <a:latin typeface="Arial" panose="020B0604020202020204" pitchFamily="34" charset="0"/>
                <a:cs typeface="Arial" panose="020B0604020202020204" pitchFamily="34" charset="0"/>
              </a:rPr>
              <a:t> community reported cases during the 2016/2017 financial </a:t>
            </a:r>
            <a:r>
              <a:rPr lang="en-US" sz="2000" dirty="0" smtClean="0">
                <a:latin typeface="Arial" panose="020B0604020202020204" pitchFamily="34" charset="0"/>
                <a:cs typeface="Arial" panose="020B0604020202020204" pitchFamily="34" charset="0"/>
              </a:rPr>
              <a:t>year</a:t>
            </a:r>
          </a:p>
          <a:p>
            <a:pPr lvl="0">
              <a:buFont typeface="Wingdings" panose="05000000000000000000" pitchFamily="2" charset="2"/>
              <a:buChar char="q"/>
            </a:pPr>
            <a:r>
              <a:rPr lang="en-US" sz="2000" b="1" dirty="0" smtClean="0">
                <a:latin typeface="Arial" panose="020B0604020202020204" pitchFamily="34" charset="0"/>
                <a:cs typeface="Arial" panose="020B0604020202020204" pitchFamily="34" charset="0"/>
              </a:rPr>
              <a:t>16 483 </a:t>
            </a:r>
            <a:r>
              <a:rPr lang="en-US" sz="2000" b="1" dirty="0">
                <a:latin typeface="Arial" panose="020B0604020202020204" pitchFamily="34" charset="0"/>
                <a:cs typeface="Arial" panose="020B0604020202020204" pitchFamily="34" charset="0"/>
              </a:rPr>
              <a:t>(-</a:t>
            </a:r>
            <a:r>
              <a:rPr lang="en-US" sz="2000" b="1" dirty="0" smtClean="0">
                <a:latin typeface="Arial" panose="020B0604020202020204" pitchFamily="34" charset="0"/>
                <a:cs typeface="Arial" panose="020B0604020202020204" pitchFamily="34" charset="0"/>
              </a:rPr>
              <a:t>4.4%)</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reduction through further intensified efforts during 2017/2018 financial year</a:t>
            </a:r>
            <a:r>
              <a:rPr lang="en-US" sz="2000" b="1" dirty="0">
                <a:latin typeface="Arial" panose="020B0604020202020204" pitchFamily="34" charset="0"/>
                <a:cs typeface="Arial" panose="020B0604020202020204" pitchFamily="34" charset="0"/>
              </a:rPr>
              <a:t> </a:t>
            </a:r>
            <a:endParaRPr lang="en-US" sz="2000" b="1" dirty="0" smtClean="0">
              <a:latin typeface="Arial" panose="020B0604020202020204" pitchFamily="34" charset="0"/>
              <a:cs typeface="Arial" panose="020B0604020202020204" pitchFamily="34" charset="0"/>
            </a:endParaRPr>
          </a:p>
          <a:p>
            <a:pPr lvl="0">
              <a:buFont typeface="Wingdings" panose="05000000000000000000" pitchFamily="2" charset="2"/>
              <a:buChar char="q"/>
            </a:pPr>
            <a:r>
              <a:rPr lang="en-US" sz="2000" dirty="0" smtClean="0">
                <a:latin typeface="Arial" panose="020B0604020202020204" pitchFamily="34" charset="0"/>
                <a:cs typeface="Arial" panose="020B0604020202020204" pitchFamily="34" charset="0"/>
              </a:rPr>
              <a:t>This </a:t>
            </a:r>
            <a:r>
              <a:rPr lang="en-US" sz="2000" dirty="0">
                <a:latin typeface="Arial" panose="020B0604020202020204" pitchFamily="34" charset="0"/>
                <a:cs typeface="Arial" panose="020B0604020202020204" pitchFamily="34" charset="0"/>
              </a:rPr>
              <a:t>translates to an overall reduction of </a:t>
            </a:r>
            <a:r>
              <a:rPr lang="en-US" sz="2000" b="1" dirty="0" smtClean="0">
                <a:latin typeface="Arial" panose="020B0604020202020204" pitchFamily="34" charset="0"/>
                <a:cs typeface="Arial" panose="020B0604020202020204" pitchFamily="34" charset="0"/>
              </a:rPr>
              <a:t>29 741 </a:t>
            </a:r>
            <a:r>
              <a:rPr lang="en-US" sz="2000" dirty="0" smtClean="0">
                <a:latin typeface="Arial" panose="020B0604020202020204" pitchFamily="34" charset="0"/>
                <a:cs typeface="Arial" panose="020B0604020202020204" pitchFamily="34" charset="0"/>
              </a:rPr>
              <a:t>[last </a:t>
            </a:r>
            <a:r>
              <a:rPr lang="en-US" sz="2000" dirty="0">
                <a:latin typeface="Arial" panose="020B0604020202020204" pitchFamily="34" charset="0"/>
                <a:cs typeface="Arial" panose="020B0604020202020204" pitchFamily="34" charset="0"/>
              </a:rPr>
              <a:t>24 months] </a:t>
            </a:r>
            <a:endParaRPr lang="en-US" sz="2000" dirty="0" smtClean="0">
              <a:latin typeface="Arial" panose="020B0604020202020204" pitchFamily="34" charset="0"/>
              <a:cs typeface="Arial" panose="020B0604020202020204" pitchFamily="34" charset="0"/>
            </a:endParaRPr>
          </a:p>
          <a:p>
            <a:pPr marL="0" indent="0">
              <a:buClr>
                <a:schemeClr val="accent1">
                  <a:lumMod val="75000"/>
                </a:schemeClr>
              </a:buClr>
              <a:buNone/>
            </a:pPr>
            <a:endParaRPr lang="en-US" sz="2000" dirty="0" smtClean="0">
              <a:latin typeface="Arial" panose="020B0604020202020204" pitchFamily="34" charset="0"/>
              <a:cs typeface="Arial" panose="020B0604020202020204" pitchFamily="34" charset="0"/>
            </a:endParaRPr>
          </a:p>
          <a:p>
            <a:pPr marL="0" lvl="0" indent="0">
              <a:buNone/>
            </a:pPr>
            <a:r>
              <a:rPr lang="en-US" sz="2000" dirty="0" smtClean="0">
                <a:latin typeface="Arial" panose="020B0604020202020204" pitchFamily="34" charset="0"/>
                <a:cs typeface="Arial" panose="020B0604020202020204" pitchFamily="34" charset="0"/>
              </a:rPr>
              <a:t>Whilst these reductions are to be appreciated </a:t>
            </a:r>
            <a:r>
              <a:rPr lang="en-US" sz="2000" dirty="0">
                <a:latin typeface="Arial" panose="020B0604020202020204" pitchFamily="34" charset="0"/>
                <a:cs typeface="Arial" panose="020B0604020202020204" pitchFamily="34" charset="0"/>
              </a:rPr>
              <a:t>the Province still experienced </a:t>
            </a:r>
            <a:r>
              <a:rPr lang="en-US" sz="2000">
                <a:latin typeface="Arial" panose="020B0604020202020204" pitchFamily="34" charset="0"/>
                <a:cs typeface="Arial" panose="020B0604020202020204" pitchFamily="34" charset="0"/>
              </a:rPr>
              <a:t>challenges </a:t>
            </a:r>
            <a:r>
              <a:rPr lang="en-US" sz="2000" smtClean="0">
                <a:latin typeface="Arial" panose="020B0604020202020204" pitchFamily="34" charset="0"/>
                <a:cs typeface="Arial" panose="020B0604020202020204" pitchFamily="34" charset="0"/>
              </a:rPr>
              <a:t>with </a:t>
            </a:r>
            <a:r>
              <a:rPr lang="en-US" sz="2000" dirty="0" smtClean="0">
                <a:latin typeface="Arial" panose="020B0604020202020204" pitchFamily="34" charset="0"/>
                <a:cs typeface="Arial" panose="020B0604020202020204" pitchFamily="34" charset="0"/>
              </a:rPr>
              <a:t>the crimes of:</a:t>
            </a:r>
          </a:p>
          <a:p>
            <a:pPr marL="0" lvl="0" indent="0">
              <a:buNone/>
            </a:pPr>
            <a:endParaRPr lang="en-US" sz="2000" dirty="0">
              <a:latin typeface="Arial" panose="020B0604020202020204" pitchFamily="34" charset="0"/>
              <a:cs typeface="Arial" panose="020B0604020202020204" pitchFamily="34" charset="0"/>
            </a:endParaRPr>
          </a:p>
          <a:p>
            <a:pPr lvl="0">
              <a:buFont typeface="Wingdings" panose="05000000000000000000" pitchFamily="2" charset="2"/>
              <a:buChar char="q"/>
            </a:pPr>
            <a:r>
              <a:rPr lang="en-ZA" sz="2000" dirty="0">
                <a:latin typeface="Arial" panose="020B0604020202020204" pitchFamily="34" charset="0"/>
                <a:cs typeface="Arial" panose="020B0604020202020204" pitchFamily="34" charset="0"/>
              </a:rPr>
              <a:t>Murder</a:t>
            </a:r>
          </a:p>
          <a:p>
            <a:pPr lvl="0">
              <a:buFont typeface="Wingdings" panose="05000000000000000000" pitchFamily="2" charset="2"/>
              <a:buChar char="q"/>
            </a:pPr>
            <a:r>
              <a:rPr lang="en-ZA" sz="2000" dirty="0">
                <a:latin typeface="Arial" panose="020B0604020202020204" pitchFamily="34" charset="0"/>
                <a:cs typeface="Arial" panose="020B0604020202020204" pitchFamily="34" charset="0"/>
              </a:rPr>
              <a:t>Attempted murder</a:t>
            </a:r>
          </a:p>
          <a:p>
            <a:pPr lvl="0">
              <a:buFont typeface="Wingdings" panose="05000000000000000000" pitchFamily="2" charset="2"/>
              <a:buChar char="q"/>
            </a:pPr>
            <a:r>
              <a:rPr lang="en-ZA" sz="2000" dirty="0" smtClean="0">
                <a:latin typeface="Arial" panose="020B0604020202020204" pitchFamily="34" charset="0"/>
                <a:cs typeface="Arial" panose="020B0604020202020204" pitchFamily="34" charset="0"/>
              </a:rPr>
              <a:t>Robberies</a:t>
            </a:r>
            <a:endParaRPr lang="en-US" sz="2000"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630374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892673" y="0"/>
            <a:ext cx="5709147" cy="802761"/>
          </a:xfrm>
        </p:spPr>
        <p:txBody>
          <a:bodyPr>
            <a:normAutofit/>
          </a:bodyPr>
          <a:lstStyle/>
          <a:p>
            <a:r>
              <a:rPr lang="en-ZA" sz="3200" b="1" dirty="0" smtClean="0">
                <a:solidFill>
                  <a:schemeClr val="bg1"/>
                </a:solidFill>
              </a:rPr>
              <a:t>Operational Approach</a:t>
            </a:r>
            <a:endParaRPr lang="en-ZA" sz="3600" b="1" dirty="0">
              <a:solidFill>
                <a:schemeClr val="bg1"/>
              </a:solidFill>
            </a:endParaRPr>
          </a:p>
        </p:txBody>
      </p:sp>
      <p:sp>
        <p:nvSpPr>
          <p:cNvPr id="2" name="Content Placeholder 1"/>
          <p:cNvSpPr>
            <a:spLocks noGrp="1"/>
          </p:cNvSpPr>
          <p:nvPr>
            <p:ph idx="1"/>
          </p:nvPr>
        </p:nvSpPr>
        <p:spPr>
          <a:xfrm>
            <a:off x="0" y="929897"/>
            <a:ext cx="9144000" cy="5928103"/>
          </a:xfrm>
        </p:spPr>
        <p:txBody>
          <a:bodyPr>
            <a:noAutofit/>
          </a:bodyPr>
          <a:lstStyle/>
          <a:p>
            <a:pPr marL="0" lvl="0" indent="0">
              <a:buNone/>
            </a:pPr>
            <a:r>
              <a:rPr lang="en-US" sz="1800" b="1" dirty="0" smtClean="0">
                <a:latin typeface="Arial" panose="020B0604020202020204" pitchFamily="34" charset="0"/>
                <a:cs typeface="Arial" panose="020B0604020202020204" pitchFamily="34" charset="0"/>
              </a:rPr>
              <a:t>Operational approach for the 2018/2019 financial year</a:t>
            </a:r>
          </a:p>
          <a:p>
            <a:pPr>
              <a:lnSpc>
                <a:spcPct val="150000"/>
              </a:lnSpc>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Establishment of Operation Thunder which has at its core a geographical and targeted approach, focusing on :</a:t>
            </a:r>
          </a:p>
          <a:p>
            <a:pPr lvl="1">
              <a:lnSpc>
                <a:spcPct val="150000"/>
              </a:lnSpc>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dominating </a:t>
            </a:r>
            <a:r>
              <a:rPr lang="en-ZA" sz="1800" dirty="0" smtClean="0">
                <a:latin typeface="Arial" panose="020B0604020202020204" pitchFamily="34" charset="0"/>
                <a:cs typeface="Arial" panose="020B0604020202020204" pitchFamily="34" charset="0"/>
              </a:rPr>
              <a:t>specific </a:t>
            </a:r>
            <a:r>
              <a:rPr lang="en-ZA" sz="1800" dirty="0">
                <a:latin typeface="Arial" panose="020B0604020202020204" pitchFamily="34" charset="0"/>
                <a:cs typeface="Arial" panose="020B0604020202020204" pitchFamily="34" charset="0"/>
              </a:rPr>
              <a:t>hotspot areas </a:t>
            </a:r>
            <a:r>
              <a:rPr lang="en-ZA" sz="1800" dirty="0" smtClean="0">
                <a:latin typeface="Arial" panose="020B0604020202020204" pitchFamily="34" charset="0"/>
                <a:cs typeface="Arial" panose="020B0604020202020204" pitchFamily="34" charset="0"/>
              </a:rPr>
              <a:t> </a:t>
            </a:r>
          </a:p>
          <a:p>
            <a:pPr lvl="1">
              <a:lnSpc>
                <a:spcPct val="150000"/>
              </a:lnSpc>
              <a:buFont typeface="Wingdings" panose="05000000000000000000" pitchFamily="2" charset="2"/>
              <a:buChar char="q"/>
            </a:pPr>
            <a:r>
              <a:rPr lang="en-US" sz="1800" dirty="0">
                <a:latin typeface="Arial" panose="020B0604020202020204" pitchFamily="34" charset="0"/>
                <a:cs typeface="Arial" panose="020B0604020202020204" pitchFamily="34" charset="0"/>
              </a:rPr>
              <a:t>a</a:t>
            </a:r>
            <a:r>
              <a:rPr lang="en-US" sz="1800" dirty="0" smtClean="0">
                <a:latin typeface="Arial" panose="020B0604020202020204" pitchFamily="34" charset="0"/>
                <a:cs typeface="Arial" panose="020B0604020202020204" pitchFamily="34" charset="0"/>
              </a:rPr>
              <a:t>ddressing repeat and multiple offenders</a:t>
            </a:r>
          </a:p>
          <a:p>
            <a:pPr lvl="1">
              <a:lnSpc>
                <a:spcPct val="150000"/>
              </a:lnSpc>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establishing base camps as centers of tactical convergence</a:t>
            </a:r>
          </a:p>
          <a:p>
            <a:pPr lvl="1">
              <a:lnSpc>
                <a:spcPct val="150000"/>
              </a:lnSpc>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enhancing perceptions of safety and security</a:t>
            </a:r>
          </a:p>
          <a:p>
            <a:pPr>
              <a:lnSpc>
                <a:spcPct val="150000"/>
              </a:lnSpc>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strengthen our </a:t>
            </a:r>
            <a:r>
              <a:rPr lang="en-US" sz="1800" dirty="0">
                <a:latin typeface="Arial" panose="020B0604020202020204" pitchFamily="34" charset="0"/>
                <a:cs typeface="Arial" panose="020B0604020202020204" pitchFamily="34" charset="0"/>
              </a:rPr>
              <a:t>crime prevention </a:t>
            </a:r>
            <a:r>
              <a:rPr lang="en-US" sz="1800" dirty="0" smtClean="0">
                <a:latin typeface="Arial" panose="020B0604020202020204" pitchFamily="34" charset="0"/>
                <a:cs typeface="Arial" panose="020B0604020202020204" pitchFamily="34" charset="0"/>
              </a:rPr>
              <a:t>capability </a:t>
            </a:r>
          </a:p>
          <a:p>
            <a:pPr>
              <a:lnSpc>
                <a:spcPct val="150000"/>
              </a:lnSpc>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deploy more operationally ready personnel – those with specialized training </a:t>
            </a:r>
          </a:p>
          <a:p>
            <a:pPr>
              <a:lnSpc>
                <a:spcPct val="150000"/>
              </a:lnSpc>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step up our intelligence driven operations</a:t>
            </a:r>
          </a:p>
          <a:p>
            <a:pPr>
              <a:lnSpc>
                <a:spcPct val="150000"/>
              </a:lnSpc>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maximize our deployments </a:t>
            </a:r>
            <a:r>
              <a:rPr lang="en-US" sz="1800" dirty="0">
                <a:latin typeface="Arial" panose="020B0604020202020204" pitchFamily="34" charset="0"/>
                <a:cs typeface="Arial" panose="020B0604020202020204" pitchFamily="34" charset="0"/>
              </a:rPr>
              <a:t>based </a:t>
            </a:r>
            <a:r>
              <a:rPr lang="en-US" sz="1800" dirty="0" smtClean="0">
                <a:latin typeface="Arial" panose="020B0604020202020204" pitchFamily="34" charset="0"/>
                <a:cs typeface="Arial" panose="020B0604020202020204" pitchFamily="34" charset="0"/>
              </a:rPr>
              <a:t>on </a:t>
            </a:r>
            <a:r>
              <a:rPr lang="en-US" sz="1800" dirty="0">
                <a:latin typeface="Arial" panose="020B0604020202020204" pitchFamily="34" charset="0"/>
                <a:cs typeface="Arial" panose="020B0604020202020204" pitchFamily="34" charset="0"/>
              </a:rPr>
              <a:t>crime </a:t>
            </a:r>
            <a:r>
              <a:rPr lang="en-US" sz="1800" dirty="0" smtClean="0">
                <a:latin typeface="Arial" panose="020B0604020202020204" pitchFamily="34" charset="0"/>
                <a:cs typeface="Arial" panose="020B0604020202020204" pitchFamily="34" charset="0"/>
              </a:rPr>
              <a:t>patterns and threats</a:t>
            </a:r>
          </a:p>
          <a:p>
            <a:pPr>
              <a:lnSpc>
                <a:spcPct val="150000"/>
              </a:lnSpc>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recruit and actively strengthen our informer network</a:t>
            </a:r>
          </a:p>
          <a:p>
            <a:pPr>
              <a:lnSpc>
                <a:spcPct val="150000"/>
              </a:lnSpc>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strengthen our gang investigation capability aimed at driving POCA investigations</a:t>
            </a:r>
            <a:endParaRPr lang="en-US" sz="1800" dirty="0">
              <a:latin typeface="Arial" panose="020B0604020202020204" pitchFamily="34" charset="0"/>
              <a:cs typeface="Arial" panose="020B0604020202020204" pitchFamily="34" charset="0"/>
            </a:endParaRPr>
          </a:p>
          <a:p>
            <a:pPr marL="0" indent="0">
              <a:buNone/>
            </a:pPr>
            <a:r>
              <a:rPr lang="en-US" sz="1800" dirty="0" smtClean="0">
                <a:latin typeface="Arial" panose="020B0604020202020204" pitchFamily="34" charset="0"/>
                <a:cs typeface="Arial" panose="020B0604020202020204" pitchFamily="34" charset="0"/>
              </a:rPr>
              <a:t> </a:t>
            </a:r>
          </a:p>
          <a:p>
            <a:pPr marL="0" indent="0">
              <a:buNone/>
            </a:pPr>
            <a:endParaRPr lang="en-ZA" sz="1600" dirty="0" smtClean="0">
              <a:latin typeface="Arial" panose="020B0604020202020204" pitchFamily="34" charset="0"/>
              <a:ea typeface="Calibri"/>
              <a:cs typeface="Arial" panose="020B0604020202020204" pitchFamily="34" charset="0"/>
            </a:endParaRPr>
          </a:p>
          <a:p>
            <a:pPr marL="0" indent="0">
              <a:buClrTx/>
              <a:buNone/>
            </a:pP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3165244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6101" y="3993308"/>
            <a:ext cx="8318377" cy="539865"/>
          </a:xfrm>
        </p:spPr>
        <p:txBody>
          <a:bodyPr/>
          <a:lstStyle/>
          <a:p>
            <a:r>
              <a:rPr lang="en-ZA" dirty="0" smtClean="0"/>
              <a:t>Thank you</a:t>
            </a:r>
            <a:endParaRPr lang="en-ZA" dirty="0"/>
          </a:p>
        </p:txBody>
      </p:sp>
    </p:spTree>
    <p:extLst>
      <p:ext uri="{BB962C8B-B14F-4D97-AF65-F5344CB8AC3E}">
        <p14:creationId xmlns:p14="http://schemas.microsoft.com/office/powerpoint/2010/main" xmlns="" val="22414464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xmlns="" val="2818843465"/>
              </p:ext>
            </p:extLst>
          </p:nvPr>
        </p:nvGraphicFramePr>
        <p:xfrm>
          <a:off x="-267881" y="982542"/>
          <a:ext cx="9144000" cy="5564187"/>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ctrTitle"/>
          </p:nvPr>
        </p:nvSpPr>
        <p:spPr>
          <a:xfrm>
            <a:off x="-1" y="47626"/>
            <a:ext cx="8696325" cy="760884"/>
          </a:xfrm>
        </p:spPr>
        <p:txBody>
          <a:bodyPr/>
          <a:lstStyle/>
          <a:p>
            <a:r>
              <a:rPr lang="en-ZA" sz="1600" b="1" dirty="0" smtClean="0"/>
              <a:t>PROPORTIONAL CONTRIBUTION OF THE BROAD CATEGORIES OF CRIME</a:t>
            </a:r>
            <a:br>
              <a:rPr lang="en-ZA" sz="1600" b="1" dirty="0" smtClean="0"/>
            </a:br>
            <a:r>
              <a:rPr lang="en-ZA" sz="1600" b="1" dirty="0" smtClean="0"/>
              <a:t>(17 Community Reported Crimes vs Crimes Dependent on Police Action for detection</a:t>
            </a:r>
            <a:br>
              <a:rPr lang="en-ZA" sz="1600" b="1" dirty="0" smtClean="0"/>
            </a:br>
            <a:r>
              <a:rPr lang="en-ZA" sz="1600" dirty="0" smtClean="0">
                <a:solidFill>
                  <a:schemeClr val="bg1"/>
                </a:solidFill>
              </a:rPr>
              <a:t>Financial </a:t>
            </a:r>
            <a:r>
              <a:rPr lang="en-ZA" sz="1600" dirty="0">
                <a:solidFill>
                  <a:schemeClr val="bg1"/>
                </a:solidFill>
              </a:rPr>
              <a:t>year </a:t>
            </a:r>
            <a:r>
              <a:rPr lang="en-ZA" sz="1600" dirty="0" smtClean="0">
                <a:solidFill>
                  <a:schemeClr val="bg1"/>
                </a:solidFill>
              </a:rPr>
              <a:t>2017/2018</a:t>
            </a:r>
            <a:endParaRPr lang="en-ZA" sz="1600" dirty="0">
              <a:solidFill>
                <a:schemeClr val="bg1"/>
              </a:solidFill>
            </a:endParaRPr>
          </a:p>
        </p:txBody>
      </p:sp>
      <p:sp>
        <p:nvSpPr>
          <p:cNvPr id="4" name="Slide Number Placeholder 1"/>
          <p:cNvSpPr txBox="1">
            <a:spLocks/>
          </p:cNvSpPr>
          <p:nvPr/>
        </p:nvSpPr>
        <p:spPr>
          <a:xfrm>
            <a:off x="8618919" y="6454056"/>
            <a:ext cx="5144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5F2D176-7589-4A1C-B26B-F9062E7F41DF}" type="slidenum">
              <a:rPr lang="en-ZA" smtClean="0"/>
              <a:pPr/>
              <a:t>4</a:t>
            </a:fld>
            <a:endParaRPr lang="en-ZA" dirty="0"/>
          </a:p>
        </p:txBody>
      </p:sp>
      <p:sp>
        <p:nvSpPr>
          <p:cNvPr id="12" name="Rounded Rectangle 11"/>
          <p:cNvSpPr/>
          <p:nvPr/>
        </p:nvSpPr>
        <p:spPr>
          <a:xfrm>
            <a:off x="5495926" y="6181006"/>
            <a:ext cx="2971800" cy="62865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ZA" sz="1600" b="1" dirty="0" smtClean="0">
                <a:solidFill>
                  <a:schemeClr val="tx1"/>
                </a:solidFill>
              </a:rPr>
              <a:t>17 Community Reported Crimes</a:t>
            </a:r>
          </a:p>
          <a:p>
            <a:pPr algn="ctr"/>
            <a:r>
              <a:rPr lang="en-ZA" sz="1600" b="1" dirty="0" smtClean="0">
                <a:solidFill>
                  <a:schemeClr val="tx1"/>
                </a:solidFill>
              </a:rPr>
              <a:t>345 211 (72%)</a:t>
            </a:r>
            <a:endParaRPr lang="en-ZA" sz="1600" b="1" dirty="0">
              <a:solidFill>
                <a:schemeClr val="tx1"/>
              </a:solidFill>
            </a:endParaRPr>
          </a:p>
        </p:txBody>
      </p:sp>
    </p:spTree>
    <p:extLst>
      <p:ext uri="{BB962C8B-B14F-4D97-AF65-F5344CB8AC3E}">
        <p14:creationId xmlns:p14="http://schemas.microsoft.com/office/powerpoint/2010/main" xmlns="" val="23303983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2"/>
          <p:cNvSpPr>
            <a:spLocks noGrp="1"/>
          </p:cNvSpPr>
          <p:nvPr>
            <p:ph type="title"/>
          </p:nvPr>
        </p:nvSpPr>
        <p:spPr>
          <a:xfrm>
            <a:off x="251520" y="0"/>
            <a:ext cx="7977510" cy="922337"/>
          </a:xfrm>
        </p:spPr>
        <p:txBody>
          <a:bodyPr>
            <a:normAutofit/>
          </a:bodyPr>
          <a:lstStyle/>
          <a:p>
            <a:pPr>
              <a:defRPr/>
            </a:pPr>
            <a:r>
              <a:rPr lang="en-ZA" sz="2400" dirty="0" smtClean="0"/>
              <a:t>17 Community Reported Crimes – Trend analysis</a:t>
            </a:r>
            <a:br>
              <a:rPr lang="en-ZA" sz="2400" dirty="0" smtClean="0"/>
            </a:br>
            <a:r>
              <a:rPr lang="en-ZA" sz="2400" dirty="0" smtClean="0"/>
              <a:t>2007/2008 to 2017/2018 financial years</a:t>
            </a:r>
            <a:endParaRPr lang="en-ZA" altLang="en-US" b="0" dirty="0">
              <a:solidFill>
                <a:schemeClr val="accent1">
                  <a:lumMod val="40000"/>
                  <a:lumOff val="60000"/>
                </a:schemeClr>
              </a:solidFill>
              <a:latin typeface="Segoe UI" panose="020B0502040204020203" pitchFamily="34" charset="0"/>
              <a:ea typeface="Segoe UI" panose="020B0502040204020203" pitchFamily="34" charset="0"/>
              <a:cs typeface="Segoe UI" panose="020B0502040204020203" pitchFamily="34" charset="0"/>
            </a:endParaRPr>
          </a:p>
        </p:txBody>
      </p:sp>
      <p:sp>
        <p:nvSpPr>
          <p:cNvPr id="2" name="Slide Number Placeholder 1"/>
          <p:cNvSpPr>
            <a:spLocks noGrp="1"/>
          </p:cNvSpPr>
          <p:nvPr>
            <p:ph type="sldNum" sz="quarter" idx="4294967295"/>
          </p:nvPr>
        </p:nvSpPr>
        <p:spPr>
          <a:xfrm>
            <a:off x="8559800" y="6383546"/>
            <a:ext cx="584200" cy="365125"/>
          </a:xfrm>
          <a:prstGeom prst="rect">
            <a:avLst/>
          </a:prstGeom>
        </p:spPr>
        <p:txBody>
          <a:bodyPr/>
          <a:lstStyle/>
          <a:p>
            <a:pPr>
              <a:defRPr/>
            </a:pPr>
            <a:fld id="{D68A54FC-9EA3-4ADE-A416-FD387670767D}" type="slidenum">
              <a:rPr lang="en-US" smtClean="0"/>
              <a:pPr>
                <a:defRPr/>
              </a:pPr>
              <a:t>5</a:t>
            </a:fld>
            <a:endParaRPr lang="en-US" dirty="0"/>
          </a:p>
        </p:txBody>
      </p:sp>
      <p:graphicFrame>
        <p:nvGraphicFramePr>
          <p:cNvPr id="4" name="Chart 3"/>
          <p:cNvGraphicFramePr/>
          <p:nvPr>
            <p:extLst>
              <p:ext uri="{D42A27DB-BD31-4B8C-83A1-F6EECF244321}">
                <p14:modId xmlns:p14="http://schemas.microsoft.com/office/powerpoint/2010/main" xmlns="" val="3466941816"/>
              </p:ext>
            </p:extLst>
          </p:nvPr>
        </p:nvGraphicFramePr>
        <p:xfrm>
          <a:off x="-6896" y="1015414"/>
          <a:ext cx="9150896" cy="4987821"/>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8100392" y="2453137"/>
            <a:ext cx="792088" cy="461665"/>
          </a:xfrm>
          <a:prstGeom prst="rect">
            <a:avLst/>
          </a:prstGeom>
          <a:solidFill>
            <a:schemeClr val="bg1"/>
          </a:solidFill>
        </p:spPr>
        <p:txBody>
          <a:bodyPr wrap="square" rtlCol="0">
            <a:spAutoFit/>
          </a:bodyPr>
          <a:lstStyle/>
          <a:p>
            <a:pPr algn="ctr"/>
            <a:r>
              <a:rPr lang="en-ZA" sz="1200" dirty="0" smtClean="0"/>
              <a:t>-3.5% </a:t>
            </a:r>
          </a:p>
          <a:p>
            <a:pPr algn="ctr"/>
            <a:r>
              <a:rPr lang="en-ZA" sz="1200" dirty="0" smtClean="0"/>
              <a:t>-13 258</a:t>
            </a:r>
            <a:endParaRPr lang="en-ZA" sz="1200" dirty="0"/>
          </a:p>
        </p:txBody>
      </p:sp>
      <p:sp>
        <p:nvSpPr>
          <p:cNvPr id="7" name="TextBox 6"/>
          <p:cNvSpPr txBox="1"/>
          <p:nvPr/>
        </p:nvSpPr>
        <p:spPr>
          <a:xfrm>
            <a:off x="7308304" y="1504662"/>
            <a:ext cx="792088" cy="461665"/>
          </a:xfrm>
          <a:prstGeom prst="rect">
            <a:avLst/>
          </a:prstGeom>
          <a:solidFill>
            <a:schemeClr val="bg1"/>
          </a:solidFill>
        </p:spPr>
        <p:txBody>
          <a:bodyPr wrap="square" rtlCol="0">
            <a:spAutoFit/>
          </a:bodyPr>
          <a:lstStyle/>
          <a:p>
            <a:pPr algn="ctr"/>
            <a:r>
              <a:rPr lang="en-ZA" sz="1200" dirty="0" smtClean="0"/>
              <a:t>-1.8% </a:t>
            </a:r>
          </a:p>
          <a:p>
            <a:pPr algn="ctr"/>
            <a:r>
              <a:rPr lang="en-ZA" sz="1200" dirty="0" smtClean="0"/>
              <a:t>-6 984</a:t>
            </a:r>
            <a:endParaRPr lang="en-ZA" sz="1200" dirty="0"/>
          </a:p>
        </p:txBody>
      </p:sp>
      <p:sp>
        <p:nvSpPr>
          <p:cNvPr id="8" name="TextBox 7"/>
          <p:cNvSpPr txBox="1"/>
          <p:nvPr/>
        </p:nvSpPr>
        <p:spPr>
          <a:xfrm>
            <a:off x="5940152" y="1042997"/>
            <a:ext cx="792088" cy="461665"/>
          </a:xfrm>
          <a:prstGeom prst="rect">
            <a:avLst/>
          </a:prstGeom>
          <a:solidFill>
            <a:schemeClr val="bg1"/>
          </a:solidFill>
        </p:spPr>
        <p:txBody>
          <a:bodyPr wrap="square" rtlCol="0">
            <a:spAutoFit/>
          </a:bodyPr>
          <a:lstStyle/>
          <a:p>
            <a:pPr algn="ctr"/>
            <a:r>
              <a:rPr lang="en-ZA" sz="1200" dirty="0" smtClean="0"/>
              <a:t>2.7% </a:t>
            </a:r>
          </a:p>
          <a:p>
            <a:pPr algn="ctr"/>
            <a:r>
              <a:rPr lang="en-ZA" sz="1200" dirty="0" smtClean="0"/>
              <a:t>9 927</a:t>
            </a:r>
            <a:endParaRPr lang="en-ZA" sz="1200" dirty="0"/>
          </a:p>
        </p:txBody>
      </p:sp>
      <p:sp>
        <p:nvSpPr>
          <p:cNvPr id="9" name="TextBox 8"/>
          <p:cNvSpPr txBox="1"/>
          <p:nvPr/>
        </p:nvSpPr>
        <p:spPr>
          <a:xfrm>
            <a:off x="4811213" y="1609664"/>
            <a:ext cx="792088" cy="461665"/>
          </a:xfrm>
          <a:prstGeom prst="rect">
            <a:avLst/>
          </a:prstGeom>
          <a:solidFill>
            <a:schemeClr val="bg1"/>
          </a:solidFill>
        </p:spPr>
        <p:txBody>
          <a:bodyPr wrap="square" rtlCol="0">
            <a:spAutoFit/>
          </a:bodyPr>
          <a:lstStyle/>
          <a:p>
            <a:pPr algn="ctr"/>
            <a:r>
              <a:rPr lang="en-ZA" sz="1200" dirty="0" smtClean="0"/>
              <a:t>3.0% </a:t>
            </a:r>
          </a:p>
          <a:p>
            <a:pPr algn="ctr"/>
            <a:r>
              <a:rPr lang="en-ZA" sz="1200" dirty="0" smtClean="0"/>
              <a:t>10 738</a:t>
            </a:r>
            <a:endParaRPr lang="en-ZA" sz="1200" dirty="0"/>
          </a:p>
        </p:txBody>
      </p:sp>
      <p:sp>
        <p:nvSpPr>
          <p:cNvPr id="10" name="TextBox 9"/>
          <p:cNvSpPr txBox="1"/>
          <p:nvPr/>
        </p:nvSpPr>
        <p:spPr>
          <a:xfrm>
            <a:off x="4019125" y="2222304"/>
            <a:ext cx="792088" cy="461665"/>
          </a:xfrm>
          <a:prstGeom prst="rect">
            <a:avLst/>
          </a:prstGeom>
          <a:solidFill>
            <a:schemeClr val="bg1"/>
          </a:solidFill>
        </p:spPr>
        <p:txBody>
          <a:bodyPr wrap="square" rtlCol="0">
            <a:spAutoFit/>
          </a:bodyPr>
          <a:lstStyle/>
          <a:p>
            <a:pPr algn="ctr"/>
            <a:r>
              <a:rPr lang="en-ZA" sz="1200" dirty="0" smtClean="0"/>
              <a:t>4.2% </a:t>
            </a:r>
          </a:p>
          <a:p>
            <a:pPr algn="ctr"/>
            <a:r>
              <a:rPr lang="en-ZA" sz="1200" dirty="0" smtClean="0"/>
              <a:t>14 700</a:t>
            </a:r>
            <a:endParaRPr lang="en-ZA" sz="1200" dirty="0"/>
          </a:p>
        </p:txBody>
      </p:sp>
      <p:sp>
        <p:nvSpPr>
          <p:cNvPr id="11" name="TextBox 10"/>
          <p:cNvSpPr txBox="1"/>
          <p:nvPr/>
        </p:nvSpPr>
        <p:spPr>
          <a:xfrm>
            <a:off x="3302392" y="3103647"/>
            <a:ext cx="792088" cy="461665"/>
          </a:xfrm>
          <a:prstGeom prst="rect">
            <a:avLst/>
          </a:prstGeom>
          <a:solidFill>
            <a:schemeClr val="bg1"/>
          </a:solidFill>
        </p:spPr>
        <p:txBody>
          <a:bodyPr wrap="square" rtlCol="0">
            <a:spAutoFit/>
          </a:bodyPr>
          <a:lstStyle/>
          <a:p>
            <a:pPr algn="ctr"/>
            <a:r>
              <a:rPr lang="en-ZA" sz="1200" dirty="0" smtClean="0"/>
              <a:t>3.9% </a:t>
            </a:r>
          </a:p>
          <a:p>
            <a:pPr algn="ctr"/>
            <a:r>
              <a:rPr lang="en-ZA" sz="1200" dirty="0" smtClean="0"/>
              <a:t>13 047</a:t>
            </a:r>
            <a:endParaRPr lang="en-ZA" sz="1200" dirty="0"/>
          </a:p>
        </p:txBody>
      </p:sp>
      <p:sp>
        <p:nvSpPr>
          <p:cNvPr id="12" name="TextBox 11"/>
          <p:cNvSpPr txBox="1"/>
          <p:nvPr/>
        </p:nvSpPr>
        <p:spPr>
          <a:xfrm>
            <a:off x="3167844" y="4345976"/>
            <a:ext cx="792088" cy="461665"/>
          </a:xfrm>
          <a:prstGeom prst="rect">
            <a:avLst/>
          </a:prstGeom>
          <a:solidFill>
            <a:schemeClr val="bg1"/>
          </a:solidFill>
        </p:spPr>
        <p:txBody>
          <a:bodyPr wrap="square" rtlCol="0">
            <a:spAutoFit/>
          </a:bodyPr>
          <a:lstStyle/>
          <a:p>
            <a:pPr algn="ctr"/>
            <a:r>
              <a:rPr lang="en-ZA" sz="1200" dirty="0" smtClean="0"/>
              <a:t>-0.9% </a:t>
            </a:r>
          </a:p>
          <a:p>
            <a:pPr algn="ctr"/>
            <a:r>
              <a:rPr lang="en-ZA" sz="1200" dirty="0" smtClean="0"/>
              <a:t>-3 116</a:t>
            </a:r>
            <a:endParaRPr lang="en-ZA" sz="1200" dirty="0"/>
          </a:p>
        </p:txBody>
      </p:sp>
      <p:sp>
        <p:nvSpPr>
          <p:cNvPr id="13" name="TextBox 12"/>
          <p:cNvSpPr txBox="1"/>
          <p:nvPr/>
        </p:nvSpPr>
        <p:spPr>
          <a:xfrm>
            <a:off x="2160036" y="3445454"/>
            <a:ext cx="792088" cy="461665"/>
          </a:xfrm>
          <a:prstGeom prst="rect">
            <a:avLst/>
          </a:prstGeom>
          <a:solidFill>
            <a:schemeClr val="bg1"/>
          </a:solidFill>
        </p:spPr>
        <p:txBody>
          <a:bodyPr wrap="square" rtlCol="0">
            <a:spAutoFit/>
          </a:bodyPr>
          <a:lstStyle/>
          <a:p>
            <a:pPr algn="ctr"/>
            <a:r>
              <a:rPr lang="en-ZA" sz="1200" dirty="0" smtClean="0"/>
              <a:t>2.7% </a:t>
            </a:r>
          </a:p>
          <a:p>
            <a:pPr algn="ctr"/>
            <a:r>
              <a:rPr lang="en-ZA" sz="1200" dirty="0" smtClean="0"/>
              <a:t>8 943</a:t>
            </a:r>
            <a:endParaRPr lang="en-ZA" sz="1200" dirty="0"/>
          </a:p>
        </p:txBody>
      </p:sp>
      <p:sp>
        <p:nvSpPr>
          <p:cNvPr id="14" name="TextBox 13"/>
          <p:cNvSpPr txBox="1"/>
          <p:nvPr/>
        </p:nvSpPr>
        <p:spPr>
          <a:xfrm>
            <a:off x="1547664" y="4668493"/>
            <a:ext cx="792088" cy="461665"/>
          </a:xfrm>
          <a:prstGeom prst="rect">
            <a:avLst/>
          </a:prstGeom>
          <a:solidFill>
            <a:schemeClr val="bg1"/>
          </a:solidFill>
        </p:spPr>
        <p:txBody>
          <a:bodyPr wrap="square" rtlCol="0">
            <a:spAutoFit/>
          </a:bodyPr>
          <a:lstStyle/>
          <a:p>
            <a:pPr algn="ctr"/>
            <a:r>
              <a:rPr lang="en-ZA" sz="1200" dirty="0" smtClean="0"/>
              <a:t>-1.6% </a:t>
            </a:r>
          </a:p>
          <a:p>
            <a:pPr algn="ctr"/>
            <a:r>
              <a:rPr lang="en-ZA" sz="1200" dirty="0" smtClean="0"/>
              <a:t>-5 308</a:t>
            </a:r>
            <a:endParaRPr lang="en-ZA" sz="1200" dirty="0"/>
          </a:p>
        </p:txBody>
      </p:sp>
      <p:sp>
        <p:nvSpPr>
          <p:cNvPr id="16" name="TextBox 15"/>
          <p:cNvSpPr txBox="1"/>
          <p:nvPr/>
        </p:nvSpPr>
        <p:spPr>
          <a:xfrm>
            <a:off x="8244408" y="3767005"/>
            <a:ext cx="792088" cy="461665"/>
          </a:xfrm>
          <a:prstGeom prst="rect">
            <a:avLst/>
          </a:prstGeom>
          <a:solidFill>
            <a:schemeClr val="bg1"/>
          </a:solidFill>
        </p:spPr>
        <p:txBody>
          <a:bodyPr wrap="square" rtlCol="0">
            <a:spAutoFit/>
          </a:bodyPr>
          <a:lstStyle/>
          <a:p>
            <a:pPr algn="ctr"/>
            <a:r>
              <a:rPr lang="en-ZA" sz="1200" dirty="0" smtClean="0"/>
              <a:t>-4.4% </a:t>
            </a:r>
          </a:p>
          <a:p>
            <a:pPr algn="ctr"/>
            <a:r>
              <a:rPr lang="en-ZA" sz="1200" dirty="0" smtClean="0"/>
              <a:t>-16 483</a:t>
            </a:r>
            <a:endParaRPr lang="en-ZA" sz="1200" dirty="0"/>
          </a:p>
        </p:txBody>
      </p:sp>
      <p:cxnSp>
        <p:nvCxnSpPr>
          <p:cNvPr id="5" name="Straight Connector 4"/>
          <p:cNvCxnSpPr/>
          <p:nvPr/>
        </p:nvCxnSpPr>
        <p:spPr>
          <a:xfrm>
            <a:off x="4270005" y="3545210"/>
            <a:ext cx="4226431" cy="41697"/>
          </a:xfrm>
          <a:prstGeom prst="line">
            <a:avLst/>
          </a:prstGeom>
          <a:ln>
            <a:solidFill>
              <a:srgbClr val="00B050"/>
            </a:solidFill>
            <a:prstDash val="sysDash"/>
          </a:ln>
        </p:spPr>
        <p:style>
          <a:lnRef idx="2">
            <a:schemeClr val="accent1"/>
          </a:lnRef>
          <a:fillRef idx="0">
            <a:schemeClr val="accent1"/>
          </a:fillRef>
          <a:effectRef idx="1">
            <a:schemeClr val="accent1"/>
          </a:effectRef>
          <a:fontRef idx="minor">
            <a:schemeClr val="tx1"/>
          </a:fontRef>
        </p:style>
      </p:cxnSp>
      <p:graphicFrame>
        <p:nvGraphicFramePr>
          <p:cNvPr id="18" name="Table 17"/>
          <p:cNvGraphicFramePr>
            <a:graphicFrameLocks noGrp="1"/>
          </p:cNvGraphicFramePr>
          <p:nvPr>
            <p:extLst>
              <p:ext uri="{D42A27DB-BD31-4B8C-83A1-F6EECF244321}">
                <p14:modId xmlns:p14="http://schemas.microsoft.com/office/powerpoint/2010/main" xmlns="" val="2061802138"/>
              </p:ext>
            </p:extLst>
          </p:nvPr>
        </p:nvGraphicFramePr>
        <p:xfrm>
          <a:off x="251520" y="6081180"/>
          <a:ext cx="3942793" cy="684123"/>
        </p:xfrm>
        <a:graphic>
          <a:graphicData uri="http://schemas.openxmlformats.org/drawingml/2006/table">
            <a:tbl>
              <a:tblPr firstRow="1" bandRow="1">
                <a:tableStyleId>{5940675A-B579-460E-94D1-54222C63F5DA}</a:tableStyleId>
              </a:tblPr>
              <a:tblGrid>
                <a:gridCol w="1100202"/>
                <a:gridCol w="1322168"/>
                <a:gridCol w="1520423"/>
              </a:tblGrid>
              <a:tr h="348843">
                <a:tc rowSpan="2">
                  <a:txBody>
                    <a:bodyPr/>
                    <a:lstStyle/>
                    <a:p>
                      <a:pPr algn="ctr"/>
                      <a:r>
                        <a:rPr lang="en-ZA" dirty="0" smtClean="0"/>
                        <a:t>Total </a:t>
                      </a:r>
                    </a:p>
                    <a:p>
                      <a:pPr algn="ctr"/>
                      <a:r>
                        <a:rPr lang="en-ZA" dirty="0" smtClean="0"/>
                        <a:t>Arrests</a:t>
                      </a:r>
                      <a:endParaRPr lang="en-ZA" dirty="0">
                        <a:solidFill>
                          <a:schemeClr val="tx1"/>
                        </a:solidFill>
                      </a:endParaRPr>
                    </a:p>
                  </a:txBody>
                  <a:tcPr>
                    <a:solidFill>
                      <a:srgbClr val="FFC000"/>
                    </a:solidFill>
                  </a:tcPr>
                </a:tc>
                <a:tc>
                  <a:txBody>
                    <a:bodyPr/>
                    <a:lstStyle/>
                    <a:p>
                      <a:pPr algn="ctr"/>
                      <a:r>
                        <a:rPr lang="en-ZA" sz="1600" b="1" dirty="0" smtClean="0">
                          <a:solidFill>
                            <a:schemeClr val="tx1"/>
                          </a:solidFill>
                        </a:rPr>
                        <a:t>2016/2017</a:t>
                      </a:r>
                      <a:endParaRPr lang="en-ZA" sz="1600" b="1" dirty="0">
                        <a:solidFill>
                          <a:schemeClr val="tx1"/>
                        </a:solidFill>
                      </a:endParaRPr>
                    </a:p>
                  </a:txBody>
                  <a:tcPr>
                    <a:solidFill>
                      <a:srgbClr val="FFC000"/>
                    </a:solidFill>
                  </a:tcPr>
                </a:tc>
                <a:tc>
                  <a:txBody>
                    <a:bodyPr/>
                    <a:lstStyle/>
                    <a:p>
                      <a:pPr algn="ctr"/>
                      <a:r>
                        <a:rPr lang="en-ZA" sz="1600" b="1" dirty="0" smtClean="0">
                          <a:solidFill>
                            <a:schemeClr val="tx1"/>
                          </a:solidFill>
                        </a:rPr>
                        <a:t>2017/2018</a:t>
                      </a:r>
                      <a:endParaRPr lang="en-ZA" sz="1600" b="1" dirty="0">
                        <a:solidFill>
                          <a:schemeClr val="tx1"/>
                        </a:solidFill>
                      </a:endParaRPr>
                    </a:p>
                  </a:txBody>
                  <a:tcPr>
                    <a:solidFill>
                      <a:srgbClr val="FFC000"/>
                    </a:solidFill>
                  </a:tcPr>
                </a:tc>
              </a:tr>
              <a:tr h="318648">
                <a:tc vMerge="1">
                  <a:txBody>
                    <a:bodyPr/>
                    <a:lstStyle/>
                    <a:p>
                      <a:endParaRPr lang="en-ZA" dirty="0">
                        <a:solidFill>
                          <a:schemeClr val="tx1"/>
                        </a:solidFill>
                      </a:endParaRPr>
                    </a:p>
                  </a:txBody>
                  <a:tcPr>
                    <a:solidFill>
                      <a:schemeClr val="bg1">
                        <a:lumMod val="85000"/>
                      </a:schemeClr>
                    </a:solidFill>
                  </a:tcPr>
                </a:tc>
                <a:tc>
                  <a:txBody>
                    <a:bodyPr/>
                    <a:lstStyle/>
                    <a:p>
                      <a:pPr algn="ctr"/>
                      <a:r>
                        <a:rPr lang="en-ZA" sz="1600" b="1" dirty="0" smtClean="0">
                          <a:solidFill>
                            <a:schemeClr val="tx1"/>
                          </a:solidFill>
                        </a:rPr>
                        <a:t>339 737</a:t>
                      </a:r>
                      <a:endParaRPr lang="en-ZA" sz="1600" b="1" dirty="0">
                        <a:solidFill>
                          <a:schemeClr val="tx1"/>
                        </a:solidFill>
                      </a:endParaRPr>
                    </a:p>
                  </a:txBody>
                  <a:tcPr>
                    <a:solidFill>
                      <a:schemeClr val="bg1">
                        <a:lumMod val="85000"/>
                      </a:schemeClr>
                    </a:solidFill>
                  </a:tcPr>
                </a:tc>
                <a:tc>
                  <a:txBody>
                    <a:bodyPr/>
                    <a:lstStyle/>
                    <a:p>
                      <a:pPr algn="ctr"/>
                      <a:r>
                        <a:rPr lang="en-ZA" sz="1600" b="1" dirty="0" smtClean="0">
                          <a:solidFill>
                            <a:schemeClr val="tx1"/>
                          </a:solidFill>
                        </a:rPr>
                        <a:t>420 830</a:t>
                      </a:r>
                      <a:endParaRPr lang="en-ZA" sz="1600" b="1" dirty="0">
                        <a:solidFill>
                          <a:schemeClr val="tx1"/>
                        </a:solidFill>
                      </a:endParaRPr>
                    </a:p>
                  </a:txBody>
                  <a:tcPr>
                    <a:solidFill>
                      <a:schemeClr val="bg1">
                        <a:lumMod val="85000"/>
                      </a:schemeClr>
                    </a:solidFill>
                  </a:tcPr>
                </a:tc>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xmlns="" val="3632726372"/>
              </p:ext>
            </p:extLst>
          </p:nvPr>
        </p:nvGraphicFramePr>
        <p:xfrm>
          <a:off x="4661452" y="6076232"/>
          <a:ext cx="3979000" cy="684123"/>
        </p:xfrm>
        <a:graphic>
          <a:graphicData uri="http://schemas.openxmlformats.org/drawingml/2006/table">
            <a:tbl>
              <a:tblPr firstRow="1" bandRow="1">
                <a:tableStyleId>{5940675A-B579-460E-94D1-54222C63F5DA}</a:tableStyleId>
              </a:tblPr>
              <a:tblGrid>
                <a:gridCol w="1411357"/>
                <a:gridCol w="1311965"/>
                <a:gridCol w="1255678"/>
              </a:tblGrid>
              <a:tr h="348843">
                <a:tc rowSpan="2">
                  <a:txBody>
                    <a:bodyPr/>
                    <a:lstStyle/>
                    <a:p>
                      <a:pPr algn="ctr"/>
                      <a:r>
                        <a:rPr lang="en-ZA" dirty="0" smtClean="0"/>
                        <a:t>Arrests 17 Crimes</a:t>
                      </a:r>
                      <a:endParaRPr lang="en-ZA" dirty="0">
                        <a:solidFill>
                          <a:schemeClr val="tx1"/>
                        </a:solidFill>
                      </a:endParaRPr>
                    </a:p>
                  </a:txBody>
                  <a:tcPr>
                    <a:solidFill>
                      <a:srgbClr val="FFC000"/>
                    </a:solidFill>
                  </a:tcPr>
                </a:tc>
                <a:tc>
                  <a:txBody>
                    <a:bodyPr/>
                    <a:lstStyle/>
                    <a:p>
                      <a:pPr algn="ctr"/>
                      <a:r>
                        <a:rPr lang="en-ZA" sz="1600" b="1" dirty="0" smtClean="0">
                          <a:solidFill>
                            <a:schemeClr val="tx1"/>
                          </a:solidFill>
                        </a:rPr>
                        <a:t>2016/2017</a:t>
                      </a:r>
                      <a:endParaRPr lang="en-ZA" sz="1600" b="1" dirty="0">
                        <a:solidFill>
                          <a:schemeClr val="tx1"/>
                        </a:solidFill>
                      </a:endParaRPr>
                    </a:p>
                  </a:txBody>
                  <a:tcPr>
                    <a:solidFill>
                      <a:srgbClr val="FFC000"/>
                    </a:solidFill>
                  </a:tcPr>
                </a:tc>
                <a:tc>
                  <a:txBody>
                    <a:bodyPr/>
                    <a:lstStyle/>
                    <a:p>
                      <a:pPr algn="ctr"/>
                      <a:r>
                        <a:rPr lang="en-ZA" sz="1600" b="1" dirty="0" smtClean="0">
                          <a:solidFill>
                            <a:schemeClr val="tx1"/>
                          </a:solidFill>
                        </a:rPr>
                        <a:t>2017/2018</a:t>
                      </a:r>
                      <a:endParaRPr lang="en-ZA" sz="1600" b="1" dirty="0">
                        <a:solidFill>
                          <a:schemeClr val="tx1"/>
                        </a:solidFill>
                      </a:endParaRPr>
                    </a:p>
                  </a:txBody>
                  <a:tcPr>
                    <a:solidFill>
                      <a:srgbClr val="FFC000"/>
                    </a:solidFill>
                  </a:tcPr>
                </a:tc>
              </a:tr>
              <a:tr h="318648">
                <a:tc vMerge="1">
                  <a:txBody>
                    <a:bodyPr/>
                    <a:lstStyle/>
                    <a:p>
                      <a:endParaRPr lang="en-ZA" dirty="0">
                        <a:solidFill>
                          <a:schemeClr val="tx1"/>
                        </a:solidFill>
                      </a:endParaRPr>
                    </a:p>
                  </a:txBody>
                  <a:tcPr>
                    <a:solidFill>
                      <a:schemeClr val="bg1">
                        <a:lumMod val="85000"/>
                      </a:schemeClr>
                    </a:solidFill>
                  </a:tcPr>
                </a:tc>
                <a:tc>
                  <a:txBody>
                    <a:bodyPr/>
                    <a:lstStyle/>
                    <a:p>
                      <a:pPr algn="ctr"/>
                      <a:r>
                        <a:rPr lang="en-ZA" sz="1600" b="1" dirty="0" smtClean="0">
                          <a:solidFill>
                            <a:schemeClr val="tx1"/>
                          </a:solidFill>
                        </a:rPr>
                        <a:t>82 769</a:t>
                      </a:r>
                      <a:endParaRPr lang="en-ZA" sz="1600" b="1" dirty="0">
                        <a:solidFill>
                          <a:schemeClr val="tx1"/>
                        </a:solidFill>
                      </a:endParaRPr>
                    </a:p>
                  </a:txBody>
                  <a:tcPr>
                    <a:solidFill>
                      <a:schemeClr val="bg1">
                        <a:lumMod val="85000"/>
                      </a:schemeClr>
                    </a:solidFill>
                  </a:tcPr>
                </a:tc>
                <a:tc>
                  <a:txBody>
                    <a:bodyPr/>
                    <a:lstStyle/>
                    <a:p>
                      <a:pPr algn="ctr"/>
                      <a:r>
                        <a:rPr lang="en-ZA" sz="1600" b="1" dirty="0" smtClean="0">
                          <a:solidFill>
                            <a:schemeClr val="tx1"/>
                          </a:solidFill>
                        </a:rPr>
                        <a:t>137 501</a:t>
                      </a:r>
                      <a:endParaRPr lang="en-ZA" sz="1600" b="1" dirty="0">
                        <a:solidFill>
                          <a:schemeClr val="tx1"/>
                        </a:solidFill>
                      </a:endParaRPr>
                    </a:p>
                  </a:txBody>
                  <a:tcPr>
                    <a:solidFill>
                      <a:schemeClr val="bg1">
                        <a:lumMod val="85000"/>
                      </a:schemeClr>
                    </a:solidFill>
                  </a:tcPr>
                </a:tc>
              </a:tr>
            </a:tbl>
          </a:graphicData>
        </a:graphic>
      </p:graphicFrame>
    </p:spTree>
    <p:extLst>
      <p:ext uri="{BB962C8B-B14F-4D97-AF65-F5344CB8AC3E}">
        <p14:creationId xmlns:p14="http://schemas.microsoft.com/office/powerpoint/2010/main" xmlns="" val="363652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1"/>
            <a:ext cx="8269596" cy="760884"/>
          </a:xfrm>
        </p:spPr>
        <p:txBody>
          <a:bodyPr/>
          <a:lstStyle/>
          <a:p>
            <a:r>
              <a:rPr lang="en-ZA" sz="1600" b="1" dirty="0" smtClean="0"/>
              <a:t>HIGHLIGHTS </a:t>
            </a:r>
            <a:r>
              <a:rPr lang="en-ZA" sz="1600" b="1" dirty="0"/>
              <a:t>ON THE 4 CATEGORIES MAKING UP THE 17 COMMUNITY-REPORTED SERIOUS CRIMES</a:t>
            </a:r>
            <a:r>
              <a:rPr lang="en-ZA" sz="1600" dirty="0"/>
              <a:t/>
            </a:r>
            <a:br>
              <a:rPr lang="en-ZA" sz="1600" dirty="0"/>
            </a:br>
            <a:r>
              <a:rPr lang="en-ZA" sz="1600" dirty="0"/>
              <a:t>Overview of Categories: Financial year 2017/2018 compared with 2016/2017de </a:t>
            </a:r>
            <a:r>
              <a:rPr lang="en-ZA" sz="1600" dirty="0" smtClean="0"/>
              <a:t>1</a:t>
            </a:r>
            <a:endParaRPr lang="en-ZA" sz="1600" dirty="0"/>
          </a:p>
        </p:txBody>
      </p:sp>
      <p:sp>
        <p:nvSpPr>
          <p:cNvPr id="4" name="Slide Number Placeholder 1"/>
          <p:cNvSpPr txBox="1">
            <a:spLocks/>
          </p:cNvSpPr>
          <p:nvPr/>
        </p:nvSpPr>
        <p:spPr>
          <a:xfrm>
            <a:off x="8618919" y="6454056"/>
            <a:ext cx="5144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5F2D176-7589-4A1C-B26B-F9062E7F41DF}" type="slidenum">
              <a:rPr lang="en-ZA" smtClean="0"/>
              <a:pPr/>
              <a:t>6</a:t>
            </a:fld>
            <a:endParaRPr lang="en-ZA" dirty="0"/>
          </a:p>
        </p:txBody>
      </p:sp>
      <p:graphicFrame>
        <p:nvGraphicFramePr>
          <p:cNvPr id="5" name="Content Placeholder 6"/>
          <p:cNvGraphicFramePr>
            <a:graphicFrameLocks noGrp="1"/>
          </p:cNvGraphicFramePr>
          <p:nvPr>
            <p:ph idx="1"/>
            <p:extLst>
              <p:ext uri="{D42A27DB-BD31-4B8C-83A1-F6EECF244321}">
                <p14:modId xmlns:p14="http://schemas.microsoft.com/office/powerpoint/2010/main" xmlns="" val="775785962"/>
              </p:ext>
            </p:extLst>
          </p:nvPr>
        </p:nvGraphicFramePr>
        <p:xfrm>
          <a:off x="0" y="921017"/>
          <a:ext cx="9144000" cy="5287741"/>
        </p:xfrm>
        <a:graphic>
          <a:graphicData uri="http://schemas.openxmlformats.org/drawingml/2006/chart">
            <c:chart xmlns:c="http://schemas.openxmlformats.org/drawingml/2006/chart" xmlns:r="http://schemas.openxmlformats.org/officeDocument/2006/relationships" r:id="rId3"/>
          </a:graphicData>
        </a:graphic>
      </p:graphicFrame>
      <p:sp>
        <p:nvSpPr>
          <p:cNvPr id="6" name="Down Arrow 5"/>
          <p:cNvSpPr/>
          <p:nvPr/>
        </p:nvSpPr>
        <p:spPr>
          <a:xfrm>
            <a:off x="3160687" y="5741757"/>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7" name="Down Arrow 6"/>
          <p:cNvSpPr/>
          <p:nvPr/>
        </p:nvSpPr>
        <p:spPr>
          <a:xfrm>
            <a:off x="4896354" y="5703982"/>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8" name="Down Arrow 7"/>
          <p:cNvSpPr/>
          <p:nvPr/>
        </p:nvSpPr>
        <p:spPr>
          <a:xfrm>
            <a:off x="6894487" y="5727280"/>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9" name="Down Arrow 8"/>
          <p:cNvSpPr/>
          <p:nvPr/>
        </p:nvSpPr>
        <p:spPr>
          <a:xfrm>
            <a:off x="8731627" y="5712803"/>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graphicFrame>
        <p:nvGraphicFramePr>
          <p:cNvPr id="10" name="Table 9"/>
          <p:cNvGraphicFramePr>
            <a:graphicFrameLocks noGrp="1"/>
          </p:cNvGraphicFramePr>
          <p:nvPr>
            <p:extLst>
              <p:ext uri="{D42A27DB-BD31-4B8C-83A1-F6EECF244321}">
                <p14:modId xmlns:p14="http://schemas.microsoft.com/office/powerpoint/2010/main" xmlns="" val="3976798427"/>
              </p:ext>
            </p:extLst>
          </p:nvPr>
        </p:nvGraphicFramePr>
        <p:xfrm>
          <a:off x="228598" y="6374649"/>
          <a:ext cx="8746436" cy="370840"/>
        </p:xfrm>
        <a:graphic>
          <a:graphicData uri="http://schemas.openxmlformats.org/drawingml/2006/table">
            <a:tbl>
              <a:tblPr firstRow="1" bandRow="1">
                <a:effectLst/>
                <a:tableStyleId>{5C22544A-7EE6-4342-B048-85BDC9FD1C3A}</a:tableStyleId>
              </a:tblPr>
              <a:tblGrid>
                <a:gridCol w="1282150"/>
                <a:gridCol w="1838739"/>
                <a:gridCol w="1898374"/>
                <a:gridCol w="1848678"/>
                <a:gridCol w="1878495"/>
              </a:tblGrid>
              <a:tr h="370840">
                <a:tc>
                  <a:txBody>
                    <a:bodyPr/>
                    <a:lstStyle/>
                    <a:p>
                      <a:r>
                        <a:rPr lang="en-ZA" dirty="0" smtClean="0">
                          <a:solidFill>
                            <a:schemeClr val="tx1"/>
                          </a:solidFill>
                        </a:rPr>
                        <a:t>Arrests</a:t>
                      </a:r>
                      <a:endParaRPr lang="en-ZA" dirty="0">
                        <a:solidFill>
                          <a:schemeClr val="tx1"/>
                        </a:solidFill>
                      </a:endParaRPr>
                    </a:p>
                  </a:txBody>
                  <a:tcPr>
                    <a:solidFill>
                      <a:schemeClr val="accent5">
                        <a:lumMod val="60000"/>
                        <a:lumOff val="40000"/>
                      </a:schemeClr>
                    </a:solidFill>
                  </a:tcPr>
                </a:tc>
                <a:tc>
                  <a:txBody>
                    <a:bodyPr/>
                    <a:lstStyle/>
                    <a:p>
                      <a:pPr algn="ctr"/>
                      <a:r>
                        <a:rPr lang="en-ZA" sz="1600" b="1" dirty="0" smtClean="0">
                          <a:solidFill>
                            <a:schemeClr val="tx1"/>
                          </a:solidFill>
                        </a:rPr>
                        <a:t>71</a:t>
                      </a:r>
                      <a:r>
                        <a:rPr lang="en-ZA" sz="1600" b="1" baseline="0" dirty="0" smtClean="0">
                          <a:solidFill>
                            <a:schemeClr val="tx1"/>
                          </a:solidFill>
                        </a:rPr>
                        <a:t> 771</a:t>
                      </a:r>
                      <a:endParaRPr lang="en-ZA" sz="1600" b="1" dirty="0">
                        <a:solidFill>
                          <a:schemeClr val="tx1"/>
                        </a:solidFill>
                      </a:endParaRPr>
                    </a:p>
                  </a:txBody>
                  <a:tcPr>
                    <a:solidFill>
                      <a:schemeClr val="bg1">
                        <a:lumMod val="85000"/>
                      </a:schemeClr>
                    </a:solidFill>
                  </a:tcPr>
                </a:tc>
                <a:tc>
                  <a:txBody>
                    <a:bodyPr/>
                    <a:lstStyle/>
                    <a:p>
                      <a:pPr algn="ctr"/>
                      <a:r>
                        <a:rPr lang="en-ZA" sz="1600" b="1" dirty="0" smtClean="0">
                          <a:solidFill>
                            <a:schemeClr val="tx1"/>
                          </a:solidFill>
                        </a:rPr>
                        <a:t>12 319</a:t>
                      </a:r>
                      <a:endParaRPr lang="en-ZA" sz="1600" b="1" dirty="0">
                        <a:solidFill>
                          <a:schemeClr val="tx1"/>
                        </a:solidFill>
                      </a:endParaRPr>
                    </a:p>
                  </a:txBody>
                  <a:tcPr>
                    <a:solidFill>
                      <a:schemeClr val="bg1">
                        <a:lumMod val="85000"/>
                      </a:schemeClr>
                    </a:solidFill>
                  </a:tcPr>
                </a:tc>
                <a:tc>
                  <a:txBody>
                    <a:bodyPr/>
                    <a:lstStyle/>
                    <a:p>
                      <a:pPr algn="ctr"/>
                      <a:r>
                        <a:rPr lang="en-ZA" sz="1600" b="1" dirty="0" smtClean="0">
                          <a:solidFill>
                            <a:schemeClr val="tx1"/>
                          </a:solidFill>
                        </a:rPr>
                        <a:t>18 479</a:t>
                      </a:r>
                      <a:endParaRPr lang="en-ZA" sz="1600" b="1" dirty="0">
                        <a:solidFill>
                          <a:schemeClr val="tx1"/>
                        </a:solidFill>
                      </a:endParaRPr>
                    </a:p>
                  </a:txBody>
                  <a:tcPr>
                    <a:solidFill>
                      <a:schemeClr val="bg1">
                        <a:lumMod val="85000"/>
                      </a:schemeClr>
                    </a:solidFill>
                  </a:tcPr>
                </a:tc>
                <a:tc>
                  <a:txBody>
                    <a:bodyPr/>
                    <a:lstStyle/>
                    <a:p>
                      <a:pPr algn="ctr"/>
                      <a:r>
                        <a:rPr lang="en-ZA" sz="1600" b="1" dirty="0" smtClean="0">
                          <a:solidFill>
                            <a:schemeClr val="tx1"/>
                          </a:solidFill>
                        </a:rPr>
                        <a:t>34 932</a:t>
                      </a:r>
                      <a:endParaRPr lang="en-ZA" sz="1600" b="1" dirty="0">
                        <a:solidFill>
                          <a:schemeClr val="tx1"/>
                        </a:solidFill>
                      </a:endParaRPr>
                    </a:p>
                  </a:txBody>
                  <a:tcPr>
                    <a:solidFill>
                      <a:schemeClr val="bg1">
                        <a:lumMod val="85000"/>
                      </a:schemeClr>
                    </a:solidFill>
                  </a:tcPr>
                </a:tc>
              </a:tr>
            </a:tbl>
          </a:graphicData>
        </a:graphic>
      </p:graphicFrame>
    </p:spTree>
    <p:extLst>
      <p:ext uri="{BB962C8B-B14F-4D97-AF65-F5344CB8AC3E}">
        <p14:creationId xmlns:p14="http://schemas.microsoft.com/office/powerpoint/2010/main" xmlns="" val="41123645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xmlns="" val="4177920628"/>
              </p:ext>
            </p:extLst>
          </p:nvPr>
        </p:nvGraphicFramePr>
        <p:xfrm>
          <a:off x="0" y="1112838"/>
          <a:ext cx="9144000" cy="5745162"/>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p:txBody>
          <a:bodyPr>
            <a:noAutofit/>
          </a:bodyPr>
          <a:lstStyle/>
          <a:p>
            <a:r>
              <a:rPr lang="en-US" sz="1800" dirty="0" smtClean="0">
                <a:cs typeface="Arial" pitchFamily="34" charset="0"/>
              </a:rPr>
              <a:t>17 Community Reported Crimes</a:t>
            </a:r>
            <a:br>
              <a:rPr lang="en-US" sz="1800" dirty="0" smtClean="0">
                <a:cs typeface="Arial" pitchFamily="34" charset="0"/>
              </a:rPr>
            </a:br>
            <a:r>
              <a:rPr lang="en-US" sz="1800" dirty="0" smtClean="0">
                <a:cs typeface="Arial" pitchFamily="34" charset="0"/>
              </a:rPr>
              <a:t>Top 10 stations</a:t>
            </a:r>
            <a:br>
              <a:rPr lang="en-US" sz="1800" dirty="0" smtClean="0">
                <a:cs typeface="Arial" pitchFamily="34" charset="0"/>
              </a:rPr>
            </a:br>
            <a:r>
              <a:rPr lang="en-US" sz="1800" b="0" dirty="0" smtClean="0">
                <a:solidFill>
                  <a:schemeClr val="accent1">
                    <a:lumMod val="40000"/>
                    <a:lumOff val="60000"/>
                  </a:schemeClr>
                </a:solidFill>
                <a:ea typeface="Segoe UI" panose="020B0502040204020203" pitchFamily="34" charset="0"/>
              </a:rPr>
              <a:t>Financial year 2017/2018 compared with 2016/2017</a:t>
            </a:r>
            <a:endParaRPr lang="en-ZA" sz="1800" dirty="0"/>
          </a:p>
        </p:txBody>
      </p:sp>
      <p:sp>
        <p:nvSpPr>
          <p:cNvPr id="4" name="Slide Number Placeholder 3"/>
          <p:cNvSpPr>
            <a:spLocks noGrp="1"/>
          </p:cNvSpPr>
          <p:nvPr>
            <p:ph type="sldNum" sz="quarter" idx="4294967295"/>
          </p:nvPr>
        </p:nvSpPr>
        <p:spPr>
          <a:xfrm>
            <a:off x="8559800" y="6492875"/>
            <a:ext cx="584200" cy="365125"/>
          </a:xfrm>
          <a:prstGeom prst="rect">
            <a:avLst/>
          </a:prstGeom>
        </p:spPr>
        <p:txBody>
          <a:bodyPr/>
          <a:lstStyle/>
          <a:p>
            <a:pPr>
              <a:defRPr/>
            </a:pPr>
            <a:fld id="{D68A54FC-9EA3-4ADE-A416-FD387670767D}" type="slidenum">
              <a:rPr lang="en-US" smtClean="0"/>
              <a:pPr>
                <a:defRPr/>
              </a:pPr>
              <a:t>7</a:t>
            </a:fld>
            <a:endParaRPr lang="en-US" dirty="0"/>
          </a:p>
        </p:txBody>
      </p:sp>
      <p:sp>
        <p:nvSpPr>
          <p:cNvPr id="8" name="Down Arrow 7"/>
          <p:cNvSpPr/>
          <p:nvPr/>
        </p:nvSpPr>
        <p:spPr>
          <a:xfrm>
            <a:off x="1601366" y="6171778"/>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9" name="Down Arrow 8"/>
          <p:cNvSpPr/>
          <p:nvPr/>
        </p:nvSpPr>
        <p:spPr>
          <a:xfrm>
            <a:off x="2407915" y="6171778"/>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0" name="Down Arrow 9"/>
          <p:cNvSpPr/>
          <p:nvPr/>
        </p:nvSpPr>
        <p:spPr>
          <a:xfrm>
            <a:off x="3203798" y="6178128"/>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1" name="Down Arrow 10"/>
          <p:cNvSpPr/>
          <p:nvPr/>
        </p:nvSpPr>
        <p:spPr>
          <a:xfrm>
            <a:off x="3994348" y="6187067"/>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2" name="Down Arrow 11"/>
          <p:cNvSpPr/>
          <p:nvPr/>
        </p:nvSpPr>
        <p:spPr>
          <a:xfrm>
            <a:off x="4775398" y="6171777"/>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3" name="Down Arrow 12"/>
          <p:cNvSpPr/>
          <p:nvPr/>
        </p:nvSpPr>
        <p:spPr>
          <a:xfrm>
            <a:off x="5613598" y="6154146"/>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4" name="Down Arrow 13"/>
          <p:cNvSpPr/>
          <p:nvPr/>
        </p:nvSpPr>
        <p:spPr>
          <a:xfrm>
            <a:off x="6394648" y="6178127"/>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5" name="Down Arrow 14"/>
          <p:cNvSpPr/>
          <p:nvPr/>
        </p:nvSpPr>
        <p:spPr>
          <a:xfrm>
            <a:off x="7166173" y="6187067"/>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6" name="Down Arrow 15"/>
          <p:cNvSpPr/>
          <p:nvPr/>
        </p:nvSpPr>
        <p:spPr>
          <a:xfrm flipV="1">
            <a:off x="7989559" y="6171778"/>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7" name="Down Arrow 16"/>
          <p:cNvSpPr/>
          <p:nvPr/>
        </p:nvSpPr>
        <p:spPr>
          <a:xfrm flipV="1">
            <a:off x="8789659" y="6164094"/>
            <a:ext cx="141823" cy="1642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8" name="TextBox 17"/>
          <p:cNvSpPr txBox="1"/>
          <p:nvPr/>
        </p:nvSpPr>
        <p:spPr>
          <a:xfrm>
            <a:off x="7974176" y="882005"/>
            <a:ext cx="792088" cy="461665"/>
          </a:xfrm>
          <a:prstGeom prst="rect">
            <a:avLst/>
          </a:prstGeo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ZA" sz="1200" b="1" dirty="0" smtClean="0"/>
              <a:t>-4.4% </a:t>
            </a:r>
          </a:p>
          <a:p>
            <a:pPr algn="ctr"/>
            <a:r>
              <a:rPr lang="en-ZA" sz="1200" b="1" dirty="0" smtClean="0"/>
              <a:t>-16 483</a:t>
            </a:r>
            <a:endParaRPr lang="en-ZA" sz="1200" b="1" dirty="0"/>
          </a:p>
        </p:txBody>
      </p:sp>
    </p:spTree>
    <p:extLst>
      <p:ext uri="{BB962C8B-B14F-4D97-AF65-F5344CB8AC3E}">
        <p14:creationId xmlns:p14="http://schemas.microsoft.com/office/powerpoint/2010/main" xmlns="" val="152032468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5005" y="3380810"/>
            <a:ext cx="8318377" cy="1032164"/>
          </a:xfrm>
        </p:spPr>
        <p:txBody>
          <a:bodyPr/>
          <a:lstStyle/>
          <a:p>
            <a:r>
              <a:rPr lang="en-ZA" b="1" dirty="0"/>
              <a:t>DECREASES</a:t>
            </a:r>
            <a:br>
              <a:rPr lang="en-ZA" b="1" dirty="0"/>
            </a:br>
            <a:r>
              <a:rPr lang="en-ZA" b="1" dirty="0"/>
              <a:t>PROPERTY </a:t>
            </a:r>
            <a:r>
              <a:rPr lang="en-ZA" b="1" dirty="0" smtClean="0"/>
              <a:t>CRIME </a:t>
            </a:r>
            <a:br>
              <a:rPr lang="en-ZA" b="1" dirty="0" smtClean="0"/>
            </a:br>
            <a:r>
              <a:rPr lang="en-ZA" b="1" dirty="0" smtClean="0"/>
              <a:t>CONTACT CRIME</a:t>
            </a:r>
            <a:endParaRPr lang="en-ZA" b="1" dirty="0"/>
          </a:p>
        </p:txBody>
      </p:sp>
    </p:spTree>
    <p:extLst>
      <p:ext uri="{BB962C8B-B14F-4D97-AF65-F5344CB8AC3E}">
        <p14:creationId xmlns:p14="http://schemas.microsoft.com/office/powerpoint/2010/main" xmlns="" val="9697422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xmlns="" val="3748160209"/>
              </p:ext>
            </p:extLst>
          </p:nvPr>
        </p:nvGraphicFramePr>
        <p:xfrm>
          <a:off x="-131747" y="1364088"/>
          <a:ext cx="5220072" cy="5128787"/>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p:txBody>
          <a:bodyPr>
            <a:normAutofit fontScale="90000"/>
          </a:bodyPr>
          <a:lstStyle/>
          <a:p>
            <a:r>
              <a:rPr lang="en-ZA" dirty="0" smtClean="0"/>
              <a:t>PROPERTY </a:t>
            </a:r>
            <a:r>
              <a:rPr lang="en-ZA" dirty="0"/>
              <a:t>CRIME: </a:t>
            </a:r>
            <a:r>
              <a:rPr lang="en-ZA" dirty="0" smtClean="0"/>
              <a:t>DECREASES</a:t>
            </a:r>
            <a:r>
              <a:rPr lang="en-US" dirty="0">
                <a:cs typeface="Arial" pitchFamily="34" charset="0"/>
              </a:rPr>
              <a:t/>
            </a:r>
            <a:br>
              <a:rPr lang="en-US" dirty="0">
                <a:cs typeface="Arial" pitchFamily="34" charset="0"/>
              </a:rPr>
            </a:br>
            <a:r>
              <a:rPr lang="en-US" b="0" dirty="0" smtClean="0">
                <a:solidFill>
                  <a:schemeClr val="accent1">
                    <a:lumMod val="40000"/>
                    <a:lumOff val="60000"/>
                  </a:schemeClr>
                </a:solidFill>
                <a:latin typeface="Segoe UI" panose="020B0502040204020203" pitchFamily="34" charset="0"/>
                <a:ea typeface="Segoe UI" panose="020B0502040204020203" pitchFamily="34" charset="0"/>
                <a:cs typeface="Segoe UI" panose="020B0502040204020203" pitchFamily="34" charset="0"/>
              </a:rPr>
              <a:t>Financial year 2017/2018 compared with 2016/2017</a:t>
            </a:r>
            <a:endParaRPr lang="en-ZA" dirty="0"/>
          </a:p>
        </p:txBody>
      </p:sp>
      <p:sp>
        <p:nvSpPr>
          <p:cNvPr id="4" name="Slide Number Placeholder 3"/>
          <p:cNvSpPr>
            <a:spLocks noGrp="1"/>
          </p:cNvSpPr>
          <p:nvPr>
            <p:ph type="sldNum" sz="quarter" idx="4294967295"/>
          </p:nvPr>
        </p:nvSpPr>
        <p:spPr>
          <a:xfrm>
            <a:off x="8559800" y="6492875"/>
            <a:ext cx="584200" cy="365125"/>
          </a:xfrm>
          <a:prstGeom prst="rect">
            <a:avLst/>
          </a:prstGeom>
        </p:spPr>
        <p:txBody>
          <a:bodyPr/>
          <a:lstStyle/>
          <a:p>
            <a:pPr>
              <a:defRPr/>
            </a:pPr>
            <a:fld id="{D68A54FC-9EA3-4ADE-A416-FD387670767D}" type="slidenum">
              <a:rPr lang="en-US" smtClean="0"/>
              <a:pPr>
                <a:defRPr/>
              </a:pPr>
              <a:t>9</a:t>
            </a:fld>
            <a:endParaRPr lang="en-US" dirty="0"/>
          </a:p>
        </p:txBody>
      </p:sp>
      <p:sp>
        <p:nvSpPr>
          <p:cNvPr id="8" name="Down Arrow 7"/>
          <p:cNvSpPr/>
          <p:nvPr/>
        </p:nvSpPr>
        <p:spPr>
          <a:xfrm>
            <a:off x="1691680" y="6084326"/>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9" name="Down Arrow 8"/>
          <p:cNvSpPr/>
          <p:nvPr/>
        </p:nvSpPr>
        <p:spPr>
          <a:xfrm>
            <a:off x="2577681" y="6087752"/>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0" name="Down Arrow 9"/>
          <p:cNvSpPr/>
          <p:nvPr/>
        </p:nvSpPr>
        <p:spPr>
          <a:xfrm>
            <a:off x="3419872" y="6084325"/>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1" name="Down Arrow 10"/>
          <p:cNvSpPr/>
          <p:nvPr/>
        </p:nvSpPr>
        <p:spPr>
          <a:xfrm>
            <a:off x="4352686" y="6084324"/>
            <a:ext cx="141823" cy="19017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3" name="Rectangle 12"/>
          <p:cNvSpPr/>
          <p:nvPr/>
        </p:nvSpPr>
        <p:spPr>
          <a:xfrm>
            <a:off x="4681330" y="1068976"/>
            <a:ext cx="4392488" cy="5296123"/>
          </a:xfrm>
          <a:prstGeom prst="rect">
            <a:avLst/>
          </a:prstGeom>
          <a:solidFill>
            <a:schemeClr val="bg1">
              <a:lumMod val="95000"/>
            </a:schemeClr>
          </a:solidFill>
          <a:ln>
            <a:solidFill>
              <a:schemeClr val="bg1">
                <a:lumMod val="95000"/>
              </a:schemeClr>
            </a:solidFill>
          </a:ln>
        </p:spPr>
        <p:style>
          <a:lnRef idx="1">
            <a:schemeClr val="accent1"/>
          </a:lnRef>
          <a:fillRef idx="3">
            <a:schemeClr val="accent1"/>
          </a:fillRef>
          <a:effectRef idx="2">
            <a:schemeClr val="accent1"/>
          </a:effectRef>
          <a:fontRef idx="minor">
            <a:schemeClr val="lt1"/>
          </a:fontRef>
        </p:style>
        <p:txBody>
          <a:bodyPr rtlCol="0" anchor="t"/>
          <a:lstStyle/>
          <a:p>
            <a:r>
              <a:rPr lang="en-ZA" b="1" u="sng" dirty="0" smtClean="0">
                <a:solidFill>
                  <a:schemeClr val="tx1"/>
                </a:solidFill>
              </a:rPr>
              <a:t>Strategies and Operational Approach</a:t>
            </a:r>
          </a:p>
          <a:p>
            <a:endParaRPr lang="en-ZA" b="1" u="sng" dirty="0" smtClean="0">
              <a:solidFill>
                <a:schemeClr val="tx1"/>
              </a:solidFill>
            </a:endParaRPr>
          </a:p>
          <a:p>
            <a:pPr marL="285750" indent="-285750" algn="just">
              <a:lnSpc>
                <a:spcPts val="2100"/>
              </a:lnSpc>
              <a:buFont typeface="Arial" panose="020B0604020202020204" pitchFamily="34" charset="0"/>
              <a:buChar char="•"/>
            </a:pPr>
            <a:r>
              <a:rPr lang="en-ZA" sz="1600" dirty="0" smtClean="0">
                <a:solidFill>
                  <a:schemeClr val="tx1"/>
                </a:solidFill>
              </a:rPr>
              <a:t>Various crime categories were impacted on by implementation of overarching </a:t>
            </a:r>
            <a:r>
              <a:rPr lang="en-ZA" sz="1600" b="1" dirty="0" smtClean="0">
                <a:solidFill>
                  <a:schemeClr val="tx1"/>
                </a:solidFill>
              </a:rPr>
              <a:t>Provincial Instructions</a:t>
            </a:r>
            <a:r>
              <a:rPr lang="en-ZA" sz="1600" dirty="0" smtClean="0">
                <a:solidFill>
                  <a:schemeClr val="tx1"/>
                </a:solidFill>
              </a:rPr>
              <a:t>, thus a contribution to the reduction in property crime.  </a:t>
            </a:r>
          </a:p>
          <a:p>
            <a:pPr marL="285750" indent="-285750" algn="just">
              <a:lnSpc>
                <a:spcPts val="2100"/>
              </a:lnSpc>
              <a:buFont typeface="Arial" panose="020B0604020202020204" pitchFamily="34" charset="0"/>
              <a:buChar char="•"/>
            </a:pPr>
            <a:r>
              <a:rPr lang="en-ZA" sz="1600" dirty="0" smtClean="0">
                <a:solidFill>
                  <a:schemeClr val="tx1"/>
                </a:solidFill>
              </a:rPr>
              <a:t>Focus on the strengthening of co-operation with </a:t>
            </a:r>
            <a:r>
              <a:rPr lang="en-ZA" sz="1600" b="1" dirty="0" smtClean="0">
                <a:solidFill>
                  <a:schemeClr val="tx1"/>
                </a:solidFill>
              </a:rPr>
              <a:t>stakeholders</a:t>
            </a:r>
            <a:r>
              <a:rPr lang="en-ZA" sz="1600" dirty="0" smtClean="0">
                <a:solidFill>
                  <a:schemeClr val="tx1"/>
                </a:solidFill>
              </a:rPr>
              <a:t> including Community Policing Forums, Neighbourhood Watches etc. </a:t>
            </a:r>
          </a:p>
          <a:p>
            <a:pPr>
              <a:lnSpc>
                <a:spcPts val="2100"/>
              </a:lnSpc>
            </a:pPr>
            <a:endParaRPr lang="en-ZA" sz="1600" dirty="0" smtClean="0">
              <a:solidFill>
                <a:schemeClr val="tx1"/>
              </a:solidFill>
            </a:endParaRPr>
          </a:p>
          <a:p>
            <a:pPr>
              <a:lnSpc>
                <a:spcPts val="2100"/>
              </a:lnSpc>
            </a:pPr>
            <a:r>
              <a:rPr lang="en-ZA" b="1" u="sng" dirty="0" smtClean="0">
                <a:solidFill>
                  <a:schemeClr val="tx1"/>
                </a:solidFill>
              </a:rPr>
              <a:t>ARRESTS</a:t>
            </a:r>
          </a:p>
          <a:p>
            <a:pPr>
              <a:lnSpc>
                <a:spcPts val="2100"/>
              </a:lnSpc>
            </a:pPr>
            <a:endParaRPr lang="en-ZA" b="1" u="sng" dirty="0" smtClean="0">
              <a:solidFill>
                <a:schemeClr val="tx1"/>
              </a:solidFill>
            </a:endParaRPr>
          </a:p>
          <a:p>
            <a:pPr>
              <a:lnSpc>
                <a:spcPts val="2100"/>
              </a:lnSpc>
            </a:pPr>
            <a:r>
              <a:rPr lang="en-ZA" sz="1600" dirty="0" smtClean="0">
                <a:solidFill>
                  <a:schemeClr val="tx1"/>
                </a:solidFill>
              </a:rPr>
              <a:t>Burglary Business:                      1 408</a:t>
            </a:r>
          </a:p>
          <a:p>
            <a:pPr>
              <a:lnSpc>
                <a:spcPts val="2100"/>
              </a:lnSpc>
            </a:pPr>
            <a:r>
              <a:rPr lang="en-ZA" sz="1600" dirty="0" smtClean="0">
                <a:solidFill>
                  <a:schemeClr val="tx1"/>
                </a:solidFill>
              </a:rPr>
              <a:t>Burglary Residential:                  6 228</a:t>
            </a:r>
          </a:p>
          <a:p>
            <a:pPr>
              <a:lnSpc>
                <a:spcPts val="2100"/>
              </a:lnSpc>
            </a:pPr>
            <a:r>
              <a:rPr lang="en-ZA" sz="1600" dirty="0" smtClean="0">
                <a:solidFill>
                  <a:schemeClr val="tx1"/>
                </a:solidFill>
              </a:rPr>
              <a:t>Theft of motor vehicle:              715</a:t>
            </a:r>
          </a:p>
          <a:p>
            <a:pPr>
              <a:lnSpc>
                <a:spcPts val="2100"/>
              </a:lnSpc>
            </a:pPr>
            <a:r>
              <a:rPr lang="en-ZA" sz="1600" dirty="0" smtClean="0">
                <a:solidFill>
                  <a:schemeClr val="tx1"/>
                </a:solidFill>
              </a:rPr>
              <a:t>Theft out/from motor vehicle: 2 249</a:t>
            </a:r>
            <a:endParaRPr lang="en-ZA" sz="1600" dirty="0">
              <a:solidFill>
                <a:schemeClr val="tx1"/>
              </a:solidFill>
            </a:endParaRPr>
          </a:p>
          <a:p>
            <a:pPr>
              <a:lnSpc>
                <a:spcPts val="2100"/>
              </a:lnSpc>
            </a:pPr>
            <a:endParaRPr lang="en-ZA" sz="1600" dirty="0" smtClean="0">
              <a:solidFill>
                <a:schemeClr val="tx1"/>
              </a:solidFill>
            </a:endParaRPr>
          </a:p>
        </p:txBody>
      </p:sp>
    </p:spTree>
    <p:extLst>
      <p:ext uri="{BB962C8B-B14F-4D97-AF65-F5344CB8AC3E}">
        <p14:creationId xmlns:p14="http://schemas.microsoft.com/office/powerpoint/2010/main" xmlns="" val="25200261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22379</TotalTime>
  <Words>2534</Words>
  <Application>Microsoft Office PowerPoint</Application>
  <PresentationFormat>On-screen Show (4:3)</PresentationFormat>
  <Paragraphs>565</Paragraphs>
  <Slides>38</Slides>
  <Notes>38</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CRIME SITUATION:  WESTERN CAPE 2017/2018 Financial year 26 September 2018</vt:lpstr>
      <vt:lpstr>Slide 2</vt:lpstr>
      <vt:lpstr>Crime Statistics</vt:lpstr>
      <vt:lpstr>PROPORTIONAL CONTRIBUTION OF THE BROAD CATEGORIES OF CRIME (17 Community Reported Crimes vs Crimes Dependent on Police Action for detection Financial year 2017/2018</vt:lpstr>
      <vt:lpstr>17 Community Reported Crimes – Trend analysis 2007/2008 to 2017/2018 financial years</vt:lpstr>
      <vt:lpstr>HIGHLIGHTS ON THE 4 CATEGORIES MAKING UP THE 17 COMMUNITY-REPORTED SERIOUS CRIMES Overview of Categories: Financial year 2017/2018 compared with 2016/2017de 1</vt:lpstr>
      <vt:lpstr>17 Community Reported Crimes Top 10 stations Financial year 2017/2018 compared with 2016/2017</vt:lpstr>
      <vt:lpstr>DECREASES PROPERTY CRIME  CONTACT CRIME</vt:lpstr>
      <vt:lpstr>PROPERTY CRIME: DECREASES Financial year 2017/2018 compared with 2016/2017</vt:lpstr>
      <vt:lpstr>Property Related Crimes Top 10 stations Financial year 2017/2018 compared with 2016/2017</vt:lpstr>
      <vt:lpstr>CONTACT CRIME: DECREASES Financial year 2017/2018 compared with 2016/2017</vt:lpstr>
      <vt:lpstr>Contact Crimes Top 10 stations Financial year 2017/2018 compared with 2016/2017</vt:lpstr>
      <vt:lpstr>INCREASES CONTACT CRIME</vt:lpstr>
      <vt:lpstr>CONTACT CRIME: INCREASES Overview of Categories: Financial year 2017/2018 compared with 2016/2017</vt:lpstr>
      <vt:lpstr>Slide 15</vt:lpstr>
      <vt:lpstr>Murder Top 10 stations Financial year 2017/2018 compared with 2016/2017</vt:lpstr>
      <vt:lpstr>Slide 17</vt:lpstr>
      <vt:lpstr>Slide 18</vt:lpstr>
      <vt:lpstr>Slide 19</vt:lpstr>
      <vt:lpstr>Attempted Murder Top 10 stations Financial year 2017/2018 compared with 2016/2017</vt:lpstr>
      <vt:lpstr>INHIBITING FACTORS</vt:lpstr>
      <vt:lpstr>ROBBERY AGGRAVATED Top instruments used, top day and time</vt:lpstr>
      <vt:lpstr>Aggravated Robbery Top 10 stations Financial year 2017/2018 compared with 2016/2017</vt:lpstr>
      <vt:lpstr>Trio Crime (Carjacking, House Robbery and Business Robbery) Top 10 stations Financial year 2017/2018 compared with 2016/2017</vt:lpstr>
      <vt:lpstr>Carjacking Top 10 stations Financial year 2017/2018 compared with 2016/2017</vt:lpstr>
      <vt:lpstr>ROBBERY AGGRAVATED - Carjacking Trends and tendencies</vt:lpstr>
      <vt:lpstr>SEXUAL OFFENCES Financial year 2017/2018 compared with 2016/2017</vt:lpstr>
      <vt:lpstr>Sexual Offences Top 10 stations Financial year 2017/2018 compared with 2016/2017</vt:lpstr>
      <vt:lpstr>CRIMES AGAINST WOMEN AND CHILDREN Financial year 2017/2018 compared with 2016/2017</vt:lpstr>
      <vt:lpstr>Operational successes</vt:lpstr>
      <vt:lpstr>Crimes Dependent on Police Action for Detection 2007/2008 to 2017/2018 financial years </vt:lpstr>
      <vt:lpstr>Crimes Dependent on Police Action for Detection</vt:lpstr>
      <vt:lpstr>Illegal possession of firearms and ammo 2007/2008 to 2017/2018 financial years </vt:lpstr>
      <vt:lpstr>Drug related crime 2007/2008 to 2017/2018 financial years </vt:lpstr>
      <vt:lpstr>Operational Approach</vt:lpstr>
      <vt:lpstr>Operational Approach</vt:lpstr>
      <vt:lpstr>Operational Approach</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Sipho Mbatha</dc:creator>
  <cp:lastModifiedBy>PUMZA</cp:lastModifiedBy>
  <cp:revision>854</cp:revision>
  <cp:lastPrinted>2018-09-18T08:16:58Z</cp:lastPrinted>
  <dcterms:created xsi:type="dcterms:W3CDTF">2015-03-20T11:51:17Z</dcterms:created>
  <dcterms:modified xsi:type="dcterms:W3CDTF">2018-09-27T12:17:33Z</dcterms:modified>
</cp:coreProperties>
</file>